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  <p:sldMasterId id="2147483727" r:id="rId2"/>
    <p:sldMasterId id="2147483734" r:id="rId3"/>
    <p:sldMasterId id="2147483741" r:id="rId4"/>
    <p:sldMasterId id="2147483799" r:id="rId5"/>
    <p:sldMasterId id="2147483755" r:id="rId6"/>
    <p:sldMasterId id="2147483777" r:id="rId7"/>
  </p:sldMasterIdLst>
  <p:notesMasterIdLst>
    <p:notesMasterId r:id="rId18"/>
  </p:notesMasterIdLst>
  <p:sldIdLst>
    <p:sldId id="257" r:id="rId8"/>
    <p:sldId id="328" r:id="rId9"/>
    <p:sldId id="361" r:id="rId10"/>
    <p:sldId id="262" r:id="rId11"/>
    <p:sldId id="356" r:id="rId12"/>
    <p:sldId id="362" r:id="rId13"/>
    <p:sldId id="363" r:id="rId14"/>
    <p:sldId id="364" r:id="rId15"/>
    <p:sldId id="365" r:id="rId16"/>
    <p:sldId id="357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ven Olsson" initials="SO" lastIdx="1" clrIdx="0">
    <p:extLst>
      <p:ext uri="{19B8F6BF-5375-455C-9EA6-DF929625EA0E}">
        <p15:presenceInfo xmlns:p15="http://schemas.microsoft.com/office/powerpoint/2012/main" userId="S-1-5-21-637097165-1104493785-621696214-53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9B"/>
    <a:srgbClr val="1A7267"/>
    <a:srgbClr val="8E0826"/>
    <a:srgbClr val="A9CFE0"/>
    <a:srgbClr val="EBD1D0"/>
    <a:srgbClr val="FFED00"/>
    <a:srgbClr val="EDD896"/>
    <a:srgbClr val="F6AD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55" autoAdjust="0"/>
    <p:restoredTop sz="84129" autoAdjust="0"/>
  </p:normalViewPr>
  <p:slideViewPr>
    <p:cSldViewPr snapToGrid="0">
      <p:cViewPr varScale="1">
        <p:scale>
          <a:sx n="88" d="100"/>
          <a:sy n="88" d="100"/>
        </p:scale>
        <p:origin x="19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2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F8F3A-80B0-454E-BA88-EC5E1F20D3BD}" type="datetimeFigureOut">
              <a:rPr lang="sv-SE" smtClean="0"/>
              <a:t>2019-10-16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215E9-F162-4B89-889F-CAEAD303BD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2546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215E9-F162-4B89-889F-CAEAD303BD4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9701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215E9-F162-4B89-889F-CAEAD303BD4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930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215E9-F162-4B89-889F-CAEAD303BD4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612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215E9-F162-4B89-889F-CAEAD303BD48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9148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215E9-F162-4B89-889F-CAEAD303BD48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3776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215E9-F162-4B89-889F-CAEAD303BD48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6305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215E9-F162-4B89-889F-CAEAD303BD48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6248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215E9-F162-4B89-889F-CAEAD303BD48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0072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In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256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B5F31445-BF6F-451F-8BE2-B5D15CD06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448" y="-85261"/>
            <a:ext cx="1861781" cy="1317840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360EEB5C-5B3C-4E87-A767-0A4552A20E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7546" y="978568"/>
            <a:ext cx="8074138" cy="2293774"/>
          </a:xfrm>
          <a:prstGeom prst="rect">
            <a:avLst/>
          </a:prstGeom>
        </p:spPr>
        <p:txBody>
          <a:bodyPr anchor="b" anchorCtr="0"/>
          <a:lstStyle>
            <a:lvl1pPr algn="l">
              <a:defRPr sz="54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sv-SE" dirty="0"/>
              <a:t>Titel på två eller max </a:t>
            </a:r>
            <a:br>
              <a:rPr lang="sv-SE" dirty="0"/>
            </a:br>
            <a:r>
              <a:rPr lang="sv-SE" dirty="0"/>
              <a:t>tre rader, 54p</a:t>
            </a:r>
          </a:p>
        </p:txBody>
      </p:sp>
      <p:sp>
        <p:nvSpPr>
          <p:cNvPr id="9" name="Platshållare för text 13">
            <a:extLst>
              <a:ext uri="{FF2B5EF4-FFF2-40B4-BE49-F238E27FC236}">
                <a16:creationId xmlns:a16="http://schemas.microsoft.com/office/drawing/2014/main" id="{DADBD2F1-357A-49B5-AABD-693430EC5F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25122" y="3305393"/>
            <a:ext cx="8074138" cy="513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 dirty="0"/>
              <a:t>Underrubrik på max en rad kan finnas här, 24p</a:t>
            </a:r>
          </a:p>
        </p:txBody>
      </p:sp>
      <p:sp>
        <p:nvSpPr>
          <p:cNvPr id="7" name="Platshållare för text 13">
            <a:extLst>
              <a:ext uri="{FF2B5EF4-FFF2-40B4-BE49-F238E27FC236}">
                <a16:creationId xmlns:a16="http://schemas.microsoft.com/office/drawing/2014/main" id="{CDB7FAF0-2C3D-4C74-A130-F1615EBEC4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73097" y="4056622"/>
            <a:ext cx="7870725" cy="30627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 dirty="0"/>
              <a:t>Sammanhang och datum då presentationen visas, 18p</a:t>
            </a:r>
          </a:p>
        </p:txBody>
      </p:sp>
      <p:sp>
        <p:nvSpPr>
          <p:cNvPr id="8" name="Platshållare för text 13">
            <a:extLst>
              <a:ext uri="{FF2B5EF4-FFF2-40B4-BE49-F238E27FC236}">
                <a16:creationId xmlns:a16="http://schemas.microsoft.com/office/drawing/2014/main" id="{68A9C94F-D8B4-44EF-90F8-0FF80335AB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76541" y="4440254"/>
            <a:ext cx="7867281" cy="4083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 dirty="0"/>
              <a:t>Namn Efternamn, titel, 18p</a:t>
            </a:r>
          </a:p>
        </p:txBody>
      </p:sp>
    </p:spTree>
    <p:extLst>
      <p:ext uri="{BB962C8B-B14F-4D97-AF65-F5344CB8AC3E}">
        <p14:creationId xmlns:p14="http://schemas.microsoft.com/office/powerpoint/2010/main" val="1951985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764912F1-94EF-4A4B-9A1F-1B082AFE6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448" y="-85261"/>
            <a:ext cx="1861781" cy="1317840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B507E48-30D7-478A-A6F8-543BB3EF8B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89560" y="1106904"/>
            <a:ext cx="8074138" cy="2214854"/>
          </a:xfrm>
          <a:prstGeom prst="rect">
            <a:avLst/>
          </a:prstGeom>
        </p:spPr>
        <p:txBody>
          <a:bodyPr anchor="b" anchorCtr="0"/>
          <a:lstStyle>
            <a:lvl1pPr algn="l">
              <a:defRPr sz="54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sv-SE" dirty="0"/>
              <a:t>Titel på två eller max </a:t>
            </a:r>
            <a:br>
              <a:rPr lang="sv-SE" dirty="0"/>
            </a:br>
            <a:r>
              <a:rPr lang="sv-SE" dirty="0"/>
              <a:t>tre rader, 54p</a:t>
            </a:r>
          </a:p>
        </p:txBody>
      </p:sp>
      <p:sp>
        <p:nvSpPr>
          <p:cNvPr id="8" name="Platshållare för text 13">
            <a:extLst>
              <a:ext uri="{FF2B5EF4-FFF2-40B4-BE49-F238E27FC236}">
                <a16:creationId xmlns:a16="http://schemas.microsoft.com/office/drawing/2014/main" id="{E6E99FE6-9EB0-444C-A7A8-C069F9575F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7136" y="3354809"/>
            <a:ext cx="8074138" cy="513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 dirty="0"/>
              <a:t>Underrubrik på max en rad kan finnas här, 24p</a:t>
            </a:r>
          </a:p>
        </p:txBody>
      </p:sp>
      <p:sp>
        <p:nvSpPr>
          <p:cNvPr id="11" name="Platshållare för text 13">
            <a:extLst>
              <a:ext uri="{FF2B5EF4-FFF2-40B4-BE49-F238E27FC236}">
                <a16:creationId xmlns:a16="http://schemas.microsoft.com/office/drawing/2014/main" id="{EA564876-FFEF-4B3C-85FB-CBD1BC1686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94422" y="3988581"/>
            <a:ext cx="8074138" cy="30627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 dirty="0"/>
              <a:t>Sammanhang och datum då presentationen visas, 18p</a:t>
            </a:r>
          </a:p>
        </p:txBody>
      </p:sp>
      <p:sp>
        <p:nvSpPr>
          <p:cNvPr id="12" name="Platshållare för text 13">
            <a:extLst>
              <a:ext uri="{FF2B5EF4-FFF2-40B4-BE49-F238E27FC236}">
                <a16:creationId xmlns:a16="http://schemas.microsoft.com/office/drawing/2014/main" id="{48AD57AD-6FE1-4AC4-AD76-B3D1221BD8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7866" y="4372213"/>
            <a:ext cx="8074138" cy="4083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 dirty="0"/>
              <a:t>Namn Efternamn, titel, 18p</a:t>
            </a:r>
          </a:p>
        </p:txBody>
      </p:sp>
    </p:spTree>
    <p:extLst>
      <p:ext uri="{BB962C8B-B14F-4D97-AF65-F5344CB8AC3E}">
        <p14:creationId xmlns:p14="http://schemas.microsoft.com/office/powerpoint/2010/main" val="2734975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CBFF3CC9-04C9-4607-8E42-9CB5AE184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771" y="-57613"/>
            <a:ext cx="1765846" cy="1249934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24A6E2CB-31D0-4959-91F9-9DCC93EACF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45316" y="1577938"/>
            <a:ext cx="7906595" cy="2357564"/>
          </a:xfrm>
          <a:prstGeom prst="rect">
            <a:avLst/>
          </a:prstGeom>
        </p:spPr>
        <p:txBody>
          <a:bodyPr anchor="b" anchorCtr="0"/>
          <a:lstStyle>
            <a:lvl1pPr algn="l">
              <a:defRPr sz="5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sv-SE" dirty="0"/>
              <a:t>Titel på två eller max </a:t>
            </a:r>
            <a:br>
              <a:rPr lang="sv-SE" dirty="0"/>
            </a:br>
            <a:r>
              <a:rPr lang="sv-SE" dirty="0"/>
              <a:t>tre rader, 54p</a:t>
            </a:r>
          </a:p>
        </p:txBody>
      </p:sp>
      <p:sp>
        <p:nvSpPr>
          <p:cNvPr id="8" name="Platshållare för text 13">
            <a:extLst>
              <a:ext uri="{FF2B5EF4-FFF2-40B4-BE49-F238E27FC236}">
                <a16:creationId xmlns:a16="http://schemas.microsoft.com/office/drawing/2014/main" id="{845BD7D6-6EB8-4101-910E-E25E036C33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62892" y="3968552"/>
            <a:ext cx="7906595" cy="513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 dirty="0"/>
              <a:t>Underrubrik på max en rad kan finnas här, 24p</a:t>
            </a:r>
          </a:p>
        </p:txBody>
      </p:sp>
      <p:sp>
        <p:nvSpPr>
          <p:cNvPr id="7" name="Platshållare för text 13">
            <a:extLst>
              <a:ext uri="{FF2B5EF4-FFF2-40B4-BE49-F238E27FC236}">
                <a16:creationId xmlns:a16="http://schemas.microsoft.com/office/drawing/2014/main" id="{EDF4B922-C4A0-493F-A497-3FFEAE7C82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62892" y="4600393"/>
            <a:ext cx="7670879" cy="30627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 dirty="0"/>
              <a:t>Sammanhang och datum då presentationen visas, 18p</a:t>
            </a:r>
          </a:p>
        </p:txBody>
      </p:sp>
      <p:sp>
        <p:nvSpPr>
          <p:cNvPr id="11" name="Platshållare för text 13">
            <a:extLst>
              <a:ext uri="{FF2B5EF4-FFF2-40B4-BE49-F238E27FC236}">
                <a16:creationId xmlns:a16="http://schemas.microsoft.com/office/drawing/2014/main" id="{9C389E0C-1F23-4BA0-A7E5-2660005A05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66336" y="4984025"/>
            <a:ext cx="7667435" cy="4083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 dirty="0"/>
              <a:t>Namn Efternamn, titel, 18p</a:t>
            </a:r>
          </a:p>
        </p:txBody>
      </p:sp>
    </p:spTree>
    <p:extLst>
      <p:ext uri="{BB962C8B-B14F-4D97-AF65-F5344CB8AC3E}">
        <p14:creationId xmlns:p14="http://schemas.microsoft.com/office/powerpoint/2010/main" val="2376529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Om G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7DDBB4F-493A-4B0A-9E37-D9CF21D42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771" y="-57613"/>
            <a:ext cx="1765846" cy="1249934"/>
          </a:xfrm>
          <a:prstGeom prst="rect">
            <a:avLst/>
          </a:prstGeom>
        </p:spPr>
      </p:pic>
      <p:pic>
        <p:nvPicPr>
          <p:cNvPr id="6" name="Bild 5">
            <a:extLst>
              <a:ext uri="{FF2B5EF4-FFF2-40B4-BE49-F238E27FC236}">
                <a16:creationId xmlns:a16="http://schemas.microsoft.com/office/drawing/2014/main" id="{74E012CD-90F2-403F-95DA-2111C7E02F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926" y="2000073"/>
            <a:ext cx="1861470" cy="2682863"/>
          </a:xfrm>
          <a:prstGeom prst="rect">
            <a:avLst/>
          </a:prstGeom>
        </p:spPr>
      </p:pic>
      <p:sp>
        <p:nvSpPr>
          <p:cNvPr id="5" name="Underrubrik 2">
            <a:extLst>
              <a:ext uri="{FF2B5EF4-FFF2-40B4-BE49-F238E27FC236}">
                <a16:creationId xmlns:a16="http://schemas.microsoft.com/office/drawing/2014/main" id="{ACF8AD46-C85B-4C2F-8FE7-8560F794057C}"/>
              </a:ext>
            </a:extLst>
          </p:cNvPr>
          <p:cNvSpPr txBox="1">
            <a:spLocks/>
          </p:cNvSpPr>
          <p:nvPr userDrawn="1"/>
        </p:nvSpPr>
        <p:spPr>
          <a:xfrm>
            <a:off x="4047869" y="1751687"/>
            <a:ext cx="6848731" cy="27977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00"/>
              </a:lnSpc>
            </a:pPr>
            <a:r>
              <a:rPr lang="sv-SE" sz="2000" b="0" baseline="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Göteborgsregionen (GR) består av 13 kommuner </a:t>
            </a:r>
            <a:br>
              <a:rPr lang="sv-SE" sz="2000" b="0" baseline="0" dirty="0">
                <a:solidFill>
                  <a:schemeClr val="tx1"/>
                </a:solidFill>
                <a:latin typeface="Franklin Gothic Medium" panose="020B0603020102020204" pitchFamily="34" charset="0"/>
              </a:rPr>
            </a:br>
            <a:r>
              <a:rPr lang="sv-SE" sz="2000" b="0" baseline="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som har valt att jobba tillsammans. </a:t>
            </a:r>
          </a:p>
          <a:p>
            <a:pPr algn="l">
              <a:lnSpc>
                <a:spcPts val="2600"/>
              </a:lnSpc>
            </a:pPr>
            <a:r>
              <a:rPr lang="sv-SE" sz="2000" b="0" baseline="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Vi driver utvecklingsprojekt, har myndighetsuppdrag, </a:t>
            </a:r>
            <a:br>
              <a:rPr lang="sv-SE" sz="2000" b="0" baseline="0" dirty="0">
                <a:solidFill>
                  <a:schemeClr val="tx1"/>
                </a:solidFill>
                <a:latin typeface="Franklin Gothic Medium" panose="020B0603020102020204" pitchFamily="34" charset="0"/>
              </a:rPr>
            </a:br>
            <a:r>
              <a:rPr lang="sv-SE" sz="2000" b="0" baseline="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forskar, ordnar utbildningar och är storstadsregionens </a:t>
            </a:r>
            <a:br>
              <a:rPr lang="sv-SE" sz="2000" b="0" baseline="0" dirty="0">
                <a:solidFill>
                  <a:schemeClr val="tx1"/>
                </a:solidFill>
                <a:latin typeface="Franklin Gothic Medium" panose="020B0603020102020204" pitchFamily="34" charset="0"/>
              </a:rPr>
            </a:br>
            <a:r>
              <a:rPr lang="sv-SE" sz="2000" b="0" baseline="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röst i Västsverige, bland mycket annat.</a:t>
            </a:r>
          </a:p>
          <a:p>
            <a:pPr algn="l">
              <a:lnSpc>
                <a:spcPts val="2600"/>
              </a:lnSpc>
            </a:pPr>
            <a:r>
              <a:rPr lang="sv-SE" sz="2000" b="0" baseline="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I våra nätverk träffas politiker och tjänstepersoner </a:t>
            </a:r>
            <a:br>
              <a:rPr lang="sv-SE" sz="2000" b="0" baseline="0" dirty="0">
                <a:solidFill>
                  <a:schemeClr val="tx1"/>
                </a:solidFill>
                <a:latin typeface="Franklin Gothic Medium" panose="020B0603020102020204" pitchFamily="34" charset="0"/>
              </a:rPr>
            </a:br>
            <a:r>
              <a:rPr lang="sv-SE" sz="2000" b="0" baseline="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för att utbyta erfarenheter, bolla idéer och besluta om gemensamma satsningar. Allt för att regionens </a:t>
            </a:r>
            <a:br>
              <a:rPr lang="sv-SE" sz="2000" b="0" baseline="0" dirty="0">
                <a:solidFill>
                  <a:schemeClr val="tx1"/>
                </a:solidFill>
                <a:latin typeface="Franklin Gothic Medium" panose="020B0603020102020204" pitchFamily="34" charset="0"/>
              </a:rPr>
            </a:br>
            <a:r>
              <a:rPr lang="sv-SE" sz="2000" b="0" baseline="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en miljon invånare ska få ett så bra liv som möjligt.</a:t>
            </a:r>
          </a:p>
        </p:txBody>
      </p:sp>
    </p:spTree>
    <p:extLst>
      <p:ext uri="{BB962C8B-B14F-4D97-AF65-F5344CB8AC3E}">
        <p14:creationId xmlns:p14="http://schemas.microsoft.com/office/powerpoint/2010/main" val="1969130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 Om G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A102FB4E-97C7-4F23-962F-81A34F2EF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448" y="-85261"/>
            <a:ext cx="1861781" cy="1317840"/>
          </a:xfrm>
          <a:prstGeom prst="rect">
            <a:avLst/>
          </a:prstGeom>
        </p:spPr>
      </p:pic>
      <p:pic>
        <p:nvPicPr>
          <p:cNvPr id="10" name="Bild 9">
            <a:extLst>
              <a:ext uri="{FF2B5EF4-FFF2-40B4-BE49-F238E27FC236}">
                <a16:creationId xmlns:a16="http://schemas.microsoft.com/office/drawing/2014/main" id="{4AE6760C-D6E8-48C0-A7CD-DA9C48F44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926" y="2000074"/>
            <a:ext cx="1861470" cy="2682863"/>
          </a:xfrm>
          <a:prstGeom prst="rect">
            <a:avLst/>
          </a:prstGeom>
        </p:spPr>
      </p:pic>
      <p:sp>
        <p:nvSpPr>
          <p:cNvPr id="5" name="Underrubrik 2">
            <a:extLst>
              <a:ext uri="{FF2B5EF4-FFF2-40B4-BE49-F238E27FC236}">
                <a16:creationId xmlns:a16="http://schemas.microsoft.com/office/drawing/2014/main" id="{2B4689A9-0261-45F0-86F6-6D8710EAAEA2}"/>
              </a:ext>
            </a:extLst>
          </p:cNvPr>
          <p:cNvSpPr txBox="1">
            <a:spLocks/>
          </p:cNvSpPr>
          <p:nvPr userDrawn="1"/>
        </p:nvSpPr>
        <p:spPr>
          <a:xfrm>
            <a:off x="4047869" y="1751687"/>
            <a:ext cx="6848731" cy="27977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00"/>
              </a:lnSpc>
            </a:pPr>
            <a:r>
              <a:rPr lang="sv-SE" sz="2000" b="0" baseline="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Göteborgsregionen (GR) består av 13 kommuner </a:t>
            </a:r>
            <a:br>
              <a:rPr lang="sv-SE" sz="2000" b="0" baseline="0" dirty="0"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r>
              <a:rPr lang="sv-SE" sz="2000" b="0" baseline="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som har valt att jobba tillsammans. </a:t>
            </a:r>
          </a:p>
          <a:p>
            <a:pPr algn="l">
              <a:lnSpc>
                <a:spcPts val="2600"/>
              </a:lnSpc>
            </a:pPr>
            <a:r>
              <a:rPr lang="sv-SE" sz="2000" b="0" baseline="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Vi driver utvecklingsprojekt, har myndighetsuppdrag, </a:t>
            </a:r>
            <a:br>
              <a:rPr lang="sv-SE" sz="2000" b="0" baseline="0" dirty="0"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r>
              <a:rPr lang="sv-SE" sz="2000" b="0" baseline="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forskar, ordnar utbildningar och är storstadsregionens </a:t>
            </a:r>
            <a:br>
              <a:rPr lang="sv-SE" sz="2000" b="0" baseline="0" dirty="0"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r>
              <a:rPr lang="sv-SE" sz="2000" b="0" baseline="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röst i Västsverige, bland mycket annat.</a:t>
            </a:r>
          </a:p>
          <a:p>
            <a:pPr algn="l">
              <a:lnSpc>
                <a:spcPts val="2600"/>
              </a:lnSpc>
            </a:pPr>
            <a:r>
              <a:rPr lang="sv-SE" sz="2000" b="0" baseline="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I våra nätverk träffas politiker och tjänstepersoner </a:t>
            </a:r>
            <a:br>
              <a:rPr lang="sv-SE" sz="2000" b="0" baseline="0" dirty="0"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r>
              <a:rPr lang="sv-SE" sz="2000" b="0" baseline="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för att utbyta erfarenheter, bolla idéer och besluta om gemensamma satsningar. Allt för att regionens </a:t>
            </a:r>
            <a:br>
              <a:rPr lang="sv-SE" sz="2000" b="0" baseline="0" dirty="0"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r>
              <a:rPr lang="sv-SE" sz="2000" b="0" baseline="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en miljon invånare ska få ett så bra liv som möjligt.</a:t>
            </a:r>
          </a:p>
        </p:txBody>
      </p:sp>
    </p:spTree>
    <p:extLst>
      <p:ext uri="{BB962C8B-B14F-4D97-AF65-F5344CB8AC3E}">
        <p14:creationId xmlns:p14="http://schemas.microsoft.com/office/powerpoint/2010/main" val="760149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 Om G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6666A17E-BDCE-441B-832B-2A40CDBD0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771" y="-57613"/>
            <a:ext cx="1765846" cy="1249934"/>
          </a:xfrm>
          <a:prstGeom prst="rect">
            <a:avLst/>
          </a:prstGeom>
        </p:spPr>
      </p:pic>
      <p:pic>
        <p:nvPicPr>
          <p:cNvPr id="8" name="Bild 7">
            <a:extLst>
              <a:ext uri="{FF2B5EF4-FFF2-40B4-BE49-F238E27FC236}">
                <a16:creationId xmlns:a16="http://schemas.microsoft.com/office/drawing/2014/main" id="{B7ACB69A-C2F7-4298-8088-350C958BE2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926" y="2000073"/>
            <a:ext cx="1861470" cy="2682863"/>
          </a:xfrm>
          <a:prstGeom prst="rect">
            <a:avLst/>
          </a:prstGeom>
        </p:spPr>
      </p:pic>
      <p:sp>
        <p:nvSpPr>
          <p:cNvPr id="5" name="Underrubrik 2">
            <a:extLst>
              <a:ext uri="{FF2B5EF4-FFF2-40B4-BE49-F238E27FC236}">
                <a16:creationId xmlns:a16="http://schemas.microsoft.com/office/drawing/2014/main" id="{FF114C57-35AE-4F42-89D5-26B545D8B976}"/>
              </a:ext>
            </a:extLst>
          </p:cNvPr>
          <p:cNvSpPr txBox="1">
            <a:spLocks/>
          </p:cNvSpPr>
          <p:nvPr userDrawn="1"/>
        </p:nvSpPr>
        <p:spPr>
          <a:xfrm>
            <a:off x="4047869" y="1751687"/>
            <a:ext cx="6848731" cy="27977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00"/>
              </a:lnSpc>
            </a:pPr>
            <a:r>
              <a:rPr lang="sv-SE" sz="2000" b="0" baseline="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Göteborgsregionen (GR) består av 13 kommuner </a:t>
            </a:r>
            <a:br>
              <a:rPr lang="sv-SE" sz="2000" b="0" baseline="0" dirty="0">
                <a:solidFill>
                  <a:schemeClr val="tx1"/>
                </a:solidFill>
                <a:latin typeface="Franklin Gothic Medium" panose="020B0603020102020204" pitchFamily="34" charset="0"/>
              </a:rPr>
            </a:br>
            <a:r>
              <a:rPr lang="sv-SE" sz="2000" b="0" baseline="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som har valt att jobba tillsammans. </a:t>
            </a:r>
          </a:p>
          <a:p>
            <a:pPr algn="l">
              <a:lnSpc>
                <a:spcPts val="2600"/>
              </a:lnSpc>
            </a:pPr>
            <a:r>
              <a:rPr lang="sv-SE" sz="2000" b="0" baseline="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Vi driver utvecklingsprojekt, har myndighetsuppdrag, </a:t>
            </a:r>
            <a:br>
              <a:rPr lang="sv-SE" sz="2000" b="0" baseline="0" dirty="0">
                <a:solidFill>
                  <a:schemeClr val="tx1"/>
                </a:solidFill>
                <a:latin typeface="Franklin Gothic Medium" panose="020B0603020102020204" pitchFamily="34" charset="0"/>
              </a:rPr>
            </a:br>
            <a:r>
              <a:rPr lang="sv-SE" sz="2000" b="0" baseline="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forskar, ordnar utbildningar och är storstadsregionens </a:t>
            </a:r>
            <a:br>
              <a:rPr lang="sv-SE" sz="2000" b="0" baseline="0" dirty="0">
                <a:solidFill>
                  <a:schemeClr val="tx1"/>
                </a:solidFill>
                <a:latin typeface="Franklin Gothic Medium" panose="020B0603020102020204" pitchFamily="34" charset="0"/>
              </a:rPr>
            </a:br>
            <a:r>
              <a:rPr lang="sv-SE" sz="2000" b="0" baseline="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röst i Västsverige, bland mycket annat.</a:t>
            </a:r>
          </a:p>
          <a:p>
            <a:pPr algn="l">
              <a:lnSpc>
                <a:spcPts val="2600"/>
              </a:lnSpc>
            </a:pPr>
            <a:r>
              <a:rPr lang="sv-SE" sz="2000" b="0" baseline="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I våra nätverk träffas politiker och tjänstepersoner </a:t>
            </a:r>
            <a:br>
              <a:rPr lang="sv-SE" sz="2000" b="0" baseline="0" dirty="0">
                <a:solidFill>
                  <a:schemeClr val="tx1"/>
                </a:solidFill>
                <a:latin typeface="Franklin Gothic Medium" panose="020B0603020102020204" pitchFamily="34" charset="0"/>
              </a:rPr>
            </a:br>
            <a:r>
              <a:rPr lang="sv-SE" sz="2000" b="0" baseline="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för att utbyta erfarenheter, bolla idéer och besluta om gemensamma satsningar. Allt för att regionens </a:t>
            </a:r>
            <a:br>
              <a:rPr lang="sv-SE" sz="2000" b="0" baseline="0" dirty="0">
                <a:solidFill>
                  <a:schemeClr val="tx1"/>
                </a:solidFill>
                <a:latin typeface="Franklin Gothic Medium" panose="020B0603020102020204" pitchFamily="34" charset="0"/>
              </a:rPr>
            </a:br>
            <a:r>
              <a:rPr lang="sv-SE" sz="2000" b="0" baseline="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en miljon invånare ska få ett så bra liv som möjligt.</a:t>
            </a:r>
          </a:p>
        </p:txBody>
      </p:sp>
    </p:spTree>
    <p:extLst>
      <p:ext uri="{BB962C8B-B14F-4D97-AF65-F5344CB8AC3E}">
        <p14:creationId xmlns:p14="http://schemas.microsoft.com/office/powerpoint/2010/main" val="3766456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 Om G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B5F31445-BF6F-451F-8BE2-B5D15CD06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448" y="-85261"/>
            <a:ext cx="1861781" cy="1317840"/>
          </a:xfrm>
          <a:prstGeom prst="rect">
            <a:avLst/>
          </a:prstGeom>
        </p:spPr>
      </p:pic>
      <p:pic>
        <p:nvPicPr>
          <p:cNvPr id="7" name="Bild 6">
            <a:extLst>
              <a:ext uri="{FF2B5EF4-FFF2-40B4-BE49-F238E27FC236}">
                <a16:creationId xmlns:a16="http://schemas.microsoft.com/office/drawing/2014/main" id="{642E0702-5762-4BBD-8120-B271B1CC4B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926" y="2000074"/>
            <a:ext cx="1861470" cy="2682863"/>
          </a:xfrm>
          <a:prstGeom prst="rect">
            <a:avLst/>
          </a:prstGeom>
        </p:spPr>
      </p:pic>
      <p:sp>
        <p:nvSpPr>
          <p:cNvPr id="8" name="Underrubrik 2">
            <a:extLst>
              <a:ext uri="{FF2B5EF4-FFF2-40B4-BE49-F238E27FC236}">
                <a16:creationId xmlns:a16="http://schemas.microsoft.com/office/drawing/2014/main" id="{1669FFF8-05A2-4AA5-B049-D28156CD7024}"/>
              </a:ext>
            </a:extLst>
          </p:cNvPr>
          <p:cNvSpPr txBox="1">
            <a:spLocks/>
          </p:cNvSpPr>
          <p:nvPr userDrawn="1"/>
        </p:nvSpPr>
        <p:spPr>
          <a:xfrm>
            <a:off x="4047869" y="1751687"/>
            <a:ext cx="6848731" cy="27977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00"/>
              </a:lnSpc>
            </a:pPr>
            <a:r>
              <a:rPr lang="sv-SE" sz="2000" b="0" baseline="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Göteborgsregionen (GR) består av 13 kommuner </a:t>
            </a:r>
            <a:br>
              <a:rPr lang="sv-SE" sz="2000" b="0" baseline="0" dirty="0"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r>
              <a:rPr lang="sv-SE" sz="2000" b="0" baseline="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som har valt att jobba tillsammans. </a:t>
            </a:r>
          </a:p>
          <a:p>
            <a:pPr algn="l">
              <a:lnSpc>
                <a:spcPts val="2600"/>
              </a:lnSpc>
            </a:pPr>
            <a:r>
              <a:rPr lang="sv-SE" sz="2000" b="0" baseline="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Vi driver utvecklingsprojekt, har myndighetsuppdrag, </a:t>
            </a:r>
            <a:br>
              <a:rPr lang="sv-SE" sz="2000" b="0" baseline="0" dirty="0"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r>
              <a:rPr lang="sv-SE" sz="2000" b="0" baseline="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forskar, ordnar utbildningar och är storstadsregionens </a:t>
            </a:r>
            <a:br>
              <a:rPr lang="sv-SE" sz="2000" b="0" baseline="0" dirty="0"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r>
              <a:rPr lang="sv-SE" sz="2000" b="0" baseline="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röst i Västsverige, bland mycket annat.</a:t>
            </a:r>
          </a:p>
          <a:p>
            <a:pPr algn="l">
              <a:lnSpc>
                <a:spcPts val="2600"/>
              </a:lnSpc>
            </a:pPr>
            <a:r>
              <a:rPr lang="sv-SE" sz="2000" b="0" baseline="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I våra nätverk träffas politiker och tjänstepersoner </a:t>
            </a:r>
            <a:br>
              <a:rPr lang="sv-SE" sz="2000" b="0" baseline="0" dirty="0"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r>
              <a:rPr lang="sv-SE" sz="2000" b="0" baseline="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för att utbyta erfarenheter, bolla idéer och besluta om gemensamma satsningar. Allt för att regionens </a:t>
            </a:r>
            <a:br>
              <a:rPr lang="sv-SE" sz="2000" b="0" baseline="0" dirty="0"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r>
              <a:rPr lang="sv-SE" sz="2000" b="0" baseline="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en miljon invånare ska få ett så bra liv som möjligt.</a:t>
            </a:r>
          </a:p>
        </p:txBody>
      </p:sp>
    </p:spTree>
    <p:extLst>
      <p:ext uri="{BB962C8B-B14F-4D97-AF65-F5344CB8AC3E}">
        <p14:creationId xmlns:p14="http://schemas.microsoft.com/office/powerpoint/2010/main" val="3656078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. Om G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764912F1-94EF-4A4B-9A1F-1B082AFE6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448" y="-85261"/>
            <a:ext cx="1861781" cy="1317840"/>
          </a:xfrm>
          <a:prstGeom prst="rect">
            <a:avLst/>
          </a:prstGeom>
        </p:spPr>
      </p:pic>
      <p:pic>
        <p:nvPicPr>
          <p:cNvPr id="5" name="Bild 4">
            <a:extLst>
              <a:ext uri="{FF2B5EF4-FFF2-40B4-BE49-F238E27FC236}">
                <a16:creationId xmlns:a16="http://schemas.microsoft.com/office/drawing/2014/main" id="{7786FA77-44F4-44D7-8CB0-CEC75F8C60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926" y="2000074"/>
            <a:ext cx="1861470" cy="2682863"/>
          </a:xfrm>
          <a:prstGeom prst="rect">
            <a:avLst/>
          </a:prstGeom>
        </p:spPr>
      </p:pic>
      <p:sp>
        <p:nvSpPr>
          <p:cNvPr id="6" name="Underrubrik 2">
            <a:extLst>
              <a:ext uri="{FF2B5EF4-FFF2-40B4-BE49-F238E27FC236}">
                <a16:creationId xmlns:a16="http://schemas.microsoft.com/office/drawing/2014/main" id="{EE859FA0-C13F-43B1-8999-75339DC4AB1A}"/>
              </a:ext>
            </a:extLst>
          </p:cNvPr>
          <p:cNvSpPr txBox="1">
            <a:spLocks/>
          </p:cNvSpPr>
          <p:nvPr userDrawn="1"/>
        </p:nvSpPr>
        <p:spPr>
          <a:xfrm>
            <a:off x="4047869" y="1751687"/>
            <a:ext cx="6848731" cy="27977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00"/>
              </a:lnSpc>
            </a:pPr>
            <a:r>
              <a:rPr lang="sv-SE" sz="2000" b="0" baseline="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Göteborgsregionen (GR) består av 13 kommuner </a:t>
            </a:r>
            <a:br>
              <a:rPr lang="sv-SE" sz="2000" b="0" baseline="0" dirty="0"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r>
              <a:rPr lang="sv-SE" sz="2000" b="0" baseline="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som har valt att jobba tillsammans. </a:t>
            </a:r>
          </a:p>
          <a:p>
            <a:pPr algn="l">
              <a:lnSpc>
                <a:spcPts val="2600"/>
              </a:lnSpc>
            </a:pPr>
            <a:r>
              <a:rPr lang="sv-SE" sz="2000" b="0" baseline="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Vi driver utvecklingsprojekt, har myndighetsuppdrag, </a:t>
            </a:r>
            <a:br>
              <a:rPr lang="sv-SE" sz="2000" b="0" baseline="0" dirty="0"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r>
              <a:rPr lang="sv-SE" sz="2000" b="0" baseline="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forskar, ordnar utbildningar och är storstadsregionens </a:t>
            </a:r>
            <a:br>
              <a:rPr lang="sv-SE" sz="2000" b="0" baseline="0" dirty="0"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r>
              <a:rPr lang="sv-SE" sz="2000" b="0" baseline="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röst i Västsverige, bland mycket annat.</a:t>
            </a:r>
          </a:p>
          <a:p>
            <a:pPr algn="l">
              <a:lnSpc>
                <a:spcPts val="2600"/>
              </a:lnSpc>
            </a:pPr>
            <a:r>
              <a:rPr lang="sv-SE" sz="2000" b="0" baseline="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I våra nätverk träffas politiker och tjänstepersoner </a:t>
            </a:r>
            <a:br>
              <a:rPr lang="sv-SE" sz="2000" b="0" baseline="0" dirty="0"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r>
              <a:rPr lang="sv-SE" sz="2000" b="0" baseline="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för att utbyta erfarenheter, bolla idéer och besluta om gemensamma satsningar. Allt för att regionens </a:t>
            </a:r>
            <a:br>
              <a:rPr lang="sv-SE" sz="2000" b="0" baseline="0" dirty="0"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r>
              <a:rPr lang="sv-SE" sz="2000" b="0" baseline="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en miljon invånare ska få ett så bra liv som möjligt.</a:t>
            </a:r>
          </a:p>
        </p:txBody>
      </p:sp>
    </p:spTree>
    <p:extLst>
      <p:ext uri="{BB962C8B-B14F-4D97-AF65-F5344CB8AC3E}">
        <p14:creationId xmlns:p14="http://schemas.microsoft.com/office/powerpoint/2010/main" val="1016624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. Om G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CBFF3CC9-04C9-4607-8E42-9CB5AE184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771" y="-57613"/>
            <a:ext cx="1765846" cy="1249934"/>
          </a:xfrm>
          <a:prstGeom prst="rect">
            <a:avLst/>
          </a:prstGeom>
        </p:spPr>
      </p:pic>
      <p:pic>
        <p:nvPicPr>
          <p:cNvPr id="5" name="Bild 4">
            <a:extLst>
              <a:ext uri="{FF2B5EF4-FFF2-40B4-BE49-F238E27FC236}">
                <a16:creationId xmlns:a16="http://schemas.microsoft.com/office/drawing/2014/main" id="{68C31B2C-A842-4702-9EA9-12E48FCFFD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926" y="2000073"/>
            <a:ext cx="1861470" cy="2682863"/>
          </a:xfrm>
          <a:prstGeom prst="rect">
            <a:avLst/>
          </a:prstGeom>
        </p:spPr>
      </p:pic>
      <p:sp>
        <p:nvSpPr>
          <p:cNvPr id="6" name="Underrubrik 2">
            <a:extLst>
              <a:ext uri="{FF2B5EF4-FFF2-40B4-BE49-F238E27FC236}">
                <a16:creationId xmlns:a16="http://schemas.microsoft.com/office/drawing/2014/main" id="{182FEFD5-9074-4893-B56A-FBBBC849B9D4}"/>
              </a:ext>
            </a:extLst>
          </p:cNvPr>
          <p:cNvSpPr txBox="1">
            <a:spLocks/>
          </p:cNvSpPr>
          <p:nvPr userDrawn="1"/>
        </p:nvSpPr>
        <p:spPr>
          <a:xfrm>
            <a:off x="4047869" y="1751687"/>
            <a:ext cx="6848731" cy="27977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00"/>
              </a:lnSpc>
            </a:pPr>
            <a:r>
              <a:rPr lang="sv-SE" sz="2000" b="0" baseline="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Göteborgsregionen (GR) består av 13 kommuner </a:t>
            </a:r>
            <a:br>
              <a:rPr lang="sv-SE" sz="2000" b="0" baseline="0" dirty="0">
                <a:solidFill>
                  <a:schemeClr val="tx1"/>
                </a:solidFill>
                <a:latin typeface="Franklin Gothic Medium" panose="020B0603020102020204" pitchFamily="34" charset="0"/>
              </a:rPr>
            </a:br>
            <a:r>
              <a:rPr lang="sv-SE" sz="2000" b="0" baseline="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som har valt att jobba tillsammans. </a:t>
            </a:r>
          </a:p>
          <a:p>
            <a:pPr algn="l">
              <a:lnSpc>
                <a:spcPts val="2600"/>
              </a:lnSpc>
            </a:pPr>
            <a:r>
              <a:rPr lang="sv-SE" sz="2000" b="0" baseline="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Vi driver utvecklingsprojekt, har myndighetsuppdrag, </a:t>
            </a:r>
            <a:br>
              <a:rPr lang="sv-SE" sz="2000" b="0" baseline="0" dirty="0">
                <a:solidFill>
                  <a:schemeClr val="tx1"/>
                </a:solidFill>
                <a:latin typeface="Franklin Gothic Medium" panose="020B0603020102020204" pitchFamily="34" charset="0"/>
              </a:rPr>
            </a:br>
            <a:r>
              <a:rPr lang="sv-SE" sz="2000" b="0" baseline="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forskar, ordnar utbildningar och är storstadsregionens </a:t>
            </a:r>
            <a:br>
              <a:rPr lang="sv-SE" sz="2000" b="0" baseline="0" dirty="0">
                <a:solidFill>
                  <a:schemeClr val="tx1"/>
                </a:solidFill>
                <a:latin typeface="Franklin Gothic Medium" panose="020B0603020102020204" pitchFamily="34" charset="0"/>
              </a:rPr>
            </a:br>
            <a:r>
              <a:rPr lang="sv-SE" sz="2000" b="0" baseline="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röst i Västsverige, bland mycket annat.</a:t>
            </a:r>
          </a:p>
          <a:p>
            <a:pPr algn="l">
              <a:lnSpc>
                <a:spcPts val="2600"/>
              </a:lnSpc>
            </a:pPr>
            <a:r>
              <a:rPr lang="sv-SE" sz="2000" b="0" baseline="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I våra nätverk träffas politiker och tjänstepersoner </a:t>
            </a:r>
            <a:br>
              <a:rPr lang="sv-SE" sz="2000" b="0" baseline="0" dirty="0">
                <a:solidFill>
                  <a:schemeClr val="tx1"/>
                </a:solidFill>
                <a:latin typeface="Franklin Gothic Medium" panose="020B0603020102020204" pitchFamily="34" charset="0"/>
              </a:rPr>
            </a:br>
            <a:r>
              <a:rPr lang="sv-SE" sz="2000" b="0" baseline="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för att utbyta erfarenheter, bolla idéer och besluta om gemensamma satsningar. Allt för att regionens </a:t>
            </a:r>
            <a:br>
              <a:rPr lang="sv-SE" sz="2000" b="0" baseline="0" dirty="0">
                <a:solidFill>
                  <a:schemeClr val="tx1"/>
                </a:solidFill>
                <a:latin typeface="Franklin Gothic Medium" panose="020B0603020102020204" pitchFamily="34" charset="0"/>
              </a:rPr>
            </a:br>
            <a:r>
              <a:rPr lang="sv-SE" sz="2000" b="0" baseline="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en miljon invånare ska få ett så bra liv som möjligt.</a:t>
            </a:r>
          </a:p>
        </p:txBody>
      </p:sp>
    </p:spTree>
    <p:extLst>
      <p:ext uri="{BB962C8B-B14F-4D97-AF65-F5344CB8AC3E}">
        <p14:creationId xmlns:p14="http://schemas.microsoft.com/office/powerpoint/2010/main" val="1453853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Kap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03C2C6E9-41A6-44C1-8A0A-DF20F4457D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91121" y="2630905"/>
            <a:ext cx="7331061" cy="2273804"/>
          </a:xfrm>
          <a:prstGeom prst="rect">
            <a:avLst/>
          </a:prstGeom>
        </p:spPr>
        <p:txBody>
          <a:bodyPr anchor="b" anchorCtr="0"/>
          <a:lstStyle>
            <a:lvl1pPr algn="l">
              <a:defRPr sz="48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sv-SE" sz="4800" dirty="0"/>
              <a:t>Kapitelindelning på två eller max tre rader, 48 p</a:t>
            </a:r>
          </a:p>
        </p:txBody>
      </p:sp>
    </p:spTree>
    <p:extLst>
      <p:ext uri="{BB962C8B-B14F-4D97-AF65-F5344CB8AC3E}">
        <p14:creationId xmlns:p14="http://schemas.microsoft.com/office/powerpoint/2010/main" val="1493911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In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4431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Kap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8AFD7338-CB35-4B00-84D6-E35EC105B1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91121" y="2630905"/>
            <a:ext cx="7331061" cy="2273804"/>
          </a:xfrm>
          <a:prstGeom prst="rect">
            <a:avLst/>
          </a:prstGeom>
        </p:spPr>
        <p:txBody>
          <a:bodyPr anchor="b" anchorCtr="0"/>
          <a:lstStyle>
            <a:lvl1pPr algn="l">
              <a:defRPr sz="48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sv-SE" sz="4800" dirty="0"/>
              <a:t>Kapitelindelning på två eller max tre rader, 48 p</a:t>
            </a:r>
          </a:p>
        </p:txBody>
      </p:sp>
    </p:spTree>
    <p:extLst>
      <p:ext uri="{BB962C8B-B14F-4D97-AF65-F5344CB8AC3E}">
        <p14:creationId xmlns:p14="http://schemas.microsoft.com/office/powerpoint/2010/main" val="4189881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Kap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119442A5-F2DA-41AE-AACD-AB135B3AC5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91121" y="2630905"/>
            <a:ext cx="7331061" cy="2273804"/>
          </a:xfrm>
          <a:prstGeom prst="rect">
            <a:avLst/>
          </a:prstGeom>
        </p:spPr>
        <p:txBody>
          <a:bodyPr anchor="b" anchorCtr="0"/>
          <a:lstStyle>
            <a:lvl1pPr algn="l">
              <a:defRPr sz="48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sv-SE" sz="4800" dirty="0"/>
              <a:t>Kapitelindelning på två eller max tre rader, 48 p</a:t>
            </a:r>
          </a:p>
        </p:txBody>
      </p:sp>
    </p:spTree>
    <p:extLst>
      <p:ext uri="{BB962C8B-B14F-4D97-AF65-F5344CB8AC3E}">
        <p14:creationId xmlns:p14="http://schemas.microsoft.com/office/powerpoint/2010/main" val="1384229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Kap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BBFAD7C2-CE8F-4628-9CC6-5FB0CF6B6F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91121" y="2630905"/>
            <a:ext cx="7331061" cy="2273804"/>
          </a:xfrm>
          <a:prstGeom prst="rect">
            <a:avLst/>
          </a:prstGeom>
        </p:spPr>
        <p:txBody>
          <a:bodyPr anchor="b" anchorCtr="0"/>
          <a:lstStyle>
            <a:lvl1pPr algn="l">
              <a:defRPr sz="48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sv-SE" sz="4800" dirty="0"/>
              <a:t>Kapitelindelning på två eller max tre rader, 48 p</a:t>
            </a:r>
          </a:p>
        </p:txBody>
      </p:sp>
    </p:spTree>
    <p:extLst>
      <p:ext uri="{BB962C8B-B14F-4D97-AF65-F5344CB8AC3E}">
        <p14:creationId xmlns:p14="http://schemas.microsoft.com/office/powerpoint/2010/main" val="605955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Kap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2073A2A5-5976-4D52-B68F-513BCFEB76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91121" y="2630905"/>
            <a:ext cx="7331061" cy="2273804"/>
          </a:xfrm>
          <a:prstGeom prst="rect">
            <a:avLst/>
          </a:prstGeom>
        </p:spPr>
        <p:txBody>
          <a:bodyPr anchor="b" anchorCtr="0"/>
          <a:lstStyle>
            <a:lvl1pPr algn="l">
              <a:defRPr sz="48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sv-SE" sz="4800" dirty="0"/>
              <a:t>Kapitelindelning på två eller max tre rader, 48 p</a:t>
            </a:r>
          </a:p>
        </p:txBody>
      </p:sp>
    </p:spTree>
    <p:extLst>
      <p:ext uri="{BB962C8B-B14F-4D97-AF65-F5344CB8AC3E}">
        <p14:creationId xmlns:p14="http://schemas.microsoft.com/office/powerpoint/2010/main" val="4087164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Kap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5978E5C1-09B6-4731-BF8E-EB63BF91D8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91121" y="2630905"/>
            <a:ext cx="7331061" cy="2273804"/>
          </a:xfrm>
          <a:prstGeom prst="rect">
            <a:avLst/>
          </a:prstGeom>
        </p:spPr>
        <p:txBody>
          <a:bodyPr anchor="b" anchorCtr="0"/>
          <a:lstStyle>
            <a:lvl1pPr algn="l">
              <a:defRPr sz="4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sv-SE" sz="4800" dirty="0"/>
              <a:t>Kapitelindelning på två eller max tre rader, 48 p</a:t>
            </a:r>
          </a:p>
        </p:txBody>
      </p:sp>
    </p:spTree>
    <p:extLst>
      <p:ext uri="{BB962C8B-B14F-4D97-AF65-F5344CB8AC3E}">
        <p14:creationId xmlns:p14="http://schemas.microsoft.com/office/powerpoint/2010/main" val="1613211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öjdpunkter">
    <p:bg>
      <p:bgPr>
        <a:solidFill>
          <a:srgbClr val="F6AD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DD88BE7-EF2D-43A8-9A77-8D097D1CC3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437" y="5756159"/>
            <a:ext cx="1765846" cy="1249934"/>
          </a:xfrm>
          <a:prstGeom prst="rect">
            <a:avLst/>
          </a:prstGeom>
        </p:spPr>
      </p:pic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C87CF425-1615-4295-A328-F19ED34FD60C}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ubrik 1">
            <a:extLst>
              <a:ext uri="{FF2B5EF4-FFF2-40B4-BE49-F238E27FC236}">
                <a16:creationId xmlns:a16="http://schemas.microsoft.com/office/drawing/2014/main" id="{120AF09B-F968-4004-B99C-4264B0E28B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41584" y="2007909"/>
            <a:ext cx="7331061" cy="1421091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Höjdpunkter kan du lyfta fram på en färgad platta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A7C11C69-663C-4726-87EF-B4FE75ED77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1583" y="3443748"/>
            <a:ext cx="7881663" cy="523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Franklin Gothic Book" panose="020B0503020102020204" pitchFamily="34" charset="0"/>
              </a:defRPr>
            </a:lvl1pPr>
          </a:lstStyle>
          <a:p>
            <a:r>
              <a:rPr lang="sv-SE" dirty="0"/>
              <a:t>Korta texter, t.ex. siffror eller frågor till publiken</a:t>
            </a:r>
          </a:p>
        </p:txBody>
      </p:sp>
    </p:spTree>
    <p:extLst>
      <p:ext uri="{BB962C8B-B14F-4D97-AF65-F5344CB8AC3E}">
        <p14:creationId xmlns:p14="http://schemas.microsoft.com/office/powerpoint/2010/main" val="2271678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öjdpunkter">
    <p:bg>
      <p:bgPr>
        <a:solidFill>
          <a:srgbClr val="EDD8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31B4C27B-863C-45F4-80A5-7FD69833CB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437" y="5756159"/>
            <a:ext cx="1765846" cy="1249934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CC5F43A6-507F-4F70-8ED7-3020DE1B4CDA}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ubrik 1">
            <a:extLst>
              <a:ext uri="{FF2B5EF4-FFF2-40B4-BE49-F238E27FC236}">
                <a16:creationId xmlns:a16="http://schemas.microsoft.com/office/drawing/2014/main" id="{3BD34C93-1FE7-40DE-B59E-540BD1AFE7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41584" y="2007909"/>
            <a:ext cx="7331061" cy="1421091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Höjdpunkter kan du lyfta fram på en färgad platta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B9A1D6E0-29CD-4165-B4CA-F6C3BC0CAD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1583" y="3443748"/>
            <a:ext cx="7881663" cy="523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Franklin Gothic Book" panose="020B0503020102020204" pitchFamily="34" charset="0"/>
              </a:defRPr>
            </a:lvl1pPr>
          </a:lstStyle>
          <a:p>
            <a:r>
              <a:rPr lang="sv-SE" dirty="0"/>
              <a:t>Korta texter, t.ex. siffror eller frågor till publiken</a:t>
            </a:r>
          </a:p>
        </p:txBody>
      </p:sp>
    </p:spTree>
    <p:extLst>
      <p:ext uri="{BB962C8B-B14F-4D97-AF65-F5344CB8AC3E}">
        <p14:creationId xmlns:p14="http://schemas.microsoft.com/office/powerpoint/2010/main" val="2328444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Höjdpunkter">
    <p:bg>
      <p:bgPr>
        <a:solidFill>
          <a:srgbClr val="FFE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9ADDF15-7503-4130-9171-ADE00CAFB5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437" y="5756159"/>
            <a:ext cx="1765846" cy="1249934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7C6CC956-F115-469A-BC51-BBB832421AB1}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ubrik 1">
            <a:extLst>
              <a:ext uri="{FF2B5EF4-FFF2-40B4-BE49-F238E27FC236}">
                <a16:creationId xmlns:a16="http://schemas.microsoft.com/office/drawing/2014/main" id="{261E77E8-0953-4957-80EA-EB6B592D79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41584" y="2007909"/>
            <a:ext cx="7331061" cy="1421091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Höjdpunkter kan du lyfta fram på en färgad platta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2A57F156-AD40-4944-BB44-B066D106BB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1583" y="3443748"/>
            <a:ext cx="7881663" cy="523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Franklin Gothic Book" panose="020B0503020102020204" pitchFamily="34" charset="0"/>
              </a:defRPr>
            </a:lvl1pPr>
          </a:lstStyle>
          <a:p>
            <a:r>
              <a:rPr lang="sv-SE" dirty="0"/>
              <a:t>Korta texter, t.ex. siffror eller frågor till publiken</a:t>
            </a:r>
          </a:p>
        </p:txBody>
      </p:sp>
    </p:spTree>
    <p:extLst>
      <p:ext uri="{BB962C8B-B14F-4D97-AF65-F5344CB8AC3E}">
        <p14:creationId xmlns:p14="http://schemas.microsoft.com/office/powerpoint/2010/main" val="19846421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Höjdpunkter">
    <p:bg>
      <p:bgPr>
        <a:solidFill>
          <a:srgbClr val="EBD1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48F4BAE1-A9D1-4845-ABAC-E2E14B9FAC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437" y="5756159"/>
            <a:ext cx="1765846" cy="1249934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8341FC9C-6D6A-475F-BF89-B52C227ED954}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ubrik 1">
            <a:extLst>
              <a:ext uri="{FF2B5EF4-FFF2-40B4-BE49-F238E27FC236}">
                <a16:creationId xmlns:a16="http://schemas.microsoft.com/office/drawing/2014/main" id="{F7955402-0598-41FD-9CAA-E486A0BDC1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41584" y="2007909"/>
            <a:ext cx="7331061" cy="1421091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Höjdpunkter kan du lyfta fram på en färgad platta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D5E9AA3A-A55E-4B4B-B1DE-4E3CCFE7FC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1583" y="3443748"/>
            <a:ext cx="7881663" cy="523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Franklin Gothic Book" panose="020B0503020102020204" pitchFamily="34" charset="0"/>
              </a:defRPr>
            </a:lvl1pPr>
          </a:lstStyle>
          <a:p>
            <a:r>
              <a:rPr lang="sv-SE" dirty="0"/>
              <a:t>Korta texter, t.ex. siffror eller frågor till publiken</a:t>
            </a:r>
          </a:p>
        </p:txBody>
      </p:sp>
    </p:spTree>
    <p:extLst>
      <p:ext uri="{BB962C8B-B14F-4D97-AF65-F5344CB8AC3E}">
        <p14:creationId xmlns:p14="http://schemas.microsoft.com/office/powerpoint/2010/main" val="17189344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Höjdpunkter">
    <p:bg>
      <p:bgPr>
        <a:solidFill>
          <a:srgbClr val="A9C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8AF81BBE-E87C-4728-944E-E356721ED4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437" y="5756159"/>
            <a:ext cx="1765846" cy="1249934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30DA6B90-A7A8-4EE5-8DD9-70571D7D3795}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ubrik 1">
            <a:extLst>
              <a:ext uri="{FF2B5EF4-FFF2-40B4-BE49-F238E27FC236}">
                <a16:creationId xmlns:a16="http://schemas.microsoft.com/office/drawing/2014/main" id="{1196869B-8C15-4F9D-8437-F540AC0690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41584" y="2007909"/>
            <a:ext cx="7331061" cy="1421091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Höjdpunkter kan du lyfta fram på en färgad platta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128DDA2E-D026-4950-9D23-DFDD391689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1583" y="3443748"/>
            <a:ext cx="7881663" cy="523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Franklin Gothic Book" panose="020B0503020102020204" pitchFamily="34" charset="0"/>
              </a:defRPr>
            </a:lvl1pPr>
          </a:lstStyle>
          <a:p>
            <a:r>
              <a:rPr lang="sv-SE" dirty="0"/>
              <a:t>Korta texter, t.ex. siffror eller frågor till publiken</a:t>
            </a:r>
          </a:p>
        </p:txBody>
      </p:sp>
    </p:spTree>
    <p:extLst>
      <p:ext uri="{BB962C8B-B14F-4D97-AF65-F5344CB8AC3E}">
        <p14:creationId xmlns:p14="http://schemas.microsoft.com/office/powerpoint/2010/main" val="44097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In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8996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Höjdpunkter">
    <p:bg>
      <p:bgPr>
        <a:solidFill>
          <a:srgbClr val="8E08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C08F6798-2B80-452E-AE89-B063FBDA5C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49" y="5722206"/>
            <a:ext cx="1861781" cy="1317840"/>
          </a:xfrm>
          <a:prstGeom prst="rect">
            <a:avLst/>
          </a:prstGeom>
        </p:spPr>
      </p:pic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AD2DBA4F-AD5A-44CD-A702-7CFC60E01BCD}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ubrik 1">
            <a:extLst>
              <a:ext uri="{FF2B5EF4-FFF2-40B4-BE49-F238E27FC236}">
                <a16:creationId xmlns:a16="http://schemas.microsoft.com/office/drawing/2014/main" id="{936E6F85-2BDD-427B-98D4-A314EA0817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41584" y="2007909"/>
            <a:ext cx="7331061" cy="1421091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Höjdpunkter kan du lyfta fram på en färgad platta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9F1D912E-5A91-49EB-BC15-D821C44E68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1583" y="3443748"/>
            <a:ext cx="7881663" cy="523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sv-SE" dirty="0"/>
              <a:t>Korta texter, t.ex. siffror eller frågor till publiken</a:t>
            </a:r>
          </a:p>
        </p:txBody>
      </p:sp>
    </p:spTree>
    <p:extLst>
      <p:ext uri="{BB962C8B-B14F-4D97-AF65-F5344CB8AC3E}">
        <p14:creationId xmlns:p14="http://schemas.microsoft.com/office/powerpoint/2010/main" val="6014712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Höjdpunkter">
    <p:bg>
      <p:bgPr>
        <a:solidFill>
          <a:srgbClr val="1A72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13EEE344-11D3-4778-9335-5B0596B1BB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49" y="5722206"/>
            <a:ext cx="1861781" cy="1317840"/>
          </a:xfrm>
          <a:prstGeom prst="rect">
            <a:avLst/>
          </a:prstGeom>
        </p:spPr>
      </p:pic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D857E9AD-C5BE-41E3-B030-5B2B242311F7}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ubrik 1">
            <a:extLst>
              <a:ext uri="{FF2B5EF4-FFF2-40B4-BE49-F238E27FC236}">
                <a16:creationId xmlns:a16="http://schemas.microsoft.com/office/drawing/2014/main" id="{071BAD6C-0D47-4008-9C72-A7FEC36AC6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41584" y="2007909"/>
            <a:ext cx="7331061" cy="1421091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Höjdpunkter kan du lyfta fram på en färgad platta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13242446-2EF2-4CC2-B104-DE0046C80F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1583" y="3443748"/>
            <a:ext cx="7881663" cy="523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sv-SE" dirty="0"/>
              <a:t>Korta texter, t.ex. siffror eller frågor till publiken</a:t>
            </a:r>
          </a:p>
        </p:txBody>
      </p:sp>
    </p:spTree>
    <p:extLst>
      <p:ext uri="{BB962C8B-B14F-4D97-AF65-F5344CB8AC3E}">
        <p14:creationId xmlns:p14="http://schemas.microsoft.com/office/powerpoint/2010/main" val="18422584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Höjdpunkter">
    <p:bg>
      <p:bgPr>
        <a:solidFill>
          <a:srgbClr val="00A3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620A8DF1-135E-41D9-A358-DF73E42B51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49" y="5722206"/>
            <a:ext cx="1861781" cy="1317840"/>
          </a:xfrm>
          <a:prstGeom prst="rect">
            <a:avLst/>
          </a:prstGeom>
        </p:spPr>
      </p:pic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8F77B704-7D6E-4C24-9487-07F63CEA3690}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ubrik 1">
            <a:extLst>
              <a:ext uri="{FF2B5EF4-FFF2-40B4-BE49-F238E27FC236}">
                <a16:creationId xmlns:a16="http://schemas.microsoft.com/office/drawing/2014/main" id="{77102C89-7FBB-45C6-B1C7-08DDFACCBE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41584" y="2007909"/>
            <a:ext cx="7331061" cy="1421091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Höjdpunkter kan du lyfta fram på en färgad platta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474C0EB5-C90D-4C77-B148-971D3F78F2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1583" y="3443748"/>
            <a:ext cx="7881663" cy="523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sv-SE" dirty="0"/>
              <a:t>Korta texter, t.ex. siffror eller frågor till publiken</a:t>
            </a:r>
          </a:p>
        </p:txBody>
      </p:sp>
    </p:spTree>
    <p:extLst>
      <p:ext uri="{BB962C8B-B14F-4D97-AF65-F5344CB8AC3E}">
        <p14:creationId xmlns:p14="http://schemas.microsoft.com/office/powerpoint/2010/main" val="39481661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Innehåll_finansiä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C72E34-C42D-4E80-99DF-AFE2C21E0F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627" y="481240"/>
            <a:ext cx="10730516" cy="72344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dirty="0"/>
              <a:t>Finansiärer/samarbetspartner</a:t>
            </a:r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D1656D18-9EC3-4299-AB22-9DCE25929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8437" y="1408280"/>
            <a:ext cx="7356985" cy="4190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/>
            </a:lvl1pPr>
          </a:lstStyle>
          <a:p>
            <a:pPr lvl="0"/>
            <a:r>
              <a:rPr lang="sv-SE" dirty="0"/>
              <a:t>Den här mallen kan du lägga på sidan 2 i din presentation för att lyfta fram finansiärer eller samarbetspartners. </a:t>
            </a:r>
            <a:br>
              <a:rPr lang="sv-SE" dirty="0"/>
            </a:br>
            <a:r>
              <a:rPr lang="sv-SE" dirty="0"/>
              <a:t>Antingen listar du namnen eller så kan du lägga in logotyperna.</a:t>
            </a:r>
          </a:p>
        </p:txBody>
      </p:sp>
    </p:spTree>
    <p:extLst>
      <p:ext uri="{BB962C8B-B14F-4D97-AF65-F5344CB8AC3E}">
        <p14:creationId xmlns:p14="http://schemas.microsoft.com/office/powerpoint/2010/main" val="4045470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  <p15:guide id="2" pos="46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Innehål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C72E34-C42D-4E80-99DF-AFE2C21E0F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627" y="481240"/>
            <a:ext cx="10730516" cy="72344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dirty="0"/>
              <a:t>Klicka här för att ändra rubrik, 40p</a:t>
            </a:r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D1656D18-9EC3-4299-AB22-9DCE25929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8437" y="1408280"/>
            <a:ext cx="7356985" cy="4190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/>
            </a:lvl1pPr>
          </a:lstStyle>
          <a:p>
            <a:pPr lvl="0"/>
            <a:r>
              <a:rPr lang="sv-SE" dirty="0"/>
              <a:t>Så här ska det se ut om texten ligger på en spalt. Obs! Gör inte textblocket bredare så att texten går över hela sidan. Då blir den för svårläst. </a:t>
            </a:r>
            <a:br>
              <a:rPr lang="sv-SE" dirty="0"/>
            </a:br>
            <a:r>
              <a:rPr lang="sv-SE" dirty="0"/>
              <a:t>Ändra inte utseende eller placering av rubrik och text.</a:t>
            </a:r>
            <a:br>
              <a:rPr lang="sv-SE" dirty="0"/>
            </a:br>
            <a:r>
              <a:rPr lang="sv-SE" dirty="0"/>
              <a:t>Texten ska vara 24p.</a:t>
            </a:r>
            <a:br>
              <a:rPr lang="sv-SE" dirty="0"/>
            </a:br>
            <a:r>
              <a:rPr lang="sv-SE" dirty="0"/>
              <a:t>Eventuellt kan du lägga till en liten bild till höger om texten.</a:t>
            </a:r>
          </a:p>
        </p:txBody>
      </p:sp>
    </p:spTree>
    <p:extLst>
      <p:ext uri="{BB962C8B-B14F-4D97-AF65-F5344CB8AC3E}">
        <p14:creationId xmlns:p14="http://schemas.microsoft.com/office/powerpoint/2010/main" val="2688999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 userDrawn="1">
          <p15:clr>
            <a:srgbClr val="FBAE40"/>
          </p15:clr>
        </p15:guide>
        <p15:guide id="2" pos="461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Innehåll_tex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5">
            <a:extLst>
              <a:ext uri="{FF2B5EF4-FFF2-40B4-BE49-F238E27FC236}">
                <a16:creationId xmlns:a16="http://schemas.microsoft.com/office/drawing/2014/main" id="{8F805CF2-DB2A-498B-B4B1-48B954161D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5181" y="1408280"/>
            <a:ext cx="5040000" cy="419066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sv-SE" dirty="0"/>
              <a:t>Listor ska ha punkter eller streck, aldrig andra tecken. </a:t>
            </a:r>
          </a:p>
          <a:p>
            <a:pPr lvl="0"/>
            <a:r>
              <a:rPr lang="sv-SE" dirty="0"/>
              <a:t>Punkt 2</a:t>
            </a:r>
          </a:p>
          <a:p>
            <a:pPr lvl="0"/>
            <a:r>
              <a:rPr lang="sv-SE" dirty="0"/>
              <a:t>Punkt 3</a:t>
            </a:r>
            <a:br>
              <a:rPr lang="sv-SE" dirty="0"/>
            </a:br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D5F1693-C311-4B0B-960A-EAD989F31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627" y="481240"/>
            <a:ext cx="10730516" cy="72344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dirty="0"/>
              <a:t>Klicka här för att ändra rubrik, 40p</a:t>
            </a:r>
          </a:p>
        </p:txBody>
      </p:sp>
      <p:sp>
        <p:nvSpPr>
          <p:cNvPr id="9" name="Platshållare för text 5">
            <a:extLst>
              <a:ext uri="{FF2B5EF4-FFF2-40B4-BE49-F238E27FC236}">
                <a16:creationId xmlns:a16="http://schemas.microsoft.com/office/drawing/2014/main" id="{1BB4876A-E1BE-4F52-8AF2-BB77DD61DD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8438" y="1408280"/>
            <a:ext cx="5040000" cy="4190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/>
            </a:lvl1pPr>
          </a:lstStyle>
          <a:p>
            <a:pPr lvl="0"/>
            <a:r>
              <a:rPr lang="sv-SE" dirty="0"/>
              <a:t>Undvik att ha mycket text på en och samma sida. Om du har det: Dela alltid upp texten i två spalter eftersom det blir svårläst med för långa rader.</a:t>
            </a:r>
            <a:br>
              <a:rPr lang="sv-SE" dirty="0"/>
            </a:br>
            <a:r>
              <a:rPr lang="sv-SE" dirty="0"/>
              <a:t>Ändra inte utseende eller placering av rubrik och text.</a:t>
            </a:r>
            <a:br>
              <a:rPr lang="sv-SE" dirty="0"/>
            </a:br>
            <a:r>
              <a:rPr lang="sv-SE" dirty="0"/>
              <a:t>Texten ska vara 24p.</a:t>
            </a:r>
          </a:p>
        </p:txBody>
      </p:sp>
    </p:spTree>
    <p:extLst>
      <p:ext uri="{BB962C8B-B14F-4D97-AF65-F5344CB8AC3E}">
        <p14:creationId xmlns:p14="http://schemas.microsoft.com/office/powerpoint/2010/main" val="2937486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Innehåll_text+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innehåll 3">
            <a:extLst>
              <a:ext uri="{FF2B5EF4-FFF2-40B4-BE49-F238E27FC236}">
                <a16:creationId xmlns:a16="http://schemas.microsoft.com/office/drawing/2014/main" id="{863F7A15-03B2-4931-8982-FE4393FFEAC0}"/>
              </a:ext>
            </a:extLst>
          </p:cNvPr>
          <p:cNvSpPr>
            <a:spLocks noGrp="1" noChangeAspect="1"/>
          </p:cNvSpPr>
          <p:nvPr>
            <p:ph sz="half" idx="14" hasCustomPrompt="1"/>
          </p:nvPr>
        </p:nvSpPr>
        <p:spPr>
          <a:xfrm>
            <a:off x="6250801" y="1408283"/>
            <a:ext cx="5147995" cy="41906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Infoga bild, ikon, diagram eller tabell.</a:t>
            </a:r>
          </a:p>
        </p:txBody>
      </p:sp>
      <p:sp>
        <p:nvSpPr>
          <p:cNvPr id="22" name="Rubrik 1">
            <a:extLst>
              <a:ext uri="{FF2B5EF4-FFF2-40B4-BE49-F238E27FC236}">
                <a16:creationId xmlns:a16="http://schemas.microsoft.com/office/drawing/2014/main" id="{9522D363-D6AA-4F6C-B5D3-035F14428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627" y="481240"/>
            <a:ext cx="10730516" cy="72344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dirty="0"/>
              <a:t>Klicka här för att ändra rubrik, 40p</a:t>
            </a:r>
          </a:p>
        </p:txBody>
      </p:sp>
      <p:sp>
        <p:nvSpPr>
          <p:cNvPr id="23" name="Platshållare för text 5">
            <a:extLst>
              <a:ext uri="{FF2B5EF4-FFF2-40B4-BE49-F238E27FC236}">
                <a16:creationId xmlns:a16="http://schemas.microsoft.com/office/drawing/2014/main" id="{C08A2DC0-BF60-4844-93AA-0E7280DBFF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8438" y="1408280"/>
            <a:ext cx="5040000" cy="41906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pPr lvl="0"/>
            <a:r>
              <a:rPr lang="sv-SE" dirty="0"/>
              <a:t>Använd två spalter när du har en bild, ikon, diagram eller tabell.</a:t>
            </a:r>
            <a:br>
              <a:rPr lang="sv-SE" dirty="0"/>
            </a:br>
            <a:r>
              <a:rPr lang="sv-SE" dirty="0"/>
              <a:t>Ändra inte utseende eller placering av rubrik och text.</a:t>
            </a:r>
            <a:br>
              <a:rPr lang="sv-SE" dirty="0"/>
            </a:br>
            <a:r>
              <a:rPr lang="sv-SE" dirty="0"/>
              <a:t>Texten ska vara 24p.</a:t>
            </a:r>
          </a:p>
        </p:txBody>
      </p:sp>
    </p:spTree>
    <p:extLst>
      <p:ext uri="{BB962C8B-B14F-4D97-AF65-F5344CB8AC3E}">
        <p14:creationId xmlns:p14="http://schemas.microsoft.com/office/powerpoint/2010/main" val="41811493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Innehåll_bild+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36685D6E-73FD-42C1-AE4F-113AF5CDB1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627" y="481240"/>
            <a:ext cx="10730516" cy="72344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dirty="0"/>
              <a:t>Klicka här för att ändra rubrik, 40p</a:t>
            </a:r>
          </a:p>
        </p:txBody>
      </p:sp>
      <p:sp>
        <p:nvSpPr>
          <p:cNvPr id="5" name="Platshållare för innehåll 3">
            <a:extLst>
              <a:ext uri="{FF2B5EF4-FFF2-40B4-BE49-F238E27FC236}">
                <a16:creationId xmlns:a16="http://schemas.microsoft.com/office/drawing/2014/main" id="{DCC6FC53-8599-4379-8E0C-AEAD0FD8807A}"/>
              </a:ext>
            </a:extLst>
          </p:cNvPr>
          <p:cNvSpPr>
            <a:spLocks noGrp="1" noChangeAspect="1"/>
          </p:cNvSpPr>
          <p:nvPr>
            <p:ph sz="half" idx="14" hasCustomPrompt="1"/>
          </p:nvPr>
        </p:nvSpPr>
        <p:spPr>
          <a:xfrm>
            <a:off x="6250802" y="1408281"/>
            <a:ext cx="5159866" cy="42003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Infoga bild, ikon, diagram eller tabell.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4BF7BC9B-8FFA-4347-B699-C036320A1828}"/>
              </a:ext>
            </a:extLst>
          </p:cNvPr>
          <p:cNvSpPr>
            <a:spLocks noGrp="1" noChangeAspect="1"/>
          </p:cNvSpPr>
          <p:nvPr>
            <p:ph sz="half" idx="15" hasCustomPrompt="1"/>
          </p:nvPr>
        </p:nvSpPr>
        <p:spPr>
          <a:xfrm>
            <a:off x="753113" y="1408281"/>
            <a:ext cx="5159866" cy="42003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Infoga bild, ikon, diagram eller tabell.</a:t>
            </a:r>
          </a:p>
        </p:txBody>
      </p:sp>
    </p:spTree>
    <p:extLst>
      <p:ext uri="{BB962C8B-B14F-4D97-AF65-F5344CB8AC3E}">
        <p14:creationId xmlns:p14="http://schemas.microsoft.com/office/powerpoint/2010/main" val="38922209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Innehåll_rubrik+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9ACBEF20-0DF2-4D22-83DF-D42AA9C457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723" y="481240"/>
            <a:ext cx="10621108" cy="72344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dirty="0"/>
              <a:t>Klicka här för att ändra rubrik, 40p</a:t>
            </a:r>
          </a:p>
        </p:txBody>
      </p:sp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210438D5-55EE-48E2-BC37-587C258191E0}"/>
              </a:ext>
            </a:extLst>
          </p:cNvPr>
          <p:cNvSpPr>
            <a:spLocks noGrp="1" noChangeAspect="1"/>
          </p:cNvSpPr>
          <p:nvPr>
            <p:ph sz="half" idx="15" hasCustomPrompt="1"/>
          </p:nvPr>
        </p:nvSpPr>
        <p:spPr>
          <a:xfrm>
            <a:off x="787791" y="1392702"/>
            <a:ext cx="10611012" cy="42113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Infoga bild, diagram eller tabell.</a:t>
            </a:r>
          </a:p>
        </p:txBody>
      </p:sp>
    </p:spTree>
    <p:extLst>
      <p:ext uri="{BB962C8B-B14F-4D97-AF65-F5344CB8AC3E}">
        <p14:creationId xmlns:p14="http://schemas.microsoft.com/office/powerpoint/2010/main" val="236794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Innehåll_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3">
            <a:extLst>
              <a:ext uri="{FF2B5EF4-FFF2-40B4-BE49-F238E27FC236}">
                <a16:creationId xmlns:a16="http://schemas.microsoft.com/office/drawing/2014/main" id="{7486B90D-0041-4CCA-87FB-962962BA96EF}"/>
              </a:ext>
            </a:extLst>
          </p:cNvPr>
          <p:cNvSpPr>
            <a:spLocks noGrp="1" noChangeAspect="1"/>
          </p:cNvSpPr>
          <p:nvPr>
            <p:ph sz="half" idx="15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Infoga utfallande bild</a:t>
            </a:r>
          </a:p>
        </p:txBody>
      </p:sp>
    </p:spTree>
    <p:extLst>
      <p:ext uri="{BB962C8B-B14F-4D97-AF65-F5344CB8AC3E}">
        <p14:creationId xmlns:p14="http://schemas.microsoft.com/office/powerpoint/2010/main" val="91119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In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262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Innehåll_text+ka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A8490630-40A3-4AA0-A7D4-C16AED74B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5586" y="481240"/>
            <a:ext cx="7925448" cy="72344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dirty="0"/>
              <a:t>Klicka här för att ändra rubrik, 40p</a:t>
            </a:r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DCC0DA6B-8107-421B-A5FB-9BE4BE57F0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3722" y="1408280"/>
            <a:ext cx="7358400" cy="41906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pPr lvl="0"/>
            <a:r>
              <a:rPr lang="sv-SE" dirty="0"/>
              <a:t>Här kan du lägga en text som hör till kartan. </a:t>
            </a:r>
            <a:br>
              <a:rPr lang="sv-SE" dirty="0"/>
            </a:br>
            <a:r>
              <a:rPr lang="sv-SE" dirty="0"/>
              <a:t>I powerpoint-mallen för statistik finns fler exempel på tillämpning av kartan.</a:t>
            </a:r>
            <a:br>
              <a:rPr lang="sv-SE" dirty="0"/>
            </a:br>
            <a:r>
              <a:rPr lang="sv-SE" dirty="0"/>
              <a:t>Ändra inte utseende eller placering av rubrik och text.</a:t>
            </a:r>
            <a:br>
              <a:rPr lang="sv-SE" dirty="0"/>
            </a:br>
            <a:r>
              <a:rPr lang="sv-SE" dirty="0"/>
              <a:t>Texten ska vara 24p.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602836B-AB79-4B8B-A413-39EAEC18F0E4}"/>
              </a:ext>
            </a:extLst>
          </p:cNvPr>
          <p:cNvSpPr txBox="1"/>
          <p:nvPr userDrawn="1"/>
        </p:nvSpPr>
        <p:spPr>
          <a:xfrm>
            <a:off x="9194855" y="4679159"/>
            <a:ext cx="11239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  <a:tabLst>
                <a:tab pos="180000" algn="l"/>
                <a:tab pos="216000" algn="l"/>
              </a:tabLst>
            </a:pPr>
            <a:r>
              <a:rPr lang="sv-SE" sz="1000" dirty="0">
                <a:latin typeface="Franklin Gothic Book" panose="020B0503020102020204" pitchFamily="34" charset="0"/>
              </a:rPr>
              <a:t>1	Ale</a:t>
            </a:r>
          </a:p>
          <a:p>
            <a:pPr marL="0" indent="0">
              <a:buNone/>
              <a:tabLst>
                <a:tab pos="180000" algn="l"/>
                <a:tab pos="216000" algn="l"/>
              </a:tabLst>
            </a:pPr>
            <a:r>
              <a:rPr lang="sv-SE" sz="1000" dirty="0">
                <a:latin typeface="Franklin Gothic Book" panose="020B0503020102020204" pitchFamily="34" charset="0"/>
              </a:rPr>
              <a:t>2	Alingsås</a:t>
            </a:r>
          </a:p>
          <a:p>
            <a:pPr marL="0" indent="0">
              <a:buNone/>
              <a:tabLst>
                <a:tab pos="180000" algn="l"/>
                <a:tab pos="216000" algn="l"/>
              </a:tabLst>
            </a:pPr>
            <a:r>
              <a:rPr lang="sv-SE" sz="1000" dirty="0">
                <a:latin typeface="Franklin Gothic Book" panose="020B0503020102020204" pitchFamily="34" charset="0"/>
              </a:rPr>
              <a:t>3	Göteborg</a:t>
            </a:r>
          </a:p>
          <a:p>
            <a:pPr marL="0" indent="0">
              <a:buNone/>
              <a:tabLst>
                <a:tab pos="180000" algn="l"/>
                <a:tab pos="216000" algn="l"/>
              </a:tabLst>
            </a:pPr>
            <a:r>
              <a:rPr lang="sv-SE" sz="1000" dirty="0">
                <a:latin typeface="Franklin Gothic Book" panose="020B0503020102020204" pitchFamily="34" charset="0"/>
              </a:rPr>
              <a:t>4	Härryda</a:t>
            </a:r>
          </a:p>
          <a:p>
            <a:pPr marL="0" indent="0">
              <a:buNone/>
              <a:tabLst>
                <a:tab pos="180000" algn="l"/>
                <a:tab pos="216000" algn="l"/>
              </a:tabLst>
            </a:pPr>
            <a:r>
              <a:rPr lang="sv-SE" sz="1000" dirty="0">
                <a:latin typeface="Franklin Gothic Book" panose="020B0503020102020204" pitchFamily="34" charset="0"/>
              </a:rPr>
              <a:t>5	Kungsbacka</a:t>
            </a:r>
          </a:p>
          <a:p>
            <a:pPr marL="0" indent="0">
              <a:buNone/>
              <a:tabLst>
                <a:tab pos="180000" algn="l"/>
                <a:tab pos="216000" algn="l"/>
              </a:tabLst>
            </a:pPr>
            <a:r>
              <a:rPr lang="sv-SE" sz="1000" dirty="0">
                <a:latin typeface="Franklin Gothic Book" panose="020B0503020102020204" pitchFamily="34" charset="0"/>
              </a:rPr>
              <a:t>6	Kungälv</a:t>
            </a:r>
          </a:p>
          <a:p>
            <a:pPr marL="0" indent="0">
              <a:buNone/>
              <a:tabLst>
                <a:tab pos="180000" algn="l"/>
                <a:tab pos="216000" algn="l"/>
              </a:tabLst>
            </a:pPr>
            <a:r>
              <a:rPr lang="sv-SE" sz="1000" dirty="0">
                <a:latin typeface="Franklin Gothic Book" panose="020B0503020102020204" pitchFamily="34" charset="0"/>
              </a:rPr>
              <a:t>7	Lerum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0B57EE7E-9E44-474D-A7CF-6168EC243D1E}"/>
              </a:ext>
            </a:extLst>
          </p:cNvPr>
          <p:cNvSpPr txBox="1"/>
          <p:nvPr userDrawn="1"/>
        </p:nvSpPr>
        <p:spPr>
          <a:xfrm>
            <a:off x="10252843" y="4679159"/>
            <a:ext cx="1423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  <a:tabLst>
                <a:tab pos="216000" algn="l"/>
              </a:tabLst>
            </a:pPr>
            <a:r>
              <a:rPr lang="sv-SE" sz="1000" dirty="0">
                <a:latin typeface="Franklin Gothic Book" panose="020B0503020102020204" pitchFamily="34" charset="0"/>
              </a:rPr>
              <a:t>8	Lilla Edet</a:t>
            </a:r>
          </a:p>
          <a:p>
            <a:pPr marL="0" indent="0">
              <a:buNone/>
              <a:tabLst>
                <a:tab pos="216000" algn="l"/>
              </a:tabLst>
            </a:pPr>
            <a:r>
              <a:rPr lang="sv-SE" sz="1000" dirty="0">
                <a:latin typeface="Franklin Gothic Book" panose="020B0503020102020204" pitchFamily="34" charset="0"/>
              </a:rPr>
              <a:t>9	Mölndal</a:t>
            </a:r>
          </a:p>
          <a:p>
            <a:pPr marL="0" indent="0">
              <a:buNone/>
              <a:tabLst>
                <a:tab pos="216000" algn="l"/>
              </a:tabLst>
            </a:pPr>
            <a:r>
              <a:rPr lang="sv-SE" sz="1000" dirty="0">
                <a:latin typeface="Franklin Gothic Book" panose="020B0503020102020204" pitchFamily="34" charset="0"/>
              </a:rPr>
              <a:t>10	Partille</a:t>
            </a:r>
          </a:p>
          <a:p>
            <a:pPr marL="0" indent="0">
              <a:buNone/>
              <a:tabLst>
                <a:tab pos="216000" algn="l"/>
              </a:tabLst>
            </a:pPr>
            <a:r>
              <a:rPr lang="sv-SE" sz="1000" dirty="0">
                <a:latin typeface="Franklin Gothic Book" panose="020B0503020102020204" pitchFamily="34" charset="0"/>
              </a:rPr>
              <a:t>11	Stenungsund</a:t>
            </a:r>
          </a:p>
          <a:p>
            <a:pPr marL="0" indent="0">
              <a:buNone/>
              <a:tabLst>
                <a:tab pos="216000" algn="l"/>
              </a:tabLst>
            </a:pPr>
            <a:r>
              <a:rPr lang="sv-SE" sz="1000" dirty="0">
                <a:latin typeface="Franklin Gothic Book" panose="020B0503020102020204" pitchFamily="34" charset="0"/>
              </a:rPr>
              <a:t>12	Tjörn</a:t>
            </a:r>
          </a:p>
          <a:p>
            <a:pPr marL="0" indent="0">
              <a:buNone/>
              <a:tabLst>
                <a:tab pos="216000" algn="l"/>
              </a:tabLst>
            </a:pPr>
            <a:r>
              <a:rPr lang="sv-SE" sz="1000" dirty="0">
                <a:latin typeface="Franklin Gothic Book" panose="020B0503020102020204" pitchFamily="34" charset="0"/>
              </a:rPr>
              <a:t>13	Öckerö</a:t>
            </a:r>
          </a:p>
        </p:txBody>
      </p: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5FCD9C84-673F-4FAA-AAE7-41836397CDB3}"/>
              </a:ext>
            </a:extLst>
          </p:cNvPr>
          <p:cNvCxnSpPr>
            <a:cxnSpLocks/>
          </p:cNvCxnSpPr>
          <p:nvPr userDrawn="1"/>
        </p:nvCxnSpPr>
        <p:spPr>
          <a:xfrm>
            <a:off x="9272838" y="4617426"/>
            <a:ext cx="20493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5">
            <a:extLst>
              <a:ext uri="{FF2B5EF4-FFF2-40B4-BE49-F238E27FC236}">
                <a16:creationId xmlns:a16="http://schemas.microsoft.com/office/drawing/2014/main" id="{DDB6EBC6-1A0D-42EB-A5E1-6F7A6A3CFCB0}"/>
              </a:ext>
            </a:extLst>
          </p:cNvPr>
          <p:cNvSpPr>
            <a:spLocks/>
          </p:cNvSpPr>
          <p:nvPr/>
        </p:nvSpPr>
        <p:spPr bwMode="auto">
          <a:xfrm>
            <a:off x="9662581" y="3370399"/>
            <a:ext cx="1146758" cy="1109095"/>
          </a:xfrm>
          <a:custGeom>
            <a:avLst/>
            <a:gdLst>
              <a:gd name="T0" fmla="*/ 519 w 570"/>
              <a:gd name="T1" fmla="*/ 296 h 552"/>
              <a:gd name="T2" fmla="*/ 496 w 570"/>
              <a:gd name="T3" fmla="*/ 259 h 552"/>
              <a:gd name="T4" fmla="*/ 505 w 570"/>
              <a:gd name="T5" fmla="*/ 203 h 552"/>
              <a:gd name="T6" fmla="*/ 497 w 570"/>
              <a:gd name="T7" fmla="*/ 129 h 552"/>
              <a:gd name="T8" fmla="*/ 515 w 570"/>
              <a:gd name="T9" fmla="*/ 67 h 552"/>
              <a:gd name="T10" fmla="*/ 478 w 570"/>
              <a:gd name="T11" fmla="*/ 14 h 552"/>
              <a:gd name="T12" fmla="*/ 449 w 570"/>
              <a:gd name="T13" fmla="*/ 9 h 552"/>
              <a:gd name="T14" fmla="*/ 386 w 570"/>
              <a:gd name="T15" fmla="*/ 37 h 552"/>
              <a:gd name="T16" fmla="*/ 283 w 570"/>
              <a:gd name="T17" fmla="*/ 61 h 552"/>
              <a:gd name="T18" fmla="*/ 182 w 570"/>
              <a:gd name="T19" fmla="*/ 61 h 552"/>
              <a:gd name="T20" fmla="*/ 137 w 570"/>
              <a:gd name="T21" fmla="*/ 43 h 552"/>
              <a:gd name="T22" fmla="*/ 66 w 570"/>
              <a:gd name="T23" fmla="*/ 31 h 552"/>
              <a:gd name="T24" fmla="*/ 60 w 570"/>
              <a:gd name="T25" fmla="*/ 107 h 552"/>
              <a:gd name="T26" fmla="*/ 75 w 570"/>
              <a:gd name="T27" fmla="*/ 206 h 552"/>
              <a:gd name="T28" fmla="*/ 36 w 570"/>
              <a:gd name="T29" fmla="*/ 240 h 552"/>
              <a:gd name="T30" fmla="*/ 23 w 570"/>
              <a:gd name="T31" fmla="*/ 370 h 552"/>
              <a:gd name="T32" fmla="*/ 68 w 570"/>
              <a:gd name="T33" fmla="*/ 390 h 552"/>
              <a:gd name="T34" fmla="*/ 61 w 570"/>
              <a:gd name="T35" fmla="*/ 432 h 552"/>
              <a:gd name="T36" fmla="*/ 70 w 570"/>
              <a:gd name="T37" fmla="*/ 458 h 552"/>
              <a:gd name="T38" fmla="*/ 162 w 570"/>
              <a:gd name="T39" fmla="*/ 354 h 552"/>
              <a:gd name="T40" fmla="*/ 236 w 570"/>
              <a:gd name="T41" fmla="*/ 320 h 552"/>
              <a:gd name="T42" fmla="*/ 212 w 570"/>
              <a:gd name="T43" fmla="*/ 385 h 552"/>
              <a:gd name="T44" fmla="*/ 241 w 570"/>
              <a:gd name="T45" fmla="*/ 394 h 552"/>
              <a:gd name="T46" fmla="*/ 263 w 570"/>
              <a:gd name="T47" fmla="*/ 421 h 552"/>
              <a:gd name="T48" fmla="*/ 233 w 570"/>
              <a:gd name="T49" fmla="*/ 446 h 552"/>
              <a:gd name="T50" fmla="*/ 199 w 570"/>
              <a:gd name="T51" fmla="*/ 470 h 552"/>
              <a:gd name="T52" fmla="*/ 278 w 570"/>
              <a:gd name="T53" fmla="*/ 550 h 552"/>
              <a:gd name="T54" fmla="*/ 350 w 570"/>
              <a:gd name="T55" fmla="*/ 525 h 552"/>
              <a:gd name="T56" fmla="*/ 388 w 570"/>
              <a:gd name="T57" fmla="*/ 527 h 552"/>
              <a:gd name="T58" fmla="*/ 465 w 570"/>
              <a:gd name="T59" fmla="*/ 526 h 552"/>
              <a:gd name="T60" fmla="*/ 520 w 570"/>
              <a:gd name="T61" fmla="*/ 502 h 552"/>
              <a:gd name="T62" fmla="*/ 550 w 570"/>
              <a:gd name="T63" fmla="*/ 467 h 552"/>
              <a:gd name="T64" fmla="*/ 569 w 570"/>
              <a:gd name="T65" fmla="*/ 378 h 552"/>
              <a:gd name="T66" fmla="*/ 519 w 570"/>
              <a:gd name="T67" fmla="*/ 296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70" h="552">
                <a:moveTo>
                  <a:pt x="519" y="296"/>
                </a:moveTo>
                <a:cubicBezTo>
                  <a:pt x="500" y="282"/>
                  <a:pt x="496" y="269"/>
                  <a:pt x="496" y="259"/>
                </a:cubicBezTo>
                <a:cubicBezTo>
                  <a:pt x="495" y="250"/>
                  <a:pt x="504" y="219"/>
                  <a:pt x="505" y="203"/>
                </a:cubicBezTo>
                <a:cubicBezTo>
                  <a:pt x="506" y="187"/>
                  <a:pt x="498" y="149"/>
                  <a:pt x="497" y="129"/>
                </a:cubicBezTo>
                <a:cubicBezTo>
                  <a:pt x="496" y="109"/>
                  <a:pt x="512" y="86"/>
                  <a:pt x="515" y="67"/>
                </a:cubicBezTo>
                <a:cubicBezTo>
                  <a:pt x="517" y="49"/>
                  <a:pt x="487" y="28"/>
                  <a:pt x="478" y="14"/>
                </a:cubicBezTo>
                <a:cubicBezTo>
                  <a:pt x="468" y="0"/>
                  <a:pt x="458" y="4"/>
                  <a:pt x="449" y="9"/>
                </a:cubicBezTo>
                <a:cubicBezTo>
                  <a:pt x="440" y="14"/>
                  <a:pt x="410" y="27"/>
                  <a:pt x="386" y="37"/>
                </a:cubicBezTo>
                <a:cubicBezTo>
                  <a:pt x="362" y="47"/>
                  <a:pt x="310" y="57"/>
                  <a:pt x="283" y="61"/>
                </a:cubicBezTo>
                <a:cubicBezTo>
                  <a:pt x="257" y="66"/>
                  <a:pt x="212" y="66"/>
                  <a:pt x="182" y="61"/>
                </a:cubicBezTo>
                <a:cubicBezTo>
                  <a:pt x="152" y="57"/>
                  <a:pt x="152" y="52"/>
                  <a:pt x="137" y="43"/>
                </a:cubicBezTo>
                <a:cubicBezTo>
                  <a:pt x="109" y="25"/>
                  <a:pt x="79" y="24"/>
                  <a:pt x="66" y="31"/>
                </a:cubicBezTo>
                <a:cubicBezTo>
                  <a:pt x="55" y="38"/>
                  <a:pt x="41" y="71"/>
                  <a:pt x="60" y="107"/>
                </a:cubicBezTo>
                <a:cubicBezTo>
                  <a:pt x="65" y="115"/>
                  <a:pt x="92" y="177"/>
                  <a:pt x="75" y="206"/>
                </a:cubicBezTo>
                <a:cubicBezTo>
                  <a:pt x="70" y="213"/>
                  <a:pt x="53" y="229"/>
                  <a:pt x="36" y="240"/>
                </a:cubicBezTo>
                <a:cubicBezTo>
                  <a:pt x="0" y="265"/>
                  <a:pt x="3" y="340"/>
                  <a:pt x="23" y="370"/>
                </a:cubicBezTo>
                <a:cubicBezTo>
                  <a:pt x="41" y="400"/>
                  <a:pt x="61" y="382"/>
                  <a:pt x="68" y="390"/>
                </a:cubicBezTo>
                <a:cubicBezTo>
                  <a:pt x="75" y="397"/>
                  <a:pt x="64" y="415"/>
                  <a:pt x="61" y="432"/>
                </a:cubicBezTo>
                <a:cubicBezTo>
                  <a:pt x="58" y="450"/>
                  <a:pt x="63" y="455"/>
                  <a:pt x="70" y="458"/>
                </a:cubicBezTo>
                <a:cubicBezTo>
                  <a:pt x="126" y="480"/>
                  <a:pt x="144" y="395"/>
                  <a:pt x="162" y="354"/>
                </a:cubicBezTo>
                <a:cubicBezTo>
                  <a:pt x="199" y="269"/>
                  <a:pt x="242" y="281"/>
                  <a:pt x="236" y="320"/>
                </a:cubicBezTo>
                <a:cubicBezTo>
                  <a:pt x="233" y="341"/>
                  <a:pt x="208" y="373"/>
                  <a:pt x="212" y="385"/>
                </a:cubicBezTo>
                <a:cubicBezTo>
                  <a:pt x="215" y="395"/>
                  <a:pt x="227" y="393"/>
                  <a:pt x="241" y="394"/>
                </a:cubicBezTo>
                <a:cubicBezTo>
                  <a:pt x="254" y="394"/>
                  <a:pt x="262" y="408"/>
                  <a:pt x="263" y="421"/>
                </a:cubicBezTo>
                <a:cubicBezTo>
                  <a:pt x="263" y="432"/>
                  <a:pt x="255" y="444"/>
                  <a:pt x="233" y="446"/>
                </a:cubicBezTo>
                <a:cubicBezTo>
                  <a:pt x="211" y="447"/>
                  <a:pt x="204" y="459"/>
                  <a:pt x="199" y="470"/>
                </a:cubicBezTo>
                <a:cubicBezTo>
                  <a:pt x="172" y="529"/>
                  <a:pt x="254" y="552"/>
                  <a:pt x="278" y="550"/>
                </a:cubicBezTo>
                <a:cubicBezTo>
                  <a:pt x="309" y="548"/>
                  <a:pt x="339" y="530"/>
                  <a:pt x="350" y="525"/>
                </a:cubicBezTo>
                <a:cubicBezTo>
                  <a:pt x="360" y="520"/>
                  <a:pt x="373" y="520"/>
                  <a:pt x="388" y="527"/>
                </a:cubicBezTo>
                <a:cubicBezTo>
                  <a:pt x="434" y="550"/>
                  <a:pt x="458" y="532"/>
                  <a:pt x="465" y="526"/>
                </a:cubicBezTo>
                <a:cubicBezTo>
                  <a:pt x="472" y="521"/>
                  <a:pt x="500" y="504"/>
                  <a:pt x="520" y="502"/>
                </a:cubicBezTo>
                <a:cubicBezTo>
                  <a:pt x="541" y="499"/>
                  <a:pt x="547" y="478"/>
                  <a:pt x="550" y="467"/>
                </a:cubicBezTo>
                <a:cubicBezTo>
                  <a:pt x="553" y="456"/>
                  <a:pt x="568" y="415"/>
                  <a:pt x="569" y="378"/>
                </a:cubicBezTo>
                <a:cubicBezTo>
                  <a:pt x="570" y="340"/>
                  <a:pt x="538" y="310"/>
                  <a:pt x="519" y="29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594AF2E1-DE5C-4AC6-9F98-BB996DB9603D}"/>
              </a:ext>
            </a:extLst>
          </p:cNvPr>
          <p:cNvSpPr>
            <a:spLocks/>
          </p:cNvSpPr>
          <p:nvPr/>
        </p:nvSpPr>
        <p:spPr bwMode="auto">
          <a:xfrm>
            <a:off x="10080764" y="198958"/>
            <a:ext cx="875328" cy="1293511"/>
          </a:xfrm>
          <a:custGeom>
            <a:avLst/>
            <a:gdLst>
              <a:gd name="T0" fmla="*/ 32 w 435"/>
              <a:gd name="T1" fmla="*/ 403 h 644"/>
              <a:gd name="T2" fmla="*/ 45 w 435"/>
              <a:gd name="T3" fmla="*/ 433 h 644"/>
              <a:gd name="T4" fmla="*/ 50 w 435"/>
              <a:gd name="T5" fmla="*/ 549 h 644"/>
              <a:gd name="T6" fmla="*/ 74 w 435"/>
              <a:gd name="T7" fmla="*/ 604 h 644"/>
              <a:gd name="T8" fmla="*/ 142 w 435"/>
              <a:gd name="T9" fmla="*/ 643 h 644"/>
              <a:gd name="T10" fmla="*/ 186 w 435"/>
              <a:gd name="T11" fmla="*/ 631 h 644"/>
              <a:gd name="T12" fmla="*/ 243 w 435"/>
              <a:gd name="T13" fmla="*/ 619 h 644"/>
              <a:gd name="T14" fmla="*/ 308 w 435"/>
              <a:gd name="T15" fmla="*/ 560 h 644"/>
              <a:gd name="T16" fmla="*/ 372 w 435"/>
              <a:gd name="T17" fmla="*/ 509 h 644"/>
              <a:gd name="T18" fmla="*/ 409 w 435"/>
              <a:gd name="T19" fmla="*/ 483 h 644"/>
              <a:gd name="T20" fmla="*/ 425 w 435"/>
              <a:gd name="T21" fmla="*/ 445 h 644"/>
              <a:gd name="T22" fmla="*/ 425 w 435"/>
              <a:gd name="T23" fmla="*/ 421 h 644"/>
              <a:gd name="T24" fmla="*/ 319 w 435"/>
              <a:gd name="T25" fmla="*/ 420 h 644"/>
              <a:gd name="T26" fmla="*/ 239 w 435"/>
              <a:gd name="T27" fmla="*/ 379 h 644"/>
              <a:gd name="T28" fmla="*/ 229 w 435"/>
              <a:gd name="T29" fmla="*/ 192 h 644"/>
              <a:gd name="T30" fmla="*/ 273 w 435"/>
              <a:gd name="T31" fmla="*/ 148 h 644"/>
              <a:gd name="T32" fmla="*/ 286 w 435"/>
              <a:gd name="T33" fmla="*/ 111 h 644"/>
              <a:gd name="T34" fmla="*/ 255 w 435"/>
              <a:gd name="T35" fmla="*/ 92 h 644"/>
              <a:gd name="T36" fmla="*/ 216 w 435"/>
              <a:gd name="T37" fmla="*/ 83 h 644"/>
              <a:gd name="T38" fmla="*/ 213 w 435"/>
              <a:gd name="T39" fmla="*/ 52 h 644"/>
              <a:gd name="T40" fmla="*/ 196 w 435"/>
              <a:gd name="T41" fmla="*/ 1 h 644"/>
              <a:gd name="T42" fmla="*/ 94 w 435"/>
              <a:gd name="T43" fmla="*/ 115 h 644"/>
              <a:gd name="T44" fmla="*/ 10 w 435"/>
              <a:gd name="T45" fmla="*/ 305 h 644"/>
              <a:gd name="T46" fmla="*/ 3 w 435"/>
              <a:gd name="T47" fmla="*/ 366 h 644"/>
              <a:gd name="T48" fmla="*/ 32 w 435"/>
              <a:gd name="T49" fmla="*/ 403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5" h="644">
                <a:moveTo>
                  <a:pt x="32" y="403"/>
                </a:moveTo>
                <a:cubicBezTo>
                  <a:pt x="38" y="406"/>
                  <a:pt x="44" y="414"/>
                  <a:pt x="45" y="433"/>
                </a:cubicBezTo>
                <a:cubicBezTo>
                  <a:pt x="45" y="438"/>
                  <a:pt x="46" y="527"/>
                  <a:pt x="50" y="549"/>
                </a:cubicBezTo>
                <a:cubicBezTo>
                  <a:pt x="54" y="573"/>
                  <a:pt x="57" y="591"/>
                  <a:pt x="74" y="604"/>
                </a:cubicBezTo>
                <a:cubicBezTo>
                  <a:pt x="79" y="609"/>
                  <a:pt x="119" y="641"/>
                  <a:pt x="142" y="643"/>
                </a:cubicBezTo>
                <a:cubicBezTo>
                  <a:pt x="156" y="644"/>
                  <a:pt x="165" y="634"/>
                  <a:pt x="186" y="631"/>
                </a:cubicBezTo>
                <a:cubicBezTo>
                  <a:pt x="207" y="627"/>
                  <a:pt x="224" y="628"/>
                  <a:pt x="243" y="619"/>
                </a:cubicBezTo>
                <a:cubicBezTo>
                  <a:pt x="268" y="607"/>
                  <a:pt x="292" y="574"/>
                  <a:pt x="308" y="560"/>
                </a:cubicBezTo>
                <a:cubicBezTo>
                  <a:pt x="323" y="546"/>
                  <a:pt x="347" y="514"/>
                  <a:pt x="372" y="509"/>
                </a:cubicBezTo>
                <a:cubicBezTo>
                  <a:pt x="389" y="506"/>
                  <a:pt x="405" y="497"/>
                  <a:pt x="409" y="483"/>
                </a:cubicBezTo>
                <a:cubicBezTo>
                  <a:pt x="414" y="470"/>
                  <a:pt x="418" y="455"/>
                  <a:pt x="425" y="445"/>
                </a:cubicBezTo>
                <a:cubicBezTo>
                  <a:pt x="435" y="431"/>
                  <a:pt x="430" y="424"/>
                  <a:pt x="425" y="421"/>
                </a:cubicBezTo>
                <a:cubicBezTo>
                  <a:pt x="410" y="411"/>
                  <a:pt x="340" y="420"/>
                  <a:pt x="319" y="420"/>
                </a:cubicBezTo>
                <a:cubicBezTo>
                  <a:pt x="290" y="420"/>
                  <a:pt x="253" y="391"/>
                  <a:pt x="239" y="379"/>
                </a:cubicBezTo>
                <a:cubicBezTo>
                  <a:pt x="203" y="349"/>
                  <a:pt x="203" y="240"/>
                  <a:pt x="229" y="192"/>
                </a:cubicBezTo>
                <a:cubicBezTo>
                  <a:pt x="235" y="179"/>
                  <a:pt x="251" y="160"/>
                  <a:pt x="273" y="148"/>
                </a:cubicBezTo>
                <a:cubicBezTo>
                  <a:pt x="295" y="137"/>
                  <a:pt x="290" y="120"/>
                  <a:pt x="286" y="111"/>
                </a:cubicBezTo>
                <a:cubicBezTo>
                  <a:pt x="282" y="102"/>
                  <a:pt x="271" y="92"/>
                  <a:pt x="255" y="92"/>
                </a:cubicBezTo>
                <a:cubicBezTo>
                  <a:pt x="240" y="92"/>
                  <a:pt x="223" y="88"/>
                  <a:pt x="216" y="83"/>
                </a:cubicBezTo>
                <a:cubicBezTo>
                  <a:pt x="210" y="77"/>
                  <a:pt x="208" y="63"/>
                  <a:pt x="213" y="52"/>
                </a:cubicBezTo>
                <a:cubicBezTo>
                  <a:pt x="226" y="25"/>
                  <a:pt x="215" y="2"/>
                  <a:pt x="196" y="1"/>
                </a:cubicBezTo>
                <a:cubicBezTo>
                  <a:pt x="177" y="0"/>
                  <a:pt x="106" y="56"/>
                  <a:pt x="94" y="115"/>
                </a:cubicBezTo>
                <a:cubicBezTo>
                  <a:pt x="80" y="179"/>
                  <a:pt x="49" y="223"/>
                  <a:pt x="10" y="305"/>
                </a:cubicBezTo>
                <a:cubicBezTo>
                  <a:pt x="3" y="318"/>
                  <a:pt x="0" y="346"/>
                  <a:pt x="3" y="366"/>
                </a:cubicBezTo>
                <a:cubicBezTo>
                  <a:pt x="7" y="386"/>
                  <a:pt x="18" y="396"/>
                  <a:pt x="32" y="40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7FFBE290-1BB0-41E6-9025-9F3FDA89E07D}"/>
              </a:ext>
            </a:extLst>
          </p:cNvPr>
          <p:cNvSpPr>
            <a:spLocks/>
          </p:cNvSpPr>
          <p:nvPr/>
        </p:nvSpPr>
        <p:spPr bwMode="auto">
          <a:xfrm>
            <a:off x="10902846" y="662597"/>
            <a:ext cx="838964" cy="1976631"/>
          </a:xfrm>
          <a:custGeom>
            <a:avLst/>
            <a:gdLst>
              <a:gd name="T0" fmla="*/ 412 w 417"/>
              <a:gd name="T1" fmla="*/ 170 h 984"/>
              <a:gd name="T2" fmla="*/ 362 w 417"/>
              <a:gd name="T3" fmla="*/ 87 h 984"/>
              <a:gd name="T4" fmla="*/ 279 w 417"/>
              <a:gd name="T5" fmla="*/ 64 h 984"/>
              <a:gd name="T6" fmla="*/ 235 w 417"/>
              <a:gd name="T7" fmla="*/ 36 h 984"/>
              <a:gd name="T8" fmla="*/ 188 w 417"/>
              <a:gd name="T9" fmla="*/ 3 h 984"/>
              <a:gd name="T10" fmla="*/ 51 w 417"/>
              <a:gd name="T11" fmla="*/ 58 h 984"/>
              <a:gd name="T12" fmla="*/ 28 w 417"/>
              <a:gd name="T13" fmla="*/ 127 h 984"/>
              <a:gd name="T14" fmla="*/ 27 w 417"/>
              <a:gd name="T15" fmla="*/ 172 h 984"/>
              <a:gd name="T16" fmla="*/ 75 w 417"/>
              <a:gd name="T17" fmla="*/ 216 h 984"/>
              <a:gd name="T18" fmla="*/ 56 w 417"/>
              <a:gd name="T19" fmla="*/ 379 h 984"/>
              <a:gd name="T20" fmla="*/ 11 w 417"/>
              <a:gd name="T21" fmla="*/ 438 h 984"/>
              <a:gd name="T22" fmla="*/ 11 w 417"/>
              <a:gd name="T23" fmla="*/ 513 h 984"/>
              <a:gd name="T24" fmla="*/ 14 w 417"/>
              <a:gd name="T25" fmla="*/ 569 h 984"/>
              <a:gd name="T26" fmla="*/ 38 w 417"/>
              <a:gd name="T27" fmla="*/ 605 h 984"/>
              <a:gd name="T28" fmla="*/ 67 w 417"/>
              <a:gd name="T29" fmla="*/ 696 h 984"/>
              <a:gd name="T30" fmla="*/ 63 w 417"/>
              <a:gd name="T31" fmla="*/ 827 h 984"/>
              <a:gd name="T32" fmla="*/ 84 w 417"/>
              <a:gd name="T33" fmla="*/ 878 h 984"/>
              <a:gd name="T34" fmla="*/ 115 w 417"/>
              <a:gd name="T35" fmla="*/ 943 h 984"/>
              <a:gd name="T36" fmla="*/ 180 w 417"/>
              <a:gd name="T37" fmla="*/ 966 h 984"/>
              <a:gd name="T38" fmla="*/ 256 w 417"/>
              <a:gd name="T39" fmla="*/ 881 h 984"/>
              <a:gd name="T40" fmla="*/ 343 w 417"/>
              <a:gd name="T41" fmla="*/ 804 h 984"/>
              <a:gd name="T42" fmla="*/ 343 w 417"/>
              <a:gd name="T43" fmla="*/ 748 h 984"/>
              <a:gd name="T44" fmla="*/ 341 w 417"/>
              <a:gd name="T45" fmla="*/ 662 h 984"/>
              <a:gd name="T46" fmla="*/ 320 w 417"/>
              <a:gd name="T47" fmla="*/ 573 h 984"/>
              <a:gd name="T48" fmla="*/ 214 w 417"/>
              <a:gd name="T49" fmla="*/ 442 h 984"/>
              <a:gd name="T50" fmla="*/ 282 w 417"/>
              <a:gd name="T51" fmla="*/ 349 h 984"/>
              <a:gd name="T52" fmla="*/ 361 w 417"/>
              <a:gd name="T53" fmla="*/ 289 h 984"/>
              <a:gd name="T54" fmla="*/ 412 w 417"/>
              <a:gd name="T55" fmla="*/ 170 h 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17" h="984">
                <a:moveTo>
                  <a:pt x="412" y="170"/>
                </a:moveTo>
                <a:cubicBezTo>
                  <a:pt x="406" y="126"/>
                  <a:pt x="388" y="102"/>
                  <a:pt x="362" y="87"/>
                </a:cubicBezTo>
                <a:cubicBezTo>
                  <a:pt x="338" y="73"/>
                  <a:pt x="303" y="69"/>
                  <a:pt x="279" y="64"/>
                </a:cubicBezTo>
                <a:cubicBezTo>
                  <a:pt x="255" y="60"/>
                  <a:pt x="243" y="49"/>
                  <a:pt x="235" y="36"/>
                </a:cubicBezTo>
                <a:cubicBezTo>
                  <a:pt x="228" y="23"/>
                  <a:pt x="213" y="6"/>
                  <a:pt x="188" y="3"/>
                </a:cubicBezTo>
                <a:cubicBezTo>
                  <a:pt x="164" y="0"/>
                  <a:pt x="88" y="7"/>
                  <a:pt x="51" y="58"/>
                </a:cubicBezTo>
                <a:cubicBezTo>
                  <a:pt x="30" y="86"/>
                  <a:pt x="46" y="102"/>
                  <a:pt x="28" y="127"/>
                </a:cubicBezTo>
                <a:cubicBezTo>
                  <a:pt x="16" y="143"/>
                  <a:pt x="17" y="158"/>
                  <a:pt x="27" y="172"/>
                </a:cubicBezTo>
                <a:cubicBezTo>
                  <a:pt x="40" y="191"/>
                  <a:pt x="45" y="194"/>
                  <a:pt x="75" y="216"/>
                </a:cubicBezTo>
                <a:cubicBezTo>
                  <a:pt x="138" y="261"/>
                  <a:pt x="85" y="345"/>
                  <a:pt x="56" y="379"/>
                </a:cubicBezTo>
                <a:cubicBezTo>
                  <a:pt x="30" y="411"/>
                  <a:pt x="14" y="418"/>
                  <a:pt x="11" y="438"/>
                </a:cubicBezTo>
                <a:cubicBezTo>
                  <a:pt x="7" y="474"/>
                  <a:pt x="20" y="487"/>
                  <a:pt x="11" y="513"/>
                </a:cubicBezTo>
                <a:cubicBezTo>
                  <a:pt x="0" y="541"/>
                  <a:pt x="6" y="555"/>
                  <a:pt x="14" y="569"/>
                </a:cubicBezTo>
                <a:cubicBezTo>
                  <a:pt x="23" y="585"/>
                  <a:pt x="25" y="585"/>
                  <a:pt x="38" y="605"/>
                </a:cubicBezTo>
                <a:cubicBezTo>
                  <a:pt x="59" y="637"/>
                  <a:pt x="63" y="663"/>
                  <a:pt x="67" y="696"/>
                </a:cubicBezTo>
                <a:cubicBezTo>
                  <a:pt x="71" y="729"/>
                  <a:pt x="64" y="791"/>
                  <a:pt x="63" y="827"/>
                </a:cubicBezTo>
                <a:cubicBezTo>
                  <a:pt x="62" y="862"/>
                  <a:pt x="75" y="868"/>
                  <a:pt x="84" y="878"/>
                </a:cubicBezTo>
                <a:cubicBezTo>
                  <a:pt x="92" y="888"/>
                  <a:pt x="106" y="895"/>
                  <a:pt x="115" y="943"/>
                </a:cubicBezTo>
                <a:cubicBezTo>
                  <a:pt x="122" y="984"/>
                  <a:pt x="165" y="970"/>
                  <a:pt x="180" y="966"/>
                </a:cubicBezTo>
                <a:cubicBezTo>
                  <a:pt x="206" y="960"/>
                  <a:pt x="250" y="921"/>
                  <a:pt x="256" y="881"/>
                </a:cubicBezTo>
                <a:cubicBezTo>
                  <a:pt x="264" y="834"/>
                  <a:pt x="325" y="823"/>
                  <a:pt x="343" y="804"/>
                </a:cubicBezTo>
                <a:cubicBezTo>
                  <a:pt x="361" y="785"/>
                  <a:pt x="351" y="757"/>
                  <a:pt x="343" y="748"/>
                </a:cubicBezTo>
                <a:cubicBezTo>
                  <a:pt x="336" y="738"/>
                  <a:pt x="326" y="716"/>
                  <a:pt x="341" y="662"/>
                </a:cubicBezTo>
                <a:cubicBezTo>
                  <a:pt x="357" y="609"/>
                  <a:pt x="342" y="585"/>
                  <a:pt x="320" y="573"/>
                </a:cubicBezTo>
                <a:cubicBezTo>
                  <a:pt x="305" y="565"/>
                  <a:pt x="201" y="526"/>
                  <a:pt x="214" y="442"/>
                </a:cubicBezTo>
                <a:cubicBezTo>
                  <a:pt x="219" y="409"/>
                  <a:pt x="252" y="373"/>
                  <a:pt x="282" y="349"/>
                </a:cubicBezTo>
                <a:cubicBezTo>
                  <a:pt x="312" y="324"/>
                  <a:pt x="345" y="304"/>
                  <a:pt x="361" y="289"/>
                </a:cubicBezTo>
                <a:cubicBezTo>
                  <a:pt x="411" y="246"/>
                  <a:pt x="417" y="206"/>
                  <a:pt x="412" y="17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151D2C63-C96C-4F2C-89DB-81A9542099F2}"/>
              </a:ext>
            </a:extLst>
          </p:cNvPr>
          <p:cNvSpPr>
            <a:spLocks/>
          </p:cNvSpPr>
          <p:nvPr/>
        </p:nvSpPr>
        <p:spPr bwMode="auto">
          <a:xfrm>
            <a:off x="10198947" y="2498967"/>
            <a:ext cx="300002" cy="353248"/>
          </a:xfrm>
          <a:custGeom>
            <a:avLst/>
            <a:gdLst>
              <a:gd name="T0" fmla="*/ 123 w 149"/>
              <a:gd name="T1" fmla="*/ 4 h 176"/>
              <a:gd name="T2" fmla="*/ 67 w 149"/>
              <a:gd name="T3" fmla="*/ 6 h 176"/>
              <a:gd name="T4" fmla="*/ 19 w 149"/>
              <a:gd name="T5" fmla="*/ 70 h 176"/>
              <a:gd name="T6" fmla="*/ 8 w 149"/>
              <a:gd name="T7" fmla="*/ 135 h 176"/>
              <a:gd name="T8" fmla="*/ 39 w 149"/>
              <a:gd name="T9" fmla="*/ 173 h 176"/>
              <a:gd name="T10" fmla="*/ 133 w 149"/>
              <a:gd name="T11" fmla="*/ 115 h 176"/>
              <a:gd name="T12" fmla="*/ 149 w 149"/>
              <a:gd name="T13" fmla="*/ 66 h 176"/>
              <a:gd name="T14" fmla="*/ 123 w 149"/>
              <a:gd name="T15" fmla="*/ 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9" h="176">
                <a:moveTo>
                  <a:pt x="123" y="4"/>
                </a:moveTo>
                <a:cubicBezTo>
                  <a:pt x="110" y="0"/>
                  <a:pt x="86" y="0"/>
                  <a:pt x="67" y="6"/>
                </a:cubicBezTo>
                <a:cubicBezTo>
                  <a:pt x="30" y="18"/>
                  <a:pt x="34" y="47"/>
                  <a:pt x="19" y="70"/>
                </a:cubicBezTo>
                <a:cubicBezTo>
                  <a:pt x="0" y="101"/>
                  <a:pt x="1" y="112"/>
                  <a:pt x="8" y="135"/>
                </a:cubicBezTo>
                <a:cubicBezTo>
                  <a:pt x="18" y="164"/>
                  <a:pt x="25" y="171"/>
                  <a:pt x="39" y="173"/>
                </a:cubicBezTo>
                <a:cubicBezTo>
                  <a:pt x="64" y="176"/>
                  <a:pt x="121" y="133"/>
                  <a:pt x="133" y="115"/>
                </a:cubicBezTo>
                <a:cubicBezTo>
                  <a:pt x="144" y="97"/>
                  <a:pt x="149" y="86"/>
                  <a:pt x="149" y="66"/>
                </a:cubicBezTo>
                <a:cubicBezTo>
                  <a:pt x="149" y="51"/>
                  <a:pt x="149" y="12"/>
                  <a:pt x="123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FDA7E3A3-98D8-453C-945E-1D6858A57D7D}"/>
              </a:ext>
            </a:extLst>
          </p:cNvPr>
          <p:cNvSpPr>
            <a:spLocks/>
          </p:cNvSpPr>
          <p:nvPr/>
        </p:nvSpPr>
        <p:spPr bwMode="auto">
          <a:xfrm>
            <a:off x="9892452" y="2876890"/>
            <a:ext cx="693509" cy="598704"/>
          </a:xfrm>
          <a:custGeom>
            <a:avLst/>
            <a:gdLst>
              <a:gd name="T0" fmla="*/ 148 w 345"/>
              <a:gd name="T1" fmla="*/ 41 h 298"/>
              <a:gd name="T2" fmla="*/ 117 w 345"/>
              <a:gd name="T3" fmla="*/ 7 h 298"/>
              <a:gd name="T4" fmla="*/ 54 w 345"/>
              <a:gd name="T5" fmla="*/ 6 h 298"/>
              <a:gd name="T6" fmla="*/ 1 w 345"/>
              <a:gd name="T7" fmla="*/ 65 h 298"/>
              <a:gd name="T8" fmla="*/ 20 w 345"/>
              <a:gd name="T9" fmla="*/ 131 h 298"/>
              <a:gd name="T10" fmla="*/ 26 w 345"/>
              <a:gd name="T11" fmla="*/ 231 h 298"/>
              <a:gd name="T12" fmla="*/ 67 w 345"/>
              <a:gd name="T13" fmla="*/ 289 h 298"/>
              <a:gd name="T14" fmla="*/ 231 w 345"/>
              <a:gd name="T15" fmla="*/ 275 h 298"/>
              <a:gd name="T16" fmla="*/ 343 w 345"/>
              <a:gd name="T17" fmla="*/ 226 h 298"/>
              <a:gd name="T18" fmla="*/ 321 w 345"/>
              <a:gd name="T19" fmla="*/ 186 h 298"/>
              <a:gd name="T20" fmla="*/ 216 w 345"/>
              <a:gd name="T21" fmla="*/ 145 h 298"/>
              <a:gd name="T22" fmla="*/ 145 w 345"/>
              <a:gd name="T23" fmla="*/ 128 h 298"/>
              <a:gd name="T24" fmla="*/ 137 w 345"/>
              <a:gd name="T25" fmla="*/ 83 h 298"/>
              <a:gd name="T26" fmla="*/ 148 w 345"/>
              <a:gd name="T27" fmla="*/ 41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5" h="298">
                <a:moveTo>
                  <a:pt x="148" y="41"/>
                </a:moveTo>
                <a:cubicBezTo>
                  <a:pt x="147" y="24"/>
                  <a:pt x="135" y="14"/>
                  <a:pt x="117" y="7"/>
                </a:cubicBezTo>
                <a:cubicBezTo>
                  <a:pt x="99" y="0"/>
                  <a:pt x="76" y="0"/>
                  <a:pt x="54" y="6"/>
                </a:cubicBezTo>
                <a:cubicBezTo>
                  <a:pt x="21" y="15"/>
                  <a:pt x="2" y="41"/>
                  <a:pt x="1" y="65"/>
                </a:cubicBezTo>
                <a:cubicBezTo>
                  <a:pt x="0" y="90"/>
                  <a:pt x="14" y="111"/>
                  <a:pt x="20" y="131"/>
                </a:cubicBezTo>
                <a:cubicBezTo>
                  <a:pt x="28" y="157"/>
                  <a:pt x="29" y="193"/>
                  <a:pt x="26" y="231"/>
                </a:cubicBezTo>
                <a:cubicBezTo>
                  <a:pt x="23" y="263"/>
                  <a:pt x="29" y="278"/>
                  <a:pt x="67" y="289"/>
                </a:cubicBezTo>
                <a:cubicBezTo>
                  <a:pt x="97" y="298"/>
                  <a:pt x="169" y="290"/>
                  <a:pt x="231" y="275"/>
                </a:cubicBezTo>
                <a:cubicBezTo>
                  <a:pt x="294" y="260"/>
                  <a:pt x="340" y="239"/>
                  <a:pt x="343" y="226"/>
                </a:cubicBezTo>
                <a:cubicBezTo>
                  <a:pt x="345" y="214"/>
                  <a:pt x="345" y="207"/>
                  <a:pt x="321" y="186"/>
                </a:cubicBezTo>
                <a:cubicBezTo>
                  <a:pt x="296" y="165"/>
                  <a:pt x="267" y="143"/>
                  <a:pt x="216" y="145"/>
                </a:cubicBezTo>
                <a:cubicBezTo>
                  <a:pt x="178" y="147"/>
                  <a:pt x="157" y="139"/>
                  <a:pt x="145" y="128"/>
                </a:cubicBezTo>
                <a:cubicBezTo>
                  <a:pt x="134" y="119"/>
                  <a:pt x="123" y="103"/>
                  <a:pt x="137" y="83"/>
                </a:cubicBezTo>
                <a:cubicBezTo>
                  <a:pt x="147" y="68"/>
                  <a:pt x="149" y="59"/>
                  <a:pt x="148" y="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9" name="Freeform 12">
            <a:extLst>
              <a:ext uri="{FF2B5EF4-FFF2-40B4-BE49-F238E27FC236}">
                <a16:creationId xmlns:a16="http://schemas.microsoft.com/office/drawing/2014/main" id="{FA1EFDAA-FD50-41EC-881E-092A6CD509EB}"/>
              </a:ext>
            </a:extLst>
          </p:cNvPr>
          <p:cNvSpPr>
            <a:spLocks/>
          </p:cNvSpPr>
          <p:nvPr/>
        </p:nvSpPr>
        <p:spPr bwMode="auto">
          <a:xfrm>
            <a:off x="9527515" y="769090"/>
            <a:ext cx="633769" cy="872731"/>
          </a:xfrm>
          <a:custGeom>
            <a:avLst/>
            <a:gdLst>
              <a:gd name="T0" fmla="*/ 11 w 315"/>
              <a:gd name="T1" fmla="*/ 399 h 434"/>
              <a:gd name="T2" fmla="*/ 54 w 315"/>
              <a:gd name="T3" fmla="*/ 421 h 434"/>
              <a:gd name="T4" fmla="*/ 124 w 315"/>
              <a:gd name="T5" fmla="*/ 433 h 434"/>
              <a:gd name="T6" fmla="*/ 195 w 315"/>
              <a:gd name="T7" fmla="*/ 423 h 434"/>
              <a:gd name="T8" fmla="*/ 234 w 315"/>
              <a:gd name="T9" fmla="*/ 406 h 434"/>
              <a:gd name="T10" fmla="*/ 260 w 315"/>
              <a:gd name="T11" fmla="*/ 347 h 434"/>
              <a:gd name="T12" fmla="*/ 303 w 315"/>
              <a:gd name="T13" fmla="*/ 299 h 434"/>
              <a:gd name="T14" fmla="*/ 305 w 315"/>
              <a:gd name="T15" fmla="*/ 155 h 434"/>
              <a:gd name="T16" fmla="*/ 280 w 315"/>
              <a:gd name="T17" fmla="*/ 119 h 434"/>
              <a:gd name="T18" fmla="*/ 263 w 315"/>
              <a:gd name="T19" fmla="*/ 80 h 434"/>
              <a:gd name="T20" fmla="*/ 233 w 315"/>
              <a:gd name="T21" fmla="*/ 57 h 434"/>
              <a:gd name="T22" fmla="*/ 201 w 315"/>
              <a:gd name="T23" fmla="*/ 54 h 434"/>
              <a:gd name="T24" fmla="*/ 174 w 315"/>
              <a:gd name="T25" fmla="*/ 15 h 434"/>
              <a:gd name="T26" fmla="*/ 127 w 315"/>
              <a:gd name="T27" fmla="*/ 15 h 434"/>
              <a:gd name="T28" fmla="*/ 75 w 315"/>
              <a:gd name="T29" fmla="*/ 136 h 434"/>
              <a:gd name="T30" fmla="*/ 58 w 315"/>
              <a:gd name="T31" fmla="*/ 247 h 434"/>
              <a:gd name="T32" fmla="*/ 11 w 315"/>
              <a:gd name="T33" fmla="*/ 399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15" h="434">
                <a:moveTo>
                  <a:pt x="11" y="399"/>
                </a:moveTo>
                <a:cubicBezTo>
                  <a:pt x="15" y="414"/>
                  <a:pt x="38" y="418"/>
                  <a:pt x="54" y="421"/>
                </a:cubicBezTo>
                <a:cubicBezTo>
                  <a:pt x="69" y="423"/>
                  <a:pt x="90" y="434"/>
                  <a:pt x="124" y="433"/>
                </a:cubicBezTo>
                <a:cubicBezTo>
                  <a:pt x="155" y="432"/>
                  <a:pt x="173" y="425"/>
                  <a:pt x="195" y="423"/>
                </a:cubicBezTo>
                <a:cubicBezTo>
                  <a:pt x="214" y="422"/>
                  <a:pt x="224" y="419"/>
                  <a:pt x="234" y="406"/>
                </a:cubicBezTo>
                <a:cubicBezTo>
                  <a:pt x="241" y="398"/>
                  <a:pt x="243" y="371"/>
                  <a:pt x="260" y="347"/>
                </a:cubicBezTo>
                <a:cubicBezTo>
                  <a:pt x="276" y="324"/>
                  <a:pt x="294" y="323"/>
                  <a:pt x="303" y="299"/>
                </a:cubicBezTo>
                <a:cubicBezTo>
                  <a:pt x="315" y="264"/>
                  <a:pt x="305" y="166"/>
                  <a:pt x="305" y="155"/>
                </a:cubicBezTo>
                <a:cubicBezTo>
                  <a:pt x="304" y="133"/>
                  <a:pt x="290" y="128"/>
                  <a:pt x="280" y="119"/>
                </a:cubicBezTo>
                <a:cubicBezTo>
                  <a:pt x="269" y="111"/>
                  <a:pt x="263" y="98"/>
                  <a:pt x="263" y="80"/>
                </a:cubicBezTo>
                <a:cubicBezTo>
                  <a:pt x="264" y="63"/>
                  <a:pt x="246" y="54"/>
                  <a:pt x="233" y="57"/>
                </a:cubicBezTo>
                <a:cubicBezTo>
                  <a:pt x="220" y="60"/>
                  <a:pt x="208" y="60"/>
                  <a:pt x="201" y="54"/>
                </a:cubicBezTo>
                <a:cubicBezTo>
                  <a:pt x="190" y="46"/>
                  <a:pt x="190" y="27"/>
                  <a:pt x="174" y="15"/>
                </a:cubicBezTo>
                <a:cubicBezTo>
                  <a:pt x="157" y="1"/>
                  <a:pt x="139" y="0"/>
                  <a:pt x="127" y="15"/>
                </a:cubicBezTo>
                <a:cubicBezTo>
                  <a:pt x="89" y="60"/>
                  <a:pt x="99" y="107"/>
                  <a:pt x="75" y="136"/>
                </a:cubicBezTo>
                <a:cubicBezTo>
                  <a:pt x="50" y="165"/>
                  <a:pt x="55" y="209"/>
                  <a:pt x="58" y="247"/>
                </a:cubicBezTo>
                <a:cubicBezTo>
                  <a:pt x="66" y="348"/>
                  <a:pt x="0" y="359"/>
                  <a:pt x="11" y="39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06402A3E-BD51-422E-8405-62DBB02CD7B0}"/>
              </a:ext>
            </a:extLst>
          </p:cNvPr>
          <p:cNvSpPr>
            <a:spLocks/>
          </p:cNvSpPr>
          <p:nvPr/>
        </p:nvSpPr>
        <p:spPr bwMode="auto">
          <a:xfrm>
            <a:off x="10065180" y="1095065"/>
            <a:ext cx="1020783" cy="1219486"/>
          </a:xfrm>
          <a:custGeom>
            <a:avLst/>
            <a:gdLst>
              <a:gd name="T0" fmla="*/ 491 w 508"/>
              <a:gd name="T1" fmla="*/ 19 h 607"/>
              <a:gd name="T2" fmla="*/ 458 w 508"/>
              <a:gd name="T3" fmla="*/ 1 h 607"/>
              <a:gd name="T4" fmla="*/ 426 w 508"/>
              <a:gd name="T5" fmla="*/ 55 h 607"/>
              <a:gd name="T6" fmla="*/ 375 w 508"/>
              <a:gd name="T7" fmla="*/ 85 h 607"/>
              <a:gd name="T8" fmla="*/ 283 w 508"/>
              <a:gd name="T9" fmla="*/ 173 h 607"/>
              <a:gd name="T10" fmla="*/ 213 w 508"/>
              <a:gd name="T11" fmla="*/ 200 h 607"/>
              <a:gd name="T12" fmla="*/ 164 w 508"/>
              <a:gd name="T13" fmla="*/ 219 h 607"/>
              <a:gd name="T14" fmla="*/ 145 w 508"/>
              <a:gd name="T15" fmla="*/ 265 h 607"/>
              <a:gd name="T16" fmla="*/ 91 w 508"/>
              <a:gd name="T17" fmla="*/ 351 h 607"/>
              <a:gd name="T18" fmla="*/ 37 w 508"/>
              <a:gd name="T19" fmla="*/ 423 h 607"/>
              <a:gd name="T20" fmla="*/ 26 w 508"/>
              <a:gd name="T21" fmla="*/ 586 h 607"/>
              <a:gd name="T22" fmla="*/ 226 w 508"/>
              <a:gd name="T23" fmla="*/ 475 h 607"/>
              <a:gd name="T24" fmla="*/ 302 w 508"/>
              <a:gd name="T25" fmla="*/ 439 h 607"/>
              <a:gd name="T26" fmla="*/ 333 w 508"/>
              <a:gd name="T27" fmla="*/ 383 h 607"/>
              <a:gd name="T28" fmla="*/ 353 w 508"/>
              <a:gd name="T29" fmla="*/ 302 h 607"/>
              <a:gd name="T30" fmla="*/ 403 w 508"/>
              <a:gd name="T31" fmla="*/ 257 h 607"/>
              <a:gd name="T32" fmla="*/ 418 w 508"/>
              <a:gd name="T33" fmla="*/ 204 h 607"/>
              <a:gd name="T34" fmla="*/ 505 w 508"/>
              <a:gd name="T35" fmla="*/ 65 h 607"/>
              <a:gd name="T36" fmla="*/ 491 w 508"/>
              <a:gd name="T37" fmla="*/ 19 h 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8" h="607">
                <a:moveTo>
                  <a:pt x="491" y="19"/>
                </a:moveTo>
                <a:cubicBezTo>
                  <a:pt x="476" y="0"/>
                  <a:pt x="466" y="0"/>
                  <a:pt x="458" y="1"/>
                </a:cubicBezTo>
                <a:cubicBezTo>
                  <a:pt x="434" y="6"/>
                  <a:pt x="435" y="37"/>
                  <a:pt x="426" y="55"/>
                </a:cubicBezTo>
                <a:cubicBezTo>
                  <a:pt x="418" y="69"/>
                  <a:pt x="392" y="76"/>
                  <a:pt x="375" y="85"/>
                </a:cubicBezTo>
                <a:cubicBezTo>
                  <a:pt x="346" y="99"/>
                  <a:pt x="292" y="163"/>
                  <a:pt x="283" y="173"/>
                </a:cubicBezTo>
                <a:cubicBezTo>
                  <a:pt x="273" y="182"/>
                  <a:pt x="239" y="199"/>
                  <a:pt x="213" y="200"/>
                </a:cubicBezTo>
                <a:cubicBezTo>
                  <a:pt x="188" y="201"/>
                  <a:pt x="173" y="208"/>
                  <a:pt x="164" y="219"/>
                </a:cubicBezTo>
                <a:cubicBezTo>
                  <a:pt x="155" y="229"/>
                  <a:pt x="155" y="242"/>
                  <a:pt x="145" y="265"/>
                </a:cubicBezTo>
                <a:cubicBezTo>
                  <a:pt x="132" y="294"/>
                  <a:pt x="119" y="320"/>
                  <a:pt x="91" y="351"/>
                </a:cubicBezTo>
                <a:cubicBezTo>
                  <a:pt x="62" y="382"/>
                  <a:pt x="53" y="393"/>
                  <a:pt x="37" y="423"/>
                </a:cubicBezTo>
                <a:cubicBezTo>
                  <a:pt x="10" y="474"/>
                  <a:pt x="0" y="575"/>
                  <a:pt x="26" y="586"/>
                </a:cubicBezTo>
                <a:cubicBezTo>
                  <a:pt x="74" y="607"/>
                  <a:pt x="132" y="498"/>
                  <a:pt x="226" y="475"/>
                </a:cubicBezTo>
                <a:cubicBezTo>
                  <a:pt x="253" y="468"/>
                  <a:pt x="290" y="445"/>
                  <a:pt x="302" y="439"/>
                </a:cubicBezTo>
                <a:cubicBezTo>
                  <a:pt x="317" y="431"/>
                  <a:pt x="329" y="416"/>
                  <a:pt x="333" y="383"/>
                </a:cubicBezTo>
                <a:cubicBezTo>
                  <a:pt x="337" y="350"/>
                  <a:pt x="337" y="320"/>
                  <a:pt x="353" y="302"/>
                </a:cubicBezTo>
                <a:cubicBezTo>
                  <a:pt x="368" y="284"/>
                  <a:pt x="392" y="272"/>
                  <a:pt x="403" y="257"/>
                </a:cubicBezTo>
                <a:cubicBezTo>
                  <a:pt x="417" y="238"/>
                  <a:pt x="405" y="227"/>
                  <a:pt x="418" y="204"/>
                </a:cubicBezTo>
                <a:cubicBezTo>
                  <a:pt x="432" y="178"/>
                  <a:pt x="492" y="132"/>
                  <a:pt x="505" y="65"/>
                </a:cubicBezTo>
                <a:cubicBezTo>
                  <a:pt x="508" y="49"/>
                  <a:pt x="507" y="38"/>
                  <a:pt x="491" y="1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1" name="Freeform 14">
            <a:extLst>
              <a:ext uri="{FF2B5EF4-FFF2-40B4-BE49-F238E27FC236}">
                <a16:creationId xmlns:a16="http://schemas.microsoft.com/office/drawing/2014/main" id="{7F99DC1D-F270-4D19-8739-B2E375CF43E0}"/>
              </a:ext>
            </a:extLst>
          </p:cNvPr>
          <p:cNvSpPr>
            <a:spLocks/>
          </p:cNvSpPr>
          <p:nvPr/>
        </p:nvSpPr>
        <p:spPr bwMode="auto">
          <a:xfrm>
            <a:off x="10487260" y="1657406"/>
            <a:ext cx="629873" cy="1175330"/>
          </a:xfrm>
          <a:custGeom>
            <a:avLst/>
            <a:gdLst>
              <a:gd name="T0" fmla="*/ 259 w 313"/>
              <a:gd name="T1" fmla="*/ 212 h 585"/>
              <a:gd name="T2" fmla="*/ 232 w 313"/>
              <a:gd name="T3" fmla="*/ 124 h 585"/>
              <a:gd name="T4" fmla="*/ 210 w 313"/>
              <a:gd name="T5" fmla="*/ 91 h 585"/>
              <a:gd name="T6" fmla="*/ 194 w 313"/>
              <a:gd name="T7" fmla="*/ 36 h 585"/>
              <a:gd name="T8" fmla="*/ 197 w 313"/>
              <a:gd name="T9" fmla="*/ 4 h 585"/>
              <a:gd name="T10" fmla="*/ 153 w 313"/>
              <a:gd name="T11" fmla="*/ 46 h 585"/>
              <a:gd name="T12" fmla="*/ 140 w 313"/>
              <a:gd name="T13" fmla="*/ 116 h 585"/>
              <a:gd name="T14" fmla="*/ 113 w 313"/>
              <a:gd name="T15" fmla="*/ 168 h 585"/>
              <a:gd name="T16" fmla="*/ 47 w 313"/>
              <a:gd name="T17" fmla="*/ 204 h 585"/>
              <a:gd name="T18" fmla="*/ 21 w 313"/>
              <a:gd name="T19" fmla="*/ 268 h 585"/>
              <a:gd name="T20" fmla="*/ 64 w 313"/>
              <a:gd name="T21" fmla="*/ 387 h 585"/>
              <a:gd name="T22" fmla="*/ 21 w 313"/>
              <a:gd name="T23" fmla="*/ 472 h 585"/>
              <a:gd name="T24" fmla="*/ 70 w 313"/>
              <a:gd name="T25" fmla="*/ 521 h 585"/>
              <a:gd name="T26" fmla="*/ 159 w 313"/>
              <a:gd name="T27" fmla="*/ 530 h 585"/>
              <a:gd name="T28" fmla="*/ 212 w 313"/>
              <a:gd name="T29" fmla="*/ 559 h 585"/>
              <a:gd name="T30" fmla="*/ 304 w 313"/>
              <a:gd name="T31" fmla="*/ 469 h 585"/>
              <a:gd name="T32" fmla="*/ 299 w 313"/>
              <a:gd name="T33" fmla="*/ 420 h 585"/>
              <a:gd name="T34" fmla="*/ 263 w 313"/>
              <a:gd name="T35" fmla="*/ 375 h 585"/>
              <a:gd name="T36" fmla="*/ 257 w 313"/>
              <a:gd name="T37" fmla="*/ 309 h 585"/>
              <a:gd name="T38" fmla="*/ 259 w 313"/>
              <a:gd name="T39" fmla="*/ 212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3" h="585">
                <a:moveTo>
                  <a:pt x="259" y="212"/>
                </a:moveTo>
                <a:cubicBezTo>
                  <a:pt x="257" y="191"/>
                  <a:pt x="246" y="147"/>
                  <a:pt x="232" y="124"/>
                </a:cubicBezTo>
                <a:cubicBezTo>
                  <a:pt x="223" y="109"/>
                  <a:pt x="219" y="103"/>
                  <a:pt x="210" y="91"/>
                </a:cubicBezTo>
                <a:cubicBezTo>
                  <a:pt x="196" y="74"/>
                  <a:pt x="190" y="55"/>
                  <a:pt x="194" y="36"/>
                </a:cubicBezTo>
                <a:cubicBezTo>
                  <a:pt x="197" y="21"/>
                  <a:pt x="208" y="10"/>
                  <a:pt x="197" y="4"/>
                </a:cubicBezTo>
                <a:cubicBezTo>
                  <a:pt x="190" y="0"/>
                  <a:pt x="166" y="22"/>
                  <a:pt x="153" y="46"/>
                </a:cubicBezTo>
                <a:cubicBezTo>
                  <a:pt x="146" y="62"/>
                  <a:pt x="144" y="90"/>
                  <a:pt x="140" y="116"/>
                </a:cubicBezTo>
                <a:cubicBezTo>
                  <a:pt x="136" y="141"/>
                  <a:pt x="124" y="159"/>
                  <a:pt x="113" y="168"/>
                </a:cubicBezTo>
                <a:cubicBezTo>
                  <a:pt x="101" y="177"/>
                  <a:pt x="64" y="197"/>
                  <a:pt x="47" y="204"/>
                </a:cubicBezTo>
                <a:cubicBezTo>
                  <a:pt x="0" y="222"/>
                  <a:pt x="8" y="252"/>
                  <a:pt x="21" y="268"/>
                </a:cubicBezTo>
                <a:cubicBezTo>
                  <a:pt x="30" y="280"/>
                  <a:pt x="89" y="333"/>
                  <a:pt x="64" y="387"/>
                </a:cubicBezTo>
                <a:cubicBezTo>
                  <a:pt x="53" y="410"/>
                  <a:pt x="21" y="414"/>
                  <a:pt x="21" y="472"/>
                </a:cubicBezTo>
                <a:cubicBezTo>
                  <a:pt x="21" y="512"/>
                  <a:pt x="58" y="520"/>
                  <a:pt x="70" y="521"/>
                </a:cubicBezTo>
                <a:cubicBezTo>
                  <a:pt x="83" y="523"/>
                  <a:pt x="142" y="526"/>
                  <a:pt x="159" y="530"/>
                </a:cubicBezTo>
                <a:cubicBezTo>
                  <a:pt x="181" y="534"/>
                  <a:pt x="200" y="554"/>
                  <a:pt x="212" y="559"/>
                </a:cubicBezTo>
                <a:cubicBezTo>
                  <a:pt x="273" y="585"/>
                  <a:pt x="299" y="485"/>
                  <a:pt x="304" y="469"/>
                </a:cubicBezTo>
                <a:cubicBezTo>
                  <a:pt x="313" y="443"/>
                  <a:pt x="305" y="430"/>
                  <a:pt x="299" y="420"/>
                </a:cubicBezTo>
                <a:cubicBezTo>
                  <a:pt x="292" y="408"/>
                  <a:pt x="274" y="393"/>
                  <a:pt x="263" y="375"/>
                </a:cubicBezTo>
                <a:cubicBezTo>
                  <a:pt x="257" y="367"/>
                  <a:pt x="252" y="342"/>
                  <a:pt x="257" y="309"/>
                </a:cubicBezTo>
                <a:cubicBezTo>
                  <a:pt x="262" y="276"/>
                  <a:pt x="261" y="233"/>
                  <a:pt x="259" y="21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40D758B5-7632-4FF1-B186-08A7C4306052}"/>
              </a:ext>
            </a:extLst>
          </p:cNvPr>
          <p:cNvSpPr>
            <a:spLocks/>
          </p:cNvSpPr>
          <p:nvPr/>
        </p:nvSpPr>
        <p:spPr bwMode="auto">
          <a:xfrm>
            <a:off x="10176868" y="2705461"/>
            <a:ext cx="1074031" cy="645457"/>
          </a:xfrm>
          <a:custGeom>
            <a:avLst/>
            <a:gdLst>
              <a:gd name="T0" fmla="*/ 452 w 534"/>
              <a:gd name="T1" fmla="*/ 75 h 321"/>
              <a:gd name="T2" fmla="*/ 416 w 534"/>
              <a:gd name="T3" fmla="*/ 57 h 321"/>
              <a:gd name="T4" fmla="*/ 361 w 534"/>
              <a:gd name="T5" fmla="*/ 55 h 321"/>
              <a:gd name="T6" fmla="*/ 292 w 534"/>
              <a:gd name="T7" fmla="*/ 22 h 321"/>
              <a:gd name="T8" fmla="*/ 172 w 534"/>
              <a:gd name="T9" fmla="*/ 7 h 321"/>
              <a:gd name="T10" fmla="*/ 115 w 534"/>
              <a:gd name="T11" fmla="*/ 58 h 321"/>
              <a:gd name="T12" fmla="*/ 30 w 534"/>
              <a:gd name="T13" fmla="*/ 87 h 321"/>
              <a:gd name="T14" fmla="*/ 16 w 534"/>
              <a:gd name="T15" fmla="*/ 95 h 321"/>
              <a:gd name="T16" fmla="*/ 21 w 534"/>
              <a:gd name="T17" fmla="*/ 123 h 321"/>
              <a:gd name="T18" fmla="*/ 11 w 534"/>
              <a:gd name="T19" fmla="*/ 168 h 321"/>
              <a:gd name="T20" fmla="*/ 6 w 534"/>
              <a:gd name="T21" fmla="*/ 198 h 321"/>
              <a:gd name="T22" fmla="*/ 48 w 534"/>
              <a:gd name="T23" fmla="*/ 217 h 321"/>
              <a:gd name="T24" fmla="*/ 92 w 534"/>
              <a:gd name="T25" fmla="*/ 216 h 321"/>
              <a:gd name="T26" fmla="*/ 147 w 534"/>
              <a:gd name="T27" fmla="*/ 231 h 321"/>
              <a:gd name="T28" fmla="*/ 190 w 534"/>
              <a:gd name="T29" fmla="*/ 261 h 321"/>
              <a:gd name="T30" fmla="*/ 210 w 534"/>
              <a:gd name="T31" fmla="*/ 281 h 321"/>
              <a:gd name="T32" fmla="*/ 250 w 534"/>
              <a:gd name="T33" fmla="*/ 284 h 321"/>
              <a:gd name="T34" fmla="*/ 289 w 534"/>
              <a:gd name="T35" fmla="*/ 252 h 321"/>
              <a:gd name="T36" fmla="*/ 316 w 534"/>
              <a:gd name="T37" fmla="*/ 274 h 321"/>
              <a:gd name="T38" fmla="*/ 339 w 534"/>
              <a:gd name="T39" fmla="*/ 287 h 321"/>
              <a:gd name="T40" fmla="*/ 377 w 534"/>
              <a:gd name="T41" fmla="*/ 283 h 321"/>
              <a:gd name="T42" fmla="*/ 393 w 534"/>
              <a:gd name="T43" fmla="*/ 306 h 321"/>
              <a:gd name="T44" fmla="*/ 423 w 534"/>
              <a:gd name="T45" fmla="*/ 312 h 321"/>
              <a:gd name="T46" fmla="*/ 469 w 534"/>
              <a:gd name="T47" fmla="*/ 290 h 321"/>
              <a:gd name="T48" fmla="*/ 515 w 534"/>
              <a:gd name="T49" fmla="*/ 258 h 321"/>
              <a:gd name="T50" fmla="*/ 532 w 534"/>
              <a:gd name="T51" fmla="*/ 215 h 321"/>
              <a:gd name="T52" fmla="*/ 523 w 534"/>
              <a:gd name="T53" fmla="*/ 163 h 321"/>
              <a:gd name="T54" fmla="*/ 452 w 534"/>
              <a:gd name="T55" fmla="*/ 7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34" h="321">
                <a:moveTo>
                  <a:pt x="452" y="75"/>
                </a:moveTo>
                <a:cubicBezTo>
                  <a:pt x="435" y="53"/>
                  <a:pt x="425" y="57"/>
                  <a:pt x="416" y="57"/>
                </a:cubicBezTo>
                <a:cubicBezTo>
                  <a:pt x="404" y="59"/>
                  <a:pt x="381" y="65"/>
                  <a:pt x="361" y="55"/>
                </a:cubicBezTo>
                <a:cubicBezTo>
                  <a:pt x="343" y="45"/>
                  <a:pt x="319" y="22"/>
                  <a:pt x="292" y="22"/>
                </a:cubicBezTo>
                <a:cubicBezTo>
                  <a:pt x="198" y="21"/>
                  <a:pt x="198" y="0"/>
                  <a:pt x="172" y="7"/>
                </a:cubicBezTo>
                <a:cubicBezTo>
                  <a:pt x="158" y="10"/>
                  <a:pt x="147" y="37"/>
                  <a:pt x="115" y="58"/>
                </a:cubicBezTo>
                <a:cubicBezTo>
                  <a:pt x="64" y="93"/>
                  <a:pt x="41" y="85"/>
                  <a:pt x="30" y="87"/>
                </a:cubicBezTo>
                <a:cubicBezTo>
                  <a:pt x="24" y="87"/>
                  <a:pt x="20" y="89"/>
                  <a:pt x="16" y="95"/>
                </a:cubicBezTo>
                <a:cubicBezTo>
                  <a:pt x="13" y="101"/>
                  <a:pt x="19" y="114"/>
                  <a:pt x="21" y="123"/>
                </a:cubicBezTo>
                <a:cubicBezTo>
                  <a:pt x="26" y="147"/>
                  <a:pt x="18" y="160"/>
                  <a:pt x="11" y="168"/>
                </a:cubicBezTo>
                <a:cubicBezTo>
                  <a:pt x="3" y="177"/>
                  <a:pt x="0" y="187"/>
                  <a:pt x="6" y="198"/>
                </a:cubicBezTo>
                <a:cubicBezTo>
                  <a:pt x="12" y="210"/>
                  <a:pt x="29" y="215"/>
                  <a:pt x="48" y="217"/>
                </a:cubicBezTo>
                <a:cubicBezTo>
                  <a:pt x="66" y="218"/>
                  <a:pt x="72" y="215"/>
                  <a:pt x="92" y="216"/>
                </a:cubicBezTo>
                <a:cubicBezTo>
                  <a:pt x="114" y="219"/>
                  <a:pt x="147" y="231"/>
                  <a:pt x="147" y="231"/>
                </a:cubicBezTo>
                <a:cubicBezTo>
                  <a:pt x="158" y="235"/>
                  <a:pt x="178" y="250"/>
                  <a:pt x="190" y="261"/>
                </a:cubicBezTo>
                <a:cubicBezTo>
                  <a:pt x="202" y="273"/>
                  <a:pt x="204" y="274"/>
                  <a:pt x="210" y="281"/>
                </a:cubicBezTo>
                <a:cubicBezTo>
                  <a:pt x="223" y="294"/>
                  <a:pt x="241" y="289"/>
                  <a:pt x="250" y="284"/>
                </a:cubicBezTo>
                <a:cubicBezTo>
                  <a:pt x="262" y="276"/>
                  <a:pt x="279" y="259"/>
                  <a:pt x="289" y="252"/>
                </a:cubicBezTo>
                <a:cubicBezTo>
                  <a:pt x="310" y="237"/>
                  <a:pt x="312" y="264"/>
                  <a:pt x="316" y="274"/>
                </a:cubicBezTo>
                <a:cubicBezTo>
                  <a:pt x="320" y="287"/>
                  <a:pt x="330" y="289"/>
                  <a:pt x="339" y="287"/>
                </a:cubicBezTo>
                <a:cubicBezTo>
                  <a:pt x="353" y="283"/>
                  <a:pt x="370" y="278"/>
                  <a:pt x="377" y="283"/>
                </a:cubicBezTo>
                <a:cubicBezTo>
                  <a:pt x="385" y="288"/>
                  <a:pt x="385" y="292"/>
                  <a:pt x="393" y="306"/>
                </a:cubicBezTo>
                <a:cubicBezTo>
                  <a:pt x="401" y="321"/>
                  <a:pt x="419" y="315"/>
                  <a:pt x="423" y="312"/>
                </a:cubicBezTo>
                <a:cubicBezTo>
                  <a:pt x="426" y="310"/>
                  <a:pt x="459" y="297"/>
                  <a:pt x="469" y="290"/>
                </a:cubicBezTo>
                <a:cubicBezTo>
                  <a:pt x="479" y="284"/>
                  <a:pt x="503" y="273"/>
                  <a:pt x="515" y="258"/>
                </a:cubicBezTo>
                <a:cubicBezTo>
                  <a:pt x="529" y="241"/>
                  <a:pt x="531" y="225"/>
                  <a:pt x="532" y="215"/>
                </a:cubicBezTo>
                <a:cubicBezTo>
                  <a:pt x="534" y="199"/>
                  <a:pt x="533" y="181"/>
                  <a:pt x="523" y="163"/>
                </a:cubicBezTo>
                <a:cubicBezTo>
                  <a:pt x="513" y="144"/>
                  <a:pt x="469" y="96"/>
                  <a:pt x="452" y="7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grpSp>
        <p:nvGrpSpPr>
          <p:cNvPr id="23" name="Grupp 22">
            <a:extLst>
              <a:ext uri="{FF2B5EF4-FFF2-40B4-BE49-F238E27FC236}">
                <a16:creationId xmlns:a16="http://schemas.microsoft.com/office/drawing/2014/main" id="{DAA76847-3C11-433A-BF06-2880069D53CA}"/>
              </a:ext>
            </a:extLst>
          </p:cNvPr>
          <p:cNvGrpSpPr/>
          <p:nvPr/>
        </p:nvGrpSpPr>
        <p:grpSpPr>
          <a:xfrm>
            <a:off x="9210631" y="2123641"/>
            <a:ext cx="1385720" cy="1664942"/>
            <a:chOff x="8476946" y="2535674"/>
            <a:chExt cx="1693863" cy="2035176"/>
          </a:xfrm>
        </p:grpSpPr>
        <p:sp>
          <p:nvSpPr>
            <p:cNvPr id="54" name="Freeform 26">
              <a:extLst>
                <a:ext uri="{FF2B5EF4-FFF2-40B4-BE49-F238E27FC236}">
                  <a16:creationId xmlns:a16="http://schemas.microsoft.com/office/drawing/2014/main" id="{A1F51981-9894-4D3D-92B7-4FC14DFE6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1746" y="3802499"/>
              <a:ext cx="95250" cy="120650"/>
            </a:xfrm>
            <a:custGeom>
              <a:avLst/>
              <a:gdLst>
                <a:gd name="T0" fmla="*/ 38 w 39"/>
                <a:gd name="T1" fmla="*/ 14 h 49"/>
                <a:gd name="T2" fmla="*/ 34 w 39"/>
                <a:gd name="T3" fmla="*/ 4 h 49"/>
                <a:gd name="T4" fmla="*/ 29 w 39"/>
                <a:gd name="T5" fmla="*/ 1 h 49"/>
                <a:gd name="T6" fmla="*/ 20 w 39"/>
                <a:gd name="T7" fmla="*/ 6 h 49"/>
                <a:gd name="T8" fmla="*/ 5 w 39"/>
                <a:gd name="T9" fmla="*/ 19 h 49"/>
                <a:gd name="T10" fmla="*/ 1 w 39"/>
                <a:gd name="T11" fmla="*/ 34 h 49"/>
                <a:gd name="T12" fmla="*/ 6 w 39"/>
                <a:gd name="T13" fmla="*/ 42 h 49"/>
                <a:gd name="T14" fmla="*/ 11 w 39"/>
                <a:gd name="T15" fmla="*/ 43 h 49"/>
                <a:gd name="T16" fmla="*/ 13 w 39"/>
                <a:gd name="T17" fmla="*/ 42 h 49"/>
                <a:gd name="T18" fmla="*/ 14 w 39"/>
                <a:gd name="T19" fmla="*/ 44 h 49"/>
                <a:gd name="T20" fmla="*/ 16 w 39"/>
                <a:gd name="T21" fmla="*/ 47 h 49"/>
                <a:gd name="T22" fmla="*/ 20 w 39"/>
                <a:gd name="T23" fmla="*/ 48 h 49"/>
                <a:gd name="T24" fmla="*/ 27 w 39"/>
                <a:gd name="T25" fmla="*/ 48 h 49"/>
                <a:gd name="T26" fmla="*/ 34 w 39"/>
                <a:gd name="T27" fmla="*/ 44 h 49"/>
                <a:gd name="T28" fmla="*/ 32 w 39"/>
                <a:gd name="T29" fmla="*/ 38 h 49"/>
                <a:gd name="T30" fmla="*/ 29 w 39"/>
                <a:gd name="T31" fmla="*/ 34 h 49"/>
                <a:gd name="T32" fmla="*/ 32 w 39"/>
                <a:gd name="T33" fmla="*/ 24 h 49"/>
                <a:gd name="T34" fmla="*/ 38 w 39"/>
                <a:gd name="T35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9">
                  <a:moveTo>
                    <a:pt x="38" y="14"/>
                  </a:moveTo>
                  <a:cubicBezTo>
                    <a:pt x="39" y="10"/>
                    <a:pt x="37" y="6"/>
                    <a:pt x="34" y="4"/>
                  </a:cubicBezTo>
                  <a:cubicBezTo>
                    <a:pt x="33" y="2"/>
                    <a:pt x="31" y="1"/>
                    <a:pt x="29" y="1"/>
                  </a:cubicBezTo>
                  <a:cubicBezTo>
                    <a:pt x="25" y="0"/>
                    <a:pt x="23" y="4"/>
                    <a:pt x="20" y="6"/>
                  </a:cubicBezTo>
                  <a:cubicBezTo>
                    <a:pt x="15" y="11"/>
                    <a:pt x="9" y="14"/>
                    <a:pt x="5" y="19"/>
                  </a:cubicBezTo>
                  <a:cubicBezTo>
                    <a:pt x="2" y="24"/>
                    <a:pt x="0" y="29"/>
                    <a:pt x="1" y="34"/>
                  </a:cubicBezTo>
                  <a:cubicBezTo>
                    <a:pt x="2" y="38"/>
                    <a:pt x="3" y="41"/>
                    <a:pt x="6" y="42"/>
                  </a:cubicBezTo>
                  <a:cubicBezTo>
                    <a:pt x="8" y="43"/>
                    <a:pt x="9" y="43"/>
                    <a:pt x="11" y="43"/>
                  </a:cubicBezTo>
                  <a:cubicBezTo>
                    <a:pt x="11" y="42"/>
                    <a:pt x="12" y="42"/>
                    <a:pt x="13" y="42"/>
                  </a:cubicBezTo>
                  <a:cubicBezTo>
                    <a:pt x="14" y="42"/>
                    <a:pt x="14" y="43"/>
                    <a:pt x="14" y="44"/>
                  </a:cubicBezTo>
                  <a:cubicBezTo>
                    <a:pt x="14" y="45"/>
                    <a:pt x="15" y="46"/>
                    <a:pt x="16" y="47"/>
                  </a:cubicBezTo>
                  <a:cubicBezTo>
                    <a:pt x="17" y="48"/>
                    <a:pt x="18" y="48"/>
                    <a:pt x="20" y="48"/>
                  </a:cubicBezTo>
                  <a:cubicBezTo>
                    <a:pt x="22" y="49"/>
                    <a:pt x="24" y="49"/>
                    <a:pt x="27" y="48"/>
                  </a:cubicBezTo>
                  <a:cubicBezTo>
                    <a:pt x="30" y="48"/>
                    <a:pt x="33" y="47"/>
                    <a:pt x="34" y="44"/>
                  </a:cubicBezTo>
                  <a:cubicBezTo>
                    <a:pt x="34" y="42"/>
                    <a:pt x="33" y="40"/>
                    <a:pt x="32" y="38"/>
                  </a:cubicBezTo>
                  <a:cubicBezTo>
                    <a:pt x="31" y="37"/>
                    <a:pt x="30" y="35"/>
                    <a:pt x="29" y="34"/>
                  </a:cubicBezTo>
                  <a:cubicBezTo>
                    <a:pt x="28" y="30"/>
                    <a:pt x="30" y="26"/>
                    <a:pt x="32" y="24"/>
                  </a:cubicBezTo>
                  <a:cubicBezTo>
                    <a:pt x="34" y="21"/>
                    <a:pt x="37" y="18"/>
                    <a:pt x="38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F7F0830E-2509-49D8-89F8-3EA139CCE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1246" y="2535674"/>
              <a:ext cx="1579563" cy="1558925"/>
            </a:xfrm>
            <a:custGeom>
              <a:avLst/>
              <a:gdLst>
                <a:gd name="T0" fmla="*/ 200 w 642"/>
                <a:gd name="T1" fmla="*/ 530 h 635"/>
                <a:gd name="T2" fmla="*/ 235 w 642"/>
                <a:gd name="T3" fmla="*/ 528 h 635"/>
                <a:gd name="T4" fmla="*/ 234 w 642"/>
                <a:gd name="T5" fmla="*/ 556 h 635"/>
                <a:gd name="T6" fmla="*/ 231 w 642"/>
                <a:gd name="T7" fmla="*/ 610 h 635"/>
                <a:gd name="T8" fmla="*/ 275 w 642"/>
                <a:gd name="T9" fmla="*/ 633 h 635"/>
                <a:gd name="T10" fmla="*/ 302 w 642"/>
                <a:gd name="T11" fmla="*/ 597 h 635"/>
                <a:gd name="T12" fmla="*/ 287 w 642"/>
                <a:gd name="T13" fmla="*/ 482 h 635"/>
                <a:gd name="T14" fmla="*/ 284 w 642"/>
                <a:gd name="T15" fmla="*/ 413 h 635"/>
                <a:gd name="T16" fmla="*/ 343 w 642"/>
                <a:gd name="T17" fmla="*/ 363 h 635"/>
                <a:gd name="T18" fmla="*/ 415 w 642"/>
                <a:gd name="T19" fmla="*/ 368 h 635"/>
                <a:gd name="T20" fmla="*/ 442 w 642"/>
                <a:gd name="T21" fmla="*/ 368 h 635"/>
                <a:gd name="T22" fmla="*/ 439 w 642"/>
                <a:gd name="T23" fmla="*/ 330 h 635"/>
                <a:gd name="T24" fmla="*/ 449 w 642"/>
                <a:gd name="T25" fmla="*/ 251 h 635"/>
                <a:gd name="T26" fmla="*/ 463 w 642"/>
                <a:gd name="T27" fmla="*/ 216 h 635"/>
                <a:gd name="T28" fmla="*/ 556 w 642"/>
                <a:gd name="T29" fmla="*/ 173 h 635"/>
                <a:gd name="T30" fmla="*/ 636 w 642"/>
                <a:gd name="T31" fmla="*/ 141 h 635"/>
                <a:gd name="T32" fmla="*/ 629 w 642"/>
                <a:gd name="T33" fmla="*/ 85 h 635"/>
                <a:gd name="T34" fmla="*/ 528 w 642"/>
                <a:gd name="T35" fmla="*/ 27 h 635"/>
                <a:gd name="T36" fmla="*/ 398 w 642"/>
                <a:gd name="T37" fmla="*/ 112 h 635"/>
                <a:gd name="T38" fmla="*/ 308 w 642"/>
                <a:gd name="T39" fmla="*/ 112 h 635"/>
                <a:gd name="T40" fmla="*/ 265 w 642"/>
                <a:gd name="T41" fmla="*/ 74 h 635"/>
                <a:gd name="T42" fmla="*/ 231 w 642"/>
                <a:gd name="T43" fmla="*/ 73 h 635"/>
                <a:gd name="T44" fmla="*/ 188 w 642"/>
                <a:gd name="T45" fmla="*/ 121 h 635"/>
                <a:gd name="T46" fmla="*/ 91 w 642"/>
                <a:gd name="T47" fmla="*/ 223 h 635"/>
                <a:gd name="T48" fmla="*/ 79 w 642"/>
                <a:gd name="T49" fmla="*/ 240 h 635"/>
                <a:gd name="T50" fmla="*/ 26 w 642"/>
                <a:gd name="T51" fmla="*/ 259 h 635"/>
                <a:gd name="T52" fmla="*/ 4 w 642"/>
                <a:gd name="T53" fmla="*/ 320 h 635"/>
                <a:gd name="T54" fmla="*/ 47 w 642"/>
                <a:gd name="T55" fmla="*/ 355 h 635"/>
                <a:gd name="T56" fmla="*/ 91 w 642"/>
                <a:gd name="T57" fmla="*/ 334 h 635"/>
                <a:gd name="T58" fmla="*/ 117 w 642"/>
                <a:gd name="T59" fmla="*/ 346 h 635"/>
                <a:gd name="T60" fmla="*/ 141 w 642"/>
                <a:gd name="T61" fmla="*/ 368 h 635"/>
                <a:gd name="T62" fmla="*/ 212 w 642"/>
                <a:gd name="T63" fmla="*/ 362 h 635"/>
                <a:gd name="T64" fmla="*/ 272 w 642"/>
                <a:gd name="T65" fmla="*/ 324 h 635"/>
                <a:gd name="T66" fmla="*/ 296 w 642"/>
                <a:gd name="T67" fmla="*/ 311 h 635"/>
                <a:gd name="T68" fmla="*/ 289 w 642"/>
                <a:gd name="T69" fmla="*/ 344 h 635"/>
                <a:gd name="T70" fmla="*/ 234 w 642"/>
                <a:gd name="T71" fmla="*/ 373 h 635"/>
                <a:gd name="T72" fmla="*/ 162 w 642"/>
                <a:gd name="T73" fmla="*/ 411 h 635"/>
                <a:gd name="T74" fmla="*/ 187 w 642"/>
                <a:gd name="T75" fmla="*/ 547 h 635"/>
                <a:gd name="T76" fmla="*/ 200 w 642"/>
                <a:gd name="T77" fmla="*/ 53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2" h="635">
                  <a:moveTo>
                    <a:pt x="200" y="530"/>
                  </a:moveTo>
                  <a:cubicBezTo>
                    <a:pt x="210" y="498"/>
                    <a:pt x="230" y="511"/>
                    <a:pt x="235" y="528"/>
                  </a:cubicBezTo>
                  <a:cubicBezTo>
                    <a:pt x="237" y="535"/>
                    <a:pt x="240" y="541"/>
                    <a:pt x="234" y="556"/>
                  </a:cubicBezTo>
                  <a:cubicBezTo>
                    <a:pt x="228" y="568"/>
                    <a:pt x="225" y="589"/>
                    <a:pt x="231" y="610"/>
                  </a:cubicBezTo>
                  <a:cubicBezTo>
                    <a:pt x="236" y="631"/>
                    <a:pt x="261" y="630"/>
                    <a:pt x="275" y="633"/>
                  </a:cubicBezTo>
                  <a:cubicBezTo>
                    <a:pt x="288" y="635"/>
                    <a:pt x="299" y="624"/>
                    <a:pt x="302" y="597"/>
                  </a:cubicBezTo>
                  <a:cubicBezTo>
                    <a:pt x="302" y="591"/>
                    <a:pt x="316" y="527"/>
                    <a:pt x="287" y="482"/>
                  </a:cubicBezTo>
                  <a:cubicBezTo>
                    <a:pt x="271" y="458"/>
                    <a:pt x="279" y="424"/>
                    <a:pt x="284" y="413"/>
                  </a:cubicBezTo>
                  <a:cubicBezTo>
                    <a:pt x="292" y="393"/>
                    <a:pt x="310" y="373"/>
                    <a:pt x="343" y="363"/>
                  </a:cubicBezTo>
                  <a:cubicBezTo>
                    <a:pt x="364" y="357"/>
                    <a:pt x="386" y="358"/>
                    <a:pt x="415" y="368"/>
                  </a:cubicBezTo>
                  <a:cubicBezTo>
                    <a:pt x="420" y="370"/>
                    <a:pt x="437" y="374"/>
                    <a:pt x="442" y="368"/>
                  </a:cubicBezTo>
                  <a:cubicBezTo>
                    <a:pt x="449" y="361"/>
                    <a:pt x="447" y="350"/>
                    <a:pt x="439" y="330"/>
                  </a:cubicBezTo>
                  <a:cubicBezTo>
                    <a:pt x="424" y="294"/>
                    <a:pt x="438" y="267"/>
                    <a:pt x="449" y="251"/>
                  </a:cubicBezTo>
                  <a:cubicBezTo>
                    <a:pt x="458" y="238"/>
                    <a:pt x="458" y="228"/>
                    <a:pt x="463" y="216"/>
                  </a:cubicBezTo>
                  <a:cubicBezTo>
                    <a:pt x="484" y="165"/>
                    <a:pt x="534" y="166"/>
                    <a:pt x="556" y="173"/>
                  </a:cubicBezTo>
                  <a:cubicBezTo>
                    <a:pt x="615" y="190"/>
                    <a:pt x="629" y="159"/>
                    <a:pt x="636" y="141"/>
                  </a:cubicBezTo>
                  <a:cubicBezTo>
                    <a:pt x="642" y="128"/>
                    <a:pt x="642" y="107"/>
                    <a:pt x="629" y="85"/>
                  </a:cubicBezTo>
                  <a:cubicBezTo>
                    <a:pt x="614" y="60"/>
                    <a:pt x="579" y="0"/>
                    <a:pt x="528" y="27"/>
                  </a:cubicBezTo>
                  <a:cubicBezTo>
                    <a:pt x="501" y="42"/>
                    <a:pt x="442" y="100"/>
                    <a:pt x="398" y="112"/>
                  </a:cubicBezTo>
                  <a:cubicBezTo>
                    <a:pt x="343" y="126"/>
                    <a:pt x="317" y="115"/>
                    <a:pt x="308" y="112"/>
                  </a:cubicBezTo>
                  <a:cubicBezTo>
                    <a:pt x="299" y="108"/>
                    <a:pt x="276" y="89"/>
                    <a:pt x="265" y="74"/>
                  </a:cubicBezTo>
                  <a:cubicBezTo>
                    <a:pt x="254" y="59"/>
                    <a:pt x="241" y="67"/>
                    <a:pt x="231" y="73"/>
                  </a:cubicBezTo>
                  <a:cubicBezTo>
                    <a:pt x="224" y="78"/>
                    <a:pt x="197" y="106"/>
                    <a:pt x="188" y="121"/>
                  </a:cubicBezTo>
                  <a:cubicBezTo>
                    <a:pt x="154" y="175"/>
                    <a:pt x="79" y="149"/>
                    <a:pt x="91" y="223"/>
                  </a:cubicBezTo>
                  <a:cubicBezTo>
                    <a:pt x="92" y="230"/>
                    <a:pt x="91" y="236"/>
                    <a:pt x="79" y="240"/>
                  </a:cubicBezTo>
                  <a:cubicBezTo>
                    <a:pt x="72" y="243"/>
                    <a:pt x="46" y="248"/>
                    <a:pt x="26" y="259"/>
                  </a:cubicBezTo>
                  <a:cubicBezTo>
                    <a:pt x="6" y="270"/>
                    <a:pt x="0" y="294"/>
                    <a:pt x="4" y="320"/>
                  </a:cubicBezTo>
                  <a:cubicBezTo>
                    <a:pt x="8" y="345"/>
                    <a:pt x="25" y="358"/>
                    <a:pt x="47" y="355"/>
                  </a:cubicBezTo>
                  <a:cubicBezTo>
                    <a:pt x="69" y="352"/>
                    <a:pt x="66" y="340"/>
                    <a:pt x="91" y="334"/>
                  </a:cubicBezTo>
                  <a:cubicBezTo>
                    <a:pt x="110" y="330"/>
                    <a:pt x="112" y="340"/>
                    <a:pt x="117" y="346"/>
                  </a:cubicBezTo>
                  <a:cubicBezTo>
                    <a:pt x="121" y="351"/>
                    <a:pt x="125" y="360"/>
                    <a:pt x="141" y="368"/>
                  </a:cubicBezTo>
                  <a:cubicBezTo>
                    <a:pt x="157" y="376"/>
                    <a:pt x="176" y="370"/>
                    <a:pt x="212" y="362"/>
                  </a:cubicBezTo>
                  <a:cubicBezTo>
                    <a:pt x="247" y="353"/>
                    <a:pt x="266" y="331"/>
                    <a:pt x="272" y="324"/>
                  </a:cubicBezTo>
                  <a:cubicBezTo>
                    <a:pt x="278" y="317"/>
                    <a:pt x="289" y="305"/>
                    <a:pt x="296" y="311"/>
                  </a:cubicBezTo>
                  <a:cubicBezTo>
                    <a:pt x="303" y="316"/>
                    <a:pt x="297" y="333"/>
                    <a:pt x="289" y="344"/>
                  </a:cubicBezTo>
                  <a:cubicBezTo>
                    <a:pt x="281" y="356"/>
                    <a:pt x="256" y="366"/>
                    <a:pt x="234" y="373"/>
                  </a:cubicBezTo>
                  <a:cubicBezTo>
                    <a:pt x="212" y="380"/>
                    <a:pt x="180" y="400"/>
                    <a:pt x="162" y="411"/>
                  </a:cubicBezTo>
                  <a:cubicBezTo>
                    <a:pt x="124" y="434"/>
                    <a:pt x="166" y="543"/>
                    <a:pt x="187" y="547"/>
                  </a:cubicBezTo>
                  <a:cubicBezTo>
                    <a:pt x="196" y="548"/>
                    <a:pt x="198" y="536"/>
                    <a:pt x="200" y="5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74AEC9D0-1404-4D57-BD11-FB0C678F1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2671" y="3610412"/>
              <a:ext cx="187325" cy="236538"/>
            </a:xfrm>
            <a:custGeom>
              <a:avLst/>
              <a:gdLst>
                <a:gd name="T0" fmla="*/ 11 w 76"/>
                <a:gd name="T1" fmla="*/ 65 h 96"/>
                <a:gd name="T2" fmla="*/ 29 w 76"/>
                <a:gd name="T3" fmla="*/ 88 h 96"/>
                <a:gd name="T4" fmla="*/ 42 w 76"/>
                <a:gd name="T5" fmla="*/ 94 h 96"/>
                <a:gd name="T6" fmla="*/ 56 w 76"/>
                <a:gd name="T7" fmla="*/ 96 h 96"/>
                <a:gd name="T8" fmla="*/ 68 w 76"/>
                <a:gd name="T9" fmla="*/ 91 h 96"/>
                <a:gd name="T10" fmla="*/ 75 w 76"/>
                <a:gd name="T11" fmla="*/ 78 h 96"/>
                <a:gd name="T12" fmla="*/ 73 w 76"/>
                <a:gd name="T13" fmla="*/ 59 h 96"/>
                <a:gd name="T14" fmla="*/ 73 w 76"/>
                <a:gd name="T15" fmla="*/ 57 h 96"/>
                <a:gd name="T16" fmla="*/ 66 w 76"/>
                <a:gd name="T17" fmla="*/ 21 h 96"/>
                <a:gd name="T18" fmla="*/ 63 w 76"/>
                <a:gd name="T19" fmla="*/ 11 h 96"/>
                <a:gd name="T20" fmla="*/ 55 w 76"/>
                <a:gd name="T21" fmla="*/ 4 h 96"/>
                <a:gd name="T22" fmla="*/ 44 w 76"/>
                <a:gd name="T23" fmla="*/ 0 h 96"/>
                <a:gd name="T24" fmla="*/ 34 w 76"/>
                <a:gd name="T25" fmla="*/ 9 h 96"/>
                <a:gd name="T26" fmla="*/ 24 w 76"/>
                <a:gd name="T27" fmla="*/ 20 h 96"/>
                <a:gd name="T28" fmla="*/ 13 w 76"/>
                <a:gd name="T29" fmla="*/ 22 h 96"/>
                <a:gd name="T30" fmla="*/ 7 w 76"/>
                <a:gd name="T31" fmla="*/ 31 h 96"/>
                <a:gd name="T32" fmla="*/ 5 w 76"/>
                <a:gd name="T33" fmla="*/ 43 h 96"/>
                <a:gd name="T34" fmla="*/ 2 w 76"/>
                <a:gd name="T35" fmla="*/ 50 h 96"/>
                <a:gd name="T36" fmla="*/ 1 w 76"/>
                <a:gd name="T37" fmla="*/ 57 h 96"/>
                <a:gd name="T38" fmla="*/ 11 w 76"/>
                <a:gd name="T39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6" h="96">
                  <a:moveTo>
                    <a:pt x="11" y="65"/>
                  </a:moveTo>
                  <a:cubicBezTo>
                    <a:pt x="19" y="71"/>
                    <a:pt x="21" y="82"/>
                    <a:pt x="29" y="88"/>
                  </a:cubicBezTo>
                  <a:cubicBezTo>
                    <a:pt x="32" y="92"/>
                    <a:pt x="37" y="93"/>
                    <a:pt x="42" y="94"/>
                  </a:cubicBezTo>
                  <a:cubicBezTo>
                    <a:pt x="47" y="95"/>
                    <a:pt x="51" y="96"/>
                    <a:pt x="56" y="96"/>
                  </a:cubicBezTo>
                  <a:cubicBezTo>
                    <a:pt x="60" y="95"/>
                    <a:pt x="65" y="94"/>
                    <a:pt x="68" y="91"/>
                  </a:cubicBezTo>
                  <a:cubicBezTo>
                    <a:pt x="72" y="88"/>
                    <a:pt x="74" y="83"/>
                    <a:pt x="75" y="78"/>
                  </a:cubicBezTo>
                  <a:cubicBezTo>
                    <a:pt x="76" y="71"/>
                    <a:pt x="75" y="65"/>
                    <a:pt x="73" y="59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69" y="45"/>
                    <a:pt x="68" y="33"/>
                    <a:pt x="66" y="21"/>
                  </a:cubicBezTo>
                  <a:cubicBezTo>
                    <a:pt x="66" y="17"/>
                    <a:pt x="65" y="14"/>
                    <a:pt x="63" y="11"/>
                  </a:cubicBezTo>
                  <a:cubicBezTo>
                    <a:pt x="61" y="8"/>
                    <a:pt x="58" y="6"/>
                    <a:pt x="55" y="4"/>
                  </a:cubicBezTo>
                  <a:cubicBezTo>
                    <a:pt x="51" y="2"/>
                    <a:pt x="48" y="0"/>
                    <a:pt x="44" y="0"/>
                  </a:cubicBezTo>
                  <a:cubicBezTo>
                    <a:pt x="39" y="1"/>
                    <a:pt x="36" y="5"/>
                    <a:pt x="34" y="9"/>
                  </a:cubicBezTo>
                  <a:cubicBezTo>
                    <a:pt x="31" y="14"/>
                    <a:pt x="28" y="18"/>
                    <a:pt x="24" y="20"/>
                  </a:cubicBezTo>
                  <a:cubicBezTo>
                    <a:pt x="20" y="21"/>
                    <a:pt x="16" y="20"/>
                    <a:pt x="13" y="22"/>
                  </a:cubicBezTo>
                  <a:cubicBezTo>
                    <a:pt x="10" y="24"/>
                    <a:pt x="8" y="28"/>
                    <a:pt x="7" y="31"/>
                  </a:cubicBezTo>
                  <a:cubicBezTo>
                    <a:pt x="6" y="35"/>
                    <a:pt x="6" y="39"/>
                    <a:pt x="5" y="43"/>
                  </a:cubicBezTo>
                  <a:cubicBezTo>
                    <a:pt x="4" y="45"/>
                    <a:pt x="3" y="47"/>
                    <a:pt x="2" y="50"/>
                  </a:cubicBezTo>
                  <a:cubicBezTo>
                    <a:pt x="1" y="52"/>
                    <a:pt x="0" y="55"/>
                    <a:pt x="1" y="57"/>
                  </a:cubicBezTo>
                  <a:cubicBezTo>
                    <a:pt x="3" y="61"/>
                    <a:pt x="8" y="63"/>
                    <a:pt x="11" y="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3AF1F4DD-863D-4E9E-BE84-FB00F6F34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9996" y="3635812"/>
              <a:ext cx="117475" cy="136525"/>
            </a:xfrm>
            <a:custGeom>
              <a:avLst/>
              <a:gdLst>
                <a:gd name="T0" fmla="*/ 33 w 48"/>
                <a:gd name="T1" fmla="*/ 2 h 56"/>
                <a:gd name="T2" fmla="*/ 14 w 48"/>
                <a:gd name="T3" fmla="*/ 4 h 56"/>
                <a:gd name="T4" fmla="*/ 2 w 48"/>
                <a:gd name="T5" fmla="*/ 14 h 56"/>
                <a:gd name="T6" fmla="*/ 0 w 48"/>
                <a:gd name="T7" fmla="*/ 22 h 56"/>
                <a:gd name="T8" fmla="*/ 6 w 48"/>
                <a:gd name="T9" fmla="*/ 33 h 56"/>
                <a:gd name="T10" fmla="*/ 16 w 48"/>
                <a:gd name="T11" fmla="*/ 43 h 56"/>
                <a:gd name="T12" fmla="*/ 24 w 48"/>
                <a:gd name="T13" fmla="*/ 52 h 56"/>
                <a:gd name="T14" fmla="*/ 25 w 48"/>
                <a:gd name="T15" fmla="*/ 53 h 56"/>
                <a:gd name="T16" fmla="*/ 30 w 48"/>
                <a:gd name="T17" fmla="*/ 51 h 56"/>
                <a:gd name="T18" fmla="*/ 46 w 48"/>
                <a:gd name="T19" fmla="*/ 25 h 56"/>
                <a:gd name="T20" fmla="*/ 47 w 48"/>
                <a:gd name="T21" fmla="*/ 13 h 56"/>
                <a:gd name="T22" fmla="*/ 33 w 48"/>
                <a:gd name="T23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56">
                  <a:moveTo>
                    <a:pt x="33" y="2"/>
                  </a:moveTo>
                  <a:cubicBezTo>
                    <a:pt x="26" y="0"/>
                    <a:pt x="20" y="2"/>
                    <a:pt x="14" y="4"/>
                  </a:cubicBezTo>
                  <a:cubicBezTo>
                    <a:pt x="9" y="6"/>
                    <a:pt x="4" y="9"/>
                    <a:pt x="2" y="14"/>
                  </a:cubicBezTo>
                  <a:cubicBezTo>
                    <a:pt x="0" y="16"/>
                    <a:pt x="0" y="19"/>
                    <a:pt x="0" y="22"/>
                  </a:cubicBezTo>
                  <a:cubicBezTo>
                    <a:pt x="1" y="26"/>
                    <a:pt x="4" y="30"/>
                    <a:pt x="6" y="33"/>
                  </a:cubicBezTo>
                  <a:cubicBezTo>
                    <a:pt x="10" y="36"/>
                    <a:pt x="13" y="39"/>
                    <a:pt x="16" y="43"/>
                  </a:cubicBezTo>
                  <a:cubicBezTo>
                    <a:pt x="20" y="46"/>
                    <a:pt x="21" y="48"/>
                    <a:pt x="24" y="52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6" y="56"/>
                    <a:pt x="29" y="52"/>
                    <a:pt x="30" y="51"/>
                  </a:cubicBezTo>
                  <a:cubicBezTo>
                    <a:pt x="38" y="44"/>
                    <a:pt x="43" y="35"/>
                    <a:pt x="46" y="25"/>
                  </a:cubicBezTo>
                  <a:cubicBezTo>
                    <a:pt x="47" y="21"/>
                    <a:pt x="48" y="17"/>
                    <a:pt x="47" y="13"/>
                  </a:cubicBezTo>
                  <a:cubicBezTo>
                    <a:pt x="45" y="7"/>
                    <a:pt x="39" y="3"/>
                    <a:pt x="33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8" name="Freeform 27">
              <a:extLst>
                <a:ext uri="{FF2B5EF4-FFF2-40B4-BE49-F238E27FC236}">
                  <a16:creationId xmlns:a16="http://schemas.microsoft.com/office/drawing/2014/main" id="{93FF14FE-5BF3-4BA7-BC1D-72E74BB33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6946" y="3927912"/>
              <a:ext cx="112713" cy="66675"/>
            </a:xfrm>
            <a:custGeom>
              <a:avLst/>
              <a:gdLst>
                <a:gd name="T0" fmla="*/ 42 w 46"/>
                <a:gd name="T1" fmla="*/ 22 h 27"/>
                <a:gd name="T2" fmla="*/ 45 w 46"/>
                <a:gd name="T3" fmla="*/ 12 h 27"/>
                <a:gd name="T4" fmla="*/ 45 w 46"/>
                <a:gd name="T5" fmla="*/ 7 h 27"/>
                <a:gd name="T6" fmla="*/ 39 w 46"/>
                <a:gd name="T7" fmla="*/ 4 h 27"/>
                <a:gd name="T8" fmla="*/ 27 w 46"/>
                <a:gd name="T9" fmla="*/ 3 h 27"/>
                <a:gd name="T10" fmla="*/ 22 w 46"/>
                <a:gd name="T11" fmla="*/ 6 h 27"/>
                <a:gd name="T12" fmla="*/ 20 w 46"/>
                <a:gd name="T13" fmla="*/ 12 h 27"/>
                <a:gd name="T14" fmla="*/ 16 w 46"/>
                <a:gd name="T15" fmla="*/ 13 h 27"/>
                <a:gd name="T16" fmla="*/ 14 w 46"/>
                <a:gd name="T17" fmla="*/ 12 h 27"/>
                <a:gd name="T18" fmla="*/ 13 w 46"/>
                <a:gd name="T19" fmla="*/ 10 h 27"/>
                <a:gd name="T20" fmla="*/ 13 w 46"/>
                <a:gd name="T21" fmla="*/ 9 h 27"/>
                <a:gd name="T22" fmla="*/ 13 w 46"/>
                <a:gd name="T23" fmla="*/ 6 h 27"/>
                <a:gd name="T24" fmla="*/ 12 w 46"/>
                <a:gd name="T25" fmla="*/ 3 h 27"/>
                <a:gd name="T26" fmla="*/ 6 w 46"/>
                <a:gd name="T27" fmla="*/ 1 h 27"/>
                <a:gd name="T28" fmla="*/ 2 w 46"/>
                <a:gd name="T29" fmla="*/ 7 h 27"/>
                <a:gd name="T30" fmla="*/ 0 w 46"/>
                <a:gd name="T31" fmla="*/ 16 h 27"/>
                <a:gd name="T32" fmla="*/ 0 w 46"/>
                <a:gd name="T33" fmla="*/ 21 h 27"/>
                <a:gd name="T34" fmla="*/ 1 w 46"/>
                <a:gd name="T35" fmla="*/ 26 h 27"/>
                <a:gd name="T36" fmla="*/ 7 w 46"/>
                <a:gd name="T37" fmla="*/ 27 h 27"/>
                <a:gd name="T38" fmla="*/ 19 w 46"/>
                <a:gd name="T39" fmla="*/ 24 h 27"/>
                <a:gd name="T40" fmla="*/ 25 w 46"/>
                <a:gd name="T41" fmla="*/ 23 h 27"/>
                <a:gd name="T42" fmla="*/ 33 w 46"/>
                <a:gd name="T43" fmla="*/ 26 h 27"/>
                <a:gd name="T44" fmla="*/ 42 w 46"/>
                <a:gd name="T45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27">
                  <a:moveTo>
                    <a:pt x="42" y="22"/>
                  </a:moveTo>
                  <a:cubicBezTo>
                    <a:pt x="44" y="19"/>
                    <a:pt x="45" y="16"/>
                    <a:pt x="45" y="12"/>
                  </a:cubicBezTo>
                  <a:cubicBezTo>
                    <a:pt x="46" y="11"/>
                    <a:pt x="46" y="9"/>
                    <a:pt x="45" y="7"/>
                  </a:cubicBezTo>
                  <a:cubicBezTo>
                    <a:pt x="44" y="5"/>
                    <a:pt x="42" y="4"/>
                    <a:pt x="39" y="4"/>
                  </a:cubicBezTo>
                  <a:cubicBezTo>
                    <a:pt x="35" y="3"/>
                    <a:pt x="31" y="2"/>
                    <a:pt x="27" y="3"/>
                  </a:cubicBezTo>
                  <a:cubicBezTo>
                    <a:pt x="25" y="3"/>
                    <a:pt x="23" y="4"/>
                    <a:pt x="22" y="6"/>
                  </a:cubicBezTo>
                  <a:cubicBezTo>
                    <a:pt x="21" y="8"/>
                    <a:pt x="22" y="11"/>
                    <a:pt x="20" y="12"/>
                  </a:cubicBezTo>
                  <a:cubicBezTo>
                    <a:pt x="19" y="13"/>
                    <a:pt x="18" y="13"/>
                    <a:pt x="16" y="13"/>
                  </a:cubicBezTo>
                  <a:cubicBezTo>
                    <a:pt x="16" y="12"/>
                    <a:pt x="15" y="12"/>
                    <a:pt x="14" y="12"/>
                  </a:cubicBezTo>
                  <a:cubicBezTo>
                    <a:pt x="14" y="11"/>
                    <a:pt x="13" y="11"/>
                    <a:pt x="13" y="10"/>
                  </a:cubicBezTo>
                  <a:cubicBezTo>
                    <a:pt x="13" y="10"/>
                    <a:pt x="13" y="10"/>
                    <a:pt x="13" y="9"/>
                  </a:cubicBezTo>
                  <a:cubicBezTo>
                    <a:pt x="13" y="8"/>
                    <a:pt x="13" y="7"/>
                    <a:pt x="13" y="6"/>
                  </a:cubicBezTo>
                  <a:cubicBezTo>
                    <a:pt x="13" y="5"/>
                    <a:pt x="12" y="4"/>
                    <a:pt x="12" y="3"/>
                  </a:cubicBezTo>
                  <a:cubicBezTo>
                    <a:pt x="10" y="1"/>
                    <a:pt x="8" y="0"/>
                    <a:pt x="6" y="1"/>
                  </a:cubicBezTo>
                  <a:cubicBezTo>
                    <a:pt x="4" y="2"/>
                    <a:pt x="3" y="5"/>
                    <a:pt x="2" y="7"/>
                  </a:cubicBezTo>
                  <a:cubicBezTo>
                    <a:pt x="2" y="10"/>
                    <a:pt x="1" y="13"/>
                    <a:pt x="0" y="16"/>
                  </a:cubicBezTo>
                  <a:cubicBezTo>
                    <a:pt x="0" y="18"/>
                    <a:pt x="0" y="19"/>
                    <a:pt x="0" y="21"/>
                  </a:cubicBezTo>
                  <a:cubicBezTo>
                    <a:pt x="0" y="23"/>
                    <a:pt x="0" y="24"/>
                    <a:pt x="1" y="26"/>
                  </a:cubicBezTo>
                  <a:cubicBezTo>
                    <a:pt x="3" y="27"/>
                    <a:pt x="5" y="27"/>
                    <a:pt x="7" y="27"/>
                  </a:cubicBezTo>
                  <a:cubicBezTo>
                    <a:pt x="11" y="27"/>
                    <a:pt x="15" y="25"/>
                    <a:pt x="19" y="24"/>
                  </a:cubicBezTo>
                  <a:cubicBezTo>
                    <a:pt x="21" y="23"/>
                    <a:pt x="23" y="23"/>
                    <a:pt x="25" y="23"/>
                  </a:cubicBezTo>
                  <a:cubicBezTo>
                    <a:pt x="28" y="23"/>
                    <a:pt x="30" y="26"/>
                    <a:pt x="33" y="26"/>
                  </a:cubicBezTo>
                  <a:cubicBezTo>
                    <a:pt x="36" y="27"/>
                    <a:pt x="40" y="25"/>
                    <a:pt x="42" y="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9" name="Freeform 28">
              <a:extLst>
                <a:ext uri="{FF2B5EF4-FFF2-40B4-BE49-F238E27FC236}">
                  <a16:creationId xmlns:a16="http://schemas.microsoft.com/office/drawing/2014/main" id="{5B1C97F2-1789-48F7-B0B0-316BA0A35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0609" y="3954899"/>
              <a:ext cx="212725" cy="255588"/>
            </a:xfrm>
            <a:custGeom>
              <a:avLst/>
              <a:gdLst>
                <a:gd name="T0" fmla="*/ 54 w 87"/>
                <a:gd name="T1" fmla="*/ 102 h 104"/>
                <a:gd name="T2" fmla="*/ 69 w 87"/>
                <a:gd name="T3" fmla="*/ 87 h 104"/>
                <a:gd name="T4" fmla="*/ 73 w 87"/>
                <a:gd name="T5" fmla="*/ 71 h 104"/>
                <a:gd name="T6" fmla="*/ 85 w 87"/>
                <a:gd name="T7" fmla="*/ 55 h 104"/>
                <a:gd name="T8" fmla="*/ 84 w 87"/>
                <a:gd name="T9" fmla="*/ 47 h 104"/>
                <a:gd name="T10" fmla="*/ 86 w 87"/>
                <a:gd name="T11" fmla="*/ 28 h 104"/>
                <a:gd name="T12" fmla="*/ 79 w 87"/>
                <a:gd name="T13" fmla="*/ 11 h 104"/>
                <a:gd name="T14" fmla="*/ 54 w 87"/>
                <a:gd name="T15" fmla="*/ 10 h 104"/>
                <a:gd name="T16" fmla="*/ 46 w 87"/>
                <a:gd name="T17" fmla="*/ 2 h 104"/>
                <a:gd name="T18" fmla="*/ 38 w 87"/>
                <a:gd name="T19" fmla="*/ 0 h 104"/>
                <a:gd name="T20" fmla="*/ 25 w 87"/>
                <a:gd name="T21" fmla="*/ 3 h 104"/>
                <a:gd name="T22" fmla="*/ 10 w 87"/>
                <a:gd name="T23" fmla="*/ 22 h 104"/>
                <a:gd name="T24" fmla="*/ 3 w 87"/>
                <a:gd name="T25" fmla="*/ 27 h 104"/>
                <a:gd name="T26" fmla="*/ 1 w 87"/>
                <a:gd name="T27" fmla="*/ 33 h 104"/>
                <a:gd name="T28" fmla="*/ 6 w 87"/>
                <a:gd name="T29" fmla="*/ 38 h 104"/>
                <a:gd name="T30" fmla="*/ 13 w 87"/>
                <a:gd name="T31" fmla="*/ 39 h 104"/>
                <a:gd name="T32" fmla="*/ 24 w 87"/>
                <a:gd name="T33" fmla="*/ 38 h 104"/>
                <a:gd name="T34" fmla="*/ 31 w 87"/>
                <a:gd name="T35" fmla="*/ 38 h 104"/>
                <a:gd name="T36" fmla="*/ 35 w 87"/>
                <a:gd name="T37" fmla="*/ 43 h 104"/>
                <a:gd name="T38" fmla="*/ 34 w 87"/>
                <a:gd name="T39" fmla="*/ 47 h 104"/>
                <a:gd name="T40" fmla="*/ 30 w 87"/>
                <a:gd name="T41" fmla="*/ 53 h 104"/>
                <a:gd name="T42" fmla="*/ 27 w 87"/>
                <a:gd name="T43" fmla="*/ 60 h 104"/>
                <a:gd name="T44" fmla="*/ 18 w 87"/>
                <a:gd name="T45" fmla="*/ 72 h 104"/>
                <a:gd name="T46" fmla="*/ 20 w 87"/>
                <a:gd name="T47" fmla="*/ 78 h 104"/>
                <a:gd name="T48" fmla="*/ 24 w 87"/>
                <a:gd name="T49" fmla="*/ 82 h 104"/>
                <a:gd name="T50" fmla="*/ 30 w 87"/>
                <a:gd name="T51" fmla="*/ 90 h 104"/>
                <a:gd name="T52" fmla="*/ 33 w 87"/>
                <a:gd name="T53" fmla="*/ 98 h 104"/>
                <a:gd name="T54" fmla="*/ 54 w 87"/>
                <a:gd name="T55" fmla="*/ 10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104">
                  <a:moveTo>
                    <a:pt x="54" y="102"/>
                  </a:moveTo>
                  <a:cubicBezTo>
                    <a:pt x="61" y="100"/>
                    <a:pt x="67" y="94"/>
                    <a:pt x="69" y="87"/>
                  </a:cubicBezTo>
                  <a:cubicBezTo>
                    <a:pt x="71" y="82"/>
                    <a:pt x="71" y="76"/>
                    <a:pt x="73" y="71"/>
                  </a:cubicBezTo>
                  <a:cubicBezTo>
                    <a:pt x="77" y="65"/>
                    <a:pt x="84" y="62"/>
                    <a:pt x="85" y="55"/>
                  </a:cubicBezTo>
                  <a:cubicBezTo>
                    <a:pt x="86" y="52"/>
                    <a:pt x="85" y="50"/>
                    <a:pt x="84" y="47"/>
                  </a:cubicBezTo>
                  <a:cubicBezTo>
                    <a:pt x="84" y="40"/>
                    <a:pt x="86" y="34"/>
                    <a:pt x="86" y="28"/>
                  </a:cubicBezTo>
                  <a:cubicBezTo>
                    <a:pt x="87" y="21"/>
                    <a:pt x="85" y="14"/>
                    <a:pt x="79" y="11"/>
                  </a:cubicBezTo>
                  <a:cubicBezTo>
                    <a:pt x="71" y="8"/>
                    <a:pt x="62" y="15"/>
                    <a:pt x="54" y="10"/>
                  </a:cubicBezTo>
                  <a:cubicBezTo>
                    <a:pt x="51" y="8"/>
                    <a:pt x="49" y="4"/>
                    <a:pt x="46" y="2"/>
                  </a:cubicBezTo>
                  <a:cubicBezTo>
                    <a:pt x="43" y="0"/>
                    <a:pt x="41" y="0"/>
                    <a:pt x="38" y="0"/>
                  </a:cubicBezTo>
                  <a:cubicBezTo>
                    <a:pt x="34" y="0"/>
                    <a:pt x="29" y="1"/>
                    <a:pt x="25" y="3"/>
                  </a:cubicBezTo>
                  <a:cubicBezTo>
                    <a:pt x="18" y="8"/>
                    <a:pt x="16" y="17"/>
                    <a:pt x="10" y="22"/>
                  </a:cubicBezTo>
                  <a:cubicBezTo>
                    <a:pt x="8" y="23"/>
                    <a:pt x="5" y="25"/>
                    <a:pt x="3" y="27"/>
                  </a:cubicBezTo>
                  <a:cubicBezTo>
                    <a:pt x="1" y="28"/>
                    <a:pt x="0" y="31"/>
                    <a:pt x="1" y="33"/>
                  </a:cubicBezTo>
                  <a:cubicBezTo>
                    <a:pt x="1" y="36"/>
                    <a:pt x="3" y="38"/>
                    <a:pt x="6" y="38"/>
                  </a:cubicBezTo>
                  <a:cubicBezTo>
                    <a:pt x="8" y="39"/>
                    <a:pt x="10" y="39"/>
                    <a:pt x="13" y="39"/>
                  </a:cubicBezTo>
                  <a:cubicBezTo>
                    <a:pt x="16" y="38"/>
                    <a:pt x="20" y="38"/>
                    <a:pt x="24" y="38"/>
                  </a:cubicBezTo>
                  <a:cubicBezTo>
                    <a:pt x="26" y="38"/>
                    <a:pt x="29" y="37"/>
                    <a:pt x="31" y="38"/>
                  </a:cubicBezTo>
                  <a:cubicBezTo>
                    <a:pt x="33" y="39"/>
                    <a:pt x="35" y="41"/>
                    <a:pt x="35" y="43"/>
                  </a:cubicBezTo>
                  <a:cubicBezTo>
                    <a:pt x="35" y="44"/>
                    <a:pt x="34" y="46"/>
                    <a:pt x="34" y="47"/>
                  </a:cubicBezTo>
                  <a:cubicBezTo>
                    <a:pt x="34" y="48"/>
                    <a:pt x="31" y="52"/>
                    <a:pt x="30" y="53"/>
                  </a:cubicBezTo>
                  <a:cubicBezTo>
                    <a:pt x="29" y="55"/>
                    <a:pt x="28" y="57"/>
                    <a:pt x="27" y="60"/>
                  </a:cubicBezTo>
                  <a:cubicBezTo>
                    <a:pt x="25" y="63"/>
                    <a:pt x="19" y="68"/>
                    <a:pt x="18" y="72"/>
                  </a:cubicBezTo>
                  <a:cubicBezTo>
                    <a:pt x="18" y="74"/>
                    <a:pt x="18" y="76"/>
                    <a:pt x="20" y="78"/>
                  </a:cubicBezTo>
                  <a:cubicBezTo>
                    <a:pt x="21" y="80"/>
                    <a:pt x="23" y="81"/>
                    <a:pt x="24" y="82"/>
                  </a:cubicBezTo>
                  <a:cubicBezTo>
                    <a:pt x="27" y="84"/>
                    <a:pt x="29" y="86"/>
                    <a:pt x="30" y="90"/>
                  </a:cubicBezTo>
                  <a:cubicBezTo>
                    <a:pt x="31" y="93"/>
                    <a:pt x="31" y="96"/>
                    <a:pt x="33" y="98"/>
                  </a:cubicBezTo>
                  <a:cubicBezTo>
                    <a:pt x="39" y="102"/>
                    <a:pt x="47" y="104"/>
                    <a:pt x="54" y="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0" name="Freeform 29">
              <a:extLst>
                <a:ext uri="{FF2B5EF4-FFF2-40B4-BE49-F238E27FC236}">
                  <a16:creationId xmlns:a16="http://schemas.microsoft.com/office/drawing/2014/main" id="{432B15BF-6BA7-4F80-987E-D96F6F6B5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8884" y="4054912"/>
              <a:ext cx="165100" cy="204788"/>
            </a:xfrm>
            <a:custGeom>
              <a:avLst/>
              <a:gdLst>
                <a:gd name="T0" fmla="*/ 58 w 67"/>
                <a:gd name="T1" fmla="*/ 55 h 83"/>
                <a:gd name="T2" fmla="*/ 53 w 67"/>
                <a:gd name="T3" fmla="*/ 51 h 83"/>
                <a:gd name="T4" fmla="*/ 52 w 67"/>
                <a:gd name="T5" fmla="*/ 47 h 83"/>
                <a:gd name="T6" fmla="*/ 49 w 67"/>
                <a:gd name="T7" fmla="*/ 41 h 83"/>
                <a:gd name="T8" fmla="*/ 45 w 67"/>
                <a:gd name="T9" fmla="*/ 36 h 83"/>
                <a:gd name="T10" fmla="*/ 45 w 67"/>
                <a:gd name="T11" fmla="*/ 35 h 83"/>
                <a:gd name="T12" fmla="*/ 57 w 67"/>
                <a:gd name="T13" fmla="*/ 24 h 83"/>
                <a:gd name="T14" fmla="*/ 65 w 67"/>
                <a:gd name="T15" fmla="*/ 15 h 83"/>
                <a:gd name="T16" fmla="*/ 64 w 67"/>
                <a:gd name="T17" fmla="*/ 3 h 83"/>
                <a:gd name="T18" fmla="*/ 52 w 67"/>
                <a:gd name="T19" fmla="*/ 1 h 83"/>
                <a:gd name="T20" fmla="*/ 44 w 67"/>
                <a:gd name="T21" fmla="*/ 5 h 83"/>
                <a:gd name="T22" fmla="*/ 41 w 67"/>
                <a:gd name="T23" fmla="*/ 11 h 83"/>
                <a:gd name="T24" fmla="*/ 35 w 67"/>
                <a:gd name="T25" fmla="*/ 16 h 83"/>
                <a:gd name="T26" fmla="*/ 27 w 67"/>
                <a:gd name="T27" fmla="*/ 19 h 83"/>
                <a:gd name="T28" fmla="*/ 22 w 67"/>
                <a:gd name="T29" fmla="*/ 25 h 83"/>
                <a:gd name="T30" fmla="*/ 24 w 67"/>
                <a:gd name="T31" fmla="*/ 32 h 83"/>
                <a:gd name="T32" fmla="*/ 22 w 67"/>
                <a:gd name="T33" fmla="*/ 38 h 83"/>
                <a:gd name="T34" fmla="*/ 12 w 67"/>
                <a:gd name="T35" fmla="*/ 52 h 83"/>
                <a:gd name="T36" fmla="*/ 7 w 67"/>
                <a:gd name="T37" fmla="*/ 58 h 83"/>
                <a:gd name="T38" fmla="*/ 3 w 67"/>
                <a:gd name="T39" fmla="*/ 66 h 83"/>
                <a:gd name="T40" fmla="*/ 5 w 67"/>
                <a:gd name="T41" fmla="*/ 67 h 83"/>
                <a:gd name="T42" fmla="*/ 23 w 67"/>
                <a:gd name="T43" fmla="*/ 74 h 83"/>
                <a:gd name="T44" fmla="*/ 38 w 67"/>
                <a:gd name="T45" fmla="*/ 82 h 83"/>
                <a:gd name="T46" fmla="*/ 61 w 67"/>
                <a:gd name="T47" fmla="*/ 76 h 83"/>
                <a:gd name="T48" fmla="*/ 65 w 67"/>
                <a:gd name="T49" fmla="*/ 74 h 83"/>
                <a:gd name="T50" fmla="*/ 66 w 67"/>
                <a:gd name="T51" fmla="*/ 67 h 83"/>
                <a:gd name="T52" fmla="*/ 58 w 67"/>
                <a:gd name="T53" fmla="*/ 5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7" h="83">
                  <a:moveTo>
                    <a:pt x="58" y="55"/>
                  </a:moveTo>
                  <a:cubicBezTo>
                    <a:pt x="56" y="54"/>
                    <a:pt x="54" y="53"/>
                    <a:pt x="53" y="51"/>
                  </a:cubicBezTo>
                  <a:cubicBezTo>
                    <a:pt x="52" y="50"/>
                    <a:pt x="52" y="49"/>
                    <a:pt x="52" y="47"/>
                  </a:cubicBezTo>
                  <a:cubicBezTo>
                    <a:pt x="51" y="45"/>
                    <a:pt x="50" y="43"/>
                    <a:pt x="49" y="41"/>
                  </a:cubicBezTo>
                  <a:cubicBezTo>
                    <a:pt x="47" y="39"/>
                    <a:pt x="46" y="38"/>
                    <a:pt x="45" y="36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29"/>
                    <a:pt x="53" y="26"/>
                    <a:pt x="57" y="24"/>
                  </a:cubicBezTo>
                  <a:cubicBezTo>
                    <a:pt x="60" y="22"/>
                    <a:pt x="64" y="19"/>
                    <a:pt x="65" y="15"/>
                  </a:cubicBezTo>
                  <a:cubicBezTo>
                    <a:pt x="67" y="11"/>
                    <a:pt x="67" y="6"/>
                    <a:pt x="64" y="3"/>
                  </a:cubicBezTo>
                  <a:cubicBezTo>
                    <a:pt x="61" y="0"/>
                    <a:pt x="56" y="0"/>
                    <a:pt x="52" y="1"/>
                  </a:cubicBezTo>
                  <a:cubicBezTo>
                    <a:pt x="49" y="2"/>
                    <a:pt x="46" y="3"/>
                    <a:pt x="44" y="5"/>
                  </a:cubicBezTo>
                  <a:cubicBezTo>
                    <a:pt x="43" y="7"/>
                    <a:pt x="42" y="9"/>
                    <a:pt x="41" y="11"/>
                  </a:cubicBezTo>
                  <a:cubicBezTo>
                    <a:pt x="40" y="13"/>
                    <a:pt x="38" y="15"/>
                    <a:pt x="35" y="16"/>
                  </a:cubicBezTo>
                  <a:cubicBezTo>
                    <a:pt x="32" y="18"/>
                    <a:pt x="30" y="18"/>
                    <a:pt x="27" y="19"/>
                  </a:cubicBezTo>
                  <a:cubicBezTo>
                    <a:pt x="24" y="20"/>
                    <a:pt x="22" y="22"/>
                    <a:pt x="22" y="25"/>
                  </a:cubicBezTo>
                  <a:cubicBezTo>
                    <a:pt x="22" y="28"/>
                    <a:pt x="24" y="30"/>
                    <a:pt x="24" y="32"/>
                  </a:cubicBezTo>
                  <a:cubicBezTo>
                    <a:pt x="24" y="34"/>
                    <a:pt x="23" y="36"/>
                    <a:pt x="22" y="38"/>
                  </a:cubicBezTo>
                  <a:cubicBezTo>
                    <a:pt x="19" y="43"/>
                    <a:pt x="16" y="47"/>
                    <a:pt x="12" y="52"/>
                  </a:cubicBezTo>
                  <a:cubicBezTo>
                    <a:pt x="10" y="54"/>
                    <a:pt x="9" y="56"/>
                    <a:pt x="7" y="58"/>
                  </a:cubicBezTo>
                  <a:cubicBezTo>
                    <a:pt x="5" y="59"/>
                    <a:pt x="0" y="63"/>
                    <a:pt x="3" y="66"/>
                  </a:cubicBezTo>
                  <a:cubicBezTo>
                    <a:pt x="4" y="66"/>
                    <a:pt x="5" y="66"/>
                    <a:pt x="5" y="67"/>
                  </a:cubicBezTo>
                  <a:cubicBezTo>
                    <a:pt x="12" y="68"/>
                    <a:pt x="18" y="71"/>
                    <a:pt x="23" y="74"/>
                  </a:cubicBezTo>
                  <a:cubicBezTo>
                    <a:pt x="28" y="77"/>
                    <a:pt x="33" y="80"/>
                    <a:pt x="38" y="82"/>
                  </a:cubicBezTo>
                  <a:cubicBezTo>
                    <a:pt x="46" y="83"/>
                    <a:pt x="54" y="80"/>
                    <a:pt x="61" y="76"/>
                  </a:cubicBezTo>
                  <a:cubicBezTo>
                    <a:pt x="63" y="76"/>
                    <a:pt x="64" y="75"/>
                    <a:pt x="65" y="74"/>
                  </a:cubicBezTo>
                  <a:cubicBezTo>
                    <a:pt x="67" y="72"/>
                    <a:pt x="67" y="69"/>
                    <a:pt x="66" y="67"/>
                  </a:cubicBezTo>
                  <a:cubicBezTo>
                    <a:pt x="65" y="62"/>
                    <a:pt x="62" y="58"/>
                    <a:pt x="58" y="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1" name="Freeform 30">
              <a:extLst>
                <a:ext uri="{FF2B5EF4-FFF2-40B4-BE49-F238E27FC236}">
                  <a16:creationId xmlns:a16="http://schemas.microsoft.com/office/drawing/2014/main" id="{DBF9D7ED-C6F0-47A2-B35A-CF2B8DB01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3796" y="4286687"/>
              <a:ext cx="109538" cy="284163"/>
            </a:xfrm>
            <a:custGeom>
              <a:avLst/>
              <a:gdLst>
                <a:gd name="T0" fmla="*/ 31 w 45"/>
                <a:gd name="T1" fmla="*/ 5 h 116"/>
                <a:gd name="T2" fmla="*/ 13 w 45"/>
                <a:gd name="T3" fmla="*/ 6 h 116"/>
                <a:gd name="T4" fmla="*/ 11 w 45"/>
                <a:gd name="T5" fmla="*/ 8 h 116"/>
                <a:gd name="T6" fmla="*/ 9 w 45"/>
                <a:gd name="T7" fmla="*/ 24 h 116"/>
                <a:gd name="T8" fmla="*/ 10 w 45"/>
                <a:gd name="T9" fmla="*/ 41 h 116"/>
                <a:gd name="T10" fmla="*/ 8 w 45"/>
                <a:gd name="T11" fmla="*/ 50 h 116"/>
                <a:gd name="T12" fmla="*/ 4 w 45"/>
                <a:gd name="T13" fmla="*/ 52 h 116"/>
                <a:gd name="T14" fmla="*/ 2 w 45"/>
                <a:gd name="T15" fmla="*/ 62 h 116"/>
                <a:gd name="T16" fmla="*/ 5 w 45"/>
                <a:gd name="T17" fmla="*/ 72 h 116"/>
                <a:gd name="T18" fmla="*/ 1 w 45"/>
                <a:gd name="T19" fmla="*/ 91 h 116"/>
                <a:gd name="T20" fmla="*/ 9 w 45"/>
                <a:gd name="T21" fmla="*/ 110 h 116"/>
                <a:gd name="T22" fmla="*/ 13 w 45"/>
                <a:gd name="T23" fmla="*/ 114 h 116"/>
                <a:gd name="T24" fmla="*/ 28 w 45"/>
                <a:gd name="T25" fmla="*/ 115 h 116"/>
                <a:gd name="T26" fmla="*/ 35 w 45"/>
                <a:gd name="T27" fmla="*/ 115 h 116"/>
                <a:gd name="T28" fmla="*/ 37 w 45"/>
                <a:gd name="T29" fmla="*/ 114 h 116"/>
                <a:gd name="T30" fmla="*/ 37 w 45"/>
                <a:gd name="T31" fmla="*/ 106 h 116"/>
                <a:gd name="T32" fmla="*/ 38 w 45"/>
                <a:gd name="T33" fmla="*/ 90 h 116"/>
                <a:gd name="T34" fmla="*/ 41 w 45"/>
                <a:gd name="T35" fmla="*/ 81 h 116"/>
                <a:gd name="T36" fmla="*/ 38 w 45"/>
                <a:gd name="T37" fmla="*/ 60 h 116"/>
                <a:gd name="T38" fmla="*/ 44 w 45"/>
                <a:gd name="T39" fmla="*/ 26 h 116"/>
                <a:gd name="T40" fmla="*/ 43 w 45"/>
                <a:gd name="T41" fmla="*/ 13 h 116"/>
                <a:gd name="T42" fmla="*/ 31 w 45"/>
                <a:gd name="T43" fmla="*/ 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116">
                  <a:moveTo>
                    <a:pt x="31" y="5"/>
                  </a:moveTo>
                  <a:cubicBezTo>
                    <a:pt x="25" y="2"/>
                    <a:pt x="18" y="0"/>
                    <a:pt x="13" y="6"/>
                  </a:cubicBezTo>
                  <a:cubicBezTo>
                    <a:pt x="12" y="7"/>
                    <a:pt x="11" y="7"/>
                    <a:pt x="11" y="8"/>
                  </a:cubicBezTo>
                  <a:cubicBezTo>
                    <a:pt x="8" y="13"/>
                    <a:pt x="9" y="19"/>
                    <a:pt x="9" y="24"/>
                  </a:cubicBezTo>
                  <a:cubicBezTo>
                    <a:pt x="9" y="30"/>
                    <a:pt x="10" y="36"/>
                    <a:pt x="10" y="41"/>
                  </a:cubicBezTo>
                  <a:cubicBezTo>
                    <a:pt x="10" y="45"/>
                    <a:pt x="10" y="48"/>
                    <a:pt x="8" y="50"/>
                  </a:cubicBezTo>
                  <a:cubicBezTo>
                    <a:pt x="7" y="51"/>
                    <a:pt x="5" y="52"/>
                    <a:pt x="4" y="52"/>
                  </a:cubicBezTo>
                  <a:cubicBezTo>
                    <a:pt x="2" y="55"/>
                    <a:pt x="1" y="59"/>
                    <a:pt x="2" y="62"/>
                  </a:cubicBezTo>
                  <a:cubicBezTo>
                    <a:pt x="3" y="66"/>
                    <a:pt x="5" y="69"/>
                    <a:pt x="5" y="72"/>
                  </a:cubicBezTo>
                  <a:cubicBezTo>
                    <a:pt x="5" y="79"/>
                    <a:pt x="1" y="85"/>
                    <a:pt x="1" y="91"/>
                  </a:cubicBezTo>
                  <a:cubicBezTo>
                    <a:pt x="0" y="98"/>
                    <a:pt x="5" y="104"/>
                    <a:pt x="9" y="110"/>
                  </a:cubicBezTo>
                  <a:cubicBezTo>
                    <a:pt x="10" y="111"/>
                    <a:pt x="12" y="113"/>
                    <a:pt x="13" y="114"/>
                  </a:cubicBezTo>
                  <a:cubicBezTo>
                    <a:pt x="18" y="116"/>
                    <a:pt x="23" y="114"/>
                    <a:pt x="28" y="115"/>
                  </a:cubicBezTo>
                  <a:cubicBezTo>
                    <a:pt x="30" y="115"/>
                    <a:pt x="33" y="116"/>
                    <a:pt x="35" y="115"/>
                  </a:cubicBezTo>
                  <a:cubicBezTo>
                    <a:pt x="35" y="115"/>
                    <a:pt x="36" y="115"/>
                    <a:pt x="37" y="114"/>
                  </a:cubicBezTo>
                  <a:cubicBezTo>
                    <a:pt x="38" y="111"/>
                    <a:pt x="37" y="108"/>
                    <a:pt x="37" y="106"/>
                  </a:cubicBezTo>
                  <a:cubicBezTo>
                    <a:pt x="36" y="101"/>
                    <a:pt x="36" y="95"/>
                    <a:pt x="38" y="90"/>
                  </a:cubicBezTo>
                  <a:cubicBezTo>
                    <a:pt x="39" y="87"/>
                    <a:pt x="40" y="84"/>
                    <a:pt x="41" y="81"/>
                  </a:cubicBezTo>
                  <a:cubicBezTo>
                    <a:pt x="42" y="74"/>
                    <a:pt x="39" y="67"/>
                    <a:pt x="38" y="60"/>
                  </a:cubicBezTo>
                  <a:cubicBezTo>
                    <a:pt x="36" y="48"/>
                    <a:pt x="41" y="37"/>
                    <a:pt x="44" y="26"/>
                  </a:cubicBezTo>
                  <a:cubicBezTo>
                    <a:pt x="45" y="22"/>
                    <a:pt x="45" y="17"/>
                    <a:pt x="43" y="13"/>
                  </a:cubicBezTo>
                  <a:cubicBezTo>
                    <a:pt x="40" y="8"/>
                    <a:pt x="36" y="6"/>
                    <a:pt x="3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grpSp>
        <p:nvGrpSpPr>
          <p:cNvPr id="24" name="Grupp 23">
            <a:extLst>
              <a:ext uri="{FF2B5EF4-FFF2-40B4-BE49-F238E27FC236}">
                <a16:creationId xmlns:a16="http://schemas.microsoft.com/office/drawing/2014/main" id="{47A68088-BF56-4D13-9B66-4C51A4DAD8A8}"/>
              </a:ext>
            </a:extLst>
          </p:cNvPr>
          <p:cNvGrpSpPr/>
          <p:nvPr/>
        </p:nvGrpSpPr>
        <p:grpSpPr>
          <a:xfrm>
            <a:off x="8763876" y="1422339"/>
            <a:ext cx="1577929" cy="1016887"/>
            <a:chOff x="7930846" y="1678424"/>
            <a:chExt cx="1928813" cy="1243013"/>
          </a:xfrm>
          <a:solidFill>
            <a:schemeClr val="tx1"/>
          </a:solidFill>
        </p:grpSpPr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4662A45F-DC1F-49BB-A557-F74107C8A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9971" y="1678424"/>
              <a:ext cx="1309688" cy="1243013"/>
            </a:xfrm>
            <a:custGeom>
              <a:avLst/>
              <a:gdLst>
                <a:gd name="T0" fmla="*/ 49 w 533"/>
                <a:gd name="T1" fmla="*/ 497 h 506"/>
                <a:gd name="T2" fmla="*/ 87 w 533"/>
                <a:gd name="T3" fmla="*/ 489 h 506"/>
                <a:gd name="T4" fmla="*/ 167 w 533"/>
                <a:gd name="T5" fmla="*/ 480 h 506"/>
                <a:gd name="T6" fmla="*/ 268 w 533"/>
                <a:gd name="T7" fmla="*/ 395 h 506"/>
                <a:gd name="T8" fmla="*/ 301 w 533"/>
                <a:gd name="T9" fmla="*/ 428 h 506"/>
                <a:gd name="T10" fmla="*/ 386 w 533"/>
                <a:gd name="T11" fmla="*/ 399 h 506"/>
                <a:gd name="T12" fmla="*/ 494 w 533"/>
                <a:gd name="T13" fmla="*/ 147 h 506"/>
                <a:gd name="T14" fmla="*/ 530 w 533"/>
                <a:gd name="T15" fmla="*/ 64 h 506"/>
                <a:gd name="T16" fmla="*/ 459 w 533"/>
                <a:gd name="T17" fmla="*/ 5 h 506"/>
                <a:gd name="T18" fmla="*/ 416 w 533"/>
                <a:gd name="T19" fmla="*/ 20 h 506"/>
                <a:gd name="T20" fmla="*/ 376 w 533"/>
                <a:gd name="T21" fmla="*/ 95 h 506"/>
                <a:gd name="T22" fmla="*/ 334 w 533"/>
                <a:gd name="T23" fmla="*/ 116 h 506"/>
                <a:gd name="T24" fmla="*/ 289 w 533"/>
                <a:gd name="T25" fmla="*/ 120 h 506"/>
                <a:gd name="T26" fmla="*/ 219 w 533"/>
                <a:gd name="T27" fmla="*/ 124 h 506"/>
                <a:gd name="T28" fmla="*/ 157 w 533"/>
                <a:gd name="T29" fmla="*/ 106 h 506"/>
                <a:gd name="T30" fmla="*/ 119 w 533"/>
                <a:gd name="T31" fmla="*/ 106 h 506"/>
                <a:gd name="T32" fmla="*/ 117 w 533"/>
                <a:gd name="T33" fmla="*/ 191 h 506"/>
                <a:gd name="T34" fmla="*/ 120 w 533"/>
                <a:gd name="T35" fmla="*/ 221 h 506"/>
                <a:gd name="T36" fmla="*/ 102 w 533"/>
                <a:gd name="T37" fmla="*/ 233 h 506"/>
                <a:gd name="T38" fmla="*/ 46 w 533"/>
                <a:gd name="T39" fmla="*/ 264 h 506"/>
                <a:gd name="T40" fmla="*/ 47 w 533"/>
                <a:gd name="T41" fmla="*/ 289 h 506"/>
                <a:gd name="T42" fmla="*/ 16 w 533"/>
                <a:gd name="T43" fmla="*/ 318 h 506"/>
                <a:gd name="T44" fmla="*/ 12 w 533"/>
                <a:gd name="T45" fmla="*/ 372 h 506"/>
                <a:gd name="T46" fmla="*/ 26 w 533"/>
                <a:gd name="T47" fmla="*/ 416 h 506"/>
                <a:gd name="T48" fmla="*/ 47 w 533"/>
                <a:gd name="T49" fmla="*/ 469 h 506"/>
                <a:gd name="T50" fmla="*/ 49 w 533"/>
                <a:gd name="T51" fmla="*/ 497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3" h="506">
                  <a:moveTo>
                    <a:pt x="49" y="497"/>
                  </a:moveTo>
                  <a:cubicBezTo>
                    <a:pt x="60" y="506"/>
                    <a:pt x="70" y="493"/>
                    <a:pt x="87" y="489"/>
                  </a:cubicBezTo>
                  <a:cubicBezTo>
                    <a:pt x="101" y="487"/>
                    <a:pt x="145" y="490"/>
                    <a:pt x="167" y="480"/>
                  </a:cubicBezTo>
                  <a:cubicBezTo>
                    <a:pt x="191" y="469"/>
                    <a:pt x="236" y="394"/>
                    <a:pt x="268" y="395"/>
                  </a:cubicBezTo>
                  <a:cubicBezTo>
                    <a:pt x="284" y="396"/>
                    <a:pt x="286" y="413"/>
                    <a:pt x="301" y="428"/>
                  </a:cubicBezTo>
                  <a:cubicBezTo>
                    <a:pt x="345" y="472"/>
                    <a:pt x="385" y="436"/>
                    <a:pt x="386" y="399"/>
                  </a:cubicBezTo>
                  <a:cubicBezTo>
                    <a:pt x="392" y="218"/>
                    <a:pt x="445" y="219"/>
                    <a:pt x="494" y="147"/>
                  </a:cubicBezTo>
                  <a:cubicBezTo>
                    <a:pt x="521" y="108"/>
                    <a:pt x="533" y="79"/>
                    <a:pt x="530" y="64"/>
                  </a:cubicBezTo>
                  <a:cubicBezTo>
                    <a:pt x="523" y="34"/>
                    <a:pt x="472" y="10"/>
                    <a:pt x="459" y="5"/>
                  </a:cubicBezTo>
                  <a:cubicBezTo>
                    <a:pt x="445" y="0"/>
                    <a:pt x="429" y="6"/>
                    <a:pt x="416" y="20"/>
                  </a:cubicBezTo>
                  <a:cubicBezTo>
                    <a:pt x="396" y="40"/>
                    <a:pt x="385" y="82"/>
                    <a:pt x="376" y="95"/>
                  </a:cubicBezTo>
                  <a:cubicBezTo>
                    <a:pt x="367" y="108"/>
                    <a:pt x="351" y="115"/>
                    <a:pt x="334" y="116"/>
                  </a:cubicBezTo>
                  <a:cubicBezTo>
                    <a:pt x="322" y="117"/>
                    <a:pt x="299" y="118"/>
                    <a:pt x="289" y="120"/>
                  </a:cubicBezTo>
                  <a:cubicBezTo>
                    <a:pt x="279" y="122"/>
                    <a:pt x="245" y="130"/>
                    <a:pt x="219" y="124"/>
                  </a:cubicBezTo>
                  <a:cubicBezTo>
                    <a:pt x="194" y="118"/>
                    <a:pt x="168" y="110"/>
                    <a:pt x="157" y="106"/>
                  </a:cubicBezTo>
                  <a:cubicBezTo>
                    <a:pt x="145" y="103"/>
                    <a:pt x="132" y="99"/>
                    <a:pt x="119" y="106"/>
                  </a:cubicBezTo>
                  <a:cubicBezTo>
                    <a:pt x="99" y="118"/>
                    <a:pt x="79" y="154"/>
                    <a:pt x="117" y="191"/>
                  </a:cubicBezTo>
                  <a:cubicBezTo>
                    <a:pt x="126" y="200"/>
                    <a:pt x="132" y="218"/>
                    <a:pt x="120" y="221"/>
                  </a:cubicBezTo>
                  <a:cubicBezTo>
                    <a:pt x="108" y="223"/>
                    <a:pt x="104" y="226"/>
                    <a:pt x="102" y="233"/>
                  </a:cubicBezTo>
                  <a:cubicBezTo>
                    <a:pt x="89" y="265"/>
                    <a:pt x="59" y="243"/>
                    <a:pt x="46" y="264"/>
                  </a:cubicBezTo>
                  <a:cubicBezTo>
                    <a:pt x="41" y="271"/>
                    <a:pt x="49" y="277"/>
                    <a:pt x="47" y="289"/>
                  </a:cubicBezTo>
                  <a:cubicBezTo>
                    <a:pt x="45" y="308"/>
                    <a:pt x="24" y="306"/>
                    <a:pt x="16" y="318"/>
                  </a:cubicBezTo>
                  <a:cubicBezTo>
                    <a:pt x="0" y="339"/>
                    <a:pt x="26" y="349"/>
                    <a:pt x="12" y="372"/>
                  </a:cubicBezTo>
                  <a:cubicBezTo>
                    <a:pt x="5" y="383"/>
                    <a:pt x="9" y="398"/>
                    <a:pt x="26" y="416"/>
                  </a:cubicBezTo>
                  <a:cubicBezTo>
                    <a:pt x="43" y="435"/>
                    <a:pt x="47" y="457"/>
                    <a:pt x="47" y="469"/>
                  </a:cubicBezTo>
                  <a:cubicBezTo>
                    <a:pt x="47" y="480"/>
                    <a:pt x="42" y="493"/>
                    <a:pt x="49" y="4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A3A6B45F-A916-49A5-AADA-C23B79A15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1496" y="2276912"/>
              <a:ext cx="398463" cy="268288"/>
            </a:xfrm>
            <a:custGeom>
              <a:avLst/>
              <a:gdLst>
                <a:gd name="T0" fmla="*/ 162 w 162"/>
                <a:gd name="T1" fmla="*/ 95 h 109"/>
                <a:gd name="T2" fmla="*/ 161 w 162"/>
                <a:gd name="T3" fmla="*/ 91 h 109"/>
                <a:gd name="T4" fmla="*/ 134 w 162"/>
                <a:gd name="T5" fmla="*/ 48 h 109"/>
                <a:gd name="T6" fmla="*/ 129 w 162"/>
                <a:gd name="T7" fmla="*/ 30 h 109"/>
                <a:gd name="T8" fmla="*/ 114 w 162"/>
                <a:gd name="T9" fmla="*/ 14 h 109"/>
                <a:gd name="T10" fmla="*/ 100 w 162"/>
                <a:gd name="T11" fmla="*/ 9 h 109"/>
                <a:gd name="T12" fmla="*/ 67 w 162"/>
                <a:gd name="T13" fmla="*/ 1 h 109"/>
                <a:gd name="T14" fmla="*/ 4 w 162"/>
                <a:gd name="T15" fmla="*/ 33 h 109"/>
                <a:gd name="T16" fmla="*/ 2 w 162"/>
                <a:gd name="T17" fmla="*/ 38 h 109"/>
                <a:gd name="T18" fmla="*/ 14 w 162"/>
                <a:gd name="T19" fmla="*/ 51 h 109"/>
                <a:gd name="T20" fmla="*/ 25 w 162"/>
                <a:gd name="T21" fmla="*/ 56 h 109"/>
                <a:gd name="T22" fmla="*/ 27 w 162"/>
                <a:gd name="T23" fmla="*/ 65 h 109"/>
                <a:gd name="T24" fmla="*/ 27 w 162"/>
                <a:gd name="T25" fmla="*/ 75 h 109"/>
                <a:gd name="T26" fmla="*/ 36 w 162"/>
                <a:gd name="T27" fmla="*/ 79 h 109"/>
                <a:gd name="T28" fmla="*/ 39 w 162"/>
                <a:gd name="T29" fmla="*/ 72 h 109"/>
                <a:gd name="T30" fmla="*/ 47 w 162"/>
                <a:gd name="T31" fmla="*/ 63 h 109"/>
                <a:gd name="T32" fmla="*/ 59 w 162"/>
                <a:gd name="T33" fmla="*/ 65 h 109"/>
                <a:gd name="T34" fmla="*/ 68 w 162"/>
                <a:gd name="T35" fmla="*/ 73 h 109"/>
                <a:gd name="T36" fmla="*/ 76 w 162"/>
                <a:gd name="T37" fmla="*/ 69 h 109"/>
                <a:gd name="T38" fmla="*/ 89 w 162"/>
                <a:gd name="T39" fmla="*/ 63 h 109"/>
                <a:gd name="T40" fmla="*/ 89 w 162"/>
                <a:gd name="T41" fmla="*/ 64 h 109"/>
                <a:gd name="T42" fmla="*/ 91 w 162"/>
                <a:gd name="T43" fmla="*/ 72 h 109"/>
                <a:gd name="T44" fmla="*/ 85 w 162"/>
                <a:gd name="T45" fmla="*/ 79 h 109"/>
                <a:gd name="T46" fmla="*/ 77 w 162"/>
                <a:gd name="T47" fmla="*/ 93 h 109"/>
                <a:gd name="T48" fmla="*/ 78 w 162"/>
                <a:gd name="T49" fmla="*/ 101 h 109"/>
                <a:gd name="T50" fmla="*/ 82 w 162"/>
                <a:gd name="T51" fmla="*/ 103 h 109"/>
                <a:gd name="T52" fmla="*/ 153 w 162"/>
                <a:gd name="T53" fmla="*/ 103 h 109"/>
                <a:gd name="T54" fmla="*/ 162 w 162"/>
                <a:gd name="T55" fmla="*/ 9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2" h="109">
                  <a:moveTo>
                    <a:pt x="162" y="95"/>
                  </a:moveTo>
                  <a:cubicBezTo>
                    <a:pt x="162" y="94"/>
                    <a:pt x="161" y="92"/>
                    <a:pt x="161" y="91"/>
                  </a:cubicBezTo>
                  <a:cubicBezTo>
                    <a:pt x="154" y="76"/>
                    <a:pt x="140" y="64"/>
                    <a:pt x="134" y="48"/>
                  </a:cubicBezTo>
                  <a:cubicBezTo>
                    <a:pt x="132" y="42"/>
                    <a:pt x="131" y="36"/>
                    <a:pt x="129" y="30"/>
                  </a:cubicBezTo>
                  <a:cubicBezTo>
                    <a:pt x="126" y="23"/>
                    <a:pt x="121" y="18"/>
                    <a:pt x="114" y="14"/>
                  </a:cubicBezTo>
                  <a:cubicBezTo>
                    <a:pt x="110" y="11"/>
                    <a:pt x="105" y="10"/>
                    <a:pt x="100" y="9"/>
                  </a:cubicBezTo>
                  <a:cubicBezTo>
                    <a:pt x="89" y="5"/>
                    <a:pt x="79" y="2"/>
                    <a:pt x="67" y="1"/>
                  </a:cubicBezTo>
                  <a:cubicBezTo>
                    <a:pt x="43" y="0"/>
                    <a:pt x="18" y="12"/>
                    <a:pt x="4" y="33"/>
                  </a:cubicBezTo>
                  <a:cubicBezTo>
                    <a:pt x="3" y="34"/>
                    <a:pt x="2" y="36"/>
                    <a:pt x="2" y="38"/>
                  </a:cubicBezTo>
                  <a:cubicBezTo>
                    <a:pt x="0" y="44"/>
                    <a:pt x="7" y="49"/>
                    <a:pt x="14" y="51"/>
                  </a:cubicBezTo>
                  <a:cubicBezTo>
                    <a:pt x="18" y="52"/>
                    <a:pt x="22" y="53"/>
                    <a:pt x="25" y="56"/>
                  </a:cubicBezTo>
                  <a:cubicBezTo>
                    <a:pt x="27" y="58"/>
                    <a:pt x="27" y="62"/>
                    <a:pt x="27" y="65"/>
                  </a:cubicBezTo>
                  <a:cubicBezTo>
                    <a:pt x="26" y="69"/>
                    <a:pt x="26" y="72"/>
                    <a:pt x="27" y="75"/>
                  </a:cubicBezTo>
                  <a:cubicBezTo>
                    <a:pt x="29" y="78"/>
                    <a:pt x="33" y="80"/>
                    <a:pt x="36" y="79"/>
                  </a:cubicBezTo>
                  <a:cubicBezTo>
                    <a:pt x="38" y="77"/>
                    <a:pt x="38" y="75"/>
                    <a:pt x="39" y="72"/>
                  </a:cubicBezTo>
                  <a:cubicBezTo>
                    <a:pt x="40" y="68"/>
                    <a:pt x="43" y="65"/>
                    <a:pt x="47" y="63"/>
                  </a:cubicBezTo>
                  <a:cubicBezTo>
                    <a:pt x="51" y="61"/>
                    <a:pt x="56" y="62"/>
                    <a:pt x="59" y="65"/>
                  </a:cubicBezTo>
                  <a:cubicBezTo>
                    <a:pt x="62" y="67"/>
                    <a:pt x="64" y="72"/>
                    <a:pt x="68" y="73"/>
                  </a:cubicBezTo>
                  <a:cubicBezTo>
                    <a:pt x="71" y="73"/>
                    <a:pt x="73" y="71"/>
                    <a:pt x="76" y="69"/>
                  </a:cubicBezTo>
                  <a:cubicBezTo>
                    <a:pt x="80" y="66"/>
                    <a:pt x="84" y="64"/>
                    <a:pt x="89" y="63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2" y="66"/>
                    <a:pt x="92" y="70"/>
                    <a:pt x="91" y="72"/>
                  </a:cubicBezTo>
                  <a:cubicBezTo>
                    <a:pt x="89" y="75"/>
                    <a:pt x="87" y="77"/>
                    <a:pt x="85" y="79"/>
                  </a:cubicBezTo>
                  <a:cubicBezTo>
                    <a:pt x="82" y="83"/>
                    <a:pt x="79" y="88"/>
                    <a:pt x="77" y="93"/>
                  </a:cubicBezTo>
                  <a:cubicBezTo>
                    <a:pt x="76" y="96"/>
                    <a:pt x="76" y="99"/>
                    <a:pt x="78" y="101"/>
                  </a:cubicBezTo>
                  <a:cubicBezTo>
                    <a:pt x="79" y="102"/>
                    <a:pt x="80" y="102"/>
                    <a:pt x="82" y="103"/>
                  </a:cubicBezTo>
                  <a:cubicBezTo>
                    <a:pt x="105" y="109"/>
                    <a:pt x="130" y="109"/>
                    <a:pt x="153" y="103"/>
                  </a:cubicBezTo>
                  <a:cubicBezTo>
                    <a:pt x="157" y="102"/>
                    <a:pt x="162" y="100"/>
                    <a:pt x="162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301775FD-D2C2-45C5-98FE-CEA0A2BA3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0846" y="2407087"/>
              <a:ext cx="176213" cy="103188"/>
            </a:xfrm>
            <a:custGeom>
              <a:avLst/>
              <a:gdLst>
                <a:gd name="T0" fmla="*/ 69 w 72"/>
                <a:gd name="T1" fmla="*/ 34 h 42"/>
                <a:gd name="T2" fmla="*/ 72 w 72"/>
                <a:gd name="T3" fmla="*/ 28 h 42"/>
                <a:gd name="T4" fmla="*/ 70 w 72"/>
                <a:gd name="T5" fmla="*/ 23 h 42"/>
                <a:gd name="T6" fmla="*/ 66 w 72"/>
                <a:gd name="T7" fmla="*/ 14 h 42"/>
                <a:gd name="T8" fmla="*/ 50 w 72"/>
                <a:gd name="T9" fmla="*/ 5 h 42"/>
                <a:gd name="T10" fmla="*/ 31 w 72"/>
                <a:gd name="T11" fmla="*/ 3 h 42"/>
                <a:gd name="T12" fmla="*/ 13 w 72"/>
                <a:gd name="T13" fmla="*/ 1 h 42"/>
                <a:gd name="T14" fmla="*/ 1 w 72"/>
                <a:gd name="T15" fmla="*/ 12 h 42"/>
                <a:gd name="T16" fmla="*/ 8 w 72"/>
                <a:gd name="T17" fmla="*/ 24 h 42"/>
                <a:gd name="T18" fmla="*/ 23 w 72"/>
                <a:gd name="T19" fmla="*/ 30 h 42"/>
                <a:gd name="T20" fmla="*/ 46 w 72"/>
                <a:gd name="T21" fmla="*/ 41 h 42"/>
                <a:gd name="T22" fmla="*/ 69 w 72"/>
                <a:gd name="T23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42">
                  <a:moveTo>
                    <a:pt x="69" y="34"/>
                  </a:moveTo>
                  <a:cubicBezTo>
                    <a:pt x="70" y="33"/>
                    <a:pt x="72" y="30"/>
                    <a:pt x="72" y="28"/>
                  </a:cubicBezTo>
                  <a:cubicBezTo>
                    <a:pt x="72" y="26"/>
                    <a:pt x="71" y="24"/>
                    <a:pt x="70" y="23"/>
                  </a:cubicBezTo>
                  <a:cubicBezTo>
                    <a:pt x="69" y="20"/>
                    <a:pt x="68" y="17"/>
                    <a:pt x="66" y="14"/>
                  </a:cubicBezTo>
                  <a:cubicBezTo>
                    <a:pt x="63" y="9"/>
                    <a:pt x="56" y="6"/>
                    <a:pt x="50" y="5"/>
                  </a:cubicBezTo>
                  <a:cubicBezTo>
                    <a:pt x="44" y="3"/>
                    <a:pt x="37" y="3"/>
                    <a:pt x="31" y="3"/>
                  </a:cubicBezTo>
                  <a:cubicBezTo>
                    <a:pt x="25" y="2"/>
                    <a:pt x="19" y="0"/>
                    <a:pt x="13" y="1"/>
                  </a:cubicBezTo>
                  <a:cubicBezTo>
                    <a:pt x="7" y="2"/>
                    <a:pt x="1" y="6"/>
                    <a:pt x="1" y="12"/>
                  </a:cubicBezTo>
                  <a:cubicBezTo>
                    <a:pt x="0" y="17"/>
                    <a:pt x="4" y="22"/>
                    <a:pt x="8" y="24"/>
                  </a:cubicBezTo>
                  <a:cubicBezTo>
                    <a:pt x="13" y="27"/>
                    <a:pt x="18" y="28"/>
                    <a:pt x="23" y="30"/>
                  </a:cubicBezTo>
                  <a:cubicBezTo>
                    <a:pt x="30" y="33"/>
                    <a:pt x="39" y="37"/>
                    <a:pt x="46" y="41"/>
                  </a:cubicBezTo>
                  <a:cubicBezTo>
                    <a:pt x="54" y="42"/>
                    <a:pt x="62" y="40"/>
                    <a:pt x="6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9318DBF-F7F8-4E54-9E1B-8F67114A5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4871" y="2222937"/>
              <a:ext cx="219075" cy="276225"/>
            </a:xfrm>
            <a:custGeom>
              <a:avLst/>
              <a:gdLst>
                <a:gd name="T0" fmla="*/ 64 w 89"/>
                <a:gd name="T1" fmla="*/ 61 h 112"/>
                <a:gd name="T2" fmla="*/ 77 w 89"/>
                <a:gd name="T3" fmla="*/ 53 h 112"/>
                <a:gd name="T4" fmla="*/ 82 w 89"/>
                <a:gd name="T5" fmla="*/ 44 h 112"/>
                <a:gd name="T6" fmla="*/ 81 w 89"/>
                <a:gd name="T7" fmla="*/ 23 h 112"/>
                <a:gd name="T8" fmla="*/ 86 w 89"/>
                <a:gd name="T9" fmla="*/ 14 h 112"/>
                <a:gd name="T10" fmla="*/ 86 w 89"/>
                <a:gd name="T11" fmla="*/ 3 h 112"/>
                <a:gd name="T12" fmla="*/ 72 w 89"/>
                <a:gd name="T13" fmla="*/ 5 h 112"/>
                <a:gd name="T14" fmla="*/ 58 w 89"/>
                <a:gd name="T15" fmla="*/ 14 h 112"/>
                <a:gd name="T16" fmla="*/ 54 w 89"/>
                <a:gd name="T17" fmla="*/ 16 h 112"/>
                <a:gd name="T18" fmla="*/ 49 w 89"/>
                <a:gd name="T19" fmla="*/ 15 h 112"/>
                <a:gd name="T20" fmla="*/ 34 w 89"/>
                <a:gd name="T21" fmla="*/ 8 h 112"/>
                <a:gd name="T22" fmla="*/ 22 w 89"/>
                <a:gd name="T23" fmla="*/ 5 h 112"/>
                <a:gd name="T24" fmla="*/ 10 w 89"/>
                <a:gd name="T25" fmla="*/ 8 h 112"/>
                <a:gd name="T26" fmla="*/ 5 w 89"/>
                <a:gd name="T27" fmla="*/ 32 h 112"/>
                <a:gd name="T28" fmla="*/ 1 w 89"/>
                <a:gd name="T29" fmla="*/ 41 h 112"/>
                <a:gd name="T30" fmla="*/ 7 w 89"/>
                <a:gd name="T31" fmla="*/ 57 h 112"/>
                <a:gd name="T32" fmla="*/ 18 w 89"/>
                <a:gd name="T33" fmla="*/ 69 h 112"/>
                <a:gd name="T34" fmla="*/ 24 w 89"/>
                <a:gd name="T35" fmla="*/ 84 h 112"/>
                <a:gd name="T36" fmla="*/ 41 w 89"/>
                <a:gd name="T37" fmla="*/ 110 h 112"/>
                <a:gd name="T38" fmla="*/ 45 w 89"/>
                <a:gd name="T39" fmla="*/ 112 h 112"/>
                <a:gd name="T40" fmla="*/ 49 w 89"/>
                <a:gd name="T41" fmla="*/ 110 h 112"/>
                <a:gd name="T42" fmla="*/ 47 w 89"/>
                <a:gd name="T43" fmla="*/ 111 h 112"/>
                <a:gd name="T44" fmla="*/ 59 w 89"/>
                <a:gd name="T45" fmla="*/ 82 h 112"/>
                <a:gd name="T46" fmla="*/ 64 w 89"/>
                <a:gd name="T47" fmla="*/ 6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9" h="112">
                  <a:moveTo>
                    <a:pt x="64" y="61"/>
                  </a:moveTo>
                  <a:cubicBezTo>
                    <a:pt x="68" y="58"/>
                    <a:pt x="73" y="56"/>
                    <a:pt x="77" y="53"/>
                  </a:cubicBezTo>
                  <a:cubicBezTo>
                    <a:pt x="80" y="51"/>
                    <a:pt x="82" y="47"/>
                    <a:pt x="82" y="44"/>
                  </a:cubicBezTo>
                  <a:cubicBezTo>
                    <a:pt x="83" y="37"/>
                    <a:pt x="79" y="30"/>
                    <a:pt x="81" y="23"/>
                  </a:cubicBezTo>
                  <a:cubicBezTo>
                    <a:pt x="82" y="20"/>
                    <a:pt x="85" y="17"/>
                    <a:pt x="86" y="14"/>
                  </a:cubicBezTo>
                  <a:cubicBezTo>
                    <a:pt x="88" y="10"/>
                    <a:pt x="89" y="6"/>
                    <a:pt x="86" y="3"/>
                  </a:cubicBezTo>
                  <a:cubicBezTo>
                    <a:pt x="82" y="0"/>
                    <a:pt x="76" y="2"/>
                    <a:pt x="72" y="5"/>
                  </a:cubicBezTo>
                  <a:cubicBezTo>
                    <a:pt x="67" y="8"/>
                    <a:pt x="63" y="11"/>
                    <a:pt x="58" y="14"/>
                  </a:cubicBezTo>
                  <a:cubicBezTo>
                    <a:pt x="57" y="15"/>
                    <a:pt x="55" y="15"/>
                    <a:pt x="54" y="16"/>
                  </a:cubicBezTo>
                  <a:cubicBezTo>
                    <a:pt x="53" y="16"/>
                    <a:pt x="51" y="15"/>
                    <a:pt x="49" y="15"/>
                  </a:cubicBezTo>
                  <a:cubicBezTo>
                    <a:pt x="44" y="12"/>
                    <a:pt x="39" y="10"/>
                    <a:pt x="34" y="8"/>
                  </a:cubicBezTo>
                  <a:cubicBezTo>
                    <a:pt x="30" y="7"/>
                    <a:pt x="26" y="5"/>
                    <a:pt x="22" y="5"/>
                  </a:cubicBezTo>
                  <a:cubicBezTo>
                    <a:pt x="18" y="4"/>
                    <a:pt x="13" y="5"/>
                    <a:pt x="10" y="8"/>
                  </a:cubicBezTo>
                  <a:cubicBezTo>
                    <a:pt x="5" y="14"/>
                    <a:pt x="8" y="24"/>
                    <a:pt x="5" y="32"/>
                  </a:cubicBezTo>
                  <a:cubicBezTo>
                    <a:pt x="4" y="35"/>
                    <a:pt x="2" y="38"/>
                    <a:pt x="1" y="41"/>
                  </a:cubicBezTo>
                  <a:cubicBezTo>
                    <a:pt x="0" y="47"/>
                    <a:pt x="3" y="52"/>
                    <a:pt x="7" y="57"/>
                  </a:cubicBezTo>
                  <a:cubicBezTo>
                    <a:pt x="10" y="61"/>
                    <a:pt x="15" y="64"/>
                    <a:pt x="18" y="69"/>
                  </a:cubicBezTo>
                  <a:cubicBezTo>
                    <a:pt x="21" y="74"/>
                    <a:pt x="22" y="79"/>
                    <a:pt x="24" y="84"/>
                  </a:cubicBezTo>
                  <a:cubicBezTo>
                    <a:pt x="27" y="94"/>
                    <a:pt x="33" y="103"/>
                    <a:pt x="41" y="110"/>
                  </a:cubicBezTo>
                  <a:cubicBezTo>
                    <a:pt x="42" y="111"/>
                    <a:pt x="44" y="112"/>
                    <a:pt x="45" y="112"/>
                  </a:cubicBezTo>
                  <a:cubicBezTo>
                    <a:pt x="47" y="112"/>
                    <a:pt x="48" y="111"/>
                    <a:pt x="49" y="110"/>
                  </a:cubicBezTo>
                  <a:cubicBezTo>
                    <a:pt x="47" y="111"/>
                    <a:pt x="47" y="111"/>
                    <a:pt x="47" y="111"/>
                  </a:cubicBezTo>
                  <a:cubicBezTo>
                    <a:pt x="53" y="102"/>
                    <a:pt x="58" y="93"/>
                    <a:pt x="59" y="82"/>
                  </a:cubicBezTo>
                  <a:cubicBezTo>
                    <a:pt x="60" y="75"/>
                    <a:pt x="59" y="66"/>
                    <a:pt x="64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grpSp>
        <p:nvGrpSpPr>
          <p:cNvPr id="25" name="Grupp 24">
            <a:extLst>
              <a:ext uri="{FF2B5EF4-FFF2-40B4-BE49-F238E27FC236}">
                <a16:creationId xmlns:a16="http://schemas.microsoft.com/office/drawing/2014/main" id="{5676A108-70FC-4686-99E9-CD65FF10FCD3}"/>
              </a:ext>
            </a:extLst>
          </p:cNvPr>
          <p:cNvGrpSpPr/>
          <p:nvPr/>
        </p:nvGrpSpPr>
        <p:grpSpPr>
          <a:xfrm>
            <a:off x="8962578" y="1014546"/>
            <a:ext cx="609094" cy="779225"/>
            <a:chOff x="8173734" y="1179949"/>
            <a:chExt cx="744538" cy="952501"/>
          </a:xfrm>
        </p:grpSpPr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37B6E7EB-46E9-4099-AE35-F1046CDDF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3734" y="1197412"/>
              <a:ext cx="698500" cy="808038"/>
            </a:xfrm>
            <a:custGeom>
              <a:avLst/>
              <a:gdLst>
                <a:gd name="T0" fmla="*/ 34 w 284"/>
                <a:gd name="T1" fmla="*/ 145 h 329"/>
                <a:gd name="T2" fmla="*/ 81 w 284"/>
                <a:gd name="T3" fmla="*/ 159 h 329"/>
                <a:gd name="T4" fmla="*/ 43 w 284"/>
                <a:gd name="T5" fmla="*/ 187 h 329"/>
                <a:gd name="T6" fmla="*/ 23 w 284"/>
                <a:gd name="T7" fmla="*/ 255 h 329"/>
                <a:gd name="T8" fmla="*/ 39 w 284"/>
                <a:gd name="T9" fmla="*/ 277 h 329"/>
                <a:gd name="T10" fmla="*/ 53 w 284"/>
                <a:gd name="T11" fmla="*/ 302 h 329"/>
                <a:gd name="T12" fmla="*/ 87 w 284"/>
                <a:gd name="T13" fmla="*/ 327 h 329"/>
                <a:gd name="T14" fmla="*/ 109 w 284"/>
                <a:gd name="T15" fmla="*/ 293 h 329"/>
                <a:gd name="T16" fmla="*/ 126 w 284"/>
                <a:gd name="T17" fmla="*/ 275 h 329"/>
                <a:gd name="T18" fmla="*/ 177 w 284"/>
                <a:gd name="T19" fmla="*/ 262 h 329"/>
                <a:gd name="T20" fmla="*/ 200 w 284"/>
                <a:gd name="T21" fmla="*/ 186 h 329"/>
                <a:gd name="T22" fmla="*/ 232 w 284"/>
                <a:gd name="T23" fmla="*/ 168 h 329"/>
                <a:gd name="T24" fmla="*/ 226 w 284"/>
                <a:gd name="T25" fmla="*/ 209 h 329"/>
                <a:gd name="T26" fmla="*/ 263 w 284"/>
                <a:gd name="T27" fmla="*/ 196 h 329"/>
                <a:gd name="T28" fmla="*/ 280 w 284"/>
                <a:gd name="T29" fmla="*/ 105 h 329"/>
                <a:gd name="T30" fmla="*/ 252 w 284"/>
                <a:gd name="T31" fmla="*/ 51 h 329"/>
                <a:gd name="T32" fmla="*/ 215 w 284"/>
                <a:gd name="T33" fmla="*/ 44 h 329"/>
                <a:gd name="T34" fmla="*/ 212 w 284"/>
                <a:gd name="T35" fmla="*/ 10 h 329"/>
                <a:gd name="T36" fmla="*/ 160 w 284"/>
                <a:gd name="T37" fmla="*/ 28 h 329"/>
                <a:gd name="T38" fmla="*/ 153 w 284"/>
                <a:gd name="T39" fmla="*/ 62 h 329"/>
                <a:gd name="T40" fmla="*/ 120 w 284"/>
                <a:gd name="T41" fmla="*/ 82 h 329"/>
                <a:gd name="T42" fmla="*/ 69 w 284"/>
                <a:gd name="T43" fmla="*/ 65 h 329"/>
                <a:gd name="T44" fmla="*/ 32 w 284"/>
                <a:gd name="T45" fmla="*/ 65 h 329"/>
                <a:gd name="T46" fmla="*/ 1 w 284"/>
                <a:gd name="T47" fmla="*/ 118 h 329"/>
                <a:gd name="T48" fmla="*/ 34 w 284"/>
                <a:gd name="T49" fmla="*/ 14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4" h="329">
                  <a:moveTo>
                    <a:pt x="34" y="145"/>
                  </a:moveTo>
                  <a:cubicBezTo>
                    <a:pt x="53" y="145"/>
                    <a:pt x="80" y="146"/>
                    <a:pt x="81" y="159"/>
                  </a:cubicBezTo>
                  <a:cubicBezTo>
                    <a:pt x="82" y="171"/>
                    <a:pt x="68" y="182"/>
                    <a:pt x="43" y="187"/>
                  </a:cubicBezTo>
                  <a:cubicBezTo>
                    <a:pt x="18" y="192"/>
                    <a:pt x="23" y="239"/>
                    <a:pt x="23" y="255"/>
                  </a:cubicBezTo>
                  <a:cubicBezTo>
                    <a:pt x="22" y="271"/>
                    <a:pt x="32" y="275"/>
                    <a:pt x="39" y="277"/>
                  </a:cubicBezTo>
                  <a:cubicBezTo>
                    <a:pt x="45" y="278"/>
                    <a:pt x="52" y="281"/>
                    <a:pt x="53" y="302"/>
                  </a:cubicBezTo>
                  <a:cubicBezTo>
                    <a:pt x="53" y="322"/>
                    <a:pt x="72" y="329"/>
                    <a:pt x="87" y="327"/>
                  </a:cubicBezTo>
                  <a:cubicBezTo>
                    <a:pt x="103" y="325"/>
                    <a:pt x="111" y="304"/>
                    <a:pt x="109" y="293"/>
                  </a:cubicBezTo>
                  <a:cubicBezTo>
                    <a:pt x="107" y="282"/>
                    <a:pt x="112" y="278"/>
                    <a:pt x="126" y="275"/>
                  </a:cubicBezTo>
                  <a:cubicBezTo>
                    <a:pt x="140" y="273"/>
                    <a:pt x="169" y="269"/>
                    <a:pt x="177" y="262"/>
                  </a:cubicBezTo>
                  <a:cubicBezTo>
                    <a:pt x="185" y="254"/>
                    <a:pt x="196" y="196"/>
                    <a:pt x="200" y="186"/>
                  </a:cubicBezTo>
                  <a:cubicBezTo>
                    <a:pt x="205" y="176"/>
                    <a:pt x="220" y="156"/>
                    <a:pt x="232" y="168"/>
                  </a:cubicBezTo>
                  <a:cubicBezTo>
                    <a:pt x="245" y="179"/>
                    <a:pt x="213" y="192"/>
                    <a:pt x="226" y="209"/>
                  </a:cubicBezTo>
                  <a:cubicBezTo>
                    <a:pt x="232" y="218"/>
                    <a:pt x="252" y="207"/>
                    <a:pt x="263" y="196"/>
                  </a:cubicBezTo>
                  <a:cubicBezTo>
                    <a:pt x="271" y="187"/>
                    <a:pt x="275" y="150"/>
                    <a:pt x="280" y="105"/>
                  </a:cubicBezTo>
                  <a:cubicBezTo>
                    <a:pt x="284" y="60"/>
                    <a:pt x="269" y="52"/>
                    <a:pt x="252" y="51"/>
                  </a:cubicBezTo>
                  <a:cubicBezTo>
                    <a:pt x="236" y="51"/>
                    <a:pt x="225" y="55"/>
                    <a:pt x="215" y="44"/>
                  </a:cubicBezTo>
                  <a:cubicBezTo>
                    <a:pt x="205" y="33"/>
                    <a:pt x="224" y="20"/>
                    <a:pt x="212" y="10"/>
                  </a:cubicBezTo>
                  <a:cubicBezTo>
                    <a:pt x="200" y="0"/>
                    <a:pt x="168" y="12"/>
                    <a:pt x="160" y="28"/>
                  </a:cubicBezTo>
                  <a:cubicBezTo>
                    <a:pt x="151" y="45"/>
                    <a:pt x="157" y="51"/>
                    <a:pt x="153" y="62"/>
                  </a:cubicBezTo>
                  <a:cubicBezTo>
                    <a:pt x="149" y="73"/>
                    <a:pt x="133" y="81"/>
                    <a:pt x="120" y="82"/>
                  </a:cubicBezTo>
                  <a:cubicBezTo>
                    <a:pt x="100" y="82"/>
                    <a:pt x="80" y="73"/>
                    <a:pt x="69" y="65"/>
                  </a:cubicBezTo>
                  <a:cubicBezTo>
                    <a:pt x="58" y="57"/>
                    <a:pt x="46" y="53"/>
                    <a:pt x="32" y="65"/>
                  </a:cubicBezTo>
                  <a:cubicBezTo>
                    <a:pt x="19" y="77"/>
                    <a:pt x="0" y="105"/>
                    <a:pt x="1" y="118"/>
                  </a:cubicBezTo>
                  <a:cubicBezTo>
                    <a:pt x="3" y="131"/>
                    <a:pt x="15" y="146"/>
                    <a:pt x="34" y="1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7" name="Freeform 17">
              <a:extLst>
                <a:ext uri="{FF2B5EF4-FFF2-40B4-BE49-F238E27FC236}">
                  <a16:creationId xmlns:a16="http://schemas.microsoft.com/office/drawing/2014/main" id="{DA13CFD3-EB60-4354-B5CF-3A02FE3DB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6034" y="1179949"/>
              <a:ext cx="122238" cy="134938"/>
            </a:xfrm>
            <a:custGeom>
              <a:avLst/>
              <a:gdLst>
                <a:gd name="T0" fmla="*/ 40 w 50"/>
                <a:gd name="T1" fmla="*/ 41 h 55"/>
                <a:gd name="T2" fmla="*/ 44 w 50"/>
                <a:gd name="T3" fmla="*/ 13 h 55"/>
                <a:gd name="T4" fmla="*/ 24 w 50"/>
                <a:gd name="T5" fmla="*/ 4 h 55"/>
                <a:gd name="T6" fmla="*/ 4 w 50"/>
                <a:gd name="T7" fmla="*/ 25 h 55"/>
                <a:gd name="T8" fmla="*/ 5 w 50"/>
                <a:gd name="T9" fmla="*/ 47 h 55"/>
                <a:gd name="T10" fmla="*/ 40 w 50"/>
                <a:gd name="T11" fmla="*/ 4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55">
                  <a:moveTo>
                    <a:pt x="40" y="41"/>
                  </a:moveTo>
                  <a:cubicBezTo>
                    <a:pt x="50" y="37"/>
                    <a:pt x="45" y="18"/>
                    <a:pt x="44" y="13"/>
                  </a:cubicBezTo>
                  <a:cubicBezTo>
                    <a:pt x="43" y="8"/>
                    <a:pt x="31" y="0"/>
                    <a:pt x="24" y="4"/>
                  </a:cubicBezTo>
                  <a:cubicBezTo>
                    <a:pt x="16" y="8"/>
                    <a:pt x="5" y="16"/>
                    <a:pt x="4" y="25"/>
                  </a:cubicBezTo>
                  <a:cubicBezTo>
                    <a:pt x="4" y="25"/>
                    <a:pt x="0" y="39"/>
                    <a:pt x="5" y="47"/>
                  </a:cubicBezTo>
                  <a:cubicBezTo>
                    <a:pt x="10" y="55"/>
                    <a:pt x="30" y="46"/>
                    <a:pt x="40" y="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9D64564B-F66B-4B40-B1A3-7EEA95914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9321" y="2000687"/>
              <a:ext cx="125413" cy="95250"/>
            </a:xfrm>
            <a:custGeom>
              <a:avLst/>
              <a:gdLst>
                <a:gd name="T0" fmla="*/ 7 w 51"/>
                <a:gd name="T1" fmla="*/ 38 h 39"/>
                <a:gd name="T2" fmla="*/ 12 w 51"/>
                <a:gd name="T3" fmla="*/ 39 h 39"/>
                <a:gd name="T4" fmla="*/ 20 w 51"/>
                <a:gd name="T5" fmla="*/ 38 h 39"/>
                <a:gd name="T6" fmla="*/ 31 w 51"/>
                <a:gd name="T7" fmla="*/ 34 h 39"/>
                <a:gd name="T8" fmla="*/ 40 w 51"/>
                <a:gd name="T9" fmla="*/ 30 h 39"/>
                <a:gd name="T10" fmla="*/ 50 w 51"/>
                <a:gd name="T11" fmla="*/ 24 h 39"/>
                <a:gd name="T12" fmla="*/ 49 w 51"/>
                <a:gd name="T13" fmla="*/ 17 h 39"/>
                <a:gd name="T14" fmla="*/ 45 w 51"/>
                <a:gd name="T15" fmla="*/ 6 h 39"/>
                <a:gd name="T16" fmla="*/ 42 w 51"/>
                <a:gd name="T17" fmla="*/ 1 h 39"/>
                <a:gd name="T18" fmla="*/ 37 w 51"/>
                <a:gd name="T19" fmla="*/ 1 h 39"/>
                <a:gd name="T20" fmla="*/ 16 w 51"/>
                <a:gd name="T21" fmla="*/ 6 h 39"/>
                <a:gd name="T22" fmla="*/ 3 w 51"/>
                <a:gd name="T23" fmla="*/ 14 h 39"/>
                <a:gd name="T24" fmla="*/ 1 w 51"/>
                <a:gd name="T25" fmla="*/ 30 h 39"/>
                <a:gd name="T26" fmla="*/ 7 w 51"/>
                <a:gd name="T27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39">
                  <a:moveTo>
                    <a:pt x="7" y="38"/>
                  </a:moveTo>
                  <a:cubicBezTo>
                    <a:pt x="9" y="39"/>
                    <a:pt x="11" y="39"/>
                    <a:pt x="12" y="39"/>
                  </a:cubicBezTo>
                  <a:cubicBezTo>
                    <a:pt x="15" y="39"/>
                    <a:pt x="18" y="39"/>
                    <a:pt x="20" y="38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4" y="33"/>
                    <a:pt x="37" y="32"/>
                    <a:pt x="40" y="30"/>
                  </a:cubicBezTo>
                  <a:cubicBezTo>
                    <a:pt x="42" y="27"/>
                    <a:pt x="48" y="27"/>
                    <a:pt x="50" y="24"/>
                  </a:cubicBezTo>
                  <a:cubicBezTo>
                    <a:pt x="51" y="22"/>
                    <a:pt x="50" y="19"/>
                    <a:pt x="49" y="17"/>
                  </a:cubicBezTo>
                  <a:cubicBezTo>
                    <a:pt x="48" y="13"/>
                    <a:pt x="46" y="10"/>
                    <a:pt x="45" y="6"/>
                  </a:cubicBezTo>
                  <a:cubicBezTo>
                    <a:pt x="44" y="4"/>
                    <a:pt x="44" y="2"/>
                    <a:pt x="42" y="1"/>
                  </a:cubicBezTo>
                  <a:cubicBezTo>
                    <a:pt x="41" y="1"/>
                    <a:pt x="39" y="0"/>
                    <a:pt x="37" y="1"/>
                  </a:cubicBezTo>
                  <a:cubicBezTo>
                    <a:pt x="30" y="1"/>
                    <a:pt x="23" y="3"/>
                    <a:pt x="16" y="6"/>
                  </a:cubicBezTo>
                  <a:cubicBezTo>
                    <a:pt x="11" y="8"/>
                    <a:pt x="6" y="10"/>
                    <a:pt x="3" y="14"/>
                  </a:cubicBezTo>
                  <a:cubicBezTo>
                    <a:pt x="0" y="18"/>
                    <a:pt x="0" y="25"/>
                    <a:pt x="1" y="30"/>
                  </a:cubicBezTo>
                  <a:cubicBezTo>
                    <a:pt x="2" y="33"/>
                    <a:pt x="4" y="36"/>
                    <a:pt x="7" y="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3C41F0A1-C19C-4107-B7E6-550410E53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6921" y="2064187"/>
              <a:ext cx="79375" cy="68263"/>
            </a:xfrm>
            <a:custGeom>
              <a:avLst/>
              <a:gdLst>
                <a:gd name="T0" fmla="*/ 2 w 32"/>
                <a:gd name="T1" fmla="*/ 13 h 28"/>
                <a:gd name="T2" fmla="*/ 0 w 32"/>
                <a:gd name="T3" fmla="*/ 19 h 28"/>
                <a:gd name="T4" fmla="*/ 3 w 32"/>
                <a:gd name="T5" fmla="*/ 25 h 28"/>
                <a:gd name="T6" fmla="*/ 16 w 32"/>
                <a:gd name="T7" fmla="*/ 27 h 28"/>
                <a:gd name="T8" fmla="*/ 29 w 32"/>
                <a:gd name="T9" fmla="*/ 18 h 28"/>
                <a:gd name="T10" fmla="*/ 29 w 32"/>
                <a:gd name="T11" fmla="*/ 4 h 28"/>
                <a:gd name="T12" fmla="*/ 27 w 32"/>
                <a:gd name="T13" fmla="*/ 1 h 28"/>
                <a:gd name="T14" fmla="*/ 22 w 32"/>
                <a:gd name="T15" fmla="*/ 0 h 28"/>
                <a:gd name="T16" fmla="*/ 17 w 32"/>
                <a:gd name="T17" fmla="*/ 0 h 28"/>
                <a:gd name="T18" fmla="*/ 9 w 32"/>
                <a:gd name="T19" fmla="*/ 2 h 28"/>
                <a:gd name="T20" fmla="*/ 5 w 32"/>
                <a:gd name="T21" fmla="*/ 8 h 28"/>
                <a:gd name="T22" fmla="*/ 2 w 32"/>
                <a:gd name="T23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28">
                  <a:moveTo>
                    <a:pt x="2" y="13"/>
                  </a:moveTo>
                  <a:cubicBezTo>
                    <a:pt x="1" y="15"/>
                    <a:pt x="0" y="17"/>
                    <a:pt x="0" y="19"/>
                  </a:cubicBezTo>
                  <a:cubicBezTo>
                    <a:pt x="0" y="21"/>
                    <a:pt x="1" y="23"/>
                    <a:pt x="3" y="25"/>
                  </a:cubicBezTo>
                  <a:cubicBezTo>
                    <a:pt x="7" y="27"/>
                    <a:pt x="11" y="28"/>
                    <a:pt x="16" y="27"/>
                  </a:cubicBezTo>
                  <a:cubicBezTo>
                    <a:pt x="21" y="26"/>
                    <a:pt x="26" y="23"/>
                    <a:pt x="29" y="18"/>
                  </a:cubicBezTo>
                  <a:cubicBezTo>
                    <a:pt x="31" y="14"/>
                    <a:pt x="32" y="8"/>
                    <a:pt x="29" y="4"/>
                  </a:cubicBezTo>
                  <a:cubicBezTo>
                    <a:pt x="29" y="3"/>
                    <a:pt x="28" y="2"/>
                    <a:pt x="27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0" y="0"/>
                    <a:pt x="19" y="0"/>
                    <a:pt x="17" y="0"/>
                  </a:cubicBezTo>
                  <a:cubicBezTo>
                    <a:pt x="14" y="0"/>
                    <a:pt x="12" y="1"/>
                    <a:pt x="9" y="2"/>
                  </a:cubicBezTo>
                  <a:cubicBezTo>
                    <a:pt x="8" y="4"/>
                    <a:pt x="6" y="6"/>
                    <a:pt x="5" y="8"/>
                  </a:cubicBezTo>
                  <a:cubicBezTo>
                    <a:pt x="4" y="10"/>
                    <a:pt x="3" y="12"/>
                    <a:pt x="2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26" name="Rectangle 36">
            <a:extLst>
              <a:ext uri="{FF2B5EF4-FFF2-40B4-BE49-F238E27FC236}">
                <a16:creationId xmlns:a16="http://schemas.microsoft.com/office/drawing/2014/main" id="{AE861DBE-955C-483B-BCFA-CEA9687A1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8553" y="1223638"/>
            <a:ext cx="123270" cy="12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Franklin Gothic Book" panose="020B0503020102020204" pitchFamily="34" charset="0"/>
              </a:rPr>
              <a:t>12</a:t>
            </a: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27" name="Rectangle 37">
            <a:extLst>
              <a:ext uri="{FF2B5EF4-FFF2-40B4-BE49-F238E27FC236}">
                <a16:creationId xmlns:a16="http://schemas.microsoft.com/office/drawing/2014/main" id="{CCB78CE2-8E80-465A-84ED-46B3A5175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7517" y="1223638"/>
            <a:ext cx="123270" cy="12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Franklin Gothic Book" panose="020B0503020102020204" pitchFamily="34" charset="0"/>
              </a:rPr>
              <a:t>11</a:t>
            </a: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ranklin Gothic Book" panose="020B0503020102020204" pitchFamily="34" charset="0"/>
            </a:endParaRPr>
          </a:p>
        </p:txBody>
      </p:sp>
      <p:grpSp>
        <p:nvGrpSpPr>
          <p:cNvPr id="28" name="Grupp 27">
            <a:extLst>
              <a:ext uri="{FF2B5EF4-FFF2-40B4-BE49-F238E27FC236}">
                <a16:creationId xmlns:a16="http://schemas.microsoft.com/office/drawing/2014/main" id="{E403C967-E7CF-4DD7-8CF3-C11170C60A9F}"/>
              </a:ext>
            </a:extLst>
          </p:cNvPr>
          <p:cNvGrpSpPr/>
          <p:nvPr/>
        </p:nvGrpSpPr>
        <p:grpSpPr>
          <a:xfrm>
            <a:off x="8841798" y="2257408"/>
            <a:ext cx="414288" cy="890913"/>
            <a:chOff x="8026096" y="2699187"/>
            <a:chExt cx="506413" cy="1089025"/>
          </a:xfrm>
        </p:grpSpPr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9C8E281A-48E1-4F06-B8E3-012EADB9C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9609" y="3083362"/>
              <a:ext cx="157163" cy="193675"/>
            </a:xfrm>
            <a:custGeom>
              <a:avLst/>
              <a:gdLst>
                <a:gd name="T0" fmla="*/ 19 w 64"/>
                <a:gd name="T1" fmla="*/ 42 h 79"/>
                <a:gd name="T2" fmla="*/ 28 w 64"/>
                <a:gd name="T3" fmla="*/ 53 h 79"/>
                <a:gd name="T4" fmla="*/ 38 w 64"/>
                <a:gd name="T5" fmla="*/ 61 h 79"/>
                <a:gd name="T6" fmla="*/ 40 w 64"/>
                <a:gd name="T7" fmla="*/ 64 h 79"/>
                <a:gd name="T8" fmla="*/ 45 w 64"/>
                <a:gd name="T9" fmla="*/ 72 h 79"/>
                <a:gd name="T10" fmla="*/ 46 w 64"/>
                <a:gd name="T11" fmla="*/ 72 h 79"/>
                <a:gd name="T12" fmla="*/ 53 w 64"/>
                <a:gd name="T13" fmla="*/ 77 h 79"/>
                <a:gd name="T14" fmla="*/ 56 w 64"/>
                <a:gd name="T15" fmla="*/ 69 h 79"/>
                <a:gd name="T16" fmla="*/ 63 w 64"/>
                <a:gd name="T17" fmla="*/ 52 h 79"/>
                <a:gd name="T18" fmla="*/ 36 w 64"/>
                <a:gd name="T19" fmla="*/ 11 h 79"/>
                <a:gd name="T20" fmla="*/ 25 w 64"/>
                <a:gd name="T21" fmla="*/ 7 h 79"/>
                <a:gd name="T22" fmla="*/ 15 w 64"/>
                <a:gd name="T23" fmla="*/ 3 h 79"/>
                <a:gd name="T24" fmla="*/ 11 w 64"/>
                <a:gd name="T25" fmla="*/ 11 h 79"/>
                <a:gd name="T26" fmla="*/ 6 w 64"/>
                <a:gd name="T27" fmla="*/ 19 h 79"/>
                <a:gd name="T28" fmla="*/ 1 w 64"/>
                <a:gd name="T29" fmla="*/ 21 h 79"/>
                <a:gd name="T30" fmla="*/ 2 w 64"/>
                <a:gd name="T31" fmla="*/ 26 h 79"/>
                <a:gd name="T32" fmla="*/ 19 w 64"/>
                <a:gd name="T33" fmla="*/ 4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79">
                  <a:moveTo>
                    <a:pt x="19" y="42"/>
                  </a:moveTo>
                  <a:cubicBezTo>
                    <a:pt x="21" y="46"/>
                    <a:pt x="24" y="49"/>
                    <a:pt x="28" y="53"/>
                  </a:cubicBezTo>
                  <a:cubicBezTo>
                    <a:pt x="31" y="56"/>
                    <a:pt x="35" y="58"/>
                    <a:pt x="38" y="61"/>
                  </a:cubicBezTo>
                  <a:cubicBezTo>
                    <a:pt x="39" y="62"/>
                    <a:pt x="40" y="63"/>
                    <a:pt x="40" y="64"/>
                  </a:cubicBezTo>
                  <a:cubicBezTo>
                    <a:pt x="42" y="66"/>
                    <a:pt x="44" y="69"/>
                    <a:pt x="4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7" y="75"/>
                    <a:pt x="50" y="79"/>
                    <a:pt x="53" y="77"/>
                  </a:cubicBezTo>
                  <a:cubicBezTo>
                    <a:pt x="55" y="75"/>
                    <a:pt x="55" y="71"/>
                    <a:pt x="56" y="69"/>
                  </a:cubicBezTo>
                  <a:cubicBezTo>
                    <a:pt x="58" y="63"/>
                    <a:pt x="64" y="59"/>
                    <a:pt x="63" y="52"/>
                  </a:cubicBezTo>
                  <a:cubicBezTo>
                    <a:pt x="60" y="36"/>
                    <a:pt x="52" y="17"/>
                    <a:pt x="36" y="11"/>
                  </a:cubicBezTo>
                  <a:cubicBezTo>
                    <a:pt x="32" y="10"/>
                    <a:pt x="28" y="9"/>
                    <a:pt x="25" y="7"/>
                  </a:cubicBezTo>
                  <a:cubicBezTo>
                    <a:pt x="22" y="5"/>
                    <a:pt x="19" y="0"/>
                    <a:pt x="15" y="3"/>
                  </a:cubicBezTo>
                  <a:cubicBezTo>
                    <a:pt x="12" y="5"/>
                    <a:pt x="11" y="9"/>
                    <a:pt x="11" y="11"/>
                  </a:cubicBezTo>
                  <a:cubicBezTo>
                    <a:pt x="10" y="14"/>
                    <a:pt x="9" y="17"/>
                    <a:pt x="6" y="19"/>
                  </a:cubicBezTo>
                  <a:cubicBezTo>
                    <a:pt x="4" y="20"/>
                    <a:pt x="2" y="20"/>
                    <a:pt x="1" y="21"/>
                  </a:cubicBezTo>
                  <a:cubicBezTo>
                    <a:pt x="0" y="23"/>
                    <a:pt x="1" y="25"/>
                    <a:pt x="2" y="26"/>
                  </a:cubicBezTo>
                  <a:cubicBezTo>
                    <a:pt x="8" y="31"/>
                    <a:pt x="14" y="35"/>
                    <a:pt x="19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E197E1C7-478C-4C16-9A53-535627E9E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2296" y="3453249"/>
              <a:ext cx="300038" cy="219075"/>
            </a:xfrm>
            <a:custGeom>
              <a:avLst/>
              <a:gdLst>
                <a:gd name="T0" fmla="*/ 111 w 122"/>
                <a:gd name="T1" fmla="*/ 46 h 89"/>
                <a:gd name="T2" fmla="*/ 111 w 122"/>
                <a:gd name="T3" fmla="*/ 18 h 89"/>
                <a:gd name="T4" fmla="*/ 103 w 122"/>
                <a:gd name="T5" fmla="*/ 12 h 89"/>
                <a:gd name="T6" fmla="*/ 96 w 122"/>
                <a:gd name="T7" fmla="*/ 15 h 89"/>
                <a:gd name="T8" fmla="*/ 90 w 122"/>
                <a:gd name="T9" fmla="*/ 19 h 89"/>
                <a:gd name="T10" fmla="*/ 76 w 122"/>
                <a:gd name="T11" fmla="*/ 17 h 89"/>
                <a:gd name="T12" fmla="*/ 58 w 122"/>
                <a:gd name="T13" fmla="*/ 23 h 89"/>
                <a:gd name="T14" fmla="*/ 46 w 122"/>
                <a:gd name="T15" fmla="*/ 5 h 89"/>
                <a:gd name="T16" fmla="*/ 26 w 122"/>
                <a:gd name="T17" fmla="*/ 0 h 89"/>
                <a:gd name="T18" fmla="*/ 8 w 122"/>
                <a:gd name="T19" fmla="*/ 12 h 89"/>
                <a:gd name="T20" fmla="*/ 1 w 122"/>
                <a:gd name="T21" fmla="*/ 27 h 89"/>
                <a:gd name="T22" fmla="*/ 1 w 122"/>
                <a:gd name="T23" fmla="*/ 28 h 89"/>
                <a:gd name="T24" fmla="*/ 5 w 122"/>
                <a:gd name="T25" fmla="*/ 42 h 89"/>
                <a:gd name="T26" fmla="*/ 20 w 122"/>
                <a:gd name="T27" fmla="*/ 44 h 89"/>
                <a:gd name="T28" fmla="*/ 24 w 122"/>
                <a:gd name="T29" fmla="*/ 38 h 89"/>
                <a:gd name="T30" fmla="*/ 30 w 122"/>
                <a:gd name="T31" fmla="*/ 41 h 89"/>
                <a:gd name="T32" fmla="*/ 36 w 122"/>
                <a:gd name="T33" fmla="*/ 46 h 89"/>
                <a:gd name="T34" fmla="*/ 46 w 122"/>
                <a:gd name="T35" fmla="*/ 56 h 89"/>
                <a:gd name="T36" fmla="*/ 51 w 122"/>
                <a:gd name="T37" fmla="*/ 70 h 89"/>
                <a:gd name="T38" fmla="*/ 57 w 122"/>
                <a:gd name="T39" fmla="*/ 80 h 89"/>
                <a:gd name="T40" fmla="*/ 68 w 122"/>
                <a:gd name="T41" fmla="*/ 83 h 89"/>
                <a:gd name="T42" fmla="*/ 80 w 122"/>
                <a:gd name="T43" fmla="*/ 81 h 89"/>
                <a:gd name="T44" fmla="*/ 89 w 122"/>
                <a:gd name="T45" fmla="*/ 78 h 89"/>
                <a:gd name="T46" fmla="*/ 94 w 122"/>
                <a:gd name="T47" fmla="*/ 81 h 89"/>
                <a:gd name="T48" fmla="*/ 102 w 122"/>
                <a:gd name="T49" fmla="*/ 86 h 89"/>
                <a:gd name="T50" fmla="*/ 116 w 122"/>
                <a:gd name="T51" fmla="*/ 85 h 89"/>
                <a:gd name="T52" fmla="*/ 122 w 122"/>
                <a:gd name="T53" fmla="*/ 79 h 89"/>
                <a:gd name="T54" fmla="*/ 118 w 122"/>
                <a:gd name="T55" fmla="*/ 70 h 89"/>
                <a:gd name="T56" fmla="*/ 111 w 122"/>
                <a:gd name="T57" fmla="*/ 4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2" h="89">
                  <a:moveTo>
                    <a:pt x="111" y="46"/>
                  </a:moveTo>
                  <a:cubicBezTo>
                    <a:pt x="110" y="37"/>
                    <a:pt x="107" y="27"/>
                    <a:pt x="111" y="18"/>
                  </a:cubicBezTo>
                  <a:cubicBezTo>
                    <a:pt x="113" y="13"/>
                    <a:pt x="108" y="12"/>
                    <a:pt x="103" y="12"/>
                  </a:cubicBezTo>
                  <a:cubicBezTo>
                    <a:pt x="101" y="12"/>
                    <a:pt x="98" y="13"/>
                    <a:pt x="96" y="15"/>
                  </a:cubicBezTo>
                  <a:cubicBezTo>
                    <a:pt x="94" y="16"/>
                    <a:pt x="93" y="19"/>
                    <a:pt x="90" y="19"/>
                  </a:cubicBezTo>
                  <a:cubicBezTo>
                    <a:pt x="85" y="21"/>
                    <a:pt x="81" y="16"/>
                    <a:pt x="76" y="17"/>
                  </a:cubicBezTo>
                  <a:cubicBezTo>
                    <a:pt x="71" y="19"/>
                    <a:pt x="64" y="26"/>
                    <a:pt x="58" y="23"/>
                  </a:cubicBezTo>
                  <a:cubicBezTo>
                    <a:pt x="52" y="19"/>
                    <a:pt x="51" y="10"/>
                    <a:pt x="46" y="5"/>
                  </a:cubicBezTo>
                  <a:cubicBezTo>
                    <a:pt x="41" y="1"/>
                    <a:pt x="32" y="0"/>
                    <a:pt x="26" y="0"/>
                  </a:cubicBezTo>
                  <a:cubicBezTo>
                    <a:pt x="18" y="1"/>
                    <a:pt x="12" y="5"/>
                    <a:pt x="8" y="12"/>
                  </a:cubicBezTo>
                  <a:cubicBezTo>
                    <a:pt x="5" y="16"/>
                    <a:pt x="1" y="21"/>
                    <a:pt x="1" y="27"/>
                  </a:cubicBezTo>
                  <a:cubicBezTo>
                    <a:pt x="1" y="27"/>
                    <a:pt x="1" y="27"/>
                    <a:pt x="1" y="28"/>
                  </a:cubicBezTo>
                  <a:cubicBezTo>
                    <a:pt x="0" y="33"/>
                    <a:pt x="2" y="38"/>
                    <a:pt x="5" y="42"/>
                  </a:cubicBezTo>
                  <a:cubicBezTo>
                    <a:pt x="8" y="47"/>
                    <a:pt x="16" y="49"/>
                    <a:pt x="20" y="44"/>
                  </a:cubicBezTo>
                  <a:cubicBezTo>
                    <a:pt x="21" y="43"/>
                    <a:pt x="22" y="38"/>
                    <a:pt x="24" y="38"/>
                  </a:cubicBezTo>
                  <a:cubicBezTo>
                    <a:pt x="26" y="38"/>
                    <a:pt x="28" y="40"/>
                    <a:pt x="30" y="41"/>
                  </a:cubicBezTo>
                  <a:cubicBezTo>
                    <a:pt x="32" y="43"/>
                    <a:pt x="34" y="45"/>
                    <a:pt x="36" y="46"/>
                  </a:cubicBezTo>
                  <a:cubicBezTo>
                    <a:pt x="39" y="50"/>
                    <a:pt x="43" y="53"/>
                    <a:pt x="46" y="56"/>
                  </a:cubicBezTo>
                  <a:cubicBezTo>
                    <a:pt x="50" y="61"/>
                    <a:pt x="50" y="65"/>
                    <a:pt x="51" y="70"/>
                  </a:cubicBezTo>
                  <a:cubicBezTo>
                    <a:pt x="52" y="74"/>
                    <a:pt x="54" y="78"/>
                    <a:pt x="57" y="80"/>
                  </a:cubicBezTo>
                  <a:cubicBezTo>
                    <a:pt x="60" y="83"/>
                    <a:pt x="64" y="83"/>
                    <a:pt x="68" y="83"/>
                  </a:cubicBezTo>
                  <a:cubicBezTo>
                    <a:pt x="72" y="82"/>
                    <a:pt x="76" y="82"/>
                    <a:pt x="80" y="81"/>
                  </a:cubicBezTo>
                  <a:cubicBezTo>
                    <a:pt x="83" y="80"/>
                    <a:pt x="86" y="77"/>
                    <a:pt x="89" y="78"/>
                  </a:cubicBezTo>
                  <a:cubicBezTo>
                    <a:pt x="91" y="79"/>
                    <a:pt x="92" y="80"/>
                    <a:pt x="94" y="81"/>
                  </a:cubicBezTo>
                  <a:cubicBezTo>
                    <a:pt x="97" y="83"/>
                    <a:pt x="99" y="84"/>
                    <a:pt x="102" y="86"/>
                  </a:cubicBezTo>
                  <a:cubicBezTo>
                    <a:pt x="106" y="89"/>
                    <a:pt x="112" y="87"/>
                    <a:pt x="116" y="85"/>
                  </a:cubicBezTo>
                  <a:cubicBezTo>
                    <a:pt x="119" y="84"/>
                    <a:pt x="122" y="82"/>
                    <a:pt x="122" y="79"/>
                  </a:cubicBezTo>
                  <a:cubicBezTo>
                    <a:pt x="122" y="76"/>
                    <a:pt x="119" y="73"/>
                    <a:pt x="118" y="70"/>
                  </a:cubicBezTo>
                  <a:cubicBezTo>
                    <a:pt x="114" y="63"/>
                    <a:pt x="112" y="55"/>
                    <a:pt x="111" y="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69093B62-7F61-4A97-8EB7-353F03E07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5821" y="2992874"/>
              <a:ext cx="166688" cy="411163"/>
            </a:xfrm>
            <a:custGeom>
              <a:avLst/>
              <a:gdLst>
                <a:gd name="T0" fmla="*/ 48 w 68"/>
                <a:gd name="T1" fmla="*/ 119 h 168"/>
                <a:gd name="T2" fmla="*/ 66 w 68"/>
                <a:gd name="T3" fmla="*/ 74 h 168"/>
                <a:gd name="T4" fmla="*/ 68 w 68"/>
                <a:gd name="T5" fmla="*/ 64 h 168"/>
                <a:gd name="T6" fmla="*/ 63 w 68"/>
                <a:gd name="T7" fmla="*/ 55 h 168"/>
                <a:gd name="T8" fmla="*/ 58 w 68"/>
                <a:gd name="T9" fmla="*/ 52 h 168"/>
                <a:gd name="T10" fmla="*/ 49 w 68"/>
                <a:gd name="T11" fmla="*/ 37 h 168"/>
                <a:gd name="T12" fmla="*/ 49 w 68"/>
                <a:gd name="T13" fmla="*/ 20 h 168"/>
                <a:gd name="T14" fmla="*/ 38 w 68"/>
                <a:gd name="T15" fmla="*/ 1 h 168"/>
                <a:gd name="T16" fmla="*/ 25 w 68"/>
                <a:gd name="T17" fmla="*/ 3 h 168"/>
                <a:gd name="T18" fmla="*/ 14 w 68"/>
                <a:gd name="T19" fmla="*/ 25 h 168"/>
                <a:gd name="T20" fmla="*/ 10 w 68"/>
                <a:gd name="T21" fmla="*/ 47 h 168"/>
                <a:gd name="T22" fmla="*/ 1 w 68"/>
                <a:gd name="T23" fmla="*/ 66 h 168"/>
                <a:gd name="T24" fmla="*/ 4 w 68"/>
                <a:gd name="T25" fmla="*/ 79 h 168"/>
                <a:gd name="T26" fmla="*/ 7 w 68"/>
                <a:gd name="T27" fmla="*/ 111 h 168"/>
                <a:gd name="T28" fmla="*/ 35 w 68"/>
                <a:gd name="T29" fmla="*/ 167 h 168"/>
                <a:gd name="T30" fmla="*/ 40 w 68"/>
                <a:gd name="T31" fmla="*/ 168 h 168"/>
                <a:gd name="T32" fmla="*/ 44 w 68"/>
                <a:gd name="T33" fmla="*/ 162 h 168"/>
                <a:gd name="T34" fmla="*/ 48 w 68"/>
                <a:gd name="T35" fmla="*/ 11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168">
                  <a:moveTo>
                    <a:pt x="48" y="119"/>
                  </a:moveTo>
                  <a:cubicBezTo>
                    <a:pt x="53" y="103"/>
                    <a:pt x="62" y="90"/>
                    <a:pt x="66" y="74"/>
                  </a:cubicBezTo>
                  <a:cubicBezTo>
                    <a:pt x="67" y="71"/>
                    <a:pt x="68" y="67"/>
                    <a:pt x="68" y="64"/>
                  </a:cubicBezTo>
                  <a:cubicBezTo>
                    <a:pt x="68" y="60"/>
                    <a:pt x="66" y="57"/>
                    <a:pt x="63" y="55"/>
                  </a:cubicBezTo>
                  <a:cubicBezTo>
                    <a:pt x="62" y="53"/>
                    <a:pt x="59" y="53"/>
                    <a:pt x="58" y="52"/>
                  </a:cubicBezTo>
                  <a:cubicBezTo>
                    <a:pt x="52" y="49"/>
                    <a:pt x="50" y="43"/>
                    <a:pt x="49" y="37"/>
                  </a:cubicBezTo>
                  <a:cubicBezTo>
                    <a:pt x="48" y="31"/>
                    <a:pt x="49" y="25"/>
                    <a:pt x="49" y="20"/>
                  </a:cubicBezTo>
                  <a:cubicBezTo>
                    <a:pt x="49" y="12"/>
                    <a:pt x="46" y="4"/>
                    <a:pt x="38" y="1"/>
                  </a:cubicBezTo>
                  <a:cubicBezTo>
                    <a:pt x="33" y="0"/>
                    <a:pt x="28" y="0"/>
                    <a:pt x="25" y="3"/>
                  </a:cubicBezTo>
                  <a:cubicBezTo>
                    <a:pt x="17" y="7"/>
                    <a:pt x="14" y="17"/>
                    <a:pt x="14" y="25"/>
                  </a:cubicBezTo>
                  <a:cubicBezTo>
                    <a:pt x="13" y="33"/>
                    <a:pt x="13" y="40"/>
                    <a:pt x="10" y="47"/>
                  </a:cubicBezTo>
                  <a:cubicBezTo>
                    <a:pt x="7" y="53"/>
                    <a:pt x="1" y="59"/>
                    <a:pt x="1" y="66"/>
                  </a:cubicBezTo>
                  <a:cubicBezTo>
                    <a:pt x="0" y="71"/>
                    <a:pt x="2" y="75"/>
                    <a:pt x="4" y="79"/>
                  </a:cubicBezTo>
                  <a:cubicBezTo>
                    <a:pt x="7" y="90"/>
                    <a:pt x="6" y="101"/>
                    <a:pt x="7" y="111"/>
                  </a:cubicBezTo>
                  <a:cubicBezTo>
                    <a:pt x="9" y="132"/>
                    <a:pt x="19" y="153"/>
                    <a:pt x="35" y="167"/>
                  </a:cubicBezTo>
                  <a:cubicBezTo>
                    <a:pt x="36" y="168"/>
                    <a:pt x="38" y="168"/>
                    <a:pt x="40" y="168"/>
                  </a:cubicBezTo>
                  <a:cubicBezTo>
                    <a:pt x="42" y="167"/>
                    <a:pt x="44" y="165"/>
                    <a:pt x="44" y="162"/>
                  </a:cubicBezTo>
                  <a:cubicBezTo>
                    <a:pt x="44" y="147"/>
                    <a:pt x="43" y="134"/>
                    <a:pt x="48" y="1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380C5AF2-05D3-4775-8BE9-665CB4350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9609" y="3253224"/>
              <a:ext cx="171450" cy="230188"/>
            </a:xfrm>
            <a:custGeom>
              <a:avLst/>
              <a:gdLst>
                <a:gd name="T0" fmla="*/ 69 w 70"/>
                <a:gd name="T1" fmla="*/ 69 h 94"/>
                <a:gd name="T2" fmla="*/ 70 w 70"/>
                <a:gd name="T3" fmla="*/ 66 h 94"/>
                <a:gd name="T4" fmla="*/ 64 w 70"/>
                <a:gd name="T5" fmla="*/ 58 h 94"/>
                <a:gd name="T6" fmla="*/ 42 w 70"/>
                <a:gd name="T7" fmla="*/ 9 h 94"/>
                <a:gd name="T8" fmla="*/ 15 w 70"/>
                <a:gd name="T9" fmla="*/ 4 h 94"/>
                <a:gd name="T10" fmla="*/ 0 w 70"/>
                <a:gd name="T11" fmla="*/ 28 h 94"/>
                <a:gd name="T12" fmla="*/ 5 w 70"/>
                <a:gd name="T13" fmla="*/ 51 h 94"/>
                <a:gd name="T14" fmla="*/ 11 w 70"/>
                <a:gd name="T15" fmla="*/ 78 h 94"/>
                <a:gd name="T16" fmla="*/ 32 w 70"/>
                <a:gd name="T17" fmla="*/ 93 h 94"/>
                <a:gd name="T18" fmla="*/ 47 w 70"/>
                <a:gd name="T19" fmla="*/ 87 h 94"/>
                <a:gd name="T20" fmla="*/ 59 w 70"/>
                <a:gd name="T21" fmla="*/ 80 h 94"/>
                <a:gd name="T22" fmla="*/ 58 w 70"/>
                <a:gd name="T23" fmla="*/ 82 h 94"/>
                <a:gd name="T24" fmla="*/ 69 w 70"/>
                <a:gd name="T25" fmla="*/ 6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94">
                  <a:moveTo>
                    <a:pt x="69" y="69"/>
                  </a:moveTo>
                  <a:cubicBezTo>
                    <a:pt x="69" y="68"/>
                    <a:pt x="70" y="67"/>
                    <a:pt x="70" y="66"/>
                  </a:cubicBezTo>
                  <a:cubicBezTo>
                    <a:pt x="70" y="62"/>
                    <a:pt x="66" y="60"/>
                    <a:pt x="64" y="58"/>
                  </a:cubicBezTo>
                  <a:cubicBezTo>
                    <a:pt x="50" y="47"/>
                    <a:pt x="55" y="23"/>
                    <a:pt x="42" y="9"/>
                  </a:cubicBezTo>
                  <a:cubicBezTo>
                    <a:pt x="36" y="2"/>
                    <a:pt x="24" y="0"/>
                    <a:pt x="15" y="4"/>
                  </a:cubicBezTo>
                  <a:cubicBezTo>
                    <a:pt x="6" y="8"/>
                    <a:pt x="0" y="18"/>
                    <a:pt x="0" y="28"/>
                  </a:cubicBezTo>
                  <a:cubicBezTo>
                    <a:pt x="0" y="36"/>
                    <a:pt x="3" y="43"/>
                    <a:pt x="5" y="51"/>
                  </a:cubicBezTo>
                  <a:cubicBezTo>
                    <a:pt x="7" y="60"/>
                    <a:pt x="8" y="69"/>
                    <a:pt x="11" y="78"/>
                  </a:cubicBezTo>
                  <a:cubicBezTo>
                    <a:pt x="15" y="86"/>
                    <a:pt x="23" y="94"/>
                    <a:pt x="32" y="93"/>
                  </a:cubicBezTo>
                  <a:cubicBezTo>
                    <a:pt x="37" y="93"/>
                    <a:pt x="42" y="90"/>
                    <a:pt x="47" y="87"/>
                  </a:cubicBezTo>
                  <a:cubicBezTo>
                    <a:pt x="51" y="85"/>
                    <a:pt x="55" y="83"/>
                    <a:pt x="59" y="80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63" y="78"/>
                    <a:pt x="66" y="74"/>
                    <a:pt x="69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ED1BA5B4-A0F8-4812-B15A-2334D1663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2159" y="3689787"/>
              <a:ext cx="96838" cy="98425"/>
            </a:xfrm>
            <a:custGeom>
              <a:avLst/>
              <a:gdLst>
                <a:gd name="T0" fmla="*/ 32 w 39"/>
                <a:gd name="T1" fmla="*/ 0 h 40"/>
                <a:gd name="T2" fmla="*/ 12 w 39"/>
                <a:gd name="T3" fmla="*/ 6 h 40"/>
                <a:gd name="T4" fmla="*/ 6 w 39"/>
                <a:gd name="T5" fmla="*/ 7 h 40"/>
                <a:gd name="T6" fmla="*/ 1 w 39"/>
                <a:gd name="T7" fmla="*/ 13 h 40"/>
                <a:gd name="T8" fmla="*/ 6 w 39"/>
                <a:gd name="T9" fmla="*/ 29 h 40"/>
                <a:gd name="T10" fmla="*/ 20 w 39"/>
                <a:gd name="T11" fmla="*/ 37 h 40"/>
                <a:gd name="T12" fmla="*/ 22 w 39"/>
                <a:gd name="T13" fmla="*/ 38 h 40"/>
                <a:gd name="T14" fmla="*/ 24 w 39"/>
                <a:gd name="T15" fmla="*/ 40 h 40"/>
                <a:gd name="T16" fmla="*/ 25 w 39"/>
                <a:gd name="T17" fmla="*/ 40 h 40"/>
                <a:gd name="T18" fmla="*/ 27 w 39"/>
                <a:gd name="T19" fmla="*/ 38 h 40"/>
                <a:gd name="T20" fmla="*/ 31 w 39"/>
                <a:gd name="T21" fmla="*/ 34 h 40"/>
                <a:gd name="T22" fmla="*/ 33 w 39"/>
                <a:gd name="T23" fmla="*/ 30 h 40"/>
                <a:gd name="T24" fmla="*/ 34 w 39"/>
                <a:gd name="T25" fmla="*/ 28 h 40"/>
                <a:gd name="T26" fmla="*/ 34 w 39"/>
                <a:gd name="T27" fmla="*/ 26 h 40"/>
                <a:gd name="T28" fmla="*/ 38 w 39"/>
                <a:gd name="T29" fmla="*/ 8 h 40"/>
                <a:gd name="T30" fmla="*/ 39 w 39"/>
                <a:gd name="T31" fmla="*/ 7 h 40"/>
                <a:gd name="T32" fmla="*/ 38 w 39"/>
                <a:gd name="T33" fmla="*/ 3 h 40"/>
                <a:gd name="T34" fmla="*/ 32 w 39"/>
                <a:gd name="T3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0">
                  <a:moveTo>
                    <a:pt x="32" y="0"/>
                  </a:moveTo>
                  <a:cubicBezTo>
                    <a:pt x="25" y="1"/>
                    <a:pt x="19" y="5"/>
                    <a:pt x="12" y="6"/>
                  </a:cubicBezTo>
                  <a:cubicBezTo>
                    <a:pt x="10" y="7"/>
                    <a:pt x="8" y="6"/>
                    <a:pt x="6" y="7"/>
                  </a:cubicBezTo>
                  <a:cubicBezTo>
                    <a:pt x="3" y="8"/>
                    <a:pt x="2" y="11"/>
                    <a:pt x="1" y="13"/>
                  </a:cubicBezTo>
                  <a:cubicBezTo>
                    <a:pt x="0" y="19"/>
                    <a:pt x="2" y="25"/>
                    <a:pt x="6" y="29"/>
                  </a:cubicBezTo>
                  <a:cubicBezTo>
                    <a:pt x="9" y="33"/>
                    <a:pt x="15" y="35"/>
                    <a:pt x="20" y="37"/>
                  </a:cubicBezTo>
                  <a:cubicBezTo>
                    <a:pt x="21" y="37"/>
                    <a:pt x="21" y="37"/>
                    <a:pt x="22" y="38"/>
                  </a:cubicBezTo>
                  <a:cubicBezTo>
                    <a:pt x="22" y="39"/>
                    <a:pt x="23" y="40"/>
                    <a:pt x="24" y="40"/>
                  </a:cubicBezTo>
                  <a:cubicBezTo>
                    <a:pt x="24" y="40"/>
                    <a:pt x="25" y="40"/>
                    <a:pt x="25" y="40"/>
                  </a:cubicBezTo>
                  <a:cubicBezTo>
                    <a:pt x="26" y="40"/>
                    <a:pt x="27" y="39"/>
                    <a:pt x="27" y="38"/>
                  </a:cubicBezTo>
                  <a:cubicBezTo>
                    <a:pt x="28" y="37"/>
                    <a:pt x="30" y="35"/>
                    <a:pt x="31" y="34"/>
                  </a:cubicBezTo>
                  <a:cubicBezTo>
                    <a:pt x="31" y="32"/>
                    <a:pt x="32" y="31"/>
                    <a:pt x="33" y="30"/>
                  </a:cubicBezTo>
                  <a:cubicBezTo>
                    <a:pt x="33" y="29"/>
                    <a:pt x="33" y="28"/>
                    <a:pt x="34" y="28"/>
                  </a:cubicBezTo>
                  <a:cubicBezTo>
                    <a:pt x="34" y="27"/>
                    <a:pt x="34" y="26"/>
                    <a:pt x="34" y="26"/>
                  </a:cubicBezTo>
                  <a:cubicBezTo>
                    <a:pt x="36" y="20"/>
                    <a:pt x="37" y="14"/>
                    <a:pt x="38" y="8"/>
                  </a:cubicBezTo>
                  <a:cubicBezTo>
                    <a:pt x="39" y="8"/>
                    <a:pt x="39" y="7"/>
                    <a:pt x="39" y="7"/>
                  </a:cubicBezTo>
                  <a:cubicBezTo>
                    <a:pt x="39" y="6"/>
                    <a:pt x="39" y="5"/>
                    <a:pt x="38" y="3"/>
                  </a:cubicBezTo>
                  <a:cubicBezTo>
                    <a:pt x="38" y="1"/>
                    <a:pt x="35" y="0"/>
                    <a:pt x="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id="{B57FA739-4B1C-4F73-AC6A-0FA3367B9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6096" y="2699187"/>
              <a:ext cx="150813" cy="201613"/>
            </a:xfrm>
            <a:custGeom>
              <a:avLst/>
              <a:gdLst>
                <a:gd name="T0" fmla="*/ 41 w 61"/>
                <a:gd name="T1" fmla="*/ 77 h 82"/>
                <a:gd name="T2" fmla="*/ 58 w 61"/>
                <a:gd name="T3" fmla="*/ 61 h 82"/>
                <a:gd name="T4" fmla="*/ 59 w 61"/>
                <a:gd name="T5" fmla="*/ 59 h 82"/>
                <a:gd name="T6" fmla="*/ 60 w 61"/>
                <a:gd name="T7" fmla="*/ 48 h 82"/>
                <a:gd name="T8" fmla="*/ 54 w 61"/>
                <a:gd name="T9" fmla="*/ 39 h 82"/>
                <a:gd name="T10" fmla="*/ 36 w 61"/>
                <a:gd name="T11" fmla="*/ 14 h 82"/>
                <a:gd name="T12" fmla="*/ 31 w 61"/>
                <a:gd name="T13" fmla="*/ 5 h 82"/>
                <a:gd name="T14" fmla="*/ 21 w 61"/>
                <a:gd name="T15" fmla="*/ 1 h 82"/>
                <a:gd name="T16" fmla="*/ 14 w 61"/>
                <a:gd name="T17" fmla="*/ 6 h 82"/>
                <a:gd name="T18" fmla="*/ 2 w 61"/>
                <a:gd name="T19" fmla="*/ 49 h 82"/>
                <a:gd name="T20" fmla="*/ 7 w 61"/>
                <a:gd name="T21" fmla="*/ 67 h 82"/>
                <a:gd name="T22" fmla="*/ 21 w 61"/>
                <a:gd name="T23" fmla="*/ 80 h 82"/>
                <a:gd name="T24" fmla="*/ 40 w 61"/>
                <a:gd name="T25" fmla="*/ 78 h 82"/>
                <a:gd name="T26" fmla="*/ 41 w 61"/>
                <a:gd name="T27" fmla="*/ 7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82">
                  <a:moveTo>
                    <a:pt x="41" y="77"/>
                  </a:moveTo>
                  <a:cubicBezTo>
                    <a:pt x="48" y="74"/>
                    <a:pt x="54" y="68"/>
                    <a:pt x="58" y="61"/>
                  </a:cubicBezTo>
                  <a:cubicBezTo>
                    <a:pt x="58" y="60"/>
                    <a:pt x="58" y="59"/>
                    <a:pt x="59" y="59"/>
                  </a:cubicBezTo>
                  <a:cubicBezTo>
                    <a:pt x="60" y="55"/>
                    <a:pt x="61" y="51"/>
                    <a:pt x="60" y="48"/>
                  </a:cubicBezTo>
                  <a:cubicBezTo>
                    <a:pt x="59" y="45"/>
                    <a:pt x="56" y="42"/>
                    <a:pt x="54" y="39"/>
                  </a:cubicBezTo>
                  <a:cubicBezTo>
                    <a:pt x="47" y="32"/>
                    <a:pt x="41" y="23"/>
                    <a:pt x="36" y="14"/>
                  </a:cubicBezTo>
                  <a:cubicBezTo>
                    <a:pt x="35" y="11"/>
                    <a:pt x="33" y="8"/>
                    <a:pt x="31" y="5"/>
                  </a:cubicBezTo>
                  <a:cubicBezTo>
                    <a:pt x="28" y="2"/>
                    <a:pt x="25" y="0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4" y="17"/>
                    <a:pt x="0" y="34"/>
                    <a:pt x="2" y="49"/>
                  </a:cubicBezTo>
                  <a:cubicBezTo>
                    <a:pt x="3" y="55"/>
                    <a:pt x="4" y="62"/>
                    <a:pt x="7" y="67"/>
                  </a:cubicBezTo>
                  <a:cubicBezTo>
                    <a:pt x="10" y="73"/>
                    <a:pt x="15" y="77"/>
                    <a:pt x="21" y="80"/>
                  </a:cubicBezTo>
                  <a:cubicBezTo>
                    <a:pt x="27" y="82"/>
                    <a:pt x="35" y="82"/>
                    <a:pt x="40" y="78"/>
                  </a:cubicBezTo>
                  <a:lnTo>
                    <a:pt x="41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</p:grpSp>
      <p:sp>
        <p:nvSpPr>
          <p:cNvPr id="29" name="Rectangle 38">
            <a:extLst>
              <a:ext uri="{FF2B5EF4-FFF2-40B4-BE49-F238E27FC236}">
                <a16:creationId xmlns:a16="http://schemas.microsoft.com/office/drawing/2014/main" id="{7DF7F3EE-6FE6-4B2A-B201-E00895023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3747" y="2632734"/>
            <a:ext cx="123270" cy="12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000" b="0" i="0" u="none" strike="noStrike" cap="none" normalizeH="0" baseline="0">
                <a:ln>
                  <a:noFill/>
                </a:ln>
                <a:solidFill>
                  <a:srgbClr val="1D1D1B"/>
                </a:solidFill>
                <a:effectLst/>
                <a:latin typeface="Franklin Gothic Book" panose="020B0503020102020204" pitchFamily="34" charset="0"/>
              </a:rPr>
              <a:t>13</a:t>
            </a:r>
            <a:endParaRPr kumimoji="0" lang="sv-SE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30" name="Rectangle 39">
            <a:extLst>
              <a:ext uri="{FF2B5EF4-FFF2-40B4-BE49-F238E27FC236}">
                <a16:creationId xmlns:a16="http://schemas.microsoft.com/office/drawing/2014/main" id="{D3666EBE-6954-408F-B4D1-3DDFBFFBF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5960" y="2602864"/>
            <a:ext cx="123270" cy="12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Franklin Gothic Book" panose="020B0503020102020204" pitchFamily="34" charset="0"/>
              </a:rPr>
              <a:t>10</a:t>
            </a:r>
            <a:endParaRPr kumimoji="0" lang="sv-SE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31" name="Rectangle 40">
            <a:extLst>
              <a:ext uri="{FF2B5EF4-FFF2-40B4-BE49-F238E27FC236}">
                <a16:creationId xmlns:a16="http://schemas.microsoft.com/office/drawing/2014/main" id="{67970E82-BD20-458A-A316-2CB7EB6E3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4270" y="1823640"/>
            <a:ext cx="61636" cy="12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Franklin Gothic Book" panose="020B0503020102020204" pitchFamily="34" charset="0"/>
              </a:rPr>
              <a:t>6</a:t>
            </a:r>
            <a:endParaRPr kumimoji="0" lang="sv-SE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32" name="Rectangle 41">
            <a:extLst>
              <a:ext uri="{FF2B5EF4-FFF2-40B4-BE49-F238E27FC236}">
                <a16:creationId xmlns:a16="http://schemas.microsoft.com/office/drawing/2014/main" id="{C59B7D77-B756-435C-82B8-AFA780682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7517" y="2443123"/>
            <a:ext cx="61636" cy="12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Franklin Gothic Book" panose="020B0503020102020204" pitchFamily="34" charset="0"/>
              </a:rPr>
              <a:t>3</a:t>
            </a:r>
            <a:endParaRPr kumimoji="0" lang="sv-SE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33" name="Rectangle 42">
            <a:extLst>
              <a:ext uri="{FF2B5EF4-FFF2-40B4-BE49-F238E27FC236}">
                <a16:creationId xmlns:a16="http://schemas.microsoft.com/office/drawing/2014/main" id="{8B8337D5-6FF1-4A2F-BCC9-B1DF73B3D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8817" y="3219749"/>
            <a:ext cx="61636" cy="12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Franklin Gothic Book" panose="020B0503020102020204" pitchFamily="34" charset="0"/>
              </a:rPr>
              <a:t>9</a:t>
            </a:r>
            <a:endParaRPr kumimoji="0" lang="sv-SE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34" name="Rectangle 43">
            <a:extLst>
              <a:ext uri="{FF2B5EF4-FFF2-40B4-BE49-F238E27FC236}">
                <a16:creationId xmlns:a16="http://schemas.microsoft.com/office/drawing/2014/main" id="{81110BD9-ECD3-400A-9031-001C9D0E6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4400" y="3595075"/>
            <a:ext cx="61636" cy="12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Franklin Gothic Book" panose="020B0503020102020204" pitchFamily="34" charset="0"/>
              </a:rPr>
              <a:t>5</a:t>
            </a:r>
            <a:endParaRPr kumimoji="0" lang="sv-SE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35" name="Rectangle 44">
            <a:extLst>
              <a:ext uri="{FF2B5EF4-FFF2-40B4-BE49-F238E27FC236}">
                <a16:creationId xmlns:a16="http://schemas.microsoft.com/office/drawing/2014/main" id="{9796B8EC-9977-4F48-8A12-563C760B4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9207" y="2917151"/>
            <a:ext cx="61636" cy="12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Franklin Gothic Book" panose="020B0503020102020204" pitchFamily="34" charset="0"/>
              </a:rPr>
              <a:t>4</a:t>
            </a: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36" name="Rectangle 45">
            <a:extLst>
              <a:ext uri="{FF2B5EF4-FFF2-40B4-BE49-F238E27FC236}">
                <a16:creationId xmlns:a16="http://schemas.microsoft.com/office/drawing/2014/main" id="{4980B918-54DC-4618-BF19-66B7AA234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2325" y="2169096"/>
            <a:ext cx="61636" cy="12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Franklin Gothic Book" panose="020B0503020102020204" pitchFamily="34" charset="0"/>
              </a:rPr>
              <a:t>7</a:t>
            </a:r>
            <a:endParaRPr kumimoji="0" lang="sv-SE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37" name="Rectangle 46">
            <a:extLst>
              <a:ext uri="{FF2B5EF4-FFF2-40B4-BE49-F238E27FC236}">
                <a16:creationId xmlns:a16="http://schemas.microsoft.com/office/drawing/2014/main" id="{269C015C-F879-4545-8472-20A60FD3B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5444" y="849610"/>
            <a:ext cx="61636" cy="12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Franklin Gothic Book" panose="020B0503020102020204" pitchFamily="34" charset="0"/>
              </a:rPr>
              <a:t>2</a:t>
            </a:r>
            <a:endParaRPr kumimoji="0" lang="sv-SE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38" name="Rectangle 47">
            <a:extLst>
              <a:ext uri="{FF2B5EF4-FFF2-40B4-BE49-F238E27FC236}">
                <a16:creationId xmlns:a16="http://schemas.microsoft.com/office/drawing/2014/main" id="{ED01B873-E939-4C0A-82CD-5CA07C464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2193" y="787272"/>
            <a:ext cx="61636" cy="12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Franklin Gothic Book" panose="020B0503020102020204" pitchFamily="34" charset="0"/>
              </a:rPr>
              <a:t>8</a:t>
            </a: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39" name="Rectangle 48">
            <a:extLst>
              <a:ext uri="{FF2B5EF4-FFF2-40B4-BE49-F238E27FC236}">
                <a16:creationId xmlns:a16="http://schemas.microsoft.com/office/drawing/2014/main" id="{4F02B359-36D9-4863-95EC-84E012259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2974" y="1627535"/>
            <a:ext cx="61636" cy="12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Franklin Gothic Book" panose="020B0503020102020204" pitchFamily="34" charset="0"/>
              </a:rPr>
              <a:t>1</a:t>
            </a:r>
            <a:endParaRPr kumimoji="0" lang="sv-SE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6884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Kontak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5">
            <a:extLst>
              <a:ext uri="{FF2B5EF4-FFF2-40B4-BE49-F238E27FC236}">
                <a16:creationId xmlns:a16="http://schemas.microsoft.com/office/drawing/2014/main" id="{B8D3AF6B-B148-4155-A779-F6579C9C0C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05869" y="2315495"/>
            <a:ext cx="7486029" cy="351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Franklin Gothic Medium" panose="020B0603020102020204" pitchFamily="34" charset="0"/>
              </a:defRPr>
            </a:lvl1pPr>
            <a:lvl2pPr marL="457200" indent="0">
              <a:buNone/>
              <a:defRPr sz="2800"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latin typeface="Franklin Gothic Medium" panose="020B0603020102020204" pitchFamily="34" charset="0"/>
              </a:defRPr>
            </a:lvl3pPr>
            <a:lvl4pPr marL="1371600" indent="0">
              <a:buNone/>
              <a:defRPr sz="2000">
                <a:latin typeface="Franklin Gothic Medium" panose="020B0603020102020204" pitchFamily="34" charset="0"/>
              </a:defRPr>
            </a:lvl4pPr>
            <a:lvl5pPr marL="1828800" indent="0">
              <a:buNone/>
              <a:defRPr sz="200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r>
              <a:rPr lang="sv-SE" dirty="0"/>
              <a:t>, titel, 20p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8BE6156-CF7C-4B72-AE74-88548ED232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91120" y="2816938"/>
            <a:ext cx="7500779" cy="28869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800">
                <a:latin typeface="Franklin Gothic Book" panose="020B0503020102020204" pitchFamily="34" charset="0"/>
              </a:defRPr>
            </a:lvl1pPr>
            <a:lvl2pPr marL="457200" indent="0">
              <a:buNone/>
              <a:defRPr>
                <a:latin typeface="Franklin Gothic Medium" panose="020B0603020102020204" pitchFamily="34" charset="0"/>
              </a:defRPr>
            </a:lvl2pPr>
            <a:lvl3pPr marL="914400" indent="0">
              <a:buNone/>
              <a:defRPr>
                <a:latin typeface="Franklin Gothic Medium" panose="020B0603020102020204" pitchFamily="34" charset="0"/>
              </a:defRPr>
            </a:lvl3pPr>
            <a:lvl4pPr marL="1371600" indent="0">
              <a:buNone/>
              <a:defRPr>
                <a:latin typeface="Franklin Gothic Medium" panose="020B0603020102020204" pitchFamily="34" charset="0"/>
              </a:defRPr>
            </a:lvl4pPr>
            <a:lvl5pPr marL="1828800" indent="0">
              <a:buNone/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 dirty="0"/>
              <a:t>Göteborgsregionen</a:t>
            </a:r>
            <a:br>
              <a:rPr lang="sv-SE" dirty="0"/>
            </a:br>
            <a:r>
              <a:rPr lang="sv-SE" dirty="0"/>
              <a:t>Ev. namn på verksamhet/projekt</a:t>
            </a:r>
            <a:br>
              <a:rPr lang="sv-SE" dirty="0"/>
            </a:br>
            <a:r>
              <a:rPr lang="sv-SE" dirty="0"/>
              <a:t>Avdelningens namn</a:t>
            </a:r>
            <a:br>
              <a:rPr lang="sv-SE" dirty="0"/>
            </a:br>
            <a:r>
              <a:rPr lang="sv-SE" dirty="0"/>
              <a:t>E-post: namn.namnsson@goteborgsregionen.se</a:t>
            </a:r>
            <a:br>
              <a:rPr lang="sv-SE" dirty="0"/>
            </a:br>
            <a:r>
              <a:rPr lang="sv-SE" dirty="0"/>
              <a:t>Telefon: 031–335 00 00</a:t>
            </a:r>
            <a:br>
              <a:rPr lang="sv-SE" dirty="0"/>
            </a:br>
            <a:r>
              <a:rPr lang="sv-SE" dirty="0"/>
              <a:t>www.goteborgsregionen.se</a:t>
            </a:r>
          </a:p>
        </p:txBody>
      </p:sp>
    </p:spTree>
    <p:extLst>
      <p:ext uri="{BB962C8B-B14F-4D97-AF65-F5344CB8AC3E}">
        <p14:creationId xmlns:p14="http://schemas.microsoft.com/office/powerpoint/2010/main" val="612445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Kontak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5">
            <a:extLst>
              <a:ext uri="{FF2B5EF4-FFF2-40B4-BE49-F238E27FC236}">
                <a16:creationId xmlns:a16="http://schemas.microsoft.com/office/drawing/2014/main" id="{383FCB43-8229-48AE-9E2D-9BAE081D63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05869" y="2315495"/>
            <a:ext cx="7486029" cy="351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Franklin Gothic Medium" panose="020B0603020102020204" pitchFamily="34" charset="0"/>
              </a:defRPr>
            </a:lvl1pPr>
            <a:lvl2pPr marL="457200" indent="0">
              <a:buNone/>
              <a:defRPr sz="2800"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latin typeface="Franklin Gothic Medium" panose="020B0603020102020204" pitchFamily="34" charset="0"/>
              </a:defRPr>
            </a:lvl3pPr>
            <a:lvl4pPr marL="1371600" indent="0">
              <a:buNone/>
              <a:defRPr sz="2000">
                <a:latin typeface="Franklin Gothic Medium" panose="020B0603020102020204" pitchFamily="34" charset="0"/>
              </a:defRPr>
            </a:lvl4pPr>
            <a:lvl5pPr marL="1828800" indent="0">
              <a:buNone/>
              <a:defRPr sz="200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r>
              <a:rPr lang="sv-SE" dirty="0"/>
              <a:t>, titel, 20p</a:t>
            </a:r>
          </a:p>
        </p:txBody>
      </p:sp>
      <p:sp>
        <p:nvSpPr>
          <p:cNvPr id="4" name="Platshållare för text 4">
            <a:extLst>
              <a:ext uri="{FF2B5EF4-FFF2-40B4-BE49-F238E27FC236}">
                <a16:creationId xmlns:a16="http://schemas.microsoft.com/office/drawing/2014/main" id="{A664FF76-B596-4548-8A35-C21F623BC2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91120" y="2816938"/>
            <a:ext cx="7500779" cy="28869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800">
                <a:latin typeface="Franklin Gothic Book" panose="020B0503020102020204" pitchFamily="34" charset="0"/>
              </a:defRPr>
            </a:lvl1pPr>
            <a:lvl2pPr marL="457200" indent="0">
              <a:buNone/>
              <a:defRPr>
                <a:latin typeface="Franklin Gothic Medium" panose="020B0603020102020204" pitchFamily="34" charset="0"/>
              </a:defRPr>
            </a:lvl2pPr>
            <a:lvl3pPr marL="914400" indent="0">
              <a:buNone/>
              <a:defRPr>
                <a:latin typeface="Franklin Gothic Medium" panose="020B0603020102020204" pitchFamily="34" charset="0"/>
              </a:defRPr>
            </a:lvl3pPr>
            <a:lvl4pPr marL="1371600" indent="0">
              <a:buNone/>
              <a:defRPr>
                <a:latin typeface="Franklin Gothic Medium" panose="020B0603020102020204" pitchFamily="34" charset="0"/>
              </a:defRPr>
            </a:lvl4pPr>
            <a:lvl5pPr marL="1828800" indent="0">
              <a:buNone/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 dirty="0"/>
              <a:t>Göteborgsregionen</a:t>
            </a:r>
            <a:br>
              <a:rPr lang="sv-SE" dirty="0"/>
            </a:br>
            <a:r>
              <a:rPr lang="sv-SE" dirty="0"/>
              <a:t>Ev. namn på verksamhet/projekt</a:t>
            </a:r>
            <a:br>
              <a:rPr lang="sv-SE" dirty="0"/>
            </a:br>
            <a:r>
              <a:rPr lang="sv-SE" dirty="0"/>
              <a:t>Avdelningens namn</a:t>
            </a:r>
            <a:br>
              <a:rPr lang="sv-SE" dirty="0"/>
            </a:br>
            <a:r>
              <a:rPr lang="sv-SE" dirty="0"/>
              <a:t>E-post: namn.namnsson@goteborgsregionen.se</a:t>
            </a:r>
            <a:br>
              <a:rPr lang="sv-SE" dirty="0"/>
            </a:br>
            <a:r>
              <a:rPr lang="sv-SE" dirty="0"/>
              <a:t>Telefon: 031–335 00 00</a:t>
            </a:r>
            <a:br>
              <a:rPr lang="sv-SE" dirty="0"/>
            </a:br>
            <a:r>
              <a:rPr lang="sv-SE" dirty="0"/>
              <a:t>www.goteborgsregionen.se</a:t>
            </a:r>
          </a:p>
        </p:txBody>
      </p:sp>
    </p:spTree>
    <p:extLst>
      <p:ext uri="{BB962C8B-B14F-4D97-AF65-F5344CB8AC3E}">
        <p14:creationId xmlns:p14="http://schemas.microsoft.com/office/powerpoint/2010/main" val="3877187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Kontak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5">
            <a:extLst>
              <a:ext uri="{FF2B5EF4-FFF2-40B4-BE49-F238E27FC236}">
                <a16:creationId xmlns:a16="http://schemas.microsoft.com/office/drawing/2014/main" id="{230A6A68-2B78-48D3-B5DC-BE9946142B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05869" y="2315495"/>
            <a:ext cx="7486029" cy="351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Franklin Gothic Medium" panose="020B0603020102020204" pitchFamily="34" charset="0"/>
              </a:defRPr>
            </a:lvl1pPr>
            <a:lvl2pPr marL="457200" indent="0">
              <a:buNone/>
              <a:defRPr sz="2800"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latin typeface="Franklin Gothic Medium" panose="020B0603020102020204" pitchFamily="34" charset="0"/>
              </a:defRPr>
            </a:lvl3pPr>
            <a:lvl4pPr marL="1371600" indent="0">
              <a:buNone/>
              <a:defRPr sz="2000">
                <a:latin typeface="Franklin Gothic Medium" panose="020B0603020102020204" pitchFamily="34" charset="0"/>
              </a:defRPr>
            </a:lvl4pPr>
            <a:lvl5pPr marL="1828800" indent="0">
              <a:buNone/>
              <a:defRPr sz="200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r>
              <a:rPr lang="sv-SE" dirty="0"/>
              <a:t>, titel, 20p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9681D30F-4DFF-44D7-BF02-21A7B8FFE2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91120" y="2816938"/>
            <a:ext cx="7500779" cy="28869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800">
                <a:latin typeface="Franklin Gothic Book" panose="020B0503020102020204" pitchFamily="34" charset="0"/>
              </a:defRPr>
            </a:lvl1pPr>
            <a:lvl2pPr marL="457200" indent="0">
              <a:buNone/>
              <a:defRPr>
                <a:latin typeface="Franklin Gothic Medium" panose="020B0603020102020204" pitchFamily="34" charset="0"/>
              </a:defRPr>
            </a:lvl2pPr>
            <a:lvl3pPr marL="914400" indent="0">
              <a:buNone/>
              <a:defRPr>
                <a:latin typeface="Franklin Gothic Medium" panose="020B0603020102020204" pitchFamily="34" charset="0"/>
              </a:defRPr>
            </a:lvl3pPr>
            <a:lvl4pPr marL="1371600" indent="0">
              <a:buNone/>
              <a:defRPr>
                <a:latin typeface="Franklin Gothic Medium" panose="020B0603020102020204" pitchFamily="34" charset="0"/>
              </a:defRPr>
            </a:lvl4pPr>
            <a:lvl5pPr marL="1828800" indent="0">
              <a:buNone/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 dirty="0"/>
              <a:t>Göteborgsregionen</a:t>
            </a:r>
            <a:br>
              <a:rPr lang="sv-SE" dirty="0"/>
            </a:br>
            <a:r>
              <a:rPr lang="sv-SE" dirty="0"/>
              <a:t>Ev. namn på verksamhet/projekt</a:t>
            </a:r>
            <a:br>
              <a:rPr lang="sv-SE" dirty="0"/>
            </a:br>
            <a:r>
              <a:rPr lang="sv-SE" dirty="0"/>
              <a:t>Avdelningens namn</a:t>
            </a:r>
            <a:br>
              <a:rPr lang="sv-SE" dirty="0"/>
            </a:br>
            <a:r>
              <a:rPr lang="sv-SE" dirty="0"/>
              <a:t>E-post: namn.namnsson@goteborgsregionen.se</a:t>
            </a:r>
            <a:br>
              <a:rPr lang="sv-SE" dirty="0"/>
            </a:br>
            <a:r>
              <a:rPr lang="sv-SE" dirty="0"/>
              <a:t>Telefon: 031–335 00 00</a:t>
            </a:r>
            <a:br>
              <a:rPr lang="sv-SE" dirty="0"/>
            </a:br>
            <a:r>
              <a:rPr lang="sv-SE" dirty="0"/>
              <a:t>www.goteborgsregionen.se</a:t>
            </a:r>
          </a:p>
        </p:txBody>
      </p:sp>
    </p:spTree>
    <p:extLst>
      <p:ext uri="{BB962C8B-B14F-4D97-AF65-F5344CB8AC3E}">
        <p14:creationId xmlns:p14="http://schemas.microsoft.com/office/powerpoint/2010/main" val="95392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Kontak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5">
            <a:extLst>
              <a:ext uri="{FF2B5EF4-FFF2-40B4-BE49-F238E27FC236}">
                <a16:creationId xmlns:a16="http://schemas.microsoft.com/office/drawing/2014/main" id="{E75B633F-EBE9-4605-B0E8-F204D63901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05869" y="2315495"/>
            <a:ext cx="7486029" cy="351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Franklin Gothic Medium" panose="020B0603020102020204" pitchFamily="34" charset="0"/>
              </a:defRPr>
            </a:lvl1pPr>
            <a:lvl2pPr marL="457200" indent="0">
              <a:buNone/>
              <a:defRPr sz="2800"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latin typeface="Franklin Gothic Medium" panose="020B0603020102020204" pitchFamily="34" charset="0"/>
              </a:defRPr>
            </a:lvl3pPr>
            <a:lvl4pPr marL="1371600" indent="0">
              <a:buNone/>
              <a:defRPr sz="2000">
                <a:latin typeface="Franklin Gothic Medium" panose="020B0603020102020204" pitchFamily="34" charset="0"/>
              </a:defRPr>
            </a:lvl4pPr>
            <a:lvl5pPr marL="1828800" indent="0">
              <a:buNone/>
              <a:defRPr sz="200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r>
              <a:rPr lang="sv-SE" dirty="0"/>
              <a:t>, titel, 20p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1C5E45B0-F107-4D17-A26B-4E5A229008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91120" y="2816938"/>
            <a:ext cx="7500779" cy="28869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800">
                <a:latin typeface="Franklin Gothic Book" panose="020B0503020102020204" pitchFamily="34" charset="0"/>
              </a:defRPr>
            </a:lvl1pPr>
            <a:lvl2pPr marL="457200" indent="0">
              <a:buNone/>
              <a:defRPr>
                <a:latin typeface="Franklin Gothic Medium" panose="020B0603020102020204" pitchFamily="34" charset="0"/>
              </a:defRPr>
            </a:lvl2pPr>
            <a:lvl3pPr marL="914400" indent="0">
              <a:buNone/>
              <a:defRPr>
                <a:latin typeface="Franklin Gothic Medium" panose="020B0603020102020204" pitchFamily="34" charset="0"/>
              </a:defRPr>
            </a:lvl3pPr>
            <a:lvl4pPr marL="1371600" indent="0">
              <a:buNone/>
              <a:defRPr>
                <a:latin typeface="Franklin Gothic Medium" panose="020B0603020102020204" pitchFamily="34" charset="0"/>
              </a:defRPr>
            </a:lvl4pPr>
            <a:lvl5pPr marL="1828800" indent="0">
              <a:buNone/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 dirty="0"/>
              <a:t>Göteborgsregionen</a:t>
            </a:r>
            <a:br>
              <a:rPr lang="sv-SE" dirty="0"/>
            </a:br>
            <a:r>
              <a:rPr lang="sv-SE" dirty="0"/>
              <a:t>Ev. namn på verksamhet/projekt</a:t>
            </a:r>
            <a:br>
              <a:rPr lang="sv-SE" dirty="0"/>
            </a:br>
            <a:r>
              <a:rPr lang="sv-SE" dirty="0"/>
              <a:t>Avdelningens namn</a:t>
            </a:r>
            <a:br>
              <a:rPr lang="sv-SE" dirty="0"/>
            </a:br>
            <a:r>
              <a:rPr lang="sv-SE" dirty="0"/>
              <a:t>E-post: namn.namnsson@goteborgsregionen.se</a:t>
            </a:r>
            <a:br>
              <a:rPr lang="sv-SE" dirty="0"/>
            </a:br>
            <a:r>
              <a:rPr lang="sv-SE" dirty="0"/>
              <a:t>Telefon: 031–335 00 00</a:t>
            </a:r>
            <a:br>
              <a:rPr lang="sv-SE" dirty="0"/>
            </a:br>
            <a:r>
              <a:rPr lang="sv-SE" dirty="0"/>
              <a:t>www.goteborgsregionen.se</a:t>
            </a:r>
          </a:p>
        </p:txBody>
      </p:sp>
    </p:spTree>
    <p:extLst>
      <p:ext uri="{BB962C8B-B14F-4D97-AF65-F5344CB8AC3E}">
        <p14:creationId xmlns:p14="http://schemas.microsoft.com/office/powerpoint/2010/main" val="1474754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Kontak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C16FD403-904C-4AA3-B19F-15712122A4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91121" y="1386039"/>
            <a:ext cx="5965148" cy="7218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latin typeface="Franklin Gothic Medium" panose="020B0603020102020204" pitchFamily="34" charset="0"/>
              </a:defRPr>
            </a:lvl1pPr>
            <a:lvl2pPr marL="457200" indent="0">
              <a:buNone/>
              <a:defRPr sz="2800"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latin typeface="Franklin Gothic Medium" panose="020B0603020102020204" pitchFamily="34" charset="0"/>
              </a:defRPr>
            </a:lvl3pPr>
            <a:lvl4pPr marL="1371600" indent="0">
              <a:buNone/>
              <a:defRPr sz="2000">
                <a:latin typeface="Franklin Gothic Medium" panose="020B0603020102020204" pitchFamily="34" charset="0"/>
              </a:defRPr>
            </a:lvl4pPr>
            <a:lvl5pPr marL="1828800" indent="0">
              <a:buNone/>
              <a:defRPr sz="200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 dirty="0"/>
              <a:t>Kontakt, 48p</a:t>
            </a:r>
          </a:p>
        </p:txBody>
      </p:sp>
      <p:sp>
        <p:nvSpPr>
          <p:cNvPr id="9" name="Platshållare för text 5">
            <a:extLst>
              <a:ext uri="{FF2B5EF4-FFF2-40B4-BE49-F238E27FC236}">
                <a16:creationId xmlns:a16="http://schemas.microsoft.com/office/drawing/2014/main" id="{D8377D8D-8719-4837-BF89-08864ECEF2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05869" y="2315495"/>
            <a:ext cx="7486029" cy="351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Franklin Gothic Medium" panose="020B0603020102020204" pitchFamily="34" charset="0"/>
              </a:defRPr>
            </a:lvl1pPr>
            <a:lvl2pPr marL="457200" indent="0">
              <a:buNone/>
              <a:defRPr sz="2800"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latin typeface="Franklin Gothic Medium" panose="020B0603020102020204" pitchFamily="34" charset="0"/>
              </a:defRPr>
            </a:lvl3pPr>
            <a:lvl4pPr marL="1371600" indent="0">
              <a:buNone/>
              <a:defRPr sz="2000">
                <a:latin typeface="Franklin Gothic Medium" panose="020B0603020102020204" pitchFamily="34" charset="0"/>
              </a:defRPr>
            </a:lvl4pPr>
            <a:lvl5pPr marL="1828800" indent="0">
              <a:buNone/>
              <a:defRPr sz="200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r>
              <a:rPr lang="sv-SE" dirty="0"/>
              <a:t>, titel, 20p</a:t>
            </a: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D3997776-3DF4-4C8E-9A58-051E165512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91120" y="2816938"/>
            <a:ext cx="7500779" cy="28869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800">
                <a:latin typeface="Franklin Gothic Book" panose="020B0503020102020204" pitchFamily="34" charset="0"/>
              </a:defRPr>
            </a:lvl1pPr>
            <a:lvl2pPr marL="457200" indent="0">
              <a:buNone/>
              <a:defRPr>
                <a:latin typeface="Franklin Gothic Medium" panose="020B0603020102020204" pitchFamily="34" charset="0"/>
              </a:defRPr>
            </a:lvl2pPr>
            <a:lvl3pPr marL="914400" indent="0">
              <a:buNone/>
              <a:defRPr>
                <a:latin typeface="Franklin Gothic Medium" panose="020B0603020102020204" pitchFamily="34" charset="0"/>
              </a:defRPr>
            </a:lvl3pPr>
            <a:lvl4pPr marL="1371600" indent="0">
              <a:buNone/>
              <a:defRPr>
                <a:latin typeface="Franklin Gothic Medium" panose="020B0603020102020204" pitchFamily="34" charset="0"/>
              </a:defRPr>
            </a:lvl4pPr>
            <a:lvl5pPr marL="1828800" indent="0">
              <a:buNone/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 dirty="0"/>
              <a:t>Göteborgsregionen</a:t>
            </a:r>
            <a:br>
              <a:rPr lang="sv-SE" dirty="0"/>
            </a:br>
            <a:r>
              <a:rPr lang="sv-SE" dirty="0"/>
              <a:t>Ev. namn på verksamhet/projekt</a:t>
            </a:r>
            <a:br>
              <a:rPr lang="sv-SE" dirty="0"/>
            </a:br>
            <a:r>
              <a:rPr lang="sv-SE" dirty="0"/>
              <a:t>Avdelningens namn</a:t>
            </a:r>
            <a:br>
              <a:rPr lang="sv-SE" dirty="0"/>
            </a:br>
            <a:r>
              <a:rPr lang="sv-SE" dirty="0"/>
              <a:t>E-post: namn.namnsson@goteborgsregionen.se</a:t>
            </a:r>
            <a:br>
              <a:rPr lang="sv-SE" dirty="0"/>
            </a:br>
            <a:r>
              <a:rPr lang="sv-SE" dirty="0"/>
              <a:t>Telefon: 031–335 00 00</a:t>
            </a:r>
            <a:br>
              <a:rPr lang="sv-SE" dirty="0"/>
            </a:br>
            <a:r>
              <a:rPr lang="sv-SE" dirty="0"/>
              <a:t>www.goteborgsregionen.se</a:t>
            </a:r>
          </a:p>
        </p:txBody>
      </p:sp>
    </p:spTree>
    <p:extLst>
      <p:ext uri="{BB962C8B-B14F-4D97-AF65-F5344CB8AC3E}">
        <p14:creationId xmlns:p14="http://schemas.microsoft.com/office/powerpoint/2010/main" val="4231150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Kontak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5">
            <a:extLst>
              <a:ext uri="{FF2B5EF4-FFF2-40B4-BE49-F238E27FC236}">
                <a16:creationId xmlns:a16="http://schemas.microsoft.com/office/drawing/2014/main" id="{1007365F-A72B-4B7A-BC9B-9AECE168DA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05869" y="2315495"/>
            <a:ext cx="7486029" cy="351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Franklin Gothic Medium" panose="020B0603020102020204" pitchFamily="34" charset="0"/>
              </a:defRPr>
            </a:lvl1pPr>
            <a:lvl2pPr marL="457200" indent="0">
              <a:buNone/>
              <a:defRPr sz="2800"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latin typeface="Franklin Gothic Medium" panose="020B0603020102020204" pitchFamily="34" charset="0"/>
              </a:defRPr>
            </a:lvl3pPr>
            <a:lvl4pPr marL="1371600" indent="0">
              <a:buNone/>
              <a:defRPr sz="2000">
                <a:latin typeface="Franklin Gothic Medium" panose="020B0603020102020204" pitchFamily="34" charset="0"/>
              </a:defRPr>
            </a:lvl4pPr>
            <a:lvl5pPr marL="1828800" indent="0">
              <a:buNone/>
              <a:defRPr sz="200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r>
              <a:rPr lang="sv-SE" dirty="0"/>
              <a:t>, titel, 20p</a:t>
            </a:r>
          </a:p>
        </p:txBody>
      </p:sp>
      <p:sp>
        <p:nvSpPr>
          <p:cNvPr id="4" name="Platshållare för text 4">
            <a:extLst>
              <a:ext uri="{FF2B5EF4-FFF2-40B4-BE49-F238E27FC236}">
                <a16:creationId xmlns:a16="http://schemas.microsoft.com/office/drawing/2014/main" id="{F09638A1-A63A-477D-B5F0-04B0E309A1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91120" y="2816938"/>
            <a:ext cx="7500779" cy="28869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800">
                <a:latin typeface="Franklin Gothic Book" panose="020B0503020102020204" pitchFamily="34" charset="0"/>
              </a:defRPr>
            </a:lvl1pPr>
            <a:lvl2pPr marL="457200" indent="0">
              <a:buNone/>
              <a:defRPr>
                <a:latin typeface="Franklin Gothic Medium" panose="020B0603020102020204" pitchFamily="34" charset="0"/>
              </a:defRPr>
            </a:lvl2pPr>
            <a:lvl3pPr marL="914400" indent="0">
              <a:buNone/>
              <a:defRPr>
                <a:latin typeface="Franklin Gothic Medium" panose="020B0603020102020204" pitchFamily="34" charset="0"/>
              </a:defRPr>
            </a:lvl3pPr>
            <a:lvl4pPr marL="1371600" indent="0">
              <a:buNone/>
              <a:defRPr>
                <a:latin typeface="Franklin Gothic Medium" panose="020B0603020102020204" pitchFamily="34" charset="0"/>
              </a:defRPr>
            </a:lvl4pPr>
            <a:lvl5pPr marL="1828800" indent="0">
              <a:buNone/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 dirty="0"/>
              <a:t>Göteborgsregionen</a:t>
            </a:r>
            <a:br>
              <a:rPr lang="sv-SE" dirty="0"/>
            </a:br>
            <a:r>
              <a:rPr lang="sv-SE" dirty="0"/>
              <a:t>Ev. namn på verksamhet/projekt</a:t>
            </a:r>
            <a:br>
              <a:rPr lang="sv-SE" dirty="0"/>
            </a:br>
            <a:r>
              <a:rPr lang="sv-SE" dirty="0"/>
              <a:t>Avdelningens namn</a:t>
            </a:r>
            <a:br>
              <a:rPr lang="sv-SE" dirty="0"/>
            </a:br>
            <a:r>
              <a:rPr lang="sv-SE" dirty="0"/>
              <a:t>E-post: namn.namnsson@goteborgsregionen.se</a:t>
            </a:r>
            <a:br>
              <a:rPr lang="sv-SE" dirty="0"/>
            </a:br>
            <a:r>
              <a:rPr lang="sv-SE" dirty="0"/>
              <a:t>Telefon: 031–335 00 00</a:t>
            </a:r>
            <a:br>
              <a:rPr lang="sv-SE" dirty="0"/>
            </a:br>
            <a:r>
              <a:rPr lang="sv-SE" dirty="0"/>
              <a:t>www.goteborgsregionen.se</a:t>
            </a:r>
          </a:p>
        </p:txBody>
      </p:sp>
    </p:spTree>
    <p:extLst>
      <p:ext uri="{BB962C8B-B14F-4D97-AF65-F5344CB8AC3E}">
        <p14:creationId xmlns:p14="http://schemas.microsoft.com/office/powerpoint/2010/main" val="3714323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In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352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In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1369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7DDBB4F-493A-4B0A-9E37-D9CF21D42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771" y="-57613"/>
            <a:ext cx="1765846" cy="1249934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C224A1E5-DA1C-4552-B7A9-BB74AE9179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8912" y="2066682"/>
            <a:ext cx="7917888" cy="1722370"/>
          </a:xfrm>
          <a:prstGeom prst="rect">
            <a:avLst/>
          </a:prstGeom>
        </p:spPr>
        <p:txBody>
          <a:bodyPr anchor="b" anchorCtr="0"/>
          <a:lstStyle>
            <a:lvl1pPr algn="l">
              <a:defRPr sz="5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sv-SE" dirty="0"/>
              <a:t>Titel på två eller max </a:t>
            </a:r>
            <a:br>
              <a:rPr lang="sv-SE" dirty="0"/>
            </a:br>
            <a:r>
              <a:rPr lang="sv-SE" dirty="0"/>
              <a:t>tre rader, 54 p</a:t>
            </a:r>
          </a:p>
        </p:txBody>
      </p:sp>
      <p:sp>
        <p:nvSpPr>
          <p:cNvPr id="6" name="Platshållare för text 13">
            <a:extLst>
              <a:ext uri="{FF2B5EF4-FFF2-40B4-BE49-F238E27FC236}">
                <a16:creationId xmlns:a16="http://schemas.microsoft.com/office/drawing/2014/main" id="{C0B25248-4809-41CC-AB03-8FBF865D54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56488" y="3822103"/>
            <a:ext cx="7900312" cy="513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 dirty="0"/>
              <a:t>Underrubrik på max en rad kan finnas här, 24p</a:t>
            </a:r>
          </a:p>
        </p:txBody>
      </p:sp>
      <p:sp>
        <p:nvSpPr>
          <p:cNvPr id="7" name="Platshållare för text 13">
            <a:extLst>
              <a:ext uri="{FF2B5EF4-FFF2-40B4-BE49-F238E27FC236}">
                <a16:creationId xmlns:a16="http://schemas.microsoft.com/office/drawing/2014/main" id="{DE2FDF67-7508-4031-A872-A2636F7514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56488" y="4665114"/>
            <a:ext cx="6974623" cy="30627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 dirty="0"/>
              <a:t>Sammanhang och datum då presentationen visas, 18 p</a:t>
            </a:r>
          </a:p>
        </p:txBody>
      </p:sp>
      <p:sp>
        <p:nvSpPr>
          <p:cNvPr id="9" name="Platshållare för text 13">
            <a:extLst>
              <a:ext uri="{FF2B5EF4-FFF2-40B4-BE49-F238E27FC236}">
                <a16:creationId xmlns:a16="http://schemas.microsoft.com/office/drawing/2014/main" id="{E5E8FB10-97D3-4074-A2D1-B70E8DA595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9932" y="5048746"/>
            <a:ext cx="5447179" cy="4083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 dirty="0"/>
              <a:t>Namn Efternamn, titel, 18 p</a:t>
            </a:r>
          </a:p>
        </p:txBody>
      </p:sp>
    </p:spTree>
    <p:extLst>
      <p:ext uri="{BB962C8B-B14F-4D97-AF65-F5344CB8AC3E}">
        <p14:creationId xmlns:p14="http://schemas.microsoft.com/office/powerpoint/2010/main" val="3423425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A102FB4E-97C7-4F23-962F-81A34F2EF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448" y="-85261"/>
            <a:ext cx="1861781" cy="1317840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9C3F90E8-CA22-46CF-8B9E-749C736D72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8912" y="2066682"/>
            <a:ext cx="7917888" cy="1722370"/>
          </a:xfrm>
          <a:prstGeom prst="rect">
            <a:avLst/>
          </a:prstGeom>
        </p:spPr>
        <p:txBody>
          <a:bodyPr anchor="b" anchorCtr="0"/>
          <a:lstStyle>
            <a:lvl1pPr algn="l">
              <a:defRPr sz="54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sv-SE" dirty="0"/>
              <a:t>Titel på två eller max </a:t>
            </a:r>
            <a:br>
              <a:rPr lang="sv-SE" dirty="0"/>
            </a:br>
            <a:r>
              <a:rPr lang="sv-SE" dirty="0"/>
              <a:t>tre rader, 54 p</a:t>
            </a:r>
          </a:p>
        </p:txBody>
      </p:sp>
      <p:sp>
        <p:nvSpPr>
          <p:cNvPr id="10" name="Platshållare för text 13">
            <a:extLst>
              <a:ext uri="{FF2B5EF4-FFF2-40B4-BE49-F238E27FC236}">
                <a16:creationId xmlns:a16="http://schemas.microsoft.com/office/drawing/2014/main" id="{BA0FC090-0D87-4781-BFAD-5C1F07531D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56488" y="3822103"/>
            <a:ext cx="7900312" cy="513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 dirty="0"/>
              <a:t>Underrubrik på max en rad kan finnas här, 24p</a:t>
            </a:r>
          </a:p>
        </p:txBody>
      </p:sp>
      <p:sp>
        <p:nvSpPr>
          <p:cNvPr id="12" name="Platshållare för text 13">
            <a:extLst>
              <a:ext uri="{FF2B5EF4-FFF2-40B4-BE49-F238E27FC236}">
                <a16:creationId xmlns:a16="http://schemas.microsoft.com/office/drawing/2014/main" id="{0513B901-66CF-444A-804B-0E93C034D5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56488" y="4665114"/>
            <a:ext cx="6974623" cy="30627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 dirty="0"/>
              <a:t>Sammanhang och datum då presentationen visas, 18 p</a:t>
            </a:r>
          </a:p>
        </p:txBody>
      </p:sp>
      <p:sp>
        <p:nvSpPr>
          <p:cNvPr id="13" name="Platshållare för text 13">
            <a:extLst>
              <a:ext uri="{FF2B5EF4-FFF2-40B4-BE49-F238E27FC236}">
                <a16:creationId xmlns:a16="http://schemas.microsoft.com/office/drawing/2014/main" id="{7A593C04-1288-4167-8FB2-7BE346F066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9932" y="5048746"/>
            <a:ext cx="5447179" cy="4083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 dirty="0"/>
              <a:t>Namn Efternamn, titel, 18 p</a:t>
            </a:r>
          </a:p>
        </p:txBody>
      </p:sp>
    </p:spTree>
    <p:extLst>
      <p:ext uri="{BB962C8B-B14F-4D97-AF65-F5344CB8AC3E}">
        <p14:creationId xmlns:p14="http://schemas.microsoft.com/office/powerpoint/2010/main" val="2410028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6666A17E-BDCE-441B-832B-2A40CDBD0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771" y="-57613"/>
            <a:ext cx="1765846" cy="1249934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E328634-912C-429B-89E8-5FFA564524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64692" y="2159835"/>
            <a:ext cx="7917888" cy="1629217"/>
          </a:xfrm>
          <a:prstGeom prst="rect">
            <a:avLst/>
          </a:prstGeom>
        </p:spPr>
        <p:txBody>
          <a:bodyPr anchor="b" anchorCtr="0"/>
          <a:lstStyle>
            <a:lvl1pPr algn="l">
              <a:defRPr sz="5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sv-SE" dirty="0"/>
              <a:t>Titel på två eller max </a:t>
            </a:r>
            <a:br>
              <a:rPr lang="sv-SE" dirty="0"/>
            </a:br>
            <a:r>
              <a:rPr lang="sv-SE" dirty="0"/>
              <a:t>tre rader, 54 p</a:t>
            </a:r>
          </a:p>
        </p:txBody>
      </p:sp>
      <p:sp>
        <p:nvSpPr>
          <p:cNvPr id="11" name="Platshållare för text 13">
            <a:extLst>
              <a:ext uri="{FF2B5EF4-FFF2-40B4-BE49-F238E27FC236}">
                <a16:creationId xmlns:a16="http://schemas.microsoft.com/office/drawing/2014/main" id="{B00F6BAB-C01A-4F9E-8526-03E9ACEEA8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2268" y="3822103"/>
            <a:ext cx="7211688" cy="513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 dirty="0"/>
              <a:t>Underrubrik på max en rad kan finnas här, 24p</a:t>
            </a:r>
          </a:p>
        </p:txBody>
      </p:sp>
      <p:sp>
        <p:nvSpPr>
          <p:cNvPr id="12" name="Platshållare för text 13">
            <a:extLst>
              <a:ext uri="{FF2B5EF4-FFF2-40B4-BE49-F238E27FC236}">
                <a16:creationId xmlns:a16="http://schemas.microsoft.com/office/drawing/2014/main" id="{D3423222-99A4-49C3-A8C0-A1F20ABA9E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2269" y="4665114"/>
            <a:ext cx="6602088" cy="30627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 dirty="0"/>
              <a:t>Sammanhang och datum då presentationen visas, 18 p</a:t>
            </a:r>
          </a:p>
        </p:txBody>
      </p:sp>
      <p:sp>
        <p:nvSpPr>
          <p:cNvPr id="13" name="Platshållare för text 13">
            <a:extLst>
              <a:ext uri="{FF2B5EF4-FFF2-40B4-BE49-F238E27FC236}">
                <a16:creationId xmlns:a16="http://schemas.microsoft.com/office/drawing/2014/main" id="{CCBA6A16-652C-4DB8-A432-953A15F1CD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5712" y="5048746"/>
            <a:ext cx="5447179" cy="4083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 dirty="0"/>
              <a:t>Namn Efternamn, titel, 18 p</a:t>
            </a:r>
          </a:p>
        </p:txBody>
      </p:sp>
    </p:spTree>
    <p:extLst>
      <p:ext uri="{BB962C8B-B14F-4D97-AF65-F5344CB8AC3E}">
        <p14:creationId xmlns:p14="http://schemas.microsoft.com/office/powerpoint/2010/main" val="1434400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43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606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57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99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757F0D23-5878-469E-8761-52FA729C39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437" y="5756159"/>
            <a:ext cx="1765846" cy="1249934"/>
          </a:xfrm>
          <a:prstGeom prst="rect">
            <a:avLst/>
          </a:prstGeom>
        </p:spPr>
      </p:pic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A1D86E8A-D618-4877-8571-418012BEF4D3}"/>
              </a:ext>
            </a:extLst>
          </p:cNvPr>
          <p:cNvCxnSpPr>
            <a:cxnSpLocks/>
          </p:cNvCxnSpPr>
          <p:nvPr/>
        </p:nvCxnSpPr>
        <p:spPr>
          <a:xfrm>
            <a:off x="3891121" y="5921300"/>
            <a:ext cx="75177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34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32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9" r:id="rId6"/>
    <p:sldLayoutId id="2147483810" r:id="rId7"/>
    <p:sldLayoutId id="214748381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04FF0BED-4B02-45E6-862A-CC266371C3F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437" y="5756159"/>
            <a:ext cx="1765846" cy="1249934"/>
          </a:xfrm>
          <a:prstGeom prst="rect">
            <a:avLst/>
          </a:prstGeom>
        </p:spPr>
      </p:pic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C9F49F43-4276-4391-9826-207125DD0160}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28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757" r:id="rId2"/>
    <p:sldLayoutId id="2147483763" r:id="rId3"/>
    <p:sldLayoutId id="2147483759" r:id="rId4"/>
    <p:sldLayoutId id="2147483792" r:id="rId5"/>
    <p:sldLayoutId id="2147483761" r:id="rId6"/>
    <p:sldLayoutId id="2147483762" r:id="rId7"/>
    <p:sldLayoutId id="21474837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6523EC76-A353-4F1C-8431-6A7999D16E7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437" y="5756159"/>
            <a:ext cx="1765846" cy="1249934"/>
          </a:xfrm>
          <a:prstGeom prst="rect">
            <a:avLst/>
          </a:prstGeom>
        </p:spPr>
      </p:pic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40ABB3AA-7963-48CD-91C4-65AE9188C1FF}"/>
              </a:ext>
            </a:extLst>
          </p:cNvPr>
          <p:cNvCxnSpPr>
            <a:cxnSpLocks/>
          </p:cNvCxnSpPr>
          <p:nvPr userDrawn="1"/>
        </p:nvCxnSpPr>
        <p:spPr>
          <a:xfrm>
            <a:off x="3699641" y="5921300"/>
            <a:ext cx="77092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2A6964AF-7973-43F2-A5AF-D04259FF522D}"/>
              </a:ext>
            </a:extLst>
          </p:cNvPr>
          <p:cNvSpPr txBox="1">
            <a:spLocks/>
          </p:cNvSpPr>
          <p:nvPr userDrawn="1"/>
        </p:nvSpPr>
        <p:spPr>
          <a:xfrm>
            <a:off x="3866737" y="1386039"/>
            <a:ext cx="5965148" cy="7218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290616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image" Target="../media/image42.jpg"/><Relationship Id="rId3" Type="http://schemas.openxmlformats.org/officeDocument/2006/relationships/image" Target="../media/image32.jpg"/><Relationship Id="rId7" Type="http://schemas.openxmlformats.org/officeDocument/2006/relationships/image" Target="../media/image36.emf"/><Relationship Id="rId12" Type="http://schemas.openxmlformats.org/officeDocument/2006/relationships/image" Target="../media/image41.em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5.emf"/><Relationship Id="rId11" Type="http://schemas.openxmlformats.org/officeDocument/2006/relationships/image" Target="../media/image40.emf"/><Relationship Id="rId5" Type="http://schemas.openxmlformats.org/officeDocument/2006/relationships/image" Target="../media/image34.emf"/><Relationship Id="rId15" Type="http://schemas.openxmlformats.org/officeDocument/2006/relationships/image" Target="../media/image44.emf"/><Relationship Id="rId10" Type="http://schemas.openxmlformats.org/officeDocument/2006/relationships/image" Target="../media/image39.emf"/><Relationship Id="rId4" Type="http://schemas.openxmlformats.org/officeDocument/2006/relationships/image" Target="../media/image33.png"/><Relationship Id="rId9" Type="http://schemas.openxmlformats.org/officeDocument/2006/relationships/image" Target="../media/image38.emf"/><Relationship Id="rId14" Type="http://schemas.openxmlformats.org/officeDocument/2006/relationships/image" Target="../media/image4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90EA75-912D-4AAE-8EC3-D90ABCB15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7287" y="885560"/>
            <a:ext cx="8774940" cy="2214854"/>
          </a:xfrm>
          <a:prstGeom prst="rect">
            <a:avLst/>
          </a:prstGeom>
        </p:spPr>
        <p:txBody>
          <a:bodyPr/>
          <a:lstStyle/>
          <a:p>
            <a:r>
              <a:rPr lang="sv-SE" sz="5400" dirty="0"/>
              <a:t>VET </a:t>
            </a:r>
            <a:r>
              <a:rPr lang="sv-SE" sz="5400" dirty="0" err="1"/>
              <a:t>Governance</a:t>
            </a:r>
            <a:r>
              <a:rPr lang="sv-SE" sz="5400" dirty="0"/>
              <a:t> and </a:t>
            </a:r>
            <a:r>
              <a:rPr lang="sv-SE" sz="5400" dirty="0" err="1"/>
              <a:t>Funding</a:t>
            </a:r>
            <a:r>
              <a:rPr lang="sv-SE" sz="5400" dirty="0"/>
              <a:t> in the Gothenburg region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CBD23D7-63DD-44F3-90E2-2084FFC976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47287" y="3614338"/>
            <a:ext cx="8074138" cy="306279"/>
          </a:xfrm>
        </p:spPr>
        <p:txBody>
          <a:bodyPr/>
          <a:lstStyle/>
          <a:p>
            <a:r>
              <a:rPr lang="sv-SE" dirty="0"/>
              <a:t>Fredrik Zeybrandt, director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, Gothenburg Region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30F3D46A-3A50-CC4D-ACC6-5C282077F8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47287" y="3100414"/>
            <a:ext cx="8074138" cy="513924"/>
          </a:xfrm>
          <a:prstGeom prst="rect">
            <a:avLst/>
          </a:prstGeom>
        </p:spPr>
        <p:txBody>
          <a:bodyPr/>
          <a:lstStyle/>
          <a:p>
            <a:r>
              <a:rPr lang="sv-SE" dirty="0" err="1"/>
              <a:t>European</a:t>
            </a:r>
            <a:r>
              <a:rPr lang="sv-SE" dirty="0"/>
              <a:t> </a:t>
            </a:r>
            <a:r>
              <a:rPr lang="sv-SE" dirty="0" err="1"/>
              <a:t>Vocational</a:t>
            </a:r>
            <a:r>
              <a:rPr lang="sv-SE" dirty="0"/>
              <a:t> </a:t>
            </a:r>
            <a:r>
              <a:rPr lang="sv-SE" dirty="0" err="1"/>
              <a:t>Skills</a:t>
            </a:r>
            <a:r>
              <a:rPr lang="sv-SE" dirty="0"/>
              <a:t> </a:t>
            </a:r>
            <a:r>
              <a:rPr lang="sv-SE" dirty="0" err="1"/>
              <a:t>Week</a:t>
            </a:r>
            <a:r>
              <a:rPr lang="sv-SE" dirty="0"/>
              <a:t> 2019-10-17</a:t>
            </a: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0069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34E2D8-E63E-4E37-AAA9-16B0BADE6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627" y="271043"/>
            <a:ext cx="10730516" cy="723446"/>
          </a:xfrm>
        </p:spPr>
        <p:txBody>
          <a:bodyPr/>
          <a:lstStyle/>
          <a:p>
            <a:r>
              <a:rPr lang="sv-SE" dirty="0" err="1"/>
              <a:t>Opportunities</a:t>
            </a:r>
            <a:r>
              <a:rPr lang="sv-SE" dirty="0"/>
              <a:t> for the </a:t>
            </a:r>
            <a:r>
              <a:rPr lang="sv-SE" dirty="0" err="1"/>
              <a:t>future</a:t>
            </a:r>
            <a:endParaRPr lang="sv-SE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03E712CF-A40F-0349-AB88-433BE80174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3030" y="994489"/>
            <a:ext cx="7356985" cy="4190662"/>
          </a:xfrm>
        </p:spPr>
        <p:txBody>
          <a:bodyPr/>
          <a:lstStyle/>
          <a:p>
            <a:endParaRPr lang="sv-SE" sz="2000" dirty="0"/>
          </a:p>
          <a:p>
            <a:pPr marL="342900" indent="-342900">
              <a:buFontTx/>
              <a:buChar char="-"/>
            </a:pPr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pPr marL="1028700" lvl="1" indent="-342900"/>
            <a:endParaRPr lang="sv-SE" sz="2000" dirty="0"/>
          </a:p>
          <a:p>
            <a:pPr marL="1028700" lvl="1" indent="-342900"/>
            <a:endParaRPr lang="sv-SE" dirty="0"/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59F6D2A9-7C9D-DD4D-B936-73D2DEFB6B30}"/>
              </a:ext>
            </a:extLst>
          </p:cNvPr>
          <p:cNvSpPr txBox="1">
            <a:spLocks/>
          </p:cNvSpPr>
          <p:nvPr/>
        </p:nvSpPr>
        <p:spPr>
          <a:xfrm>
            <a:off x="843030" y="994489"/>
            <a:ext cx="6323889" cy="41906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sv-SE" sz="2000" dirty="0"/>
              <a:t>VET for immigrants. </a:t>
            </a:r>
            <a:r>
              <a:rPr lang="sv-SE" sz="2000" dirty="0" err="1"/>
              <a:t>We</a:t>
            </a:r>
            <a:r>
              <a:rPr lang="sv-SE" sz="2000" dirty="0"/>
              <a:t> </a:t>
            </a:r>
            <a:r>
              <a:rPr lang="sv-SE" sz="2000" dirty="0" err="1"/>
              <a:t>have</a:t>
            </a:r>
            <a:r>
              <a:rPr lang="sv-SE" sz="2000" dirty="0"/>
              <a:t> </a:t>
            </a:r>
            <a:r>
              <a:rPr lang="sv-SE" sz="2000" dirty="0" err="1"/>
              <a:t>good</a:t>
            </a:r>
            <a:r>
              <a:rPr lang="sv-SE" sz="2000" dirty="0"/>
              <a:t> </a:t>
            </a:r>
            <a:r>
              <a:rPr lang="sv-SE" sz="2000" dirty="0" err="1"/>
              <a:t>results</a:t>
            </a:r>
            <a:r>
              <a:rPr lang="sv-SE" sz="2000" dirty="0"/>
              <a:t> - </a:t>
            </a:r>
            <a:r>
              <a:rPr lang="sv-SE" sz="2000" dirty="0" err="1"/>
              <a:t>but</a:t>
            </a:r>
            <a:r>
              <a:rPr lang="sv-SE" sz="2000" dirty="0"/>
              <a:t> it must </a:t>
            </a:r>
            <a:r>
              <a:rPr lang="sv-SE" sz="2000" dirty="0" err="1"/>
              <a:t>improve</a:t>
            </a:r>
            <a:endParaRPr lang="sv-SE" sz="2000" dirty="0"/>
          </a:p>
          <a:p>
            <a:pPr marL="342900" indent="-342900">
              <a:buFontTx/>
              <a:buChar char="-"/>
            </a:pPr>
            <a:endParaRPr lang="sv-SE" sz="2000" dirty="0"/>
          </a:p>
          <a:p>
            <a:pPr marL="342900" indent="-342900">
              <a:buFontTx/>
              <a:buChar char="-"/>
            </a:pPr>
            <a:r>
              <a:rPr lang="sv-SE" sz="2000" dirty="0" err="1"/>
              <a:t>Shortage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skills</a:t>
            </a:r>
            <a:r>
              <a:rPr lang="sv-SE" sz="2000" dirty="0"/>
              <a:t> in all </a:t>
            </a:r>
            <a:r>
              <a:rPr lang="sv-SE" sz="2000" dirty="0" err="1"/>
              <a:t>sectors</a:t>
            </a:r>
            <a:r>
              <a:rPr lang="sv-SE" sz="2000" dirty="0"/>
              <a:t> – and </a:t>
            </a:r>
            <a:r>
              <a:rPr lang="sv-SE" sz="2000" dirty="0" err="1"/>
              <a:t>youth’s</a:t>
            </a:r>
            <a:r>
              <a:rPr lang="sv-SE" sz="2000" dirty="0"/>
              <a:t> </a:t>
            </a:r>
            <a:r>
              <a:rPr lang="sv-SE" sz="2000" dirty="0" err="1"/>
              <a:t>interest</a:t>
            </a:r>
            <a:r>
              <a:rPr lang="sv-SE" sz="2000" dirty="0"/>
              <a:t> in VET is </a:t>
            </a:r>
            <a:r>
              <a:rPr lang="sv-SE" sz="2000" dirty="0" err="1"/>
              <a:t>low</a:t>
            </a:r>
            <a:r>
              <a:rPr lang="sv-SE" sz="2000" dirty="0"/>
              <a:t> </a:t>
            </a:r>
            <a:r>
              <a:rPr lang="sv-SE" sz="2000" dirty="0" err="1"/>
              <a:t>compared</a:t>
            </a:r>
            <a:r>
              <a:rPr lang="sv-SE" sz="2000" dirty="0"/>
              <a:t> to </a:t>
            </a:r>
            <a:r>
              <a:rPr lang="sv-SE" sz="2000" dirty="0" err="1"/>
              <a:t>ther</a:t>
            </a:r>
            <a:r>
              <a:rPr lang="sv-SE" sz="2000" dirty="0"/>
              <a:t> parts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Europe</a:t>
            </a:r>
            <a:endParaRPr lang="sv-SE" sz="2000" dirty="0"/>
          </a:p>
          <a:p>
            <a:pPr marL="342900" indent="-342900">
              <a:buFontTx/>
              <a:buChar char="-"/>
            </a:pPr>
            <a:endParaRPr lang="sv-SE" sz="2000" dirty="0"/>
          </a:p>
          <a:p>
            <a:pPr marL="342900" indent="-342900">
              <a:buFontTx/>
              <a:buChar char="-"/>
            </a:pPr>
            <a:r>
              <a:rPr lang="sv-SE" sz="2000" dirty="0" err="1"/>
              <a:t>Skills</a:t>
            </a:r>
            <a:r>
              <a:rPr lang="sv-SE" sz="2000" dirty="0"/>
              <a:t> </a:t>
            </a:r>
            <a:r>
              <a:rPr lang="sv-SE" sz="2000" dirty="0" err="1"/>
              <a:t>matching</a:t>
            </a:r>
            <a:r>
              <a:rPr lang="sv-SE" sz="2000" dirty="0"/>
              <a:t> and </a:t>
            </a:r>
            <a:r>
              <a:rPr lang="sv-SE" sz="2000" dirty="0" err="1"/>
              <a:t>life</a:t>
            </a:r>
            <a:r>
              <a:rPr lang="sv-SE" sz="2000" dirty="0"/>
              <a:t>-long </a:t>
            </a:r>
            <a:r>
              <a:rPr lang="sv-SE" sz="2000" dirty="0" err="1"/>
              <a:t>learning</a:t>
            </a:r>
            <a:r>
              <a:rPr lang="sv-SE" sz="2000" dirty="0"/>
              <a:t> as the </a:t>
            </a:r>
            <a:r>
              <a:rPr lang="sv-SE" sz="2000" dirty="0" err="1"/>
              <a:t>technological</a:t>
            </a:r>
            <a:r>
              <a:rPr lang="sv-SE" sz="2000" dirty="0"/>
              <a:t> </a:t>
            </a:r>
            <a:r>
              <a:rPr lang="sv-SE" sz="2000" dirty="0" err="1"/>
              <a:t>shift</a:t>
            </a:r>
            <a:r>
              <a:rPr lang="sv-SE" sz="2000" dirty="0"/>
              <a:t> and </a:t>
            </a:r>
            <a:r>
              <a:rPr lang="sv-SE" sz="2000" dirty="0" err="1"/>
              <a:t>transition</a:t>
            </a:r>
            <a:r>
              <a:rPr lang="sv-SE" sz="2000" dirty="0"/>
              <a:t> is a </a:t>
            </a:r>
            <a:r>
              <a:rPr lang="sv-SE" sz="2000" dirty="0" err="1"/>
              <a:t>fact</a:t>
            </a:r>
            <a:endParaRPr lang="sv-SE" sz="2000" dirty="0"/>
          </a:p>
          <a:p>
            <a:pPr marL="342900" indent="-342900">
              <a:buFontTx/>
              <a:buChar char="-"/>
            </a:pPr>
            <a:endParaRPr lang="sv-SE" sz="2000" dirty="0"/>
          </a:p>
          <a:p>
            <a:pPr marL="342900" indent="-342900">
              <a:buFontTx/>
              <a:buChar char="-"/>
            </a:pPr>
            <a:r>
              <a:rPr lang="sv-SE" sz="2000" dirty="0"/>
              <a:t>Gothenburg region is </a:t>
            </a:r>
            <a:r>
              <a:rPr lang="sv-SE" sz="2000" dirty="0" err="1"/>
              <a:t>highly</a:t>
            </a:r>
            <a:r>
              <a:rPr lang="sv-SE" sz="2000" dirty="0"/>
              <a:t> </a:t>
            </a:r>
            <a:r>
              <a:rPr lang="sv-SE" sz="2000" dirty="0" err="1"/>
              <a:t>dependant</a:t>
            </a:r>
            <a:r>
              <a:rPr lang="sv-SE" sz="2000" dirty="0"/>
              <a:t> on international business and </a:t>
            </a:r>
            <a:r>
              <a:rPr lang="sv-SE" sz="2000" dirty="0" err="1"/>
              <a:t>exchange</a:t>
            </a:r>
            <a:r>
              <a:rPr lang="sv-SE" sz="2000" dirty="0"/>
              <a:t> – </a:t>
            </a:r>
            <a:r>
              <a:rPr lang="sv-SE" sz="2000" dirty="0" err="1"/>
              <a:t>collaboration</a:t>
            </a:r>
            <a:r>
              <a:rPr lang="sv-SE" sz="2000" dirty="0"/>
              <a:t> in different areas </a:t>
            </a:r>
            <a:r>
              <a:rPr lang="sv-SE" sz="2000" dirty="0" err="1"/>
              <a:t>needed</a:t>
            </a:r>
            <a:r>
              <a:rPr lang="sv-SE" sz="2000" dirty="0"/>
              <a:t> and is </a:t>
            </a:r>
            <a:r>
              <a:rPr lang="sv-SE" sz="2000" dirty="0" err="1"/>
              <a:t>considered</a:t>
            </a:r>
            <a:r>
              <a:rPr lang="sv-SE" sz="2000" dirty="0"/>
              <a:t> </a:t>
            </a:r>
            <a:r>
              <a:rPr lang="sv-SE" sz="2000" dirty="0" err="1"/>
              <a:t>mutually</a:t>
            </a:r>
            <a:r>
              <a:rPr lang="sv-SE" sz="2000" dirty="0"/>
              <a:t> </a:t>
            </a:r>
            <a:r>
              <a:rPr lang="sv-SE" sz="2000" dirty="0" err="1"/>
              <a:t>very</a:t>
            </a:r>
            <a:r>
              <a:rPr lang="sv-SE" sz="2000" dirty="0"/>
              <a:t> </a:t>
            </a:r>
            <a:r>
              <a:rPr lang="sv-SE" sz="2000" dirty="0" err="1"/>
              <a:t>beneficial</a:t>
            </a:r>
            <a:r>
              <a:rPr lang="sv-SE" sz="2000" dirty="0"/>
              <a:t> – the </a:t>
            </a:r>
            <a:r>
              <a:rPr lang="sv-SE" sz="2000" dirty="0" err="1"/>
              <a:t>CoVE</a:t>
            </a:r>
            <a:r>
              <a:rPr lang="sv-SE" sz="2000" dirty="0"/>
              <a:t> </a:t>
            </a:r>
            <a:r>
              <a:rPr lang="sv-SE" sz="2000" dirty="0" err="1"/>
              <a:t>concept</a:t>
            </a:r>
            <a:r>
              <a:rPr lang="sv-SE" sz="2000" dirty="0"/>
              <a:t> is a </a:t>
            </a:r>
            <a:r>
              <a:rPr lang="sv-SE" sz="2000" dirty="0" err="1"/>
              <a:t>really</a:t>
            </a:r>
            <a:r>
              <a:rPr lang="sv-SE" sz="2000" dirty="0"/>
              <a:t> </a:t>
            </a:r>
            <a:r>
              <a:rPr lang="sv-SE" sz="2000" dirty="0" err="1"/>
              <a:t>good</a:t>
            </a:r>
            <a:r>
              <a:rPr lang="sv-SE" sz="2000" dirty="0"/>
              <a:t> </a:t>
            </a:r>
            <a:r>
              <a:rPr lang="sv-SE" sz="2000" dirty="0" err="1"/>
              <a:t>initiative</a:t>
            </a:r>
            <a:endParaRPr lang="sv-SE" sz="2000" dirty="0"/>
          </a:p>
          <a:p>
            <a:pPr marL="342900" indent="-342900">
              <a:buFontTx/>
              <a:buChar char="-"/>
            </a:pPr>
            <a:endParaRPr lang="sv-SE" sz="2000" dirty="0"/>
          </a:p>
          <a:p>
            <a:pPr marL="342900" indent="-342900">
              <a:buFontTx/>
              <a:buChar char="-"/>
            </a:pPr>
            <a:endParaRPr lang="sv-SE" sz="2000" dirty="0"/>
          </a:p>
          <a:p>
            <a:pPr marL="342900" indent="-342900">
              <a:buFontTx/>
              <a:buChar char="-"/>
            </a:pPr>
            <a:endParaRPr lang="sv-SE" sz="2000" dirty="0"/>
          </a:p>
          <a:p>
            <a:pPr marL="342900" indent="-342900">
              <a:buFontTx/>
              <a:buChar char="-"/>
            </a:pPr>
            <a:endParaRPr lang="sv-SE" sz="2000" dirty="0"/>
          </a:p>
          <a:p>
            <a:pPr marL="342900" indent="-342900">
              <a:buFontTx/>
              <a:buChar char="-"/>
            </a:pPr>
            <a:endParaRPr lang="sv-SE" sz="2000" dirty="0"/>
          </a:p>
          <a:p>
            <a:pPr marL="342900" indent="-342900">
              <a:buFontTx/>
              <a:buChar char="-"/>
            </a:pPr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pPr marL="1028700" lvl="1" indent="-342900"/>
            <a:endParaRPr lang="sv-SE" sz="2000" dirty="0"/>
          </a:p>
          <a:p>
            <a:pPr marL="1028700" lvl="1" indent="-342900"/>
            <a:endParaRPr lang="sv-SE" dirty="0"/>
          </a:p>
        </p:txBody>
      </p:sp>
      <p:pic>
        <p:nvPicPr>
          <p:cNvPr id="7" name="Bildobjekt 6" descr="En bild som visar gul, full av färg, blå, gata&#10;&#10;Automatiskt genererad beskrivning">
            <a:extLst>
              <a:ext uri="{FF2B5EF4-FFF2-40B4-BE49-F238E27FC236}">
                <a16:creationId xmlns:a16="http://schemas.microsoft.com/office/drawing/2014/main" id="{A4EC8FBF-FE55-7940-91E3-52BC4A466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800" y="994489"/>
            <a:ext cx="4372891" cy="230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46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34E2D8-E63E-4E37-AAA9-16B0BADE6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627" y="271043"/>
            <a:ext cx="10730516" cy="723446"/>
          </a:xfrm>
        </p:spPr>
        <p:txBody>
          <a:bodyPr/>
          <a:lstStyle/>
          <a:p>
            <a:r>
              <a:rPr lang="sv-SE" dirty="0" err="1"/>
              <a:t>Outline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54356DF-BBD6-4040-92BF-7F8ECF8066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3030" y="994489"/>
            <a:ext cx="7356985" cy="4190662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sv-SE" sz="2000" dirty="0"/>
              <a:t>The Gothenburg Region – </a:t>
            </a:r>
            <a:r>
              <a:rPr lang="sv-SE" sz="2000" dirty="0" err="1"/>
              <a:t>establishment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a regional </a:t>
            </a:r>
            <a:r>
              <a:rPr lang="sv-SE" sz="2000" dirty="0" err="1"/>
              <a:t>skills</a:t>
            </a:r>
            <a:r>
              <a:rPr lang="sv-SE" sz="2000" dirty="0"/>
              <a:t> </a:t>
            </a:r>
            <a:r>
              <a:rPr lang="sv-SE" sz="2000" dirty="0" err="1"/>
              <a:t>eco</a:t>
            </a:r>
            <a:r>
              <a:rPr lang="sv-SE" sz="2000" dirty="0"/>
              <a:t>-system</a:t>
            </a:r>
          </a:p>
          <a:p>
            <a:pPr marL="342900" indent="-342900">
              <a:buFontTx/>
              <a:buChar char="-"/>
            </a:pPr>
            <a:endParaRPr lang="sv-SE" sz="2000" dirty="0"/>
          </a:p>
          <a:p>
            <a:pPr marL="342900" indent="-342900">
              <a:buFontTx/>
              <a:buChar char="-"/>
            </a:pPr>
            <a:r>
              <a:rPr lang="sv-SE" sz="2000" dirty="0" err="1"/>
              <a:t>Funding</a:t>
            </a:r>
            <a:endParaRPr lang="sv-SE" sz="2000" dirty="0"/>
          </a:p>
          <a:p>
            <a:endParaRPr lang="sv-SE" sz="2000" dirty="0"/>
          </a:p>
          <a:p>
            <a:pPr marL="342900" indent="-342900">
              <a:buFontTx/>
              <a:buChar char="-"/>
            </a:pPr>
            <a:r>
              <a:rPr lang="sv-SE" sz="2000" dirty="0" err="1"/>
              <a:t>Governance</a:t>
            </a:r>
            <a:r>
              <a:rPr lang="sv-SE" sz="2000" dirty="0"/>
              <a:t> – decision </a:t>
            </a:r>
            <a:r>
              <a:rPr lang="sv-SE" sz="2000" dirty="0" err="1"/>
              <a:t>making</a:t>
            </a:r>
            <a:endParaRPr lang="sv-SE" sz="2000" dirty="0"/>
          </a:p>
          <a:p>
            <a:pPr marL="342900" indent="-342900">
              <a:buFontTx/>
              <a:buChar char="-"/>
            </a:pPr>
            <a:endParaRPr lang="sv-SE" sz="2000" dirty="0"/>
          </a:p>
          <a:p>
            <a:pPr marL="342900" indent="-342900">
              <a:buFontTx/>
              <a:buChar char="-"/>
            </a:pPr>
            <a:r>
              <a:rPr lang="sv-SE" sz="2000" dirty="0" err="1"/>
              <a:t>Improving</a:t>
            </a:r>
            <a:r>
              <a:rPr lang="sv-SE" sz="2000" dirty="0"/>
              <a:t> the Gothenburg </a:t>
            </a:r>
            <a:r>
              <a:rPr lang="sv-SE" sz="2000" dirty="0" err="1"/>
              <a:t>skills</a:t>
            </a:r>
            <a:r>
              <a:rPr lang="sv-SE" sz="2000" dirty="0"/>
              <a:t> </a:t>
            </a:r>
            <a:r>
              <a:rPr lang="sv-SE" sz="2000" dirty="0" err="1"/>
              <a:t>eco</a:t>
            </a:r>
            <a:r>
              <a:rPr lang="sv-SE" sz="2000" dirty="0"/>
              <a:t>-system and </a:t>
            </a:r>
            <a:r>
              <a:rPr lang="sv-SE" sz="2000" dirty="0" err="1"/>
              <a:t>its</a:t>
            </a:r>
            <a:r>
              <a:rPr lang="sv-SE" sz="2000" dirty="0"/>
              <a:t> </a:t>
            </a:r>
            <a:r>
              <a:rPr lang="sv-SE" sz="2000" dirty="0" err="1"/>
              <a:t>challenges</a:t>
            </a:r>
            <a:endParaRPr lang="sv-SE" sz="2000" dirty="0"/>
          </a:p>
          <a:p>
            <a:pPr marL="342900" indent="-342900">
              <a:buFontTx/>
              <a:buChar char="-"/>
            </a:pPr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pPr marL="1028700" lvl="1" indent="-342900"/>
            <a:endParaRPr lang="sv-SE" sz="2000" dirty="0"/>
          </a:p>
          <a:p>
            <a:pPr marL="1028700" lvl="1" indent="-34290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7689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334439-B46D-42E9-BB14-DB24DCFD6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72" y="535612"/>
            <a:ext cx="8440359" cy="723446"/>
          </a:xfrm>
        </p:spPr>
        <p:txBody>
          <a:bodyPr/>
          <a:lstStyle/>
          <a:p>
            <a:r>
              <a:rPr lang="sv-SE" dirty="0"/>
              <a:t>VET </a:t>
            </a:r>
            <a:r>
              <a:rPr lang="sv-SE" dirty="0" err="1"/>
              <a:t>characteristics</a:t>
            </a:r>
            <a:r>
              <a:rPr lang="sv-SE" dirty="0"/>
              <a:t> Sweden and in the Gothenburg region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AF4394A-7395-4B5F-AF1E-3076000EFC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8472" y="1964334"/>
            <a:ext cx="7358400" cy="4190662"/>
          </a:xfrm>
        </p:spPr>
        <p:txBody>
          <a:bodyPr/>
          <a:lstStyle/>
          <a:p>
            <a:pPr marL="342900" lvl="0" indent="-342900">
              <a:buFontTx/>
              <a:buChar char="-"/>
            </a:pPr>
            <a:r>
              <a:rPr lang="sv-SE" sz="2000" dirty="0" err="1">
                <a:solidFill>
                  <a:prstClr val="black"/>
                </a:solidFill>
              </a:rPr>
              <a:t>Municipalities</a:t>
            </a:r>
            <a:r>
              <a:rPr lang="sv-SE" sz="2000" dirty="0">
                <a:solidFill>
                  <a:prstClr val="black"/>
                </a:solidFill>
              </a:rPr>
              <a:t> </a:t>
            </a:r>
            <a:r>
              <a:rPr lang="sv-SE" sz="2000" dirty="0" err="1">
                <a:solidFill>
                  <a:prstClr val="black"/>
                </a:solidFill>
              </a:rPr>
              <a:t>responsible</a:t>
            </a:r>
            <a:r>
              <a:rPr lang="sv-SE" sz="2000" dirty="0">
                <a:solidFill>
                  <a:prstClr val="black"/>
                </a:solidFill>
              </a:rPr>
              <a:t> for </a:t>
            </a:r>
            <a:r>
              <a:rPr lang="sv-SE" sz="2000" dirty="0" err="1">
                <a:solidFill>
                  <a:prstClr val="black"/>
                </a:solidFill>
              </a:rPr>
              <a:t>education</a:t>
            </a:r>
            <a:r>
              <a:rPr lang="sv-SE" sz="2000" dirty="0">
                <a:solidFill>
                  <a:prstClr val="black"/>
                </a:solidFill>
              </a:rPr>
              <a:t> (290)</a:t>
            </a:r>
          </a:p>
          <a:p>
            <a:pPr marL="342900" lvl="0" indent="-342900">
              <a:buFontTx/>
              <a:buChar char="-"/>
            </a:pPr>
            <a:endParaRPr lang="sv-SE" sz="20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sv-SE" sz="2000" dirty="0" err="1">
                <a:solidFill>
                  <a:prstClr val="black"/>
                </a:solidFill>
              </a:rPr>
              <a:t>Municipalities</a:t>
            </a:r>
            <a:r>
              <a:rPr lang="sv-SE" sz="2000" dirty="0">
                <a:solidFill>
                  <a:prstClr val="black"/>
                </a:solidFill>
              </a:rPr>
              <a:t> </a:t>
            </a:r>
            <a:r>
              <a:rPr lang="sv-SE" sz="2000" dirty="0" err="1">
                <a:solidFill>
                  <a:prstClr val="black"/>
                </a:solidFill>
              </a:rPr>
              <a:t>often</a:t>
            </a:r>
            <a:r>
              <a:rPr lang="sv-SE" sz="2000" dirty="0">
                <a:solidFill>
                  <a:prstClr val="black"/>
                </a:solidFill>
              </a:rPr>
              <a:t> </a:t>
            </a:r>
            <a:r>
              <a:rPr lang="sv-SE" sz="2000" dirty="0" err="1">
                <a:solidFill>
                  <a:prstClr val="black"/>
                </a:solidFill>
              </a:rPr>
              <a:t>too</a:t>
            </a:r>
            <a:r>
              <a:rPr lang="sv-SE" sz="2000" dirty="0">
                <a:solidFill>
                  <a:prstClr val="black"/>
                </a:solidFill>
              </a:rPr>
              <a:t> small to </a:t>
            </a:r>
            <a:r>
              <a:rPr lang="sv-SE" sz="2000" dirty="0" err="1">
                <a:solidFill>
                  <a:prstClr val="black"/>
                </a:solidFill>
              </a:rPr>
              <a:t>establish</a:t>
            </a:r>
            <a:r>
              <a:rPr lang="sv-SE" sz="2000" dirty="0">
                <a:solidFill>
                  <a:prstClr val="black"/>
                </a:solidFill>
              </a:rPr>
              <a:t> </a:t>
            </a:r>
            <a:r>
              <a:rPr lang="sv-SE" sz="2000" dirty="0" err="1">
                <a:solidFill>
                  <a:prstClr val="black"/>
                </a:solidFill>
              </a:rPr>
              <a:t>well</a:t>
            </a:r>
            <a:r>
              <a:rPr lang="sv-SE" sz="2000" dirty="0">
                <a:solidFill>
                  <a:prstClr val="black"/>
                </a:solidFill>
              </a:rPr>
              <a:t> </a:t>
            </a:r>
            <a:r>
              <a:rPr lang="sv-SE" sz="2000" dirty="0" err="1">
                <a:solidFill>
                  <a:prstClr val="black"/>
                </a:solidFill>
              </a:rPr>
              <a:t>functioning</a:t>
            </a:r>
            <a:r>
              <a:rPr lang="sv-SE" sz="2000" dirty="0">
                <a:solidFill>
                  <a:prstClr val="black"/>
                </a:solidFill>
              </a:rPr>
              <a:t> VET </a:t>
            </a:r>
            <a:r>
              <a:rPr lang="sv-SE" sz="2000" dirty="0" err="1">
                <a:solidFill>
                  <a:prstClr val="black"/>
                </a:solidFill>
              </a:rPr>
              <a:t>Education</a:t>
            </a:r>
            <a:r>
              <a:rPr lang="sv-SE" sz="2000" dirty="0">
                <a:solidFill>
                  <a:prstClr val="black"/>
                </a:solidFill>
              </a:rPr>
              <a:t> – co-operation and </a:t>
            </a:r>
            <a:r>
              <a:rPr lang="sv-SE" sz="2000" dirty="0" err="1">
                <a:solidFill>
                  <a:prstClr val="black"/>
                </a:solidFill>
              </a:rPr>
              <a:t>collaboration</a:t>
            </a:r>
            <a:r>
              <a:rPr lang="sv-SE" sz="2000" dirty="0">
                <a:solidFill>
                  <a:prstClr val="black"/>
                </a:solidFill>
              </a:rPr>
              <a:t> </a:t>
            </a:r>
            <a:r>
              <a:rPr lang="sv-SE" sz="2000" dirty="0" err="1">
                <a:solidFill>
                  <a:prstClr val="black"/>
                </a:solidFill>
              </a:rPr>
              <a:t>needed</a:t>
            </a:r>
            <a:endParaRPr lang="sv-SE" sz="20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Char char="-"/>
            </a:pPr>
            <a:endParaRPr lang="sv-SE" sz="20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sv-SE" sz="2000" dirty="0">
                <a:solidFill>
                  <a:prstClr val="black"/>
                </a:solidFill>
              </a:rPr>
              <a:t>Gothenburg region: 13 </a:t>
            </a:r>
            <a:r>
              <a:rPr lang="sv-SE" sz="2000" dirty="0" err="1">
                <a:solidFill>
                  <a:prstClr val="black"/>
                </a:solidFill>
              </a:rPr>
              <a:t>municipalities</a:t>
            </a:r>
            <a:r>
              <a:rPr lang="sv-SE" sz="2000" dirty="0">
                <a:solidFill>
                  <a:prstClr val="black"/>
                </a:solidFill>
              </a:rPr>
              <a:t> (1 million </a:t>
            </a:r>
            <a:r>
              <a:rPr lang="sv-SE" sz="2000" dirty="0" err="1">
                <a:solidFill>
                  <a:prstClr val="black"/>
                </a:solidFill>
              </a:rPr>
              <a:t>inhabitants</a:t>
            </a:r>
            <a:r>
              <a:rPr lang="sv-SE" sz="2000" dirty="0">
                <a:solidFill>
                  <a:prstClr val="black"/>
                </a:solidFill>
              </a:rPr>
              <a:t>) co-operating on VET in order to to </a:t>
            </a:r>
            <a:r>
              <a:rPr lang="sv-SE" sz="2000" dirty="0" err="1">
                <a:solidFill>
                  <a:prstClr val="black"/>
                </a:solidFill>
              </a:rPr>
              <a:t>establish</a:t>
            </a:r>
            <a:r>
              <a:rPr lang="sv-SE" sz="2000" dirty="0">
                <a:solidFill>
                  <a:prstClr val="black"/>
                </a:solidFill>
              </a:rPr>
              <a:t> </a:t>
            </a:r>
            <a:r>
              <a:rPr lang="sv-SE" sz="2000" dirty="0" err="1">
                <a:solidFill>
                  <a:prstClr val="black"/>
                </a:solidFill>
              </a:rPr>
              <a:t>high-quality</a:t>
            </a:r>
            <a:r>
              <a:rPr lang="sv-SE" sz="2000" dirty="0">
                <a:solidFill>
                  <a:prstClr val="black"/>
                </a:solidFill>
              </a:rPr>
              <a:t> </a:t>
            </a:r>
            <a:r>
              <a:rPr lang="sv-SE" sz="2000" dirty="0" err="1">
                <a:solidFill>
                  <a:prstClr val="black"/>
                </a:solidFill>
              </a:rPr>
              <a:t>education</a:t>
            </a:r>
            <a:r>
              <a:rPr lang="sv-SE" sz="2000" dirty="0">
                <a:solidFill>
                  <a:prstClr val="black"/>
                </a:solidFill>
              </a:rPr>
              <a:t> for the </a:t>
            </a:r>
            <a:r>
              <a:rPr lang="sv-SE" sz="2000" dirty="0" err="1">
                <a:solidFill>
                  <a:prstClr val="black"/>
                </a:solidFill>
              </a:rPr>
              <a:t>needs</a:t>
            </a:r>
            <a:r>
              <a:rPr lang="sv-SE" sz="2000" dirty="0">
                <a:solidFill>
                  <a:prstClr val="black"/>
                </a:solidFill>
              </a:rPr>
              <a:t> </a:t>
            </a:r>
            <a:r>
              <a:rPr lang="sv-SE" sz="2000" dirty="0" err="1">
                <a:solidFill>
                  <a:prstClr val="black"/>
                </a:solidFill>
              </a:rPr>
              <a:t>of</a:t>
            </a:r>
            <a:r>
              <a:rPr lang="sv-SE" sz="2000" dirty="0">
                <a:solidFill>
                  <a:prstClr val="black"/>
                </a:solidFill>
              </a:rPr>
              <a:t> </a:t>
            </a:r>
            <a:r>
              <a:rPr lang="sv-SE" sz="2000" dirty="0" err="1">
                <a:solidFill>
                  <a:prstClr val="black"/>
                </a:solidFill>
              </a:rPr>
              <a:t>local</a:t>
            </a:r>
            <a:r>
              <a:rPr lang="sv-SE" sz="2000" dirty="0">
                <a:solidFill>
                  <a:prstClr val="black"/>
                </a:solidFill>
              </a:rPr>
              <a:t>, regional and national </a:t>
            </a:r>
            <a:r>
              <a:rPr lang="sv-SE" sz="2000" dirty="0" err="1">
                <a:solidFill>
                  <a:prstClr val="black"/>
                </a:solidFill>
              </a:rPr>
              <a:t>labour</a:t>
            </a:r>
            <a:r>
              <a:rPr lang="sv-SE" sz="2000" dirty="0">
                <a:solidFill>
                  <a:prstClr val="black"/>
                </a:solidFill>
              </a:rPr>
              <a:t> market</a:t>
            </a:r>
          </a:p>
          <a:p>
            <a:pPr marL="342900" lvl="0" indent="-342900">
              <a:buFontTx/>
              <a:buChar char="-"/>
            </a:pPr>
            <a:endParaRPr lang="sv-SE" sz="20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sv-SE" sz="2000" dirty="0" err="1">
                <a:solidFill>
                  <a:prstClr val="black"/>
                </a:solidFill>
              </a:rPr>
              <a:t>Good</a:t>
            </a:r>
            <a:r>
              <a:rPr lang="sv-SE" sz="2000" dirty="0">
                <a:solidFill>
                  <a:prstClr val="black"/>
                </a:solidFill>
              </a:rPr>
              <a:t> </a:t>
            </a:r>
            <a:r>
              <a:rPr lang="sv-SE" sz="2000" dirty="0" err="1">
                <a:solidFill>
                  <a:prstClr val="black"/>
                </a:solidFill>
              </a:rPr>
              <a:t>results</a:t>
            </a:r>
            <a:r>
              <a:rPr lang="sv-SE" sz="2000" dirty="0">
                <a:solidFill>
                  <a:prstClr val="black"/>
                </a:solidFill>
              </a:rPr>
              <a:t>: Broad </a:t>
            </a:r>
            <a:r>
              <a:rPr lang="sv-SE" sz="2000" dirty="0" err="1">
                <a:solidFill>
                  <a:prstClr val="black"/>
                </a:solidFill>
              </a:rPr>
              <a:t>variety</a:t>
            </a:r>
            <a:r>
              <a:rPr lang="sv-SE" sz="2000" dirty="0">
                <a:solidFill>
                  <a:prstClr val="black"/>
                </a:solidFill>
              </a:rPr>
              <a:t> </a:t>
            </a:r>
            <a:r>
              <a:rPr lang="sv-SE" sz="2000" dirty="0" err="1">
                <a:solidFill>
                  <a:prstClr val="black"/>
                </a:solidFill>
              </a:rPr>
              <a:t>of</a:t>
            </a:r>
            <a:r>
              <a:rPr lang="sv-SE" sz="2000" dirty="0">
                <a:solidFill>
                  <a:prstClr val="black"/>
                </a:solidFill>
              </a:rPr>
              <a:t> </a:t>
            </a:r>
            <a:r>
              <a:rPr lang="sv-SE" sz="2000" dirty="0" err="1">
                <a:solidFill>
                  <a:prstClr val="black"/>
                </a:solidFill>
              </a:rPr>
              <a:t>courses</a:t>
            </a:r>
            <a:r>
              <a:rPr lang="sv-SE" sz="2000" dirty="0">
                <a:solidFill>
                  <a:prstClr val="black"/>
                </a:solidFill>
              </a:rPr>
              <a:t> </a:t>
            </a:r>
            <a:r>
              <a:rPr lang="sv-SE" sz="2000" dirty="0" err="1">
                <a:solidFill>
                  <a:prstClr val="black"/>
                </a:solidFill>
              </a:rPr>
              <a:t>closely</a:t>
            </a:r>
            <a:r>
              <a:rPr lang="sv-SE" sz="2000" dirty="0">
                <a:solidFill>
                  <a:prstClr val="black"/>
                </a:solidFill>
              </a:rPr>
              <a:t> </a:t>
            </a:r>
            <a:r>
              <a:rPr lang="sv-SE" sz="2000" dirty="0" err="1">
                <a:solidFill>
                  <a:prstClr val="black"/>
                </a:solidFill>
              </a:rPr>
              <a:t>linked</a:t>
            </a:r>
            <a:r>
              <a:rPr lang="sv-SE" sz="2000" dirty="0">
                <a:solidFill>
                  <a:prstClr val="black"/>
                </a:solidFill>
              </a:rPr>
              <a:t> to </a:t>
            </a:r>
            <a:r>
              <a:rPr lang="sv-SE" sz="2000" dirty="0" err="1">
                <a:solidFill>
                  <a:prstClr val="black"/>
                </a:solidFill>
              </a:rPr>
              <a:t>specific</a:t>
            </a:r>
            <a:r>
              <a:rPr lang="sv-SE" sz="2000" dirty="0">
                <a:solidFill>
                  <a:prstClr val="black"/>
                </a:solidFill>
              </a:rPr>
              <a:t> </a:t>
            </a:r>
            <a:r>
              <a:rPr lang="sv-SE" sz="2000" dirty="0" err="1">
                <a:solidFill>
                  <a:prstClr val="black"/>
                </a:solidFill>
              </a:rPr>
              <a:t>skills</a:t>
            </a:r>
            <a:r>
              <a:rPr lang="sv-SE" sz="2000" dirty="0">
                <a:solidFill>
                  <a:prstClr val="black"/>
                </a:solidFill>
              </a:rPr>
              <a:t> </a:t>
            </a:r>
            <a:r>
              <a:rPr lang="sv-SE" sz="2000" dirty="0" err="1">
                <a:solidFill>
                  <a:prstClr val="black"/>
                </a:solidFill>
              </a:rPr>
              <a:t>needed</a:t>
            </a:r>
            <a:r>
              <a:rPr lang="sv-SE" sz="2000" dirty="0">
                <a:solidFill>
                  <a:prstClr val="black"/>
                </a:solidFill>
              </a:rPr>
              <a:t> in the region.</a:t>
            </a:r>
          </a:p>
        </p:txBody>
      </p:sp>
    </p:spTree>
    <p:extLst>
      <p:ext uri="{BB962C8B-B14F-4D97-AF65-F5344CB8AC3E}">
        <p14:creationId xmlns:p14="http://schemas.microsoft.com/office/powerpoint/2010/main" val="1836445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33623725-463A-8240-A36E-D9497C76731C}"/>
              </a:ext>
            </a:extLst>
          </p:cNvPr>
          <p:cNvSpPr txBox="1">
            <a:spLocks/>
          </p:cNvSpPr>
          <p:nvPr/>
        </p:nvSpPr>
        <p:spPr>
          <a:xfrm>
            <a:off x="738627" y="330769"/>
            <a:ext cx="10730516" cy="723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sv-SE" dirty="0"/>
              <a:t>VET </a:t>
            </a:r>
            <a:r>
              <a:rPr lang="sv-SE" dirty="0" err="1"/>
              <a:t>characteristics</a:t>
            </a:r>
            <a:r>
              <a:rPr lang="sv-SE" dirty="0"/>
              <a:t> in Sweden and in the Gothenburg region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DE6032E-4EF8-3648-8B0B-D57E031CEE2E}"/>
              </a:ext>
            </a:extLst>
          </p:cNvPr>
          <p:cNvSpPr txBox="1">
            <a:spLocks/>
          </p:cNvSpPr>
          <p:nvPr/>
        </p:nvSpPr>
        <p:spPr>
          <a:xfrm>
            <a:off x="748438" y="1639779"/>
            <a:ext cx="5040000" cy="41906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D207733B-20BA-184F-A12B-25404BCD8EDF}"/>
              </a:ext>
            </a:extLst>
          </p:cNvPr>
          <p:cNvSpPr txBox="1">
            <a:spLocks/>
          </p:cNvSpPr>
          <p:nvPr/>
        </p:nvSpPr>
        <p:spPr>
          <a:xfrm>
            <a:off x="748438" y="1639779"/>
            <a:ext cx="5146676" cy="41919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050" dirty="0">
                <a:latin typeface="Calibri" panose="020F0502020204030204" pitchFamily="34" charset="0"/>
              </a:rPr>
              <a:t>Administration; Construction </a:t>
            </a:r>
            <a:r>
              <a:rPr lang="sv-SE" sz="1050" dirty="0" err="1">
                <a:latin typeface="Calibri" panose="020F0502020204030204" pitchFamily="34" charset="0"/>
              </a:rPr>
              <a:t>machinery</a:t>
            </a:r>
            <a:r>
              <a:rPr lang="sv-SE" sz="1050" dirty="0">
                <a:latin typeface="Calibri" panose="020F0502020204030204" pitchFamily="34" charset="0"/>
              </a:rPr>
              <a:t>; </a:t>
            </a:r>
            <a:r>
              <a:rPr lang="sv-SE" sz="1050" dirty="0" err="1">
                <a:latin typeface="Calibri" panose="020F0502020204030204" pitchFamily="34" charset="0"/>
              </a:rPr>
              <a:t>pharmacy</a:t>
            </a:r>
            <a:r>
              <a:rPr lang="sv-SE" sz="1050" dirty="0">
                <a:latin typeface="Calibri" panose="020F0502020204030204" pitchFamily="34" charset="0"/>
              </a:rPr>
              <a:t>; Automation </a:t>
            </a:r>
            <a:r>
              <a:rPr lang="sv-SE" sz="1050" dirty="0" err="1">
                <a:latin typeface="Calibri" panose="020F0502020204030204" pitchFamily="34" charset="0"/>
              </a:rPr>
              <a:t>Techniques</a:t>
            </a:r>
            <a:r>
              <a:rPr lang="sv-SE" sz="1050" dirty="0">
                <a:latin typeface="Calibri" panose="020F0502020204030204" pitchFamily="34" charset="0"/>
              </a:rPr>
              <a:t>; </a:t>
            </a:r>
            <a:r>
              <a:rPr lang="sv-SE" sz="1050" dirty="0" err="1">
                <a:latin typeface="Calibri" panose="020F0502020204030204" pitchFamily="34" charset="0"/>
              </a:rPr>
              <a:t>Automated</a:t>
            </a:r>
            <a:r>
              <a:rPr lang="sv-SE" sz="1050" dirty="0">
                <a:latin typeface="Calibri" panose="020F0502020204030204" pitchFamily="34" charset="0"/>
              </a:rPr>
              <a:t> </a:t>
            </a:r>
            <a:r>
              <a:rPr lang="sv-SE" sz="1050" dirty="0" err="1">
                <a:latin typeface="Calibri" panose="020F0502020204030204" pitchFamily="34" charset="0"/>
              </a:rPr>
              <a:t>production</a:t>
            </a:r>
            <a:r>
              <a:rPr lang="sv-SE" sz="1050" dirty="0">
                <a:latin typeface="Calibri" panose="020F0502020204030204" pitchFamily="34" charset="0"/>
              </a:rPr>
              <a:t>; </a:t>
            </a:r>
            <a:r>
              <a:rPr lang="sv-SE" sz="1050" dirty="0" err="1">
                <a:latin typeface="Calibri" panose="020F0502020204030204" pitchFamily="34" charset="0"/>
              </a:rPr>
              <a:t>Bakery</a:t>
            </a:r>
            <a:r>
              <a:rPr lang="sv-SE" sz="1050" dirty="0">
                <a:latin typeface="Calibri" panose="020F0502020204030204" pitchFamily="34" charset="0"/>
              </a:rPr>
              <a:t> and </a:t>
            </a:r>
            <a:r>
              <a:rPr lang="sv-SE" sz="1050" dirty="0" err="1">
                <a:latin typeface="Calibri" panose="020F0502020204030204" pitchFamily="34" charset="0"/>
              </a:rPr>
              <a:t>confectionery</a:t>
            </a:r>
            <a:r>
              <a:rPr lang="sv-SE" sz="1050" dirty="0">
                <a:latin typeface="Calibri" panose="020F0502020204030204" pitchFamily="34" charset="0"/>
              </a:rPr>
              <a:t>; Bar, </a:t>
            </a:r>
            <a:r>
              <a:rPr lang="sv-SE" sz="1050" dirty="0" err="1">
                <a:latin typeface="Calibri" panose="020F0502020204030204" pitchFamily="34" charset="0"/>
              </a:rPr>
              <a:t>wine</a:t>
            </a:r>
            <a:r>
              <a:rPr lang="sv-SE" sz="1050" dirty="0">
                <a:latin typeface="Calibri" panose="020F0502020204030204" pitchFamily="34" charset="0"/>
              </a:rPr>
              <a:t> and </a:t>
            </a:r>
            <a:r>
              <a:rPr lang="sv-SE" sz="1050" dirty="0" err="1">
                <a:latin typeface="Calibri" panose="020F0502020204030204" pitchFamily="34" charset="0"/>
              </a:rPr>
              <a:t>hospitality</a:t>
            </a:r>
            <a:r>
              <a:rPr lang="sv-SE" sz="1050" dirty="0">
                <a:latin typeface="Calibri" panose="020F0502020204030204" pitchFamily="34" charset="0"/>
              </a:rPr>
              <a:t>; Concrete </a:t>
            </a:r>
            <a:r>
              <a:rPr lang="sv-SE" sz="1050" dirty="0" err="1">
                <a:latin typeface="Calibri" panose="020F0502020204030204" pitchFamily="34" charset="0"/>
              </a:rPr>
              <a:t>worker</a:t>
            </a:r>
            <a:r>
              <a:rPr lang="sv-SE" sz="1050" dirty="0">
                <a:latin typeface="Calibri" panose="020F0502020204030204" pitchFamily="34" charset="0"/>
              </a:rPr>
              <a:t>; The </a:t>
            </a:r>
            <a:r>
              <a:rPr lang="sv-SE" sz="1050" dirty="0" err="1">
                <a:latin typeface="Calibri" panose="020F0502020204030204" pitchFamily="34" charset="0"/>
              </a:rPr>
              <a:t>booking</a:t>
            </a:r>
            <a:r>
              <a:rPr lang="sv-SE" sz="1050" dirty="0">
                <a:latin typeface="Calibri" panose="020F0502020204030204" pitchFamily="34" charset="0"/>
              </a:rPr>
              <a:t> Opera; Bus </a:t>
            </a:r>
            <a:r>
              <a:rPr lang="sv-SE" sz="1050" dirty="0" err="1">
                <a:latin typeface="Calibri" panose="020F0502020204030204" pitchFamily="34" charset="0"/>
              </a:rPr>
              <a:t>professional</a:t>
            </a:r>
            <a:r>
              <a:rPr lang="sv-SE" sz="1050" dirty="0">
                <a:latin typeface="Calibri" panose="020F0502020204030204" pitchFamily="34" charset="0"/>
              </a:rPr>
              <a:t> drivers; </a:t>
            </a:r>
            <a:r>
              <a:rPr lang="sv-SE" sz="1050" dirty="0" err="1">
                <a:latin typeface="Calibri" panose="020F0502020204030204" pitchFamily="34" charset="0"/>
              </a:rPr>
              <a:t>Retail</a:t>
            </a:r>
            <a:r>
              <a:rPr lang="sv-SE" sz="1050" dirty="0">
                <a:latin typeface="Calibri" panose="020F0502020204030204" pitchFamily="34" charset="0"/>
              </a:rPr>
              <a:t> </a:t>
            </a:r>
            <a:r>
              <a:rPr lang="sv-SE" sz="1050" dirty="0" err="1">
                <a:latin typeface="Calibri" panose="020F0502020204030204" pitchFamily="34" charset="0"/>
              </a:rPr>
              <a:t>Sales</a:t>
            </a:r>
            <a:r>
              <a:rPr lang="sv-SE" sz="1050" dirty="0">
                <a:latin typeface="Calibri" panose="020F0502020204030204" pitchFamily="34" charset="0"/>
              </a:rPr>
              <a:t>; CAD </a:t>
            </a:r>
            <a:r>
              <a:rPr lang="sv-SE" sz="1050" dirty="0" err="1">
                <a:latin typeface="Calibri" panose="020F0502020204030204" pitchFamily="34" charset="0"/>
              </a:rPr>
              <a:t>training</a:t>
            </a:r>
            <a:r>
              <a:rPr lang="sv-SE" sz="1050" dirty="0">
                <a:latin typeface="Calibri" panose="020F0502020204030204" pitchFamily="34" charset="0"/>
              </a:rPr>
              <a:t> - </a:t>
            </a:r>
            <a:r>
              <a:rPr lang="sv-SE" sz="1050" dirty="0" err="1">
                <a:latin typeface="Calibri" panose="020F0502020204030204" pitchFamily="34" charset="0"/>
              </a:rPr>
              <a:t>building</a:t>
            </a:r>
            <a:r>
              <a:rPr lang="sv-SE" sz="1050" dirty="0">
                <a:latin typeface="Calibri" panose="020F0502020204030204" pitchFamily="34" charset="0"/>
              </a:rPr>
              <a:t>; CAD </a:t>
            </a:r>
            <a:r>
              <a:rPr lang="sv-SE" sz="1050" dirty="0" err="1">
                <a:latin typeface="Calibri" panose="020F0502020204030204" pitchFamily="34" charset="0"/>
              </a:rPr>
              <a:t>training</a:t>
            </a:r>
            <a:r>
              <a:rPr lang="sv-SE" sz="1050" dirty="0">
                <a:latin typeface="Calibri" panose="020F0502020204030204" pitchFamily="34" charset="0"/>
              </a:rPr>
              <a:t> - </a:t>
            </a:r>
            <a:r>
              <a:rPr lang="sv-SE" sz="1050" dirty="0" err="1">
                <a:latin typeface="Calibri" panose="020F0502020204030204" pitchFamily="34" charset="0"/>
              </a:rPr>
              <a:t>product</a:t>
            </a:r>
            <a:r>
              <a:rPr lang="sv-SE" sz="1050" dirty="0">
                <a:latin typeface="Calibri" panose="020F0502020204030204" pitchFamily="34" charset="0"/>
              </a:rPr>
              <a:t> </a:t>
            </a:r>
            <a:r>
              <a:rPr lang="sv-SE" sz="1050" dirty="0" err="1">
                <a:latin typeface="Calibri" panose="020F0502020204030204" pitchFamily="34" charset="0"/>
              </a:rPr>
              <a:t>development</a:t>
            </a:r>
            <a:r>
              <a:rPr lang="sv-SE" sz="1050" dirty="0">
                <a:latin typeface="Calibri" panose="020F0502020204030204" pitchFamily="34" charset="0"/>
              </a:rPr>
              <a:t>; Café / </a:t>
            </a:r>
            <a:r>
              <a:rPr lang="sv-SE" sz="1050" dirty="0" err="1">
                <a:latin typeface="Calibri" panose="020F0502020204030204" pitchFamily="34" charset="0"/>
              </a:rPr>
              <a:t>Kallkök</a:t>
            </a:r>
            <a:r>
              <a:rPr lang="sv-SE" sz="1050" dirty="0">
                <a:latin typeface="Calibri" panose="020F0502020204030204" pitchFamily="34" charset="0"/>
              </a:rPr>
              <a:t>; CCNA Cisco Discovery </a:t>
            </a:r>
            <a:r>
              <a:rPr lang="sv-SE" sz="1050" dirty="0" err="1">
                <a:latin typeface="Calibri" panose="020F0502020204030204" pitchFamily="34" charset="0"/>
              </a:rPr>
              <a:t>package</a:t>
            </a:r>
            <a:r>
              <a:rPr lang="sv-SE" sz="1050" dirty="0">
                <a:latin typeface="Calibri" panose="020F0502020204030204" pitchFamily="34" charset="0"/>
              </a:rPr>
              <a:t>; </a:t>
            </a:r>
            <a:r>
              <a:rPr lang="sv-SE" sz="1050" dirty="0" err="1">
                <a:latin typeface="Calibri" panose="020F0502020204030204" pitchFamily="34" charset="0"/>
              </a:rPr>
              <a:t>Certified</a:t>
            </a:r>
            <a:r>
              <a:rPr lang="sv-SE" sz="1050" dirty="0">
                <a:latin typeface="Calibri" panose="020F0502020204030204" pitchFamily="34" charset="0"/>
              </a:rPr>
              <a:t> </a:t>
            </a:r>
            <a:r>
              <a:rPr lang="sv-SE" sz="1050" dirty="0" err="1">
                <a:latin typeface="Calibri" panose="020F0502020204030204" pitchFamily="34" charset="0"/>
              </a:rPr>
              <a:t>DiSC</a:t>
            </a:r>
            <a:r>
              <a:rPr lang="sv-SE" sz="1050" dirty="0">
                <a:latin typeface="Calibri" panose="020F0502020204030204" pitchFamily="34" charset="0"/>
              </a:rPr>
              <a:t> coach; CNC operator; The new </a:t>
            </a:r>
            <a:r>
              <a:rPr lang="sv-SE" sz="1050" dirty="0" err="1">
                <a:latin typeface="Calibri" panose="020F0502020204030204" pitchFamily="34" charset="0"/>
              </a:rPr>
              <a:t>food</a:t>
            </a:r>
            <a:r>
              <a:rPr lang="sv-SE" sz="1050" dirty="0">
                <a:latin typeface="Calibri" panose="020F0502020204030204" pitchFamily="34" charset="0"/>
              </a:rPr>
              <a:t>; Design; </a:t>
            </a:r>
            <a:r>
              <a:rPr lang="sv-SE" sz="1050" dirty="0" err="1">
                <a:latin typeface="Calibri" panose="020F0502020204030204" pitchFamily="34" charset="0"/>
              </a:rPr>
              <a:t>Dietetics</a:t>
            </a:r>
            <a:r>
              <a:rPr lang="sv-SE" sz="1050" dirty="0">
                <a:latin typeface="Calibri" panose="020F0502020204030204" pitchFamily="34" charset="0"/>
              </a:rPr>
              <a:t> and </a:t>
            </a:r>
            <a:r>
              <a:rPr lang="sv-SE" sz="1050" dirty="0" err="1">
                <a:latin typeface="Calibri" panose="020F0502020204030204" pitchFamily="34" charset="0"/>
              </a:rPr>
              <a:t>dietetic</a:t>
            </a:r>
            <a:r>
              <a:rPr lang="sv-SE" sz="1050" dirty="0">
                <a:latin typeface="Calibri" panose="020F0502020204030204" pitchFamily="34" charset="0"/>
              </a:rPr>
              <a:t> </a:t>
            </a:r>
            <a:r>
              <a:rPr lang="sv-SE" sz="1050" dirty="0" err="1">
                <a:latin typeface="Calibri" panose="020F0502020204030204" pitchFamily="34" charset="0"/>
              </a:rPr>
              <a:t>cooking</a:t>
            </a:r>
            <a:r>
              <a:rPr lang="sv-SE" sz="1050" dirty="0">
                <a:latin typeface="Calibri" panose="020F0502020204030204" pitchFamily="34" charset="0"/>
              </a:rPr>
              <a:t>, </a:t>
            </a:r>
            <a:r>
              <a:rPr lang="sv-SE" sz="1050" dirty="0" err="1">
                <a:latin typeface="Calibri" panose="020F0502020204030204" pitchFamily="34" charset="0"/>
              </a:rPr>
              <a:t>evening</a:t>
            </a:r>
            <a:r>
              <a:rPr lang="sv-SE" sz="1050" dirty="0">
                <a:latin typeface="Calibri" panose="020F0502020204030204" pitchFamily="34" charset="0"/>
              </a:rPr>
              <a:t> </a:t>
            </a:r>
            <a:r>
              <a:rPr lang="sv-SE" sz="1050" dirty="0" err="1">
                <a:latin typeface="Calibri" panose="020F0502020204030204" pitchFamily="34" charset="0"/>
              </a:rPr>
              <a:t>course</a:t>
            </a:r>
            <a:r>
              <a:rPr lang="sv-SE" sz="1050" dirty="0">
                <a:latin typeface="Calibri" panose="020F0502020204030204" pitchFamily="34" charset="0"/>
              </a:rPr>
              <a:t>; Distribution </a:t>
            </a:r>
            <a:r>
              <a:rPr lang="sv-SE" sz="1050" dirty="0" err="1">
                <a:latin typeface="Calibri" panose="020F0502020204030204" pitchFamily="34" charset="0"/>
              </a:rPr>
              <a:t>Electrician</a:t>
            </a:r>
            <a:r>
              <a:rPr lang="sv-SE" sz="1050" dirty="0">
                <a:latin typeface="Calibri" panose="020F0502020204030204" pitchFamily="34" charset="0"/>
              </a:rPr>
              <a:t>; keepers; Operation and </a:t>
            </a:r>
            <a:r>
              <a:rPr lang="sv-SE" sz="1050" dirty="0" err="1">
                <a:latin typeface="Calibri" panose="020F0502020204030204" pitchFamily="34" charset="0"/>
              </a:rPr>
              <a:t>energy</a:t>
            </a:r>
            <a:r>
              <a:rPr lang="sv-SE" sz="1050" dirty="0">
                <a:latin typeface="Calibri" panose="020F0502020204030204" pitchFamily="34" charset="0"/>
              </a:rPr>
              <a:t> </a:t>
            </a:r>
            <a:r>
              <a:rPr lang="sv-SE" sz="1050" dirty="0" err="1">
                <a:latin typeface="Calibri" panose="020F0502020204030204" pitchFamily="34" charset="0"/>
              </a:rPr>
              <a:t>technologies</a:t>
            </a:r>
            <a:r>
              <a:rPr lang="sv-SE" sz="1050" dirty="0">
                <a:latin typeface="Calibri" panose="020F0502020204030204" pitchFamily="34" charset="0"/>
              </a:rPr>
              <a:t>; Operating and </a:t>
            </a:r>
            <a:r>
              <a:rPr lang="sv-SE" sz="1050" dirty="0" err="1">
                <a:latin typeface="Calibri" panose="020F0502020204030204" pitchFamily="34" charset="0"/>
              </a:rPr>
              <a:t>maintenance</a:t>
            </a:r>
            <a:r>
              <a:rPr lang="sv-SE" sz="1050" dirty="0">
                <a:latin typeface="Calibri" panose="020F0502020204030204" pitchFamily="34" charset="0"/>
              </a:rPr>
              <a:t> </a:t>
            </a:r>
            <a:r>
              <a:rPr lang="sv-SE" sz="1050" dirty="0" err="1">
                <a:latin typeface="Calibri" panose="020F0502020204030204" pitchFamily="34" charset="0"/>
              </a:rPr>
              <a:t>technicians</a:t>
            </a:r>
            <a:r>
              <a:rPr lang="sv-SE" sz="1050" dirty="0">
                <a:latin typeface="Calibri" panose="020F0502020204030204" pitchFamily="34" charset="0"/>
              </a:rPr>
              <a:t>; </a:t>
            </a:r>
            <a:r>
              <a:rPr lang="sv-SE" sz="1050" dirty="0" err="1">
                <a:latin typeface="Calibri" panose="020F0502020204030204" pitchFamily="34" charset="0"/>
              </a:rPr>
              <a:t>Operational</a:t>
            </a:r>
            <a:r>
              <a:rPr lang="sv-SE" sz="1050" dirty="0">
                <a:latin typeface="Calibri" panose="020F0502020204030204" pitchFamily="34" charset="0"/>
              </a:rPr>
              <a:t>, ventilation and </a:t>
            </a:r>
            <a:r>
              <a:rPr lang="sv-SE" sz="1050" dirty="0" err="1">
                <a:latin typeface="Calibri" panose="020F0502020204030204" pitchFamily="34" charset="0"/>
              </a:rPr>
              <a:t>refrigeration</a:t>
            </a:r>
            <a:r>
              <a:rPr lang="sv-SE" sz="1050" dirty="0">
                <a:latin typeface="Calibri" panose="020F0502020204030204" pitchFamily="34" charset="0"/>
              </a:rPr>
              <a:t>; </a:t>
            </a:r>
            <a:r>
              <a:rPr lang="sv-SE" sz="1050" dirty="0" err="1">
                <a:latin typeface="Calibri" panose="020F0502020204030204" pitchFamily="34" charset="0"/>
              </a:rPr>
              <a:t>Technician</a:t>
            </a:r>
            <a:r>
              <a:rPr lang="sv-SE" sz="1050" dirty="0">
                <a:latin typeface="Calibri" panose="020F0502020204030204" pitchFamily="34" charset="0"/>
              </a:rPr>
              <a:t> </a:t>
            </a:r>
            <a:r>
              <a:rPr lang="sv-SE" sz="1050" dirty="0" err="1">
                <a:latin typeface="Calibri" panose="020F0502020204030204" pitchFamily="34" charset="0"/>
              </a:rPr>
              <a:t>property</a:t>
            </a:r>
            <a:r>
              <a:rPr lang="sv-SE" sz="1050" dirty="0">
                <a:latin typeface="Calibri" panose="020F0502020204030204" pitchFamily="34" charset="0"/>
              </a:rPr>
              <a:t>; Self-</a:t>
            </a:r>
            <a:r>
              <a:rPr lang="sv-SE" sz="1050" dirty="0" err="1">
                <a:latin typeface="Calibri" panose="020F0502020204030204" pitchFamily="34" charset="0"/>
              </a:rPr>
              <a:t>employment</a:t>
            </a:r>
            <a:r>
              <a:rPr lang="sv-SE" sz="1050" dirty="0">
                <a:latin typeface="Calibri" panose="020F0502020204030204" pitchFamily="34" charset="0"/>
              </a:rPr>
              <a:t>; Self-</a:t>
            </a:r>
            <a:r>
              <a:rPr lang="sv-SE" sz="1050" dirty="0" err="1">
                <a:latin typeface="Calibri" panose="020F0502020204030204" pitchFamily="34" charset="0"/>
              </a:rPr>
              <a:t>employment</a:t>
            </a:r>
            <a:r>
              <a:rPr lang="sv-SE" sz="1050" dirty="0">
                <a:latin typeface="Calibri" panose="020F0502020204030204" pitchFamily="34" charset="0"/>
              </a:rPr>
              <a:t> </a:t>
            </a:r>
            <a:r>
              <a:rPr lang="sv-SE" sz="1050" dirty="0" err="1">
                <a:latin typeface="Calibri" panose="020F0502020204030204" pitchFamily="34" charset="0"/>
              </a:rPr>
              <a:t>with</a:t>
            </a:r>
            <a:r>
              <a:rPr lang="sv-SE" sz="1050" dirty="0">
                <a:latin typeface="Calibri" panose="020F0502020204030204" pitchFamily="34" charset="0"/>
              </a:rPr>
              <a:t> </a:t>
            </a:r>
            <a:r>
              <a:rPr lang="sv-SE" sz="1050" dirty="0" err="1">
                <a:latin typeface="Calibri" panose="020F0502020204030204" pitchFamily="34" charset="0"/>
              </a:rPr>
              <a:t>language</a:t>
            </a:r>
            <a:r>
              <a:rPr lang="sv-SE" sz="1050" dirty="0">
                <a:latin typeface="Calibri" panose="020F0502020204030204" pitchFamily="34" charset="0"/>
              </a:rPr>
              <a:t> support; Self-</a:t>
            </a:r>
            <a:r>
              <a:rPr lang="sv-SE" sz="1050" dirty="0" err="1">
                <a:latin typeface="Calibri" panose="020F0502020204030204" pitchFamily="34" charset="0"/>
              </a:rPr>
              <a:t>employed</a:t>
            </a:r>
            <a:r>
              <a:rPr lang="sv-SE" sz="1050" dirty="0">
                <a:latin typeface="Calibri" panose="020F0502020204030204" pitchFamily="34" charset="0"/>
              </a:rPr>
              <a:t> </a:t>
            </a:r>
            <a:r>
              <a:rPr lang="sv-SE" sz="1050" dirty="0" err="1">
                <a:latin typeface="Calibri" panose="020F0502020204030204" pitchFamily="34" charset="0"/>
              </a:rPr>
              <a:t>with</a:t>
            </a:r>
            <a:r>
              <a:rPr lang="sv-SE" sz="1050" dirty="0">
                <a:latin typeface="Calibri" panose="020F0502020204030204" pitchFamily="34" charset="0"/>
              </a:rPr>
              <a:t> the horse; E-</a:t>
            </a:r>
            <a:r>
              <a:rPr lang="sv-SE" sz="1050" dirty="0" err="1">
                <a:latin typeface="Calibri" panose="020F0502020204030204" pitchFamily="34" charset="0"/>
              </a:rPr>
              <a:t>commerce</a:t>
            </a:r>
            <a:r>
              <a:rPr lang="sv-SE" sz="1050" dirty="0">
                <a:latin typeface="Calibri" panose="020F0502020204030204" pitchFamily="34" charset="0"/>
              </a:rPr>
              <a:t>; E-</a:t>
            </a:r>
            <a:r>
              <a:rPr lang="sv-SE" sz="1050" dirty="0" err="1">
                <a:latin typeface="Calibri" panose="020F0502020204030204" pitchFamily="34" charset="0"/>
              </a:rPr>
              <a:t>commerce</a:t>
            </a:r>
            <a:r>
              <a:rPr lang="sv-SE" sz="1050" dirty="0">
                <a:latin typeface="Calibri" panose="020F0502020204030204" pitchFamily="34" charset="0"/>
              </a:rPr>
              <a:t> and Web design; </a:t>
            </a:r>
            <a:r>
              <a:rPr lang="sv-SE" sz="1050" dirty="0" err="1">
                <a:latin typeface="Calibri" panose="020F0502020204030204" pitchFamily="34" charset="0"/>
              </a:rPr>
              <a:t>Finance</a:t>
            </a:r>
            <a:r>
              <a:rPr lang="sv-SE" sz="1050" dirty="0">
                <a:latin typeface="Calibri" panose="020F0502020204030204" pitchFamily="34" charset="0"/>
              </a:rPr>
              <a:t> and </a:t>
            </a:r>
            <a:r>
              <a:rPr lang="sv-SE" sz="1050" dirty="0" err="1">
                <a:latin typeface="Calibri" panose="020F0502020204030204" pitchFamily="34" charset="0"/>
              </a:rPr>
              <a:t>accounting</a:t>
            </a:r>
            <a:r>
              <a:rPr lang="sv-SE" sz="1050" dirty="0">
                <a:latin typeface="Calibri" panose="020F0502020204030204" pitchFamily="34" charset="0"/>
              </a:rPr>
              <a:t> </a:t>
            </a:r>
            <a:r>
              <a:rPr lang="sv-SE" sz="1050" dirty="0" err="1">
                <a:latin typeface="Calibri" panose="020F0502020204030204" pitchFamily="34" charset="0"/>
              </a:rPr>
              <a:t>assistant</a:t>
            </a:r>
            <a:r>
              <a:rPr lang="sv-SE" sz="1050" dirty="0">
                <a:latin typeface="Calibri" panose="020F0502020204030204" pitchFamily="34" charset="0"/>
              </a:rPr>
              <a:t>; </a:t>
            </a:r>
            <a:r>
              <a:rPr lang="sv-SE" sz="1050" dirty="0" err="1">
                <a:latin typeface="Calibri" panose="020F0502020204030204" pitchFamily="34" charset="0"/>
              </a:rPr>
              <a:t>EIectrician</a:t>
            </a:r>
            <a:r>
              <a:rPr lang="sv-SE" sz="1050" dirty="0">
                <a:latin typeface="Calibri" panose="020F0502020204030204" pitchFamily="34" charset="0"/>
              </a:rPr>
              <a:t>; </a:t>
            </a:r>
            <a:r>
              <a:rPr lang="sv-SE" sz="1050" dirty="0" err="1">
                <a:latin typeface="Calibri" panose="020F0502020204030204" pitchFamily="34" charset="0"/>
              </a:rPr>
              <a:t>Electrician</a:t>
            </a:r>
            <a:r>
              <a:rPr lang="sv-SE" sz="1050" dirty="0">
                <a:latin typeface="Calibri" panose="020F0502020204030204" pitchFamily="34" charset="0"/>
              </a:rPr>
              <a:t> - automation; El </a:t>
            </a:r>
            <a:r>
              <a:rPr lang="sv-SE" sz="1050" dirty="0" err="1">
                <a:latin typeface="Calibri" panose="020F0502020204030204" pitchFamily="34" charset="0"/>
              </a:rPr>
              <a:t>completion</a:t>
            </a:r>
            <a:r>
              <a:rPr lang="sv-SE" sz="1050" dirty="0">
                <a:latin typeface="Calibri" panose="020F0502020204030204" pitchFamily="34" charset="0"/>
              </a:rPr>
              <a:t>; </a:t>
            </a:r>
            <a:r>
              <a:rPr lang="sv-SE" sz="1050" dirty="0" err="1">
                <a:latin typeface="Calibri" panose="020F0502020204030204" pitchFamily="34" charset="0"/>
              </a:rPr>
              <a:t>Electrician</a:t>
            </a:r>
            <a:r>
              <a:rPr lang="sv-SE" sz="1050" dirty="0">
                <a:latin typeface="Calibri" panose="020F0502020204030204" pitchFamily="34" charset="0"/>
              </a:rPr>
              <a:t> "4th </a:t>
            </a:r>
            <a:r>
              <a:rPr lang="sv-SE" sz="1050" dirty="0" err="1">
                <a:latin typeface="Calibri" panose="020F0502020204030204" pitchFamily="34" charset="0"/>
              </a:rPr>
              <a:t>year</a:t>
            </a:r>
            <a:r>
              <a:rPr lang="sv-SE" sz="1050" dirty="0">
                <a:latin typeface="Calibri" panose="020F0502020204030204" pitchFamily="34" charset="0"/>
              </a:rPr>
              <a:t>"; </a:t>
            </a:r>
            <a:r>
              <a:rPr lang="sv-SE" sz="1050" dirty="0" err="1">
                <a:latin typeface="Calibri" panose="020F0502020204030204" pitchFamily="34" charset="0"/>
              </a:rPr>
              <a:t>Electrified</a:t>
            </a:r>
            <a:r>
              <a:rPr lang="sv-SE" sz="1050" dirty="0">
                <a:latin typeface="Calibri" panose="020F0502020204030204" pitchFamily="34" charset="0"/>
              </a:rPr>
              <a:t> </a:t>
            </a:r>
            <a:r>
              <a:rPr lang="sv-SE" sz="1050" dirty="0" err="1">
                <a:latin typeface="Calibri" panose="020F0502020204030204" pitchFamily="34" charset="0"/>
              </a:rPr>
              <a:t>Vehicle</a:t>
            </a:r>
            <a:r>
              <a:rPr lang="sv-SE" sz="1050" dirty="0">
                <a:latin typeface="Calibri" panose="020F0502020204030204" pitchFamily="34" charset="0"/>
              </a:rPr>
              <a:t> </a:t>
            </a:r>
            <a:r>
              <a:rPr lang="sv-SE" sz="1050" dirty="0" err="1">
                <a:latin typeface="Calibri" panose="020F0502020204030204" pitchFamily="34" charset="0"/>
              </a:rPr>
              <a:t>Technology</a:t>
            </a:r>
            <a:r>
              <a:rPr lang="sv-SE" sz="1050" dirty="0">
                <a:latin typeface="Calibri" panose="020F0502020204030204" pitchFamily="34" charset="0"/>
              </a:rPr>
              <a:t>; Energy / </a:t>
            </a:r>
            <a:r>
              <a:rPr lang="sv-SE" sz="1050" dirty="0" err="1">
                <a:latin typeface="Calibri" panose="020F0502020204030204" pitchFamily="34" charset="0"/>
              </a:rPr>
              <a:t>Technician</a:t>
            </a:r>
            <a:r>
              <a:rPr lang="sv-SE" sz="1050" dirty="0">
                <a:latin typeface="Calibri" panose="020F0502020204030204" pitchFamily="34" charset="0"/>
              </a:rPr>
              <a:t>; Event </a:t>
            </a:r>
            <a:r>
              <a:rPr lang="sv-SE" sz="1050" dirty="0" err="1">
                <a:latin typeface="Calibri" panose="020F0502020204030204" pitchFamily="34" charset="0"/>
              </a:rPr>
              <a:t>Techniques</a:t>
            </a:r>
            <a:r>
              <a:rPr lang="sv-SE" sz="1050" dirty="0">
                <a:latin typeface="Calibri" panose="020F0502020204030204" pitchFamily="34" charset="0"/>
              </a:rPr>
              <a:t>; </a:t>
            </a:r>
            <a:r>
              <a:rPr lang="sv-SE" sz="1050" dirty="0" err="1">
                <a:latin typeface="Calibri" panose="020F0502020204030204" pitchFamily="34" charset="0"/>
              </a:rPr>
              <a:t>Building</a:t>
            </a:r>
            <a:r>
              <a:rPr lang="sv-SE" sz="1050" dirty="0">
                <a:latin typeface="Calibri" panose="020F0502020204030204" pitchFamily="34" charset="0"/>
              </a:rPr>
              <a:t> Technologies; </a:t>
            </a:r>
            <a:r>
              <a:rPr lang="sv-SE" sz="1050" dirty="0" err="1">
                <a:latin typeface="Calibri" panose="020F0502020204030204" pitchFamily="34" charset="0"/>
              </a:rPr>
              <a:t>Building</a:t>
            </a:r>
            <a:r>
              <a:rPr lang="sv-SE" sz="1050" dirty="0">
                <a:latin typeface="Calibri" panose="020F0502020204030204" pitchFamily="34" charset="0"/>
              </a:rPr>
              <a:t> </a:t>
            </a:r>
            <a:r>
              <a:rPr lang="sv-SE" sz="1050" dirty="0" err="1">
                <a:latin typeface="Calibri" panose="020F0502020204030204" pitchFamily="34" charset="0"/>
              </a:rPr>
              <a:t>Techniques</a:t>
            </a:r>
            <a:r>
              <a:rPr lang="sv-SE" sz="1050" dirty="0">
                <a:latin typeface="Calibri" panose="020F0502020204030204" pitchFamily="34" charset="0"/>
              </a:rPr>
              <a:t>; Property </a:t>
            </a:r>
            <a:r>
              <a:rPr lang="sv-SE" sz="1050" dirty="0" err="1">
                <a:latin typeface="Calibri" panose="020F0502020204030204" pitchFamily="34" charset="0"/>
              </a:rPr>
              <a:t>Host</a:t>
            </a:r>
            <a:r>
              <a:rPr lang="sv-SE" sz="1050" dirty="0">
                <a:latin typeface="Calibri" panose="020F0502020204030204" pitchFamily="34" charset="0"/>
              </a:rPr>
              <a:t>; at </a:t>
            </a:r>
            <a:r>
              <a:rPr lang="sv-SE" sz="1050" dirty="0" err="1">
                <a:latin typeface="Calibri" panose="020F0502020204030204" pitchFamily="34" charset="0"/>
              </a:rPr>
              <a:t>airport</a:t>
            </a:r>
            <a:r>
              <a:rPr lang="sv-SE" sz="1050" dirty="0">
                <a:latin typeface="Calibri" panose="020F0502020204030204" pitchFamily="34" charset="0"/>
              </a:rPr>
              <a:t>; </a:t>
            </a:r>
            <a:r>
              <a:rPr lang="sv-SE" sz="1050" dirty="0" err="1">
                <a:latin typeface="Calibri" panose="020F0502020204030204" pitchFamily="34" charset="0"/>
              </a:rPr>
              <a:t>Vehicle</a:t>
            </a:r>
            <a:r>
              <a:rPr lang="sv-SE" sz="1050" dirty="0">
                <a:latin typeface="Calibri" panose="020F0502020204030204" pitchFamily="34" charset="0"/>
              </a:rPr>
              <a:t> </a:t>
            </a:r>
            <a:r>
              <a:rPr lang="sv-SE" sz="1050" dirty="0" err="1">
                <a:latin typeface="Calibri" panose="020F0502020204030204" pitchFamily="34" charset="0"/>
              </a:rPr>
              <a:t>Train</a:t>
            </a:r>
            <a:r>
              <a:rPr lang="sv-SE" sz="1050" dirty="0">
                <a:latin typeface="Calibri" panose="020F0502020204030204" pitchFamily="34" charset="0"/>
              </a:rPr>
              <a:t> </a:t>
            </a:r>
            <a:r>
              <a:rPr lang="sv-SE" sz="1050" dirty="0" err="1">
                <a:latin typeface="Calibri" panose="020F0502020204030204" pitchFamily="34" charset="0"/>
              </a:rPr>
              <a:t>mechanic</a:t>
            </a:r>
            <a:r>
              <a:rPr lang="sv-SE" sz="1050" dirty="0">
                <a:latin typeface="Calibri" panose="020F0502020204030204" pitchFamily="34" charset="0"/>
              </a:rPr>
              <a:t>; </a:t>
            </a:r>
            <a:r>
              <a:rPr lang="sv-SE" sz="1050" dirty="0" err="1">
                <a:latin typeface="Calibri" panose="020F0502020204030204" pitchFamily="34" charset="0"/>
              </a:rPr>
              <a:t>Vehicle</a:t>
            </a:r>
            <a:r>
              <a:rPr lang="sv-SE" sz="1050" dirty="0">
                <a:latin typeface="Calibri" panose="020F0502020204030204" pitchFamily="34" charset="0"/>
              </a:rPr>
              <a:t> </a:t>
            </a:r>
            <a:r>
              <a:rPr lang="sv-SE" sz="1050" dirty="0" err="1">
                <a:latin typeface="Calibri" panose="020F0502020204030204" pitchFamily="34" charset="0"/>
              </a:rPr>
              <a:t>Mechanic</a:t>
            </a:r>
            <a:r>
              <a:rPr lang="sv-SE" sz="1050" dirty="0">
                <a:latin typeface="Calibri" panose="020F0502020204030204" pitchFamily="34" charset="0"/>
              </a:rPr>
              <a:t> truck; </a:t>
            </a:r>
            <a:r>
              <a:rPr lang="sv-SE" sz="1050" dirty="0" err="1">
                <a:latin typeface="Calibri" panose="020F0502020204030204" pitchFamily="34" charset="0"/>
              </a:rPr>
              <a:t>Vehicle</a:t>
            </a:r>
            <a:r>
              <a:rPr lang="sv-SE" sz="1050" dirty="0">
                <a:latin typeface="Calibri" panose="020F0502020204030204" pitchFamily="34" charset="0"/>
              </a:rPr>
              <a:t> </a:t>
            </a:r>
            <a:r>
              <a:rPr lang="sv-SE" sz="1050" dirty="0" err="1">
                <a:latin typeface="Calibri" panose="020F0502020204030204" pitchFamily="34" charset="0"/>
              </a:rPr>
              <a:t>Mechanic</a:t>
            </a:r>
            <a:r>
              <a:rPr lang="sv-SE" sz="1050" dirty="0">
                <a:latin typeface="Calibri" panose="020F0502020204030204" pitchFamily="34" charset="0"/>
              </a:rPr>
              <a:t> </a:t>
            </a:r>
            <a:r>
              <a:rPr lang="sv-SE" sz="1050" dirty="0" err="1">
                <a:latin typeface="Calibri" panose="020F0502020204030204" pitchFamily="34" charset="0"/>
              </a:rPr>
              <a:t>with</a:t>
            </a:r>
            <a:r>
              <a:rPr lang="sv-SE" sz="1050" dirty="0">
                <a:latin typeface="Calibri" panose="020F0502020204030204" pitchFamily="34" charset="0"/>
              </a:rPr>
              <a:t> </a:t>
            </a:r>
            <a:r>
              <a:rPr lang="sv-SE" sz="1050" dirty="0" err="1">
                <a:latin typeface="Calibri" panose="020F0502020204030204" pitchFamily="34" charset="0"/>
              </a:rPr>
              <a:t>language</a:t>
            </a:r>
            <a:r>
              <a:rPr lang="sv-SE" sz="1050" dirty="0">
                <a:latin typeface="Calibri" panose="020F0502020204030204" pitchFamily="34" charset="0"/>
              </a:rPr>
              <a:t> support (SFI / SAS); </a:t>
            </a:r>
            <a:r>
              <a:rPr lang="sv-SE" sz="1050" dirty="0" err="1">
                <a:latin typeface="Calibri" panose="020F0502020204030204" pitchFamily="34" charset="0"/>
              </a:rPr>
              <a:t>Vehicle</a:t>
            </a:r>
            <a:r>
              <a:rPr lang="sv-SE" sz="1050" dirty="0">
                <a:latin typeface="Calibri" panose="020F0502020204030204" pitchFamily="34" charset="0"/>
              </a:rPr>
              <a:t> </a:t>
            </a:r>
            <a:r>
              <a:rPr lang="sv-SE" sz="1050" dirty="0" err="1">
                <a:latin typeface="Calibri" panose="020F0502020204030204" pitchFamily="34" charset="0"/>
              </a:rPr>
              <a:t>Mechanic</a:t>
            </a:r>
            <a:r>
              <a:rPr lang="sv-SE" sz="1050" dirty="0">
                <a:latin typeface="Calibri" panose="020F0502020204030204" pitchFamily="34" charset="0"/>
              </a:rPr>
              <a:t> </a:t>
            </a:r>
            <a:r>
              <a:rPr lang="sv-SE" sz="1050" dirty="0" err="1">
                <a:latin typeface="Calibri" panose="020F0502020204030204" pitchFamily="34" charset="0"/>
              </a:rPr>
              <a:t>passenger</a:t>
            </a:r>
            <a:r>
              <a:rPr lang="sv-SE" sz="1050" dirty="0">
                <a:latin typeface="Calibri" panose="020F0502020204030204" pitchFamily="34" charset="0"/>
              </a:rPr>
              <a:t>; </a:t>
            </a:r>
            <a:r>
              <a:rPr lang="sv-SE" sz="1050" dirty="0" err="1">
                <a:latin typeface="Calibri" panose="020F0502020204030204" pitchFamily="34" charset="0"/>
              </a:rPr>
              <a:t>Ground</a:t>
            </a:r>
            <a:r>
              <a:rPr lang="sv-SE" sz="1050" dirty="0">
                <a:latin typeface="Calibri" panose="020F0502020204030204" pitchFamily="34" charset="0"/>
              </a:rPr>
              <a:t> </a:t>
            </a:r>
            <a:r>
              <a:rPr lang="sv-SE" sz="1050" dirty="0" err="1">
                <a:latin typeface="Calibri" panose="020F0502020204030204" pitchFamily="34" charset="0"/>
              </a:rPr>
              <a:t>Vehicle</a:t>
            </a:r>
            <a:r>
              <a:rPr lang="sv-SE" sz="1050" dirty="0">
                <a:latin typeface="Calibri" panose="020F0502020204030204" pitchFamily="34" charset="0"/>
              </a:rPr>
              <a:t> </a:t>
            </a:r>
            <a:r>
              <a:rPr lang="sv-SE" sz="1050" dirty="0" err="1">
                <a:latin typeface="Calibri" panose="020F0502020204030204" pitchFamily="34" charset="0"/>
              </a:rPr>
              <a:t>Damage</a:t>
            </a:r>
            <a:r>
              <a:rPr lang="sv-SE" sz="1050" dirty="0">
                <a:latin typeface="Calibri" panose="020F0502020204030204" pitchFamily="34" charset="0"/>
              </a:rPr>
              <a:t> Repairer; Breakfast </a:t>
            </a:r>
            <a:r>
              <a:rPr lang="sv-SE" sz="1050" dirty="0" err="1">
                <a:latin typeface="Calibri" panose="020F0502020204030204" pitchFamily="34" charset="0"/>
              </a:rPr>
              <a:t>Host</a:t>
            </a:r>
            <a:r>
              <a:rPr lang="sv-SE" sz="1050" dirty="0">
                <a:latin typeface="Calibri" panose="020F0502020204030204" pitchFamily="34" charset="0"/>
              </a:rPr>
              <a:t> / </a:t>
            </a:r>
            <a:r>
              <a:rPr lang="sv-SE" sz="1050" dirty="0" err="1">
                <a:latin typeface="Calibri" panose="020F0502020204030204" pitchFamily="34" charset="0"/>
              </a:rPr>
              <a:t>personnel</a:t>
            </a:r>
            <a:r>
              <a:rPr lang="sv-SE" sz="1050" dirty="0">
                <a:latin typeface="Calibri" panose="020F0502020204030204" pitchFamily="34" charset="0"/>
              </a:rPr>
              <a:t> be; </a:t>
            </a:r>
            <a:r>
              <a:rPr lang="sv-SE" sz="1050" dirty="0" err="1">
                <a:latin typeface="Calibri" panose="020F0502020204030204" pitchFamily="34" charset="0"/>
              </a:rPr>
              <a:t>disability</a:t>
            </a:r>
            <a:r>
              <a:rPr lang="sv-SE" sz="1050" dirty="0">
                <a:latin typeface="Calibri" panose="020F0502020204030204" pitchFamily="34" charset="0"/>
              </a:rPr>
              <a:t>; </a:t>
            </a:r>
            <a:r>
              <a:rPr lang="sv-SE" sz="1050" dirty="0" err="1">
                <a:latin typeface="Calibri" panose="020F0502020204030204" pitchFamily="34" charset="0"/>
              </a:rPr>
              <a:t>Sale</a:t>
            </a:r>
            <a:r>
              <a:rPr lang="sv-SE" sz="1050" dirty="0">
                <a:latin typeface="Calibri" panose="020F0502020204030204" pitchFamily="34" charset="0"/>
              </a:rPr>
              <a:t>; </a:t>
            </a:r>
            <a:r>
              <a:rPr lang="sv-SE" sz="1050" dirty="0" err="1">
                <a:latin typeface="Calibri" panose="020F0502020204030204" pitchFamily="34" charset="0"/>
              </a:rPr>
              <a:t>Flooring</a:t>
            </a:r>
            <a:r>
              <a:rPr lang="sv-SE" sz="1050" dirty="0">
                <a:latin typeface="Calibri" panose="020F0502020204030204" pitchFamily="34" charset="0"/>
              </a:rPr>
              <a:t>; </a:t>
            </a:r>
            <a:r>
              <a:rPr lang="sv-SE" sz="1050" dirty="0" err="1">
                <a:latin typeface="Calibri" panose="020F0502020204030204" pitchFamily="34" charset="0"/>
              </a:rPr>
              <a:t>Graphic</a:t>
            </a:r>
            <a:r>
              <a:rPr lang="sv-SE" sz="1050" dirty="0">
                <a:latin typeface="Calibri" panose="020F0502020204030204" pitchFamily="34" charset="0"/>
              </a:rPr>
              <a:t> Arts; </a:t>
            </a:r>
            <a:r>
              <a:rPr lang="sv-SE" sz="1050" dirty="0" err="1">
                <a:latin typeface="Calibri" panose="020F0502020204030204" pitchFamily="34" charset="0"/>
              </a:rPr>
              <a:t>InDesign</a:t>
            </a:r>
            <a:r>
              <a:rPr lang="sv-SE" sz="1050" dirty="0">
                <a:latin typeface="Calibri" panose="020F0502020204030204" pitchFamily="34" charset="0"/>
              </a:rPr>
              <a:t>, </a:t>
            </a:r>
            <a:r>
              <a:rPr lang="sv-SE" sz="1050" dirty="0" err="1">
                <a:latin typeface="Calibri" panose="020F0502020204030204" pitchFamily="34" charset="0"/>
              </a:rPr>
              <a:t>Illustrator</a:t>
            </a:r>
            <a:r>
              <a:rPr lang="sv-SE" sz="1050" dirty="0">
                <a:latin typeface="Calibri" panose="020F0502020204030204" pitchFamily="34" charset="0"/>
              </a:rPr>
              <a:t>, Photoshop, and </a:t>
            </a:r>
            <a:r>
              <a:rPr lang="sv-SE" sz="1050" dirty="0" err="1">
                <a:latin typeface="Calibri" panose="020F0502020204030204" pitchFamily="34" charset="0"/>
              </a:rPr>
              <a:t>entrepreneurship</a:t>
            </a:r>
            <a:r>
              <a:rPr lang="sv-SE" sz="1050" dirty="0">
                <a:latin typeface="Calibri" panose="020F0502020204030204" pitchFamily="34" charset="0"/>
              </a:rPr>
              <a:t>; Guide; </a:t>
            </a:r>
            <a:r>
              <a:rPr lang="sv-SE" sz="1050" dirty="0" err="1">
                <a:latin typeface="Calibri" panose="020F0502020204030204" pitchFamily="34" charset="0"/>
              </a:rPr>
              <a:t>Ekobruk</a:t>
            </a:r>
            <a:r>
              <a:rPr lang="sv-SE" sz="1050" dirty="0">
                <a:latin typeface="Calibri" panose="020F0502020204030204" pitchFamily="34" charset="0"/>
              </a:rPr>
              <a:t>; Lift </a:t>
            </a:r>
            <a:r>
              <a:rPr lang="sv-SE" sz="1050" dirty="0" err="1">
                <a:latin typeface="Calibri" panose="020F0502020204030204" pitchFamily="34" charset="0"/>
              </a:rPr>
              <a:t>Techniques</a:t>
            </a:r>
            <a:r>
              <a:rPr lang="sv-SE" sz="1050" dirty="0">
                <a:latin typeface="Calibri" panose="020F0502020204030204" pitchFamily="34" charset="0"/>
              </a:rPr>
              <a:t>; The </a:t>
            </a:r>
            <a:r>
              <a:rPr lang="sv-SE" sz="1050" dirty="0" err="1">
                <a:latin typeface="Calibri" panose="020F0502020204030204" pitchFamily="34" charset="0"/>
              </a:rPr>
              <a:t>hotel</a:t>
            </a:r>
            <a:r>
              <a:rPr lang="sv-SE" sz="1050" dirty="0">
                <a:latin typeface="Calibri" panose="020F0502020204030204" pitchFamily="34" charset="0"/>
              </a:rPr>
              <a:t> and event </a:t>
            </a:r>
            <a:r>
              <a:rPr lang="sv-SE" sz="1050" dirty="0" err="1">
                <a:latin typeface="Calibri" panose="020F0502020204030204" pitchFamily="34" charset="0"/>
              </a:rPr>
              <a:t>host</a:t>
            </a:r>
            <a:r>
              <a:rPr lang="sv-SE" sz="1050" dirty="0">
                <a:latin typeface="Calibri" panose="020F0502020204030204" pitchFamily="34" charset="0"/>
              </a:rPr>
              <a:t>; </a:t>
            </a:r>
            <a:r>
              <a:rPr lang="sv-SE" sz="1050" dirty="0" err="1">
                <a:latin typeface="Calibri" panose="020F0502020204030204" pitchFamily="34" charset="0"/>
              </a:rPr>
              <a:t>Hotel</a:t>
            </a:r>
            <a:r>
              <a:rPr lang="sv-SE" sz="1050" dirty="0">
                <a:latin typeface="Calibri" panose="020F0502020204030204" pitchFamily="34" charset="0"/>
              </a:rPr>
              <a:t> </a:t>
            </a:r>
            <a:r>
              <a:rPr lang="sv-SE" sz="1050" dirty="0" err="1">
                <a:latin typeface="Calibri" panose="020F0502020204030204" pitchFamily="34" charset="0"/>
              </a:rPr>
              <a:t>Employees</a:t>
            </a:r>
            <a:r>
              <a:rPr lang="sv-SE" sz="1050" dirty="0">
                <a:latin typeface="Calibri" panose="020F0502020204030204" pitchFamily="34" charset="0"/>
              </a:rPr>
              <a:t>; </a:t>
            </a:r>
            <a:r>
              <a:rPr lang="sv-SE" sz="1050" dirty="0" err="1">
                <a:latin typeface="Calibri" panose="020F0502020204030204" pitchFamily="34" charset="0"/>
              </a:rPr>
              <a:t>Farrier</a:t>
            </a:r>
            <a:r>
              <a:rPr lang="sv-SE" sz="1050" dirty="0">
                <a:latin typeface="Calibri" panose="020F0502020204030204" pitchFamily="34" charset="0"/>
              </a:rPr>
              <a:t>; Java </a:t>
            </a:r>
            <a:r>
              <a:rPr lang="sv-SE" sz="1050" dirty="0" err="1">
                <a:latin typeface="Calibri" panose="020F0502020204030204" pitchFamily="34" charset="0"/>
              </a:rPr>
              <a:t>programming</a:t>
            </a:r>
            <a:r>
              <a:rPr lang="sv-SE" sz="1050" dirty="0">
                <a:latin typeface="Calibri" panose="020F0502020204030204" pitchFamily="34" charset="0"/>
              </a:rPr>
              <a:t> and </a:t>
            </a:r>
            <a:r>
              <a:rPr lang="sv-SE" sz="1050" dirty="0" err="1">
                <a:latin typeface="Calibri" panose="020F0502020204030204" pitchFamily="34" charset="0"/>
              </a:rPr>
              <a:t>development</a:t>
            </a:r>
            <a:r>
              <a:rPr lang="sv-SE" sz="1050" dirty="0">
                <a:latin typeface="Calibri" panose="020F0502020204030204" pitchFamily="34" charset="0"/>
              </a:rPr>
              <a:t> </a:t>
            </a:r>
            <a:r>
              <a:rPr lang="sv-SE" sz="1050" dirty="0" err="1">
                <a:latin typeface="Calibri" panose="020F0502020204030204" pitchFamily="34" charset="0"/>
              </a:rPr>
              <a:t>of</a:t>
            </a:r>
            <a:r>
              <a:rPr lang="sv-SE" sz="1050" dirty="0">
                <a:latin typeface="Calibri" panose="020F0502020204030204" pitchFamily="34" charset="0"/>
              </a:rPr>
              <a:t> </a:t>
            </a:r>
            <a:r>
              <a:rPr lang="sv-SE" sz="1050" dirty="0" err="1">
                <a:latin typeface="Calibri" panose="020F0502020204030204" pitchFamily="34" charset="0"/>
              </a:rPr>
              <a:t>applications</a:t>
            </a:r>
            <a:r>
              <a:rPr lang="sv-SE" sz="1050" dirty="0">
                <a:latin typeface="Calibri" panose="020F0502020204030204" pitchFamily="34" charset="0"/>
              </a:rPr>
              <a:t>, part-</a:t>
            </a:r>
            <a:r>
              <a:rPr lang="sv-SE" sz="1050" dirty="0" err="1">
                <a:latin typeface="Calibri" panose="020F0502020204030204" pitchFamily="34" charset="0"/>
              </a:rPr>
              <a:t>time</a:t>
            </a:r>
            <a:r>
              <a:rPr lang="sv-SE" sz="1050" dirty="0">
                <a:latin typeface="Calibri" panose="020F0502020204030204" pitchFamily="34" charset="0"/>
              </a:rPr>
              <a:t> </a:t>
            </a:r>
            <a:r>
              <a:rPr lang="sv-SE" sz="1050" dirty="0" err="1">
                <a:latin typeface="Calibri" panose="020F0502020204030204" pitchFamily="34" charset="0"/>
              </a:rPr>
              <a:t>education</a:t>
            </a:r>
            <a:r>
              <a:rPr lang="sv-SE" sz="1050" dirty="0">
                <a:latin typeface="Calibri" panose="020F0502020204030204" pitchFamily="34" charset="0"/>
              </a:rPr>
              <a:t>; Cook </a:t>
            </a:r>
            <a:r>
              <a:rPr lang="sv-SE" sz="1050" dirty="0" err="1">
                <a:latin typeface="Calibri" panose="020F0502020204030204" pitchFamily="34" charset="0"/>
              </a:rPr>
              <a:t>additional</a:t>
            </a:r>
            <a:r>
              <a:rPr lang="sv-SE" sz="1050" dirty="0">
                <a:latin typeface="Calibri" panose="020F0502020204030204" pitchFamily="34" charset="0"/>
              </a:rPr>
              <a:t> </a:t>
            </a:r>
            <a:r>
              <a:rPr lang="sv-SE" sz="1050" dirty="0" err="1">
                <a:latin typeface="Calibri" panose="020F0502020204030204" pitchFamily="34" charset="0"/>
              </a:rPr>
              <a:t>training</a:t>
            </a:r>
            <a:r>
              <a:rPr lang="sv-SE" sz="1050" dirty="0">
                <a:latin typeface="Calibri" panose="020F0502020204030204" pitchFamily="34" charset="0"/>
              </a:rPr>
              <a:t>; Chef </a:t>
            </a:r>
            <a:r>
              <a:rPr lang="sv-SE" sz="1050" dirty="0" err="1">
                <a:latin typeface="Calibri" panose="020F0502020204030204" pitchFamily="34" charset="0"/>
              </a:rPr>
              <a:t>targeting</a:t>
            </a:r>
            <a:r>
              <a:rPr lang="sv-SE" sz="1050" dirty="0">
                <a:latin typeface="Calibri" panose="020F0502020204030204" pitchFamily="34" charset="0"/>
              </a:rPr>
              <a:t> special diets, diet </a:t>
            </a:r>
            <a:r>
              <a:rPr lang="sv-SE" sz="1050" dirty="0" err="1">
                <a:latin typeface="Calibri" panose="020F0502020204030204" pitchFamily="34" charset="0"/>
              </a:rPr>
              <a:t>food</a:t>
            </a:r>
            <a:r>
              <a:rPr lang="sv-SE" sz="1050" dirty="0">
                <a:latin typeface="Calibri" panose="020F0502020204030204" pitchFamily="34" charset="0"/>
              </a:rPr>
              <a:t> and ready </a:t>
            </a:r>
            <a:r>
              <a:rPr lang="sv-SE" sz="1050" dirty="0" err="1">
                <a:latin typeface="Calibri" panose="020F0502020204030204" pitchFamily="34" charset="0"/>
              </a:rPr>
              <a:t>meals</a:t>
            </a:r>
            <a:r>
              <a:rPr lang="sv-SE" sz="1050" dirty="0">
                <a:latin typeface="Calibri" panose="020F0502020204030204" pitchFamily="34" charset="0"/>
              </a:rPr>
              <a:t>; Cook </a:t>
            </a:r>
            <a:r>
              <a:rPr lang="sv-SE" sz="1050" dirty="0" err="1">
                <a:latin typeface="Calibri" panose="020F0502020204030204" pitchFamily="34" charset="0"/>
              </a:rPr>
              <a:t>with</a:t>
            </a:r>
            <a:r>
              <a:rPr lang="sv-SE" sz="1050" dirty="0">
                <a:latin typeface="Calibri" panose="020F0502020204030204" pitchFamily="34" charset="0"/>
              </a:rPr>
              <a:t> </a:t>
            </a:r>
            <a:r>
              <a:rPr lang="sv-SE" sz="1050" dirty="0" err="1">
                <a:latin typeface="Calibri" panose="020F0502020204030204" pitchFamily="34" charset="0"/>
              </a:rPr>
              <a:t>language</a:t>
            </a:r>
            <a:r>
              <a:rPr lang="sv-SE" sz="1050" dirty="0">
                <a:latin typeface="Calibri" panose="020F0502020204030204" pitchFamily="34" charset="0"/>
              </a:rPr>
              <a:t> support; Cook and </a:t>
            </a:r>
            <a:r>
              <a:rPr lang="sv-SE" sz="1050" dirty="0" err="1">
                <a:latin typeface="Calibri" panose="020F0502020204030204" pitchFamily="34" charset="0"/>
              </a:rPr>
              <a:t>cold</a:t>
            </a:r>
            <a:r>
              <a:rPr lang="sv-SE" sz="1050" dirty="0">
                <a:latin typeface="Calibri" panose="020F0502020204030204" pitchFamily="34" charset="0"/>
              </a:rPr>
              <a:t> buffet; Cook the catering; Construction </a:t>
            </a:r>
            <a:r>
              <a:rPr lang="sv-SE" sz="1050" dirty="0" err="1">
                <a:latin typeface="Calibri" panose="020F0502020204030204" pitchFamily="34" charset="0"/>
              </a:rPr>
              <a:t>vehicle</a:t>
            </a:r>
            <a:r>
              <a:rPr lang="sv-SE" sz="1050" dirty="0">
                <a:latin typeface="Calibri" panose="020F0502020204030204" pitchFamily="34" charset="0"/>
              </a:rPr>
              <a:t>; </a:t>
            </a:r>
            <a:r>
              <a:rPr lang="sv-SE" sz="1050" dirty="0" err="1">
                <a:latin typeface="Calibri" panose="020F0502020204030204" pitchFamily="34" charset="0"/>
              </a:rPr>
              <a:t>Inventory</a:t>
            </a:r>
            <a:r>
              <a:rPr lang="sv-SE" sz="1050" dirty="0">
                <a:latin typeface="Calibri" panose="020F0502020204030204" pitchFamily="34" charset="0"/>
              </a:rPr>
              <a:t> management and </a:t>
            </a:r>
            <a:r>
              <a:rPr lang="sv-SE" sz="1050" dirty="0" err="1">
                <a:latin typeface="Calibri" panose="020F0502020204030204" pitchFamily="34" charset="0"/>
              </a:rPr>
              <a:t>logistics</a:t>
            </a:r>
            <a:r>
              <a:rPr lang="sv-SE" sz="1050" dirty="0">
                <a:latin typeface="Calibri" panose="020F0502020204030204" pitchFamily="34" charset="0"/>
              </a:rPr>
              <a:t>; Alarm / </a:t>
            </a:r>
            <a:r>
              <a:rPr lang="sv-SE" sz="1050" dirty="0" err="1">
                <a:latin typeface="Calibri" panose="020F0502020204030204" pitchFamily="34" charset="0"/>
              </a:rPr>
              <a:t>Security</a:t>
            </a:r>
            <a:r>
              <a:rPr lang="sv-SE" sz="1050" dirty="0">
                <a:latin typeface="Calibri" panose="020F0502020204030204" pitchFamily="34" charset="0"/>
              </a:rPr>
              <a:t> </a:t>
            </a:r>
            <a:r>
              <a:rPr lang="sv-SE" sz="1050" dirty="0" err="1">
                <a:latin typeface="Calibri" panose="020F0502020204030204" pitchFamily="34" charset="0"/>
              </a:rPr>
              <a:t>Technician</a:t>
            </a:r>
            <a:r>
              <a:rPr lang="sv-SE" sz="1050" dirty="0">
                <a:latin typeface="Calibri" panose="020F0502020204030204" pitchFamily="34" charset="0"/>
              </a:rPr>
              <a:t>; Alarm </a:t>
            </a:r>
            <a:r>
              <a:rPr lang="sv-SE" sz="1050" dirty="0" err="1">
                <a:latin typeface="Calibri" panose="020F0502020204030204" pitchFamily="34" charset="0"/>
              </a:rPr>
              <a:t>Installer</a:t>
            </a:r>
            <a:r>
              <a:rPr lang="sv-SE" sz="1050" dirty="0">
                <a:latin typeface="Calibri" panose="020F0502020204030204" pitchFamily="34" charset="0"/>
              </a:rPr>
              <a:t> / </a:t>
            </a:r>
            <a:r>
              <a:rPr lang="sv-SE" sz="1050" dirty="0" err="1">
                <a:latin typeface="Calibri" panose="020F0502020204030204" pitchFamily="34" charset="0"/>
              </a:rPr>
              <a:t>electrical</a:t>
            </a:r>
            <a:r>
              <a:rPr lang="sv-SE" sz="1050" dirty="0">
                <a:latin typeface="Calibri" panose="020F0502020204030204" pitchFamily="34" charset="0"/>
              </a:rPr>
              <a:t> </a:t>
            </a:r>
            <a:r>
              <a:rPr lang="sv-SE" sz="1050" dirty="0" err="1">
                <a:latin typeface="Calibri" panose="020F0502020204030204" pitchFamily="34" charset="0"/>
              </a:rPr>
              <a:t>technician</a:t>
            </a:r>
            <a:r>
              <a:rPr lang="sv-SE" sz="1050" dirty="0">
                <a:latin typeface="Calibri" panose="020F0502020204030204" pitchFamily="34" charset="0"/>
              </a:rPr>
              <a:t>; Truck </a:t>
            </a:r>
            <a:r>
              <a:rPr lang="sv-SE" sz="1050" dirty="0" err="1">
                <a:latin typeface="Calibri" panose="020F0502020204030204" pitchFamily="34" charset="0"/>
              </a:rPr>
              <a:t>Professional</a:t>
            </a:r>
            <a:r>
              <a:rPr lang="sv-SE" sz="1050" dirty="0">
                <a:latin typeface="Calibri" panose="020F0502020204030204" pitchFamily="34" charset="0"/>
              </a:rPr>
              <a:t> drivers; </a:t>
            </a:r>
            <a:r>
              <a:rPr lang="sv-SE" sz="1050" dirty="0" err="1">
                <a:latin typeface="Calibri" panose="020F0502020204030204" pitchFamily="34" charset="0"/>
              </a:rPr>
              <a:t>Food</a:t>
            </a:r>
            <a:r>
              <a:rPr lang="sv-SE" sz="1050" dirty="0">
                <a:latin typeface="Calibri" panose="020F0502020204030204" pitchFamily="34" charset="0"/>
              </a:rPr>
              <a:t> and </a:t>
            </a:r>
            <a:r>
              <a:rPr lang="sv-SE" sz="1050" dirty="0" err="1">
                <a:latin typeface="Calibri" panose="020F0502020204030204" pitchFamily="34" charset="0"/>
              </a:rPr>
              <a:t>sales</a:t>
            </a:r>
            <a:r>
              <a:rPr lang="sv-SE" sz="1050" dirty="0">
                <a:latin typeface="Calibri" panose="020F0502020204030204" pitchFamily="34" charset="0"/>
              </a:rPr>
              <a:t>; </a:t>
            </a:r>
            <a:r>
              <a:rPr lang="sv-SE" sz="1050" dirty="0" err="1">
                <a:latin typeface="Calibri" panose="020F0502020204030204" pitchFamily="34" charset="0"/>
              </a:rPr>
              <a:t>cleaning</a:t>
            </a:r>
            <a:r>
              <a:rPr lang="sv-SE" sz="1050" dirty="0">
                <a:latin typeface="Calibri" panose="020F0502020204030204" pitchFamily="34" charset="0"/>
              </a:rPr>
              <a:t>; LPA </a:t>
            </a:r>
            <a:r>
              <a:rPr lang="sv-SE" sz="1050" dirty="0" err="1">
                <a:latin typeface="Calibri" panose="020F0502020204030204" pitchFamily="34" charset="0"/>
              </a:rPr>
              <a:t>Kitchen</a:t>
            </a:r>
            <a:r>
              <a:rPr lang="sv-SE" sz="1050" dirty="0">
                <a:latin typeface="Calibri" panose="020F0502020204030204" pitchFamily="34" charset="0"/>
              </a:rPr>
              <a:t>; </a:t>
            </a:r>
            <a:r>
              <a:rPr lang="sv-SE" sz="1050" dirty="0" err="1">
                <a:latin typeface="Calibri" panose="020F0502020204030204" pitchFamily="34" charset="0"/>
              </a:rPr>
              <a:t>Maritime</a:t>
            </a:r>
            <a:r>
              <a:rPr lang="sv-SE" sz="1050" dirty="0">
                <a:latin typeface="Calibri" panose="020F0502020204030204" pitchFamily="34" charset="0"/>
              </a:rPr>
              <a:t> </a:t>
            </a:r>
            <a:r>
              <a:rPr lang="sv-SE" sz="1050" dirty="0" err="1">
                <a:latin typeface="Calibri" panose="020F0502020204030204" pitchFamily="34" charset="0"/>
              </a:rPr>
              <a:t>Engineering</a:t>
            </a:r>
            <a:r>
              <a:rPr lang="sv-SE" sz="1050" dirty="0">
                <a:latin typeface="Calibri" panose="020F0502020204030204" pitchFamily="34" charset="0"/>
              </a:rPr>
              <a:t>; </a:t>
            </a:r>
            <a:r>
              <a:rPr lang="sv-SE" sz="1050" dirty="0" err="1">
                <a:latin typeface="Calibri" panose="020F0502020204030204" pitchFamily="34" charset="0"/>
              </a:rPr>
              <a:t>Machine</a:t>
            </a:r>
            <a:r>
              <a:rPr lang="sv-SE" sz="1050" dirty="0">
                <a:latin typeface="Calibri" panose="020F0502020204030204" pitchFamily="34" charset="0"/>
              </a:rPr>
              <a:t> operator - </a:t>
            </a:r>
            <a:r>
              <a:rPr lang="sv-SE" sz="1050" dirty="0" err="1">
                <a:latin typeface="Calibri" panose="020F0502020204030204" pitchFamily="34" charset="0"/>
              </a:rPr>
              <a:t>construction</a:t>
            </a:r>
            <a:r>
              <a:rPr lang="sv-SE" sz="1050" dirty="0">
                <a:latin typeface="Calibri" panose="020F0502020204030204" pitchFamily="34" charset="0"/>
              </a:rPr>
              <a:t>; </a:t>
            </a:r>
            <a:r>
              <a:rPr lang="sv-SE" sz="1050" dirty="0" err="1">
                <a:latin typeface="Calibri" panose="020F0502020204030204" pitchFamily="34" charset="0"/>
              </a:rPr>
              <a:t>Machine</a:t>
            </a:r>
            <a:r>
              <a:rPr lang="sv-SE" sz="1050" dirty="0">
                <a:latin typeface="Calibri" panose="020F0502020204030204" pitchFamily="34" charset="0"/>
              </a:rPr>
              <a:t> operator - </a:t>
            </a:r>
            <a:r>
              <a:rPr lang="sv-SE" sz="1050" dirty="0" err="1">
                <a:latin typeface="Calibri" panose="020F0502020204030204" pitchFamily="34" charset="0"/>
              </a:rPr>
              <a:t>construction</a:t>
            </a:r>
            <a:r>
              <a:rPr lang="sv-SE" sz="1050" dirty="0">
                <a:latin typeface="Calibri" panose="020F0502020204030204" pitchFamily="34" charset="0"/>
              </a:rPr>
              <a:t>; </a:t>
            </a:r>
            <a:r>
              <a:rPr lang="sv-SE" sz="1050" dirty="0" err="1">
                <a:latin typeface="Calibri" panose="020F0502020204030204" pitchFamily="34" charset="0"/>
              </a:rPr>
              <a:t>Machine</a:t>
            </a:r>
            <a:r>
              <a:rPr lang="sv-SE" sz="1050" dirty="0">
                <a:latin typeface="Calibri" panose="020F0502020204030204" pitchFamily="34" charset="0"/>
              </a:rPr>
              <a:t> </a:t>
            </a:r>
            <a:r>
              <a:rPr lang="sv-SE" sz="1050" dirty="0" err="1">
                <a:latin typeface="Calibri" panose="020F0502020204030204" pitchFamily="34" charset="0"/>
              </a:rPr>
              <a:t>Mechanic</a:t>
            </a:r>
            <a:r>
              <a:rPr lang="sv-SE" sz="1050" dirty="0">
                <a:latin typeface="Calibri" panose="020F0502020204030204" pitchFamily="34" charset="0"/>
              </a:rPr>
              <a:t>; </a:t>
            </a:r>
            <a:r>
              <a:rPr lang="sv-SE" sz="1050" dirty="0" err="1">
                <a:latin typeface="Calibri" panose="020F0502020204030204" pitchFamily="34" charset="0"/>
              </a:rPr>
              <a:t>Sailor</a:t>
            </a:r>
            <a:r>
              <a:rPr lang="sv-SE" sz="1050" dirty="0">
                <a:latin typeface="Calibri" panose="020F0502020204030204" pitchFamily="34" charset="0"/>
              </a:rPr>
              <a:t>; Media </a:t>
            </a:r>
            <a:r>
              <a:rPr lang="sv-SE" sz="1050" dirty="0" err="1">
                <a:latin typeface="Calibri" panose="020F0502020204030204" pitchFamily="34" charset="0"/>
              </a:rPr>
              <a:t>production</a:t>
            </a:r>
            <a:r>
              <a:rPr lang="sv-SE" sz="1050" dirty="0">
                <a:latin typeface="Calibri" panose="020F0502020204030204" pitchFamily="34" charset="0"/>
              </a:rPr>
              <a:t>; Environment </a:t>
            </a:r>
            <a:r>
              <a:rPr lang="sv-SE" sz="1050" dirty="0" err="1">
                <a:latin typeface="Calibri" panose="020F0502020204030204" pitchFamily="34" charset="0"/>
              </a:rPr>
              <a:t>Host</a:t>
            </a:r>
            <a:r>
              <a:rPr lang="sv-SE" sz="1050" dirty="0">
                <a:latin typeface="Calibri" panose="020F0502020204030204" pitchFamily="34" charset="0"/>
              </a:rPr>
              <a:t>; motorman; </a:t>
            </a:r>
            <a:r>
              <a:rPr lang="sv-SE" sz="1050" dirty="0" err="1">
                <a:latin typeface="Calibri" panose="020F0502020204030204" pitchFamily="34" charset="0"/>
              </a:rPr>
              <a:t>Bricklayer</a:t>
            </a:r>
            <a:r>
              <a:rPr lang="sv-SE" sz="1050" dirty="0">
                <a:latin typeface="Calibri" panose="020F0502020204030204" pitchFamily="34" charset="0"/>
              </a:rPr>
              <a:t>; </a:t>
            </a:r>
            <a:r>
              <a:rPr lang="sv-SE" sz="1050" dirty="0" err="1">
                <a:latin typeface="Calibri" panose="020F0502020204030204" pitchFamily="34" charset="0"/>
              </a:rPr>
              <a:t>Painter</a:t>
            </a:r>
            <a:r>
              <a:rPr lang="sv-SE" sz="1050" dirty="0">
                <a:latin typeface="Calibri" panose="020F0502020204030204" pitchFamily="34" charset="0"/>
              </a:rPr>
              <a:t> </a:t>
            </a:r>
            <a:r>
              <a:rPr lang="sv-SE" sz="1050" dirty="0" err="1">
                <a:latin typeface="Calibri" panose="020F0502020204030204" pitchFamily="34" charset="0"/>
              </a:rPr>
              <a:t>education</a:t>
            </a:r>
            <a:r>
              <a:rPr lang="sv-SE" sz="1050" dirty="0">
                <a:latin typeface="Calibri" panose="020F0502020204030204" pitchFamily="34" charset="0"/>
              </a:rPr>
              <a:t>; </a:t>
            </a:r>
            <a:r>
              <a:rPr lang="sv-SE" sz="1050" dirty="0" err="1">
                <a:latin typeface="Calibri" panose="020F0502020204030204" pitchFamily="34" charset="0"/>
              </a:rPr>
              <a:t>Meal</a:t>
            </a:r>
            <a:r>
              <a:rPr lang="sv-SE" sz="1050" dirty="0">
                <a:latin typeface="Calibri" panose="020F0502020204030204" pitchFamily="34" charset="0"/>
              </a:rPr>
              <a:t> </a:t>
            </a:r>
            <a:r>
              <a:rPr lang="sv-SE" sz="1050" dirty="0" err="1">
                <a:latin typeface="Calibri" panose="020F0502020204030204" pitchFamily="34" charset="0"/>
              </a:rPr>
              <a:t>assistant</a:t>
            </a:r>
            <a:r>
              <a:rPr lang="sv-SE" sz="1050" dirty="0">
                <a:latin typeface="Calibri" panose="020F0502020204030204" pitchFamily="34" charset="0"/>
              </a:rPr>
              <a:t>; </a:t>
            </a:r>
            <a:r>
              <a:rPr lang="sv-SE" sz="1050" dirty="0" err="1">
                <a:latin typeface="Calibri" panose="020F0502020204030204" pitchFamily="34" charset="0"/>
              </a:rPr>
              <a:t>Furniture</a:t>
            </a:r>
            <a:r>
              <a:rPr lang="sv-SE" sz="1050" dirty="0">
                <a:latin typeface="Calibri" panose="020F0502020204030204" pitchFamily="34" charset="0"/>
              </a:rPr>
              <a:t> and </a:t>
            </a:r>
            <a:r>
              <a:rPr lang="sv-SE" sz="1050" dirty="0" err="1">
                <a:latin typeface="Calibri" panose="020F0502020204030204" pitchFamily="34" charset="0"/>
              </a:rPr>
              <a:t>interior</a:t>
            </a:r>
            <a:r>
              <a:rPr lang="sv-SE" sz="1050" dirty="0">
                <a:latin typeface="Calibri" panose="020F0502020204030204" pitchFamily="34" charset="0"/>
              </a:rPr>
              <a:t> </a:t>
            </a:r>
            <a:r>
              <a:rPr lang="sv-SE" sz="1050" dirty="0" err="1">
                <a:latin typeface="Calibri" panose="020F0502020204030204" pitchFamily="34" charset="0"/>
              </a:rPr>
              <a:t>joinery</a:t>
            </a:r>
            <a:r>
              <a:rPr lang="sv-SE" sz="1050" dirty="0">
                <a:latin typeface="Calibri" panose="020F0502020204030204" pitchFamily="34" charset="0"/>
              </a:rPr>
              <a:t>; </a:t>
            </a:r>
            <a:r>
              <a:rPr lang="sv-SE" sz="1050" dirty="0" err="1">
                <a:latin typeface="Calibri" panose="020F0502020204030204" pitchFamily="34" charset="0"/>
              </a:rPr>
              <a:t>Upholstery</a:t>
            </a:r>
            <a:r>
              <a:rPr lang="sv-SE" sz="1050" dirty="0">
                <a:latin typeface="Calibri" panose="020F0502020204030204" pitchFamily="34" charset="0"/>
              </a:rPr>
              <a:t>; New </a:t>
            </a:r>
            <a:r>
              <a:rPr lang="sv-SE" sz="1050" dirty="0" err="1">
                <a:latin typeface="Calibri" panose="020F0502020204030204" pitchFamily="34" charset="0"/>
              </a:rPr>
              <a:t>enterprise</a:t>
            </a:r>
            <a:r>
              <a:rPr lang="sv-SE" sz="1050" dirty="0">
                <a:latin typeface="Calibri" panose="020F0502020204030204" pitchFamily="34" charset="0"/>
              </a:rPr>
              <a:t>; Nutrition; </a:t>
            </a:r>
            <a:r>
              <a:rPr lang="sv-SE" sz="1050" dirty="0" err="1">
                <a:latin typeface="Calibri" panose="020F0502020204030204" pitchFamily="34" charset="0"/>
              </a:rPr>
              <a:t>Nursing</a:t>
            </a:r>
            <a:r>
              <a:rPr lang="sv-SE" sz="1050" dirty="0">
                <a:latin typeface="Calibri" panose="020F0502020204030204" pitchFamily="34" charset="0"/>
              </a:rPr>
              <a:t> -Undersköterska different </a:t>
            </a:r>
            <a:r>
              <a:rPr lang="sv-SE" sz="1050" dirty="0" err="1">
                <a:latin typeface="Calibri" panose="020F0502020204030204" pitchFamily="34" charset="0"/>
              </a:rPr>
              <a:t>specializations</a:t>
            </a:r>
            <a:r>
              <a:rPr lang="sv-SE" sz="1050" dirty="0">
                <a:latin typeface="Calibri" panose="020F0502020204030204" pitchFamily="34" charset="0"/>
              </a:rPr>
              <a:t>; Personal </a:t>
            </a:r>
            <a:r>
              <a:rPr lang="sv-SE" sz="1050" dirty="0" err="1">
                <a:latin typeface="Calibri" panose="020F0502020204030204" pitchFamily="34" charset="0"/>
              </a:rPr>
              <a:t>assistant</a:t>
            </a:r>
            <a:r>
              <a:rPr lang="sv-SE" sz="1050" dirty="0">
                <a:latin typeface="Calibri" panose="020F0502020204030204" pitchFamily="34" charset="0"/>
              </a:rPr>
              <a:t> </a:t>
            </a:r>
            <a:r>
              <a:rPr lang="sv-SE" sz="1050" dirty="0" err="1">
                <a:latin typeface="Calibri" panose="020F0502020204030204" pitchFamily="34" charset="0"/>
              </a:rPr>
              <a:t>language</a:t>
            </a:r>
            <a:r>
              <a:rPr lang="sv-SE" sz="1050" dirty="0">
                <a:latin typeface="Calibri" panose="020F0502020204030204" pitchFamily="34" charset="0"/>
              </a:rPr>
              <a:t> support; </a:t>
            </a:r>
            <a:r>
              <a:rPr lang="sv-SE" sz="1050" dirty="0" err="1">
                <a:latin typeface="Calibri" panose="020F0502020204030204" pitchFamily="34" charset="0"/>
              </a:rPr>
              <a:t>tiler</a:t>
            </a:r>
            <a:r>
              <a:rPr lang="sv-SE" sz="1050" dirty="0">
                <a:latin typeface="Calibri" panose="020F0502020204030204" pitchFamily="34" charset="0"/>
              </a:rPr>
              <a:t>; </a:t>
            </a:r>
            <a:r>
              <a:rPr lang="sv-SE" sz="1050" dirty="0" err="1">
                <a:latin typeface="Calibri" panose="020F0502020204030204" pitchFamily="34" charset="0"/>
              </a:rPr>
              <a:t>Sheet</a:t>
            </a:r>
            <a:r>
              <a:rPr lang="sv-SE" sz="1050" dirty="0">
                <a:latin typeface="Calibri" panose="020F0502020204030204" pitchFamily="34" charset="0"/>
              </a:rPr>
              <a:t> </a:t>
            </a:r>
            <a:r>
              <a:rPr lang="sv-SE" sz="1050" dirty="0" err="1">
                <a:latin typeface="Calibri" panose="020F0502020204030204" pitchFamily="34" charset="0"/>
              </a:rPr>
              <a:t>metal</a:t>
            </a:r>
            <a:r>
              <a:rPr lang="sv-SE" sz="1050" dirty="0">
                <a:latin typeface="Calibri" panose="020F0502020204030204" pitchFamily="34" charset="0"/>
              </a:rPr>
              <a:t> and </a:t>
            </a:r>
            <a:r>
              <a:rPr lang="sv-SE" sz="1050" dirty="0" err="1">
                <a:latin typeface="Calibri" panose="020F0502020204030204" pitchFamily="34" charset="0"/>
              </a:rPr>
              <a:t>welding</a:t>
            </a:r>
            <a:r>
              <a:rPr lang="sv-SE" sz="1050" dirty="0">
                <a:latin typeface="Calibri" panose="020F0502020204030204" pitchFamily="34" charset="0"/>
              </a:rPr>
              <a:t>; Process </a:t>
            </a:r>
            <a:r>
              <a:rPr lang="sv-SE" sz="1050" dirty="0" err="1">
                <a:latin typeface="Calibri" panose="020F0502020204030204" pitchFamily="34" charset="0"/>
              </a:rPr>
              <a:t>engineering</a:t>
            </a:r>
            <a:r>
              <a:rPr lang="sv-SE" sz="1050" dirty="0">
                <a:latin typeface="Calibri" panose="020F0502020204030204" pitchFamily="34" charset="0"/>
              </a:rPr>
              <a:t> - </a:t>
            </a:r>
            <a:r>
              <a:rPr lang="sv-SE" sz="1050" dirty="0" err="1">
                <a:latin typeface="Calibri" panose="020F0502020204030204" pitchFamily="34" charset="0"/>
              </a:rPr>
              <a:t>technical</a:t>
            </a:r>
            <a:r>
              <a:rPr lang="sv-SE" sz="1050" dirty="0">
                <a:latin typeface="Calibri" panose="020F0502020204030204" pitchFamily="34" charset="0"/>
              </a:rPr>
              <a:t> </a:t>
            </a:r>
            <a:r>
              <a:rPr lang="sv-SE" sz="1050" dirty="0" err="1">
                <a:latin typeface="Calibri" panose="020F0502020204030204" pitchFamily="34" charset="0"/>
              </a:rPr>
              <a:t>production</a:t>
            </a:r>
            <a:r>
              <a:rPr lang="sv-SE" sz="1050" dirty="0">
                <a:latin typeface="Calibri" panose="020F0502020204030204" pitchFamily="34" charset="0"/>
              </a:rPr>
              <a:t>; Project Management; </a:t>
            </a:r>
            <a:r>
              <a:rPr lang="sv-SE" sz="1050" dirty="0" err="1">
                <a:latin typeface="Calibri" panose="020F0502020204030204" pitchFamily="34" charset="0"/>
              </a:rPr>
              <a:t>Psychiatry</a:t>
            </a:r>
            <a:r>
              <a:rPr lang="sv-SE" sz="1050" dirty="0">
                <a:latin typeface="Calibri" panose="020F0502020204030204" pitchFamily="34" charset="0"/>
              </a:rPr>
              <a:t>; Receptionist; Restaurant - Chef and </a:t>
            </a:r>
            <a:r>
              <a:rPr lang="sv-SE" sz="1050" dirty="0" err="1">
                <a:latin typeface="Calibri" panose="020F0502020204030204" pitchFamily="34" charset="0"/>
              </a:rPr>
              <a:t>waiter</a:t>
            </a:r>
            <a:r>
              <a:rPr lang="sv-SE" sz="1050" dirty="0">
                <a:latin typeface="Calibri" panose="020F0502020204030204" pitchFamily="34" charset="0"/>
              </a:rPr>
              <a:t>; Server Administration in Microsoft and Linux </a:t>
            </a:r>
            <a:r>
              <a:rPr lang="sv-SE" sz="1050" dirty="0" err="1">
                <a:latin typeface="Calibri" panose="020F0502020204030204" pitchFamily="34" charset="0"/>
              </a:rPr>
              <a:t>environment</a:t>
            </a:r>
            <a:r>
              <a:rPr lang="sv-SE" sz="1050" dirty="0">
                <a:latin typeface="Calibri" panose="020F0502020204030204" pitchFamily="34" charset="0"/>
              </a:rPr>
              <a:t>; Signal </a:t>
            </a:r>
            <a:r>
              <a:rPr lang="sv-SE" sz="1050" dirty="0" err="1">
                <a:latin typeface="Calibri" panose="020F0502020204030204" pitchFamily="34" charset="0"/>
              </a:rPr>
              <a:t>Techniques</a:t>
            </a:r>
            <a:r>
              <a:rPr lang="sv-SE" sz="1050" dirty="0">
                <a:latin typeface="Calibri" panose="020F0502020204030204" pitchFamily="34" charset="0"/>
              </a:rPr>
              <a:t>; Silversmide; </a:t>
            </a:r>
            <a:r>
              <a:rPr lang="sv-SE" sz="1050" dirty="0" err="1">
                <a:latin typeface="Calibri" panose="020F0502020204030204" pitchFamily="34" charset="0"/>
              </a:rPr>
              <a:t>Cutting</a:t>
            </a:r>
            <a:r>
              <a:rPr lang="sv-SE" sz="1050" dirty="0">
                <a:latin typeface="Calibri" panose="020F0502020204030204" pitchFamily="34" charset="0"/>
              </a:rPr>
              <a:t> </a:t>
            </a:r>
            <a:r>
              <a:rPr lang="sv-SE" sz="1050" dirty="0" err="1">
                <a:latin typeface="Calibri" panose="020F0502020204030204" pitchFamily="34" charset="0"/>
              </a:rPr>
              <a:t>processing</a:t>
            </a:r>
            <a:r>
              <a:rPr lang="sv-SE" sz="1050" dirty="0">
                <a:latin typeface="Calibri" panose="020F0502020204030204" pitchFamily="34" charset="0"/>
              </a:rPr>
              <a:t>; Social media, </a:t>
            </a:r>
            <a:r>
              <a:rPr lang="sv-SE" sz="1050" dirty="0" err="1">
                <a:latin typeface="Calibri" panose="020F0502020204030204" pitchFamily="34" charset="0"/>
              </a:rPr>
              <a:t>additional</a:t>
            </a:r>
            <a:r>
              <a:rPr lang="sv-SE" sz="1050" dirty="0">
                <a:latin typeface="Calibri" panose="020F0502020204030204" pitchFamily="34" charset="0"/>
              </a:rPr>
              <a:t> </a:t>
            </a:r>
            <a:r>
              <a:rPr lang="sv-SE" sz="1050" dirty="0" err="1">
                <a:latin typeface="Calibri" panose="020F0502020204030204" pitchFamily="34" charset="0"/>
              </a:rPr>
              <a:t>training</a:t>
            </a:r>
            <a:r>
              <a:rPr lang="sv-SE" sz="1050" dirty="0">
                <a:latin typeface="Calibri" panose="020F0502020204030204" pitchFamily="34" charset="0"/>
              </a:rPr>
              <a:t>; Studio F </a:t>
            </a:r>
            <a:r>
              <a:rPr lang="sv-SE" sz="1050" dirty="0" err="1">
                <a:latin typeface="Calibri" panose="020F0502020204030204" pitchFamily="34" charset="0"/>
              </a:rPr>
              <a:t>graphic</a:t>
            </a:r>
            <a:r>
              <a:rPr lang="sv-SE" sz="1050" dirty="0">
                <a:latin typeface="Calibri" panose="020F0502020204030204" pitchFamily="34" charset="0"/>
              </a:rPr>
              <a:t> </a:t>
            </a:r>
            <a:r>
              <a:rPr lang="sv-SE" sz="1050" dirty="0" err="1">
                <a:latin typeface="Calibri" panose="020F0502020204030204" pitchFamily="34" charset="0"/>
              </a:rPr>
              <a:t>production</a:t>
            </a:r>
            <a:r>
              <a:rPr lang="sv-SE" sz="1050" dirty="0">
                <a:latin typeface="Calibri" panose="020F0502020204030204" pitchFamily="34" charset="0"/>
              </a:rPr>
              <a:t> and </a:t>
            </a:r>
            <a:r>
              <a:rPr lang="sv-SE" sz="1050" dirty="0" err="1">
                <a:latin typeface="Calibri" panose="020F0502020204030204" pitchFamily="34" charset="0"/>
              </a:rPr>
              <a:t>self-employment</a:t>
            </a:r>
            <a:r>
              <a:rPr lang="sv-SE" sz="1050" dirty="0">
                <a:latin typeface="Calibri" panose="020F0502020204030204" pitchFamily="34" charset="0"/>
              </a:rPr>
              <a:t>…</a:t>
            </a:r>
            <a:r>
              <a:rPr lang="sv-SE" sz="1050" dirty="0" err="1">
                <a:latin typeface="Calibri" panose="020F0502020204030204" pitchFamily="34" charset="0"/>
              </a:rPr>
              <a:t>etc</a:t>
            </a:r>
            <a:endParaRPr lang="sv-SE" sz="1050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130A8FCB-F143-FA45-8100-6CC0CE20B35E}"/>
              </a:ext>
            </a:extLst>
          </p:cNvPr>
          <p:cNvSpPr txBox="1">
            <a:spLocks/>
          </p:cNvSpPr>
          <p:nvPr/>
        </p:nvSpPr>
        <p:spPr>
          <a:xfrm>
            <a:off x="6182144" y="1333008"/>
            <a:ext cx="5146676" cy="41919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v-SE" sz="1050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468392EB-061D-6E43-A16C-FB9A966806FC}"/>
              </a:ext>
            </a:extLst>
          </p:cNvPr>
          <p:cNvSpPr txBox="1">
            <a:spLocks/>
          </p:cNvSpPr>
          <p:nvPr/>
        </p:nvSpPr>
        <p:spPr>
          <a:xfrm>
            <a:off x="6296886" y="1639778"/>
            <a:ext cx="5146676" cy="41919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sv-SE" sz="19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Automotive  and transport </a:t>
            </a:r>
            <a:r>
              <a:rPr lang="sv-SE" sz="1900" dirty="0" err="1">
                <a:solidFill>
                  <a:prstClr val="black"/>
                </a:solidFill>
                <a:latin typeface="Franklin Gothic Medium" panose="020B0603020102020204" pitchFamily="34" charset="0"/>
              </a:rPr>
              <a:t>industry</a:t>
            </a:r>
            <a:endParaRPr lang="sv-SE" sz="1900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  <a:p>
            <a:pPr>
              <a:buFontTx/>
              <a:buChar char="-"/>
            </a:pPr>
            <a:endParaRPr lang="sv-SE" sz="1900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  <a:p>
            <a:pPr>
              <a:buFontTx/>
              <a:buChar char="-"/>
            </a:pPr>
            <a:r>
              <a:rPr lang="sv-SE" sz="19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Chemistry and materials </a:t>
            </a:r>
            <a:r>
              <a:rPr lang="sv-SE" sz="1900" dirty="0" err="1">
                <a:solidFill>
                  <a:prstClr val="black"/>
                </a:solidFill>
                <a:latin typeface="Franklin Gothic Medium" panose="020B0603020102020204" pitchFamily="34" charset="0"/>
              </a:rPr>
              <a:t>industry</a:t>
            </a:r>
            <a:endParaRPr lang="sv-SE" sz="1900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  <a:p>
            <a:pPr>
              <a:buFontTx/>
              <a:buChar char="-"/>
            </a:pPr>
            <a:endParaRPr lang="sv-SE" sz="1900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  <a:p>
            <a:pPr>
              <a:buFontTx/>
              <a:buChar char="-"/>
            </a:pPr>
            <a:r>
              <a:rPr lang="sv-SE" sz="19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Construction </a:t>
            </a:r>
            <a:r>
              <a:rPr lang="sv-SE" sz="1900" dirty="0" err="1">
                <a:solidFill>
                  <a:prstClr val="black"/>
                </a:solidFill>
                <a:latin typeface="Franklin Gothic Medium" panose="020B0603020102020204" pitchFamily="34" charset="0"/>
              </a:rPr>
              <a:t>industry</a:t>
            </a:r>
            <a:endParaRPr lang="sv-SE" sz="1900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  <a:p>
            <a:pPr>
              <a:buFontTx/>
              <a:buChar char="-"/>
            </a:pPr>
            <a:endParaRPr lang="sv-SE" sz="1900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  <a:p>
            <a:pPr>
              <a:buFontTx/>
              <a:buChar char="-"/>
            </a:pPr>
            <a:r>
              <a:rPr lang="sv-SE" sz="1900" dirty="0" err="1">
                <a:solidFill>
                  <a:prstClr val="black"/>
                </a:solidFill>
                <a:latin typeface="Franklin Gothic Medium" panose="020B0603020102020204" pitchFamily="34" charset="0"/>
              </a:rPr>
              <a:t>Maritime</a:t>
            </a:r>
            <a:r>
              <a:rPr lang="sv-SE" sz="19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 </a:t>
            </a:r>
            <a:r>
              <a:rPr lang="sv-SE" sz="1900" dirty="0" err="1">
                <a:solidFill>
                  <a:prstClr val="black"/>
                </a:solidFill>
                <a:latin typeface="Franklin Gothic Medium" panose="020B0603020102020204" pitchFamily="34" charset="0"/>
              </a:rPr>
              <a:t>industry</a:t>
            </a:r>
            <a:endParaRPr lang="sv-SE" sz="1900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  <a:p>
            <a:pPr>
              <a:buFontTx/>
              <a:buChar char="-"/>
            </a:pPr>
            <a:endParaRPr lang="sv-SE" sz="1900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  <a:p>
            <a:pPr>
              <a:buFontTx/>
              <a:buChar char="-"/>
            </a:pPr>
            <a:r>
              <a:rPr lang="sv-SE" sz="19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Social </a:t>
            </a:r>
            <a:r>
              <a:rPr lang="sv-SE" sz="1900" dirty="0" err="1">
                <a:solidFill>
                  <a:prstClr val="black"/>
                </a:solidFill>
                <a:latin typeface="Franklin Gothic Medium" panose="020B0603020102020204" pitchFamily="34" charset="0"/>
              </a:rPr>
              <a:t>welfare</a:t>
            </a:r>
            <a:endParaRPr lang="sv-SE" sz="1900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  <a:p>
            <a:pPr>
              <a:buFontTx/>
              <a:buChar char="-"/>
            </a:pPr>
            <a:endParaRPr lang="sv-SE" sz="1900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  <a:p>
            <a:pPr>
              <a:buFontTx/>
              <a:buChar char="-"/>
            </a:pPr>
            <a:r>
              <a:rPr lang="sv-SE" sz="1900" dirty="0" err="1">
                <a:solidFill>
                  <a:prstClr val="black"/>
                </a:solidFill>
                <a:latin typeface="Franklin Gothic Medium" panose="020B0603020102020204" pitchFamily="34" charset="0"/>
              </a:rPr>
              <a:t>Hospitality</a:t>
            </a:r>
            <a:r>
              <a:rPr lang="sv-SE" sz="19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 </a:t>
            </a:r>
            <a:r>
              <a:rPr lang="sv-SE" sz="1900" dirty="0" err="1">
                <a:solidFill>
                  <a:prstClr val="black"/>
                </a:solidFill>
                <a:latin typeface="Franklin Gothic Medium" panose="020B0603020102020204" pitchFamily="34" charset="0"/>
              </a:rPr>
              <a:t>industry</a:t>
            </a:r>
            <a:endParaRPr lang="sv-SE" sz="1900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  <a:p>
            <a:pPr>
              <a:buFontTx/>
              <a:buChar char="-"/>
            </a:pPr>
            <a:endParaRPr lang="sv-SE" sz="2000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  <a:p>
            <a:pPr>
              <a:buFontTx/>
              <a:buChar char="-"/>
            </a:pPr>
            <a:endParaRPr lang="sv-SE" sz="2000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  <a:p>
            <a:pPr>
              <a:buFontTx/>
              <a:buChar char="-"/>
            </a:pPr>
            <a:endParaRPr lang="sv-SE" sz="2000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  <a:p>
            <a:pPr>
              <a:buFontTx/>
              <a:buChar char="-"/>
            </a:pPr>
            <a:endParaRPr lang="sv-SE" sz="1050" dirty="0"/>
          </a:p>
        </p:txBody>
      </p:sp>
    </p:spTree>
    <p:extLst>
      <p:ext uri="{BB962C8B-B14F-4D97-AF65-F5344CB8AC3E}">
        <p14:creationId xmlns:p14="http://schemas.microsoft.com/office/powerpoint/2010/main" val="3315005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34E2D8-E63E-4E37-AAA9-16B0BADE6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627" y="271043"/>
            <a:ext cx="10730516" cy="723446"/>
          </a:xfrm>
        </p:spPr>
        <p:txBody>
          <a:bodyPr/>
          <a:lstStyle/>
          <a:p>
            <a:r>
              <a:rPr lang="sv-SE" dirty="0" err="1"/>
              <a:t>Funding</a:t>
            </a:r>
            <a:endParaRPr lang="sv-SE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03E712CF-A40F-0349-AB88-433BE80174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3030" y="994489"/>
            <a:ext cx="6323889" cy="4190662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sv-SE" sz="2000" dirty="0"/>
              <a:t>Combination </a:t>
            </a:r>
            <a:r>
              <a:rPr lang="sv-SE" sz="2000" dirty="0" err="1"/>
              <a:t>of</a:t>
            </a:r>
            <a:r>
              <a:rPr lang="sv-SE" sz="2000" dirty="0"/>
              <a:t> municipal and </a:t>
            </a:r>
            <a:r>
              <a:rPr lang="sv-SE" sz="2000" dirty="0" err="1"/>
              <a:t>government</a:t>
            </a:r>
            <a:r>
              <a:rPr lang="sv-SE" sz="2000" dirty="0"/>
              <a:t> </a:t>
            </a:r>
            <a:r>
              <a:rPr lang="sv-SE" sz="2000" dirty="0" err="1"/>
              <a:t>funding</a:t>
            </a:r>
            <a:endParaRPr lang="sv-SE" sz="2000" dirty="0"/>
          </a:p>
          <a:p>
            <a:endParaRPr lang="sv-SE" sz="2000" dirty="0"/>
          </a:p>
          <a:p>
            <a:pPr marL="1028700" lvl="1" indent="-342900">
              <a:buFontTx/>
              <a:buChar char="-"/>
            </a:pPr>
            <a:r>
              <a:rPr lang="sv-SE" sz="2000" dirty="0" err="1"/>
              <a:t>Funding</a:t>
            </a:r>
            <a:r>
              <a:rPr lang="sv-SE" sz="2000" dirty="0"/>
              <a:t> from </a:t>
            </a:r>
            <a:r>
              <a:rPr lang="sv-SE" sz="2000" dirty="0" err="1"/>
              <a:t>each</a:t>
            </a:r>
            <a:r>
              <a:rPr lang="sv-SE" sz="2000" dirty="0"/>
              <a:t> </a:t>
            </a:r>
            <a:r>
              <a:rPr lang="sv-SE" sz="2000" dirty="0" err="1"/>
              <a:t>municipality</a:t>
            </a:r>
            <a:r>
              <a:rPr lang="sv-SE" sz="2000" dirty="0"/>
              <a:t>, </a:t>
            </a:r>
            <a:r>
              <a:rPr lang="sv-SE" sz="2000" dirty="0" err="1"/>
              <a:t>based</a:t>
            </a:r>
            <a:r>
              <a:rPr lang="sv-SE" sz="2000" dirty="0"/>
              <a:t> on </a:t>
            </a:r>
            <a:r>
              <a:rPr lang="sv-SE" sz="2000" dirty="0" err="1"/>
              <a:t>mutual</a:t>
            </a:r>
            <a:r>
              <a:rPr lang="sv-SE" sz="2000" dirty="0"/>
              <a:t> </a:t>
            </a:r>
            <a:r>
              <a:rPr lang="sv-SE" sz="2000" dirty="0" err="1"/>
              <a:t>agreement</a:t>
            </a:r>
            <a:endParaRPr lang="sv-SE" sz="2000" dirty="0"/>
          </a:p>
          <a:p>
            <a:pPr marL="1028700" lvl="1" indent="-342900">
              <a:buFontTx/>
              <a:buChar char="-"/>
            </a:pPr>
            <a:r>
              <a:rPr lang="sv-SE" sz="2000" dirty="0" err="1"/>
              <a:t>Government</a:t>
            </a:r>
            <a:r>
              <a:rPr lang="sv-SE" sz="2000" dirty="0"/>
              <a:t> </a:t>
            </a:r>
            <a:r>
              <a:rPr lang="sv-SE" sz="2000" dirty="0" err="1"/>
              <a:t>funding</a:t>
            </a:r>
            <a:r>
              <a:rPr lang="sv-SE" sz="2000" dirty="0"/>
              <a:t> </a:t>
            </a:r>
            <a:r>
              <a:rPr lang="sv-SE" sz="2000" dirty="0" err="1"/>
              <a:t>application</a:t>
            </a:r>
            <a:r>
              <a:rPr lang="sv-SE" sz="2000" dirty="0"/>
              <a:t> </a:t>
            </a:r>
            <a:r>
              <a:rPr lang="sv-SE" sz="2000" dirty="0" err="1"/>
              <a:t>every</a:t>
            </a:r>
            <a:r>
              <a:rPr lang="sv-SE" sz="2000" dirty="0"/>
              <a:t> </a:t>
            </a:r>
            <a:r>
              <a:rPr lang="sv-SE" sz="2000" dirty="0" err="1"/>
              <a:t>year</a:t>
            </a:r>
            <a:endParaRPr lang="sv-SE" sz="2000" dirty="0"/>
          </a:p>
          <a:p>
            <a:pPr marL="1028700" lvl="1" indent="-342900">
              <a:buFontTx/>
              <a:buChar char="-"/>
            </a:pPr>
            <a:r>
              <a:rPr lang="sv-SE" sz="2000" dirty="0" err="1"/>
              <a:t>Roughly</a:t>
            </a:r>
            <a:r>
              <a:rPr lang="sv-SE" sz="2000" dirty="0"/>
              <a:t> VET 6000 students (EQF </a:t>
            </a:r>
            <a:r>
              <a:rPr lang="sv-SE" sz="2000" dirty="0" err="1"/>
              <a:t>level</a:t>
            </a:r>
            <a:r>
              <a:rPr lang="sv-SE" sz="2000" dirty="0"/>
              <a:t> 4)</a:t>
            </a:r>
          </a:p>
          <a:p>
            <a:pPr marL="1028700" lvl="1" indent="-342900">
              <a:buFontTx/>
              <a:buChar char="-"/>
            </a:pPr>
            <a:endParaRPr lang="sv-SE" sz="2000" dirty="0"/>
          </a:p>
          <a:p>
            <a:pPr marL="342900" indent="-342900">
              <a:buFontTx/>
              <a:buChar char="-"/>
            </a:pPr>
            <a:r>
              <a:rPr lang="sv-SE" sz="2000" dirty="0" err="1"/>
              <a:t>Funding</a:t>
            </a:r>
            <a:r>
              <a:rPr lang="sv-SE" sz="2000" dirty="0"/>
              <a:t> from </a:t>
            </a:r>
            <a:r>
              <a:rPr lang="sv-SE" sz="2000" dirty="0" err="1"/>
              <a:t>European</a:t>
            </a:r>
            <a:r>
              <a:rPr lang="sv-SE" sz="2000" dirty="0"/>
              <a:t> Social </a:t>
            </a:r>
            <a:r>
              <a:rPr lang="sv-SE" sz="2000" dirty="0" err="1"/>
              <a:t>Fund</a:t>
            </a:r>
            <a:r>
              <a:rPr lang="sv-SE" sz="2000" dirty="0"/>
              <a:t>, for </a:t>
            </a:r>
            <a:r>
              <a:rPr lang="sv-SE" sz="2000" dirty="0" err="1"/>
              <a:t>example</a:t>
            </a:r>
            <a:r>
              <a:rPr lang="sv-SE" sz="2000" dirty="0"/>
              <a:t>: </a:t>
            </a:r>
          </a:p>
          <a:p>
            <a:pPr marL="342900" indent="-342900">
              <a:buFontTx/>
              <a:buChar char="-"/>
            </a:pPr>
            <a:endParaRPr lang="sv-SE" sz="2000" dirty="0"/>
          </a:p>
          <a:p>
            <a:pPr marL="1028700" lvl="1" indent="-342900">
              <a:buFontTx/>
              <a:buChar char="-"/>
            </a:pPr>
            <a:r>
              <a:rPr lang="sv-SE" sz="2000" dirty="0"/>
              <a:t>”in-</a:t>
            </a:r>
            <a:r>
              <a:rPr lang="sv-SE" sz="2000" dirty="0" err="1"/>
              <a:t>betweens</a:t>
            </a:r>
            <a:r>
              <a:rPr lang="sv-SE" sz="2000" dirty="0"/>
              <a:t>-</a:t>
            </a:r>
            <a:r>
              <a:rPr lang="sv-SE" sz="2000" dirty="0" err="1"/>
              <a:t>education</a:t>
            </a:r>
            <a:r>
              <a:rPr lang="sv-SE" sz="2000" dirty="0"/>
              <a:t>”; a combination </a:t>
            </a:r>
            <a:r>
              <a:rPr lang="sv-SE" sz="2000" dirty="0" err="1"/>
              <a:t>between</a:t>
            </a:r>
            <a:r>
              <a:rPr lang="sv-SE" sz="2000" dirty="0"/>
              <a:t> </a:t>
            </a:r>
            <a:r>
              <a:rPr lang="sv-SE" sz="2000" dirty="0" err="1"/>
              <a:t>upper</a:t>
            </a:r>
            <a:r>
              <a:rPr lang="sv-SE" sz="2000" dirty="0"/>
              <a:t> </a:t>
            </a:r>
            <a:r>
              <a:rPr lang="sv-SE" sz="2000" dirty="0" err="1"/>
              <a:t>secondary</a:t>
            </a:r>
            <a:r>
              <a:rPr lang="sv-SE" sz="2000" dirty="0"/>
              <a:t> </a:t>
            </a:r>
            <a:r>
              <a:rPr lang="sv-SE" sz="2000" dirty="0" err="1"/>
              <a:t>school</a:t>
            </a:r>
            <a:r>
              <a:rPr lang="sv-SE" sz="2000" dirty="0"/>
              <a:t>  and adult </a:t>
            </a:r>
            <a:r>
              <a:rPr lang="sv-SE" sz="2000" dirty="0" err="1"/>
              <a:t>education</a:t>
            </a:r>
            <a:endParaRPr lang="sv-SE" sz="2000" dirty="0"/>
          </a:p>
          <a:p>
            <a:pPr marL="1028700" lvl="1" indent="-342900">
              <a:buFontTx/>
              <a:buChar char="-"/>
            </a:pPr>
            <a:r>
              <a:rPr lang="sv-SE" sz="2000" dirty="0" err="1"/>
              <a:t>Improving</a:t>
            </a:r>
            <a:r>
              <a:rPr lang="sv-SE" sz="2000" dirty="0"/>
              <a:t> </a:t>
            </a:r>
            <a:r>
              <a:rPr lang="sv-SE" sz="2000" dirty="0" err="1"/>
              <a:t>quality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study</a:t>
            </a:r>
            <a:r>
              <a:rPr lang="sv-SE" sz="2000" dirty="0"/>
              <a:t> and </a:t>
            </a:r>
            <a:r>
              <a:rPr lang="sv-SE" sz="2000" dirty="0" err="1"/>
              <a:t>career</a:t>
            </a:r>
            <a:r>
              <a:rPr lang="sv-SE" sz="2000" dirty="0"/>
              <a:t> </a:t>
            </a:r>
            <a:r>
              <a:rPr lang="sv-SE" sz="2000" dirty="0" err="1"/>
              <a:t>guidance</a:t>
            </a:r>
            <a:endParaRPr lang="sv-SE" sz="2000" dirty="0"/>
          </a:p>
          <a:p>
            <a:pPr marL="1028700" lvl="1" indent="-342900">
              <a:buFontTx/>
              <a:buChar char="-"/>
            </a:pPr>
            <a:r>
              <a:rPr lang="sv-SE" sz="2000" dirty="0" err="1"/>
              <a:t>Improving</a:t>
            </a:r>
            <a:r>
              <a:rPr lang="sv-SE" sz="2000" dirty="0"/>
              <a:t> </a:t>
            </a:r>
            <a:r>
              <a:rPr lang="sv-SE" sz="2000" dirty="0" err="1"/>
              <a:t>quality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education</a:t>
            </a:r>
            <a:r>
              <a:rPr lang="sv-SE" sz="2000" dirty="0"/>
              <a:t> for immigrants</a:t>
            </a:r>
          </a:p>
          <a:p>
            <a:pPr marL="342900" indent="-342900">
              <a:buFontTx/>
              <a:buChar char="-"/>
            </a:pPr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pPr marL="1028700" lvl="1" indent="-342900"/>
            <a:endParaRPr lang="sv-SE" sz="2000" dirty="0"/>
          </a:p>
          <a:p>
            <a:pPr marL="1028700" lvl="1" indent="-342900"/>
            <a:endParaRPr lang="sv-SE" dirty="0"/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C82EF288-F1B4-2743-892B-2EA1B7C4ABC3}"/>
              </a:ext>
            </a:extLst>
          </p:cNvPr>
          <p:cNvSpPr txBox="1">
            <a:spLocks/>
          </p:cNvSpPr>
          <p:nvPr/>
        </p:nvSpPr>
        <p:spPr>
          <a:xfrm>
            <a:off x="7166919" y="1034927"/>
            <a:ext cx="5146676" cy="41919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sv-SE" sz="2000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  <a:p>
            <a:pPr>
              <a:buFontTx/>
              <a:buChar char="-"/>
            </a:pPr>
            <a:endParaRPr lang="sv-SE" sz="2000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  <a:p>
            <a:pPr>
              <a:buFontTx/>
              <a:buChar char="-"/>
            </a:pPr>
            <a:endParaRPr lang="sv-SE" sz="2000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  <a:p>
            <a:pPr>
              <a:buFontTx/>
              <a:buChar char="-"/>
            </a:pPr>
            <a:endParaRPr lang="sv-SE" sz="105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E4F9539-0356-394F-91B8-238027EE0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322" y="994489"/>
            <a:ext cx="4562555" cy="303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55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34E2D8-E63E-4E37-AAA9-16B0BADE6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627" y="271043"/>
            <a:ext cx="10730516" cy="723446"/>
          </a:xfrm>
        </p:spPr>
        <p:txBody>
          <a:bodyPr/>
          <a:lstStyle/>
          <a:p>
            <a:r>
              <a:rPr lang="sv-SE" dirty="0" err="1"/>
              <a:t>Governance</a:t>
            </a:r>
            <a:endParaRPr lang="sv-SE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03E712CF-A40F-0349-AB88-433BE80174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3030" y="994489"/>
            <a:ext cx="6323889" cy="4190662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sv-SE" sz="2000" dirty="0" err="1"/>
              <a:t>Decisionmaking</a:t>
            </a:r>
            <a:r>
              <a:rPr lang="sv-SE" sz="2000" dirty="0"/>
              <a:t>: </a:t>
            </a:r>
            <a:r>
              <a:rPr lang="sv-SE" sz="2000" dirty="0" err="1"/>
              <a:t>who</a:t>
            </a:r>
            <a:r>
              <a:rPr lang="sv-SE" sz="2000" dirty="0"/>
              <a:t> </a:t>
            </a:r>
            <a:r>
              <a:rPr lang="sv-SE" sz="2000" dirty="0" err="1"/>
              <a:t>decides</a:t>
            </a:r>
            <a:r>
              <a:rPr lang="sv-SE" sz="2000" dirty="0"/>
              <a:t> </a:t>
            </a:r>
            <a:r>
              <a:rPr lang="sv-SE" sz="2000" dirty="0" err="1"/>
              <a:t>what</a:t>
            </a:r>
            <a:r>
              <a:rPr lang="sv-SE" sz="2000" dirty="0"/>
              <a:t> </a:t>
            </a:r>
            <a:r>
              <a:rPr lang="sv-SE" sz="2000" dirty="0" err="1"/>
              <a:t>education</a:t>
            </a:r>
            <a:r>
              <a:rPr lang="sv-SE" sz="2000" dirty="0"/>
              <a:t> is </a:t>
            </a:r>
            <a:r>
              <a:rPr lang="sv-SE" sz="2000" dirty="0" err="1"/>
              <a:t>needed</a:t>
            </a:r>
            <a:r>
              <a:rPr lang="sv-SE" sz="2000" dirty="0"/>
              <a:t> and </a:t>
            </a:r>
            <a:r>
              <a:rPr lang="sv-SE" sz="2000" dirty="0" err="1"/>
              <a:t>how</a:t>
            </a:r>
            <a:r>
              <a:rPr lang="sv-SE" sz="2000" dirty="0"/>
              <a:t> is it </a:t>
            </a:r>
            <a:r>
              <a:rPr lang="sv-SE" sz="2000" dirty="0" err="1"/>
              <a:t>governed</a:t>
            </a:r>
            <a:r>
              <a:rPr lang="sv-SE" sz="2000" dirty="0"/>
              <a:t>? </a:t>
            </a:r>
          </a:p>
          <a:p>
            <a:pPr marL="342900" indent="-342900">
              <a:buFontTx/>
              <a:buChar char="-"/>
            </a:pPr>
            <a:endParaRPr lang="sv-SE" sz="2000" dirty="0"/>
          </a:p>
          <a:p>
            <a:pPr marL="342900" indent="-342900">
              <a:buFontTx/>
              <a:buChar char="-"/>
            </a:pPr>
            <a:r>
              <a:rPr lang="sv-SE" sz="2000" dirty="0" err="1"/>
              <a:t>Formally</a:t>
            </a:r>
            <a:r>
              <a:rPr lang="sv-SE" sz="2000" dirty="0"/>
              <a:t> a decision by </a:t>
            </a:r>
            <a:r>
              <a:rPr lang="sv-SE" sz="2000" dirty="0" err="1"/>
              <a:t>municipalities</a:t>
            </a:r>
            <a:endParaRPr lang="sv-SE" sz="2000" dirty="0"/>
          </a:p>
          <a:p>
            <a:pPr marL="342900" indent="-342900">
              <a:buFontTx/>
              <a:buChar char="-"/>
            </a:pPr>
            <a:endParaRPr lang="sv-SE" sz="2000" dirty="0"/>
          </a:p>
          <a:p>
            <a:pPr marL="342900" indent="-342900">
              <a:buFontTx/>
              <a:buChar char="-"/>
            </a:pPr>
            <a:r>
              <a:rPr lang="sv-SE" sz="2000" dirty="0" err="1"/>
              <a:t>Informally</a:t>
            </a:r>
            <a:r>
              <a:rPr lang="sv-SE" sz="2000" dirty="0"/>
              <a:t> an </a:t>
            </a:r>
            <a:r>
              <a:rPr lang="sv-SE" sz="2000" dirty="0" err="1"/>
              <a:t>agreement</a:t>
            </a:r>
            <a:r>
              <a:rPr lang="sv-SE" sz="2000" dirty="0"/>
              <a:t> </a:t>
            </a:r>
            <a:r>
              <a:rPr lang="sv-SE" sz="2000" dirty="0" err="1"/>
              <a:t>between</a:t>
            </a:r>
            <a:r>
              <a:rPr lang="sv-SE" sz="2000" dirty="0"/>
              <a:t> directors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education</a:t>
            </a:r>
            <a:r>
              <a:rPr lang="sv-SE" sz="2000" dirty="0"/>
              <a:t> and </a:t>
            </a:r>
            <a:r>
              <a:rPr lang="sv-SE" sz="2000" dirty="0" err="1"/>
              <a:t>between</a:t>
            </a:r>
            <a:r>
              <a:rPr lang="sv-SE" sz="2000" dirty="0"/>
              <a:t> </a:t>
            </a:r>
            <a:r>
              <a:rPr lang="sv-SE" sz="2000" dirty="0" err="1"/>
              <a:t>political</a:t>
            </a:r>
            <a:r>
              <a:rPr lang="sv-SE" sz="2000" dirty="0"/>
              <a:t> board </a:t>
            </a:r>
            <a:r>
              <a:rPr lang="sv-SE" sz="2000" dirty="0" err="1"/>
              <a:t>of</a:t>
            </a:r>
            <a:r>
              <a:rPr lang="sv-SE" sz="2000" dirty="0"/>
              <a:t> the </a:t>
            </a:r>
            <a:r>
              <a:rPr lang="sv-SE" sz="2000" dirty="0" err="1"/>
              <a:t>Gotheburg</a:t>
            </a:r>
            <a:r>
              <a:rPr lang="sv-SE" sz="2000" dirty="0"/>
              <a:t> region</a:t>
            </a:r>
          </a:p>
          <a:p>
            <a:pPr marL="342900" indent="-342900">
              <a:buFontTx/>
              <a:buChar char="-"/>
            </a:pPr>
            <a:endParaRPr lang="sv-SE" sz="2000" dirty="0"/>
          </a:p>
          <a:p>
            <a:pPr marL="342900" indent="-342900">
              <a:buFontTx/>
              <a:buChar char="-"/>
            </a:pPr>
            <a:r>
              <a:rPr lang="sv-SE" sz="2000" dirty="0"/>
              <a:t>Trust </a:t>
            </a:r>
            <a:r>
              <a:rPr lang="sv-SE" sz="2000" dirty="0" err="1"/>
              <a:t>based</a:t>
            </a:r>
            <a:r>
              <a:rPr lang="sv-SE" sz="2000" dirty="0"/>
              <a:t> on long-term relations </a:t>
            </a:r>
            <a:r>
              <a:rPr lang="sv-SE" sz="2000" dirty="0" err="1"/>
              <a:t>between</a:t>
            </a:r>
            <a:r>
              <a:rPr lang="sv-SE" sz="2000" dirty="0"/>
              <a:t> VET </a:t>
            </a:r>
            <a:r>
              <a:rPr lang="sv-SE" sz="2000" dirty="0" err="1"/>
              <a:t>stakeholders</a:t>
            </a:r>
            <a:r>
              <a:rPr lang="sv-SE" sz="2000" dirty="0"/>
              <a:t> </a:t>
            </a:r>
            <a:r>
              <a:rPr lang="sv-SE" sz="2000" dirty="0" err="1"/>
              <a:t>such</a:t>
            </a:r>
            <a:r>
              <a:rPr lang="sv-SE" sz="2000" dirty="0"/>
              <a:t> as </a:t>
            </a:r>
            <a:r>
              <a:rPr lang="sv-SE" sz="2000" dirty="0" err="1"/>
              <a:t>municipalities</a:t>
            </a:r>
            <a:r>
              <a:rPr lang="sv-SE" sz="2000" dirty="0"/>
              <a:t>, </a:t>
            </a:r>
            <a:r>
              <a:rPr lang="sv-SE" sz="2000" dirty="0" err="1"/>
              <a:t>chambers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comerce</a:t>
            </a:r>
            <a:r>
              <a:rPr lang="sv-SE" sz="2000" dirty="0"/>
              <a:t>, Public </a:t>
            </a:r>
            <a:r>
              <a:rPr lang="sv-SE" sz="2000" dirty="0" err="1"/>
              <a:t>employment</a:t>
            </a:r>
            <a:r>
              <a:rPr lang="sv-SE" sz="2000" dirty="0"/>
              <a:t> service, unions </a:t>
            </a:r>
            <a:r>
              <a:rPr lang="sv-SE" sz="2000" dirty="0" err="1"/>
              <a:t>etc</a:t>
            </a:r>
            <a:r>
              <a:rPr lang="sv-SE" sz="2000" dirty="0"/>
              <a:t> – the </a:t>
            </a:r>
            <a:r>
              <a:rPr lang="sv-SE" sz="2000" dirty="0" err="1"/>
              <a:t>skills</a:t>
            </a:r>
            <a:r>
              <a:rPr lang="sv-SE" sz="2000" dirty="0"/>
              <a:t> </a:t>
            </a:r>
            <a:r>
              <a:rPr lang="sv-SE" sz="2000" dirty="0" err="1"/>
              <a:t>eco</a:t>
            </a:r>
            <a:r>
              <a:rPr lang="sv-SE" sz="2000" dirty="0"/>
              <a:t>-system</a:t>
            </a:r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pPr marL="1028700" lvl="1" indent="-342900"/>
            <a:endParaRPr lang="sv-SE" sz="2000" dirty="0"/>
          </a:p>
          <a:p>
            <a:pPr marL="1028700" lvl="1" indent="-342900"/>
            <a:endParaRPr lang="sv-SE" dirty="0"/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C82EF288-F1B4-2743-892B-2EA1B7C4ABC3}"/>
              </a:ext>
            </a:extLst>
          </p:cNvPr>
          <p:cNvSpPr txBox="1">
            <a:spLocks/>
          </p:cNvSpPr>
          <p:nvPr/>
        </p:nvSpPr>
        <p:spPr>
          <a:xfrm>
            <a:off x="7166919" y="1034927"/>
            <a:ext cx="5146676" cy="41919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sv-SE" sz="2000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  <a:p>
            <a:pPr>
              <a:buFontTx/>
              <a:buChar char="-"/>
            </a:pPr>
            <a:endParaRPr lang="sv-SE" sz="2000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  <a:p>
            <a:pPr>
              <a:buFontTx/>
              <a:buChar char="-"/>
            </a:pPr>
            <a:endParaRPr lang="sv-SE" sz="2000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  <a:p>
            <a:pPr>
              <a:buFontTx/>
              <a:buChar char="-"/>
            </a:pPr>
            <a:endParaRPr lang="sv-SE" sz="1050" dirty="0"/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BFD65C7E-B456-4344-AAF4-F737198FA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92" y="994489"/>
            <a:ext cx="2512551" cy="2828901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96E787D9-1288-3A41-9262-4D4437864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1395" y="1041548"/>
            <a:ext cx="2756836" cy="278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34E2D8-E63E-4E37-AAA9-16B0BADE6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627" y="271043"/>
            <a:ext cx="10730516" cy="723446"/>
          </a:xfrm>
        </p:spPr>
        <p:txBody>
          <a:bodyPr/>
          <a:lstStyle/>
          <a:p>
            <a:r>
              <a:rPr lang="sv-SE" dirty="0" err="1"/>
              <a:t>Governance</a:t>
            </a:r>
            <a:r>
              <a:rPr lang="sv-SE" dirty="0"/>
              <a:t> – in a </a:t>
            </a:r>
            <a:r>
              <a:rPr lang="sv-SE" dirty="0" err="1"/>
              <a:t>skills</a:t>
            </a:r>
            <a:r>
              <a:rPr lang="sv-SE" dirty="0"/>
              <a:t> </a:t>
            </a:r>
            <a:r>
              <a:rPr lang="sv-SE" dirty="0" err="1"/>
              <a:t>ecosystem</a:t>
            </a:r>
            <a:endParaRPr lang="sv-SE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03E712CF-A40F-0349-AB88-433BE80174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39095" y="2487131"/>
            <a:ext cx="5948755" cy="3063584"/>
          </a:xfrm>
        </p:spPr>
        <p:txBody>
          <a:bodyPr/>
          <a:lstStyle/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pPr marL="1028700" lvl="1" indent="-342900"/>
            <a:endParaRPr lang="sv-SE" sz="2000" dirty="0"/>
          </a:p>
          <a:p>
            <a:pPr marL="1028700" lvl="1" indent="-342900"/>
            <a:endParaRPr lang="sv-SE" dirty="0"/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C82EF288-F1B4-2743-892B-2EA1B7C4ABC3}"/>
              </a:ext>
            </a:extLst>
          </p:cNvPr>
          <p:cNvSpPr txBox="1">
            <a:spLocks/>
          </p:cNvSpPr>
          <p:nvPr/>
        </p:nvSpPr>
        <p:spPr>
          <a:xfrm>
            <a:off x="7166919" y="1034927"/>
            <a:ext cx="5146676" cy="41919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sv-SE" sz="2000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  <a:p>
            <a:pPr>
              <a:buFontTx/>
              <a:buChar char="-"/>
            </a:pPr>
            <a:endParaRPr lang="sv-SE" sz="2000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  <a:p>
            <a:pPr>
              <a:buFontTx/>
              <a:buChar char="-"/>
            </a:pPr>
            <a:endParaRPr lang="sv-SE" sz="2000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  <a:p>
            <a:pPr>
              <a:buFontTx/>
              <a:buChar char="-"/>
            </a:pPr>
            <a:endParaRPr lang="sv-SE" sz="1050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30243B5-0F2A-5345-A772-9AC0F9EE86B2}"/>
              </a:ext>
            </a:extLst>
          </p:cNvPr>
          <p:cNvSpPr/>
          <p:nvPr/>
        </p:nvSpPr>
        <p:spPr>
          <a:xfrm>
            <a:off x="6536558" y="1408672"/>
            <a:ext cx="4942877" cy="5252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Franklin Gothic Book" panose="020B0503020102020204" pitchFamily="34" charset="0"/>
              </a:rPr>
              <a:t>VET education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D06FB31-2292-5D48-A66F-9674CF456B05}"/>
              </a:ext>
            </a:extLst>
          </p:cNvPr>
          <p:cNvSpPr/>
          <p:nvPr/>
        </p:nvSpPr>
        <p:spPr>
          <a:xfrm>
            <a:off x="6536558" y="2133632"/>
            <a:ext cx="4942866" cy="5252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Franklin Gothic Book" panose="020B0503020102020204" pitchFamily="34" charset="0"/>
              </a:rPr>
              <a:t>Directors of education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DBB59C5-29CD-944D-8E53-D4F527C216E0}"/>
              </a:ext>
            </a:extLst>
          </p:cNvPr>
          <p:cNvSpPr/>
          <p:nvPr/>
        </p:nvSpPr>
        <p:spPr>
          <a:xfrm>
            <a:off x="6536559" y="2861978"/>
            <a:ext cx="4942865" cy="525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Franklin Gothic Book" panose="020B0503020102020204" pitchFamily="34" charset="0"/>
              </a:rPr>
              <a:t>The Gothenburg Region</a:t>
            </a:r>
          </a:p>
        </p:txBody>
      </p:sp>
      <p:sp>
        <p:nvSpPr>
          <p:cNvPr id="9" name="Platshållare för text 5">
            <a:extLst>
              <a:ext uri="{FF2B5EF4-FFF2-40B4-BE49-F238E27FC236}">
                <a16:creationId xmlns:a16="http://schemas.microsoft.com/office/drawing/2014/main" id="{66612BDF-8492-794C-BDD7-7B531F865D0D}"/>
              </a:ext>
            </a:extLst>
          </p:cNvPr>
          <p:cNvSpPr txBox="1">
            <a:spLocks/>
          </p:cNvSpPr>
          <p:nvPr/>
        </p:nvSpPr>
        <p:spPr>
          <a:xfrm>
            <a:off x="10696256" y="5389864"/>
            <a:ext cx="1882931" cy="57397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cxnSp>
        <p:nvCxnSpPr>
          <p:cNvPr id="10" name="Rak pil 9">
            <a:extLst>
              <a:ext uri="{FF2B5EF4-FFF2-40B4-BE49-F238E27FC236}">
                <a16:creationId xmlns:a16="http://schemas.microsoft.com/office/drawing/2014/main" id="{FCEECCE9-92FA-5B45-BEA8-46732E2BB001}"/>
              </a:ext>
            </a:extLst>
          </p:cNvPr>
          <p:cNvCxnSpPr>
            <a:cxnSpLocks/>
          </p:cNvCxnSpPr>
          <p:nvPr/>
        </p:nvCxnSpPr>
        <p:spPr>
          <a:xfrm flipV="1">
            <a:off x="9163140" y="2658861"/>
            <a:ext cx="0" cy="203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ktangel 10">
            <a:extLst>
              <a:ext uri="{FF2B5EF4-FFF2-40B4-BE49-F238E27FC236}">
                <a16:creationId xmlns:a16="http://schemas.microsoft.com/office/drawing/2014/main" id="{26C8DAE8-E079-CC45-9C2B-9538572F4CAF}"/>
              </a:ext>
            </a:extLst>
          </p:cNvPr>
          <p:cNvSpPr/>
          <p:nvPr/>
        </p:nvSpPr>
        <p:spPr>
          <a:xfrm>
            <a:off x="5504059" y="4112863"/>
            <a:ext cx="3439958" cy="5252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Franklin Gothic Book" panose="020B0503020102020204" pitchFamily="34" charset="0"/>
              </a:rPr>
              <a:t>The Regional Competence council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270103C-E46F-224C-87BA-1E8D6538323D}"/>
              </a:ext>
            </a:extLst>
          </p:cNvPr>
          <p:cNvSpPr/>
          <p:nvPr/>
        </p:nvSpPr>
        <p:spPr>
          <a:xfrm>
            <a:off x="9654952" y="4112863"/>
            <a:ext cx="1824472" cy="494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Franklin Gothic Book" panose="020B0503020102020204" pitchFamily="34" charset="0"/>
              </a:rPr>
              <a:t>Stats/analysis</a:t>
            </a:r>
          </a:p>
        </p:txBody>
      </p:sp>
      <p:cxnSp>
        <p:nvCxnSpPr>
          <p:cNvPr id="13" name="Rak pil 12">
            <a:extLst>
              <a:ext uri="{FF2B5EF4-FFF2-40B4-BE49-F238E27FC236}">
                <a16:creationId xmlns:a16="http://schemas.microsoft.com/office/drawing/2014/main" id="{BFDD6426-B7B2-D241-A7FE-1E71A0656E51}"/>
              </a:ext>
            </a:extLst>
          </p:cNvPr>
          <p:cNvCxnSpPr>
            <a:cxnSpLocks/>
          </p:cNvCxnSpPr>
          <p:nvPr/>
        </p:nvCxnSpPr>
        <p:spPr>
          <a:xfrm flipH="1" flipV="1">
            <a:off x="9163140" y="1927351"/>
            <a:ext cx="704" cy="206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ak pil 13">
            <a:extLst>
              <a:ext uri="{FF2B5EF4-FFF2-40B4-BE49-F238E27FC236}">
                <a16:creationId xmlns:a16="http://schemas.microsoft.com/office/drawing/2014/main" id="{1C85FF76-FBD7-8948-B0DC-02108D7741E1}"/>
              </a:ext>
            </a:extLst>
          </p:cNvPr>
          <p:cNvCxnSpPr>
            <a:cxnSpLocks/>
          </p:cNvCxnSpPr>
          <p:nvPr/>
        </p:nvCxnSpPr>
        <p:spPr>
          <a:xfrm flipV="1">
            <a:off x="7268503" y="3372723"/>
            <a:ext cx="521599" cy="723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ak pil 14">
            <a:extLst>
              <a:ext uri="{FF2B5EF4-FFF2-40B4-BE49-F238E27FC236}">
                <a16:creationId xmlns:a16="http://schemas.microsoft.com/office/drawing/2014/main" id="{6A9F80A0-3312-AD4A-878F-B4ABF1090C10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9979836" y="3372725"/>
            <a:ext cx="587352" cy="740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ktangel 17">
            <a:extLst>
              <a:ext uri="{FF2B5EF4-FFF2-40B4-BE49-F238E27FC236}">
                <a16:creationId xmlns:a16="http://schemas.microsoft.com/office/drawing/2014/main" id="{B6D48A91-0543-5B46-BAD1-61080991F3D9}"/>
              </a:ext>
            </a:extLst>
          </p:cNvPr>
          <p:cNvSpPr/>
          <p:nvPr/>
        </p:nvSpPr>
        <p:spPr>
          <a:xfrm>
            <a:off x="8117664" y="5066760"/>
            <a:ext cx="1344702" cy="4931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Franklin Gothic Book" panose="020B0503020102020204" pitchFamily="34" charset="0"/>
              </a:rPr>
              <a:t>Automotive</a:t>
            </a:r>
          </a:p>
        </p:txBody>
      </p:sp>
      <p:cxnSp>
        <p:nvCxnSpPr>
          <p:cNvPr id="21" name="Rak pil 20">
            <a:extLst>
              <a:ext uri="{FF2B5EF4-FFF2-40B4-BE49-F238E27FC236}">
                <a16:creationId xmlns:a16="http://schemas.microsoft.com/office/drawing/2014/main" id="{0E7B6B28-FB75-DC42-A9AE-B06BBBE691B9}"/>
              </a:ext>
            </a:extLst>
          </p:cNvPr>
          <p:cNvCxnSpPr>
            <a:cxnSpLocks/>
          </p:cNvCxnSpPr>
          <p:nvPr/>
        </p:nvCxnSpPr>
        <p:spPr>
          <a:xfrm flipV="1">
            <a:off x="6648177" y="5121920"/>
            <a:ext cx="0" cy="114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ruta 23">
            <a:extLst>
              <a:ext uri="{FF2B5EF4-FFF2-40B4-BE49-F238E27FC236}">
                <a16:creationId xmlns:a16="http://schemas.microsoft.com/office/drawing/2014/main" id="{77ECAE19-4DF0-FE40-B4B0-BE45E3DA4D24}"/>
              </a:ext>
            </a:extLst>
          </p:cNvPr>
          <p:cNvSpPr txBox="1"/>
          <p:nvPr/>
        </p:nvSpPr>
        <p:spPr>
          <a:xfrm>
            <a:off x="5325770" y="3035223"/>
            <a:ext cx="173773" cy="337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v-SE" sz="2400" dirty="0" err="1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60F3F865-136C-6C47-92FE-B6FFF2855F58}"/>
              </a:ext>
            </a:extLst>
          </p:cNvPr>
          <p:cNvSpPr/>
          <p:nvPr/>
        </p:nvSpPr>
        <p:spPr>
          <a:xfrm>
            <a:off x="5044716" y="5066760"/>
            <a:ext cx="1344703" cy="5205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Franklin Gothic Book" panose="020B0503020102020204" pitchFamily="34" charset="0"/>
              </a:rPr>
              <a:t>Maritime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00F8AC51-81FA-144E-AB04-53A47A338AA9}"/>
              </a:ext>
            </a:extLst>
          </p:cNvPr>
          <p:cNvSpPr/>
          <p:nvPr/>
        </p:nvSpPr>
        <p:spPr>
          <a:xfrm>
            <a:off x="6583415" y="5062052"/>
            <a:ext cx="1344702" cy="5252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Franklin Gothic Book" panose="020B0503020102020204" pitchFamily="34" charset="0"/>
              </a:rPr>
              <a:t>Chemical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E193D2C1-5FBD-C448-A28A-1EF2C9E9C35F}"/>
              </a:ext>
            </a:extLst>
          </p:cNvPr>
          <p:cNvSpPr/>
          <p:nvPr/>
        </p:nvSpPr>
        <p:spPr>
          <a:xfrm>
            <a:off x="9665695" y="5056252"/>
            <a:ext cx="1344702" cy="4931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Franklin Gothic Book" panose="020B0503020102020204" pitchFamily="34" charset="0"/>
              </a:rPr>
              <a:t>Etc</a:t>
            </a:r>
          </a:p>
        </p:txBody>
      </p:sp>
      <p:cxnSp>
        <p:nvCxnSpPr>
          <p:cNvPr id="40" name="Rak pil 39">
            <a:extLst>
              <a:ext uri="{FF2B5EF4-FFF2-40B4-BE49-F238E27FC236}">
                <a16:creationId xmlns:a16="http://schemas.microsoft.com/office/drawing/2014/main" id="{3EC103EA-4AD2-4B41-8A04-5C8EC46BA49C}"/>
              </a:ext>
            </a:extLst>
          </p:cNvPr>
          <p:cNvCxnSpPr>
            <a:cxnSpLocks/>
            <a:stCxn id="37" idx="0"/>
          </p:cNvCxnSpPr>
          <p:nvPr/>
        </p:nvCxnSpPr>
        <p:spPr>
          <a:xfrm flipV="1">
            <a:off x="5717068" y="4607111"/>
            <a:ext cx="698099" cy="459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Rak pil 42">
            <a:extLst>
              <a:ext uri="{FF2B5EF4-FFF2-40B4-BE49-F238E27FC236}">
                <a16:creationId xmlns:a16="http://schemas.microsoft.com/office/drawing/2014/main" id="{3838A918-A0FA-C842-9402-8183294F8B26}"/>
              </a:ext>
            </a:extLst>
          </p:cNvPr>
          <p:cNvCxnSpPr>
            <a:cxnSpLocks/>
            <a:endCxn id="11" idx="2"/>
          </p:cNvCxnSpPr>
          <p:nvPr/>
        </p:nvCxnSpPr>
        <p:spPr>
          <a:xfrm flipH="1" flipV="1">
            <a:off x="7224038" y="4638091"/>
            <a:ext cx="41616" cy="403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Rak pil 44">
            <a:extLst>
              <a:ext uri="{FF2B5EF4-FFF2-40B4-BE49-F238E27FC236}">
                <a16:creationId xmlns:a16="http://schemas.microsoft.com/office/drawing/2014/main" id="{0909B2C7-EDCE-5D44-AF77-80E6196942C2}"/>
              </a:ext>
            </a:extLst>
          </p:cNvPr>
          <p:cNvCxnSpPr>
            <a:cxnSpLocks/>
          </p:cNvCxnSpPr>
          <p:nvPr/>
        </p:nvCxnSpPr>
        <p:spPr>
          <a:xfrm flipH="1" flipV="1">
            <a:off x="8096365" y="4638091"/>
            <a:ext cx="682161" cy="444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Rak pil 46">
            <a:extLst>
              <a:ext uri="{FF2B5EF4-FFF2-40B4-BE49-F238E27FC236}">
                <a16:creationId xmlns:a16="http://schemas.microsoft.com/office/drawing/2014/main" id="{4D32F511-BE21-424C-ABDC-F9E112E422ED}"/>
              </a:ext>
            </a:extLst>
          </p:cNvPr>
          <p:cNvCxnSpPr>
            <a:cxnSpLocks/>
            <a:stCxn id="39" idx="0"/>
          </p:cNvCxnSpPr>
          <p:nvPr/>
        </p:nvCxnSpPr>
        <p:spPr>
          <a:xfrm flipH="1" flipV="1">
            <a:off x="8731124" y="4630110"/>
            <a:ext cx="1606922" cy="426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783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34E2D8-E63E-4E37-AAA9-16B0BADE6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627" y="271043"/>
            <a:ext cx="10730516" cy="723446"/>
          </a:xfrm>
        </p:spPr>
        <p:txBody>
          <a:bodyPr/>
          <a:lstStyle/>
          <a:p>
            <a:r>
              <a:rPr lang="sv-SE" dirty="0" err="1"/>
              <a:t>Governance</a:t>
            </a:r>
            <a:r>
              <a:rPr lang="sv-SE" dirty="0"/>
              <a:t> – in a </a:t>
            </a:r>
            <a:r>
              <a:rPr lang="sv-SE" dirty="0" err="1"/>
              <a:t>skills</a:t>
            </a:r>
            <a:r>
              <a:rPr lang="sv-SE" dirty="0"/>
              <a:t> </a:t>
            </a:r>
            <a:r>
              <a:rPr lang="sv-SE" dirty="0" err="1"/>
              <a:t>ecosystem</a:t>
            </a:r>
            <a:endParaRPr lang="sv-SE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03E712CF-A40F-0349-AB88-433BE80174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39095" y="2487131"/>
            <a:ext cx="5948755" cy="3063584"/>
          </a:xfrm>
        </p:spPr>
        <p:txBody>
          <a:bodyPr/>
          <a:lstStyle/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pPr marL="1028700" lvl="1" indent="-342900"/>
            <a:endParaRPr lang="sv-SE" sz="2000" dirty="0"/>
          </a:p>
          <a:p>
            <a:pPr marL="1028700" lvl="1" indent="-342900"/>
            <a:endParaRPr lang="sv-SE" dirty="0"/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C82EF288-F1B4-2743-892B-2EA1B7C4ABC3}"/>
              </a:ext>
            </a:extLst>
          </p:cNvPr>
          <p:cNvSpPr txBox="1">
            <a:spLocks/>
          </p:cNvSpPr>
          <p:nvPr/>
        </p:nvSpPr>
        <p:spPr>
          <a:xfrm>
            <a:off x="7166919" y="1034927"/>
            <a:ext cx="5146676" cy="41919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sv-SE" sz="2000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  <a:p>
            <a:pPr>
              <a:buFontTx/>
              <a:buChar char="-"/>
            </a:pPr>
            <a:endParaRPr lang="sv-SE" sz="2000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  <a:p>
            <a:pPr>
              <a:buFontTx/>
              <a:buChar char="-"/>
            </a:pPr>
            <a:endParaRPr lang="sv-SE" sz="2000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  <a:p>
            <a:pPr>
              <a:buFontTx/>
              <a:buChar char="-"/>
            </a:pPr>
            <a:endParaRPr lang="sv-SE" sz="1050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30243B5-0F2A-5345-A772-9AC0F9EE86B2}"/>
              </a:ext>
            </a:extLst>
          </p:cNvPr>
          <p:cNvSpPr/>
          <p:nvPr/>
        </p:nvSpPr>
        <p:spPr>
          <a:xfrm>
            <a:off x="6536558" y="1408672"/>
            <a:ext cx="4942877" cy="5252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Franklin Gothic Book" panose="020B0503020102020204" pitchFamily="34" charset="0"/>
              </a:rPr>
              <a:t>VET education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D06FB31-2292-5D48-A66F-9674CF456B05}"/>
              </a:ext>
            </a:extLst>
          </p:cNvPr>
          <p:cNvSpPr/>
          <p:nvPr/>
        </p:nvSpPr>
        <p:spPr>
          <a:xfrm>
            <a:off x="6536558" y="2133632"/>
            <a:ext cx="4942866" cy="5252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Franklin Gothic Book" panose="020B0503020102020204" pitchFamily="34" charset="0"/>
              </a:rPr>
              <a:t>Directors of education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DBB59C5-29CD-944D-8E53-D4F527C216E0}"/>
              </a:ext>
            </a:extLst>
          </p:cNvPr>
          <p:cNvSpPr/>
          <p:nvPr/>
        </p:nvSpPr>
        <p:spPr>
          <a:xfrm>
            <a:off x="6536559" y="2861978"/>
            <a:ext cx="4942865" cy="525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Franklin Gothic Book" panose="020B0503020102020204" pitchFamily="34" charset="0"/>
              </a:rPr>
              <a:t>The Gothenburg Region</a:t>
            </a:r>
          </a:p>
        </p:txBody>
      </p:sp>
      <p:sp>
        <p:nvSpPr>
          <p:cNvPr id="9" name="Platshållare för text 5">
            <a:extLst>
              <a:ext uri="{FF2B5EF4-FFF2-40B4-BE49-F238E27FC236}">
                <a16:creationId xmlns:a16="http://schemas.microsoft.com/office/drawing/2014/main" id="{66612BDF-8492-794C-BDD7-7B531F865D0D}"/>
              </a:ext>
            </a:extLst>
          </p:cNvPr>
          <p:cNvSpPr txBox="1">
            <a:spLocks/>
          </p:cNvSpPr>
          <p:nvPr/>
        </p:nvSpPr>
        <p:spPr>
          <a:xfrm>
            <a:off x="10696256" y="5389864"/>
            <a:ext cx="1882931" cy="57397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cxnSp>
        <p:nvCxnSpPr>
          <p:cNvPr id="10" name="Rak pil 9">
            <a:extLst>
              <a:ext uri="{FF2B5EF4-FFF2-40B4-BE49-F238E27FC236}">
                <a16:creationId xmlns:a16="http://schemas.microsoft.com/office/drawing/2014/main" id="{FCEECCE9-92FA-5B45-BEA8-46732E2BB001}"/>
              </a:ext>
            </a:extLst>
          </p:cNvPr>
          <p:cNvCxnSpPr>
            <a:cxnSpLocks/>
          </p:cNvCxnSpPr>
          <p:nvPr/>
        </p:nvCxnSpPr>
        <p:spPr>
          <a:xfrm flipV="1">
            <a:off x="9163140" y="2658861"/>
            <a:ext cx="0" cy="203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ktangel 10">
            <a:extLst>
              <a:ext uri="{FF2B5EF4-FFF2-40B4-BE49-F238E27FC236}">
                <a16:creationId xmlns:a16="http://schemas.microsoft.com/office/drawing/2014/main" id="{26C8DAE8-E079-CC45-9C2B-9538572F4CAF}"/>
              </a:ext>
            </a:extLst>
          </p:cNvPr>
          <p:cNvSpPr/>
          <p:nvPr/>
        </p:nvSpPr>
        <p:spPr>
          <a:xfrm>
            <a:off x="5504059" y="4112863"/>
            <a:ext cx="3439958" cy="5252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Franklin Gothic Book" panose="020B0503020102020204" pitchFamily="34" charset="0"/>
              </a:rPr>
              <a:t>The Regional Competence council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270103C-E46F-224C-87BA-1E8D6538323D}"/>
              </a:ext>
            </a:extLst>
          </p:cNvPr>
          <p:cNvSpPr/>
          <p:nvPr/>
        </p:nvSpPr>
        <p:spPr>
          <a:xfrm>
            <a:off x="9654952" y="4112863"/>
            <a:ext cx="1824472" cy="494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Franklin Gothic Book" panose="020B0503020102020204" pitchFamily="34" charset="0"/>
              </a:rPr>
              <a:t>Stats/analysis</a:t>
            </a:r>
          </a:p>
        </p:txBody>
      </p:sp>
      <p:cxnSp>
        <p:nvCxnSpPr>
          <p:cNvPr id="13" name="Rak pil 12">
            <a:extLst>
              <a:ext uri="{FF2B5EF4-FFF2-40B4-BE49-F238E27FC236}">
                <a16:creationId xmlns:a16="http://schemas.microsoft.com/office/drawing/2014/main" id="{BFDD6426-B7B2-D241-A7FE-1E71A0656E51}"/>
              </a:ext>
            </a:extLst>
          </p:cNvPr>
          <p:cNvCxnSpPr>
            <a:cxnSpLocks/>
          </p:cNvCxnSpPr>
          <p:nvPr/>
        </p:nvCxnSpPr>
        <p:spPr>
          <a:xfrm flipH="1" flipV="1">
            <a:off x="9163140" y="1927351"/>
            <a:ext cx="704" cy="206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ak pil 13">
            <a:extLst>
              <a:ext uri="{FF2B5EF4-FFF2-40B4-BE49-F238E27FC236}">
                <a16:creationId xmlns:a16="http://schemas.microsoft.com/office/drawing/2014/main" id="{1C85FF76-FBD7-8948-B0DC-02108D7741E1}"/>
              </a:ext>
            </a:extLst>
          </p:cNvPr>
          <p:cNvCxnSpPr>
            <a:cxnSpLocks/>
          </p:cNvCxnSpPr>
          <p:nvPr/>
        </p:nvCxnSpPr>
        <p:spPr>
          <a:xfrm flipV="1">
            <a:off x="7268503" y="3372723"/>
            <a:ext cx="521599" cy="723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ak pil 14">
            <a:extLst>
              <a:ext uri="{FF2B5EF4-FFF2-40B4-BE49-F238E27FC236}">
                <a16:creationId xmlns:a16="http://schemas.microsoft.com/office/drawing/2014/main" id="{6A9F80A0-3312-AD4A-878F-B4ABF1090C10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9979836" y="3372725"/>
            <a:ext cx="587352" cy="740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ktangel 17">
            <a:extLst>
              <a:ext uri="{FF2B5EF4-FFF2-40B4-BE49-F238E27FC236}">
                <a16:creationId xmlns:a16="http://schemas.microsoft.com/office/drawing/2014/main" id="{B6D48A91-0543-5B46-BAD1-61080991F3D9}"/>
              </a:ext>
            </a:extLst>
          </p:cNvPr>
          <p:cNvSpPr/>
          <p:nvPr/>
        </p:nvSpPr>
        <p:spPr>
          <a:xfrm>
            <a:off x="8117664" y="5066760"/>
            <a:ext cx="1344702" cy="4931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Franklin Gothic Book" panose="020B0503020102020204" pitchFamily="34" charset="0"/>
              </a:rPr>
              <a:t>Automotive</a:t>
            </a:r>
          </a:p>
        </p:txBody>
      </p:sp>
      <p:cxnSp>
        <p:nvCxnSpPr>
          <p:cNvPr id="21" name="Rak pil 20">
            <a:extLst>
              <a:ext uri="{FF2B5EF4-FFF2-40B4-BE49-F238E27FC236}">
                <a16:creationId xmlns:a16="http://schemas.microsoft.com/office/drawing/2014/main" id="{0E7B6B28-FB75-DC42-A9AE-B06BBBE691B9}"/>
              </a:ext>
            </a:extLst>
          </p:cNvPr>
          <p:cNvCxnSpPr>
            <a:cxnSpLocks/>
          </p:cNvCxnSpPr>
          <p:nvPr/>
        </p:nvCxnSpPr>
        <p:spPr>
          <a:xfrm flipV="1">
            <a:off x="6648177" y="5121920"/>
            <a:ext cx="0" cy="114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ruta 23">
            <a:extLst>
              <a:ext uri="{FF2B5EF4-FFF2-40B4-BE49-F238E27FC236}">
                <a16:creationId xmlns:a16="http://schemas.microsoft.com/office/drawing/2014/main" id="{77ECAE19-4DF0-FE40-B4B0-BE45E3DA4D24}"/>
              </a:ext>
            </a:extLst>
          </p:cNvPr>
          <p:cNvSpPr txBox="1"/>
          <p:nvPr/>
        </p:nvSpPr>
        <p:spPr>
          <a:xfrm>
            <a:off x="5325770" y="3035223"/>
            <a:ext cx="173773" cy="337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v-SE" sz="2400" dirty="0" err="1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60F3F865-136C-6C47-92FE-B6FFF2855F58}"/>
              </a:ext>
            </a:extLst>
          </p:cNvPr>
          <p:cNvSpPr/>
          <p:nvPr/>
        </p:nvSpPr>
        <p:spPr>
          <a:xfrm>
            <a:off x="5044716" y="5066760"/>
            <a:ext cx="1344703" cy="5205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Franklin Gothic Book" panose="020B0503020102020204" pitchFamily="34" charset="0"/>
              </a:rPr>
              <a:t>Maritime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00F8AC51-81FA-144E-AB04-53A47A338AA9}"/>
              </a:ext>
            </a:extLst>
          </p:cNvPr>
          <p:cNvSpPr/>
          <p:nvPr/>
        </p:nvSpPr>
        <p:spPr>
          <a:xfrm>
            <a:off x="6583415" y="5062052"/>
            <a:ext cx="1344702" cy="5252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Franklin Gothic Book" panose="020B0503020102020204" pitchFamily="34" charset="0"/>
              </a:rPr>
              <a:t>Chemical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E193D2C1-5FBD-C448-A28A-1EF2C9E9C35F}"/>
              </a:ext>
            </a:extLst>
          </p:cNvPr>
          <p:cNvSpPr/>
          <p:nvPr/>
        </p:nvSpPr>
        <p:spPr>
          <a:xfrm>
            <a:off x="9665695" y="5056252"/>
            <a:ext cx="1344702" cy="4931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Franklin Gothic Book" panose="020B0503020102020204" pitchFamily="34" charset="0"/>
              </a:rPr>
              <a:t>Etc</a:t>
            </a:r>
          </a:p>
        </p:txBody>
      </p:sp>
      <p:cxnSp>
        <p:nvCxnSpPr>
          <p:cNvPr id="40" name="Rak pil 39">
            <a:extLst>
              <a:ext uri="{FF2B5EF4-FFF2-40B4-BE49-F238E27FC236}">
                <a16:creationId xmlns:a16="http://schemas.microsoft.com/office/drawing/2014/main" id="{3EC103EA-4AD2-4B41-8A04-5C8EC46BA49C}"/>
              </a:ext>
            </a:extLst>
          </p:cNvPr>
          <p:cNvCxnSpPr>
            <a:cxnSpLocks/>
            <a:stCxn id="37" idx="0"/>
          </p:cNvCxnSpPr>
          <p:nvPr/>
        </p:nvCxnSpPr>
        <p:spPr>
          <a:xfrm flipV="1">
            <a:off x="5717068" y="4607111"/>
            <a:ext cx="698099" cy="459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Rak pil 42">
            <a:extLst>
              <a:ext uri="{FF2B5EF4-FFF2-40B4-BE49-F238E27FC236}">
                <a16:creationId xmlns:a16="http://schemas.microsoft.com/office/drawing/2014/main" id="{3838A918-A0FA-C842-9402-8183294F8B26}"/>
              </a:ext>
            </a:extLst>
          </p:cNvPr>
          <p:cNvCxnSpPr>
            <a:cxnSpLocks/>
            <a:endCxn id="11" idx="2"/>
          </p:cNvCxnSpPr>
          <p:nvPr/>
        </p:nvCxnSpPr>
        <p:spPr>
          <a:xfrm flipH="1" flipV="1">
            <a:off x="7224038" y="4638091"/>
            <a:ext cx="41616" cy="403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Rak pil 44">
            <a:extLst>
              <a:ext uri="{FF2B5EF4-FFF2-40B4-BE49-F238E27FC236}">
                <a16:creationId xmlns:a16="http://schemas.microsoft.com/office/drawing/2014/main" id="{0909B2C7-EDCE-5D44-AF77-80E6196942C2}"/>
              </a:ext>
            </a:extLst>
          </p:cNvPr>
          <p:cNvCxnSpPr>
            <a:cxnSpLocks/>
          </p:cNvCxnSpPr>
          <p:nvPr/>
        </p:nvCxnSpPr>
        <p:spPr>
          <a:xfrm flipH="1" flipV="1">
            <a:off x="8096365" y="4638091"/>
            <a:ext cx="682161" cy="444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Rak pil 46">
            <a:extLst>
              <a:ext uri="{FF2B5EF4-FFF2-40B4-BE49-F238E27FC236}">
                <a16:creationId xmlns:a16="http://schemas.microsoft.com/office/drawing/2014/main" id="{4D32F511-BE21-424C-ABDC-F9E112E422ED}"/>
              </a:ext>
            </a:extLst>
          </p:cNvPr>
          <p:cNvCxnSpPr>
            <a:cxnSpLocks/>
            <a:stCxn id="39" idx="0"/>
          </p:cNvCxnSpPr>
          <p:nvPr/>
        </p:nvCxnSpPr>
        <p:spPr>
          <a:xfrm flipH="1" flipV="1">
            <a:off x="8731124" y="4630110"/>
            <a:ext cx="1606922" cy="426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Ellips 69">
            <a:extLst>
              <a:ext uri="{FF2B5EF4-FFF2-40B4-BE49-F238E27FC236}">
                <a16:creationId xmlns:a16="http://schemas.microsoft.com/office/drawing/2014/main" id="{44574C7D-4F91-FF40-91C3-D8767EB4E782}"/>
              </a:ext>
            </a:extLst>
          </p:cNvPr>
          <p:cNvSpPr/>
          <p:nvPr/>
        </p:nvSpPr>
        <p:spPr>
          <a:xfrm>
            <a:off x="5156416" y="3665656"/>
            <a:ext cx="4305950" cy="137637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917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34E2D8-E63E-4E37-AAA9-16B0BADE6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627" y="271043"/>
            <a:ext cx="10730516" cy="723446"/>
          </a:xfrm>
        </p:spPr>
        <p:txBody>
          <a:bodyPr/>
          <a:lstStyle/>
          <a:p>
            <a:r>
              <a:rPr lang="sv-SE" dirty="0" err="1"/>
              <a:t>Governance</a:t>
            </a:r>
            <a:r>
              <a:rPr lang="sv-SE" dirty="0"/>
              <a:t> – in a </a:t>
            </a:r>
            <a:r>
              <a:rPr lang="sv-SE" dirty="0" err="1"/>
              <a:t>skills</a:t>
            </a:r>
            <a:r>
              <a:rPr lang="sv-SE" dirty="0"/>
              <a:t> </a:t>
            </a:r>
            <a:r>
              <a:rPr lang="sv-SE" dirty="0" err="1"/>
              <a:t>ecosystem</a:t>
            </a:r>
            <a:endParaRPr lang="sv-SE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03E712CF-A40F-0349-AB88-433BE80174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39095" y="2487131"/>
            <a:ext cx="5948755" cy="3063584"/>
          </a:xfrm>
        </p:spPr>
        <p:txBody>
          <a:bodyPr/>
          <a:lstStyle/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pPr marL="1028700" lvl="1" indent="-342900"/>
            <a:endParaRPr lang="sv-SE" sz="2000" dirty="0"/>
          </a:p>
          <a:p>
            <a:pPr marL="1028700" lvl="1" indent="-342900"/>
            <a:endParaRPr lang="sv-SE" dirty="0"/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C82EF288-F1B4-2743-892B-2EA1B7C4ABC3}"/>
              </a:ext>
            </a:extLst>
          </p:cNvPr>
          <p:cNvSpPr txBox="1">
            <a:spLocks/>
          </p:cNvSpPr>
          <p:nvPr/>
        </p:nvSpPr>
        <p:spPr>
          <a:xfrm>
            <a:off x="7166919" y="1034927"/>
            <a:ext cx="5146676" cy="41919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sv-SE" sz="2000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  <a:p>
            <a:pPr>
              <a:buFontTx/>
              <a:buChar char="-"/>
            </a:pPr>
            <a:endParaRPr lang="sv-SE" sz="2000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  <a:p>
            <a:pPr>
              <a:buFontTx/>
              <a:buChar char="-"/>
            </a:pPr>
            <a:endParaRPr lang="sv-SE" sz="2000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  <a:p>
            <a:pPr>
              <a:buFontTx/>
              <a:buChar char="-"/>
            </a:pPr>
            <a:endParaRPr lang="sv-SE" sz="1050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30243B5-0F2A-5345-A772-9AC0F9EE86B2}"/>
              </a:ext>
            </a:extLst>
          </p:cNvPr>
          <p:cNvSpPr/>
          <p:nvPr/>
        </p:nvSpPr>
        <p:spPr>
          <a:xfrm>
            <a:off x="6536558" y="1408672"/>
            <a:ext cx="4942877" cy="5252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Franklin Gothic Book" panose="020B0503020102020204" pitchFamily="34" charset="0"/>
              </a:rPr>
              <a:t>VET education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D06FB31-2292-5D48-A66F-9674CF456B05}"/>
              </a:ext>
            </a:extLst>
          </p:cNvPr>
          <p:cNvSpPr/>
          <p:nvPr/>
        </p:nvSpPr>
        <p:spPr>
          <a:xfrm>
            <a:off x="6536558" y="2133632"/>
            <a:ext cx="4942866" cy="5252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Franklin Gothic Book" panose="020B0503020102020204" pitchFamily="34" charset="0"/>
              </a:rPr>
              <a:t>Directors of education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DBB59C5-29CD-944D-8E53-D4F527C216E0}"/>
              </a:ext>
            </a:extLst>
          </p:cNvPr>
          <p:cNvSpPr/>
          <p:nvPr/>
        </p:nvSpPr>
        <p:spPr>
          <a:xfrm>
            <a:off x="6536559" y="2861978"/>
            <a:ext cx="4942865" cy="525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Franklin Gothic Book" panose="020B0503020102020204" pitchFamily="34" charset="0"/>
              </a:rPr>
              <a:t>The Gothenburg Region</a:t>
            </a:r>
          </a:p>
        </p:txBody>
      </p:sp>
      <p:sp>
        <p:nvSpPr>
          <p:cNvPr id="9" name="Platshållare för text 5">
            <a:extLst>
              <a:ext uri="{FF2B5EF4-FFF2-40B4-BE49-F238E27FC236}">
                <a16:creationId xmlns:a16="http://schemas.microsoft.com/office/drawing/2014/main" id="{66612BDF-8492-794C-BDD7-7B531F865D0D}"/>
              </a:ext>
            </a:extLst>
          </p:cNvPr>
          <p:cNvSpPr txBox="1">
            <a:spLocks/>
          </p:cNvSpPr>
          <p:nvPr/>
        </p:nvSpPr>
        <p:spPr>
          <a:xfrm>
            <a:off x="10696256" y="5389864"/>
            <a:ext cx="1882931" cy="57397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cxnSp>
        <p:nvCxnSpPr>
          <p:cNvPr id="10" name="Rak pil 9">
            <a:extLst>
              <a:ext uri="{FF2B5EF4-FFF2-40B4-BE49-F238E27FC236}">
                <a16:creationId xmlns:a16="http://schemas.microsoft.com/office/drawing/2014/main" id="{FCEECCE9-92FA-5B45-BEA8-46732E2BB001}"/>
              </a:ext>
            </a:extLst>
          </p:cNvPr>
          <p:cNvCxnSpPr>
            <a:cxnSpLocks/>
          </p:cNvCxnSpPr>
          <p:nvPr/>
        </p:nvCxnSpPr>
        <p:spPr>
          <a:xfrm flipV="1">
            <a:off x="9163140" y="2658861"/>
            <a:ext cx="0" cy="203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ktangel 10">
            <a:extLst>
              <a:ext uri="{FF2B5EF4-FFF2-40B4-BE49-F238E27FC236}">
                <a16:creationId xmlns:a16="http://schemas.microsoft.com/office/drawing/2014/main" id="{26C8DAE8-E079-CC45-9C2B-9538572F4CAF}"/>
              </a:ext>
            </a:extLst>
          </p:cNvPr>
          <p:cNvSpPr/>
          <p:nvPr/>
        </p:nvSpPr>
        <p:spPr>
          <a:xfrm>
            <a:off x="5504059" y="4112863"/>
            <a:ext cx="3439958" cy="5252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Franklin Gothic Book" panose="020B0503020102020204" pitchFamily="34" charset="0"/>
              </a:rPr>
              <a:t>The Regional Competence Council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270103C-E46F-224C-87BA-1E8D6538323D}"/>
              </a:ext>
            </a:extLst>
          </p:cNvPr>
          <p:cNvSpPr/>
          <p:nvPr/>
        </p:nvSpPr>
        <p:spPr>
          <a:xfrm>
            <a:off x="9654952" y="4112863"/>
            <a:ext cx="1824472" cy="494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Franklin Gothic Book" panose="020B0503020102020204" pitchFamily="34" charset="0"/>
              </a:rPr>
              <a:t>Stats/analysis</a:t>
            </a:r>
          </a:p>
        </p:txBody>
      </p:sp>
      <p:cxnSp>
        <p:nvCxnSpPr>
          <p:cNvPr id="13" name="Rak pil 12">
            <a:extLst>
              <a:ext uri="{FF2B5EF4-FFF2-40B4-BE49-F238E27FC236}">
                <a16:creationId xmlns:a16="http://schemas.microsoft.com/office/drawing/2014/main" id="{BFDD6426-B7B2-D241-A7FE-1E71A0656E51}"/>
              </a:ext>
            </a:extLst>
          </p:cNvPr>
          <p:cNvCxnSpPr>
            <a:cxnSpLocks/>
          </p:cNvCxnSpPr>
          <p:nvPr/>
        </p:nvCxnSpPr>
        <p:spPr>
          <a:xfrm flipH="1" flipV="1">
            <a:off x="9163140" y="1927351"/>
            <a:ext cx="704" cy="206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ak pil 13">
            <a:extLst>
              <a:ext uri="{FF2B5EF4-FFF2-40B4-BE49-F238E27FC236}">
                <a16:creationId xmlns:a16="http://schemas.microsoft.com/office/drawing/2014/main" id="{1C85FF76-FBD7-8948-B0DC-02108D7741E1}"/>
              </a:ext>
            </a:extLst>
          </p:cNvPr>
          <p:cNvCxnSpPr>
            <a:cxnSpLocks/>
          </p:cNvCxnSpPr>
          <p:nvPr/>
        </p:nvCxnSpPr>
        <p:spPr>
          <a:xfrm flipV="1">
            <a:off x="7268503" y="3372723"/>
            <a:ext cx="521599" cy="723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ak pil 14">
            <a:extLst>
              <a:ext uri="{FF2B5EF4-FFF2-40B4-BE49-F238E27FC236}">
                <a16:creationId xmlns:a16="http://schemas.microsoft.com/office/drawing/2014/main" id="{6A9F80A0-3312-AD4A-878F-B4ABF1090C10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9979836" y="3372725"/>
            <a:ext cx="587352" cy="740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ktangel 17">
            <a:extLst>
              <a:ext uri="{FF2B5EF4-FFF2-40B4-BE49-F238E27FC236}">
                <a16:creationId xmlns:a16="http://schemas.microsoft.com/office/drawing/2014/main" id="{B6D48A91-0543-5B46-BAD1-61080991F3D9}"/>
              </a:ext>
            </a:extLst>
          </p:cNvPr>
          <p:cNvSpPr/>
          <p:nvPr/>
        </p:nvSpPr>
        <p:spPr>
          <a:xfrm>
            <a:off x="8117664" y="5066760"/>
            <a:ext cx="1344702" cy="4931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Franklin Gothic Book" panose="020B0503020102020204" pitchFamily="34" charset="0"/>
              </a:rPr>
              <a:t>Automotive</a:t>
            </a:r>
          </a:p>
        </p:txBody>
      </p:sp>
      <p:cxnSp>
        <p:nvCxnSpPr>
          <p:cNvPr id="21" name="Rak pil 20">
            <a:extLst>
              <a:ext uri="{FF2B5EF4-FFF2-40B4-BE49-F238E27FC236}">
                <a16:creationId xmlns:a16="http://schemas.microsoft.com/office/drawing/2014/main" id="{0E7B6B28-FB75-DC42-A9AE-B06BBBE691B9}"/>
              </a:ext>
            </a:extLst>
          </p:cNvPr>
          <p:cNvCxnSpPr>
            <a:cxnSpLocks/>
          </p:cNvCxnSpPr>
          <p:nvPr/>
        </p:nvCxnSpPr>
        <p:spPr>
          <a:xfrm flipV="1">
            <a:off x="6648177" y="5121920"/>
            <a:ext cx="0" cy="114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ruta 23">
            <a:extLst>
              <a:ext uri="{FF2B5EF4-FFF2-40B4-BE49-F238E27FC236}">
                <a16:creationId xmlns:a16="http://schemas.microsoft.com/office/drawing/2014/main" id="{77ECAE19-4DF0-FE40-B4B0-BE45E3DA4D24}"/>
              </a:ext>
            </a:extLst>
          </p:cNvPr>
          <p:cNvSpPr txBox="1"/>
          <p:nvPr/>
        </p:nvSpPr>
        <p:spPr>
          <a:xfrm>
            <a:off x="5325770" y="3035223"/>
            <a:ext cx="173773" cy="337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v-SE" sz="2400" dirty="0" err="1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60F3F865-136C-6C47-92FE-B6FFF2855F58}"/>
              </a:ext>
            </a:extLst>
          </p:cNvPr>
          <p:cNvSpPr/>
          <p:nvPr/>
        </p:nvSpPr>
        <p:spPr>
          <a:xfrm>
            <a:off x="5044716" y="5066760"/>
            <a:ext cx="1344703" cy="5205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Franklin Gothic Book" panose="020B0503020102020204" pitchFamily="34" charset="0"/>
              </a:rPr>
              <a:t>Maritime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00F8AC51-81FA-144E-AB04-53A47A338AA9}"/>
              </a:ext>
            </a:extLst>
          </p:cNvPr>
          <p:cNvSpPr/>
          <p:nvPr/>
        </p:nvSpPr>
        <p:spPr>
          <a:xfrm>
            <a:off x="6583415" y="5062052"/>
            <a:ext cx="1344702" cy="5252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Franklin Gothic Book" panose="020B0503020102020204" pitchFamily="34" charset="0"/>
              </a:rPr>
              <a:t>Chemical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E193D2C1-5FBD-C448-A28A-1EF2C9E9C35F}"/>
              </a:ext>
            </a:extLst>
          </p:cNvPr>
          <p:cNvSpPr/>
          <p:nvPr/>
        </p:nvSpPr>
        <p:spPr>
          <a:xfrm>
            <a:off x="9665695" y="5056252"/>
            <a:ext cx="1344702" cy="4931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Franklin Gothic Book" panose="020B0503020102020204" pitchFamily="34" charset="0"/>
              </a:rPr>
              <a:t>Etc</a:t>
            </a:r>
          </a:p>
        </p:txBody>
      </p:sp>
      <p:cxnSp>
        <p:nvCxnSpPr>
          <p:cNvPr id="40" name="Rak pil 39">
            <a:extLst>
              <a:ext uri="{FF2B5EF4-FFF2-40B4-BE49-F238E27FC236}">
                <a16:creationId xmlns:a16="http://schemas.microsoft.com/office/drawing/2014/main" id="{3EC103EA-4AD2-4B41-8A04-5C8EC46BA49C}"/>
              </a:ext>
            </a:extLst>
          </p:cNvPr>
          <p:cNvCxnSpPr>
            <a:cxnSpLocks/>
            <a:stCxn id="37" idx="0"/>
          </p:cNvCxnSpPr>
          <p:nvPr/>
        </p:nvCxnSpPr>
        <p:spPr>
          <a:xfrm flipV="1">
            <a:off x="5717068" y="4607111"/>
            <a:ext cx="698099" cy="459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Rak pil 42">
            <a:extLst>
              <a:ext uri="{FF2B5EF4-FFF2-40B4-BE49-F238E27FC236}">
                <a16:creationId xmlns:a16="http://schemas.microsoft.com/office/drawing/2014/main" id="{3838A918-A0FA-C842-9402-8183294F8B26}"/>
              </a:ext>
            </a:extLst>
          </p:cNvPr>
          <p:cNvCxnSpPr>
            <a:cxnSpLocks/>
            <a:endCxn id="11" idx="2"/>
          </p:cNvCxnSpPr>
          <p:nvPr/>
        </p:nvCxnSpPr>
        <p:spPr>
          <a:xfrm flipH="1" flipV="1">
            <a:off x="7224038" y="4638091"/>
            <a:ext cx="41616" cy="403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Rak pil 44">
            <a:extLst>
              <a:ext uri="{FF2B5EF4-FFF2-40B4-BE49-F238E27FC236}">
                <a16:creationId xmlns:a16="http://schemas.microsoft.com/office/drawing/2014/main" id="{0909B2C7-EDCE-5D44-AF77-80E6196942C2}"/>
              </a:ext>
            </a:extLst>
          </p:cNvPr>
          <p:cNvCxnSpPr>
            <a:cxnSpLocks/>
          </p:cNvCxnSpPr>
          <p:nvPr/>
        </p:nvCxnSpPr>
        <p:spPr>
          <a:xfrm flipH="1" flipV="1">
            <a:off x="8096365" y="4638091"/>
            <a:ext cx="682161" cy="444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Rak pil 46">
            <a:extLst>
              <a:ext uri="{FF2B5EF4-FFF2-40B4-BE49-F238E27FC236}">
                <a16:creationId xmlns:a16="http://schemas.microsoft.com/office/drawing/2014/main" id="{4D32F511-BE21-424C-ABDC-F9E112E422ED}"/>
              </a:ext>
            </a:extLst>
          </p:cNvPr>
          <p:cNvCxnSpPr>
            <a:cxnSpLocks/>
            <a:stCxn id="39" idx="0"/>
          </p:cNvCxnSpPr>
          <p:nvPr/>
        </p:nvCxnSpPr>
        <p:spPr>
          <a:xfrm flipH="1" flipV="1">
            <a:off x="8731124" y="4630110"/>
            <a:ext cx="1606922" cy="426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Platshållare för text 2">
            <a:extLst>
              <a:ext uri="{FF2B5EF4-FFF2-40B4-BE49-F238E27FC236}">
                <a16:creationId xmlns:a16="http://schemas.microsoft.com/office/drawing/2014/main" id="{3F998717-92F7-2B49-81A7-EF151861E378}"/>
              </a:ext>
            </a:extLst>
          </p:cNvPr>
          <p:cNvSpPr txBox="1">
            <a:spLocks/>
          </p:cNvSpPr>
          <p:nvPr/>
        </p:nvSpPr>
        <p:spPr>
          <a:xfrm>
            <a:off x="843030" y="1523999"/>
            <a:ext cx="5252970" cy="19205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dirty="0"/>
              <a:t>The regional </a:t>
            </a:r>
            <a:r>
              <a:rPr lang="sv-SE" sz="2000" dirty="0" err="1"/>
              <a:t>competence</a:t>
            </a:r>
            <a:r>
              <a:rPr lang="sv-SE" sz="2000" dirty="0"/>
              <a:t> council</a:t>
            </a:r>
          </a:p>
          <a:p>
            <a:endParaRPr lang="sv-SE" sz="2000" dirty="0"/>
          </a:p>
          <a:p>
            <a:pPr marL="342900" indent="-342900">
              <a:buFontTx/>
              <a:buChar char="-"/>
            </a:pPr>
            <a:r>
              <a:rPr lang="sv-SE" sz="2000" dirty="0"/>
              <a:t>Mutual arena for VET </a:t>
            </a:r>
            <a:r>
              <a:rPr lang="sv-SE" sz="2000" dirty="0" err="1"/>
              <a:t>development</a:t>
            </a:r>
            <a:endParaRPr lang="sv-SE" sz="2000" dirty="0"/>
          </a:p>
          <a:p>
            <a:pPr marL="342900" indent="-342900">
              <a:buFontTx/>
              <a:buChar char="-"/>
            </a:pPr>
            <a:r>
              <a:rPr lang="sv-SE" sz="2000" dirty="0"/>
              <a:t>Different </a:t>
            </a:r>
            <a:r>
              <a:rPr lang="sv-SE" sz="2000" dirty="0" err="1"/>
              <a:t>stakeholders</a:t>
            </a:r>
            <a:r>
              <a:rPr lang="sv-SE" sz="2000" dirty="0"/>
              <a:t> </a:t>
            </a:r>
            <a:r>
              <a:rPr lang="sv-SE" sz="2000" dirty="0" err="1"/>
              <a:t>linked</a:t>
            </a:r>
            <a:r>
              <a:rPr lang="sv-SE" sz="2000" dirty="0"/>
              <a:t> to the </a:t>
            </a:r>
            <a:r>
              <a:rPr lang="sv-SE" sz="2000" dirty="0" err="1"/>
              <a:t>labour</a:t>
            </a:r>
            <a:r>
              <a:rPr lang="sv-SE" sz="2000" dirty="0"/>
              <a:t> market and regional </a:t>
            </a:r>
            <a:r>
              <a:rPr lang="sv-SE" sz="2000" dirty="0" err="1"/>
              <a:t>industry</a:t>
            </a:r>
            <a:endParaRPr lang="sv-SE" sz="2000" dirty="0"/>
          </a:p>
        </p:txBody>
      </p:sp>
      <p:grpSp>
        <p:nvGrpSpPr>
          <p:cNvPr id="55" name="Group 2">
            <a:extLst>
              <a:ext uri="{FF2B5EF4-FFF2-40B4-BE49-F238E27FC236}">
                <a16:creationId xmlns:a16="http://schemas.microsoft.com/office/drawing/2014/main" id="{2A7D6EF2-7BF4-2445-889D-05813FCF034B}"/>
              </a:ext>
            </a:extLst>
          </p:cNvPr>
          <p:cNvGrpSpPr/>
          <p:nvPr/>
        </p:nvGrpSpPr>
        <p:grpSpPr>
          <a:xfrm>
            <a:off x="991645" y="3352581"/>
            <a:ext cx="3675226" cy="1769339"/>
            <a:chOff x="8336122" y="3853819"/>
            <a:chExt cx="3467617" cy="1570507"/>
          </a:xfrm>
        </p:grpSpPr>
        <p:pic>
          <p:nvPicPr>
            <p:cNvPr id="56" name="Picture 3">
              <a:extLst>
                <a:ext uri="{FF2B5EF4-FFF2-40B4-BE49-F238E27FC236}">
                  <a16:creationId xmlns:a16="http://schemas.microsoft.com/office/drawing/2014/main" id="{42B0269D-ED02-614D-92FE-14380B9BE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85" y="4213530"/>
              <a:ext cx="1408351" cy="515155"/>
            </a:xfrm>
            <a:prstGeom prst="rect">
              <a:avLst/>
            </a:prstGeom>
          </p:spPr>
        </p:pic>
        <p:pic>
          <p:nvPicPr>
            <p:cNvPr id="57" name="Picture 4">
              <a:extLst>
                <a:ext uri="{FF2B5EF4-FFF2-40B4-BE49-F238E27FC236}">
                  <a16:creationId xmlns:a16="http://schemas.microsoft.com/office/drawing/2014/main" id="{159653FA-0455-6345-A142-97CD0B29F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1440" y="5063091"/>
              <a:ext cx="685992" cy="360146"/>
            </a:xfrm>
            <a:prstGeom prst="rect">
              <a:avLst/>
            </a:prstGeom>
          </p:spPr>
        </p:pic>
        <p:pic>
          <p:nvPicPr>
            <p:cNvPr id="58" name="Picture 5">
              <a:extLst>
                <a:ext uri="{FF2B5EF4-FFF2-40B4-BE49-F238E27FC236}">
                  <a16:creationId xmlns:a16="http://schemas.microsoft.com/office/drawing/2014/main" id="{BF53ADA6-0406-2B48-9833-8B08C27E4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5683" y="4760993"/>
              <a:ext cx="777007" cy="121407"/>
            </a:xfrm>
            <a:prstGeom prst="rect">
              <a:avLst/>
            </a:prstGeom>
          </p:spPr>
        </p:pic>
        <p:pic>
          <p:nvPicPr>
            <p:cNvPr id="59" name="Picture 6">
              <a:extLst>
                <a:ext uri="{FF2B5EF4-FFF2-40B4-BE49-F238E27FC236}">
                  <a16:creationId xmlns:a16="http://schemas.microsoft.com/office/drawing/2014/main" id="{1BEA9886-2081-1142-8BFC-EBE52F5C7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6122" y="5195957"/>
              <a:ext cx="1336343" cy="160920"/>
            </a:xfrm>
            <a:prstGeom prst="rect">
              <a:avLst/>
            </a:prstGeom>
          </p:spPr>
        </p:pic>
        <p:pic>
          <p:nvPicPr>
            <p:cNvPr id="60" name="Picture 7">
              <a:extLst>
                <a:ext uri="{FF2B5EF4-FFF2-40B4-BE49-F238E27FC236}">
                  <a16:creationId xmlns:a16="http://schemas.microsoft.com/office/drawing/2014/main" id="{D61DA05C-47C6-5E45-A131-B69B1C929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0514" y="5043443"/>
              <a:ext cx="595129" cy="380883"/>
            </a:xfrm>
            <a:prstGeom prst="rect">
              <a:avLst/>
            </a:prstGeom>
          </p:spPr>
        </p:pic>
        <p:pic>
          <p:nvPicPr>
            <p:cNvPr id="61" name="Picture 8">
              <a:extLst>
                <a:ext uri="{FF2B5EF4-FFF2-40B4-BE49-F238E27FC236}">
                  <a16:creationId xmlns:a16="http://schemas.microsoft.com/office/drawing/2014/main" id="{27B40454-9AEF-7448-955C-8B3B1E24A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899" y="4492478"/>
              <a:ext cx="842402" cy="268515"/>
            </a:xfrm>
            <a:prstGeom prst="rect">
              <a:avLst/>
            </a:prstGeom>
          </p:spPr>
        </p:pic>
        <p:pic>
          <p:nvPicPr>
            <p:cNvPr id="62" name="Picture 9">
              <a:extLst>
                <a:ext uri="{FF2B5EF4-FFF2-40B4-BE49-F238E27FC236}">
                  <a16:creationId xmlns:a16="http://schemas.microsoft.com/office/drawing/2014/main" id="{CE534E61-03B2-9A44-B899-FC6C9437D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8880" y="4271794"/>
              <a:ext cx="1072421" cy="155424"/>
            </a:xfrm>
            <a:prstGeom prst="rect">
              <a:avLst/>
            </a:prstGeom>
          </p:spPr>
        </p:pic>
        <p:pic>
          <p:nvPicPr>
            <p:cNvPr id="63" name="Picture 10">
              <a:extLst>
                <a:ext uri="{FF2B5EF4-FFF2-40B4-BE49-F238E27FC236}">
                  <a16:creationId xmlns:a16="http://schemas.microsoft.com/office/drawing/2014/main" id="{8C69582A-04D2-A54D-8706-DA100190D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1008" y="3858901"/>
              <a:ext cx="892354" cy="297452"/>
            </a:xfrm>
            <a:prstGeom prst="rect">
              <a:avLst/>
            </a:prstGeom>
          </p:spPr>
        </p:pic>
        <p:pic>
          <p:nvPicPr>
            <p:cNvPr id="64" name="Picture 11">
              <a:extLst>
                <a:ext uri="{FF2B5EF4-FFF2-40B4-BE49-F238E27FC236}">
                  <a16:creationId xmlns:a16="http://schemas.microsoft.com/office/drawing/2014/main" id="{53F46461-EA3D-EE44-BBF6-AF0C6FFFC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641" y="5051050"/>
              <a:ext cx="454250" cy="359615"/>
            </a:xfrm>
            <a:prstGeom prst="rect">
              <a:avLst/>
            </a:prstGeom>
          </p:spPr>
        </p:pic>
        <p:pic>
          <p:nvPicPr>
            <p:cNvPr id="65" name="Picture 12">
              <a:extLst>
                <a:ext uri="{FF2B5EF4-FFF2-40B4-BE49-F238E27FC236}">
                  <a16:creationId xmlns:a16="http://schemas.microsoft.com/office/drawing/2014/main" id="{83E63A24-ECDD-3240-B889-077019B53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73843" y="3933623"/>
              <a:ext cx="929896" cy="297451"/>
            </a:xfrm>
            <a:prstGeom prst="rect">
              <a:avLst/>
            </a:prstGeom>
          </p:spPr>
        </p:pic>
        <p:pic>
          <p:nvPicPr>
            <p:cNvPr id="66" name="Picture 13">
              <a:extLst>
                <a:ext uri="{FF2B5EF4-FFF2-40B4-BE49-F238E27FC236}">
                  <a16:creationId xmlns:a16="http://schemas.microsoft.com/office/drawing/2014/main" id="{07DA53EF-411A-4649-8841-C9534AE40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601725" y="3853819"/>
              <a:ext cx="752255" cy="277892"/>
            </a:xfrm>
            <a:prstGeom prst="rect">
              <a:avLst/>
            </a:prstGeom>
          </p:spPr>
        </p:pic>
        <p:pic>
          <p:nvPicPr>
            <p:cNvPr id="67" name="Picture 14">
              <a:extLst>
                <a:ext uri="{FF2B5EF4-FFF2-40B4-BE49-F238E27FC236}">
                  <a16:creationId xmlns:a16="http://schemas.microsoft.com/office/drawing/2014/main" id="{2808D548-B5B6-E14E-9903-416B37BCA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0549" y="4546148"/>
              <a:ext cx="740330" cy="350789"/>
            </a:xfrm>
            <a:prstGeom prst="rect">
              <a:avLst/>
            </a:prstGeom>
          </p:spPr>
        </p:pic>
        <p:pic>
          <p:nvPicPr>
            <p:cNvPr id="68" name="Picture 15">
              <a:extLst>
                <a:ext uri="{FF2B5EF4-FFF2-40B4-BE49-F238E27FC236}">
                  <a16:creationId xmlns:a16="http://schemas.microsoft.com/office/drawing/2014/main" id="{0EE4A602-618B-9640-ACF7-9DC2002F2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4787" y="4798819"/>
              <a:ext cx="1218278" cy="246433"/>
            </a:xfrm>
            <a:prstGeom prst="rect">
              <a:avLst/>
            </a:prstGeom>
          </p:spPr>
        </p:pic>
        <p:pic>
          <p:nvPicPr>
            <p:cNvPr id="69" name="Picture 16">
              <a:extLst>
                <a:ext uri="{FF2B5EF4-FFF2-40B4-BE49-F238E27FC236}">
                  <a16:creationId xmlns:a16="http://schemas.microsoft.com/office/drawing/2014/main" id="{06639C69-7E16-E047-8673-422AFC36C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8461" y="4337044"/>
              <a:ext cx="275975" cy="275975"/>
            </a:xfrm>
            <a:prstGeom prst="rect">
              <a:avLst/>
            </a:prstGeom>
          </p:spPr>
        </p:pic>
      </p:grpSp>
      <p:sp>
        <p:nvSpPr>
          <p:cNvPr id="70" name="Ellips 69">
            <a:extLst>
              <a:ext uri="{FF2B5EF4-FFF2-40B4-BE49-F238E27FC236}">
                <a16:creationId xmlns:a16="http://schemas.microsoft.com/office/drawing/2014/main" id="{44574C7D-4F91-FF40-91C3-D8767EB4E782}"/>
              </a:ext>
            </a:extLst>
          </p:cNvPr>
          <p:cNvSpPr/>
          <p:nvPr/>
        </p:nvSpPr>
        <p:spPr>
          <a:xfrm>
            <a:off x="5156416" y="3665656"/>
            <a:ext cx="4305950" cy="137637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802550"/>
      </p:ext>
    </p:extLst>
  </p:cSld>
  <p:clrMapOvr>
    <a:masterClrMapping/>
  </p:clrMapOvr>
</p:sld>
</file>

<file path=ppt/theme/theme1.xml><?xml version="1.0" encoding="utf-8"?>
<a:theme xmlns:a="http://schemas.openxmlformats.org/drawingml/2006/main" name="Intro">
  <a:themeElements>
    <a:clrScheme name="Göteborgsregionen (GR)">
      <a:dk1>
        <a:sysClr val="windowText" lastClr="000000"/>
      </a:dk1>
      <a:lt1>
        <a:sysClr val="window" lastClr="FFFFFF"/>
      </a:lt1>
      <a:dk2>
        <a:srgbClr val="F6AD90"/>
      </a:dk2>
      <a:lt2>
        <a:srgbClr val="EDD896"/>
      </a:lt2>
      <a:accent1>
        <a:srgbClr val="8E0826"/>
      </a:accent1>
      <a:accent2>
        <a:srgbClr val="EBD1D0"/>
      </a:accent2>
      <a:accent3>
        <a:srgbClr val="A9CFE0"/>
      </a:accent3>
      <a:accent4>
        <a:srgbClr val="00A39B"/>
      </a:accent4>
      <a:accent5>
        <a:srgbClr val="1A7267"/>
      </a:accent5>
      <a:accent6>
        <a:srgbClr val="FFED00"/>
      </a:accent6>
      <a:hlink>
        <a:srgbClr val="00A39B"/>
      </a:hlink>
      <a:folHlink>
        <a:srgbClr val="8E0826"/>
      </a:folHlink>
    </a:clrScheme>
    <a:fontScheme name="Franklin Gothic Medium (GR)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t"/>
      <a:lstStyle>
        <a:defPPr algn="l">
          <a:defRPr sz="240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_mall_2018-10-16 [Skrivskyddad]" id="{46F1B2A3-2AA7-4C2A-81F2-E388D03D3CBC}" vid="{9AF72C5E-C8C6-42E0-AF84-732FF49B7309}"/>
    </a:ext>
  </a:extLst>
</a:theme>
</file>

<file path=ppt/theme/theme2.xml><?xml version="1.0" encoding="utf-8"?>
<a:theme xmlns:a="http://schemas.openxmlformats.org/drawingml/2006/main" name="Titel">
  <a:themeElements>
    <a:clrScheme name="Göteborgsregionen (GR)">
      <a:dk1>
        <a:sysClr val="windowText" lastClr="000000"/>
      </a:dk1>
      <a:lt1>
        <a:sysClr val="window" lastClr="FFFFFF"/>
      </a:lt1>
      <a:dk2>
        <a:srgbClr val="F6AD90"/>
      </a:dk2>
      <a:lt2>
        <a:srgbClr val="EDD896"/>
      </a:lt2>
      <a:accent1>
        <a:srgbClr val="8E0826"/>
      </a:accent1>
      <a:accent2>
        <a:srgbClr val="EBD1D0"/>
      </a:accent2>
      <a:accent3>
        <a:srgbClr val="A9CFE0"/>
      </a:accent3>
      <a:accent4>
        <a:srgbClr val="00A39B"/>
      </a:accent4>
      <a:accent5>
        <a:srgbClr val="1A7267"/>
      </a:accent5>
      <a:accent6>
        <a:srgbClr val="FFED00"/>
      </a:accent6>
      <a:hlink>
        <a:srgbClr val="00A39B"/>
      </a:hlink>
      <a:folHlink>
        <a:srgbClr val="8E0826"/>
      </a:folHlink>
    </a:clrScheme>
    <a:fontScheme name="Franklin Gothic Medium (GR)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t"/>
      <a:lstStyle>
        <a:defPPr algn="l">
          <a:defRPr sz="240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_mall_2018-10-16 [Skrivskyddad]" id="{46F1B2A3-2AA7-4C2A-81F2-E388D03D3CBC}" vid="{C87DCC4D-26BB-43A5-BB60-23B87FC877D2}"/>
    </a:ext>
  </a:extLst>
</a:theme>
</file>

<file path=ppt/theme/theme3.xml><?xml version="1.0" encoding="utf-8"?>
<a:theme xmlns:a="http://schemas.openxmlformats.org/drawingml/2006/main" name="Om GR">
  <a:themeElements>
    <a:clrScheme name="Göteborgsregionen (GR)">
      <a:dk1>
        <a:sysClr val="windowText" lastClr="000000"/>
      </a:dk1>
      <a:lt1>
        <a:sysClr val="window" lastClr="FFFFFF"/>
      </a:lt1>
      <a:dk2>
        <a:srgbClr val="F6AD90"/>
      </a:dk2>
      <a:lt2>
        <a:srgbClr val="EDD896"/>
      </a:lt2>
      <a:accent1>
        <a:srgbClr val="8E0826"/>
      </a:accent1>
      <a:accent2>
        <a:srgbClr val="EBD1D0"/>
      </a:accent2>
      <a:accent3>
        <a:srgbClr val="A9CFE0"/>
      </a:accent3>
      <a:accent4>
        <a:srgbClr val="00A39B"/>
      </a:accent4>
      <a:accent5>
        <a:srgbClr val="1A7267"/>
      </a:accent5>
      <a:accent6>
        <a:srgbClr val="FFED00"/>
      </a:accent6>
      <a:hlink>
        <a:srgbClr val="00A39B"/>
      </a:hlink>
      <a:folHlink>
        <a:srgbClr val="8E0826"/>
      </a:folHlink>
    </a:clrScheme>
    <a:fontScheme name="Franklin Gothic Medium (GR)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mall_2018-10-16 [Skrivskyddad]" id="{46F1B2A3-2AA7-4C2A-81F2-E388D03D3CBC}" vid="{5C02C6FF-2218-427D-A99F-C1325F5F8030}"/>
    </a:ext>
  </a:extLst>
</a:theme>
</file>

<file path=ppt/theme/theme4.xml><?xml version="1.0" encoding="utf-8"?>
<a:theme xmlns:a="http://schemas.openxmlformats.org/drawingml/2006/main" name="Kapitel">
  <a:themeElements>
    <a:clrScheme name="Göteborgsregionen (GR)">
      <a:dk1>
        <a:sysClr val="windowText" lastClr="000000"/>
      </a:dk1>
      <a:lt1>
        <a:sysClr val="window" lastClr="FFFFFF"/>
      </a:lt1>
      <a:dk2>
        <a:srgbClr val="F6AD90"/>
      </a:dk2>
      <a:lt2>
        <a:srgbClr val="EDD896"/>
      </a:lt2>
      <a:accent1>
        <a:srgbClr val="8E0826"/>
      </a:accent1>
      <a:accent2>
        <a:srgbClr val="EBD1D0"/>
      </a:accent2>
      <a:accent3>
        <a:srgbClr val="A9CFE0"/>
      </a:accent3>
      <a:accent4>
        <a:srgbClr val="00A39B"/>
      </a:accent4>
      <a:accent5>
        <a:srgbClr val="1A7267"/>
      </a:accent5>
      <a:accent6>
        <a:srgbClr val="FFED00"/>
      </a:accent6>
      <a:hlink>
        <a:srgbClr val="00A39B"/>
      </a:hlink>
      <a:folHlink>
        <a:srgbClr val="8E0826"/>
      </a:folHlink>
    </a:clrScheme>
    <a:fontScheme name="Franklin Gothic Medium (GR)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mall_2018-10-16 [Skrivskyddad]" id="{46F1B2A3-2AA7-4C2A-81F2-E388D03D3CBC}" vid="{FE1713CE-C38E-4528-8604-9667747AAF4E}"/>
    </a:ext>
  </a:extLst>
</a:theme>
</file>

<file path=ppt/theme/theme5.xml><?xml version="1.0" encoding="utf-8"?>
<a:theme xmlns:a="http://schemas.openxmlformats.org/drawingml/2006/main" name="Höjdpunk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mall_2018-10-16 [Skrivskyddad]" id="{46F1B2A3-2AA7-4C2A-81F2-E388D03D3CBC}" vid="{AFBF464C-8E20-4027-A51C-1B7EA021760E}"/>
    </a:ext>
  </a:extLst>
</a:theme>
</file>

<file path=ppt/theme/theme6.xml><?xml version="1.0" encoding="utf-8"?>
<a:theme xmlns:a="http://schemas.openxmlformats.org/drawingml/2006/main" name="Innehåll">
  <a:themeElements>
    <a:clrScheme name="Anpassat 9">
      <a:dk1>
        <a:sysClr val="windowText" lastClr="000000"/>
      </a:dk1>
      <a:lt1>
        <a:sysClr val="window" lastClr="FFFFFF"/>
      </a:lt1>
      <a:dk2>
        <a:srgbClr val="F6AD90"/>
      </a:dk2>
      <a:lt2>
        <a:srgbClr val="EDD896"/>
      </a:lt2>
      <a:accent1>
        <a:srgbClr val="8E0826"/>
      </a:accent1>
      <a:accent2>
        <a:srgbClr val="EBD1D0"/>
      </a:accent2>
      <a:accent3>
        <a:srgbClr val="A9CFE0"/>
      </a:accent3>
      <a:accent4>
        <a:srgbClr val="00A39B"/>
      </a:accent4>
      <a:accent5>
        <a:srgbClr val="1A7267"/>
      </a:accent5>
      <a:accent6>
        <a:srgbClr val="FFED00"/>
      </a:accent6>
      <a:hlink>
        <a:srgbClr val="000000"/>
      </a:hlink>
      <a:folHlink>
        <a:srgbClr val="8E0826"/>
      </a:folHlink>
    </a:clrScheme>
    <a:fontScheme name="Franklin Gothic Medium (GR)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  <a:latin typeface="Franklin Gothic Book" panose="020B0503020102020204" pitchFamily="34" charset="0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_mall_2018-10-16 [Skrivskyddad]" id="{46F1B2A3-2AA7-4C2A-81F2-E388D03D3CBC}" vid="{88CC4BB7-898B-4EB0-97F5-F02C9CAF1AD2}"/>
    </a:ext>
  </a:extLst>
</a:theme>
</file>

<file path=ppt/theme/theme7.xml><?xml version="1.0" encoding="utf-8"?>
<a:theme xmlns:a="http://schemas.openxmlformats.org/drawingml/2006/main" name="Kontakt">
  <a:themeElements>
    <a:clrScheme name="GR profilfärger">
      <a:dk1>
        <a:sysClr val="windowText" lastClr="000000"/>
      </a:dk1>
      <a:lt1>
        <a:sysClr val="window" lastClr="FFFFFF"/>
      </a:lt1>
      <a:dk2>
        <a:srgbClr val="8E0826"/>
      </a:dk2>
      <a:lt2>
        <a:srgbClr val="00A39B"/>
      </a:lt2>
      <a:accent1>
        <a:srgbClr val="1A7267"/>
      </a:accent1>
      <a:accent2>
        <a:srgbClr val="F6AD90"/>
      </a:accent2>
      <a:accent3>
        <a:srgbClr val="EDD896"/>
      </a:accent3>
      <a:accent4>
        <a:srgbClr val="FFED00"/>
      </a:accent4>
      <a:accent5>
        <a:srgbClr val="EBD1D0"/>
      </a:accent5>
      <a:accent6>
        <a:srgbClr val="A9CFE0"/>
      </a:accent6>
      <a:hlink>
        <a:srgbClr val="000000"/>
      </a:hlink>
      <a:folHlink>
        <a:srgbClr val="7F7F7F"/>
      </a:folHlink>
    </a:clrScheme>
    <a:fontScheme name="Franklin Gothic Medium (GR)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t"/>
      <a:lstStyle>
        <a:defPPr algn="l">
          <a:defRPr sz="4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_mall_2018-10-16 [Skrivskyddad]" id="{46F1B2A3-2AA7-4C2A-81F2-E388D03D3CBC}" vid="{610DF92F-2CD2-462F-BBA8-6F17831AA765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Tidplan Lokalprojektet 2.0 181107.docx</Template>
  <TotalTime>2691</TotalTime>
  <Words>874</Words>
  <Application>Microsoft Macintosh PowerPoint</Application>
  <PresentationFormat>Bredbild</PresentationFormat>
  <Paragraphs>146</Paragraphs>
  <Slides>10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7</vt:i4>
      </vt:variant>
      <vt:variant>
        <vt:lpstr>Bildrubriker</vt:lpstr>
      </vt:variant>
      <vt:variant>
        <vt:i4>10</vt:i4>
      </vt:variant>
    </vt:vector>
  </HeadingPairs>
  <TitlesOfParts>
    <vt:vector size="21" baseType="lpstr">
      <vt:lpstr>Arial</vt:lpstr>
      <vt:lpstr>Calibri</vt:lpstr>
      <vt:lpstr>Franklin Gothic Book</vt:lpstr>
      <vt:lpstr>Franklin Gothic Medium</vt:lpstr>
      <vt:lpstr>Intro</vt:lpstr>
      <vt:lpstr>Titel</vt:lpstr>
      <vt:lpstr>Om GR</vt:lpstr>
      <vt:lpstr>Kapitel</vt:lpstr>
      <vt:lpstr>Höjdpunkter</vt:lpstr>
      <vt:lpstr>Innehåll</vt:lpstr>
      <vt:lpstr>Kontakt</vt:lpstr>
      <vt:lpstr>VET Governance and Funding in the Gothenburg region</vt:lpstr>
      <vt:lpstr>Outline</vt:lpstr>
      <vt:lpstr>VET characteristics Sweden and in the Gothenburg region</vt:lpstr>
      <vt:lpstr>PowerPoint-presentation</vt:lpstr>
      <vt:lpstr>Funding</vt:lpstr>
      <vt:lpstr>Governance</vt:lpstr>
      <vt:lpstr>Governance – in a skills ecosystem</vt:lpstr>
      <vt:lpstr>Governance – in a skills ecosystem</vt:lpstr>
      <vt:lpstr>Governance – in a skills ecosystem</vt:lpstr>
      <vt:lpstr>Opportunities for the future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Lokalprojektet 2.0</dc:title>
  <dc:creator>Sven Olsson</dc:creator>
  <cp:lastModifiedBy>Fredrik Zeybrandt</cp:lastModifiedBy>
  <cp:revision>61</cp:revision>
  <dcterms:created xsi:type="dcterms:W3CDTF">2019-03-08T09:45:08Z</dcterms:created>
  <dcterms:modified xsi:type="dcterms:W3CDTF">2019-10-16T14:34:40Z</dcterms:modified>
</cp:coreProperties>
</file>