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53" r:id="rId5"/>
    <p:sldMasterId id="2147483657" r:id="rId6"/>
    <p:sldMasterId id="2147483661" r:id="rId7"/>
    <p:sldMasterId id="214748366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724650" cy="97742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aEztgUjj5/vjnfR+zC1tOWJaA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6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14650" cy="49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08413" y="0"/>
            <a:ext cx="2914650" cy="49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30213" y="1222375"/>
            <a:ext cx="586422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283700"/>
            <a:ext cx="2914650" cy="490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430213" y="1222375"/>
            <a:ext cx="586422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430213" y="1222375"/>
            <a:ext cx="586422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430213" y="1222375"/>
            <a:ext cx="586422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430213" y="1222375"/>
            <a:ext cx="586422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430213" y="1222375"/>
            <a:ext cx="586422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430213" y="1222375"/>
            <a:ext cx="5864225" cy="32988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_Image">
  <p:cSld name="Title Slide_Imag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8"/>
          <p:cNvPicPr preferRelativeResize="0"/>
          <p:nvPr/>
        </p:nvPicPr>
        <p:blipFill rotWithShape="1">
          <a:blip r:embed="rId2">
            <a:alphaModFix/>
          </a:blip>
          <a:srcRect b="17757" l="0" r="0" t="2185"/>
          <a:stretch/>
        </p:blipFill>
        <p:spPr>
          <a:xfrm>
            <a:off x="1" y="1367624"/>
            <a:ext cx="12192000" cy="5490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/>
          <p:nvPr/>
        </p:nvSpPr>
        <p:spPr>
          <a:xfrm>
            <a:off x="5674769" y="6279502"/>
            <a:ext cx="839755" cy="578498"/>
          </a:xfrm>
          <a:prstGeom prst="rect">
            <a:avLst/>
          </a:prstGeom>
          <a:solidFill>
            <a:srgbClr val="F7A7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 txBox="1"/>
          <p:nvPr/>
        </p:nvSpPr>
        <p:spPr>
          <a:xfrm>
            <a:off x="5658867" y="6279626"/>
            <a:ext cx="10712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Employment,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Affairs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Inclusion</a:t>
            </a:r>
            <a:endParaRPr/>
          </a:p>
        </p:txBody>
      </p:sp>
      <p:pic>
        <p:nvPicPr>
          <p:cNvPr id="14" name="Google Shape;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829" y="14187"/>
            <a:ext cx="2061106" cy="206110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>
            <a:off x="7213627" y="2374475"/>
            <a:ext cx="4986300" cy="4483525"/>
          </a:xfrm>
          <a:prstGeom prst="rect">
            <a:avLst/>
          </a:prstGeom>
          <a:blipFill rotWithShape="1">
            <a:blip r:embed="rId4">
              <a:alphaModFix amt="32000"/>
            </a:blip>
            <a:stretch>
              <a:fillRect b="-36633" l="34096" r="-34056" t="3663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lank">
  <p:cSld name="3_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/>
          <p:nvPr/>
        </p:nvSpPr>
        <p:spPr>
          <a:xfrm>
            <a:off x="0" y="0"/>
            <a:ext cx="12192000" cy="3545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Google Shape;60;p19"/>
          <p:cNvCxnSpPr/>
          <p:nvPr/>
        </p:nvCxnSpPr>
        <p:spPr>
          <a:xfrm>
            <a:off x="1207085" y="886409"/>
            <a:ext cx="1147665" cy="0"/>
          </a:xfrm>
          <a:prstGeom prst="straightConnector1">
            <a:avLst/>
          </a:prstGeom>
          <a:noFill/>
          <a:ln cap="flat" cmpd="sng" w="825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" name="Google Shape;6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0688" y="5948761"/>
            <a:ext cx="2378149" cy="9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_orange">
  <p:cSld name="Title and Text_orang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/>
          <p:nvPr/>
        </p:nvSpPr>
        <p:spPr>
          <a:xfrm>
            <a:off x="0" y="354563"/>
            <a:ext cx="12192000" cy="5473031"/>
          </a:xfrm>
          <a:prstGeom prst="rect">
            <a:avLst/>
          </a:prstGeom>
          <a:solidFill>
            <a:srgbClr val="EE80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0" y="0"/>
            <a:ext cx="12192000" cy="354563"/>
          </a:xfrm>
          <a:prstGeom prst="rect">
            <a:avLst/>
          </a:prstGeom>
          <a:solidFill>
            <a:srgbClr val="E751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21"/>
          <p:cNvCxnSpPr/>
          <p:nvPr/>
        </p:nvCxnSpPr>
        <p:spPr>
          <a:xfrm>
            <a:off x="1207085" y="886409"/>
            <a:ext cx="1147665" cy="0"/>
          </a:xfrm>
          <a:prstGeom prst="straightConnector1">
            <a:avLst/>
          </a:prstGeom>
          <a:noFill/>
          <a:ln cap="flat" cmpd="sng" w="82550">
            <a:solidFill>
              <a:srgbClr val="E7511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" name="Google Shape;6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0688" y="5948761"/>
            <a:ext cx="2378149" cy="9526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1"/>
          <p:cNvSpPr txBox="1"/>
          <p:nvPr>
            <p:ph type="title"/>
          </p:nvPr>
        </p:nvSpPr>
        <p:spPr>
          <a:xfrm>
            <a:off x="1101012" y="943627"/>
            <a:ext cx="10252788" cy="6239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b="1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_Blue">
  <p:cSld name="Title and Text_Blu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/>
        </p:nvSpPr>
        <p:spPr>
          <a:xfrm>
            <a:off x="0" y="354563"/>
            <a:ext cx="12189294" cy="5459383"/>
          </a:xfrm>
          <a:prstGeom prst="rect">
            <a:avLst/>
          </a:prstGeom>
          <a:solidFill>
            <a:srgbClr val="0A71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/>
          <p:nvPr/>
        </p:nvSpPr>
        <p:spPr>
          <a:xfrm>
            <a:off x="0" y="0"/>
            <a:ext cx="12189294" cy="354563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22"/>
          <p:cNvCxnSpPr/>
          <p:nvPr/>
        </p:nvCxnSpPr>
        <p:spPr>
          <a:xfrm>
            <a:off x="1207085" y="886409"/>
            <a:ext cx="1147665" cy="0"/>
          </a:xfrm>
          <a:prstGeom prst="straightConnector1">
            <a:avLst/>
          </a:prstGeom>
          <a:noFill/>
          <a:ln cap="flat" cmpd="sng" w="82550">
            <a:solidFill>
              <a:srgbClr val="62C4D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" name="Google Shape;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0688" y="5948761"/>
            <a:ext cx="2378149" cy="9526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2"/>
          <p:cNvSpPr txBox="1"/>
          <p:nvPr>
            <p:ph type="title"/>
          </p:nvPr>
        </p:nvSpPr>
        <p:spPr>
          <a:xfrm>
            <a:off x="1101012" y="943627"/>
            <a:ext cx="10252788" cy="6239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b="1" i="0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Front cover v2">
  <p:cSld name="2_Front cover v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/>
          <p:nvPr/>
        </p:nvSpPr>
        <p:spPr>
          <a:xfrm>
            <a:off x="7646656" y="2938250"/>
            <a:ext cx="4986300" cy="4483525"/>
          </a:xfrm>
          <a:prstGeom prst="rect">
            <a:avLst/>
          </a:prstGeom>
          <a:blipFill rotWithShape="1">
            <a:blip r:embed="rId2">
              <a:alphaModFix amt="32000"/>
            </a:blip>
            <a:stretch>
              <a:fillRect b="-36633" l="34096" r="-34056" t="3663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lank">
  <p:cSld name="3_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/>
          <p:nvPr/>
        </p:nvSpPr>
        <p:spPr>
          <a:xfrm>
            <a:off x="0" y="0"/>
            <a:ext cx="12192000" cy="3545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" name="Google Shape;18;p9"/>
          <p:cNvCxnSpPr/>
          <p:nvPr/>
        </p:nvCxnSpPr>
        <p:spPr>
          <a:xfrm>
            <a:off x="1207085" y="886409"/>
            <a:ext cx="1147665" cy="0"/>
          </a:xfrm>
          <a:prstGeom prst="straightConnector1">
            <a:avLst/>
          </a:prstGeom>
          <a:noFill/>
          <a:ln cap="flat" cmpd="sng" w="825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" name="Google Shape;1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0688" y="5948761"/>
            <a:ext cx="2378149" cy="9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rtificate">
  <p:cSld name="Certifica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/>
          <p:nvPr/>
        </p:nvSpPr>
        <p:spPr>
          <a:xfrm flipH="1" rot="10800000">
            <a:off x="0" y="1360968"/>
            <a:ext cx="12199927" cy="5497032"/>
          </a:xfrm>
          <a:prstGeom prst="rect">
            <a:avLst/>
          </a:prstGeom>
          <a:solidFill>
            <a:srgbClr val="EE80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0"/>
          <p:cNvSpPr/>
          <p:nvPr/>
        </p:nvSpPr>
        <p:spPr>
          <a:xfrm>
            <a:off x="5674769" y="6279502"/>
            <a:ext cx="839755" cy="578498"/>
          </a:xfrm>
          <a:prstGeom prst="rect">
            <a:avLst/>
          </a:prstGeom>
          <a:solidFill>
            <a:srgbClr val="F7A7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0"/>
          <p:cNvSpPr txBox="1"/>
          <p:nvPr/>
        </p:nvSpPr>
        <p:spPr>
          <a:xfrm>
            <a:off x="5658867" y="6279626"/>
            <a:ext cx="10712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Employment,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Affairs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Inclusion</a:t>
            </a:r>
            <a:endParaRPr/>
          </a:p>
        </p:txBody>
      </p:sp>
      <p:sp>
        <p:nvSpPr>
          <p:cNvPr id="24" name="Google Shape;24;p10"/>
          <p:cNvSpPr/>
          <p:nvPr/>
        </p:nvSpPr>
        <p:spPr>
          <a:xfrm>
            <a:off x="7213627" y="2374475"/>
            <a:ext cx="4986300" cy="4483525"/>
          </a:xfrm>
          <a:prstGeom prst="rect">
            <a:avLst/>
          </a:prstGeom>
          <a:blipFill rotWithShape="1">
            <a:blip r:embed="rId2">
              <a:alphaModFix amt="32000"/>
            </a:blip>
            <a:stretch>
              <a:fillRect b="-36633" l="34096" r="-34056" t="3663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829" y="14187"/>
            <a:ext cx="2061106" cy="206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/>
          <p:nvPr/>
        </p:nvSpPr>
        <p:spPr>
          <a:xfrm>
            <a:off x="-1" y="0"/>
            <a:ext cx="12192000" cy="1360968"/>
          </a:xfrm>
          <a:prstGeom prst="rect">
            <a:avLst/>
          </a:prstGeom>
          <a:solidFill>
            <a:srgbClr val="EE80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1"/>
          <p:cNvSpPr/>
          <p:nvPr/>
        </p:nvSpPr>
        <p:spPr>
          <a:xfrm>
            <a:off x="5674769" y="6279502"/>
            <a:ext cx="839755" cy="578498"/>
          </a:xfrm>
          <a:prstGeom prst="rect">
            <a:avLst/>
          </a:prstGeom>
          <a:solidFill>
            <a:srgbClr val="F7A7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1"/>
          <p:cNvSpPr txBox="1"/>
          <p:nvPr/>
        </p:nvSpPr>
        <p:spPr>
          <a:xfrm>
            <a:off x="5658867" y="6279626"/>
            <a:ext cx="10712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Employment,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Affairs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0" i="1" lang="en-US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Inclusion</a:t>
            </a:r>
            <a:endParaRPr/>
          </a:p>
        </p:txBody>
      </p:sp>
      <p:pic>
        <p:nvPicPr>
          <p:cNvPr id="30" name="Google Shape;3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6588" y="420603"/>
            <a:ext cx="1888175" cy="1312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11"/>
          <p:cNvCxnSpPr/>
          <p:nvPr/>
        </p:nvCxnSpPr>
        <p:spPr>
          <a:xfrm>
            <a:off x="870426" y="1926309"/>
            <a:ext cx="1147665" cy="0"/>
          </a:xfrm>
          <a:prstGeom prst="straightConnector1">
            <a:avLst/>
          </a:prstGeom>
          <a:noFill/>
          <a:ln cap="flat" cmpd="sng" w="82550">
            <a:solidFill>
              <a:srgbClr val="EE803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" name="Google Shape;32;p11"/>
          <p:cNvCxnSpPr/>
          <p:nvPr/>
        </p:nvCxnSpPr>
        <p:spPr>
          <a:xfrm>
            <a:off x="7437316" y="5601678"/>
            <a:ext cx="4165600" cy="0"/>
          </a:xfrm>
          <a:prstGeom prst="straightConnector1">
            <a:avLst/>
          </a:prstGeom>
          <a:noFill/>
          <a:ln cap="flat" cmpd="sng" w="9525">
            <a:solidFill>
              <a:srgbClr val="EE803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" name="Google Shape;33;p11"/>
          <p:cNvPicPr preferRelativeResize="0"/>
          <p:nvPr/>
        </p:nvPicPr>
        <p:blipFill rotWithShape="1">
          <a:blip r:embed="rId3">
            <a:alphaModFix/>
          </a:blip>
          <a:srcRect b="41656" l="0" r="33198" t="0"/>
          <a:stretch/>
        </p:blipFill>
        <p:spPr>
          <a:xfrm>
            <a:off x="8880953" y="3966217"/>
            <a:ext cx="3311048" cy="289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plain">
  <p:cSld name="Title Slide plai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 flipH="1" rot="10800000">
            <a:off x="0" y="1360968"/>
            <a:ext cx="12199927" cy="5497032"/>
          </a:xfrm>
          <a:prstGeom prst="rect">
            <a:avLst/>
          </a:prstGeom>
          <a:solidFill>
            <a:srgbClr val="EE80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3"/>
          <p:cNvSpPr/>
          <p:nvPr/>
        </p:nvSpPr>
        <p:spPr>
          <a:xfrm>
            <a:off x="5674769" y="6279502"/>
            <a:ext cx="839755" cy="578498"/>
          </a:xfrm>
          <a:prstGeom prst="rect">
            <a:avLst/>
          </a:prstGeom>
          <a:solidFill>
            <a:srgbClr val="F7A7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3"/>
          <p:cNvSpPr txBox="1"/>
          <p:nvPr/>
        </p:nvSpPr>
        <p:spPr>
          <a:xfrm>
            <a:off x="5658867" y="6279626"/>
            <a:ext cx="10712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Employment,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Affairs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Inclusion</a:t>
            </a:r>
            <a:endParaRPr/>
          </a:p>
        </p:txBody>
      </p:sp>
      <p:sp>
        <p:nvSpPr>
          <p:cNvPr id="39" name="Google Shape;39;p13"/>
          <p:cNvSpPr/>
          <p:nvPr/>
        </p:nvSpPr>
        <p:spPr>
          <a:xfrm>
            <a:off x="7213627" y="2374475"/>
            <a:ext cx="4986300" cy="4483525"/>
          </a:xfrm>
          <a:prstGeom prst="rect">
            <a:avLst/>
          </a:prstGeom>
          <a:blipFill rotWithShape="1">
            <a:blip r:embed="rId2">
              <a:alphaModFix amt="32000"/>
            </a:blip>
            <a:stretch>
              <a:fillRect b="-36633" l="34096" r="-34056" t="3663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829" y="14187"/>
            <a:ext cx="2061106" cy="2061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_Image">
  <p:cSld name="Title Slide_Imag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4"/>
          <p:cNvPicPr preferRelativeResize="0"/>
          <p:nvPr/>
        </p:nvPicPr>
        <p:blipFill rotWithShape="1">
          <a:blip r:embed="rId2">
            <a:alphaModFix/>
          </a:blip>
          <a:srcRect b="17757" l="0" r="0" t="2185"/>
          <a:stretch/>
        </p:blipFill>
        <p:spPr>
          <a:xfrm>
            <a:off x="1" y="1367624"/>
            <a:ext cx="12192000" cy="54903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4"/>
          <p:cNvSpPr/>
          <p:nvPr/>
        </p:nvSpPr>
        <p:spPr>
          <a:xfrm>
            <a:off x="5674769" y="6279502"/>
            <a:ext cx="839755" cy="578498"/>
          </a:xfrm>
          <a:prstGeom prst="rect">
            <a:avLst/>
          </a:prstGeom>
          <a:solidFill>
            <a:srgbClr val="F7A73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4"/>
          <p:cNvSpPr txBox="1"/>
          <p:nvPr/>
        </p:nvSpPr>
        <p:spPr>
          <a:xfrm>
            <a:off x="5658867" y="6279626"/>
            <a:ext cx="107126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Employment,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Social Affairs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 Inclusion</a:t>
            </a:r>
            <a:endParaRPr/>
          </a:p>
        </p:txBody>
      </p:sp>
      <p:pic>
        <p:nvPicPr>
          <p:cNvPr id="45" name="Google Shape;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2829" y="14187"/>
            <a:ext cx="2061106" cy="206110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4"/>
          <p:cNvSpPr/>
          <p:nvPr/>
        </p:nvSpPr>
        <p:spPr>
          <a:xfrm>
            <a:off x="7213627" y="2374475"/>
            <a:ext cx="4986300" cy="4483525"/>
          </a:xfrm>
          <a:prstGeom prst="rect">
            <a:avLst/>
          </a:prstGeom>
          <a:blipFill rotWithShape="1">
            <a:blip r:embed="rId4">
              <a:alphaModFix amt="32000"/>
            </a:blip>
            <a:stretch>
              <a:fillRect b="-36633" l="34096" r="-34056" t="36634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_Image 2">
  <p:cSld name="Title Slide _Image 2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lank">
  <p:cSld name="2_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/>
          <p:nvPr/>
        </p:nvSpPr>
        <p:spPr>
          <a:xfrm>
            <a:off x="0" y="0"/>
            <a:ext cx="12192000" cy="3545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Google Shape;52;p17"/>
          <p:cNvCxnSpPr/>
          <p:nvPr/>
        </p:nvCxnSpPr>
        <p:spPr>
          <a:xfrm>
            <a:off x="1207085" y="886409"/>
            <a:ext cx="1147665" cy="0"/>
          </a:xfrm>
          <a:prstGeom prst="straightConnector1">
            <a:avLst/>
          </a:prstGeom>
          <a:noFill/>
          <a:ln cap="flat" cmpd="sng" w="825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" name="Google Shape;5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0688" y="5948761"/>
            <a:ext cx="2378149" cy="9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lank">
  <p:cSld name="4_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/>
          <p:nvPr/>
        </p:nvSpPr>
        <p:spPr>
          <a:xfrm>
            <a:off x="0" y="0"/>
            <a:ext cx="12192000" cy="35456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" name="Google Shape;56;p18"/>
          <p:cNvCxnSpPr/>
          <p:nvPr/>
        </p:nvCxnSpPr>
        <p:spPr>
          <a:xfrm>
            <a:off x="1207085" y="886409"/>
            <a:ext cx="1147665" cy="0"/>
          </a:xfrm>
          <a:prstGeom prst="straightConnector1">
            <a:avLst/>
          </a:prstGeom>
          <a:noFill/>
          <a:ln cap="flat" cmpd="sng" w="825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" name="Google Shape;5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0688" y="5948761"/>
            <a:ext cx="2378149" cy="95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16"/>
          <p:cNvCxnSpPr/>
          <p:nvPr/>
        </p:nvCxnSpPr>
        <p:spPr>
          <a:xfrm>
            <a:off x="1207085" y="886409"/>
            <a:ext cx="1147665" cy="0"/>
          </a:xfrm>
          <a:prstGeom prst="straightConnector1">
            <a:avLst/>
          </a:prstGeom>
          <a:noFill/>
          <a:ln cap="flat" cmpd="sng" w="82550">
            <a:solidFill>
              <a:srgbClr val="E7511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Google Shape;82;p1"/>
          <p:cNvCxnSpPr/>
          <p:nvPr/>
        </p:nvCxnSpPr>
        <p:spPr>
          <a:xfrm>
            <a:off x="870426" y="4028897"/>
            <a:ext cx="1147665" cy="0"/>
          </a:xfrm>
          <a:prstGeom prst="straightConnector1">
            <a:avLst/>
          </a:prstGeom>
          <a:noFill/>
          <a:ln cap="flat" cmpd="sng" w="825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1"/>
          <p:cNvSpPr/>
          <p:nvPr/>
        </p:nvSpPr>
        <p:spPr>
          <a:xfrm>
            <a:off x="870426" y="4198452"/>
            <a:ext cx="9774570" cy="15464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870426" y="4200782"/>
            <a:ext cx="10217704" cy="1239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en-US"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Apprenticeships for adults</a:t>
            </a:r>
            <a:endParaRPr b="1" sz="32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How to make apprenticeships a lifelong opportunity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Workshops</a:t>
            </a:r>
            <a:endParaRPr sz="26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05300" y="5951582"/>
            <a:ext cx="506686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15 October, 16.45-18.00 </a:t>
            </a:r>
            <a:endParaRPr b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Helsinki </a:t>
            </a:r>
            <a:endParaRPr b="1"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1101012" y="745208"/>
            <a:ext cx="10252787" cy="10188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2800"/>
              <a:buFont typeface="Verdana"/>
              <a:buNone/>
            </a:pPr>
            <a:r>
              <a:rPr b="1" i="0" lang="en-US" sz="2800" u="none" cap="none" strike="noStrike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Timetable </a:t>
            </a:r>
            <a:endParaRPr b="1" i="0" sz="2800" u="none" cap="none" strike="noStrike">
              <a:solidFill>
                <a:srgbClr val="7B7B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1101011" y="1879456"/>
            <a:ext cx="6283199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by moderator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the scene (15 minutes)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discussions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 of discussions (10 minutes)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1101012" y="874604"/>
            <a:ext cx="10252787" cy="10188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2800"/>
              <a:buFont typeface="Verdana"/>
              <a:buNone/>
            </a:pPr>
            <a:r>
              <a:rPr b="1" i="0" lang="en-US" sz="2800" u="none" cap="none" strike="noStrike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Workshop</a:t>
            </a:r>
            <a:r>
              <a:rPr b="1" i="0" lang="en-US" sz="2800" u="none" cap="none" strike="noStrike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 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2000"/>
              <a:buFont typeface="Verdana"/>
              <a:buNone/>
            </a:pPr>
            <a:r>
              <a:rPr b="1" lang="en-US" sz="2000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Moderator:</a:t>
            </a:r>
            <a:r>
              <a:rPr b="1" lang="en-US" sz="2000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 Ms Tamsin Rose </a:t>
            </a:r>
            <a:endParaRPr b="1" i="0" sz="2000" u="none" cap="none" strike="noStrike">
              <a:solidFill>
                <a:srgbClr val="7B7B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1101012" y="2079625"/>
            <a:ext cx="10515600" cy="477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Setting the scene</a:t>
            </a:r>
            <a:endParaRPr b="1"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Ms Isabel Coenen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Policy Advisor, FNV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Mr John Cunningham,  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Regional Head of Education Europe and The Americas, ACCA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Ms Maria Fabiani &amp; Mr Fabrizio Candelero,  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Evidence Based and Strategy Advisor, Capital City of Rome, &amp; Apprentice, Adult Mobility Apprenticeship Pilot Action of Capital City of Rome and German Federal Employment Agency</a:t>
            </a: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/>
        </p:nvSpPr>
        <p:spPr>
          <a:xfrm>
            <a:off x="1101012" y="1060741"/>
            <a:ext cx="10252787" cy="10188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2800"/>
              <a:buFont typeface="Verdana"/>
              <a:buNone/>
            </a:pPr>
            <a:r>
              <a:rPr b="1" i="0" lang="en-US" sz="2800" u="none" cap="none" strike="noStrike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Workshop</a:t>
            </a:r>
            <a:r>
              <a:rPr b="1" i="0" lang="en-US" sz="2800" u="none" cap="none" strike="noStrike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 2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2000"/>
              <a:buFont typeface="Verdana"/>
              <a:buNone/>
            </a:pPr>
            <a:r>
              <a:rPr b="1" lang="en-US" sz="2000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Moderator</a:t>
            </a:r>
            <a:r>
              <a:rPr b="1" lang="en-US" sz="2000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: Ms Mari Pastila-Eklund, Ministry of Education and Culture, Finland</a:t>
            </a:r>
            <a:endParaRPr b="1" sz="2000">
              <a:solidFill>
                <a:srgbClr val="7B7B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1101012" y="2364297"/>
            <a:ext cx="10515600" cy="477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Setting the scene</a:t>
            </a:r>
            <a:endParaRPr b="1"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Ms Gertrud Hirtreiter, 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Head of Unit, German Confederation of Skilled Crafts and Small Businesses (ZDH)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Ms Melina Schneider, 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Head of Educational Department, Austrian Federal Economic Chamber (WKÖ)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/>
        </p:nvSpPr>
        <p:spPr>
          <a:xfrm>
            <a:off x="1101012" y="1012626"/>
            <a:ext cx="10252787" cy="10188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2800"/>
              <a:buFont typeface="Verdana"/>
              <a:buNone/>
            </a:pPr>
            <a:r>
              <a:rPr b="1" i="0" lang="en-US" sz="2800" u="none" cap="none" strike="noStrike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Workshop</a:t>
            </a:r>
            <a:r>
              <a:rPr b="1" i="0" lang="en-US" sz="2800" u="none" cap="none" strike="noStrike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 3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2000"/>
              <a:buFont typeface="Verdana"/>
              <a:buNone/>
            </a:pPr>
            <a:r>
              <a:rPr b="1" lang="en-US" sz="2000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Moderator: Ms Riikka Vacker, Finnish National Agency for Education Finland</a:t>
            </a:r>
            <a:endParaRPr b="1" sz="2000">
              <a:solidFill>
                <a:srgbClr val="7B7B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1101012" y="2209021"/>
            <a:ext cx="10515600" cy="4778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Setting the scene</a:t>
            </a:r>
            <a:endParaRPr b="1"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Mr Tommi Raivio, 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Project Manager, CSR Europe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Ms Ditte Kimps, 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Staff member, Knowledge Centre of SYNTRA Vlaanderen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Ms Irina Oana Teodora Stanciu, 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Programs Manager, Fundatia Ecologica Green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/>
        </p:nvSpPr>
        <p:spPr>
          <a:xfrm>
            <a:off x="1101012" y="1193781"/>
            <a:ext cx="10252787" cy="15138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3150"/>
              <a:buFont typeface="Verdana"/>
              <a:buNone/>
            </a:pPr>
            <a:r>
              <a:rPr b="1" lang="en-US" sz="3150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Group discussions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2450"/>
              <a:buFont typeface="Verdana"/>
              <a:buNone/>
            </a:pPr>
            <a:r>
              <a:rPr b="1" lang="en-US" sz="2450">
                <a:solidFill>
                  <a:srgbClr val="7B7B7B"/>
                </a:solidFill>
                <a:latin typeface="Verdana"/>
                <a:ea typeface="Verdana"/>
                <a:cs typeface="Verdana"/>
                <a:sym typeface="Verdana"/>
              </a:rPr>
              <a:t>Key question: Does apprenticeships for adults need any actions and if so, what kind of actions? What are your 3 key recommendations on how to develop apprenticeships for adults? 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rgbClr val="7B7B7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1101012" y="2707592"/>
            <a:ext cx="10751682" cy="2725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Questions to guide the discussions: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1. What should we do? </a:t>
            </a:r>
            <a:endParaRPr b="1"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similar and what is different in apprenticeships for adults and young people? 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2. For whom?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Which adult groups would benefit (most)?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to tailor to different adult groups?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Are there any sectors/professions where it would it be especially valuable?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b="1" lang="en-US" sz="1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3. How? </a:t>
            </a:r>
            <a:endParaRPr/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should apprenticeships for adults be developed?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EAfA powerpoint template">
      <a:dk1>
        <a:srgbClr val="EE8032"/>
      </a:dk1>
      <a:lt1>
        <a:srgbClr val="FFFFFF"/>
      </a:lt1>
      <a:dk2>
        <a:srgbClr val="0A71B4"/>
      </a:dk2>
      <a:lt2>
        <a:srgbClr val="008FCB"/>
      </a:lt2>
      <a:accent1>
        <a:srgbClr val="E75113"/>
      </a:accent1>
      <a:accent2>
        <a:srgbClr val="F29527"/>
      </a:accent2>
      <a:accent3>
        <a:srgbClr val="F7A833"/>
      </a:accent3>
      <a:accent4>
        <a:srgbClr val="4A7DA3"/>
      </a:accent4>
      <a:accent5>
        <a:srgbClr val="62C4DD"/>
      </a:accent5>
      <a:accent6>
        <a:srgbClr val="A5A5A5"/>
      </a:accent6>
      <a:hlink>
        <a:srgbClr val="0563C1"/>
      </a:hlink>
      <a:folHlink>
        <a:srgbClr val="ED7D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ertificate">
  <a:themeElements>
    <a:clrScheme name="EAfA powerpoint template">
      <a:dk1>
        <a:srgbClr val="EE8032"/>
      </a:dk1>
      <a:lt1>
        <a:srgbClr val="FFFFFF"/>
      </a:lt1>
      <a:dk2>
        <a:srgbClr val="0A71B4"/>
      </a:dk2>
      <a:lt2>
        <a:srgbClr val="008FCB"/>
      </a:lt2>
      <a:accent1>
        <a:srgbClr val="E75113"/>
      </a:accent1>
      <a:accent2>
        <a:srgbClr val="F29527"/>
      </a:accent2>
      <a:accent3>
        <a:srgbClr val="F7A833"/>
      </a:accent3>
      <a:accent4>
        <a:srgbClr val="4A7DA3"/>
      </a:accent4>
      <a:accent5>
        <a:srgbClr val="62C4DD"/>
      </a:accent5>
      <a:accent6>
        <a:srgbClr val="A5A5A5"/>
      </a:accent6>
      <a:hlink>
        <a:srgbClr val="0563C1"/>
      </a:hlink>
      <a:folHlink>
        <a:srgbClr val="ED7D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EAfA powerpoint template">
      <a:dk1>
        <a:srgbClr val="EE8032"/>
      </a:dk1>
      <a:lt1>
        <a:srgbClr val="FFFFFF"/>
      </a:lt1>
      <a:dk2>
        <a:srgbClr val="0A71B4"/>
      </a:dk2>
      <a:lt2>
        <a:srgbClr val="008FCB"/>
      </a:lt2>
      <a:accent1>
        <a:srgbClr val="E75113"/>
      </a:accent1>
      <a:accent2>
        <a:srgbClr val="F29527"/>
      </a:accent2>
      <a:accent3>
        <a:srgbClr val="F7A833"/>
      </a:accent3>
      <a:accent4>
        <a:srgbClr val="4A7DA3"/>
      </a:accent4>
      <a:accent5>
        <a:srgbClr val="62C4DD"/>
      </a:accent5>
      <a:accent6>
        <a:srgbClr val="A5A5A5"/>
      </a:accent6>
      <a:hlink>
        <a:srgbClr val="0563C1"/>
      </a:hlink>
      <a:folHlink>
        <a:srgbClr val="ED7D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2019-04-24T13:16:49Z</dcterms:created>
  <dc:creator>Rebecca Jones</dc:creator>
</cp:coreProperties>
</file>