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0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92807-CDA8-46A8-A5B2-BC2E6B068C6E}" type="datetimeFigureOut">
              <a:rPr lang="en-GB" smtClean="0"/>
              <a:t>09/10/2019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1F60C-700C-4240-9416-30B6E18C4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Dear Organisers!</a:t>
            </a:r>
          </a:p>
          <a:p>
            <a:endParaRPr lang="en-GB" dirty="0" smtClean="0"/>
          </a:p>
          <a:p>
            <a:r>
              <a:rPr lang="en-GB" dirty="0" smtClean="0"/>
              <a:t>Hungary is one of the „top country”. What is our secret? There is no secret just a simple method. Today I’d like to introduce our method: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4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„Hungarian method” means 5 simple steps:</a:t>
            </a:r>
          </a:p>
          <a:p>
            <a:pPr marL="228600" indent="-228600">
              <a:buAutoNum type="arabicPeriod"/>
            </a:pPr>
            <a:r>
              <a:rPr lang="en-GB" dirty="0" smtClean="0"/>
              <a:t>Communication</a:t>
            </a:r>
          </a:p>
          <a:p>
            <a:pPr marL="228600" indent="-228600">
              <a:buAutoNum type="arabicPeriod"/>
            </a:pPr>
            <a:r>
              <a:rPr lang="en-GB" dirty="0" smtClean="0"/>
              <a:t>Strategic thinking</a:t>
            </a:r>
          </a:p>
          <a:p>
            <a:pPr marL="228600" indent="-228600">
              <a:buAutoNum type="arabicPeriod"/>
            </a:pPr>
            <a:r>
              <a:rPr lang="en-GB" dirty="0" smtClean="0"/>
              <a:t>Motiving the organisers</a:t>
            </a:r>
          </a:p>
          <a:p>
            <a:pPr marL="228600" indent="-228600">
              <a:buAutoNum type="arabicPeriod"/>
            </a:pPr>
            <a:r>
              <a:rPr lang="en-GB" dirty="0" smtClean="0"/>
              <a:t>Support to organisers</a:t>
            </a:r>
          </a:p>
          <a:p>
            <a:pPr marL="228600" indent="-228600">
              <a:buAutoNum type="arabicPeriod"/>
            </a:pPr>
            <a:r>
              <a:rPr lang="en-GB" dirty="0" smtClean="0"/>
              <a:t>Not last but not least: we must introduce the profit of the European Vocational Skills Week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9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first step is the communication:</a:t>
            </a:r>
          </a:p>
          <a:p>
            <a:r>
              <a:rPr lang="en-GB" dirty="0" smtClean="0"/>
              <a:t>We translate the official documents (what you can’t find in Hungarian in the central webpage) – </a:t>
            </a:r>
            <a:r>
              <a:rPr lang="en-GB" dirty="0" err="1" smtClean="0"/>
              <a:t>a.g.</a:t>
            </a:r>
            <a:r>
              <a:rPr lang="en-GB" dirty="0" smtClean="0"/>
              <a:t> registration form. Here is not our friend the ‚Google translator’: we must pair the international terms with the Hungarian practice. </a:t>
            </a:r>
            <a:r>
              <a:rPr lang="en-GB" dirty="0" err="1" smtClean="0"/>
              <a:t>A.g.</a:t>
            </a:r>
            <a:r>
              <a:rPr lang="en-GB" dirty="0" smtClean="0"/>
              <a:t> the „Open doors event” is an „open day” in the Hungarian schools, and a visit in a company is „open doors” event too. </a:t>
            </a:r>
          </a:p>
          <a:p>
            <a:endParaRPr lang="en-GB" dirty="0" smtClean="0"/>
          </a:p>
          <a:p>
            <a:r>
              <a:rPr lang="en-GB" dirty="0" smtClean="0"/>
              <a:t>Every year we organise workshops to the organisers: we tell the actual information we share the actual information and our results.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6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strategy has three levels:</a:t>
            </a:r>
          </a:p>
          <a:p>
            <a:pPr marL="228600" indent="-228600">
              <a:buAutoNum type="arabicPeriod"/>
            </a:pPr>
            <a:r>
              <a:rPr lang="en-GB" dirty="0" smtClean="0"/>
              <a:t>The first, we encourage the organisers keeping local and law cost programs. They mustn’t thinking only the big, high-cost programs. So, every local VET schools can be successful.</a:t>
            </a:r>
          </a:p>
          <a:p>
            <a:pPr marL="228600" indent="-228600">
              <a:buAutoNum type="arabicPeriod"/>
            </a:pPr>
            <a:r>
              <a:rPr lang="en-GB" dirty="0" smtClean="0"/>
              <a:t>We want to cover our country: every county and town must participate.</a:t>
            </a:r>
            <a:r>
              <a:rPr lang="hu-HU" dirty="0" smtClean="0"/>
              <a:t> </a:t>
            </a:r>
            <a:r>
              <a:rPr lang="en-GB" dirty="0" smtClean="0"/>
              <a:t>And we have two „Flagship” project: by it we sell the Week in the media. Our two countrywide flagship program is the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What's up? Career guidance festival for technical professions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Build Your Future! Construction Career Day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4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8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8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6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F60C-700C-4240-9416-30B6E18C4B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85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8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89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2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06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78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83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49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52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91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CA0F-8165-480C-9D5C-94C355ADDA2A}" type="datetimeFigureOut">
              <a:rPr lang="hu-HU" smtClean="0"/>
              <a:t>2019. 10. 09.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6FED-6C90-490E-9168-F1E02C06E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2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zakkepzesihet.h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Vocational Skills Week in Hungary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By</a:t>
            </a:r>
            <a:r>
              <a:rPr lang="hu-HU" dirty="0" smtClean="0"/>
              <a:t> David Rozványi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416300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6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Our steps:</a:t>
            </a:r>
            <a:endParaRPr lang="en-GB" dirty="0"/>
          </a:p>
        </p:txBody>
      </p:sp>
      <p:pic>
        <p:nvPicPr>
          <p:cNvPr id="1026" name="Picture 2" descr="Képtalálat a következőre: „step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527174"/>
            <a:ext cx="10855325" cy="48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Ötszög 4"/>
          <p:cNvSpPr/>
          <p:nvPr/>
        </p:nvSpPr>
        <p:spPr>
          <a:xfrm>
            <a:off x="219073" y="3302000"/>
            <a:ext cx="2578100" cy="1117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1. communication</a:t>
            </a:r>
            <a:endParaRPr lang="en-GB" sz="2400" dirty="0"/>
          </a:p>
        </p:txBody>
      </p:sp>
      <p:sp>
        <p:nvSpPr>
          <p:cNvPr id="7" name="Ötszög 6"/>
          <p:cNvSpPr/>
          <p:nvPr/>
        </p:nvSpPr>
        <p:spPr>
          <a:xfrm>
            <a:off x="2682873" y="5472112"/>
            <a:ext cx="2578100" cy="11176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2. strategy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Ötszög 7"/>
          <p:cNvSpPr/>
          <p:nvPr/>
        </p:nvSpPr>
        <p:spPr>
          <a:xfrm>
            <a:off x="5146673" y="4054711"/>
            <a:ext cx="2578100" cy="11176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3. motivation</a:t>
            </a:r>
            <a:endParaRPr lang="en-GB" sz="3200" dirty="0"/>
          </a:p>
        </p:txBody>
      </p:sp>
      <p:sp>
        <p:nvSpPr>
          <p:cNvPr id="9" name="Ötszög 8"/>
          <p:cNvSpPr/>
          <p:nvPr/>
        </p:nvSpPr>
        <p:spPr>
          <a:xfrm>
            <a:off x="6835773" y="1711420"/>
            <a:ext cx="2578100" cy="1117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4. support</a:t>
            </a:r>
            <a:endParaRPr lang="en-GB" sz="3200" dirty="0"/>
          </a:p>
        </p:txBody>
      </p:sp>
      <p:sp>
        <p:nvSpPr>
          <p:cNvPr id="10" name="Ötszög 9"/>
          <p:cNvSpPr/>
          <p:nvPr/>
        </p:nvSpPr>
        <p:spPr>
          <a:xfrm>
            <a:off x="9613900" y="662687"/>
            <a:ext cx="2578100" cy="11176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profit!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371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489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Translating and dissemination of the  official documents</a:t>
            </a: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endParaRPr lang="en-GB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/>
              <a:t>Workshops for the affected organizations in every year: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Actual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Best practices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 smtClean="0"/>
              <a:t>Results </a:t>
            </a:r>
            <a:endParaRPr lang="en-GB" sz="3200" dirty="0"/>
          </a:p>
        </p:txBody>
      </p:sp>
      <p:sp>
        <p:nvSpPr>
          <p:cNvPr id="4" name="Ötszög 3"/>
          <p:cNvSpPr/>
          <p:nvPr/>
        </p:nvSpPr>
        <p:spPr>
          <a:xfrm>
            <a:off x="219073" y="266700"/>
            <a:ext cx="2578100" cy="11176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1. communication</a:t>
            </a:r>
            <a:endParaRPr lang="en-GB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6593">
            <a:off x="7399100" y="1557980"/>
            <a:ext cx="4644416" cy="24705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2223">
            <a:off x="7814732" y="3378200"/>
            <a:ext cx="4097867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6743700" cy="4727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Subsidiarity: Law cost and Local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programs available throughout the country for the visitors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Flagship projects: great spectaculars programs: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What's up? Career guidance festival for technical professions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Build Your Future! Construction Career Day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Ötszög 3"/>
          <p:cNvSpPr/>
          <p:nvPr/>
        </p:nvSpPr>
        <p:spPr>
          <a:xfrm>
            <a:off x="219073" y="277812"/>
            <a:ext cx="2578100" cy="11176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2. strategy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11" y="760413"/>
            <a:ext cx="4838364" cy="30495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3872706"/>
            <a:ext cx="2617787" cy="26177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99" y="4508499"/>
            <a:ext cx="1384301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1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400" y="174625"/>
            <a:ext cx="8407400" cy="1325563"/>
          </a:xfrm>
        </p:spPr>
        <p:txBody>
          <a:bodyPr/>
          <a:lstStyle/>
          <a:p>
            <a:r>
              <a:rPr lang="en-GB" i="1" dirty="0" smtClean="0"/>
              <a:t>…but why it is worth joining?</a:t>
            </a:r>
            <a:endParaRPr lang="en-GB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2400" y="1825625"/>
            <a:ext cx="88773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European Vocational Skills Week is a very good quality mark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visual toolkit of the EVSW is very good!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Race among the counties and the organizations: who has more registered programs?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registered programs are visible in the Hungarian website</a:t>
            </a:r>
            <a:r>
              <a:rPr lang="hu-HU" sz="3200" dirty="0" smtClean="0"/>
              <a:t> (</a:t>
            </a:r>
            <a:r>
              <a:rPr lang="hu-HU" sz="3200" dirty="0" smtClean="0">
                <a:hlinkClick r:id="rId3"/>
              </a:rPr>
              <a:t>https://szakkepzesihet.hu/</a:t>
            </a:r>
            <a:r>
              <a:rPr lang="hu-HU" sz="3200" dirty="0" smtClean="0"/>
              <a:t>)</a:t>
            </a:r>
            <a:endParaRPr lang="en-GB" sz="3200" dirty="0"/>
          </a:p>
        </p:txBody>
      </p:sp>
      <p:sp>
        <p:nvSpPr>
          <p:cNvPr id="4" name="Ötszög 3"/>
          <p:cNvSpPr/>
          <p:nvPr/>
        </p:nvSpPr>
        <p:spPr>
          <a:xfrm>
            <a:off x="193673" y="230188"/>
            <a:ext cx="2578100" cy="11176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3. motivation</a:t>
            </a:r>
            <a:endParaRPr lang="en-GB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825625"/>
            <a:ext cx="660400" cy="660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0"/>
          <a:stretch/>
        </p:blipFill>
        <p:spPr>
          <a:xfrm>
            <a:off x="601767" y="2845990"/>
            <a:ext cx="655533" cy="43894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4851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0200" y="1825624"/>
            <a:ext cx="9753600" cy="4816475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Quality assurance</a:t>
            </a:r>
            <a:br>
              <a:rPr lang="en-GB" sz="3200" dirty="0" smtClean="0"/>
            </a:br>
            <a:r>
              <a:rPr lang="en-GB" sz="3200" dirty="0" smtClean="0"/>
              <a:t>translate</a:t>
            </a:r>
            <a:br>
              <a:rPr lang="en-GB" sz="3200" dirty="0" smtClean="0"/>
            </a:br>
            <a:r>
              <a:rPr lang="en-GB" sz="3200" dirty="0" smtClean="0"/>
              <a:t>administration</a:t>
            </a:r>
            <a:br>
              <a:rPr lang="en-GB" sz="3200" dirty="0" smtClean="0"/>
            </a:br>
            <a:r>
              <a:rPr lang="en-GB" sz="3200" dirty="0" smtClean="0"/>
              <a:t>social media: </a:t>
            </a:r>
            <a:r>
              <a:rPr lang="en-GB" sz="3200" i="1" dirty="0" smtClean="0"/>
              <a:t>David Rozványi</a:t>
            </a:r>
          </a:p>
          <a:p>
            <a:endParaRPr lang="hu-HU" sz="3200" dirty="0" smtClean="0"/>
          </a:p>
          <a:p>
            <a:r>
              <a:rPr lang="hu-HU" sz="3200" dirty="0" smtClean="0"/>
              <a:t>IT</a:t>
            </a:r>
            <a:r>
              <a:rPr lang="en-GB" sz="3200" dirty="0" smtClean="0"/>
              <a:t> support</a:t>
            </a:r>
            <a:br>
              <a:rPr lang="en-GB" sz="3200" dirty="0" smtClean="0"/>
            </a:br>
            <a:r>
              <a:rPr lang="en-GB" sz="3200" dirty="0" smtClean="0"/>
              <a:t>Hungarian website: </a:t>
            </a:r>
            <a:r>
              <a:rPr lang="en-GB" sz="3200" i="1" dirty="0" err="1" smtClean="0"/>
              <a:t>Gábor</a:t>
            </a:r>
            <a:r>
              <a:rPr lang="en-GB" sz="3200" i="1" dirty="0" smtClean="0"/>
              <a:t>, </a:t>
            </a:r>
            <a:r>
              <a:rPr lang="hu-HU" sz="3200" i="1" dirty="0" smtClean="0"/>
              <a:t>K</a:t>
            </a:r>
            <a:r>
              <a:rPr lang="en-GB" sz="3200" i="1" dirty="0" err="1" smtClean="0"/>
              <a:t>lement-Ugrin</a:t>
            </a:r>
            <a:endParaRPr lang="en-GB" sz="3200" i="1" dirty="0" smtClean="0"/>
          </a:p>
          <a:p>
            <a:endParaRPr lang="hu-HU" sz="3200" dirty="0" smtClean="0"/>
          </a:p>
          <a:p>
            <a:r>
              <a:rPr lang="en-GB" sz="3200" dirty="0" smtClean="0"/>
              <a:t>Marketing and</a:t>
            </a:r>
            <a:br>
              <a:rPr lang="en-GB" sz="3200" dirty="0" smtClean="0"/>
            </a:br>
            <a:r>
              <a:rPr lang="en-GB" sz="3200" dirty="0" smtClean="0"/>
              <a:t>financial methods: </a:t>
            </a:r>
            <a:r>
              <a:rPr lang="en-GB" sz="3200" i="1" dirty="0" err="1" smtClean="0"/>
              <a:t>Anikó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Angyalné</a:t>
            </a:r>
            <a:r>
              <a:rPr lang="en-GB" sz="3200" i="1" dirty="0" smtClean="0"/>
              <a:t> Kovács</a:t>
            </a:r>
            <a:endParaRPr lang="en-GB" sz="3200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022600" y="161925"/>
            <a:ext cx="8331200" cy="1325563"/>
          </a:xfrm>
        </p:spPr>
        <p:txBody>
          <a:bodyPr/>
          <a:lstStyle/>
          <a:p>
            <a:r>
              <a:rPr lang="en-GB" dirty="0" smtClean="0"/>
              <a:t>Our team support the Hungarian organizers</a:t>
            </a:r>
            <a:endParaRPr lang="en-GB" dirty="0"/>
          </a:p>
        </p:txBody>
      </p:sp>
      <p:sp>
        <p:nvSpPr>
          <p:cNvPr id="6" name="Ötszög 5"/>
          <p:cNvSpPr/>
          <p:nvPr/>
        </p:nvSpPr>
        <p:spPr>
          <a:xfrm>
            <a:off x="257173" y="225520"/>
            <a:ext cx="2578100" cy="1117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4. support</a:t>
            </a:r>
            <a:endParaRPr lang="en-GB" sz="3200" dirty="0"/>
          </a:p>
        </p:txBody>
      </p:sp>
      <p:pic>
        <p:nvPicPr>
          <p:cNvPr id="5125" name="Picture 5" descr="A képen a következők lehetnek: 1 személy, szemüveg és közel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71" y="5177535"/>
            <a:ext cx="1127129" cy="11271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scontent-vie1-1.xx.fbcdn.net/v/t1.15752-9/71107891_2429688703766804_7614652848856367104_n.png?_nc_cat=106&amp;_nc_oc=AQnfCxVPnZV2rzlnLoGIbbqF6XR4dPU2EdTnx3yv9THnIhTAglI-jQiQv4B_6c1_M7E&amp;_nc_ht=scontent-vie1-1.xx&amp;oh=7c2af2a2da0e6a44dc97ba48e4ca152d&amp;oe=5E32FD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1" y="3872610"/>
            <a:ext cx="1127129" cy="112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We are a „Top Country” – this is a good motivation, but not enough profit!</a:t>
            </a:r>
            <a:endParaRPr lang="en-GB" sz="3600" dirty="0"/>
          </a:p>
        </p:txBody>
      </p:sp>
      <p:sp>
        <p:nvSpPr>
          <p:cNvPr id="4" name="Ötszög 3"/>
          <p:cNvSpPr/>
          <p:nvPr/>
        </p:nvSpPr>
        <p:spPr>
          <a:xfrm>
            <a:off x="228600" y="303213"/>
            <a:ext cx="2578100" cy="11176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profit!</a:t>
            </a:r>
            <a:endParaRPr lang="en-GB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636" y="3387985"/>
            <a:ext cx="3315863" cy="27889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283540" y="6159500"/>
            <a:ext cx="101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2018</a:t>
            </a:r>
            <a:endParaRPr lang="en-GB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92" y="3488023"/>
            <a:ext cx="3836349" cy="259130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337413" y="6159500"/>
            <a:ext cx="101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2017</a:t>
            </a:r>
            <a:endParaRPr lang="en-GB" sz="3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32" y="3517900"/>
            <a:ext cx="3235492" cy="256143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678565" y="6159500"/>
            <a:ext cx="101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2016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297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60524"/>
            <a:ext cx="8242300" cy="4791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 smtClean="0"/>
              <a:t>Our </a:t>
            </a:r>
            <a:r>
              <a:rPr lang="en-GB" sz="3600" b="1" dirty="0" smtClean="0"/>
              <a:t>real</a:t>
            </a:r>
            <a:r>
              <a:rPr lang="en-GB" sz="3600" dirty="0" smtClean="0"/>
              <a:t> profit: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Cooperation among the VET organizations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A new webpage is created for the parents and teachers where they can find the important Hungarian VET promotion programs</a:t>
            </a:r>
            <a:r>
              <a:rPr lang="hu-HU" sz="3600" dirty="0" smtClean="0"/>
              <a:t> </a:t>
            </a:r>
            <a:r>
              <a:rPr lang="en-GB" sz="3600" dirty="0" smtClean="0"/>
              <a:t>(In Hungarian, with pictures, </a:t>
            </a:r>
            <a:r>
              <a:rPr lang="en-GB" sz="3600" dirty="0" err="1" smtClean="0"/>
              <a:t>Youtube</a:t>
            </a:r>
            <a:r>
              <a:rPr lang="en-GB" sz="3600" dirty="0" smtClean="0"/>
              <a:t> channels and </a:t>
            </a:r>
            <a:r>
              <a:rPr lang="hu-HU" sz="3600" dirty="0" smtClean="0"/>
              <a:t>G</a:t>
            </a:r>
            <a:r>
              <a:rPr lang="en-GB" sz="3600" dirty="0" err="1" smtClean="0"/>
              <a:t>oogle</a:t>
            </a:r>
            <a:r>
              <a:rPr lang="hu-HU" sz="3600" dirty="0" smtClean="0"/>
              <a:t>M</a:t>
            </a:r>
            <a:r>
              <a:rPr lang="en-GB" sz="3600" dirty="0" smtClean="0"/>
              <a:t>aps)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New mentality and methods in the VET promotion</a:t>
            </a:r>
          </a:p>
          <a:p>
            <a:endParaRPr lang="en-GB" sz="3600" dirty="0" smtClean="0"/>
          </a:p>
        </p:txBody>
      </p:sp>
      <p:sp>
        <p:nvSpPr>
          <p:cNvPr id="4" name="Ötszög 3"/>
          <p:cNvSpPr/>
          <p:nvPr/>
        </p:nvSpPr>
        <p:spPr>
          <a:xfrm>
            <a:off x="228600" y="303213"/>
            <a:ext cx="2578100" cy="1117600"/>
          </a:xfrm>
          <a:prstGeom prst="homePlat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5. profit!</a:t>
            </a:r>
            <a:endParaRPr lang="en-GB" sz="32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1112"/>
          <a:stretch/>
        </p:blipFill>
        <p:spPr>
          <a:xfrm>
            <a:off x="9080500" y="142875"/>
            <a:ext cx="2825750" cy="67151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5854700"/>
            <a:ext cx="10033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2226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Thank you for your attention!</a:t>
            </a:r>
            <a:br>
              <a:rPr lang="en-US" sz="67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David Rozványi</a:t>
            </a:r>
            <a:br>
              <a:rPr lang="hu-HU" dirty="0" smtClean="0"/>
            </a:br>
            <a:r>
              <a:rPr lang="hu-HU" dirty="0" smtClean="0"/>
              <a:t>szakhet@gmail.com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4102100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533</Words>
  <Application>Microsoft Office PowerPoint</Application>
  <PresentationFormat>Szélesvásznú</PresentationFormat>
  <Paragraphs>74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European Vocational Skills Week in Hungary</vt:lpstr>
      <vt:lpstr>Our steps:</vt:lpstr>
      <vt:lpstr>PowerPoint-bemutató</vt:lpstr>
      <vt:lpstr>PowerPoint-bemutató</vt:lpstr>
      <vt:lpstr>…but why it is worth joining?</vt:lpstr>
      <vt:lpstr>Our team support the Hungarian organizers</vt:lpstr>
      <vt:lpstr>PowerPoint-bemutató</vt:lpstr>
      <vt:lpstr>PowerPoint-bemutató</vt:lpstr>
      <vt:lpstr>Thank you for your attention!   David Rozványi szakhet@gmail.com</vt:lpstr>
    </vt:vector>
  </TitlesOfParts>
  <Company>SCCM01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Vocational Skills Week in Hungary</dc:title>
  <dc:creator>Rozványi Dávid Iván</dc:creator>
  <cp:lastModifiedBy>Rozványi Dávid Iván</cp:lastModifiedBy>
  <cp:revision>25</cp:revision>
  <dcterms:created xsi:type="dcterms:W3CDTF">2019-10-01T10:51:18Z</dcterms:created>
  <dcterms:modified xsi:type="dcterms:W3CDTF">2019-10-09T06:11:54Z</dcterms:modified>
</cp:coreProperties>
</file>