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 id="2147483676" r:id="rId3"/>
    <p:sldMasterId id="2147483691" r:id="rId4"/>
    <p:sldMasterId id="2147483706" r:id="rId5"/>
  </p:sldMasterIdLst>
  <p:notesMasterIdLst>
    <p:notesMasterId r:id="rId27"/>
  </p:notesMasterIdLst>
  <p:handoutMasterIdLst>
    <p:handoutMasterId r:id="rId28"/>
  </p:handoutMasterIdLst>
  <p:sldIdLst>
    <p:sldId id="256" r:id="rId6"/>
    <p:sldId id="297" r:id="rId7"/>
    <p:sldId id="296" r:id="rId8"/>
    <p:sldId id="298" r:id="rId9"/>
    <p:sldId id="264" r:id="rId10"/>
    <p:sldId id="271" r:id="rId11"/>
    <p:sldId id="289" r:id="rId12"/>
    <p:sldId id="277" r:id="rId13"/>
    <p:sldId id="290" r:id="rId14"/>
    <p:sldId id="272" r:id="rId15"/>
    <p:sldId id="299" r:id="rId16"/>
    <p:sldId id="291" r:id="rId17"/>
    <p:sldId id="292" r:id="rId18"/>
    <p:sldId id="303" r:id="rId19"/>
    <p:sldId id="304" r:id="rId20"/>
    <p:sldId id="274" r:id="rId21"/>
    <p:sldId id="295" r:id="rId22"/>
    <p:sldId id="275" r:id="rId23"/>
    <p:sldId id="302" r:id="rId24"/>
    <p:sldId id="276" r:id="rId25"/>
    <p:sldId id="278" r:id="rId26"/>
  </p:sldIdLst>
  <p:sldSz cx="9906000" cy="6858000" type="A4"/>
  <p:notesSz cx="6858000" cy="9144000"/>
  <p:defaultTex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98" autoAdjust="0"/>
  </p:normalViewPr>
  <p:slideViewPr>
    <p:cSldViewPr showGuides="1">
      <p:cViewPr varScale="1">
        <p:scale>
          <a:sx n="73" d="100"/>
          <a:sy n="73" d="100"/>
        </p:scale>
        <p:origin x="1074"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2.png"/><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2.png"/><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06F55-0546-4869-8594-770C6EC63B5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i-FI"/>
        </a:p>
      </dgm:t>
    </dgm:pt>
    <dgm:pt modelId="{4EECC268-5067-49EB-AA92-0A1C48EA3D55}">
      <dgm:prSet phldrT="[Teksti]" custT="1"/>
      <dgm:spPr>
        <a:solidFill>
          <a:schemeClr val="accent2"/>
        </a:solidFill>
      </dgm:spPr>
      <dgm:t>
        <a:bodyPr/>
        <a:lstStyle/>
        <a:p>
          <a:r>
            <a:rPr lang="en-US" sz="1800" dirty="0"/>
            <a:t>Managerial Forums - Knowledge Management</a:t>
          </a:r>
          <a:br>
            <a:rPr lang="en-US" sz="1800" dirty="0"/>
          </a:br>
          <a:r>
            <a:rPr lang="en-US" sz="1800" dirty="0"/>
            <a:t>(4 times split morning / afternoon / year), </a:t>
          </a:r>
          <a:br>
            <a:rPr lang="en-US" sz="1800" dirty="0"/>
          </a:br>
          <a:r>
            <a:rPr lang="en-US" sz="1800" dirty="0"/>
            <a:t>HR for all supervisors</a:t>
          </a:r>
          <a:br>
            <a:rPr lang="en-US" sz="1800" dirty="0"/>
          </a:br>
          <a:r>
            <a:rPr lang="en-US" sz="1800" dirty="0"/>
            <a:t>Pedagogical program, Changed VET,</a:t>
          </a:r>
          <a:br>
            <a:rPr lang="en-US" sz="1800" dirty="0"/>
          </a:br>
          <a:r>
            <a:rPr lang="en-US" sz="1800" dirty="0"/>
            <a:t>Team Coaching (Team Academy)</a:t>
          </a:r>
          <a:endParaRPr lang="fi-FI" sz="1800" dirty="0"/>
        </a:p>
      </dgm:t>
    </dgm:pt>
    <dgm:pt modelId="{538654D9-04B6-4ADA-8CD2-DC69C822B64C}" type="parTrans" cxnId="{CB44E901-848E-4649-87FD-5A7A3180E555}">
      <dgm:prSet/>
      <dgm:spPr/>
      <dgm:t>
        <a:bodyPr/>
        <a:lstStyle/>
        <a:p>
          <a:endParaRPr lang="fi-FI"/>
        </a:p>
      </dgm:t>
    </dgm:pt>
    <dgm:pt modelId="{E248D488-EE17-46FB-B46A-49574ED875FE}" type="sibTrans" cxnId="{CB44E901-848E-4649-87FD-5A7A3180E555}">
      <dgm:prSet/>
      <dgm:spPr/>
      <dgm:t>
        <a:bodyPr/>
        <a:lstStyle/>
        <a:p>
          <a:endParaRPr lang="fi-FI"/>
        </a:p>
      </dgm:t>
    </dgm:pt>
    <dgm:pt modelId="{085480EC-3E25-49A5-A9BE-6CC27F465A0F}">
      <dgm:prSet phldrT="[Teksti]" custT="1"/>
      <dgm:spPr>
        <a:solidFill>
          <a:schemeClr val="accent6"/>
        </a:solidFill>
      </dgm:spPr>
      <dgm:t>
        <a:bodyPr/>
        <a:lstStyle/>
        <a:p>
          <a:r>
            <a:rPr lang="en-US" sz="1800" dirty="0"/>
            <a:t>Learning Cafes for Team Managers (4 times / year)</a:t>
          </a:r>
          <a:br>
            <a:rPr lang="en-US" sz="1800" dirty="0"/>
          </a:br>
          <a:r>
            <a:rPr lang="en-US" sz="1800" dirty="0"/>
            <a:t>Personal Competence Development Plan, Training Offerings, Competence Based, Partnership</a:t>
          </a:r>
          <a:br>
            <a:rPr lang="en-US" sz="1800" dirty="0"/>
          </a:br>
          <a:r>
            <a:rPr lang="en-US" sz="1800" dirty="0"/>
            <a:t>Team coaching</a:t>
          </a:r>
          <a:endParaRPr lang="fi-FI" sz="1800" dirty="0"/>
        </a:p>
      </dgm:t>
    </dgm:pt>
    <dgm:pt modelId="{1E09E3BC-61D7-4231-95CF-2978BF0CC971}" type="parTrans" cxnId="{EDC5C6CE-E3A0-4963-9C71-726982D3FE90}">
      <dgm:prSet/>
      <dgm:spPr/>
      <dgm:t>
        <a:bodyPr/>
        <a:lstStyle/>
        <a:p>
          <a:endParaRPr lang="fi-FI"/>
        </a:p>
      </dgm:t>
    </dgm:pt>
    <dgm:pt modelId="{D6D8138E-4B05-4AF9-9A7F-39D1993397D2}" type="sibTrans" cxnId="{EDC5C6CE-E3A0-4963-9C71-726982D3FE90}">
      <dgm:prSet/>
      <dgm:spPr/>
      <dgm:t>
        <a:bodyPr/>
        <a:lstStyle/>
        <a:p>
          <a:endParaRPr lang="fi-FI"/>
        </a:p>
      </dgm:t>
    </dgm:pt>
    <dgm:pt modelId="{D356477E-A018-4F71-A726-C169C4DD3B66}">
      <dgm:prSet phldrT="[Teksti]" custT="1"/>
      <dgm:spPr>
        <a:solidFill>
          <a:schemeClr val="accent4"/>
        </a:solidFill>
      </dgm:spPr>
      <dgm:t>
        <a:bodyPr/>
        <a:lstStyle/>
        <a:p>
          <a:r>
            <a:rPr lang="en-US" sz="1800" dirty="0"/>
            <a:t>Pedagogical training for teachers (4 times / year)</a:t>
          </a:r>
          <a:br>
            <a:rPr lang="en-US" sz="1800" dirty="0"/>
          </a:br>
          <a:r>
            <a:rPr lang="en-US" sz="1800" dirty="0"/>
            <a:t>Working in a team </a:t>
          </a:r>
          <a:br>
            <a:rPr lang="en-US" sz="1800" dirty="0"/>
          </a:br>
          <a:r>
            <a:rPr lang="en-US" sz="1800" dirty="0"/>
            <a:t>Teaching and guidance in different learning environments</a:t>
          </a:r>
          <a:br>
            <a:rPr lang="en-US" sz="1800" dirty="0"/>
          </a:br>
          <a:r>
            <a:rPr lang="en-US" sz="1800" dirty="0"/>
            <a:t>Skills mapping themes, Competence based education</a:t>
          </a:r>
          <a:endParaRPr lang="fi-FI" sz="1800" dirty="0"/>
        </a:p>
      </dgm:t>
    </dgm:pt>
    <dgm:pt modelId="{D268CD7B-0A0D-4DC5-87CA-846ECC671975}" type="parTrans" cxnId="{42FB211A-8D29-42DC-9A4A-2531425D2041}">
      <dgm:prSet/>
      <dgm:spPr/>
      <dgm:t>
        <a:bodyPr/>
        <a:lstStyle/>
        <a:p>
          <a:endParaRPr lang="fi-FI"/>
        </a:p>
      </dgm:t>
    </dgm:pt>
    <dgm:pt modelId="{9E120468-162E-4AB9-85D0-FB322FF9A89B}" type="sibTrans" cxnId="{42FB211A-8D29-42DC-9A4A-2531425D2041}">
      <dgm:prSet/>
      <dgm:spPr/>
      <dgm:t>
        <a:bodyPr/>
        <a:lstStyle/>
        <a:p>
          <a:endParaRPr lang="fi-FI"/>
        </a:p>
      </dgm:t>
    </dgm:pt>
    <dgm:pt modelId="{2F0BCDBF-CF1B-4C46-903C-D820A71EBD75}" type="pres">
      <dgm:prSet presAssocID="{AB806F55-0546-4869-8594-770C6EC63B5D}" presName="linear" presStyleCnt="0">
        <dgm:presLayoutVars>
          <dgm:dir/>
          <dgm:resizeHandles val="exact"/>
        </dgm:presLayoutVars>
      </dgm:prSet>
      <dgm:spPr/>
      <dgm:t>
        <a:bodyPr/>
        <a:lstStyle/>
        <a:p>
          <a:endParaRPr lang="fi-FI"/>
        </a:p>
      </dgm:t>
    </dgm:pt>
    <dgm:pt modelId="{9220013E-E56F-4BE1-99C4-FA3AA1590895}" type="pres">
      <dgm:prSet presAssocID="{4EECC268-5067-49EB-AA92-0A1C48EA3D55}" presName="comp" presStyleCnt="0"/>
      <dgm:spPr/>
    </dgm:pt>
    <dgm:pt modelId="{D7C43733-4709-49FA-9A7C-C4B373D52437}" type="pres">
      <dgm:prSet presAssocID="{4EECC268-5067-49EB-AA92-0A1C48EA3D55}" presName="box" presStyleLbl="node1" presStyleIdx="0" presStyleCnt="3" custScaleY="152258"/>
      <dgm:spPr/>
      <dgm:t>
        <a:bodyPr/>
        <a:lstStyle/>
        <a:p>
          <a:endParaRPr lang="fi-FI"/>
        </a:p>
      </dgm:t>
    </dgm:pt>
    <dgm:pt modelId="{E5B17DBE-38E8-4BE5-B1B5-A9F776212198}" type="pres">
      <dgm:prSet presAssocID="{4EECC268-5067-49EB-AA92-0A1C48EA3D5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0000" b="-10000"/>
          </a:stretch>
        </a:blipFill>
      </dgm:spPr>
      <dgm:t>
        <a:bodyPr/>
        <a:lstStyle/>
        <a:p>
          <a:endParaRPr lang="fi-FI"/>
        </a:p>
      </dgm:t>
      <dgm:extLst>
        <a:ext uri="{E40237B7-FDA0-4F09-8148-C483321AD2D9}">
          <dgm14:cNvPr xmlns:dgm14="http://schemas.microsoft.com/office/drawing/2010/diagram" id="0" name="" descr="Ryhmä"/>
        </a:ext>
      </dgm:extLst>
    </dgm:pt>
    <dgm:pt modelId="{70A24314-90D5-4EE8-B3D2-656AA17AB939}" type="pres">
      <dgm:prSet presAssocID="{4EECC268-5067-49EB-AA92-0A1C48EA3D55}" presName="text" presStyleLbl="node1" presStyleIdx="0" presStyleCnt="3">
        <dgm:presLayoutVars>
          <dgm:bulletEnabled val="1"/>
        </dgm:presLayoutVars>
      </dgm:prSet>
      <dgm:spPr/>
      <dgm:t>
        <a:bodyPr/>
        <a:lstStyle/>
        <a:p>
          <a:endParaRPr lang="fi-FI"/>
        </a:p>
      </dgm:t>
    </dgm:pt>
    <dgm:pt modelId="{B8C7FB1A-D1AA-4555-82BA-778ABC3F3065}" type="pres">
      <dgm:prSet presAssocID="{E248D488-EE17-46FB-B46A-49574ED875FE}" presName="spacer" presStyleCnt="0"/>
      <dgm:spPr/>
    </dgm:pt>
    <dgm:pt modelId="{0A629F04-25E6-4C3E-BFFE-60299E36475A}" type="pres">
      <dgm:prSet presAssocID="{085480EC-3E25-49A5-A9BE-6CC27F465A0F}" presName="comp" presStyleCnt="0"/>
      <dgm:spPr/>
    </dgm:pt>
    <dgm:pt modelId="{DDD6A029-BA02-4306-8D9D-BE8672AE5D2A}" type="pres">
      <dgm:prSet presAssocID="{085480EC-3E25-49A5-A9BE-6CC27F465A0F}" presName="box" presStyleLbl="node1" presStyleIdx="1" presStyleCnt="3" custScaleY="123465" custLinFactNeighborY="0"/>
      <dgm:spPr/>
      <dgm:t>
        <a:bodyPr/>
        <a:lstStyle/>
        <a:p>
          <a:endParaRPr lang="fi-FI"/>
        </a:p>
      </dgm:t>
    </dgm:pt>
    <dgm:pt modelId="{E838BD33-6C7F-4E58-B4A9-C66726653FC5}" type="pres">
      <dgm:prSet presAssocID="{085480EC-3E25-49A5-A9BE-6CC27F465A0F}"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0000" b="-10000"/>
          </a:stretch>
        </a:blipFill>
      </dgm:spPr>
      <dgm:t>
        <a:bodyPr/>
        <a:lstStyle/>
        <a:p>
          <a:endParaRPr lang="fi-FI"/>
        </a:p>
      </dgm:t>
      <dgm:extLst>
        <a:ext uri="{E40237B7-FDA0-4F09-8148-C483321AD2D9}">
          <dgm14:cNvPr xmlns:dgm14="http://schemas.microsoft.com/office/drawing/2010/diagram" id="0" name="" descr="Käyttäjät"/>
        </a:ext>
      </dgm:extLst>
    </dgm:pt>
    <dgm:pt modelId="{CFE00F8A-E100-4AF3-A2C7-6E770CCFA1FD}" type="pres">
      <dgm:prSet presAssocID="{085480EC-3E25-49A5-A9BE-6CC27F465A0F}" presName="text" presStyleLbl="node1" presStyleIdx="1" presStyleCnt="3">
        <dgm:presLayoutVars>
          <dgm:bulletEnabled val="1"/>
        </dgm:presLayoutVars>
      </dgm:prSet>
      <dgm:spPr/>
      <dgm:t>
        <a:bodyPr/>
        <a:lstStyle/>
        <a:p>
          <a:endParaRPr lang="fi-FI"/>
        </a:p>
      </dgm:t>
    </dgm:pt>
    <dgm:pt modelId="{61F416A8-ACC2-44BB-B0F0-5B5ABF37CFBD}" type="pres">
      <dgm:prSet presAssocID="{D6D8138E-4B05-4AF9-9A7F-39D1993397D2}" presName="spacer" presStyleCnt="0"/>
      <dgm:spPr/>
    </dgm:pt>
    <dgm:pt modelId="{F48B027F-4BBA-45E3-8DFE-031D42BA2FD0}" type="pres">
      <dgm:prSet presAssocID="{D356477E-A018-4F71-A726-C169C4DD3B66}" presName="comp" presStyleCnt="0"/>
      <dgm:spPr/>
    </dgm:pt>
    <dgm:pt modelId="{3E3BA9D7-ACEC-4E6D-97E9-762F8022A52F}" type="pres">
      <dgm:prSet presAssocID="{D356477E-A018-4F71-A726-C169C4DD3B66}" presName="box" presStyleLbl="node1" presStyleIdx="2" presStyleCnt="3" custScaleY="134806"/>
      <dgm:spPr/>
      <dgm:t>
        <a:bodyPr/>
        <a:lstStyle/>
        <a:p>
          <a:endParaRPr lang="fi-FI"/>
        </a:p>
      </dgm:t>
    </dgm:pt>
    <dgm:pt modelId="{F2543443-7BFA-418A-AE00-ACCF1EA964AE}" type="pres">
      <dgm:prSet presAssocID="{D356477E-A018-4F71-A726-C169C4DD3B66}"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10000" b="-10000"/>
          </a:stretch>
        </a:blipFill>
      </dgm:spPr>
      <dgm:t>
        <a:bodyPr/>
        <a:lstStyle/>
        <a:p>
          <a:endParaRPr lang="fi-FI"/>
        </a:p>
      </dgm:t>
      <dgm:extLst>
        <a:ext uri="{E40237B7-FDA0-4F09-8148-C483321AD2D9}">
          <dgm14:cNvPr xmlns:dgm14="http://schemas.microsoft.com/office/drawing/2010/diagram" id="0" name="" descr="Kaksi miestä"/>
        </a:ext>
      </dgm:extLst>
    </dgm:pt>
    <dgm:pt modelId="{6F42BD81-4228-4A2D-8AE8-E7002FFE4AF7}" type="pres">
      <dgm:prSet presAssocID="{D356477E-A018-4F71-A726-C169C4DD3B66}" presName="text" presStyleLbl="node1" presStyleIdx="2" presStyleCnt="3">
        <dgm:presLayoutVars>
          <dgm:bulletEnabled val="1"/>
        </dgm:presLayoutVars>
      </dgm:prSet>
      <dgm:spPr/>
      <dgm:t>
        <a:bodyPr/>
        <a:lstStyle/>
        <a:p>
          <a:endParaRPr lang="fi-FI"/>
        </a:p>
      </dgm:t>
    </dgm:pt>
  </dgm:ptLst>
  <dgm:cxnLst>
    <dgm:cxn modelId="{3FC0D8D4-E41F-4E62-B5E1-E69542FCBCA0}" type="presOf" srcId="{D356477E-A018-4F71-A726-C169C4DD3B66}" destId="{3E3BA9D7-ACEC-4E6D-97E9-762F8022A52F}" srcOrd="0" destOrd="0" presId="urn:microsoft.com/office/officeart/2005/8/layout/vList4"/>
    <dgm:cxn modelId="{EA93702F-10F9-4131-9A03-1261ECA38974}" type="presOf" srcId="{4EECC268-5067-49EB-AA92-0A1C48EA3D55}" destId="{D7C43733-4709-49FA-9A7C-C4B373D52437}" srcOrd="0" destOrd="0" presId="urn:microsoft.com/office/officeart/2005/8/layout/vList4"/>
    <dgm:cxn modelId="{42FB211A-8D29-42DC-9A4A-2531425D2041}" srcId="{AB806F55-0546-4869-8594-770C6EC63B5D}" destId="{D356477E-A018-4F71-A726-C169C4DD3B66}" srcOrd="2" destOrd="0" parTransId="{D268CD7B-0A0D-4DC5-87CA-846ECC671975}" sibTransId="{9E120468-162E-4AB9-85D0-FB322FF9A89B}"/>
    <dgm:cxn modelId="{73538FF0-36B9-47D6-BE2F-F54A897F6CF6}" type="presOf" srcId="{085480EC-3E25-49A5-A9BE-6CC27F465A0F}" destId="{DDD6A029-BA02-4306-8D9D-BE8672AE5D2A}" srcOrd="0" destOrd="0" presId="urn:microsoft.com/office/officeart/2005/8/layout/vList4"/>
    <dgm:cxn modelId="{CA902F79-13EC-40D0-9C46-3C72AD837898}" type="presOf" srcId="{085480EC-3E25-49A5-A9BE-6CC27F465A0F}" destId="{CFE00F8A-E100-4AF3-A2C7-6E770CCFA1FD}" srcOrd="1" destOrd="0" presId="urn:microsoft.com/office/officeart/2005/8/layout/vList4"/>
    <dgm:cxn modelId="{58D500B2-B3D9-4382-864A-E7CE28E13EA1}" type="presOf" srcId="{AB806F55-0546-4869-8594-770C6EC63B5D}" destId="{2F0BCDBF-CF1B-4C46-903C-D820A71EBD75}" srcOrd="0" destOrd="0" presId="urn:microsoft.com/office/officeart/2005/8/layout/vList4"/>
    <dgm:cxn modelId="{CB44E901-848E-4649-87FD-5A7A3180E555}" srcId="{AB806F55-0546-4869-8594-770C6EC63B5D}" destId="{4EECC268-5067-49EB-AA92-0A1C48EA3D55}" srcOrd="0" destOrd="0" parTransId="{538654D9-04B6-4ADA-8CD2-DC69C822B64C}" sibTransId="{E248D488-EE17-46FB-B46A-49574ED875FE}"/>
    <dgm:cxn modelId="{EDC5C6CE-E3A0-4963-9C71-726982D3FE90}" srcId="{AB806F55-0546-4869-8594-770C6EC63B5D}" destId="{085480EC-3E25-49A5-A9BE-6CC27F465A0F}" srcOrd="1" destOrd="0" parTransId="{1E09E3BC-61D7-4231-95CF-2978BF0CC971}" sibTransId="{D6D8138E-4B05-4AF9-9A7F-39D1993397D2}"/>
    <dgm:cxn modelId="{4F7B2526-FB76-4957-A6E3-828A496188FC}" type="presOf" srcId="{4EECC268-5067-49EB-AA92-0A1C48EA3D55}" destId="{70A24314-90D5-4EE8-B3D2-656AA17AB939}" srcOrd="1" destOrd="0" presId="urn:microsoft.com/office/officeart/2005/8/layout/vList4"/>
    <dgm:cxn modelId="{F2CD2820-1729-4D54-A319-D0A2F1105D59}" type="presOf" srcId="{D356477E-A018-4F71-A726-C169C4DD3B66}" destId="{6F42BD81-4228-4A2D-8AE8-E7002FFE4AF7}" srcOrd="1" destOrd="0" presId="urn:microsoft.com/office/officeart/2005/8/layout/vList4"/>
    <dgm:cxn modelId="{A09DD253-183C-4AB2-9B4B-EFA6D2E7E916}" type="presParOf" srcId="{2F0BCDBF-CF1B-4C46-903C-D820A71EBD75}" destId="{9220013E-E56F-4BE1-99C4-FA3AA1590895}" srcOrd="0" destOrd="0" presId="urn:microsoft.com/office/officeart/2005/8/layout/vList4"/>
    <dgm:cxn modelId="{E2243839-D33A-4734-9362-F7EB2EB5B032}" type="presParOf" srcId="{9220013E-E56F-4BE1-99C4-FA3AA1590895}" destId="{D7C43733-4709-49FA-9A7C-C4B373D52437}" srcOrd="0" destOrd="0" presId="urn:microsoft.com/office/officeart/2005/8/layout/vList4"/>
    <dgm:cxn modelId="{A5E0CE95-3F56-4910-A465-D85AF254BE33}" type="presParOf" srcId="{9220013E-E56F-4BE1-99C4-FA3AA1590895}" destId="{E5B17DBE-38E8-4BE5-B1B5-A9F776212198}" srcOrd="1" destOrd="0" presId="urn:microsoft.com/office/officeart/2005/8/layout/vList4"/>
    <dgm:cxn modelId="{09CB24F8-118E-4BB1-8F1D-3462CA5CD4FF}" type="presParOf" srcId="{9220013E-E56F-4BE1-99C4-FA3AA1590895}" destId="{70A24314-90D5-4EE8-B3D2-656AA17AB939}" srcOrd="2" destOrd="0" presId="urn:microsoft.com/office/officeart/2005/8/layout/vList4"/>
    <dgm:cxn modelId="{FBD5A350-BEF9-4028-AC17-92C86EA75829}" type="presParOf" srcId="{2F0BCDBF-CF1B-4C46-903C-D820A71EBD75}" destId="{B8C7FB1A-D1AA-4555-82BA-778ABC3F3065}" srcOrd="1" destOrd="0" presId="urn:microsoft.com/office/officeart/2005/8/layout/vList4"/>
    <dgm:cxn modelId="{21F38273-2D1D-444C-B02D-7EFE8FDAEA1B}" type="presParOf" srcId="{2F0BCDBF-CF1B-4C46-903C-D820A71EBD75}" destId="{0A629F04-25E6-4C3E-BFFE-60299E36475A}" srcOrd="2" destOrd="0" presId="urn:microsoft.com/office/officeart/2005/8/layout/vList4"/>
    <dgm:cxn modelId="{9FB3C2DD-55EC-4922-8ED0-66CD0C5CB98B}" type="presParOf" srcId="{0A629F04-25E6-4C3E-BFFE-60299E36475A}" destId="{DDD6A029-BA02-4306-8D9D-BE8672AE5D2A}" srcOrd="0" destOrd="0" presId="urn:microsoft.com/office/officeart/2005/8/layout/vList4"/>
    <dgm:cxn modelId="{F95C7B2B-47B8-45EB-B8E3-85FCF21EA94F}" type="presParOf" srcId="{0A629F04-25E6-4C3E-BFFE-60299E36475A}" destId="{E838BD33-6C7F-4E58-B4A9-C66726653FC5}" srcOrd="1" destOrd="0" presId="urn:microsoft.com/office/officeart/2005/8/layout/vList4"/>
    <dgm:cxn modelId="{7B541C78-ACBE-4ED4-ABCF-62DDE1D8C13C}" type="presParOf" srcId="{0A629F04-25E6-4C3E-BFFE-60299E36475A}" destId="{CFE00F8A-E100-4AF3-A2C7-6E770CCFA1FD}" srcOrd="2" destOrd="0" presId="urn:microsoft.com/office/officeart/2005/8/layout/vList4"/>
    <dgm:cxn modelId="{26C14842-964E-4506-9454-791C333005F1}" type="presParOf" srcId="{2F0BCDBF-CF1B-4C46-903C-D820A71EBD75}" destId="{61F416A8-ACC2-44BB-B0F0-5B5ABF37CFBD}" srcOrd="3" destOrd="0" presId="urn:microsoft.com/office/officeart/2005/8/layout/vList4"/>
    <dgm:cxn modelId="{74FEE39E-278C-4CD6-9886-1B8F17052DE4}" type="presParOf" srcId="{2F0BCDBF-CF1B-4C46-903C-D820A71EBD75}" destId="{F48B027F-4BBA-45E3-8DFE-031D42BA2FD0}" srcOrd="4" destOrd="0" presId="urn:microsoft.com/office/officeart/2005/8/layout/vList4"/>
    <dgm:cxn modelId="{70C5F1D4-D6B6-477B-8B34-BA42D3B49B9C}" type="presParOf" srcId="{F48B027F-4BBA-45E3-8DFE-031D42BA2FD0}" destId="{3E3BA9D7-ACEC-4E6D-97E9-762F8022A52F}" srcOrd="0" destOrd="0" presId="urn:microsoft.com/office/officeart/2005/8/layout/vList4"/>
    <dgm:cxn modelId="{2529BC57-57D4-48AC-85EA-4C5703946C78}" type="presParOf" srcId="{F48B027F-4BBA-45E3-8DFE-031D42BA2FD0}" destId="{F2543443-7BFA-418A-AE00-ACCF1EA964AE}" srcOrd="1" destOrd="0" presId="urn:microsoft.com/office/officeart/2005/8/layout/vList4"/>
    <dgm:cxn modelId="{A3440D33-6CD3-4946-B42E-E63EF0C9E16E}" type="presParOf" srcId="{F48B027F-4BBA-45E3-8DFE-031D42BA2FD0}" destId="{6F42BD81-4228-4A2D-8AE8-E7002FFE4A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3733-4709-49FA-9A7C-C4B373D52437}">
      <dsp:nvSpPr>
        <dsp:cNvPr id="0" name=""/>
        <dsp:cNvSpPr/>
      </dsp:nvSpPr>
      <dsp:spPr>
        <a:xfrm>
          <a:off x="0" y="0"/>
          <a:ext cx="7040305" cy="180522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Managerial Forums - Knowledge Management</a:t>
          </a:r>
          <a:br>
            <a:rPr lang="en-US" sz="1800" kern="1200" dirty="0"/>
          </a:br>
          <a:r>
            <a:rPr lang="en-US" sz="1800" kern="1200" dirty="0"/>
            <a:t>(4 times split morning / afternoon / year), </a:t>
          </a:r>
          <a:br>
            <a:rPr lang="en-US" sz="1800" kern="1200" dirty="0"/>
          </a:br>
          <a:r>
            <a:rPr lang="en-US" sz="1800" kern="1200" dirty="0"/>
            <a:t>HR for all supervisors</a:t>
          </a:r>
          <a:br>
            <a:rPr lang="en-US" sz="1800" kern="1200" dirty="0"/>
          </a:br>
          <a:r>
            <a:rPr lang="en-US" sz="1800" kern="1200" dirty="0"/>
            <a:t>Pedagogical program, Changed VET,</a:t>
          </a:r>
          <a:br>
            <a:rPr lang="en-US" sz="1800" kern="1200" dirty="0"/>
          </a:br>
          <a:r>
            <a:rPr lang="en-US" sz="1800" kern="1200" dirty="0"/>
            <a:t>Team Coaching (Team Academy)</a:t>
          </a:r>
          <a:endParaRPr lang="fi-FI" sz="1800" kern="1200" dirty="0"/>
        </a:p>
      </dsp:txBody>
      <dsp:txXfrm>
        <a:off x="1526624" y="0"/>
        <a:ext cx="5513680" cy="1805220"/>
      </dsp:txXfrm>
    </dsp:sp>
    <dsp:sp modelId="{E5B17DBE-38E8-4BE5-B1B5-A9F776212198}">
      <dsp:nvSpPr>
        <dsp:cNvPr id="0" name=""/>
        <dsp:cNvSpPr/>
      </dsp:nvSpPr>
      <dsp:spPr>
        <a:xfrm>
          <a:off x="118563" y="428357"/>
          <a:ext cx="1408061" cy="9485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D6A029-BA02-4306-8D9D-BE8672AE5D2A}">
      <dsp:nvSpPr>
        <dsp:cNvPr id="0" name=""/>
        <dsp:cNvSpPr/>
      </dsp:nvSpPr>
      <dsp:spPr>
        <a:xfrm>
          <a:off x="0" y="1923783"/>
          <a:ext cx="7040305" cy="146384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Learning Cafes for Team Managers (4 times / year)</a:t>
          </a:r>
          <a:br>
            <a:rPr lang="en-US" sz="1800" kern="1200" dirty="0"/>
          </a:br>
          <a:r>
            <a:rPr lang="en-US" sz="1800" kern="1200" dirty="0"/>
            <a:t>Personal Competence Development Plan, Training Offerings, Competence Based, Partnership</a:t>
          </a:r>
          <a:br>
            <a:rPr lang="en-US" sz="1800" kern="1200" dirty="0"/>
          </a:br>
          <a:r>
            <a:rPr lang="en-US" sz="1800" kern="1200" dirty="0"/>
            <a:t>Team coaching</a:t>
          </a:r>
          <a:endParaRPr lang="fi-FI" sz="1800" kern="1200" dirty="0"/>
        </a:p>
      </dsp:txBody>
      <dsp:txXfrm>
        <a:off x="1526624" y="1923783"/>
        <a:ext cx="5513680" cy="1463841"/>
      </dsp:txXfrm>
    </dsp:sp>
    <dsp:sp modelId="{E838BD33-6C7F-4E58-B4A9-C66726653FC5}">
      <dsp:nvSpPr>
        <dsp:cNvPr id="0" name=""/>
        <dsp:cNvSpPr/>
      </dsp:nvSpPr>
      <dsp:spPr>
        <a:xfrm>
          <a:off x="118563" y="2181451"/>
          <a:ext cx="1408061" cy="9485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BA9D7-ACEC-4E6D-97E9-762F8022A52F}">
      <dsp:nvSpPr>
        <dsp:cNvPr id="0" name=""/>
        <dsp:cNvSpPr/>
      </dsp:nvSpPr>
      <dsp:spPr>
        <a:xfrm>
          <a:off x="0" y="3506188"/>
          <a:ext cx="7040305" cy="159830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Pedagogical training for teachers (4 times / year)</a:t>
          </a:r>
          <a:br>
            <a:rPr lang="en-US" sz="1800" kern="1200" dirty="0"/>
          </a:br>
          <a:r>
            <a:rPr lang="en-US" sz="1800" kern="1200" dirty="0"/>
            <a:t>Working in a team </a:t>
          </a:r>
          <a:br>
            <a:rPr lang="en-US" sz="1800" kern="1200" dirty="0"/>
          </a:br>
          <a:r>
            <a:rPr lang="en-US" sz="1800" kern="1200" dirty="0"/>
            <a:t>Teaching and guidance in different learning environments</a:t>
          </a:r>
          <a:br>
            <a:rPr lang="en-US" sz="1800" kern="1200" dirty="0"/>
          </a:br>
          <a:r>
            <a:rPr lang="en-US" sz="1800" kern="1200" dirty="0"/>
            <a:t>Skills mapping themes, Competence based education</a:t>
          </a:r>
          <a:endParaRPr lang="fi-FI" sz="1800" kern="1200" dirty="0"/>
        </a:p>
      </dsp:txBody>
      <dsp:txXfrm>
        <a:off x="1526624" y="3506188"/>
        <a:ext cx="5513680" cy="1598303"/>
      </dsp:txXfrm>
    </dsp:sp>
    <dsp:sp modelId="{F2543443-7BFA-418A-AE00-ACCF1EA964AE}">
      <dsp:nvSpPr>
        <dsp:cNvPr id="0" name=""/>
        <dsp:cNvSpPr/>
      </dsp:nvSpPr>
      <dsp:spPr>
        <a:xfrm>
          <a:off x="118563" y="3831087"/>
          <a:ext cx="1408061" cy="94850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i-FI" altLang="fi-FI"/>
          </a:p>
        </p:txBody>
      </p:sp>
      <p:sp>
        <p:nvSpPr>
          <p:cNvPr id="1843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i-FI" altLang="fi-FI"/>
          </a:p>
        </p:txBody>
      </p:sp>
      <p:sp>
        <p:nvSpPr>
          <p:cNvPr id="1843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i-FI" altLang="fi-FI"/>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81881C1-3EDA-4EEB-B922-A9EDD50B8CB0}" type="slidenum">
              <a:rPr lang="fi-FI" altLang="fi-FI"/>
              <a:pPr/>
              <a:t>‹#›</a:t>
            </a:fld>
            <a:endParaRPr lang="fi-FI" altLang="fi-FI"/>
          </a:p>
        </p:txBody>
      </p:sp>
    </p:spTree>
    <p:extLst>
      <p:ext uri="{BB962C8B-B14F-4D97-AF65-F5344CB8AC3E}">
        <p14:creationId xmlns:p14="http://schemas.microsoft.com/office/powerpoint/2010/main" val="25608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fi-FI" altLang="fi-FI"/>
          </a:p>
        </p:txBody>
      </p:sp>
      <p:sp>
        <p:nvSpPr>
          <p:cNvPr id="1331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fi-FI" altLang="fi-FI"/>
          </a:p>
        </p:txBody>
      </p:sp>
      <p:sp>
        <p:nvSpPr>
          <p:cNvPr id="1331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fi-FI" altLang="fi-FI"/>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1795A41-0E7C-43B6-8236-E81EED74C70A}" type="slidenum">
              <a:rPr lang="fi-FI" altLang="fi-FI"/>
              <a:pPr/>
              <a:t>‹#›</a:t>
            </a:fld>
            <a:endParaRPr lang="fi-FI" altLang="fi-FI"/>
          </a:p>
        </p:txBody>
      </p:sp>
    </p:spTree>
    <p:extLst>
      <p:ext uri="{BB962C8B-B14F-4D97-AF65-F5344CB8AC3E}">
        <p14:creationId xmlns:p14="http://schemas.microsoft.com/office/powerpoint/2010/main" val="2051610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639CC-2304-9949-BEF3-54E737648D9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1"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ＭＳ Ｐゴシック" pitchFamily="1" charset="-128"/>
              <a:cs typeface="+mn-cs"/>
            </a:endParaRPr>
          </a:p>
        </p:txBody>
      </p:sp>
    </p:spTree>
    <p:extLst>
      <p:ext uri="{BB962C8B-B14F-4D97-AF65-F5344CB8AC3E}">
        <p14:creationId xmlns:p14="http://schemas.microsoft.com/office/powerpoint/2010/main" val="265007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639CC-2304-9949-BEF3-54E737648D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56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639CC-2304-9949-BEF3-54E737648D9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1"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ＭＳ Ｐゴシック" pitchFamily="1" charset="-128"/>
              <a:cs typeface="+mn-cs"/>
            </a:endParaRPr>
          </a:p>
        </p:txBody>
      </p:sp>
    </p:spTree>
    <p:extLst>
      <p:ext uri="{BB962C8B-B14F-4D97-AF65-F5344CB8AC3E}">
        <p14:creationId xmlns:p14="http://schemas.microsoft.com/office/powerpoint/2010/main" val="117050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3639CC-2304-9949-BEF3-54E737648D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230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80" y="-19468"/>
            <a:ext cx="9934480" cy="6877468"/>
          </a:xfrm>
          <a:prstGeom prst="rect">
            <a:avLst/>
          </a:prstGeom>
        </p:spPr>
      </p:pic>
      <p:sp>
        <p:nvSpPr>
          <p:cNvPr id="21507" name="Rectangle 3"/>
          <p:cNvSpPr>
            <a:spLocks noGrp="1" noChangeArrowheads="1"/>
          </p:cNvSpPr>
          <p:nvPr>
            <p:ph type="ctrTitle"/>
          </p:nvPr>
        </p:nvSpPr>
        <p:spPr>
          <a:xfrm>
            <a:off x="631825" y="1268413"/>
            <a:ext cx="8929688" cy="4321175"/>
          </a:xfrm>
        </p:spPr>
        <p:txBody>
          <a:bodyPr/>
          <a:lstStyle>
            <a:lvl1pPr>
              <a:defRPr sz="3000"/>
            </a:lvl1pPr>
          </a:lstStyle>
          <a:p>
            <a:pPr lvl="0"/>
            <a:r>
              <a:rPr lang="fi-FI" altLang="fi-FI" noProof="0" smtClean="0"/>
              <a:t>Muokkaa perustyyl. napsautt.</a:t>
            </a:r>
            <a:endParaRPr lang="fi-FI" altLang="fi-FI" noProof="0" dirty="0" smtClean="0"/>
          </a:p>
        </p:txBody>
      </p:sp>
      <p:sp>
        <p:nvSpPr>
          <p:cNvPr id="21509" name="Rectangle 5"/>
          <p:cNvSpPr>
            <a:spLocks noGrp="1" noChangeArrowheads="1"/>
          </p:cNvSpPr>
          <p:nvPr>
            <p:ph type="dt" sz="half" idx="2"/>
          </p:nvPr>
        </p:nvSpPr>
        <p:spPr>
          <a:xfrm>
            <a:off x="6392863" y="188913"/>
            <a:ext cx="2311400" cy="476250"/>
          </a:xfrm>
        </p:spPr>
        <p:txBody>
          <a:bodyPr/>
          <a:lstStyle>
            <a:lvl1pPr>
              <a:defRPr>
                <a:solidFill>
                  <a:schemeClr val="tx1"/>
                </a:solidFill>
              </a:defRPr>
            </a:lvl1pPr>
          </a:lstStyle>
          <a:p>
            <a:endParaRPr lang="fi-FI" altLang="fi-FI"/>
          </a:p>
        </p:txBody>
      </p:sp>
      <p:sp>
        <p:nvSpPr>
          <p:cNvPr id="21510" name="Rectangle 6"/>
          <p:cNvSpPr>
            <a:spLocks noGrp="1" noChangeArrowheads="1"/>
          </p:cNvSpPr>
          <p:nvPr>
            <p:ph type="ftr" sz="quarter" idx="3"/>
          </p:nvPr>
        </p:nvSpPr>
        <p:spPr>
          <a:xfrm>
            <a:off x="2720975" y="188913"/>
            <a:ext cx="3136900" cy="476250"/>
          </a:xfrm>
        </p:spPr>
        <p:txBody>
          <a:bodyPr/>
          <a:lstStyle>
            <a:lvl1pPr>
              <a:defRPr>
                <a:solidFill>
                  <a:schemeClr val="tx1"/>
                </a:solidFill>
              </a:defRPr>
            </a:lvl1pPr>
          </a:lstStyle>
          <a:p>
            <a:endParaRPr lang="fi-FI" altLang="fi-F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EBBE8378-5292-4B6E-AD55-8389A6CDDD3F}" type="slidenum">
              <a:rPr lang="fi-FI" altLang="fi-FI"/>
              <a:pPr/>
              <a:t>‹#›</a:t>
            </a:fld>
            <a:endParaRPr lang="fi-FI" altLang="fi-FI"/>
          </a:p>
        </p:txBody>
      </p:sp>
    </p:spTree>
    <p:extLst>
      <p:ext uri="{BB962C8B-B14F-4D97-AF65-F5344CB8AC3E}">
        <p14:creationId xmlns:p14="http://schemas.microsoft.com/office/powerpoint/2010/main" val="193295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58025" y="609600"/>
            <a:ext cx="2105025" cy="5486400"/>
          </a:xfrm>
        </p:spPr>
        <p:txBody>
          <a:bodyPr vert="eaVert"/>
          <a:lstStyle/>
          <a:p>
            <a:r>
              <a:rPr lang="fi-FI" smtClean="0"/>
              <a:t>Muokkaa perustyyl. napsautt.</a:t>
            </a:r>
            <a:endParaRPr lang="fi-FI" dirty="0"/>
          </a:p>
        </p:txBody>
      </p:sp>
      <p:sp>
        <p:nvSpPr>
          <p:cNvPr id="3" name="Pystysuoran tekstin paikkamerkki 2"/>
          <p:cNvSpPr>
            <a:spLocks noGrp="1"/>
          </p:cNvSpPr>
          <p:nvPr>
            <p:ph type="body" orient="vert" idx="1"/>
          </p:nvPr>
        </p:nvSpPr>
        <p:spPr>
          <a:xfrm>
            <a:off x="742950" y="609600"/>
            <a:ext cx="6162675" cy="5486400"/>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88F9733A-BA66-43FB-BEBE-767E39D5EF69}" type="slidenum">
              <a:rPr lang="fi-FI" altLang="fi-FI"/>
              <a:pPr/>
              <a:t>‹#›</a:t>
            </a:fld>
            <a:endParaRPr lang="fi-FI" altLang="fi-FI" dirty="0"/>
          </a:p>
        </p:txBody>
      </p:sp>
    </p:spTree>
    <p:extLst>
      <p:ext uri="{BB962C8B-B14F-4D97-AF65-F5344CB8AC3E}">
        <p14:creationId xmlns:p14="http://schemas.microsoft.com/office/powerpoint/2010/main" val="359209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oko sivun kuva">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996113" y="6325539"/>
            <a:ext cx="2228850" cy="365125"/>
          </a:xfrm>
          <a:prstGeom prst="rect">
            <a:avLst/>
          </a:prstGeom>
        </p:spPr>
        <p:txBody>
          <a:bodyPr vert="horz" lIns="91440" tIns="45720" rIns="91440" bIns="45720" rtlCol="0" anchor="ctr"/>
          <a:lstStyle>
            <a:lvl1pPr algn="r">
              <a:defRPr sz="975">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3F53CA4-85EB-40BD-9FFB-8691F4C307C9}" type="slidenum">
              <a:rPr lang="fi-FI" smtClean="0"/>
              <a:pPr/>
              <a:t>‹#›</a:t>
            </a:fld>
            <a:endParaRPr lang="fi-FI" dirty="0"/>
          </a:p>
        </p:txBody>
      </p:sp>
      <p:sp>
        <p:nvSpPr>
          <p:cNvPr id="6" name="Picture Placeholder 7"/>
          <p:cNvSpPr>
            <a:spLocks noGrp="1"/>
          </p:cNvSpPr>
          <p:nvPr>
            <p:ph type="pic" sz="quarter" idx="14"/>
          </p:nvPr>
        </p:nvSpPr>
        <p:spPr>
          <a:xfrm>
            <a:off x="1" y="211668"/>
            <a:ext cx="9905999" cy="5983111"/>
          </a:xfrm>
        </p:spPr>
        <p:txBody>
          <a:bodyPr/>
          <a:lstStyle/>
          <a:p>
            <a:endParaRPr lang="en-US"/>
          </a:p>
        </p:txBody>
      </p:sp>
    </p:spTree>
    <p:extLst>
      <p:ext uri="{BB962C8B-B14F-4D97-AF65-F5344CB8AC3E}">
        <p14:creationId xmlns:p14="http://schemas.microsoft.com/office/powerpoint/2010/main" val="228988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3" name="Otsikko 2"/>
          <p:cNvSpPr>
            <a:spLocks noGrp="1"/>
          </p:cNvSpPr>
          <p:nvPr>
            <p:ph type="title"/>
          </p:nvPr>
        </p:nvSpPr>
        <p:spPr>
          <a:xfrm>
            <a:off x="2555146" y="2049523"/>
            <a:ext cx="6904638" cy="2817092"/>
          </a:xfrm>
          <a:prstGeom prst="rect">
            <a:avLst/>
          </a:prstGeom>
        </p:spPr>
        <p:txBody>
          <a:bodyPr>
            <a:normAutofit/>
          </a:bodyPr>
          <a:lstStyle>
            <a:lvl1pPr>
              <a:lnSpc>
                <a:spcPts val="3600"/>
              </a:lnSpc>
              <a:defRPr sz="3200"/>
            </a:lvl1pPr>
          </a:lstStyle>
          <a:p>
            <a:r>
              <a:rPr lang="fi-FI" dirty="0"/>
              <a:t>Muokkaa perustyylejä naps.</a:t>
            </a:r>
          </a:p>
        </p:txBody>
      </p:sp>
    </p:spTree>
    <p:extLst>
      <p:ext uri="{BB962C8B-B14F-4D97-AF65-F5344CB8AC3E}">
        <p14:creationId xmlns:p14="http://schemas.microsoft.com/office/powerpoint/2010/main" val="2371988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 ykkösvalin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AB942B8-D485-43EB-B893-D7EF8525977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3" name="Otsikko 2"/>
          <p:cNvSpPr>
            <a:spLocks noGrp="1"/>
          </p:cNvSpPr>
          <p:nvPr>
            <p:ph type="title"/>
          </p:nvPr>
        </p:nvSpPr>
        <p:spPr>
          <a:xfrm>
            <a:off x="1060240" y="2049523"/>
            <a:ext cx="6904638" cy="2817092"/>
          </a:xfrm>
          <a:prstGeom prst="rect">
            <a:avLst/>
          </a:prstGeom>
        </p:spPr>
        <p:txBody>
          <a:bodyPr>
            <a:normAutofit/>
          </a:bodyPr>
          <a:lstStyle>
            <a:lvl1pPr>
              <a:lnSpc>
                <a:spcPts val="3600"/>
              </a:lnSpc>
              <a:defRPr sz="3200"/>
            </a:lvl1pPr>
          </a:lstStyle>
          <a:p>
            <a:r>
              <a:rPr lang="fi-FI" dirty="0"/>
              <a:t>Muokkaa perustyylejä naps.</a:t>
            </a:r>
          </a:p>
        </p:txBody>
      </p:sp>
      <p:sp>
        <p:nvSpPr>
          <p:cNvPr id="5" name="TextBox 10">
            <a:extLst>
              <a:ext uri="{FF2B5EF4-FFF2-40B4-BE49-F238E27FC236}">
                <a16:creationId xmlns:a16="http://schemas.microsoft.com/office/drawing/2014/main" id="{C6C2C99A-DA4C-41F0-ADDF-F850E7C02A8C}"/>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177358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2553534"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2553534"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94718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Box 10">
            <a:extLst>
              <a:ext uri="{FF2B5EF4-FFF2-40B4-BE49-F238E27FC236}">
                <a16:creationId xmlns:a16="http://schemas.microsoft.com/office/drawing/2014/main" id="{9B2DEAFD-14B8-46F3-89ED-609D3D3377D8}"/>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3791567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sältö - ykkösvalinta -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89DC39-807A-4E9C-9BF9-8794BD58BCC3}"/>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Box 10">
            <a:extLst>
              <a:ext uri="{FF2B5EF4-FFF2-40B4-BE49-F238E27FC236}">
                <a16:creationId xmlns:a16="http://schemas.microsoft.com/office/drawing/2014/main" id="{AE6C7CC8-3097-4489-8F57-1AAB4DBE7496}"/>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367570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3" name="Kuvan paikkamerkki 2"/>
          <p:cNvSpPr>
            <a:spLocks noGrp="1" noChangeAspect="1"/>
          </p:cNvSpPr>
          <p:nvPr>
            <p:ph type="pic" sz="quarter" idx="11" hasCustomPrompt="1"/>
          </p:nvPr>
        </p:nvSpPr>
        <p:spPr>
          <a:xfrm>
            <a:off x="267730" y="2004607"/>
            <a:ext cx="7488000" cy="4214962"/>
          </a:xfrm>
          <a:prstGeom prst="rect">
            <a:avLst/>
          </a:prstGeom>
          <a:no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
        <p:nvSpPr>
          <p:cNvPr id="11" name="Sisällön paikkamerkki 2"/>
          <p:cNvSpPr>
            <a:spLocks noGrp="1"/>
          </p:cNvSpPr>
          <p:nvPr>
            <p:ph sz="quarter" idx="12"/>
          </p:nvPr>
        </p:nvSpPr>
        <p:spPr>
          <a:xfrm>
            <a:off x="7906951" y="4061254"/>
            <a:ext cx="1561757" cy="2158314"/>
          </a:xfrm>
          <a:prstGeom prst="rect">
            <a:avLst/>
          </a:prstGeom>
        </p:spPr>
        <p:txBody>
          <a:bodyPr anchor="b">
            <a:normAutofit/>
          </a:bodyPr>
          <a:lstStyle>
            <a:lvl1pPr marL="0" indent="0" algn="l">
              <a:buNone/>
              <a:defRPr sz="1600" b="0" i="0">
                <a:latin typeface="Arial"/>
                <a:ea typeface="TitilliumText22L Light" charset="0"/>
                <a:cs typeface="Arial"/>
              </a:defRPr>
            </a:lvl1pPr>
            <a:lvl2pPr>
              <a:defRPr sz="1600" b="0" i="0">
                <a:latin typeface="TitilliumText22L Light" charset="0"/>
                <a:ea typeface="TitilliumText22L Light" charset="0"/>
                <a:cs typeface="TitilliumText22L Light" charset="0"/>
              </a:defRPr>
            </a:lvl2pPr>
            <a:lvl3pPr>
              <a:defRPr sz="1600" b="0" i="0">
                <a:latin typeface="TitilliumText22L Light" charset="0"/>
                <a:ea typeface="TitilliumText22L Light" charset="0"/>
                <a:cs typeface="TitilliumText22L Light" charset="0"/>
              </a:defRPr>
            </a:lvl3pPr>
            <a:lvl4pPr>
              <a:defRPr sz="1600" b="0" i="0">
                <a:latin typeface="TitilliumText22L Light" charset="0"/>
                <a:ea typeface="TitilliumText22L Light" charset="0"/>
                <a:cs typeface="TitilliumText22L Light" charset="0"/>
              </a:defRPr>
            </a:lvl4pPr>
            <a:lvl5pPr>
              <a:defRPr sz="1600" b="0" i="0">
                <a:latin typeface="TitilliumText22L Light" charset="0"/>
                <a:ea typeface="TitilliumText22L Light" charset="0"/>
                <a:cs typeface="TitilliumText22L Light" charset="0"/>
              </a:defRPr>
            </a:lvl5pPr>
          </a:lstStyle>
          <a:p>
            <a:pPr lvl="0"/>
            <a:r>
              <a:rPr lang="fi-FI" dirty="0"/>
              <a:t>Muokkaa tekstin perustyylejä napsauttamalla</a:t>
            </a:r>
          </a:p>
        </p:txBody>
      </p:sp>
      <p:sp>
        <p:nvSpPr>
          <p:cNvPr id="13" name="Title 1"/>
          <p:cNvSpPr>
            <a:spLocks noGrp="1"/>
          </p:cNvSpPr>
          <p:nvPr>
            <p:ph type="title" hasCustomPrompt="1"/>
          </p:nvPr>
        </p:nvSpPr>
        <p:spPr>
          <a:xfrm>
            <a:off x="267730" y="463607"/>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Kuvan otsikko </a:t>
            </a:r>
            <a:r>
              <a:rPr lang="fi-FI" dirty="0" err="1"/>
              <a:t>lorem</a:t>
            </a:r>
            <a:r>
              <a:rPr lang="fi-FI" dirty="0"/>
              <a:t> </a:t>
            </a:r>
            <a:r>
              <a:rPr lang="fi-FI" dirty="0" err="1"/>
              <a:t>ipsum</a:t>
            </a:r>
            <a:r>
              <a:rPr lang="fi-FI" dirty="0"/>
              <a:t> </a:t>
            </a:r>
            <a:r>
              <a:rPr lang="fi-FI" dirty="0" err="1"/>
              <a:t>Arial</a:t>
            </a:r>
            <a:r>
              <a:rPr lang="fi-FI" dirty="0"/>
              <a:t> 32/36</a:t>
            </a:r>
            <a:endParaRPr lang="en-US" dirty="0"/>
          </a:p>
        </p:txBody>
      </p:sp>
    </p:spTree>
    <p:extLst>
      <p:ext uri="{BB962C8B-B14F-4D97-AF65-F5344CB8AC3E}">
        <p14:creationId xmlns:p14="http://schemas.microsoft.com/office/powerpoint/2010/main" val="111579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4640650" y="947207"/>
            <a:ext cx="4845909" cy="1597771"/>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r>
              <a:rPr lang="fi-FI" dirty="0" err="1"/>
              <a:t>Arial</a:t>
            </a:r>
            <a:r>
              <a:rPr lang="fi-FI" dirty="0"/>
              <a:t> 32/36</a:t>
            </a:r>
            <a:endParaRPr lang="en-US" dirty="0"/>
          </a:p>
        </p:txBody>
      </p:sp>
      <p:sp>
        <p:nvSpPr>
          <p:cNvPr id="9" name="Sisällön paikkamerkki 2"/>
          <p:cNvSpPr>
            <a:spLocks noGrp="1"/>
          </p:cNvSpPr>
          <p:nvPr>
            <p:ph sz="quarter" idx="12"/>
          </p:nvPr>
        </p:nvSpPr>
        <p:spPr>
          <a:xfrm>
            <a:off x="4640649" y="2709949"/>
            <a:ext cx="4845909" cy="3559046"/>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2"/>
          <p:cNvSpPr>
            <a:spLocks noGrp="1"/>
          </p:cNvSpPr>
          <p:nvPr>
            <p:ph type="pic" sz="quarter" idx="11" hasCustomPrompt="1"/>
          </p:nvPr>
        </p:nvSpPr>
        <p:spPr>
          <a:xfrm>
            <a:off x="267730" y="943236"/>
            <a:ext cx="4096264" cy="5325760"/>
          </a:xfrm>
          <a:prstGeom prst="rect">
            <a:avLst/>
          </a:prstGeom>
          <a:solidFill>
            <a:schemeClr val="bg1"/>
          </a:solid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Tree>
    <p:extLst>
      <p:ext uri="{BB962C8B-B14F-4D97-AF65-F5344CB8AC3E}">
        <p14:creationId xmlns:p14="http://schemas.microsoft.com/office/powerpoint/2010/main" val="27835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000"/>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sz="1200">
                <a:latin typeface="+mj-lt"/>
              </a:defRPr>
            </a:lvl1pPr>
          </a:lstStyle>
          <a:p>
            <a:fld id="{DFF07A49-115B-43C1-AE25-5A4E22FBC404}" type="slidenum">
              <a:rPr lang="fi-FI" altLang="fi-FI" smtClean="0"/>
              <a:pPr/>
              <a:t>‹#›</a:t>
            </a:fld>
            <a:endParaRPr lang="fi-FI" altLang="fi-FI" dirty="0"/>
          </a:p>
        </p:txBody>
      </p:sp>
    </p:spTree>
    <p:extLst>
      <p:ext uri="{BB962C8B-B14F-4D97-AF65-F5344CB8AC3E}">
        <p14:creationId xmlns:p14="http://schemas.microsoft.com/office/powerpoint/2010/main" val="121762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sisältö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5" name="Sisällön paikkamerkki 2">
            <a:extLst>
              <a:ext uri="{FF2B5EF4-FFF2-40B4-BE49-F238E27FC236}">
                <a16:creationId xmlns:a16="http://schemas.microsoft.com/office/drawing/2014/main" id="{DC2E2FDC-F3B3-41CF-AB6A-48494A762CAE}"/>
              </a:ext>
            </a:extLst>
          </p:cNvPr>
          <p:cNvSpPr>
            <a:spLocks noGrp="1"/>
          </p:cNvSpPr>
          <p:nvPr>
            <p:ph sz="quarter" idx="12"/>
          </p:nvPr>
        </p:nvSpPr>
        <p:spPr>
          <a:xfrm>
            <a:off x="4631724" y="951549"/>
            <a:ext cx="4845909" cy="3570575"/>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Kuvan paikkamerkki 2">
            <a:extLst>
              <a:ext uri="{FF2B5EF4-FFF2-40B4-BE49-F238E27FC236}">
                <a16:creationId xmlns:a16="http://schemas.microsoft.com/office/drawing/2014/main" id="{E8D99E9B-A051-45B4-883C-FC52D255B8C1}"/>
              </a:ext>
            </a:extLst>
          </p:cNvPr>
          <p:cNvSpPr>
            <a:spLocks noGrp="1"/>
          </p:cNvSpPr>
          <p:nvPr>
            <p:ph type="pic" sz="quarter" idx="11" hasCustomPrompt="1"/>
          </p:nvPr>
        </p:nvSpPr>
        <p:spPr>
          <a:xfrm>
            <a:off x="267730" y="943236"/>
            <a:ext cx="4096264" cy="5325760"/>
          </a:xfrm>
          <a:prstGeom prst="rect">
            <a:avLst/>
          </a:prstGeom>
          <a:solidFill>
            <a:schemeClr val="bg1"/>
          </a:solid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
        <p:nvSpPr>
          <p:cNvPr id="7" name="TextBox 10">
            <a:extLst>
              <a:ext uri="{FF2B5EF4-FFF2-40B4-BE49-F238E27FC236}">
                <a16:creationId xmlns:a16="http://schemas.microsoft.com/office/drawing/2014/main" id="{81555D7A-CF63-4EF4-9AB9-418A106F04E9}"/>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4726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hteystiedot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8" name="Tekstiruutu 7">
            <a:extLst>
              <a:ext uri="{FF2B5EF4-FFF2-40B4-BE49-F238E27FC236}">
                <a16:creationId xmlns:a16="http://schemas.microsoft.com/office/drawing/2014/main" id="{BF8A0455-F601-4BA2-A012-9207EB26FC2C}"/>
              </a:ext>
            </a:extLst>
          </p:cNvPr>
          <p:cNvSpPr txBox="1"/>
          <p:nvPr userDrawn="1"/>
        </p:nvSpPr>
        <p:spPr>
          <a:xfrm>
            <a:off x="693420" y="1151452"/>
            <a:ext cx="6258792" cy="4626908"/>
          </a:xfrm>
          <a:prstGeom prst="rect">
            <a:avLst/>
          </a:prstGeom>
          <a:noFill/>
        </p:spPr>
        <p:txBody>
          <a:bodyPr wrap="square" rtlCol="0">
            <a:spAutoFit/>
          </a:bodyPr>
          <a:lstStyle/>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Kysyttävää hakemisesta?</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600" b="1" i="0" u="none" strike="noStrike" kern="1200" baseline="30000" dirty="0">
                <a:solidFill>
                  <a:schemeClr val="tx1"/>
                </a:solidFill>
                <a:latin typeface="Arial" panose="020B0604020202020204" pitchFamily="34" charset="0"/>
                <a:ea typeface="+mn-ea"/>
                <a:cs typeface="Arial" panose="020B0604020202020204" pitchFamily="34" charset="0"/>
              </a:rPr>
              <a:t>Ota yhteyttä Hakupalveluihin</a:t>
            </a: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 </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040 174 5579, </a:t>
            </a:r>
            <a:b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hakupalvelut@keuda.fi</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Palvelemme myös chatissä keuda.fi.</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Kiinnostaako oppisopimuskoulutus?</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600" b="1" i="0" u="none" strike="noStrike" kern="1200" baseline="30000" dirty="0">
                <a:solidFill>
                  <a:schemeClr val="tx1"/>
                </a:solidFill>
                <a:latin typeface="Arial" panose="020B0604020202020204" pitchFamily="34" charset="0"/>
                <a:ea typeface="+mn-ea"/>
                <a:cs typeface="Arial" panose="020B0604020202020204" pitchFamily="34" charset="0"/>
              </a:rPr>
              <a:t>Ota yhteyttä Työelämäpalveluihin</a:t>
            </a: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 </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040 174 5627, </a:t>
            </a:r>
            <a:b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tyoelamapalvelut@keuda.fi</a:t>
            </a:r>
          </a:p>
          <a:p>
            <a:pPr rtl="0"/>
            <a:endParaRPr lang="fi-FI" sz="18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err="1">
                <a:solidFill>
                  <a:schemeClr val="tx1"/>
                </a:solidFill>
                <a:latin typeface="Arial" panose="020B0604020202020204" pitchFamily="34" charset="0"/>
                <a:ea typeface="+mn-ea"/>
                <a:cs typeface="Arial" panose="020B0604020202020204" pitchFamily="34" charset="0"/>
              </a:rPr>
              <a:t>Keudan</a:t>
            </a:r>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 koulutusten yleisinfot</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Parittomien viikkojen keskiviikkona klo 14 – 16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osoitteessa Keskikatu 3A, Kerava.</a:t>
            </a:r>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err="1">
                <a:solidFill>
                  <a:schemeClr val="tx1"/>
                </a:solidFill>
                <a:latin typeface="Arial" panose="020B0604020202020204" pitchFamily="34" charset="0"/>
                <a:ea typeface="+mn-ea"/>
                <a:cs typeface="Arial" panose="020B0604020202020204" pitchFamily="34" charset="0"/>
              </a:rPr>
              <a:t>Keudaan</a:t>
            </a:r>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 tutustumaan? </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Katso päivittyvä lista avoimista ovista, infoista ja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muista tapahtumista osoitteessa </a:t>
            </a:r>
            <a:r>
              <a:rPr lang="fi-FI" sz="1800" b="1" i="0" u="none" strike="noStrike" kern="1200" baseline="30000" dirty="0">
                <a:solidFill>
                  <a:schemeClr val="tx1"/>
                </a:solidFill>
                <a:latin typeface="Arial" panose="020B0604020202020204" pitchFamily="34" charset="0"/>
                <a:ea typeface="+mn-ea"/>
                <a:cs typeface="Arial" panose="020B0604020202020204" pitchFamily="34" charset="0"/>
              </a:rPr>
              <a:t>keuda.fi/infot</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#ykkösvalinta  </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www.keuda.fi</a:t>
            </a:r>
          </a:p>
          <a:p>
            <a:endParaRPr lang="fi-FI" sz="2400" dirty="0">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886727D7-5BF9-4FEE-AD3B-148F54785AC3}"/>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3330697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rtta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AB97C95-E635-4200-B163-54DAC764B739}"/>
              </a:ext>
            </a:extLst>
          </p:cNvPr>
          <p:cNvPicPr>
            <a:picLocks noChangeAspect="1"/>
          </p:cNvPicPr>
          <p:nvPr userDrawn="1"/>
        </p:nvPicPr>
        <p:blipFill>
          <a:blip r:embed="rId2"/>
          <a:stretch>
            <a:fillRect/>
          </a:stretch>
        </p:blipFill>
        <p:spPr>
          <a:xfrm>
            <a:off x="0" y="1"/>
            <a:ext cx="9906000" cy="6857999"/>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0718" y="996490"/>
            <a:ext cx="4411851" cy="5609394"/>
          </a:xfrm>
          <a:prstGeom prst="rect">
            <a:avLst/>
          </a:prstGeom>
        </p:spPr>
      </p:pic>
      <p:sp>
        <p:nvSpPr>
          <p:cNvPr id="6" name="Tekstiruutu 5">
            <a:extLst>
              <a:ext uri="{FF2B5EF4-FFF2-40B4-BE49-F238E27FC236}">
                <a16:creationId xmlns:a16="http://schemas.microsoft.com/office/drawing/2014/main" id="{000F45F4-BC06-4C0F-93B5-E159DC2EDFDB}"/>
              </a:ext>
            </a:extLst>
          </p:cNvPr>
          <p:cNvSpPr txBox="1"/>
          <p:nvPr userDrawn="1"/>
        </p:nvSpPr>
        <p:spPr>
          <a:xfrm>
            <a:off x="639389" y="1485231"/>
            <a:ext cx="6258792" cy="3313728"/>
          </a:xfrm>
          <a:prstGeom prst="rect">
            <a:avLst/>
          </a:prstGeom>
          <a:noFill/>
        </p:spPr>
        <p:txBody>
          <a:bodyPr wrap="square" rtlCol="0">
            <a:spAutoFit/>
          </a:bodyPr>
          <a:lstStyle/>
          <a:p>
            <a:pPr rtl="0"/>
            <a:r>
              <a:rPr lang="fi-FI" sz="3200" b="1" i="0" u="none" strike="noStrike" kern="1200" baseline="30000" dirty="0">
                <a:solidFill>
                  <a:schemeClr val="tx1"/>
                </a:solidFill>
                <a:latin typeface="Arial" panose="020B0604020202020204" pitchFamily="34" charset="0"/>
                <a:ea typeface="+mn-ea"/>
                <a:cs typeface="Arial" panose="020B0604020202020204" pitchFamily="34" charset="0"/>
              </a:rPr>
              <a:t>KEUDA</a:t>
            </a:r>
            <a:endParaRPr lang="fi-FI" sz="32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Toteutamme opiskelijoille ja työelämälle yksilöllisiä,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vetovoimaisia  koulutus- ja kehittämispalveluja.</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Opetus- ja koulutuspalvelut</a:t>
            </a: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Työelämäpalvelut</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0" i="0" u="none" strike="noStrike"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sz="1800" b="1" i="0" u="none" strike="noStrike" kern="1200" baseline="30000" dirty="0">
                <a:solidFill>
                  <a:schemeClr val="tx1"/>
                </a:solidFill>
                <a:latin typeface="Arial" panose="020B0604020202020204" pitchFamily="34" charset="0"/>
                <a:ea typeface="+mn-ea"/>
                <a:cs typeface="Arial" panose="020B0604020202020204" pitchFamily="34" charset="0"/>
              </a:rPr>
              <a:t>Koulutustarjontamme kattaa kaikki koulutusalat: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Auto- ja logistiikkapalvelut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Hyvinvointipalvelut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Liike-elämän 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Luonnonvara- ja ympäristöpalvelut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Palvelualat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Teknologia- ja rakentamispalvelut</a:t>
            </a:r>
          </a:p>
          <a:p>
            <a:endParaRPr lang="fi-FI" sz="2400" dirty="0">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A7953638-5DFE-4A4A-91AA-B825B3CD5B5A}"/>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1562905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375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F75100E-0835-47B0-93C4-B8D0D1C6724D}"/>
              </a:ext>
            </a:extLst>
          </p:cNvPr>
          <p:cNvSpPr>
            <a:spLocks noGrp="1"/>
          </p:cNvSpPr>
          <p:nvPr>
            <p:ph type="dt" sz="half" idx="10"/>
          </p:nvPr>
        </p:nvSpPr>
        <p:spPr/>
        <p:txBody>
          <a:bodyPr/>
          <a:lstStyle/>
          <a:p>
            <a:fld id="{342F6A3F-8BFE-4B0C-9AAC-947DC99E130F}" type="datetimeFigureOut">
              <a:rPr lang="fi-FI" smtClean="0"/>
              <a:t>15.10.2019</a:t>
            </a:fld>
            <a:endParaRPr lang="fi-FI"/>
          </a:p>
        </p:txBody>
      </p:sp>
      <p:sp>
        <p:nvSpPr>
          <p:cNvPr id="3" name="Alatunnisteen paikkamerkki 2">
            <a:extLst>
              <a:ext uri="{FF2B5EF4-FFF2-40B4-BE49-F238E27FC236}">
                <a16:creationId xmlns:a16="http://schemas.microsoft.com/office/drawing/2014/main" id="{557D0C55-3BE5-4617-A72C-8815EBA7200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8E667CA-11E3-485E-A9C3-E39A9E953BF9}"/>
              </a:ext>
            </a:extLst>
          </p:cNvPr>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2936956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a:t>Otsikko </a:t>
            </a:r>
            <a:r>
              <a:rPr lang="fi-FI" err="1"/>
              <a:t>lorem</a:t>
            </a:r>
            <a:r>
              <a:rPr lang="fi-FI"/>
              <a:t> </a:t>
            </a:r>
            <a:r>
              <a:rPr lang="fi-FI" err="1"/>
              <a:t>ipsum</a:t>
            </a:r>
            <a:r>
              <a:rPr lang="fi-FI"/>
              <a:t> </a:t>
            </a:r>
            <a:br>
              <a:rPr lang="fi-FI"/>
            </a:br>
            <a:r>
              <a:rPr lang="fi-FI" err="1"/>
              <a:t>Arial</a:t>
            </a:r>
            <a:r>
              <a:rPr lang="fi-FI"/>
              <a:t> 32/36</a:t>
            </a:r>
            <a:endParaRPr lang="en-US"/>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272954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3" name="Otsikko 2"/>
          <p:cNvSpPr>
            <a:spLocks noGrp="1"/>
          </p:cNvSpPr>
          <p:nvPr>
            <p:ph type="title"/>
          </p:nvPr>
        </p:nvSpPr>
        <p:spPr>
          <a:xfrm>
            <a:off x="2555146" y="2049523"/>
            <a:ext cx="6904638" cy="2817092"/>
          </a:xfrm>
          <a:prstGeom prst="rect">
            <a:avLst/>
          </a:prstGeom>
        </p:spPr>
        <p:txBody>
          <a:bodyPr>
            <a:normAutofit/>
          </a:bodyPr>
          <a:lstStyle>
            <a:lvl1pPr>
              <a:lnSpc>
                <a:spcPts val="3600"/>
              </a:lnSpc>
              <a:defRPr sz="3200"/>
            </a:lvl1pPr>
          </a:lstStyle>
          <a:p>
            <a:r>
              <a:rPr lang="fi-FI" dirty="0"/>
              <a:t>Muokkaa perustyylejä naps.</a:t>
            </a:r>
          </a:p>
        </p:txBody>
      </p:sp>
    </p:spTree>
    <p:extLst>
      <p:ext uri="{BB962C8B-B14F-4D97-AF65-F5344CB8AC3E}">
        <p14:creationId xmlns:p14="http://schemas.microsoft.com/office/powerpoint/2010/main" val="251791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nsi - ykkösvalin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AB942B8-D485-43EB-B893-D7EF8525977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3" name="Otsikko 2"/>
          <p:cNvSpPr>
            <a:spLocks noGrp="1"/>
          </p:cNvSpPr>
          <p:nvPr>
            <p:ph type="title"/>
          </p:nvPr>
        </p:nvSpPr>
        <p:spPr>
          <a:xfrm>
            <a:off x="1060240" y="2049523"/>
            <a:ext cx="6904638" cy="2817092"/>
          </a:xfrm>
          <a:prstGeom prst="rect">
            <a:avLst/>
          </a:prstGeom>
        </p:spPr>
        <p:txBody>
          <a:bodyPr>
            <a:normAutofit/>
          </a:bodyPr>
          <a:lstStyle>
            <a:lvl1pPr>
              <a:lnSpc>
                <a:spcPts val="3600"/>
              </a:lnSpc>
              <a:defRPr sz="3200"/>
            </a:lvl1pPr>
          </a:lstStyle>
          <a:p>
            <a:r>
              <a:rPr lang="fi-FI" dirty="0"/>
              <a:t>Muokkaa perustyylejä naps.</a:t>
            </a:r>
          </a:p>
        </p:txBody>
      </p:sp>
      <p:sp>
        <p:nvSpPr>
          <p:cNvPr id="5" name="TextBox 10">
            <a:extLst>
              <a:ext uri="{FF2B5EF4-FFF2-40B4-BE49-F238E27FC236}">
                <a16:creationId xmlns:a16="http://schemas.microsoft.com/office/drawing/2014/main" id="{C6C2C99A-DA4C-41F0-ADDF-F850E7C02A8C}"/>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42722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2553534"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2553534"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212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Box 10">
            <a:extLst>
              <a:ext uri="{FF2B5EF4-FFF2-40B4-BE49-F238E27FC236}">
                <a16:creationId xmlns:a16="http://schemas.microsoft.com/office/drawing/2014/main" id="{9B2DEAFD-14B8-46F3-89ED-609D3D3377D8}"/>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11874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82638" y="4406900"/>
            <a:ext cx="8420100" cy="1362075"/>
          </a:xfrm>
        </p:spPr>
        <p:txBody>
          <a:bodyPr anchor="t"/>
          <a:lstStyle>
            <a:lvl1pPr algn="l">
              <a:defRPr sz="3000" b="1" cap="all"/>
            </a:lvl1pPr>
          </a:lstStyle>
          <a:p>
            <a:r>
              <a:rPr lang="fi-FI" smtClean="0"/>
              <a:t>Muokkaa perustyyl. napsautt.</a:t>
            </a:r>
            <a:endParaRPr lang="fi-FI" dirty="0"/>
          </a:p>
        </p:txBody>
      </p:sp>
      <p:sp>
        <p:nvSpPr>
          <p:cNvPr id="3" name="Tekstin paikkamerkki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lvl1pPr>
              <a:defRPr/>
            </a:lvl1pPr>
          </a:lstStyle>
          <a:p>
            <a:endParaRPr lang="fi-FI" altLang="fi-FI"/>
          </a:p>
        </p:txBody>
      </p:sp>
      <p:sp>
        <p:nvSpPr>
          <p:cNvPr id="5" name="Alatunnisteen paikkamerkki 4"/>
          <p:cNvSpPr>
            <a:spLocks noGrp="1"/>
          </p:cNvSpPr>
          <p:nvPr>
            <p:ph type="ftr" sz="quarter" idx="11"/>
          </p:nvPr>
        </p:nvSpPr>
        <p:spPr/>
        <p:txBody>
          <a:bodyPr/>
          <a:lstStyle>
            <a:lvl1pPr>
              <a:defRPr/>
            </a:lvl1pPr>
          </a:lstStyle>
          <a:p>
            <a:endParaRPr lang="fi-FI" altLang="fi-FI"/>
          </a:p>
        </p:txBody>
      </p:sp>
      <p:sp>
        <p:nvSpPr>
          <p:cNvPr id="6" name="Dian numeron paikkamerkki 5"/>
          <p:cNvSpPr>
            <a:spLocks noGrp="1"/>
          </p:cNvSpPr>
          <p:nvPr>
            <p:ph type="sldNum" sz="quarter" idx="12"/>
          </p:nvPr>
        </p:nvSpPr>
        <p:spPr/>
        <p:txBody>
          <a:bodyPr/>
          <a:lstStyle>
            <a:lvl1pPr>
              <a:defRPr/>
            </a:lvl1pPr>
          </a:lstStyle>
          <a:p>
            <a:fld id="{8E0442AE-1B80-4E57-BB98-595AC821BFB6}" type="slidenum">
              <a:rPr lang="fi-FI" altLang="fi-FI"/>
              <a:pPr/>
              <a:t>‹#›</a:t>
            </a:fld>
            <a:endParaRPr lang="fi-FI" altLang="fi-FI"/>
          </a:p>
        </p:txBody>
      </p:sp>
    </p:spTree>
    <p:extLst>
      <p:ext uri="{BB962C8B-B14F-4D97-AF65-F5344CB8AC3E}">
        <p14:creationId xmlns:p14="http://schemas.microsoft.com/office/powerpoint/2010/main" val="158201896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isältö - ykkösvalinta - lime">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89DC39-807A-4E9C-9BF9-8794BD58BCC3}"/>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Box 10">
            <a:extLst>
              <a:ext uri="{FF2B5EF4-FFF2-40B4-BE49-F238E27FC236}">
                <a16:creationId xmlns:a16="http://schemas.microsoft.com/office/drawing/2014/main" id="{AE6C7CC8-3097-4489-8F57-1AAB4DBE7496}"/>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4026239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3" name="Kuvan paikkamerkki 2"/>
          <p:cNvSpPr>
            <a:spLocks noGrp="1" noChangeAspect="1"/>
          </p:cNvSpPr>
          <p:nvPr>
            <p:ph type="pic" sz="quarter" idx="11" hasCustomPrompt="1"/>
          </p:nvPr>
        </p:nvSpPr>
        <p:spPr>
          <a:xfrm>
            <a:off x="267730" y="2004607"/>
            <a:ext cx="7488000" cy="4214962"/>
          </a:xfrm>
          <a:prstGeom prst="rect">
            <a:avLst/>
          </a:prstGeom>
          <a:no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
        <p:nvSpPr>
          <p:cNvPr id="11" name="Sisällön paikkamerkki 2"/>
          <p:cNvSpPr>
            <a:spLocks noGrp="1"/>
          </p:cNvSpPr>
          <p:nvPr>
            <p:ph sz="quarter" idx="12"/>
          </p:nvPr>
        </p:nvSpPr>
        <p:spPr>
          <a:xfrm>
            <a:off x="7906951" y="4061254"/>
            <a:ext cx="1561757" cy="2158314"/>
          </a:xfrm>
          <a:prstGeom prst="rect">
            <a:avLst/>
          </a:prstGeom>
        </p:spPr>
        <p:txBody>
          <a:bodyPr anchor="b">
            <a:normAutofit/>
          </a:bodyPr>
          <a:lstStyle>
            <a:lvl1pPr marL="0" indent="0" algn="l">
              <a:buNone/>
              <a:defRPr sz="1600" b="0" i="0">
                <a:latin typeface="Arial"/>
                <a:ea typeface="TitilliumText22L Light" charset="0"/>
                <a:cs typeface="Arial"/>
              </a:defRPr>
            </a:lvl1pPr>
            <a:lvl2pPr>
              <a:defRPr sz="1600" b="0" i="0">
                <a:latin typeface="TitilliumText22L Light" charset="0"/>
                <a:ea typeface="TitilliumText22L Light" charset="0"/>
                <a:cs typeface="TitilliumText22L Light" charset="0"/>
              </a:defRPr>
            </a:lvl2pPr>
            <a:lvl3pPr>
              <a:defRPr sz="1600" b="0" i="0">
                <a:latin typeface="TitilliumText22L Light" charset="0"/>
                <a:ea typeface="TitilliumText22L Light" charset="0"/>
                <a:cs typeface="TitilliumText22L Light" charset="0"/>
              </a:defRPr>
            </a:lvl3pPr>
            <a:lvl4pPr>
              <a:defRPr sz="1600" b="0" i="0">
                <a:latin typeface="TitilliumText22L Light" charset="0"/>
                <a:ea typeface="TitilliumText22L Light" charset="0"/>
                <a:cs typeface="TitilliumText22L Light" charset="0"/>
              </a:defRPr>
            </a:lvl4pPr>
            <a:lvl5pPr>
              <a:defRPr sz="1600" b="0" i="0">
                <a:latin typeface="TitilliumText22L Light" charset="0"/>
                <a:ea typeface="TitilliumText22L Light" charset="0"/>
                <a:cs typeface="TitilliumText22L Light" charset="0"/>
              </a:defRPr>
            </a:lvl5pPr>
          </a:lstStyle>
          <a:p>
            <a:pPr lvl="0"/>
            <a:r>
              <a:rPr lang="fi-FI" dirty="0"/>
              <a:t>Muokkaa tekstin perustyylejä napsauttamalla</a:t>
            </a:r>
          </a:p>
        </p:txBody>
      </p:sp>
      <p:sp>
        <p:nvSpPr>
          <p:cNvPr id="13" name="Title 1"/>
          <p:cNvSpPr>
            <a:spLocks noGrp="1"/>
          </p:cNvSpPr>
          <p:nvPr>
            <p:ph type="title" hasCustomPrompt="1"/>
          </p:nvPr>
        </p:nvSpPr>
        <p:spPr>
          <a:xfrm>
            <a:off x="267730" y="463607"/>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Kuvan otsikko </a:t>
            </a:r>
            <a:r>
              <a:rPr lang="fi-FI" dirty="0" err="1"/>
              <a:t>lorem</a:t>
            </a:r>
            <a:r>
              <a:rPr lang="fi-FI" dirty="0"/>
              <a:t> </a:t>
            </a:r>
            <a:r>
              <a:rPr lang="fi-FI" dirty="0" err="1"/>
              <a:t>ipsum</a:t>
            </a:r>
            <a:r>
              <a:rPr lang="fi-FI" dirty="0"/>
              <a:t> </a:t>
            </a:r>
            <a:r>
              <a:rPr lang="fi-FI" dirty="0" err="1"/>
              <a:t>Arial</a:t>
            </a:r>
            <a:r>
              <a:rPr lang="fi-FI" dirty="0"/>
              <a:t> 32/36</a:t>
            </a:r>
            <a:endParaRPr lang="en-US" dirty="0"/>
          </a:p>
        </p:txBody>
      </p:sp>
    </p:spTree>
    <p:extLst>
      <p:ext uri="{BB962C8B-B14F-4D97-AF65-F5344CB8AC3E}">
        <p14:creationId xmlns:p14="http://schemas.microsoft.com/office/powerpoint/2010/main" val="1798189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4640650" y="947207"/>
            <a:ext cx="4845909" cy="1597771"/>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r>
              <a:rPr lang="fi-FI" dirty="0" err="1"/>
              <a:t>Arial</a:t>
            </a:r>
            <a:r>
              <a:rPr lang="fi-FI" dirty="0"/>
              <a:t> 32/36</a:t>
            </a:r>
            <a:endParaRPr lang="en-US" dirty="0"/>
          </a:p>
        </p:txBody>
      </p:sp>
      <p:sp>
        <p:nvSpPr>
          <p:cNvPr id="9" name="Sisällön paikkamerkki 2"/>
          <p:cNvSpPr>
            <a:spLocks noGrp="1"/>
          </p:cNvSpPr>
          <p:nvPr>
            <p:ph sz="quarter" idx="12"/>
          </p:nvPr>
        </p:nvSpPr>
        <p:spPr>
          <a:xfrm>
            <a:off x="4640649" y="2709949"/>
            <a:ext cx="4845909" cy="3559046"/>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2"/>
          <p:cNvSpPr>
            <a:spLocks noGrp="1"/>
          </p:cNvSpPr>
          <p:nvPr>
            <p:ph type="pic" sz="quarter" idx="11" hasCustomPrompt="1"/>
          </p:nvPr>
        </p:nvSpPr>
        <p:spPr>
          <a:xfrm>
            <a:off x="267730" y="943236"/>
            <a:ext cx="4096264" cy="5325760"/>
          </a:xfrm>
          <a:prstGeom prst="rect">
            <a:avLst/>
          </a:prstGeom>
          <a:solidFill>
            <a:schemeClr val="bg1"/>
          </a:solid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Tree>
    <p:extLst>
      <p:ext uri="{BB962C8B-B14F-4D97-AF65-F5344CB8AC3E}">
        <p14:creationId xmlns:p14="http://schemas.microsoft.com/office/powerpoint/2010/main" val="3167448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 sisältö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5" name="Sisällön paikkamerkki 2">
            <a:extLst>
              <a:ext uri="{FF2B5EF4-FFF2-40B4-BE49-F238E27FC236}">
                <a16:creationId xmlns:a16="http://schemas.microsoft.com/office/drawing/2014/main" id="{DC2E2FDC-F3B3-41CF-AB6A-48494A762CAE}"/>
              </a:ext>
            </a:extLst>
          </p:cNvPr>
          <p:cNvSpPr>
            <a:spLocks noGrp="1"/>
          </p:cNvSpPr>
          <p:nvPr>
            <p:ph sz="quarter" idx="12"/>
          </p:nvPr>
        </p:nvSpPr>
        <p:spPr>
          <a:xfrm>
            <a:off x="4631724" y="951549"/>
            <a:ext cx="4845909" cy="3570575"/>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Kuvan paikkamerkki 2">
            <a:extLst>
              <a:ext uri="{FF2B5EF4-FFF2-40B4-BE49-F238E27FC236}">
                <a16:creationId xmlns:a16="http://schemas.microsoft.com/office/drawing/2014/main" id="{E8D99E9B-A051-45B4-883C-FC52D255B8C1}"/>
              </a:ext>
            </a:extLst>
          </p:cNvPr>
          <p:cNvSpPr>
            <a:spLocks noGrp="1"/>
          </p:cNvSpPr>
          <p:nvPr>
            <p:ph type="pic" sz="quarter" idx="11" hasCustomPrompt="1"/>
          </p:nvPr>
        </p:nvSpPr>
        <p:spPr>
          <a:xfrm>
            <a:off x="267730" y="943236"/>
            <a:ext cx="4096264" cy="5325760"/>
          </a:xfrm>
          <a:prstGeom prst="rect">
            <a:avLst/>
          </a:prstGeom>
          <a:solidFill>
            <a:schemeClr val="bg1"/>
          </a:solid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
        <p:nvSpPr>
          <p:cNvPr id="7" name="TextBox 10">
            <a:extLst>
              <a:ext uri="{FF2B5EF4-FFF2-40B4-BE49-F238E27FC236}">
                <a16:creationId xmlns:a16="http://schemas.microsoft.com/office/drawing/2014/main" id="{81555D7A-CF63-4EF4-9AB9-418A106F04E9}"/>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174587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hteystiedot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8" name="Tekstiruutu 7">
            <a:extLst>
              <a:ext uri="{FF2B5EF4-FFF2-40B4-BE49-F238E27FC236}">
                <a16:creationId xmlns:a16="http://schemas.microsoft.com/office/drawing/2014/main" id="{BF8A0455-F601-4BA2-A012-9207EB26FC2C}"/>
              </a:ext>
            </a:extLst>
          </p:cNvPr>
          <p:cNvSpPr txBox="1"/>
          <p:nvPr userDrawn="1"/>
        </p:nvSpPr>
        <p:spPr>
          <a:xfrm>
            <a:off x="693420" y="1151452"/>
            <a:ext cx="6258792" cy="4626908"/>
          </a:xfrm>
          <a:prstGeom prst="rect">
            <a:avLst/>
          </a:prstGeom>
          <a:noFill/>
        </p:spPr>
        <p:txBody>
          <a:bodyPr wrap="square" rtlCol="0">
            <a:spAutoFit/>
          </a:bodyPr>
          <a:lstStyle/>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Kysyttävää hakemisesta?</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600" b="1" i="0" u="none" strike="noStrike" kern="1200" baseline="30000" dirty="0">
                <a:solidFill>
                  <a:schemeClr val="tx1"/>
                </a:solidFill>
                <a:latin typeface="Arial" panose="020B0604020202020204" pitchFamily="34" charset="0"/>
                <a:ea typeface="+mn-ea"/>
                <a:cs typeface="Arial" panose="020B0604020202020204" pitchFamily="34" charset="0"/>
              </a:rPr>
              <a:t>Ota yhteyttä Hakupalveluihin</a:t>
            </a: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 </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040 174 5579, </a:t>
            </a:r>
            <a:b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hakupalvelut@keuda.fi</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Palvelemme myös chatissä keuda.fi.</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Kiinnostaako oppisopimuskoulutus?</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600" b="1" i="0" u="none" strike="noStrike" kern="1200" baseline="30000" dirty="0">
                <a:solidFill>
                  <a:schemeClr val="tx1"/>
                </a:solidFill>
                <a:latin typeface="Arial" panose="020B0604020202020204" pitchFamily="34" charset="0"/>
                <a:ea typeface="+mn-ea"/>
                <a:cs typeface="Arial" panose="020B0604020202020204" pitchFamily="34" charset="0"/>
              </a:rPr>
              <a:t>Ota yhteyttä Työelämäpalveluihin</a:t>
            </a: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 </a:t>
            </a:r>
          </a:p>
          <a:p>
            <a:pPr rtl="0"/>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040 174 5627, </a:t>
            </a:r>
            <a:b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600" b="0" i="0" u="none" strike="noStrike" kern="1200" baseline="30000" dirty="0">
                <a:solidFill>
                  <a:schemeClr val="tx1"/>
                </a:solidFill>
                <a:latin typeface="Arial" panose="020B0604020202020204" pitchFamily="34" charset="0"/>
                <a:ea typeface="+mn-ea"/>
                <a:cs typeface="Arial" panose="020B0604020202020204" pitchFamily="34" charset="0"/>
              </a:rPr>
              <a:t>tyoelamapalvelut@keuda.fi</a:t>
            </a:r>
          </a:p>
          <a:p>
            <a:pPr rtl="0"/>
            <a:endParaRPr lang="fi-FI" sz="18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err="1">
                <a:solidFill>
                  <a:schemeClr val="tx1"/>
                </a:solidFill>
                <a:latin typeface="Arial" panose="020B0604020202020204" pitchFamily="34" charset="0"/>
                <a:ea typeface="+mn-ea"/>
                <a:cs typeface="Arial" panose="020B0604020202020204" pitchFamily="34" charset="0"/>
              </a:rPr>
              <a:t>Keudan</a:t>
            </a:r>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 koulutusten yleisinfot</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Parittomien viikkojen keskiviikkona klo 14 – 16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osoitteessa Keskikatu 3A, Kerava.</a:t>
            </a:r>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err="1">
                <a:solidFill>
                  <a:schemeClr val="tx1"/>
                </a:solidFill>
                <a:latin typeface="Arial" panose="020B0604020202020204" pitchFamily="34" charset="0"/>
                <a:ea typeface="+mn-ea"/>
                <a:cs typeface="Arial" panose="020B0604020202020204" pitchFamily="34" charset="0"/>
              </a:rPr>
              <a:t>Keudaan</a:t>
            </a:r>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 tutustumaan? </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Katso päivittyvä lista avoimista ovista, infoista ja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muista tapahtumista osoitteessa </a:t>
            </a:r>
            <a:r>
              <a:rPr lang="fi-FI" sz="1800" b="1" i="0" u="none" strike="noStrike" kern="1200" baseline="30000" dirty="0">
                <a:solidFill>
                  <a:schemeClr val="tx1"/>
                </a:solidFill>
                <a:latin typeface="Arial" panose="020B0604020202020204" pitchFamily="34" charset="0"/>
                <a:ea typeface="+mn-ea"/>
                <a:cs typeface="Arial" panose="020B0604020202020204" pitchFamily="34" charset="0"/>
              </a:rPr>
              <a:t>keuda.fi/infot</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#ykkösvalinta  </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www.keuda.fi</a:t>
            </a:r>
          </a:p>
          <a:p>
            <a:endParaRPr lang="fi-FI" sz="2400" dirty="0">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886727D7-5BF9-4FEE-AD3B-148F54785AC3}"/>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3789519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rttadi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AB97C95-E635-4200-B163-54DAC764B739}"/>
              </a:ext>
            </a:extLst>
          </p:cNvPr>
          <p:cNvPicPr>
            <a:picLocks noChangeAspect="1"/>
          </p:cNvPicPr>
          <p:nvPr userDrawn="1"/>
        </p:nvPicPr>
        <p:blipFill>
          <a:blip r:embed="rId2"/>
          <a:stretch>
            <a:fillRect/>
          </a:stretch>
        </p:blipFill>
        <p:spPr>
          <a:xfrm>
            <a:off x="0" y="1"/>
            <a:ext cx="9906000" cy="6857999"/>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0718" y="996490"/>
            <a:ext cx="4411851" cy="5609394"/>
          </a:xfrm>
          <a:prstGeom prst="rect">
            <a:avLst/>
          </a:prstGeom>
        </p:spPr>
      </p:pic>
      <p:sp>
        <p:nvSpPr>
          <p:cNvPr id="6" name="Tekstiruutu 5">
            <a:extLst>
              <a:ext uri="{FF2B5EF4-FFF2-40B4-BE49-F238E27FC236}">
                <a16:creationId xmlns:a16="http://schemas.microsoft.com/office/drawing/2014/main" id="{000F45F4-BC06-4C0F-93B5-E159DC2EDFDB}"/>
              </a:ext>
            </a:extLst>
          </p:cNvPr>
          <p:cNvSpPr txBox="1"/>
          <p:nvPr userDrawn="1"/>
        </p:nvSpPr>
        <p:spPr>
          <a:xfrm>
            <a:off x="639389" y="1485231"/>
            <a:ext cx="6258792" cy="3313728"/>
          </a:xfrm>
          <a:prstGeom prst="rect">
            <a:avLst/>
          </a:prstGeom>
          <a:noFill/>
        </p:spPr>
        <p:txBody>
          <a:bodyPr wrap="square" rtlCol="0">
            <a:spAutoFit/>
          </a:bodyPr>
          <a:lstStyle/>
          <a:p>
            <a:pPr rtl="0"/>
            <a:r>
              <a:rPr lang="fi-FI" sz="3200" b="1" i="0" u="none" strike="noStrike" kern="1200" baseline="30000" dirty="0">
                <a:solidFill>
                  <a:schemeClr val="tx1"/>
                </a:solidFill>
                <a:latin typeface="Arial" panose="020B0604020202020204" pitchFamily="34" charset="0"/>
                <a:ea typeface="+mn-ea"/>
                <a:cs typeface="Arial" panose="020B0604020202020204" pitchFamily="34" charset="0"/>
              </a:rPr>
              <a:t>KEUDA</a:t>
            </a:r>
            <a:endParaRPr lang="fi-FI" sz="32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Toteutamme opiskelijoille ja työelämälle yksilöllisiä, </a:t>
            </a:r>
            <a:b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br>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vetovoimaisia  koulutus- ja kehittämispalveluja.</a:t>
            </a:r>
          </a:p>
          <a:p>
            <a:pPr rtl="0"/>
            <a:endParaRPr lang="fi-FI" sz="1800" b="1"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Opetus- ja koulutuspalvelut</a:t>
            </a:r>
          </a:p>
          <a:p>
            <a:pPr rtl="0"/>
            <a:r>
              <a:rPr lang="fi-FI" sz="2400" b="1" i="0" u="none" strike="noStrike" kern="1200" baseline="30000" dirty="0">
                <a:solidFill>
                  <a:schemeClr val="tx1"/>
                </a:solidFill>
                <a:latin typeface="Arial" panose="020B0604020202020204" pitchFamily="34" charset="0"/>
                <a:ea typeface="+mn-ea"/>
                <a:cs typeface="Arial" panose="020B0604020202020204" pitchFamily="34" charset="0"/>
              </a:rPr>
              <a:t>Työelämäpalvelut</a:t>
            </a:r>
            <a:endParaRPr lang="fi-FI" sz="2400" b="0" i="0" u="none" strike="noStrike" kern="1200" baseline="30000" dirty="0">
              <a:solidFill>
                <a:schemeClr val="tx1"/>
              </a:solidFill>
              <a:latin typeface="Arial" panose="020B0604020202020204" pitchFamily="34" charset="0"/>
              <a:ea typeface="+mn-ea"/>
              <a:cs typeface="Arial" panose="020B0604020202020204" pitchFamily="34" charset="0"/>
            </a:endParaRPr>
          </a:p>
          <a:p>
            <a:pPr rtl="0"/>
            <a:endParaRPr lang="fi-FI" sz="1800" b="0" i="0" u="none" strike="noStrike"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i-FI" sz="1800" b="1" i="0" u="none" strike="noStrike" kern="1200" baseline="30000" dirty="0">
                <a:solidFill>
                  <a:schemeClr val="tx1"/>
                </a:solidFill>
                <a:latin typeface="Arial" panose="020B0604020202020204" pitchFamily="34" charset="0"/>
                <a:ea typeface="+mn-ea"/>
                <a:cs typeface="Arial" panose="020B0604020202020204" pitchFamily="34" charset="0"/>
              </a:rPr>
              <a:t>Koulutustarjontamme kattaa kaikki koulutusalat: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Auto- ja logistiikkapalvelut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Hyvinvointipalvelut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Liike-elämän 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Luonnonvara- ja ympäristöpalvelut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Palvelualat</a:t>
            </a:r>
          </a:p>
          <a:p>
            <a:pPr rtl="0"/>
            <a:r>
              <a:rPr lang="fi-FI" sz="1800" b="0" i="0" u="none" strike="noStrike" kern="1200" baseline="30000" dirty="0">
                <a:solidFill>
                  <a:schemeClr val="tx1"/>
                </a:solidFill>
                <a:latin typeface="Arial" panose="020B0604020202020204" pitchFamily="34" charset="0"/>
                <a:ea typeface="+mn-ea"/>
                <a:cs typeface="Arial" panose="020B0604020202020204" pitchFamily="34" charset="0"/>
              </a:rPr>
              <a:t>Teknologia- ja rakentamispalvelut</a:t>
            </a:r>
          </a:p>
          <a:p>
            <a:endParaRPr lang="fi-FI" sz="2400" dirty="0">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A7953638-5DFE-4A4A-91AA-B825B3CD5B5A}"/>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4132932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37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F75100E-0835-47B0-93C4-B8D0D1C6724D}"/>
              </a:ext>
            </a:extLst>
          </p:cNvPr>
          <p:cNvSpPr>
            <a:spLocks noGrp="1"/>
          </p:cNvSpPr>
          <p:nvPr>
            <p:ph type="dt" sz="half" idx="10"/>
          </p:nvPr>
        </p:nvSpPr>
        <p:spPr/>
        <p:txBody>
          <a:bodyPr/>
          <a:lstStyle/>
          <a:p>
            <a:fld id="{342F6A3F-8BFE-4B0C-9AAC-947DC99E130F}" type="datetimeFigureOut">
              <a:rPr lang="fi-FI" smtClean="0"/>
              <a:t>15.10.2019</a:t>
            </a:fld>
            <a:endParaRPr lang="fi-FI"/>
          </a:p>
        </p:txBody>
      </p:sp>
      <p:sp>
        <p:nvSpPr>
          <p:cNvPr id="3" name="Alatunnisteen paikkamerkki 2">
            <a:extLst>
              <a:ext uri="{FF2B5EF4-FFF2-40B4-BE49-F238E27FC236}">
                <a16:creationId xmlns:a16="http://schemas.microsoft.com/office/drawing/2014/main" id="{557D0C55-3BE5-4617-A72C-8815EBA7200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8E667CA-11E3-485E-A9C3-E39A9E953BF9}"/>
              </a:ext>
            </a:extLst>
          </p:cNvPr>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2875230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a:t>Otsikko </a:t>
            </a:r>
            <a:r>
              <a:rPr lang="fi-FI" err="1"/>
              <a:t>lorem</a:t>
            </a:r>
            <a:r>
              <a:rPr lang="fi-FI"/>
              <a:t> </a:t>
            </a:r>
            <a:r>
              <a:rPr lang="fi-FI" err="1"/>
              <a:t>ipsum</a:t>
            </a:r>
            <a:r>
              <a:rPr lang="fi-FI"/>
              <a:t> </a:t>
            </a:r>
            <a:br>
              <a:rPr lang="fi-FI"/>
            </a:br>
            <a:r>
              <a:rPr lang="fi-FI" err="1"/>
              <a:t>Arial</a:t>
            </a:r>
            <a:r>
              <a:rPr lang="fi-FI"/>
              <a:t> 32/36</a:t>
            </a:r>
            <a:endParaRPr lang="en-US"/>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89925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7D9616-FA23-43E9-80A4-716D30E22FA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36E7E65-43E6-401A-B677-8516BCCB559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9AB0CA-720B-4AB6-A9C7-296507086BDF}"/>
              </a:ext>
            </a:extLst>
          </p:cNvPr>
          <p:cNvSpPr>
            <a:spLocks noGrp="1"/>
          </p:cNvSpPr>
          <p:nvPr>
            <p:ph type="dt" sz="half" idx="10"/>
          </p:nvPr>
        </p:nvSpPr>
        <p:spPr/>
        <p:txBody>
          <a:bodyPr/>
          <a:lstStyle/>
          <a:p>
            <a:fld id="{342F6A3F-8BFE-4B0C-9AAC-947DC99E130F}" type="datetimeFigureOut">
              <a:rPr lang="fi-FI" smtClean="0"/>
              <a:t>15.10.2019</a:t>
            </a:fld>
            <a:endParaRPr lang="fi-FI"/>
          </a:p>
        </p:txBody>
      </p:sp>
      <p:sp>
        <p:nvSpPr>
          <p:cNvPr id="5" name="Alatunnisteen paikkamerkki 4">
            <a:extLst>
              <a:ext uri="{FF2B5EF4-FFF2-40B4-BE49-F238E27FC236}">
                <a16:creationId xmlns:a16="http://schemas.microsoft.com/office/drawing/2014/main" id="{A7D5FA95-012D-4D90-A5CD-BA9889FE25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42A3A3E-DE6F-4F72-8795-B436C740295B}"/>
              </a:ext>
            </a:extLst>
          </p:cNvPr>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62850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742950" y="1981200"/>
            <a:ext cx="4133850" cy="41148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5029200" y="1981200"/>
            <a:ext cx="4133850" cy="41148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C2BC6DDF-5292-4465-ABD5-7800B6B11442}" type="slidenum">
              <a:rPr lang="fi-FI" altLang="fi-FI"/>
              <a:pPr/>
              <a:t>‹#›</a:t>
            </a:fld>
            <a:endParaRPr lang="fi-FI" altLang="fi-FI"/>
          </a:p>
        </p:txBody>
      </p:sp>
    </p:spTree>
    <p:extLst>
      <p:ext uri="{BB962C8B-B14F-4D97-AF65-F5344CB8AC3E}">
        <p14:creationId xmlns:p14="http://schemas.microsoft.com/office/powerpoint/2010/main" val="92960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238250" y="1122363"/>
            <a:ext cx="7429500" cy="2387600"/>
          </a:xfrm>
        </p:spPr>
        <p:txBody>
          <a:bodyPr anchor="b"/>
          <a:lstStyle>
            <a:lvl1pPr algn="ctr">
              <a:defRPr sz="4875"/>
            </a:lvl1pPr>
          </a:lstStyle>
          <a:p>
            <a:r>
              <a:rPr lang="fi-FI" smtClean="0"/>
              <a:t>Muokkaa perustyyl. napsautt.</a:t>
            </a:r>
            <a:endParaRPr lang="fi-FI"/>
          </a:p>
        </p:txBody>
      </p:sp>
      <p:sp>
        <p:nvSpPr>
          <p:cNvPr id="3" name="Alaotsikko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554829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2805644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75878" y="1709739"/>
            <a:ext cx="8543925" cy="2852737"/>
          </a:xfrm>
        </p:spPr>
        <p:txBody>
          <a:bodyPr anchor="b"/>
          <a:lstStyle>
            <a:lvl1pPr>
              <a:defRPr sz="4875"/>
            </a:lvl1pPr>
          </a:lstStyle>
          <a:p>
            <a:r>
              <a:rPr lang="fi-FI" smtClean="0"/>
              <a:t>Muokkaa perustyyl. napsautt.</a:t>
            </a:r>
            <a:endParaRPr lang="fi-FI"/>
          </a:p>
        </p:txBody>
      </p:sp>
      <p:sp>
        <p:nvSpPr>
          <p:cNvPr id="3" name="Tekstin paikkamerkki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721019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1038" y="1825625"/>
            <a:ext cx="421005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014913" y="1825625"/>
            <a:ext cx="421005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864100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82328" y="365126"/>
            <a:ext cx="8543925"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i-FI" smtClean="0"/>
              <a:t>Muokkaa tekstin perustyylejä</a:t>
            </a:r>
          </a:p>
        </p:txBody>
      </p:sp>
      <p:sp>
        <p:nvSpPr>
          <p:cNvPr id="4" name="Sisällön paikkamerkki 3"/>
          <p:cNvSpPr>
            <a:spLocks noGrp="1"/>
          </p:cNvSpPr>
          <p:nvPr>
            <p:ph sz="half" idx="2"/>
          </p:nvPr>
        </p:nvSpPr>
        <p:spPr>
          <a:xfrm>
            <a:off x="682328" y="2505075"/>
            <a:ext cx="4190702"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i-FI" smtClean="0"/>
              <a:t>Muokkaa tekstin perustyylejä</a:t>
            </a:r>
          </a:p>
        </p:txBody>
      </p:sp>
      <p:sp>
        <p:nvSpPr>
          <p:cNvPr id="6" name="Sisällön paikkamerkki 5"/>
          <p:cNvSpPr>
            <a:spLocks noGrp="1"/>
          </p:cNvSpPr>
          <p:nvPr>
            <p:ph sz="quarter" idx="4"/>
          </p:nvPr>
        </p:nvSpPr>
        <p:spPr>
          <a:xfrm>
            <a:off x="5014913" y="2505075"/>
            <a:ext cx="4211340"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3C351B73-7638-41DF-9886-C92C4C18331E}" type="datetimeFigureOut">
              <a:rPr lang="fi-FI" smtClean="0"/>
              <a:t>15.10.2019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28628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3C351B73-7638-41DF-9886-C92C4C18331E}" type="datetimeFigureOut">
              <a:rPr lang="fi-FI" smtClean="0"/>
              <a:t>15.10.2019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987294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42F6A3F-8BFE-4B0C-9AAC-947DC99E130F}" type="datetimeFigureOut">
              <a:rPr lang="fi-FI" smtClean="0"/>
              <a:t>15.10.2019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4009503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2328" y="457200"/>
            <a:ext cx="3194943" cy="1600200"/>
          </a:xfrm>
        </p:spPr>
        <p:txBody>
          <a:bodyPr anchor="b"/>
          <a:lstStyle>
            <a:lvl1pPr>
              <a:defRPr sz="2600"/>
            </a:lvl1pPr>
          </a:lstStyle>
          <a:p>
            <a:r>
              <a:rPr lang="fi-FI" smtClean="0"/>
              <a:t>Muokkaa perustyyl. napsautt.</a:t>
            </a:r>
            <a:endParaRPr lang="fi-FI"/>
          </a:p>
        </p:txBody>
      </p:sp>
      <p:sp>
        <p:nvSpPr>
          <p:cNvPr id="3" name="Sisällön paikkamerkki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953138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82328" y="457200"/>
            <a:ext cx="3194943" cy="1600200"/>
          </a:xfrm>
        </p:spPr>
        <p:txBody>
          <a:bodyPr anchor="b"/>
          <a:lstStyle>
            <a:lvl1pPr>
              <a:defRPr sz="2600"/>
            </a:lvl1pPr>
          </a:lstStyle>
          <a:p>
            <a:r>
              <a:rPr lang="fi-FI" smtClean="0"/>
              <a:t>Muokkaa perustyyl. napsautt.</a:t>
            </a:r>
            <a:endParaRPr lang="fi-FI"/>
          </a:p>
        </p:txBody>
      </p:sp>
      <p:sp>
        <p:nvSpPr>
          <p:cNvPr id="3" name="Kuvan paikkamerkki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i-FI"/>
          </a:p>
        </p:txBody>
      </p:sp>
      <p:sp>
        <p:nvSpPr>
          <p:cNvPr id="4" name="Tekstin paikkamerkki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402722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35769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4638"/>
            <a:ext cx="8915400" cy="1143000"/>
          </a:xfrm>
        </p:spPr>
        <p:txBody>
          <a:bodyPr/>
          <a:lstStyle>
            <a:lvl1pPr>
              <a:defRPr/>
            </a:lvl1pPr>
          </a:lstStyle>
          <a:p>
            <a:r>
              <a:rPr lang="fi-FI" smtClean="0"/>
              <a:t>Muokkaa perustyyl. napsautt.</a:t>
            </a:r>
            <a:endParaRPr lang="fi-FI" dirty="0"/>
          </a:p>
        </p:txBody>
      </p:sp>
      <p:sp>
        <p:nvSpPr>
          <p:cNvPr id="3" name="Tekstin paikkamerkki 2"/>
          <p:cNvSpPr>
            <a:spLocks noGrp="1"/>
          </p:cNvSpPr>
          <p:nvPr>
            <p:ph type="body" idx="1"/>
          </p:nvPr>
        </p:nvSpPr>
        <p:spPr>
          <a:xfrm>
            <a:off x="495300" y="1535113"/>
            <a:ext cx="437673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495300" y="2174875"/>
            <a:ext cx="437673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5032375" y="1535113"/>
            <a:ext cx="437832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5032375" y="2174875"/>
            <a:ext cx="437832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lvl1pPr>
              <a:defRPr/>
            </a:lvl1pPr>
          </a:lstStyle>
          <a:p>
            <a:endParaRPr lang="fi-FI" altLang="fi-FI"/>
          </a:p>
        </p:txBody>
      </p:sp>
      <p:sp>
        <p:nvSpPr>
          <p:cNvPr id="8" name="Alatunnisteen paikkamerkki 7"/>
          <p:cNvSpPr>
            <a:spLocks noGrp="1"/>
          </p:cNvSpPr>
          <p:nvPr>
            <p:ph type="ftr" sz="quarter" idx="11"/>
          </p:nvPr>
        </p:nvSpPr>
        <p:spPr/>
        <p:txBody>
          <a:bodyPr/>
          <a:lstStyle>
            <a:lvl1pPr>
              <a:defRPr/>
            </a:lvl1pPr>
          </a:lstStyle>
          <a:p>
            <a:endParaRPr lang="fi-FI" altLang="fi-FI"/>
          </a:p>
        </p:txBody>
      </p:sp>
      <p:sp>
        <p:nvSpPr>
          <p:cNvPr id="9" name="Dian numeron paikkamerkki 8"/>
          <p:cNvSpPr>
            <a:spLocks noGrp="1"/>
          </p:cNvSpPr>
          <p:nvPr>
            <p:ph type="sldNum" sz="quarter" idx="12"/>
          </p:nvPr>
        </p:nvSpPr>
        <p:spPr/>
        <p:txBody>
          <a:bodyPr/>
          <a:lstStyle>
            <a:lvl1pPr>
              <a:defRPr/>
            </a:lvl1pPr>
          </a:lstStyle>
          <a:p>
            <a:fld id="{85DD3905-1254-4F4A-A856-09BCD3A3D4D3}" type="slidenum">
              <a:rPr lang="fi-FI" altLang="fi-FI"/>
              <a:pPr/>
              <a:t>‹#›</a:t>
            </a:fld>
            <a:endParaRPr lang="fi-FI" altLang="fi-FI"/>
          </a:p>
        </p:txBody>
      </p:sp>
    </p:spTree>
    <p:extLst>
      <p:ext uri="{BB962C8B-B14F-4D97-AF65-F5344CB8AC3E}">
        <p14:creationId xmlns:p14="http://schemas.microsoft.com/office/powerpoint/2010/main" val="2366915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88981" y="365125"/>
            <a:ext cx="2135981"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1037" y="365125"/>
            <a:ext cx="6284119"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2423552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857911"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a:t>Otsikko </a:t>
            </a:r>
            <a:r>
              <a:rPr lang="fi-FI" err="1"/>
              <a:t>lorem</a:t>
            </a:r>
            <a:r>
              <a:rPr lang="fi-FI"/>
              <a:t> </a:t>
            </a:r>
            <a:r>
              <a:rPr lang="fi-FI" err="1"/>
              <a:t>ipsum</a:t>
            </a:r>
            <a:r>
              <a:rPr lang="fi-FI"/>
              <a:t> </a:t>
            </a:r>
            <a:br>
              <a:rPr lang="fi-FI"/>
            </a:br>
            <a:r>
              <a:rPr lang="fi-FI" err="1"/>
              <a:t>Arial</a:t>
            </a:r>
            <a:r>
              <a:rPr lang="fi-FI"/>
              <a:t> 32/36</a:t>
            </a:r>
            <a:endParaRPr lang="en-US"/>
          </a:p>
        </p:txBody>
      </p:sp>
      <p:sp>
        <p:nvSpPr>
          <p:cNvPr id="4" name="Sisällön paikkamerkki 2"/>
          <p:cNvSpPr>
            <a:spLocks noGrp="1"/>
          </p:cNvSpPr>
          <p:nvPr>
            <p:ph sz="quarter" idx="12"/>
          </p:nvPr>
        </p:nvSpPr>
        <p:spPr>
          <a:xfrm>
            <a:off x="857912"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96463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isältö ">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2553534" y="1583952"/>
            <a:ext cx="6241389" cy="1440392"/>
          </a:xfrm>
          <a:prstGeom prst="rect">
            <a:avLst/>
          </a:prstGeom>
        </p:spPr>
        <p:txBody>
          <a:bodyPr anchor="b">
            <a:normAutofit/>
          </a:bodyPr>
          <a:lstStyle>
            <a:lvl1pPr algn="l">
              <a:lnSpc>
                <a:spcPts val="3600"/>
              </a:lnSpc>
              <a:defRPr sz="3200" baseline="0">
                <a:latin typeface="Arial"/>
                <a:cs typeface="Arial"/>
              </a:defRPr>
            </a:lvl1pPr>
          </a:lstStyle>
          <a:p>
            <a:r>
              <a:rPr lang="fi-FI" dirty="0"/>
              <a:t>Otsikko </a:t>
            </a:r>
            <a:r>
              <a:rPr lang="fi-FI" dirty="0" err="1"/>
              <a:t>lorem</a:t>
            </a:r>
            <a:r>
              <a:rPr lang="fi-FI" dirty="0"/>
              <a:t> </a:t>
            </a:r>
            <a:r>
              <a:rPr lang="fi-FI" dirty="0" err="1"/>
              <a:t>ipsum</a:t>
            </a:r>
            <a:r>
              <a:rPr lang="fi-FI" dirty="0"/>
              <a:t> </a:t>
            </a:r>
            <a:br>
              <a:rPr lang="fi-FI" dirty="0"/>
            </a:br>
            <a:r>
              <a:rPr lang="fi-FI" dirty="0" err="1"/>
              <a:t>Arial</a:t>
            </a:r>
            <a:r>
              <a:rPr lang="fi-FI" dirty="0"/>
              <a:t> 32/36</a:t>
            </a:r>
            <a:endParaRPr lang="en-US" dirty="0"/>
          </a:p>
        </p:txBody>
      </p:sp>
      <p:sp>
        <p:nvSpPr>
          <p:cNvPr id="4" name="Sisällön paikkamerkki 2"/>
          <p:cNvSpPr>
            <a:spLocks noGrp="1"/>
          </p:cNvSpPr>
          <p:nvPr>
            <p:ph sz="quarter" idx="12"/>
          </p:nvPr>
        </p:nvSpPr>
        <p:spPr>
          <a:xfrm>
            <a:off x="2553534" y="3123455"/>
            <a:ext cx="5686034" cy="2884487"/>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192687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Kuva + sisältö - ykkösvalint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83DE276-B9F3-49A3-A012-F8B91BA51C04}"/>
              </a:ext>
            </a:extLst>
          </p:cNvPr>
          <p:cNvPicPr>
            <a:picLocks noChangeAspect="1"/>
          </p:cNvPicPr>
          <p:nvPr userDrawn="1"/>
        </p:nvPicPr>
        <p:blipFill>
          <a:blip r:embed="rId2"/>
          <a:stretch>
            <a:fillRect/>
          </a:stretch>
        </p:blipFill>
        <p:spPr>
          <a:xfrm>
            <a:off x="0" y="1"/>
            <a:ext cx="9906000" cy="6857999"/>
          </a:xfrm>
          <a:prstGeom prst="rect">
            <a:avLst/>
          </a:prstGeom>
        </p:spPr>
      </p:pic>
      <p:sp>
        <p:nvSpPr>
          <p:cNvPr id="5" name="Sisällön paikkamerkki 2">
            <a:extLst>
              <a:ext uri="{FF2B5EF4-FFF2-40B4-BE49-F238E27FC236}">
                <a16:creationId xmlns:a16="http://schemas.microsoft.com/office/drawing/2014/main" id="{DC2E2FDC-F3B3-41CF-AB6A-48494A762CAE}"/>
              </a:ext>
            </a:extLst>
          </p:cNvPr>
          <p:cNvSpPr>
            <a:spLocks noGrp="1"/>
          </p:cNvSpPr>
          <p:nvPr>
            <p:ph sz="quarter" idx="12"/>
          </p:nvPr>
        </p:nvSpPr>
        <p:spPr>
          <a:xfrm>
            <a:off x="4631724" y="951549"/>
            <a:ext cx="4845909" cy="3570575"/>
          </a:xfrm>
          <a:prstGeom prst="rect">
            <a:avLst/>
          </a:prstGeom>
        </p:spPr>
        <p:txBody>
          <a:bodyPr>
            <a:normAutofit/>
          </a:bodyPr>
          <a:lstStyle>
            <a:lvl1pPr>
              <a:defRPr sz="1600" b="0" i="0">
                <a:latin typeface="Arial"/>
                <a:ea typeface="TitilliumText22L Light" charset="0"/>
                <a:cs typeface="Arial"/>
              </a:defRPr>
            </a:lvl1pPr>
            <a:lvl2pPr>
              <a:defRPr sz="1600" b="0" i="0">
                <a:latin typeface="Arial"/>
                <a:ea typeface="TitilliumText22L Light" charset="0"/>
                <a:cs typeface="Arial"/>
              </a:defRPr>
            </a:lvl2pPr>
            <a:lvl3pPr>
              <a:defRPr sz="1600" b="0" i="0">
                <a:latin typeface="Arial"/>
                <a:ea typeface="TitilliumText22L Light" charset="0"/>
                <a:cs typeface="Arial"/>
              </a:defRPr>
            </a:lvl3pPr>
            <a:lvl4pPr>
              <a:defRPr sz="1600" b="0" i="0">
                <a:latin typeface="Arial"/>
                <a:ea typeface="TitilliumText22L Light" charset="0"/>
                <a:cs typeface="Arial"/>
              </a:defRPr>
            </a:lvl4pPr>
            <a:lvl5pPr>
              <a:defRPr sz="1600" b="0" i="0">
                <a:latin typeface="Arial"/>
                <a:ea typeface="TitilliumText22L Light" charset="0"/>
                <a:cs typeface="Aria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Kuvan paikkamerkki 2">
            <a:extLst>
              <a:ext uri="{FF2B5EF4-FFF2-40B4-BE49-F238E27FC236}">
                <a16:creationId xmlns:a16="http://schemas.microsoft.com/office/drawing/2014/main" id="{E8D99E9B-A051-45B4-883C-FC52D255B8C1}"/>
              </a:ext>
            </a:extLst>
          </p:cNvPr>
          <p:cNvSpPr>
            <a:spLocks noGrp="1"/>
          </p:cNvSpPr>
          <p:nvPr>
            <p:ph type="pic" sz="quarter" idx="11" hasCustomPrompt="1"/>
          </p:nvPr>
        </p:nvSpPr>
        <p:spPr>
          <a:xfrm>
            <a:off x="267730" y="943236"/>
            <a:ext cx="4096264" cy="5325760"/>
          </a:xfrm>
          <a:prstGeom prst="rect">
            <a:avLst/>
          </a:prstGeom>
          <a:solidFill>
            <a:schemeClr val="bg1"/>
          </a:solidFill>
        </p:spPr>
        <p:txBody>
          <a:bodyPr anchor="t"/>
          <a:lstStyle>
            <a:lvl1pPr marL="0" indent="0" algn="ctr">
              <a:buNone/>
              <a:defRPr sz="1800" baseline="0">
                <a:latin typeface="Arial"/>
                <a:ea typeface="TitilliumText22L" charset="0"/>
                <a:cs typeface="Arial"/>
              </a:defRPr>
            </a:lvl1pPr>
          </a:lstStyle>
          <a:p>
            <a:r>
              <a:rPr lang="fi-FI" dirty="0"/>
              <a:t>Paikka kuvalle</a:t>
            </a:r>
          </a:p>
        </p:txBody>
      </p:sp>
      <p:sp>
        <p:nvSpPr>
          <p:cNvPr id="7" name="TextBox 10">
            <a:extLst>
              <a:ext uri="{FF2B5EF4-FFF2-40B4-BE49-F238E27FC236}">
                <a16:creationId xmlns:a16="http://schemas.microsoft.com/office/drawing/2014/main" id="{81555D7A-CF63-4EF4-9AB9-418A106F04E9}"/>
              </a:ext>
            </a:extLst>
          </p:cNvPr>
          <p:cNvSpPr txBox="1"/>
          <p:nvPr userDrawn="1"/>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3819926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238250" y="1122363"/>
            <a:ext cx="7429500" cy="2387600"/>
          </a:xfrm>
        </p:spPr>
        <p:txBody>
          <a:bodyPr anchor="b"/>
          <a:lstStyle>
            <a:lvl1pPr algn="ctr">
              <a:defRPr sz="4875"/>
            </a:lvl1pPr>
          </a:lstStyle>
          <a:p>
            <a:r>
              <a:rPr lang="fi-FI" smtClean="0"/>
              <a:t>Muokkaa perustyyl. napsautt.</a:t>
            </a:r>
            <a:endParaRPr lang="fi-FI"/>
          </a:p>
        </p:txBody>
      </p:sp>
      <p:sp>
        <p:nvSpPr>
          <p:cNvPr id="3" name="Alaotsikko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184594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42F6A3F-8BFE-4B0C-9AAC-947DC99E130F}"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898516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675878" y="1709739"/>
            <a:ext cx="8543925" cy="2852737"/>
          </a:xfrm>
        </p:spPr>
        <p:txBody>
          <a:bodyPr anchor="b"/>
          <a:lstStyle>
            <a:lvl1pPr>
              <a:defRPr sz="4875"/>
            </a:lvl1pPr>
          </a:lstStyle>
          <a:p>
            <a:r>
              <a:rPr lang="fi-FI" smtClean="0"/>
              <a:t>Muokkaa perustyyl. napsautt.</a:t>
            </a:r>
            <a:endParaRPr lang="fi-FI"/>
          </a:p>
        </p:txBody>
      </p:sp>
      <p:sp>
        <p:nvSpPr>
          <p:cNvPr id="3" name="Tekstin paikkamerkki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340086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81038" y="1825625"/>
            <a:ext cx="421005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014913" y="1825625"/>
            <a:ext cx="421005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8883958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82328" y="365126"/>
            <a:ext cx="8543925"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i-FI" smtClean="0"/>
              <a:t>Muokkaa tekstin perustyylejä</a:t>
            </a:r>
          </a:p>
        </p:txBody>
      </p:sp>
      <p:sp>
        <p:nvSpPr>
          <p:cNvPr id="4" name="Sisällön paikkamerkki 3"/>
          <p:cNvSpPr>
            <a:spLocks noGrp="1"/>
          </p:cNvSpPr>
          <p:nvPr>
            <p:ph sz="half" idx="2"/>
          </p:nvPr>
        </p:nvSpPr>
        <p:spPr>
          <a:xfrm>
            <a:off x="682328" y="2505075"/>
            <a:ext cx="4190702"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i-FI" smtClean="0"/>
              <a:t>Muokkaa tekstin perustyylejä</a:t>
            </a:r>
          </a:p>
        </p:txBody>
      </p:sp>
      <p:sp>
        <p:nvSpPr>
          <p:cNvPr id="6" name="Sisällön paikkamerkki 5"/>
          <p:cNvSpPr>
            <a:spLocks noGrp="1"/>
          </p:cNvSpPr>
          <p:nvPr>
            <p:ph sz="quarter" idx="4"/>
          </p:nvPr>
        </p:nvSpPr>
        <p:spPr>
          <a:xfrm>
            <a:off x="5014913" y="2505075"/>
            <a:ext cx="4211340"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3C351B73-7638-41DF-9886-C92C4C18331E}" type="datetimeFigureOut">
              <a:rPr lang="fi-FI" smtClean="0"/>
              <a:t>15.10.2019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2606212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3C351B73-7638-41DF-9886-C92C4C18331E}" type="datetimeFigureOut">
              <a:rPr lang="fi-FI" smtClean="0"/>
              <a:t>15.10.2019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77248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lvl1pPr>
              <a:defRPr/>
            </a:lvl1pPr>
          </a:lstStyle>
          <a:p>
            <a:endParaRPr lang="fi-FI" altLang="fi-FI"/>
          </a:p>
        </p:txBody>
      </p:sp>
      <p:sp>
        <p:nvSpPr>
          <p:cNvPr id="4" name="Alatunnisteen paikkamerkki 3"/>
          <p:cNvSpPr>
            <a:spLocks noGrp="1"/>
          </p:cNvSpPr>
          <p:nvPr>
            <p:ph type="ftr" sz="quarter" idx="11"/>
          </p:nvPr>
        </p:nvSpPr>
        <p:spPr/>
        <p:txBody>
          <a:bodyPr/>
          <a:lstStyle>
            <a:lvl1pPr>
              <a:defRPr/>
            </a:lvl1pPr>
          </a:lstStyle>
          <a:p>
            <a:endParaRPr lang="fi-FI" altLang="fi-FI"/>
          </a:p>
        </p:txBody>
      </p:sp>
      <p:sp>
        <p:nvSpPr>
          <p:cNvPr id="5" name="Dian numeron paikkamerkki 4"/>
          <p:cNvSpPr>
            <a:spLocks noGrp="1"/>
          </p:cNvSpPr>
          <p:nvPr>
            <p:ph type="sldNum" sz="quarter" idx="12"/>
          </p:nvPr>
        </p:nvSpPr>
        <p:spPr/>
        <p:txBody>
          <a:bodyPr/>
          <a:lstStyle>
            <a:lvl1pPr>
              <a:defRPr/>
            </a:lvl1pPr>
          </a:lstStyle>
          <a:p>
            <a:fld id="{1A96E594-3422-4F08-ACAA-63DE5BB6951C}" type="slidenum">
              <a:rPr lang="fi-FI" altLang="fi-FI"/>
              <a:pPr/>
              <a:t>‹#›</a:t>
            </a:fld>
            <a:endParaRPr lang="fi-FI" altLang="fi-FI"/>
          </a:p>
        </p:txBody>
      </p:sp>
    </p:spTree>
    <p:extLst>
      <p:ext uri="{BB962C8B-B14F-4D97-AF65-F5344CB8AC3E}">
        <p14:creationId xmlns:p14="http://schemas.microsoft.com/office/powerpoint/2010/main" val="233908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42F6A3F-8BFE-4B0C-9AAC-947DC99E130F}" type="datetimeFigureOut">
              <a:rPr lang="fi-FI" smtClean="0"/>
              <a:t>15.10.2019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986ACEF-3538-41FC-BE79-D0993BA94B18}" type="slidenum">
              <a:rPr lang="fi-FI" smtClean="0"/>
              <a:t>‹#›</a:t>
            </a:fld>
            <a:endParaRPr lang="fi-FI"/>
          </a:p>
        </p:txBody>
      </p:sp>
    </p:spTree>
    <p:extLst>
      <p:ext uri="{BB962C8B-B14F-4D97-AF65-F5344CB8AC3E}">
        <p14:creationId xmlns:p14="http://schemas.microsoft.com/office/powerpoint/2010/main" val="2404319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2328" y="457200"/>
            <a:ext cx="3194943" cy="1600200"/>
          </a:xfrm>
        </p:spPr>
        <p:txBody>
          <a:bodyPr anchor="b"/>
          <a:lstStyle>
            <a:lvl1pPr>
              <a:defRPr sz="2600"/>
            </a:lvl1pPr>
          </a:lstStyle>
          <a:p>
            <a:r>
              <a:rPr lang="fi-FI" smtClean="0"/>
              <a:t>Muokkaa perustyyl. napsautt.</a:t>
            </a:r>
            <a:endParaRPr lang="fi-FI"/>
          </a:p>
        </p:txBody>
      </p:sp>
      <p:sp>
        <p:nvSpPr>
          <p:cNvPr id="3" name="Sisällön paikkamerkki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102370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82328" y="457200"/>
            <a:ext cx="3194943" cy="1600200"/>
          </a:xfrm>
        </p:spPr>
        <p:txBody>
          <a:bodyPr anchor="b"/>
          <a:lstStyle>
            <a:lvl1pPr>
              <a:defRPr sz="2600"/>
            </a:lvl1pPr>
          </a:lstStyle>
          <a:p>
            <a:r>
              <a:rPr lang="fi-FI" smtClean="0"/>
              <a:t>Muokkaa perustyyl. napsautt.</a:t>
            </a:r>
            <a:endParaRPr lang="fi-FI"/>
          </a:p>
        </p:txBody>
      </p:sp>
      <p:sp>
        <p:nvSpPr>
          <p:cNvPr id="3" name="Kuvan paikkamerkki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i-FI"/>
          </a:p>
        </p:txBody>
      </p:sp>
      <p:sp>
        <p:nvSpPr>
          <p:cNvPr id="4" name="Tekstin paikkamerkki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3C351B73-7638-41DF-9886-C92C4C18331E}" type="datetimeFigureOut">
              <a:rPr lang="fi-FI" smtClean="0"/>
              <a:t>15.10.2019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2890966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12030981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88981" y="365125"/>
            <a:ext cx="2135981"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81037" y="365125"/>
            <a:ext cx="6284119"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C351B73-7638-41DF-9886-C92C4C18331E}" type="datetimeFigureOut">
              <a:rPr lang="fi-FI" smtClean="0"/>
              <a:t>15.10.2019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C1C1BB-82AD-4300-998D-6EA1B7A9F154}" type="slidenum">
              <a:rPr lang="fi-FI" smtClean="0"/>
              <a:t>‹#›</a:t>
            </a:fld>
            <a:endParaRPr lang="fi-FI"/>
          </a:p>
        </p:txBody>
      </p:sp>
    </p:spTree>
    <p:extLst>
      <p:ext uri="{BB962C8B-B14F-4D97-AF65-F5344CB8AC3E}">
        <p14:creationId xmlns:p14="http://schemas.microsoft.com/office/powerpoint/2010/main" val="360293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endParaRPr lang="fi-FI" altLang="fi-FI"/>
          </a:p>
        </p:txBody>
      </p:sp>
      <p:sp>
        <p:nvSpPr>
          <p:cNvPr id="3" name="Alatunnisteen paikkamerkki 2"/>
          <p:cNvSpPr>
            <a:spLocks noGrp="1"/>
          </p:cNvSpPr>
          <p:nvPr>
            <p:ph type="ftr" sz="quarter" idx="11"/>
          </p:nvPr>
        </p:nvSpPr>
        <p:spPr/>
        <p:txBody>
          <a:bodyPr/>
          <a:lstStyle>
            <a:lvl1pPr>
              <a:defRPr/>
            </a:lvl1pPr>
          </a:lstStyle>
          <a:p>
            <a:endParaRPr lang="fi-FI" altLang="fi-FI"/>
          </a:p>
        </p:txBody>
      </p:sp>
      <p:sp>
        <p:nvSpPr>
          <p:cNvPr id="4" name="Dian numeron paikkamerkki 3"/>
          <p:cNvSpPr>
            <a:spLocks noGrp="1"/>
          </p:cNvSpPr>
          <p:nvPr>
            <p:ph type="sldNum" sz="quarter" idx="12"/>
          </p:nvPr>
        </p:nvSpPr>
        <p:spPr/>
        <p:txBody>
          <a:bodyPr/>
          <a:lstStyle>
            <a:lvl1pPr>
              <a:defRPr/>
            </a:lvl1pPr>
          </a:lstStyle>
          <a:p>
            <a:fld id="{29C16524-618B-4AD1-8311-8DE9EF704437}" type="slidenum">
              <a:rPr lang="fi-FI" altLang="fi-FI"/>
              <a:pPr/>
              <a:t>‹#›</a:t>
            </a:fld>
            <a:endParaRPr lang="fi-FI" altLang="fi-FI"/>
          </a:p>
        </p:txBody>
      </p:sp>
    </p:spTree>
    <p:extLst>
      <p:ext uri="{BB962C8B-B14F-4D97-AF65-F5344CB8AC3E}">
        <p14:creationId xmlns:p14="http://schemas.microsoft.com/office/powerpoint/2010/main" val="149976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3050"/>
            <a:ext cx="3259138" cy="1162050"/>
          </a:xfrm>
        </p:spPr>
        <p:txBody>
          <a:bodyPr anchor="b"/>
          <a:lstStyle>
            <a:lvl1pPr algn="l">
              <a:defRPr sz="2000" b="1"/>
            </a:lvl1pPr>
          </a:lstStyle>
          <a:p>
            <a:r>
              <a:rPr lang="fi-FI" smtClean="0"/>
              <a:t>Muokkaa perustyyl. napsautt.</a:t>
            </a:r>
            <a:endParaRPr lang="fi-FI" dirty="0"/>
          </a:p>
        </p:txBody>
      </p:sp>
      <p:sp>
        <p:nvSpPr>
          <p:cNvPr id="3" name="Sisällön paikkamerkki 2"/>
          <p:cNvSpPr>
            <a:spLocks noGrp="1"/>
          </p:cNvSpPr>
          <p:nvPr>
            <p:ph idx="1"/>
          </p:nvPr>
        </p:nvSpPr>
        <p:spPr>
          <a:xfrm>
            <a:off x="3873500" y="273050"/>
            <a:ext cx="553720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495300" y="1435100"/>
            <a:ext cx="3259138"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16962D16-B3D4-450C-85AB-99FC8B67C925}" type="slidenum">
              <a:rPr lang="fi-FI" altLang="fi-FI"/>
              <a:pPr/>
              <a:t>‹#›</a:t>
            </a:fld>
            <a:endParaRPr lang="fi-FI" altLang="fi-FI"/>
          </a:p>
        </p:txBody>
      </p:sp>
    </p:spTree>
    <p:extLst>
      <p:ext uri="{BB962C8B-B14F-4D97-AF65-F5344CB8AC3E}">
        <p14:creationId xmlns:p14="http://schemas.microsoft.com/office/powerpoint/2010/main" val="310951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41513" y="4800600"/>
            <a:ext cx="5943600" cy="566738"/>
          </a:xfrm>
        </p:spPr>
        <p:txBody>
          <a:bodyPr anchor="b"/>
          <a:lstStyle>
            <a:lvl1pPr algn="l">
              <a:defRPr sz="2000" b="1"/>
            </a:lvl1pPr>
          </a:lstStyle>
          <a:p>
            <a:r>
              <a:rPr lang="fi-FI" smtClean="0"/>
              <a:t>Muokkaa perustyyl. napsautt.</a:t>
            </a:r>
            <a:endParaRPr lang="fi-FI" dirty="0"/>
          </a:p>
        </p:txBody>
      </p:sp>
      <p:sp>
        <p:nvSpPr>
          <p:cNvPr id="3" name="Kuvan paikkamerkki 2"/>
          <p:cNvSpPr>
            <a:spLocks noGrp="1"/>
          </p:cNvSpPr>
          <p:nvPr>
            <p:ph type="pic" idx="1"/>
          </p:nvPr>
        </p:nvSpPr>
        <p:spPr>
          <a:xfrm>
            <a:off x="1941513" y="612775"/>
            <a:ext cx="5943600" cy="4114800"/>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
        <p:nvSpPr>
          <p:cNvPr id="4" name="Tekstin paikkamerkki 3"/>
          <p:cNvSpPr>
            <a:spLocks noGrp="1"/>
          </p:cNvSpPr>
          <p:nvPr>
            <p:ph type="body" sz="half" idx="2"/>
          </p:nvPr>
        </p:nvSpPr>
        <p:spPr>
          <a:xfrm>
            <a:off x="1941513" y="5367338"/>
            <a:ext cx="59436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lvl1pPr>
              <a:defRPr/>
            </a:lvl1pPr>
          </a:lstStyle>
          <a:p>
            <a:endParaRPr lang="fi-FI" altLang="fi-FI"/>
          </a:p>
        </p:txBody>
      </p:sp>
      <p:sp>
        <p:nvSpPr>
          <p:cNvPr id="6" name="Alatunnisteen paikkamerkki 5"/>
          <p:cNvSpPr>
            <a:spLocks noGrp="1"/>
          </p:cNvSpPr>
          <p:nvPr>
            <p:ph type="ftr" sz="quarter" idx="11"/>
          </p:nvPr>
        </p:nvSpPr>
        <p:spPr/>
        <p:txBody>
          <a:bodyPr/>
          <a:lstStyle>
            <a:lvl1pPr>
              <a:defRPr/>
            </a:lvl1pPr>
          </a:lstStyle>
          <a:p>
            <a:endParaRPr lang="fi-FI" altLang="fi-FI"/>
          </a:p>
        </p:txBody>
      </p:sp>
      <p:sp>
        <p:nvSpPr>
          <p:cNvPr id="7" name="Dian numeron paikkamerkki 6"/>
          <p:cNvSpPr>
            <a:spLocks noGrp="1"/>
          </p:cNvSpPr>
          <p:nvPr>
            <p:ph type="sldNum" sz="quarter" idx="12"/>
          </p:nvPr>
        </p:nvSpPr>
        <p:spPr/>
        <p:txBody>
          <a:bodyPr/>
          <a:lstStyle>
            <a:lvl1pPr>
              <a:defRPr/>
            </a:lvl1pPr>
          </a:lstStyle>
          <a:p>
            <a:fld id="{59DA081B-3342-43C2-A9B8-E1B8B514F416}" type="slidenum">
              <a:rPr lang="fi-FI" altLang="fi-FI"/>
              <a:pPr/>
              <a:t>‹#›</a:t>
            </a:fld>
            <a:endParaRPr lang="fi-FI" altLang="fi-FI"/>
          </a:p>
        </p:txBody>
      </p:sp>
    </p:spTree>
    <p:extLst>
      <p:ext uri="{BB962C8B-B14F-4D97-AF65-F5344CB8AC3E}">
        <p14:creationId xmlns:p14="http://schemas.microsoft.com/office/powerpoint/2010/main" val="338672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smtClean="0"/>
              <a:t>Muokkaa </a:t>
            </a:r>
            <a:r>
              <a:rPr lang="fi-FI" altLang="fi-FI" dirty="0" err="1" smtClean="0"/>
              <a:t>perustyyl</a:t>
            </a:r>
            <a:r>
              <a:rPr lang="fi-FI" altLang="fi-FI" dirty="0" smtClean="0"/>
              <a:t>. </a:t>
            </a:r>
            <a:r>
              <a:rPr lang="fi-FI" altLang="fi-FI" dirty="0" err="1" smtClean="0"/>
              <a:t>napsautt</a:t>
            </a:r>
            <a:r>
              <a:rPr lang="fi-FI" altLang="fi-FI" dirty="0" smtClean="0"/>
              <a:t>.</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smtClean="0"/>
              <a:t>Muokkaa tekstin perustyylejä napsauttamalla</a:t>
            </a:r>
          </a:p>
          <a:p>
            <a:pPr lvl="1"/>
            <a:r>
              <a:rPr lang="fi-FI" altLang="fi-FI" dirty="0" smtClean="0"/>
              <a:t>toinen taso</a:t>
            </a:r>
          </a:p>
          <a:p>
            <a:pPr lvl="2"/>
            <a:r>
              <a:rPr lang="fi-FI" altLang="fi-FI" dirty="0" smtClean="0"/>
              <a:t>kolmas taso</a:t>
            </a:r>
          </a:p>
          <a:p>
            <a:pPr lvl="3"/>
            <a:r>
              <a:rPr lang="fi-FI" altLang="fi-FI" dirty="0" smtClean="0"/>
              <a:t>neljäs taso</a:t>
            </a:r>
          </a:p>
          <a:p>
            <a:pPr lvl="4"/>
            <a:r>
              <a:rPr lang="fi-FI" altLang="fi-FI" dirty="0" smtClean="0"/>
              <a:t>viides taso</a:t>
            </a:r>
          </a:p>
        </p:txBody>
      </p:sp>
      <p:sp>
        <p:nvSpPr>
          <p:cNvPr id="1028" name="Rectangle 4"/>
          <p:cNvSpPr>
            <a:spLocks noGrp="1" noChangeArrowheads="1"/>
          </p:cNvSpPr>
          <p:nvPr>
            <p:ph type="dt" sz="half" idx="2"/>
          </p:nvPr>
        </p:nvSpPr>
        <p:spPr bwMode="auto">
          <a:xfrm>
            <a:off x="7713663" y="549275"/>
            <a:ext cx="2063750"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j-lt"/>
              </a:defRPr>
            </a:lvl1pPr>
          </a:lstStyle>
          <a:p>
            <a:endParaRPr lang="fi-FI" altLang="fi-FI"/>
          </a:p>
        </p:txBody>
      </p:sp>
      <p:sp>
        <p:nvSpPr>
          <p:cNvPr id="1029" name="Rectangle 5"/>
          <p:cNvSpPr>
            <a:spLocks noGrp="1" noChangeArrowheads="1"/>
          </p:cNvSpPr>
          <p:nvPr>
            <p:ph type="ftr" sz="quarter" idx="3"/>
          </p:nvPr>
        </p:nvSpPr>
        <p:spPr bwMode="auto">
          <a:xfrm>
            <a:off x="6537325" y="115888"/>
            <a:ext cx="32242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j-lt"/>
              </a:defRPr>
            </a:lvl1pPr>
          </a:lstStyle>
          <a:p>
            <a:endParaRPr lang="fi-FI" altLang="fi-FI"/>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mj-lt"/>
              </a:defRPr>
            </a:lvl1pPr>
          </a:lstStyle>
          <a:p>
            <a:fld id="{3A3A8BCA-ED9D-4C0A-ACE8-BD417F5EF6C3}" type="slidenum">
              <a:rPr lang="fi-FI" altLang="fi-FI" smtClean="0"/>
              <a:pPr/>
              <a:t>‹#›</a:t>
            </a:fld>
            <a:endParaRPr lang="fi-FI" altLang="fi-FI"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rtl="0" eaLnBrk="1" fontAlgn="base" hangingPunct="1">
        <a:spcBef>
          <a:spcPct val="0"/>
        </a:spcBef>
        <a:spcAft>
          <a:spcPct val="0"/>
        </a:spcAft>
        <a:defRPr sz="30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j-lt"/>
        </a:defRPr>
      </a:lvl2pPr>
      <a:lvl3pPr marL="1143000" indent="-228600" algn="l" rtl="0" eaLnBrk="1" fontAlgn="base" hangingPunct="1">
        <a:spcBef>
          <a:spcPct val="20000"/>
        </a:spcBef>
        <a:spcAft>
          <a:spcPct val="0"/>
        </a:spcAft>
        <a:buChar char="•"/>
        <a:defRPr sz="2000">
          <a:solidFill>
            <a:srgbClr val="000000"/>
          </a:solidFill>
          <a:latin typeface="+mj-lt"/>
        </a:defRPr>
      </a:lvl3pPr>
      <a:lvl4pPr marL="1600200" indent="-228600" algn="l" rtl="0" eaLnBrk="1" fontAlgn="base" hangingPunct="1">
        <a:spcBef>
          <a:spcPct val="20000"/>
        </a:spcBef>
        <a:spcAft>
          <a:spcPct val="0"/>
        </a:spcAft>
        <a:buChar char="–"/>
        <a:defRPr sz="2000">
          <a:solidFill>
            <a:srgbClr val="000000"/>
          </a:solidFill>
          <a:latin typeface="+mj-lt"/>
        </a:defRPr>
      </a:lvl4pPr>
      <a:lvl5pPr marL="2057400" indent="-228600" algn="l" rtl="0" eaLnBrk="1" fontAlgn="base" hangingPunct="1">
        <a:spcBef>
          <a:spcPct val="20000"/>
        </a:spcBef>
        <a:spcAft>
          <a:spcPct val="0"/>
        </a:spcAft>
        <a:buChar char="»"/>
        <a:defRPr sz="20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E241046-3378-4DA4-96C2-F167FE837D50}"/>
              </a:ext>
            </a:extLst>
          </p:cNvPr>
          <p:cNvPicPr>
            <a:picLocks noChangeAspect="1"/>
          </p:cNvPicPr>
          <p:nvPr userDrawn="1"/>
        </p:nvPicPr>
        <p:blipFill>
          <a:blip r:embed="rId15"/>
          <a:stretch>
            <a:fillRect/>
          </a:stretch>
        </p:blipFill>
        <p:spPr>
          <a:xfrm>
            <a:off x="0" y="2"/>
            <a:ext cx="9906000" cy="6857999"/>
          </a:xfrm>
          <a:prstGeom prst="rect">
            <a:avLst/>
          </a:prstGeom>
        </p:spPr>
      </p:pic>
      <p:sp>
        <p:nvSpPr>
          <p:cNvPr id="11" name="TextBox 10"/>
          <p:cNvSpPr txBox="1"/>
          <p:nvPr/>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1410600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457200" rtl="0" eaLnBrk="1" latinLnBrk="0" hangingPunct="1">
        <a:lnSpc>
          <a:spcPts val="3200"/>
        </a:lnSpc>
        <a:spcBef>
          <a:spcPct val="0"/>
        </a:spcBef>
        <a:buNone/>
        <a:defRPr sz="2800" b="0" i="0" kern="1200">
          <a:solidFill>
            <a:schemeClr val="tx1"/>
          </a:solidFill>
          <a:latin typeface="Arial"/>
          <a:ea typeface="TitilliumText22L Light" charset="0"/>
          <a:cs typeface="Arial"/>
        </a:defRPr>
      </a:lvl1pPr>
    </p:titleStyle>
    <p:bodyStyle>
      <a:lvl1pPr marL="342900" indent="-3429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1pPr>
      <a:lvl2pPr marL="742950" indent="-28575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2pPr>
      <a:lvl3pPr marL="11430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3pPr>
      <a:lvl4pPr marL="16002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4pPr>
      <a:lvl5pPr marL="20574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E241046-3378-4DA4-96C2-F167FE837D50}"/>
              </a:ext>
            </a:extLst>
          </p:cNvPr>
          <p:cNvPicPr>
            <a:picLocks noChangeAspect="1"/>
          </p:cNvPicPr>
          <p:nvPr userDrawn="1"/>
        </p:nvPicPr>
        <p:blipFill>
          <a:blip r:embed="rId16"/>
          <a:stretch>
            <a:fillRect/>
          </a:stretch>
        </p:blipFill>
        <p:spPr>
          <a:xfrm>
            <a:off x="0" y="2"/>
            <a:ext cx="9906000" cy="6857999"/>
          </a:xfrm>
          <a:prstGeom prst="rect">
            <a:avLst/>
          </a:prstGeom>
        </p:spPr>
      </p:pic>
      <p:sp>
        <p:nvSpPr>
          <p:cNvPr id="11" name="TextBox 10"/>
          <p:cNvSpPr txBox="1"/>
          <p:nvPr/>
        </p:nvSpPr>
        <p:spPr>
          <a:xfrm>
            <a:off x="7875943" y="6475102"/>
            <a:ext cx="1717611"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a:latin typeface="TitilliumText22L Light"/>
                <a:cs typeface="TitilliumText22L Light"/>
              </a:rPr>
              <a:t>KEUDA</a:t>
            </a:r>
            <a:r>
              <a:rPr lang="en-US" sz="800" baseline="0" dirty="0"/>
              <a:t> </a:t>
            </a:r>
            <a:r>
              <a:rPr lang="fi-FI" sz="800" b="0" i="0" u="none" strike="noStrike" kern="1200" baseline="10000" dirty="0">
                <a:solidFill>
                  <a:schemeClr val="accent1"/>
                </a:solidFill>
                <a:latin typeface="+mn-lt"/>
                <a:ea typeface="+mn-ea"/>
                <a:cs typeface="+mn-cs"/>
              </a:rPr>
              <a:t>•</a:t>
            </a:r>
            <a:r>
              <a:rPr lang="fi-FI" sz="800" b="0" i="0" u="none" strike="noStrike" kern="1200" baseline="0" dirty="0">
                <a:solidFill>
                  <a:schemeClr val="accent3"/>
                </a:solidFill>
                <a:latin typeface="+mn-lt"/>
                <a:ea typeface="+mn-ea"/>
                <a:cs typeface="+mn-cs"/>
              </a:rPr>
              <a:t> </a:t>
            </a:r>
            <a:fld id="{682124FE-E830-FA47-9347-515BBA8263AC}" type="slidenum">
              <a:rPr lang="fi-FI" sz="800" b="0" i="0" u="none" strike="noStrike" kern="1200" baseline="0" smtClean="0">
                <a:solidFill>
                  <a:schemeClr val="tx1"/>
                </a:solidFill>
                <a:latin typeface="TitilliumText22L Light"/>
                <a:ea typeface="+mn-ea"/>
                <a:cs typeface="TitilliumText22L Light"/>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TitilliumText22L Light"/>
              <a:cs typeface="TitilliumText22L Light"/>
            </a:endParaRPr>
          </a:p>
        </p:txBody>
      </p:sp>
    </p:spTree>
    <p:extLst>
      <p:ext uri="{BB962C8B-B14F-4D97-AF65-F5344CB8AC3E}">
        <p14:creationId xmlns:p14="http://schemas.microsoft.com/office/powerpoint/2010/main" val="4072230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457200" rtl="0" eaLnBrk="1" latinLnBrk="0" hangingPunct="1">
        <a:lnSpc>
          <a:spcPts val="3200"/>
        </a:lnSpc>
        <a:spcBef>
          <a:spcPct val="0"/>
        </a:spcBef>
        <a:buNone/>
        <a:defRPr sz="2800" b="0" i="0" kern="1200">
          <a:solidFill>
            <a:schemeClr val="tx1"/>
          </a:solidFill>
          <a:latin typeface="Arial"/>
          <a:ea typeface="TitilliumText22L Light" charset="0"/>
          <a:cs typeface="Arial"/>
        </a:defRPr>
      </a:lvl1pPr>
    </p:titleStyle>
    <p:bodyStyle>
      <a:lvl1pPr marL="342900" indent="-3429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1pPr>
      <a:lvl2pPr marL="742950" indent="-28575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2pPr>
      <a:lvl3pPr marL="11430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3pPr>
      <a:lvl4pPr marL="16002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4pPr>
      <a:lvl5pPr marL="2057400" indent="-228600" algn="l" defTabSz="457200" rtl="0" eaLnBrk="1" latinLnBrk="0" hangingPunct="1">
        <a:lnSpc>
          <a:spcPts val="2000"/>
        </a:lnSpc>
        <a:spcBef>
          <a:spcPts val="600"/>
        </a:spcBef>
        <a:buFont typeface="Arial"/>
        <a:buChar char="»"/>
        <a:defRPr sz="1600" b="0" i="0" kern="1200">
          <a:solidFill>
            <a:schemeClr val="tx1"/>
          </a:solidFill>
          <a:latin typeface="Arial"/>
          <a:ea typeface="TitilliumText22L Light"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fi-FI" altLang="fi-FI"/>
          </a:p>
        </p:txBody>
      </p:sp>
      <p:sp>
        <p:nvSpPr>
          <p:cNvPr id="5" name="Alatunnisteen paikkamerkki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i-FI" altLang="fi-FI"/>
          </a:p>
        </p:txBody>
      </p:sp>
      <p:sp>
        <p:nvSpPr>
          <p:cNvPr id="6" name="Dian numeron paikkamerkki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A3A8BCA-ED9D-4C0A-ACE8-BD417F5EF6C3}" type="slidenum">
              <a:rPr lang="fi-FI" altLang="fi-FI" smtClean="0"/>
              <a:pPr/>
              <a:t>‹#›</a:t>
            </a:fld>
            <a:endParaRPr lang="fi-FI" altLang="fi-FI" dirty="0"/>
          </a:p>
        </p:txBody>
      </p:sp>
      <p:pic>
        <p:nvPicPr>
          <p:cNvPr id="7" name="Kuva 6">
            <a:extLst>
              <a:ext uri="{FF2B5EF4-FFF2-40B4-BE49-F238E27FC236}">
                <a16:creationId xmlns:a16="http://schemas.microsoft.com/office/drawing/2014/main" id="{9E241046-3378-4DA4-96C2-F167FE837D50}"/>
              </a:ext>
            </a:extLst>
          </p:cNvPr>
          <p:cNvPicPr>
            <a:picLocks noChangeAspect="1"/>
          </p:cNvPicPr>
          <p:nvPr userDrawn="1"/>
        </p:nvPicPr>
        <p:blipFill>
          <a:blip r:embed="rId16"/>
          <a:stretch>
            <a:fillRect/>
          </a:stretch>
        </p:blipFill>
        <p:spPr>
          <a:xfrm>
            <a:off x="0" y="2"/>
            <a:ext cx="9906000" cy="6857999"/>
          </a:xfrm>
          <a:prstGeom prst="rect">
            <a:avLst/>
          </a:prstGeom>
        </p:spPr>
      </p:pic>
    </p:spTree>
    <p:extLst>
      <p:ext uri="{BB962C8B-B14F-4D97-AF65-F5344CB8AC3E}">
        <p14:creationId xmlns:p14="http://schemas.microsoft.com/office/powerpoint/2010/main" val="11368529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i-FI"/>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fi-FI" altLang="fi-FI"/>
          </a:p>
        </p:txBody>
      </p:sp>
      <p:sp>
        <p:nvSpPr>
          <p:cNvPr id="5" name="Alatunnisteen paikkamerkki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i-FI" altLang="fi-FI"/>
          </a:p>
        </p:txBody>
      </p:sp>
      <p:sp>
        <p:nvSpPr>
          <p:cNvPr id="6" name="Dian numeron paikkamerkki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A3A8BCA-ED9D-4C0A-ACE8-BD417F5EF6C3}" type="slidenum">
              <a:rPr lang="fi-FI" altLang="fi-FI" smtClean="0"/>
              <a:pPr/>
              <a:t>‹#›</a:t>
            </a:fld>
            <a:endParaRPr lang="fi-FI" altLang="fi-FI" dirty="0"/>
          </a:p>
        </p:txBody>
      </p:sp>
      <p:pic>
        <p:nvPicPr>
          <p:cNvPr id="7" name="Kuva 6">
            <a:extLst>
              <a:ext uri="{FF2B5EF4-FFF2-40B4-BE49-F238E27FC236}">
                <a16:creationId xmlns:a16="http://schemas.microsoft.com/office/drawing/2014/main" id="{9E241046-3378-4DA4-96C2-F167FE837D50}"/>
              </a:ext>
            </a:extLst>
          </p:cNvPr>
          <p:cNvPicPr>
            <a:picLocks noChangeAspect="1"/>
          </p:cNvPicPr>
          <p:nvPr userDrawn="1"/>
        </p:nvPicPr>
        <p:blipFill>
          <a:blip r:embed="rId13"/>
          <a:stretch>
            <a:fillRect/>
          </a:stretch>
        </p:blipFill>
        <p:spPr>
          <a:xfrm>
            <a:off x="0" y="2"/>
            <a:ext cx="9906000" cy="6857999"/>
          </a:xfrm>
          <a:prstGeom prst="rect">
            <a:avLst/>
          </a:prstGeom>
        </p:spPr>
      </p:pic>
    </p:spTree>
    <p:extLst>
      <p:ext uri="{BB962C8B-B14F-4D97-AF65-F5344CB8AC3E}">
        <p14:creationId xmlns:p14="http://schemas.microsoft.com/office/powerpoint/2010/main" val="27468258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i-FI"/>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inglink.com/video/1226492501720825861" TargetMode="Externa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bit.ly/arkeuda" TargetMode="Externa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inedu.fi/en/vocational-education-and-train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600450" y="1700808"/>
            <a:ext cx="8932232" cy="120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0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2pPr>
            <a:lvl3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3pPr>
            <a:lvl4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4pPr>
            <a:lvl5pPr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5pPr>
            <a:lvl6pPr marL="4572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6pPr>
            <a:lvl7pPr marL="9144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7pPr>
            <a:lvl8pPr marL="13716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8pPr>
            <a:lvl9pPr marL="1828800" algn="ctr" rtl="0" eaLnBrk="1" fontAlgn="base" hangingPunct="1">
              <a:spcBef>
                <a:spcPct val="0"/>
              </a:spcBef>
              <a:spcAft>
                <a:spcPct val="0"/>
              </a:spcAft>
              <a:defRPr sz="3200">
                <a:solidFill>
                  <a:schemeClr val="tx1"/>
                </a:solidFill>
                <a:latin typeface="Akzidenz Grotesk BE" pitchFamily="84" charset="0"/>
                <a:ea typeface="ＭＳ Ｐゴシック" pitchFamily="1" charset="-128"/>
              </a:defRPr>
            </a:lvl9pPr>
          </a:lstStyle>
          <a:p>
            <a:r>
              <a:rPr lang="fi-FI" sz="3900" kern="0" dirty="0" smtClean="0"/>
              <a:t>IMPLEMENTING INNOVATIVE VET IN FINLAND</a:t>
            </a:r>
            <a:endParaRPr lang="fi-FI" sz="3900" kern="0" dirty="0"/>
          </a:p>
        </p:txBody>
      </p:sp>
      <p:sp>
        <p:nvSpPr>
          <p:cNvPr id="4" name="Subtitle 2"/>
          <p:cNvSpPr txBox="1">
            <a:spLocks/>
          </p:cNvSpPr>
          <p:nvPr/>
        </p:nvSpPr>
        <p:spPr>
          <a:xfrm>
            <a:off x="600450" y="3258122"/>
            <a:ext cx="7399524" cy="1405001"/>
          </a:xfrm>
          <a:prstGeom prst="rect">
            <a:avLst/>
          </a:prstGeom>
        </p:spPr>
        <p:txBody>
          <a:bodyPr>
            <a:noAutofit/>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j-lt"/>
              </a:defRPr>
            </a:lvl2pPr>
            <a:lvl3pPr marL="1143000" indent="-228600" algn="l" rtl="0" eaLnBrk="1" fontAlgn="base" hangingPunct="1">
              <a:spcBef>
                <a:spcPct val="20000"/>
              </a:spcBef>
              <a:spcAft>
                <a:spcPct val="0"/>
              </a:spcAft>
              <a:buChar char="•"/>
              <a:defRPr sz="2000">
                <a:solidFill>
                  <a:srgbClr val="000000"/>
                </a:solidFill>
                <a:latin typeface="+mj-lt"/>
              </a:defRPr>
            </a:lvl3pPr>
            <a:lvl4pPr marL="1600200" indent="-228600" algn="l" rtl="0" eaLnBrk="1" fontAlgn="base" hangingPunct="1">
              <a:spcBef>
                <a:spcPct val="20000"/>
              </a:spcBef>
              <a:spcAft>
                <a:spcPct val="0"/>
              </a:spcAft>
              <a:buChar char="–"/>
              <a:defRPr sz="2000">
                <a:solidFill>
                  <a:srgbClr val="000000"/>
                </a:solidFill>
                <a:latin typeface="+mj-lt"/>
              </a:defRPr>
            </a:lvl4pPr>
            <a:lvl5pPr marL="2057400" indent="-228600" algn="l" rtl="0" eaLnBrk="1" fontAlgn="base" hangingPunct="1">
              <a:spcBef>
                <a:spcPct val="20000"/>
              </a:spcBef>
              <a:spcAft>
                <a:spcPct val="0"/>
              </a:spcAft>
              <a:buChar char="»"/>
              <a:defRPr sz="2000">
                <a:solidFill>
                  <a:srgbClr val="000000"/>
                </a:solidFill>
                <a:latin typeface="+mj-lt"/>
              </a:defRPr>
            </a:lvl5pPr>
            <a:lvl6pPr marL="2514600" indent="-228600" algn="l" rtl="0" eaLnBrk="1" fontAlgn="base" hangingPunct="1">
              <a:spcBef>
                <a:spcPct val="20000"/>
              </a:spcBef>
              <a:spcAft>
                <a:spcPct val="0"/>
              </a:spcAft>
              <a:buChar char="»"/>
              <a:defRPr sz="1600">
                <a:solidFill>
                  <a:srgbClr val="000000"/>
                </a:solidFill>
                <a:latin typeface="+mj-lt"/>
              </a:defRPr>
            </a:lvl6pPr>
            <a:lvl7pPr marL="2971800" indent="-228600" algn="l" rtl="0" eaLnBrk="1" fontAlgn="base" hangingPunct="1">
              <a:spcBef>
                <a:spcPct val="20000"/>
              </a:spcBef>
              <a:spcAft>
                <a:spcPct val="0"/>
              </a:spcAft>
              <a:buChar char="»"/>
              <a:defRPr sz="1600">
                <a:solidFill>
                  <a:srgbClr val="000000"/>
                </a:solidFill>
                <a:latin typeface="+mj-lt"/>
              </a:defRPr>
            </a:lvl7pPr>
            <a:lvl8pPr marL="3429000" indent="-228600" algn="l" rtl="0" eaLnBrk="1" fontAlgn="base" hangingPunct="1">
              <a:spcBef>
                <a:spcPct val="20000"/>
              </a:spcBef>
              <a:spcAft>
                <a:spcPct val="0"/>
              </a:spcAft>
              <a:buChar char="»"/>
              <a:defRPr sz="1600">
                <a:solidFill>
                  <a:srgbClr val="000000"/>
                </a:solidFill>
                <a:latin typeface="+mj-lt"/>
              </a:defRPr>
            </a:lvl8pPr>
            <a:lvl9pPr marL="3886200" indent="-228600" algn="l" rtl="0" eaLnBrk="1" fontAlgn="base" hangingPunct="1">
              <a:spcBef>
                <a:spcPct val="20000"/>
              </a:spcBef>
              <a:spcAft>
                <a:spcPct val="0"/>
              </a:spcAft>
              <a:buChar char="»"/>
              <a:defRPr sz="1600">
                <a:solidFill>
                  <a:srgbClr val="000000"/>
                </a:solidFill>
                <a:latin typeface="+mj-lt"/>
              </a:defRPr>
            </a:lvl9pPr>
          </a:lstStyle>
          <a:p>
            <a:r>
              <a:rPr lang="fi-FI" kern="0" dirty="0" smtClean="0"/>
              <a:t>Ville Heinonen, Senior </a:t>
            </a:r>
            <a:r>
              <a:rPr lang="fi-FI" kern="0" dirty="0" err="1" smtClean="0"/>
              <a:t>Ministry</a:t>
            </a:r>
            <a:r>
              <a:rPr lang="fi-FI" kern="0" dirty="0" smtClean="0"/>
              <a:t> </a:t>
            </a:r>
            <a:r>
              <a:rPr lang="fi-FI" kern="0" dirty="0" err="1" smtClean="0"/>
              <a:t>Adviser</a:t>
            </a:r>
            <a:endParaRPr lang="fi-FI" kern="0" dirty="0" smtClean="0"/>
          </a:p>
          <a:p>
            <a:r>
              <a:rPr lang="fi-FI" kern="0" dirty="0" smtClean="0"/>
              <a:t>Tomi Kytölä, </a:t>
            </a:r>
            <a:r>
              <a:rPr lang="fi-FI" kern="0" dirty="0" err="1" smtClean="0"/>
              <a:t>Special</a:t>
            </a:r>
            <a:r>
              <a:rPr lang="fi-FI" kern="0" dirty="0" smtClean="0"/>
              <a:t> </a:t>
            </a:r>
            <a:r>
              <a:rPr lang="fi-FI" kern="0" dirty="0" err="1" smtClean="0"/>
              <a:t>Adviser</a:t>
            </a:r>
            <a:endParaRPr lang="fi-FI" kern="0" dirty="0" smtClean="0"/>
          </a:p>
          <a:p>
            <a:r>
              <a:rPr lang="fi-FI" kern="0" dirty="0" smtClean="0"/>
              <a:t>Anna Mari Leinonen, </a:t>
            </a:r>
            <a:r>
              <a:rPr lang="fi-FI" kern="0" dirty="0" err="1" smtClean="0"/>
              <a:t>Principal</a:t>
            </a:r>
            <a:r>
              <a:rPr lang="fi-FI" kern="0" dirty="0" smtClean="0"/>
              <a:t>, </a:t>
            </a:r>
            <a:r>
              <a:rPr lang="fi-FI" kern="0" dirty="0" err="1" smtClean="0"/>
              <a:t>Keuda</a:t>
            </a:r>
            <a:r>
              <a:rPr lang="fi-FI" kern="0" dirty="0" smtClean="0"/>
              <a:t> Group</a:t>
            </a:r>
            <a:endParaRPr lang="fi-FI"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MORE VERSATILE LEARNING ENVIROMENTS</a:t>
            </a:r>
            <a:endParaRPr lang="fi-FI" b="1" dirty="0"/>
          </a:p>
        </p:txBody>
      </p:sp>
      <p:sp>
        <p:nvSpPr>
          <p:cNvPr id="3" name="Sisällön paikkamerkki 2"/>
          <p:cNvSpPr>
            <a:spLocks noGrp="1"/>
          </p:cNvSpPr>
          <p:nvPr>
            <p:ph idx="1"/>
          </p:nvPr>
        </p:nvSpPr>
        <p:spPr>
          <a:xfrm>
            <a:off x="525791" y="1963738"/>
            <a:ext cx="8488669" cy="3697982"/>
          </a:xfrm>
        </p:spPr>
        <p:txBody>
          <a:bodyPr>
            <a:noAutofit/>
          </a:bodyPr>
          <a:lstStyle/>
          <a:p>
            <a:pPr>
              <a:spcBef>
                <a:spcPts val="0"/>
              </a:spcBef>
            </a:pPr>
            <a:r>
              <a:rPr lang="en-GB" sz="1950" dirty="0"/>
              <a:t>Education providers will be responsible for and decide on the contents of education and the manner in which it is provided.</a:t>
            </a:r>
          </a:p>
          <a:p>
            <a:pPr>
              <a:spcBef>
                <a:spcPts val="0"/>
              </a:spcBef>
            </a:pPr>
            <a:r>
              <a:rPr lang="en-GB" sz="1950" dirty="0"/>
              <a:t>Education providers will have versatile possibilities to make use of different learning environments and pedagogical solutions (such as traditional contact teaching, simulators and other digital learning environments, and workplaces).</a:t>
            </a:r>
          </a:p>
          <a:p>
            <a:pPr>
              <a:spcBef>
                <a:spcPts val="0"/>
              </a:spcBef>
            </a:pPr>
            <a:r>
              <a:rPr lang="en-GB" sz="1950" dirty="0"/>
              <a:t>The contents of education must comply with the national qualification requirements or the core curriculum for preparatory education.</a:t>
            </a:r>
          </a:p>
          <a:p>
            <a:pPr>
              <a:spcBef>
                <a:spcPts val="0"/>
              </a:spcBef>
            </a:pPr>
            <a:r>
              <a:rPr lang="en-GB" sz="1950" dirty="0"/>
              <a:t>If a student pursuing vocational upper secondary qualification does not have any experience or competence in the practical work tasks related to the qualification, such training must be arranged at the workplace in connection with the practical work tasks.</a:t>
            </a:r>
          </a:p>
          <a:p>
            <a:pPr>
              <a:spcBef>
                <a:spcPts val="163"/>
              </a:spcBef>
              <a:spcAft>
                <a:spcPts val="325"/>
              </a:spcAft>
            </a:pPr>
            <a:endParaRPr lang="en-GB" sz="1800" dirty="0"/>
          </a:p>
        </p:txBody>
      </p:sp>
    </p:spTree>
    <p:extLst>
      <p:ext uri="{BB962C8B-B14F-4D97-AF65-F5344CB8AC3E}">
        <p14:creationId xmlns:p14="http://schemas.microsoft.com/office/powerpoint/2010/main" val="302180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MORE GUIDED LEARNING AT WORKPLACES</a:t>
            </a:r>
            <a:endParaRPr lang="fi-FI" b="1" dirty="0"/>
          </a:p>
        </p:txBody>
      </p:sp>
      <p:sp>
        <p:nvSpPr>
          <p:cNvPr id="3" name="Sisällön paikkamerkki 2"/>
          <p:cNvSpPr>
            <a:spLocks noGrp="1"/>
          </p:cNvSpPr>
          <p:nvPr>
            <p:ph idx="1"/>
          </p:nvPr>
        </p:nvSpPr>
        <p:spPr>
          <a:xfrm>
            <a:off x="525791" y="1963738"/>
            <a:ext cx="8488669" cy="3697982"/>
          </a:xfrm>
        </p:spPr>
        <p:txBody>
          <a:bodyPr>
            <a:noAutofit/>
          </a:bodyPr>
          <a:lstStyle/>
          <a:p>
            <a:pPr>
              <a:spcBef>
                <a:spcPts val="163"/>
              </a:spcBef>
            </a:pPr>
            <a:r>
              <a:rPr lang="en-GB" sz="1600" dirty="0"/>
              <a:t>Training at workplaces in connection with the practical work tasks will be arranged as apprenticeship training or training based on a training agreement.</a:t>
            </a:r>
          </a:p>
          <a:p>
            <a:pPr>
              <a:spcBef>
                <a:spcPts val="163"/>
              </a:spcBef>
            </a:pPr>
            <a:r>
              <a:rPr lang="en-GB" sz="1600" b="1" dirty="0"/>
              <a:t>Apprenticeship training:</a:t>
            </a:r>
            <a:endParaRPr lang="en-GB" sz="1600" dirty="0"/>
          </a:p>
          <a:p>
            <a:pPr lvl="1">
              <a:spcBef>
                <a:spcPts val="163"/>
              </a:spcBef>
              <a:spcAft>
                <a:spcPts val="163"/>
              </a:spcAft>
            </a:pPr>
            <a:r>
              <a:rPr lang="en-GB" sz="1600" dirty="0"/>
              <a:t>Based on a fixed-term employment relationship or public-service relationship (status: employed person)</a:t>
            </a:r>
          </a:p>
          <a:p>
            <a:pPr lvl="1">
              <a:spcBef>
                <a:spcPts val="163"/>
              </a:spcBef>
              <a:spcAft>
                <a:spcPts val="163"/>
              </a:spcAft>
            </a:pPr>
            <a:r>
              <a:rPr lang="en-GB" sz="1600" dirty="0"/>
              <a:t>Students are paid salary and employers are paid training compensation.</a:t>
            </a:r>
          </a:p>
          <a:p>
            <a:pPr lvl="1">
              <a:spcBef>
                <a:spcPts val="163"/>
              </a:spcBef>
              <a:spcAft>
                <a:spcPts val="163"/>
              </a:spcAft>
            </a:pPr>
            <a:r>
              <a:rPr lang="en-GB" sz="1600" dirty="0"/>
              <a:t>May apply to the entire qualification or to an individual module.</a:t>
            </a:r>
          </a:p>
          <a:p>
            <a:pPr>
              <a:spcBef>
                <a:spcPts val="163"/>
              </a:spcBef>
            </a:pPr>
            <a:r>
              <a:rPr lang="en-GB" sz="1600" b="1" dirty="0"/>
              <a:t>Training agreement:</a:t>
            </a:r>
            <a:endParaRPr lang="en-GB" sz="1600" dirty="0"/>
          </a:p>
          <a:p>
            <a:pPr lvl="1">
              <a:spcBef>
                <a:spcPts val="163"/>
              </a:spcBef>
              <a:spcAft>
                <a:spcPts val="163"/>
              </a:spcAft>
            </a:pPr>
            <a:r>
              <a:rPr lang="en-GB" sz="1600" dirty="0"/>
              <a:t>Students are not in an employment relationship (status: student).</a:t>
            </a:r>
          </a:p>
          <a:p>
            <a:pPr lvl="1">
              <a:spcBef>
                <a:spcPts val="163"/>
              </a:spcBef>
              <a:spcAft>
                <a:spcPts val="163"/>
              </a:spcAft>
            </a:pPr>
            <a:r>
              <a:rPr lang="en-GB" sz="1600" dirty="0"/>
              <a:t>Students receive no salary and employers receive no training compensation.</a:t>
            </a:r>
          </a:p>
          <a:p>
            <a:pPr lvl="1">
              <a:spcBef>
                <a:spcPts val="163"/>
              </a:spcBef>
              <a:spcAft>
                <a:spcPts val="163"/>
              </a:spcAft>
            </a:pPr>
            <a:r>
              <a:rPr lang="en-GB" sz="1600" dirty="0"/>
              <a:t>Is made as per module.</a:t>
            </a:r>
          </a:p>
          <a:p>
            <a:pPr>
              <a:spcBef>
                <a:spcPts val="163"/>
              </a:spcBef>
            </a:pPr>
            <a:r>
              <a:rPr lang="en-GB" sz="1600" dirty="0"/>
              <a:t>A student may flexibly transfer from a training agreement to apprenticeship training, when the prerequisites for concluding an apprenticeship agreement are met.</a:t>
            </a:r>
          </a:p>
          <a:p>
            <a:pPr>
              <a:spcBef>
                <a:spcPts val="163"/>
              </a:spcBef>
              <a:spcAft>
                <a:spcPts val="325"/>
              </a:spcAft>
            </a:pPr>
            <a:endParaRPr lang="en-GB" sz="1600" dirty="0"/>
          </a:p>
        </p:txBody>
      </p:sp>
    </p:spTree>
    <p:extLst>
      <p:ext uri="{BB962C8B-B14F-4D97-AF65-F5344CB8AC3E}">
        <p14:creationId xmlns:p14="http://schemas.microsoft.com/office/powerpoint/2010/main" val="52345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A70EE11-D2E2-42BA-8F3C-D7DA253D7798}"/>
              </a:ext>
            </a:extLst>
          </p:cNvPr>
          <p:cNvSpPr>
            <a:spLocks noGrp="1"/>
          </p:cNvSpPr>
          <p:nvPr>
            <p:ph sz="quarter" idx="12"/>
          </p:nvPr>
        </p:nvSpPr>
        <p:spPr>
          <a:xfrm>
            <a:off x="492723" y="1135804"/>
            <a:ext cx="7498463" cy="5391255"/>
          </a:xfrm>
        </p:spPr>
        <p:txBody>
          <a:bodyPr>
            <a:normAutofit fontScale="25000" lnSpcReduction="20000"/>
          </a:bodyPr>
          <a:lstStyle/>
          <a:p>
            <a:pPr marL="0" indent="0">
              <a:lnSpc>
                <a:spcPct val="120000"/>
              </a:lnSpc>
              <a:buNone/>
            </a:pPr>
            <a:r>
              <a:rPr lang="en-US" altLang="fi-FI" sz="7800" dirty="0">
                <a:latin typeface="Akzidenz Grotesk BE Md (Leipäteksti)"/>
                <a:ea typeface="ＭＳ Ｐゴシック" panose="020B0600070205080204" pitchFamily="34" charset="-128"/>
              </a:rPr>
              <a:t>Everyday co-operation with the working life</a:t>
            </a:r>
          </a:p>
          <a:p>
            <a:pPr>
              <a:lnSpc>
                <a:spcPct val="120000"/>
              </a:lnSpc>
            </a:pPr>
            <a:r>
              <a:rPr lang="en-US" altLang="fi-FI" sz="7800" dirty="0">
                <a:latin typeface="Akzidenz Grotesk BE Md (Leipäteksti)"/>
                <a:ea typeface="ＭＳ Ｐゴシック" panose="020B0600070205080204" pitchFamily="34" charset="-128"/>
              </a:rPr>
              <a:t>Work-based learning is an integral part of e</a:t>
            </a:r>
            <a:r>
              <a:rPr lang="en-GB" altLang="fi-FI" sz="7800" dirty="0">
                <a:latin typeface="Akzidenz Grotesk BE Md (Leipäteksti)"/>
                <a:ea typeface="ＭＳ Ｐゴシック" panose="020B0600070205080204" pitchFamily="34" charset="-128"/>
              </a:rPr>
              <a:t>very qualification</a:t>
            </a:r>
          </a:p>
          <a:p>
            <a:pPr lvl="1">
              <a:lnSpc>
                <a:spcPct val="120000"/>
              </a:lnSpc>
            </a:pPr>
            <a:r>
              <a:rPr lang="en-US" altLang="fi-FI" sz="7800" dirty="0">
                <a:latin typeface="Akzidenz Grotesk BE Md (Leipäteksti)"/>
                <a:ea typeface="ＭＳ Ｐゴシック" panose="020B0600070205080204" pitchFamily="34" charset="-128"/>
              </a:rPr>
              <a:t>Work-based learning </a:t>
            </a:r>
            <a:r>
              <a:rPr lang="en-US" sz="7800" dirty="0">
                <a:latin typeface="Akzidenz Grotesk BE Md (Leipäteksti)"/>
              </a:rPr>
              <a:t>is planned in a personal competence development plan</a:t>
            </a:r>
          </a:p>
          <a:p>
            <a:pPr lvl="1">
              <a:lnSpc>
                <a:spcPct val="120000"/>
              </a:lnSpc>
            </a:pPr>
            <a:r>
              <a:rPr lang="en-US" sz="7800" dirty="0">
                <a:latin typeface="Akzidenz Grotesk BE Md (Leipäteksti)"/>
              </a:rPr>
              <a:t>There are two forms of WBL: Training agreement and apprenticeship – which may vary flexibly during the individual’s studies.</a:t>
            </a:r>
          </a:p>
          <a:p>
            <a:pPr lvl="1">
              <a:lnSpc>
                <a:spcPct val="120000"/>
              </a:lnSpc>
            </a:pPr>
            <a:r>
              <a:rPr lang="en-US" sz="7800" dirty="0">
                <a:latin typeface="Akzidenz Grotesk BE Md (Leipäteksti)"/>
              </a:rPr>
              <a:t>The teacher coaches students throughout the progress. And the student has his own trainer at the workplace</a:t>
            </a:r>
          </a:p>
          <a:p>
            <a:pPr lvl="1">
              <a:lnSpc>
                <a:spcPct val="120000"/>
              </a:lnSpc>
            </a:pPr>
            <a:r>
              <a:rPr lang="en-GB" altLang="fi-FI" sz="7800" dirty="0">
                <a:latin typeface="Akzidenz Grotesk BE Md (Leipäteksti)"/>
                <a:ea typeface="ＭＳ Ｐゴシック" panose="020B0600070205080204" pitchFamily="34" charset="-128"/>
              </a:rPr>
              <a:t>Teachers maintain their professional skills through WBL -periods</a:t>
            </a:r>
          </a:p>
          <a:p>
            <a:pPr lvl="1">
              <a:lnSpc>
                <a:spcPct val="120000"/>
              </a:lnSpc>
            </a:pPr>
            <a:r>
              <a:rPr lang="en-US" sz="7800" dirty="0">
                <a:latin typeface="Akzidenz Grotesk BE Md (Leipäteksti)"/>
              </a:rPr>
              <a:t>In addition to WBL there is a customer and </a:t>
            </a:r>
            <a:r>
              <a:rPr lang="en-GB" altLang="fi-FI" sz="7800" dirty="0">
                <a:latin typeface="Akzidenz Grotesk BE Md (Leipäteksti)"/>
                <a:ea typeface="ＭＳ Ｐゴシック" panose="020B0600070205080204" pitchFamily="34" charset="-128"/>
              </a:rPr>
              <a:t>student projects</a:t>
            </a:r>
          </a:p>
          <a:p>
            <a:pPr marL="457200" lvl="1" indent="0">
              <a:lnSpc>
                <a:spcPct val="120000"/>
              </a:lnSpc>
              <a:buNone/>
            </a:pPr>
            <a:endParaRPr lang="en-GB" altLang="fi-FI" sz="6400" dirty="0">
              <a:latin typeface="Akzidenz Grotesk BE Md (Leipäteksti)"/>
              <a:ea typeface="ＭＳ Ｐゴシック" panose="020B0600070205080204" pitchFamily="34" charset="-128"/>
            </a:endParaRPr>
          </a:p>
          <a:p>
            <a:pPr>
              <a:lnSpc>
                <a:spcPct val="80000"/>
              </a:lnSpc>
            </a:pPr>
            <a:endParaRPr lang="en-GB" altLang="fi-FI" sz="5600" dirty="0">
              <a:latin typeface="Akzidenz Grotesk BE Md (Leipäteksti)"/>
              <a:ea typeface="ＭＳ Ｐゴシック" panose="020B0600070205080204" pitchFamily="34" charset="-128"/>
            </a:endParaRPr>
          </a:p>
          <a:p>
            <a:endParaRPr lang="fi-FI" dirty="0">
              <a:latin typeface="Akzidenz Grotesk BE Md (Leipäteksti)"/>
            </a:endParaRPr>
          </a:p>
        </p:txBody>
      </p:sp>
      <p:sp>
        <p:nvSpPr>
          <p:cNvPr id="5" name="Tekstiruutu 4">
            <a:extLst>
              <a:ext uri="{FF2B5EF4-FFF2-40B4-BE49-F238E27FC236}">
                <a16:creationId xmlns:a16="http://schemas.microsoft.com/office/drawing/2014/main" id="{90BBF234-96B3-48CD-89F2-C993B8233872}"/>
              </a:ext>
            </a:extLst>
          </p:cNvPr>
          <p:cNvSpPr txBox="1"/>
          <p:nvPr/>
        </p:nvSpPr>
        <p:spPr>
          <a:xfrm>
            <a:off x="492723" y="243252"/>
            <a:ext cx="8621591" cy="1015663"/>
          </a:xfrm>
          <a:prstGeom prst="rect">
            <a:avLst/>
          </a:prstGeom>
          <a:noFill/>
        </p:spPr>
        <p:txBody>
          <a:bodyPr wrap="none" rtlCol="0">
            <a:spAutoFit/>
          </a:bodyPr>
          <a:lstStyle/>
          <a:p>
            <a:pPr defTabSz="457200" eaLnBrk="1" fontAlgn="auto" hangingPunct="1">
              <a:spcBef>
                <a:spcPts val="0"/>
              </a:spcBef>
              <a:spcAft>
                <a:spcPts val="0"/>
              </a:spcAft>
            </a:pPr>
            <a:r>
              <a:rPr lang="en-GB" sz="3000" b="1" dirty="0" smtClean="0">
                <a:latin typeface="Akzidenz Grotesk BE"/>
              </a:rPr>
              <a:t>EXAMPLE:</a:t>
            </a:r>
          </a:p>
          <a:p>
            <a:pPr defTabSz="457200" eaLnBrk="1" fontAlgn="auto" hangingPunct="1">
              <a:spcBef>
                <a:spcPts val="0"/>
              </a:spcBef>
              <a:spcAft>
                <a:spcPts val="0"/>
              </a:spcAft>
            </a:pPr>
            <a:r>
              <a:rPr lang="en-GB" sz="3000" b="1" dirty="0" smtClean="0">
                <a:latin typeface="Akzidenz Grotesk BE"/>
              </a:rPr>
              <a:t>MORE </a:t>
            </a:r>
            <a:r>
              <a:rPr lang="en-GB" sz="3000" b="1" dirty="0">
                <a:latin typeface="Akzidenz Grotesk BE"/>
              </a:rPr>
              <a:t>VERSATILE LEARNING ENVIROMENTS</a:t>
            </a:r>
            <a:endParaRPr lang="fi-FI" sz="3000" dirty="0">
              <a:solidFill>
                <a:srgbClr val="000000"/>
              </a:solidFill>
              <a:latin typeface="Akzidenz Grotesk BE"/>
              <a:ea typeface="+mn-ea"/>
            </a:endParaRPr>
          </a:p>
        </p:txBody>
      </p:sp>
    </p:spTree>
    <p:extLst>
      <p:ext uri="{BB962C8B-B14F-4D97-AF65-F5344CB8AC3E}">
        <p14:creationId xmlns:p14="http://schemas.microsoft.com/office/powerpoint/2010/main" val="229819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76121CA-C62D-4627-A50D-CDCA0D77F8E3}"/>
              </a:ext>
            </a:extLst>
          </p:cNvPr>
          <p:cNvSpPr>
            <a:spLocks noGrp="1"/>
          </p:cNvSpPr>
          <p:nvPr>
            <p:ph sz="quarter" idx="12"/>
          </p:nvPr>
        </p:nvSpPr>
        <p:spPr>
          <a:xfrm>
            <a:off x="492722" y="1299131"/>
            <a:ext cx="7498463" cy="5577980"/>
          </a:xfrm>
        </p:spPr>
        <p:txBody>
          <a:bodyPr>
            <a:normAutofit/>
          </a:bodyPr>
          <a:lstStyle/>
          <a:p>
            <a:pPr lvl="0">
              <a:lnSpc>
                <a:spcPct val="100000"/>
              </a:lnSpc>
            </a:pPr>
            <a:r>
              <a:rPr lang="en-US" sz="1950" dirty="0" smtClean="0">
                <a:latin typeface="Akzidenz Grotesk BE Md (Leipäteksti)"/>
              </a:rPr>
              <a:t>International mobility of students</a:t>
            </a:r>
          </a:p>
          <a:p>
            <a:pPr lvl="1">
              <a:lnSpc>
                <a:spcPct val="100000"/>
              </a:lnSpc>
            </a:pPr>
            <a:r>
              <a:rPr lang="en-US" sz="1950" dirty="0" smtClean="0">
                <a:latin typeface="Akzidenz Grotesk BE Md (Leipäteksti)"/>
              </a:rPr>
              <a:t> All students can study abroad</a:t>
            </a:r>
          </a:p>
          <a:p>
            <a:pPr lvl="1">
              <a:lnSpc>
                <a:spcPct val="100000"/>
              </a:lnSpc>
            </a:pPr>
            <a:r>
              <a:rPr lang="en-US" sz="1950" dirty="0" smtClean="0">
                <a:latin typeface="Akzidenz Grotesk BE Md (Leipäteksti)"/>
              </a:rPr>
              <a:t>Guidance and counselling has to take this into account</a:t>
            </a:r>
          </a:p>
          <a:p>
            <a:pPr lvl="0">
              <a:lnSpc>
                <a:spcPct val="100000"/>
              </a:lnSpc>
            </a:pPr>
            <a:r>
              <a:rPr lang="en-US" sz="1950" dirty="0" smtClean="0">
                <a:latin typeface="Akzidenz Grotesk BE Md (Leipäteksti)"/>
              </a:rPr>
              <a:t>Use a lot of digitalization and </a:t>
            </a:r>
            <a:r>
              <a:rPr lang="en-US" sz="1950" dirty="0" err="1" smtClean="0">
                <a:latin typeface="Akzidenz Grotesk BE Md (Leipäteksti)"/>
              </a:rPr>
              <a:t>robotization</a:t>
            </a:r>
            <a:r>
              <a:rPr lang="en-US" sz="1950" dirty="0" smtClean="0">
                <a:latin typeface="Akzidenz Grotesk BE Md (Leipäteksti)"/>
              </a:rPr>
              <a:t> </a:t>
            </a:r>
          </a:p>
          <a:p>
            <a:pPr lvl="0">
              <a:lnSpc>
                <a:spcPct val="100000"/>
              </a:lnSpc>
            </a:pPr>
            <a:r>
              <a:rPr lang="en-US" sz="1950" dirty="0" smtClean="0">
                <a:latin typeface="Akzidenz Grotesk BE Md (Leipäteksti)"/>
              </a:rPr>
              <a:t>In all diversified learning environments, students are coached and supported in every step of the way </a:t>
            </a:r>
          </a:p>
          <a:p>
            <a:endParaRPr lang="fi-FI" sz="1950" dirty="0">
              <a:latin typeface="Akzidenz Grotesk BE Md (Leipäteksti)"/>
            </a:endParaRPr>
          </a:p>
        </p:txBody>
      </p:sp>
      <p:sp>
        <p:nvSpPr>
          <p:cNvPr id="5" name="Tekstiruutu 4">
            <a:extLst>
              <a:ext uri="{FF2B5EF4-FFF2-40B4-BE49-F238E27FC236}">
                <a16:creationId xmlns:a16="http://schemas.microsoft.com/office/drawing/2014/main" id="{90BBF234-96B3-48CD-89F2-C993B8233872}"/>
              </a:ext>
            </a:extLst>
          </p:cNvPr>
          <p:cNvSpPr txBox="1"/>
          <p:nvPr/>
        </p:nvSpPr>
        <p:spPr>
          <a:xfrm>
            <a:off x="492723" y="243252"/>
            <a:ext cx="8621591" cy="1015663"/>
          </a:xfrm>
          <a:prstGeom prst="rect">
            <a:avLst/>
          </a:prstGeom>
          <a:noFill/>
        </p:spPr>
        <p:txBody>
          <a:bodyPr wrap="none" rtlCol="0">
            <a:spAutoFit/>
          </a:bodyPr>
          <a:lstStyle/>
          <a:p>
            <a:pPr defTabSz="457200" eaLnBrk="1" fontAlgn="auto" hangingPunct="1">
              <a:spcBef>
                <a:spcPts val="0"/>
              </a:spcBef>
              <a:spcAft>
                <a:spcPts val="0"/>
              </a:spcAft>
            </a:pPr>
            <a:r>
              <a:rPr lang="en-GB" sz="3000" b="1" dirty="0" smtClean="0">
                <a:latin typeface="Akzidenz Grotesk BE"/>
              </a:rPr>
              <a:t>EXAMPLE:</a:t>
            </a:r>
          </a:p>
          <a:p>
            <a:pPr defTabSz="457200" eaLnBrk="1" fontAlgn="auto" hangingPunct="1">
              <a:spcBef>
                <a:spcPts val="0"/>
              </a:spcBef>
              <a:spcAft>
                <a:spcPts val="0"/>
              </a:spcAft>
            </a:pPr>
            <a:r>
              <a:rPr lang="en-GB" sz="3000" b="1" dirty="0" smtClean="0">
                <a:latin typeface="Akzidenz Grotesk BE"/>
              </a:rPr>
              <a:t>MORE </a:t>
            </a:r>
            <a:r>
              <a:rPr lang="en-GB" sz="3000" b="1" dirty="0">
                <a:latin typeface="Akzidenz Grotesk BE"/>
              </a:rPr>
              <a:t>VERSATILE LEARNING ENVIROMENTS</a:t>
            </a:r>
            <a:endParaRPr lang="fi-FI" sz="3000" dirty="0">
              <a:solidFill>
                <a:srgbClr val="000000"/>
              </a:solidFill>
              <a:latin typeface="Akzidenz Grotesk BE"/>
              <a:ea typeface="+mn-ea"/>
            </a:endParaRPr>
          </a:p>
        </p:txBody>
      </p:sp>
    </p:spTree>
    <p:extLst>
      <p:ext uri="{BB962C8B-B14F-4D97-AF65-F5344CB8AC3E}">
        <p14:creationId xmlns:p14="http://schemas.microsoft.com/office/powerpoint/2010/main" val="366228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BF32EA-D325-4682-B14D-96CB71896C90}"/>
              </a:ext>
            </a:extLst>
          </p:cNvPr>
          <p:cNvSpPr>
            <a:spLocks noGrp="1"/>
          </p:cNvSpPr>
          <p:nvPr>
            <p:ph type="title"/>
          </p:nvPr>
        </p:nvSpPr>
        <p:spPr>
          <a:xfrm>
            <a:off x="416496" y="260648"/>
            <a:ext cx="7848872" cy="432048"/>
          </a:xfrm>
        </p:spPr>
        <p:txBody>
          <a:bodyPr>
            <a:noAutofit/>
          </a:bodyPr>
          <a:lstStyle/>
          <a:p>
            <a:r>
              <a:rPr lang="en-US" sz="3000" b="1" dirty="0" smtClean="0">
                <a:latin typeface="Akzidenz Grotesk BE Md (Leipäteksti)"/>
              </a:rPr>
              <a:t>EXAMPLE: </a:t>
            </a:r>
            <a:r>
              <a:rPr lang="en-US" sz="3000" b="1" dirty="0" err="1" smtClean="0">
                <a:latin typeface="Akzidenz Grotesk BE Md (Leipäteksti)"/>
              </a:rPr>
              <a:t>Digitalisation</a:t>
            </a:r>
            <a:r>
              <a:rPr lang="en-US" sz="3000" b="1" dirty="0" smtClean="0">
                <a:latin typeface="Akzidenz Grotesk BE Md (Leipäteksti)"/>
              </a:rPr>
              <a:t> </a:t>
            </a:r>
            <a:r>
              <a:rPr lang="en-US" sz="3000" b="1" dirty="0">
                <a:latin typeface="Akzidenz Grotesk BE Md (Leipäteksti)"/>
              </a:rPr>
              <a:t>- </a:t>
            </a:r>
            <a:r>
              <a:rPr lang="en-US" sz="3000" b="1" dirty="0" err="1">
                <a:latin typeface="Akzidenz Grotesk BE Md (Leipäteksti)"/>
              </a:rPr>
              <a:t>Keuda</a:t>
            </a:r>
            <a:r>
              <a:rPr lang="en-US" sz="3000" b="1" dirty="0">
                <a:latin typeface="Akzidenz Grotesk BE Md (Leipäteksti)"/>
              </a:rPr>
              <a:t> </a:t>
            </a:r>
            <a:r>
              <a:rPr lang="en-US" sz="3000" b="1" dirty="0" err="1">
                <a:latin typeface="Akzidenz Grotesk BE Md (Leipäteksti)"/>
              </a:rPr>
              <a:t>digilabs</a:t>
            </a:r>
            <a:endParaRPr lang="en-US" sz="3000" b="1" dirty="0">
              <a:latin typeface="Akzidenz Grotesk BE Md (Leipäteksti)"/>
            </a:endParaRPr>
          </a:p>
        </p:txBody>
      </p:sp>
      <p:sp>
        <p:nvSpPr>
          <p:cNvPr id="3" name="Sisällön paikkamerkki 2">
            <a:extLst>
              <a:ext uri="{FF2B5EF4-FFF2-40B4-BE49-F238E27FC236}">
                <a16:creationId xmlns:a16="http://schemas.microsoft.com/office/drawing/2014/main" id="{6D2BB383-102C-4FDB-85FA-E56F58FE5486}"/>
              </a:ext>
            </a:extLst>
          </p:cNvPr>
          <p:cNvSpPr>
            <a:spLocks noGrp="1"/>
          </p:cNvSpPr>
          <p:nvPr>
            <p:ph sz="quarter" idx="12"/>
          </p:nvPr>
        </p:nvSpPr>
        <p:spPr>
          <a:xfrm>
            <a:off x="200472" y="1434484"/>
            <a:ext cx="9197921" cy="4629518"/>
          </a:xfrm>
        </p:spPr>
        <p:txBody>
          <a:bodyPr>
            <a:normAutofit/>
          </a:bodyPr>
          <a:lstStyle/>
          <a:p>
            <a:r>
              <a:rPr lang="en-US" sz="1800" dirty="0" err="1">
                <a:latin typeface="Akzidenz Grotesk BE Md (Leipäteksti)"/>
              </a:rPr>
              <a:t>Keuda</a:t>
            </a:r>
            <a:r>
              <a:rPr lang="en-US" sz="1800" dirty="0">
                <a:latin typeface="Akzidenz Grotesk BE Md (Leipäteksti)"/>
              </a:rPr>
              <a:t> </a:t>
            </a:r>
            <a:r>
              <a:rPr lang="en-US" sz="1800" dirty="0" err="1">
                <a:latin typeface="Akzidenz Grotesk BE Md (Leipäteksti)"/>
              </a:rPr>
              <a:t>Digilabs</a:t>
            </a:r>
            <a:r>
              <a:rPr lang="en-US" sz="1800" dirty="0">
                <a:latin typeface="Akzidenz Grotesk BE Md (Leipäteksti)"/>
              </a:rPr>
              <a:t> are low-threshold workshops, where students and teachers can explore new tech together with an expert and colleagues.  Afterwards participants will get, if they want, </a:t>
            </a:r>
            <a:r>
              <a:rPr lang="en-US" sz="1800" dirty="0" err="1">
                <a:latin typeface="Akzidenz Grotesk BE Md (Leipäteksti)"/>
              </a:rPr>
              <a:t>Keuda</a:t>
            </a:r>
            <a:r>
              <a:rPr lang="en-US" sz="1800" dirty="0">
                <a:latin typeface="Akzidenz Grotesk BE Md (Leipäteksti)"/>
              </a:rPr>
              <a:t> New Tech digital competency badges. Even physical ones! </a:t>
            </a:r>
            <a:endParaRPr lang="fi-FI" sz="1800" dirty="0">
              <a:latin typeface="Akzidenz Grotesk BE Md (Leipäteksti)"/>
            </a:endParaRPr>
          </a:p>
          <a:p>
            <a:r>
              <a:rPr lang="en-US" sz="1800" dirty="0" err="1">
                <a:latin typeface="Akzidenz Grotesk BE Md (Leipäteksti)"/>
              </a:rPr>
              <a:t>Keuda</a:t>
            </a:r>
            <a:r>
              <a:rPr lang="en-US" sz="1800" dirty="0">
                <a:latin typeface="Akzidenz Grotesk BE Md (Leipäteksti)"/>
              </a:rPr>
              <a:t> </a:t>
            </a:r>
            <a:r>
              <a:rPr lang="en-US" sz="1800" dirty="0" err="1">
                <a:latin typeface="Akzidenz Grotesk BE Md (Leipäteksti)"/>
              </a:rPr>
              <a:t>Digilabs</a:t>
            </a:r>
            <a:r>
              <a:rPr lang="en-US" sz="1800" dirty="0">
                <a:latin typeface="Akzidenz Grotesk BE Md (Leipäteksti)"/>
              </a:rPr>
              <a:t> - Digital makerspaces offer easy accesses to new technologies such as:</a:t>
            </a:r>
            <a:endParaRPr lang="fi-FI" sz="1800" dirty="0">
              <a:latin typeface="Akzidenz Grotesk BE Md (Leipäteksti)"/>
            </a:endParaRPr>
          </a:p>
          <a:p>
            <a:pPr lvl="1"/>
            <a:r>
              <a:rPr lang="en-US" sz="1800" dirty="0">
                <a:latin typeface="Akzidenz Grotesk BE Md (Leipäteksti)"/>
              </a:rPr>
              <a:t>Augmented Reality (AR), </a:t>
            </a:r>
            <a:endParaRPr lang="fi-FI" sz="1800" dirty="0">
              <a:latin typeface="Akzidenz Grotesk BE Md (Leipäteksti)"/>
            </a:endParaRPr>
          </a:p>
          <a:p>
            <a:pPr lvl="1"/>
            <a:r>
              <a:rPr lang="en-US" sz="1800" dirty="0">
                <a:latin typeface="Akzidenz Grotesk BE Md (Leipäteksti)"/>
              </a:rPr>
              <a:t>Virtual Reality (VR), </a:t>
            </a:r>
            <a:endParaRPr lang="fi-FI" sz="1800" dirty="0">
              <a:latin typeface="Akzidenz Grotesk BE Md (Leipäteksti)"/>
            </a:endParaRPr>
          </a:p>
          <a:p>
            <a:pPr lvl="1"/>
            <a:r>
              <a:rPr lang="en-US" sz="1800" dirty="0">
                <a:latin typeface="Akzidenz Grotesk BE Md (Leipäteksti)"/>
              </a:rPr>
              <a:t>3D modeling and printing (3D),</a:t>
            </a:r>
            <a:endParaRPr lang="fi-FI" sz="1800" dirty="0">
              <a:latin typeface="Akzidenz Grotesk BE Md (Leipäteksti)"/>
            </a:endParaRPr>
          </a:p>
          <a:p>
            <a:pPr lvl="1"/>
            <a:r>
              <a:rPr lang="en-US" sz="1800" dirty="0">
                <a:latin typeface="Akzidenz Grotesk BE Md (Leipäteksti)"/>
              </a:rPr>
              <a:t>Robotics (ROBO), several </a:t>
            </a:r>
            <a:r>
              <a:rPr lang="en-US" sz="1800" dirty="0" err="1">
                <a:latin typeface="Akzidenz Grotesk BE Md (Leipäteksti)"/>
              </a:rPr>
              <a:t>robo"paths</a:t>
            </a:r>
            <a:r>
              <a:rPr lang="en-US" sz="1800" dirty="0">
                <a:latin typeface="Akzidenz Grotesk BE Md (Leipäteksti)"/>
              </a:rPr>
              <a:t>" possible, </a:t>
            </a:r>
            <a:endParaRPr lang="fi-FI" sz="1800" dirty="0">
              <a:latin typeface="Akzidenz Grotesk BE Md (Leipäteksti)"/>
            </a:endParaRPr>
          </a:p>
          <a:p>
            <a:pPr lvl="1"/>
            <a:r>
              <a:rPr lang="en-US" sz="1800" dirty="0">
                <a:latin typeface="Akzidenz Grotesk BE Md (Leipäteksti)"/>
              </a:rPr>
              <a:t>new Digital Media (DM) possibilities like 360 cameras, </a:t>
            </a:r>
            <a:endParaRPr lang="fi-FI" sz="1800" dirty="0">
              <a:latin typeface="Akzidenz Grotesk BE Md (Leipäteksti)"/>
            </a:endParaRPr>
          </a:p>
          <a:p>
            <a:pPr lvl="1"/>
            <a:r>
              <a:rPr lang="en-US" sz="1800" dirty="0">
                <a:latin typeface="Akzidenz Grotesk BE Md (Leipäteksti)"/>
              </a:rPr>
              <a:t>easy effective (even fun) applications for images, videos etc</a:t>
            </a:r>
            <a:r>
              <a:rPr lang="en-US" sz="1800" dirty="0" smtClean="0">
                <a:latin typeface="Akzidenz Grotesk BE Md (Leipäteksti)"/>
              </a:rPr>
              <a:t>. </a:t>
            </a:r>
            <a:endParaRPr lang="fi-FI" sz="1800" dirty="0">
              <a:latin typeface="Akzidenz Grotesk BE Md (Leipäteksti)"/>
            </a:endParaRPr>
          </a:p>
          <a:p>
            <a:pPr lvl="1"/>
            <a:r>
              <a:rPr lang="en-US" sz="1800" dirty="0">
                <a:latin typeface="Akzidenz Grotesk BE Md (Leipäteksti)"/>
              </a:rPr>
              <a:t>Artificial Intelligence (AI) examples to use yourself, and </a:t>
            </a:r>
            <a:endParaRPr lang="fi-FI" sz="1800" dirty="0">
              <a:latin typeface="Akzidenz Grotesk BE Md (Leipäteksti)"/>
            </a:endParaRPr>
          </a:p>
          <a:p>
            <a:pPr lvl="1"/>
            <a:r>
              <a:rPr lang="en-US" sz="1800" dirty="0">
                <a:latin typeface="Akzidenz Grotesk BE Md (Leipäteksti)"/>
              </a:rPr>
              <a:t>even some more digital paths on the plate.</a:t>
            </a:r>
            <a:endParaRPr lang="fi-FI" sz="1800" dirty="0">
              <a:latin typeface="Akzidenz Grotesk BE Md (Leipäteksti)"/>
            </a:endParaRPr>
          </a:p>
          <a:p>
            <a:pPr marL="0" indent="0">
              <a:buNone/>
            </a:pPr>
            <a:endParaRPr lang="fi-FI" u="sng" dirty="0">
              <a:latin typeface="Akzidenz Grotesk BE Md (Leipäteksti)"/>
              <a:hlinkClick r:id="rId2"/>
            </a:endParaRPr>
          </a:p>
          <a:p>
            <a:pPr marL="0" indent="0">
              <a:buNone/>
            </a:pPr>
            <a:r>
              <a:rPr lang="fi-FI" u="sng" dirty="0">
                <a:latin typeface="Akzidenz Grotesk BE Md (Leipäteksti)"/>
                <a:hlinkClick r:id="rId2"/>
              </a:rPr>
              <a:t>https://www.thinglink.com/video/1226492501720825861</a:t>
            </a:r>
            <a:endParaRPr lang="fi-FI" u="sng" dirty="0">
              <a:latin typeface="Akzidenz Grotesk BE Md (Leipäteksti)"/>
            </a:endParaRPr>
          </a:p>
          <a:p>
            <a:endParaRPr lang="fi-FI" dirty="0"/>
          </a:p>
        </p:txBody>
      </p:sp>
      <p:pic>
        <p:nvPicPr>
          <p:cNvPr id="4" name="Kuva 3">
            <a:extLst>
              <a:ext uri="{FF2B5EF4-FFF2-40B4-BE49-F238E27FC236}">
                <a16:creationId xmlns:a16="http://schemas.microsoft.com/office/drawing/2014/main" id="{B34D2964-BD48-4586-8005-090D2E85C7D2}"/>
              </a:ext>
            </a:extLst>
          </p:cNvPr>
          <p:cNvPicPr>
            <a:picLocks noChangeAspect="1"/>
          </p:cNvPicPr>
          <p:nvPr/>
        </p:nvPicPr>
        <p:blipFill>
          <a:blip r:embed="rId3"/>
          <a:stretch>
            <a:fillRect/>
          </a:stretch>
        </p:blipFill>
        <p:spPr>
          <a:xfrm>
            <a:off x="7096477" y="2682491"/>
            <a:ext cx="2181225" cy="3552825"/>
          </a:xfrm>
          <a:prstGeom prst="rect">
            <a:avLst/>
          </a:prstGeom>
        </p:spPr>
      </p:pic>
    </p:spTree>
    <p:extLst>
      <p:ext uri="{BB962C8B-B14F-4D97-AF65-F5344CB8AC3E}">
        <p14:creationId xmlns:p14="http://schemas.microsoft.com/office/powerpoint/2010/main" val="52110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E3B27D-E22D-4D2B-9241-F97475BE5DEA}"/>
              </a:ext>
            </a:extLst>
          </p:cNvPr>
          <p:cNvSpPr>
            <a:spLocks noGrp="1"/>
          </p:cNvSpPr>
          <p:nvPr>
            <p:ph type="title"/>
          </p:nvPr>
        </p:nvSpPr>
        <p:spPr>
          <a:xfrm>
            <a:off x="542779" y="188640"/>
            <a:ext cx="7776864" cy="499163"/>
          </a:xfrm>
        </p:spPr>
        <p:txBody>
          <a:bodyPr>
            <a:noAutofit/>
          </a:bodyPr>
          <a:lstStyle/>
          <a:p>
            <a:r>
              <a:rPr lang="en-US" sz="3000" b="1" dirty="0">
                <a:latin typeface="Akzidenz Grotesk BE Md (Leipäteksti)"/>
              </a:rPr>
              <a:t>EXAMPLE: </a:t>
            </a:r>
            <a:r>
              <a:rPr lang="en-US" sz="3000" b="1" dirty="0" err="1">
                <a:latin typeface="Akzidenz Grotesk BE Md (Leipäteksti)"/>
              </a:rPr>
              <a:t>Digitalisation</a:t>
            </a:r>
            <a:r>
              <a:rPr lang="en-US" sz="3000" b="1" dirty="0">
                <a:latin typeface="Akzidenz Grotesk BE Md (Leipäteksti)"/>
              </a:rPr>
              <a:t> - </a:t>
            </a:r>
            <a:r>
              <a:rPr lang="en-US" sz="3000" b="1" dirty="0" err="1">
                <a:latin typeface="Akzidenz Grotesk BE Md (Leipäteksti)"/>
              </a:rPr>
              <a:t>Keuda</a:t>
            </a:r>
            <a:r>
              <a:rPr lang="en-US" sz="3000" b="1" dirty="0">
                <a:latin typeface="Akzidenz Grotesk BE Md (Leipäteksti)"/>
              </a:rPr>
              <a:t> </a:t>
            </a:r>
            <a:r>
              <a:rPr lang="en-US" sz="3000" b="1" dirty="0" err="1">
                <a:latin typeface="Akzidenz Grotesk BE Md (Leipäteksti)"/>
              </a:rPr>
              <a:t>digilabs</a:t>
            </a:r>
            <a:endParaRPr lang="fi-FI" sz="3000" dirty="0"/>
          </a:p>
        </p:txBody>
      </p:sp>
      <p:sp>
        <p:nvSpPr>
          <p:cNvPr id="3" name="Sisällön paikkamerkki 2">
            <a:extLst>
              <a:ext uri="{FF2B5EF4-FFF2-40B4-BE49-F238E27FC236}">
                <a16:creationId xmlns:a16="http://schemas.microsoft.com/office/drawing/2014/main" id="{EE208343-1A30-4AC4-9C88-3A3ABDC598BC}"/>
              </a:ext>
            </a:extLst>
          </p:cNvPr>
          <p:cNvSpPr>
            <a:spLocks noGrp="1"/>
          </p:cNvSpPr>
          <p:nvPr>
            <p:ph sz="quarter" idx="12"/>
          </p:nvPr>
        </p:nvSpPr>
        <p:spPr>
          <a:xfrm>
            <a:off x="542779" y="1484784"/>
            <a:ext cx="8820443" cy="4876547"/>
          </a:xfrm>
        </p:spPr>
        <p:txBody>
          <a:bodyPr>
            <a:normAutofit/>
          </a:bodyPr>
          <a:lstStyle/>
          <a:p>
            <a:pPr marL="0" indent="0">
              <a:buNone/>
            </a:pPr>
            <a:r>
              <a:rPr lang="en-US" sz="1800" dirty="0" smtClean="0">
                <a:latin typeface="Akzidenz Grotesk BE Md (Leipäteksti)"/>
              </a:rPr>
              <a:t>Three levels:</a:t>
            </a:r>
            <a:endParaRPr lang="en-US" sz="1800" dirty="0">
              <a:latin typeface="Akzidenz Grotesk BE Md (Leipäteksti)"/>
            </a:endParaRPr>
          </a:p>
          <a:p>
            <a:r>
              <a:rPr lang="en-US" sz="1800" dirty="0">
                <a:latin typeface="Akzidenz Grotesk BE Md (Leipäteksti)"/>
              </a:rPr>
              <a:t>Level 1: Easy "</a:t>
            </a:r>
            <a:r>
              <a:rPr lang="en-US" sz="1800" dirty="0" err="1">
                <a:latin typeface="Akzidenz Grotesk BE Md (Leipäteksti)"/>
              </a:rPr>
              <a:t>digi</a:t>
            </a:r>
            <a:r>
              <a:rPr lang="en-US" sz="1800" dirty="0">
                <a:latin typeface="Akzidenz Grotesk BE Md (Leipäteksti)"/>
              </a:rPr>
              <a:t> shower" like What’s it about (You'll learn some basics and can try yourself)</a:t>
            </a:r>
          </a:p>
          <a:p>
            <a:r>
              <a:rPr lang="en-US" sz="1800" dirty="0">
                <a:latin typeface="Akzidenz Grotesk BE Md (Leipäteksti)"/>
              </a:rPr>
              <a:t>Level 2:  We go deeper.</a:t>
            </a:r>
          </a:p>
          <a:p>
            <a:r>
              <a:rPr lang="en-US" sz="1800" dirty="0">
                <a:latin typeface="Akzidenz Grotesk BE Md (Leipäteksti)"/>
              </a:rPr>
              <a:t>Level 3: You are figuring yourself (</a:t>
            </a:r>
            <a:r>
              <a:rPr lang="en-US" sz="1800" dirty="0" smtClean="0">
                <a:latin typeface="Akzidenz Grotesk BE Md (Leipäteksti)"/>
              </a:rPr>
              <a:t>together with </a:t>
            </a:r>
            <a:r>
              <a:rPr lang="en-US" sz="1800" dirty="0">
                <a:latin typeface="Akzidenz Grotesk BE Md (Leipäteksti)"/>
              </a:rPr>
              <a:t>your teacher) what this means in my field of studies.</a:t>
            </a:r>
          </a:p>
          <a:p>
            <a:pPr marL="0" indent="0">
              <a:buNone/>
            </a:pPr>
            <a:r>
              <a:rPr lang="en-US" sz="1800" dirty="0" smtClean="0">
                <a:latin typeface="Akzidenz Grotesk BE Md (Leipäteksti)"/>
              </a:rPr>
              <a:t>Learn </a:t>
            </a:r>
            <a:r>
              <a:rPr lang="en-US" sz="1800" dirty="0">
                <a:latin typeface="Akzidenz Grotesk BE Md (Leipäteksti)"/>
              </a:rPr>
              <a:t>more </a:t>
            </a:r>
            <a:r>
              <a:rPr lang="en-US" sz="1800" u="sng" dirty="0">
                <a:latin typeface="Akzidenz Grotesk BE Md (Leipäteksti)"/>
                <a:hlinkClick r:id="rId2"/>
              </a:rPr>
              <a:t>Bit.ly/</a:t>
            </a:r>
            <a:r>
              <a:rPr lang="en-US" sz="1800" u="sng" dirty="0" err="1">
                <a:latin typeface="Akzidenz Grotesk BE Md (Leipäteksti)"/>
                <a:hlinkClick r:id="rId2"/>
              </a:rPr>
              <a:t>arkeuda</a:t>
            </a:r>
            <a:r>
              <a:rPr lang="en-US" sz="1800" dirty="0">
                <a:latin typeface="Akzidenz Grotesk BE Md (Leipäteksti)"/>
              </a:rPr>
              <a:t>  (The Most Digital Act 2019)</a:t>
            </a:r>
            <a:br>
              <a:rPr lang="en-US" sz="1800" dirty="0">
                <a:latin typeface="Akzidenz Grotesk BE Md (Leipäteksti)"/>
              </a:rPr>
            </a:br>
            <a:r>
              <a:rPr lang="en-US" sz="1800" dirty="0">
                <a:latin typeface="Akzidenz Grotesk BE Md (Leipäteksti)"/>
              </a:rPr>
              <a:t/>
            </a:r>
            <a:br>
              <a:rPr lang="en-US" sz="1800" dirty="0">
                <a:latin typeface="Akzidenz Grotesk BE Md (Leipäteksti)"/>
              </a:rPr>
            </a:br>
            <a:r>
              <a:rPr lang="en-US" sz="1800" dirty="0">
                <a:latin typeface="Akzidenz Grotesk BE Md (Leipäteksti)"/>
              </a:rPr>
              <a:t>Not just theory, but actually putting things into practice.</a:t>
            </a:r>
            <a:br>
              <a:rPr lang="en-US" sz="1800" dirty="0">
                <a:latin typeface="Akzidenz Grotesk BE Md (Leipäteksti)"/>
              </a:rPr>
            </a:br>
            <a:r>
              <a:rPr lang="en-US" sz="1800" dirty="0">
                <a:latin typeface="Akzidenz Grotesk BE Md (Leipäteksti)"/>
              </a:rPr>
              <a:t/>
            </a:r>
            <a:br>
              <a:rPr lang="en-US" sz="1800" dirty="0">
                <a:latin typeface="Akzidenz Grotesk BE Md (Leipäteksti)"/>
              </a:rPr>
            </a:br>
            <a:r>
              <a:rPr lang="en-US" sz="1800" dirty="0">
                <a:latin typeface="Akzidenz Grotesk BE Md (Leipäteksti)"/>
              </a:rPr>
              <a:t>If you are interested in knowing more, you are welcome</a:t>
            </a:r>
          </a:p>
          <a:p>
            <a:pPr marL="0" indent="0">
              <a:buNone/>
            </a:pPr>
            <a:r>
              <a:rPr lang="en-US" sz="1800" dirty="0">
                <a:latin typeface="Akzidenz Grotesk BE Md (Leipäteksti)"/>
              </a:rPr>
              <a:t>to visit our </a:t>
            </a:r>
            <a:r>
              <a:rPr lang="en-US" sz="1800" dirty="0" err="1">
                <a:latin typeface="Akzidenz Grotesk BE Md (Leipäteksti)"/>
              </a:rPr>
              <a:t>Digilabs</a:t>
            </a:r>
            <a:r>
              <a:rPr lang="en-US" sz="1800" dirty="0">
                <a:latin typeface="Akzidenz Grotesk BE Md (Leipäteksti)"/>
              </a:rPr>
              <a:t>!</a:t>
            </a:r>
            <a:br>
              <a:rPr lang="en-US" sz="1800" dirty="0">
                <a:latin typeface="Akzidenz Grotesk BE Md (Leipäteksti)"/>
              </a:rPr>
            </a:br>
            <a:r>
              <a:rPr lang="fi-FI" sz="1800" dirty="0">
                <a:latin typeface="Akzidenz Grotesk BE Md (Leipäteksti)"/>
              </a:rPr>
              <a:t/>
            </a:r>
            <a:br>
              <a:rPr lang="fi-FI" sz="1800" dirty="0">
                <a:latin typeface="Akzidenz Grotesk BE Md (Leipäteksti)"/>
              </a:rPr>
            </a:br>
            <a:r>
              <a:rPr lang="fi-FI" sz="1800" dirty="0">
                <a:latin typeface="Akzidenz Grotesk BE Md (Leipäteksti)"/>
              </a:rPr>
              <a:t>More </a:t>
            </a:r>
            <a:r>
              <a:rPr lang="fi-FI" sz="1800" dirty="0" err="1">
                <a:latin typeface="Akzidenz Grotesk BE Md (Leipäteksti)"/>
              </a:rPr>
              <a:t>information</a:t>
            </a:r>
            <a:r>
              <a:rPr lang="fi-FI" sz="1800" dirty="0">
                <a:latin typeface="Akzidenz Grotesk BE Md (Leipäteksti)"/>
              </a:rPr>
              <a:t>:</a:t>
            </a:r>
          </a:p>
          <a:p>
            <a:pPr marL="0" indent="0">
              <a:buNone/>
            </a:pPr>
            <a:r>
              <a:rPr lang="fi-FI" sz="1800" dirty="0">
                <a:latin typeface="Akzidenz Grotesk BE Md (Leipäteksti)"/>
              </a:rPr>
              <a:t>Mr. Kari Honkonen kari.honkonen@keuda.fi</a:t>
            </a:r>
          </a:p>
          <a:p>
            <a:endParaRPr lang="fi-FI" dirty="0"/>
          </a:p>
        </p:txBody>
      </p:sp>
      <p:pic>
        <p:nvPicPr>
          <p:cNvPr id="5" name="Kuva 4">
            <a:extLst>
              <a:ext uri="{FF2B5EF4-FFF2-40B4-BE49-F238E27FC236}">
                <a16:creationId xmlns:a16="http://schemas.microsoft.com/office/drawing/2014/main" id="{C736753C-C291-4BFA-A7D5-F86D87BD2135}"/>
              </a:ext>
            </a:extLst>
          </p:cNvPr>
          <p:cNvPicPr>
            <a:picLocks noChangeAspect="1"/>
          </p:cNvPicPr>
          <p:nvPr/>
        </p:nvPicPr>
        <p:blipFill>
          <a:blip r:embed="rId3"/>
          <a:stretch>
            <a:fillRect/>
          </a:stretch>
        </p:blipFill>
        <p:spPr>
          <a:xfrm>
            <a:off x="6249144" y="3789040"/>
            <a:ext cx="3533775" cy="2000250"/>
          </a:xfrm>
          <a:prstGeom prst="rect">
            <a:avLst/>
          </a:prstGeom>
        </p:spPr>
      </p:pic>
    </p:spTree>
    <p:extLst>
      <p:ext uri="{BB962C8B-B14F-4D97-AF65-F5344CB8AC3E}">
        <p14:creationId xmlns:p14="http://schemas.microsoft.com/office/powerpoint/2010/main" val="342666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QUALIFICATIONS ARE COMPLETED THROUGH COMPETENCE DEMONSTRATIONS</a:t>
            </a:r>
            <a:endParaRPr lang="fi-FI" b="1" dirty="0"/>
          </a:p>
        </p:txBody>
      </p:sp>
      <p:sp>
        <p:nvSpPr>
          <p:cNvPr id="3" name="Sisällön paikkamerkki 2"/>
          <p:cNvSpPr>
            <a:spLocks noGrp="1"/>
          </p:cNvSpPr>
          <p:nvPr>
            <p:ph idx="1"/>
          </p:nvPr>
        </p:nvSpPr>
        <p:spPr>
          <a:xfrm>
            <a:off x="525791" y="1963738"/>
            <a:ext cx="8488669" cy="3697982"/>
          </a:xfrm>
        </p:spPr>
        <p:txBody>
          <a:bodyPr>
            <a:noAutofit/>
          </a:bodyPr>
          <a:lstStyle/>
          <a:p>
            <a:pPr>
              <a:spcBef>
                <a:spcPts val="0"/>
              </a:spcBef>
            </a:pPr>
            <a:r>
              <a:rPr lang="en-GB" sz="1950" dirty="0"/>
              <a:t>Vocational skills are primarily demonstrated in practical work situations at workplaces (=</a:t>
            </a:r>
            <a:r>
              <a:rPr lang="en-GB" sz="1950" b="1" dirty="0"/>
              <a:t>competence demonstrations</a:t>
            </a:r>
            <a:r>
              <a:rPr lang="en-GB" sz="1950" dirty="0"/>
              <a:t>) </a:t>
            </a:r>
          </a:p>
          <a:p>
            <a:pPr>
              <a:spcBef>
                <a:spcPts val="0"/>
              </a:spcBef>
            </a:pPr>
            <a:r>
              <a:rPr lang="en-GB" sz="1950" dirty="0"/>
              <a:t>Competences are assessed as per module of a qualification or preparatory education.</a:t>
            </a:r>
            <a:endParaRPr lang="en-GB" sz="1950" strike="sngStrike" dirty="0"/>
          </a:p>
          <a:p>
            <a:pPr>
              <a:spcBef>
                <a:spcPts val="0"/>
              </a:spcBef>
            </a:pPr>
            <a:r>
              <a:rPr lang="en-GB" sz="1950" dirty="0"/>
              <a:t>In a competence demonstrations, the student's competence is assessed by a teacher and a representative of working life together.</a:t>
            </a:r>
          </a:p>
          <a:p>
            <a:pPr>
              <a:spcBef>
                <a:spcPts val="0"/>
              </a:spcBef>
            </a:pPr>
            <a:r>
              <a:rPr lang="en-GB" sz="1950" dirty="0"/>
              <a:t>Working and business life will be given a strong role in assuring the quality of skills: a representative of working life is one of the two assessors, and working life committees will ensure the quality of vocational skills at national level. </a:t>
            </a:r>
          </a:p>
          <a:p>
            <a:pPr>
              <a:spcBef>
                <a:spcPts val="163"/>
              </a:spcBef>
              <a:spcAft>
                <a:spcPts val="325"/>
              </a:spcAft>
            </a:pPr>
            <a:endParaRPr lang="en-GB" sz="1600" dirty="0"/>
          </a:p>
        </p:txBody>
      </p:sp>
    </p:spTree>
    <p:extLst>
      <p:ext uri="{BB962C8B-B14F-4D97-AF65-F5344CB8AC3E}">
        <p14:creationId xmlns:p14="http://schemas.microsoft.com/office/powerpoint/2010/main" val="345991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3EAFEB9C-7347-4321-AC23-8C0638DA2AC8}"/>
              </a:ext>
            </a:extLst>
          </p:cNvPr>
          <p:cNvSpPr/>
          <p:nvPr/>
        </p:nvSpPr>
        <p:spPr>
          <a:xfrm>
            <a:off x="3812487" y="2342529"/>
            <a:ext cx="3235187" cy="46217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013"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Kaaviokuva 1">
            <a:extLst>
              <a:ext uri="{FF2B5EF4-FFF2-40B4-BE49-F238E27FC236}">
                <a16:creationId xmlns:a16="http://schemas.microsoft.com/office/drawing/2014/main" id="{53BC82D7-79FC-4E2E-8CDD-D368047CF37D}"/>
              </a:ext>
            </a:extLst>
          </p:cNvPr>
          <p:cNvGraphicFramePr/>
          <p:nvPr>
            <p:extLst>
              <p:ext uri="{D42A27DB-BD31-4B8C-83A1-F6EECF244321}">
                <p14:modId xmlns:p14="http://schemas.microsoft.com/office/powerpoint/2010/main" val="3876671498"/>
              </p:ext>
            </p:extLst>
          </p:nvPr>
        </p:nvGraphicFramePr>
        <p:xfrm>
          <a:off x="1225063" y="1195754"/>
          <a:ext cx="7040305" cy="5106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iruutu 3">
            <a:extLst>
              <a:ext uri="{FF2B5EF4-FFF2-40B4-BE49-F238E27FC236}">
                <a16:creationId xmlns:a16="http://schemas.microsoft.com/office/drawing/2014/main" id="{A8CAEFE2-C4F0-4AEE-84ED-1E96F40D8F9D}"/>
              </a:ext>
            </a:extLst>
          </p:cNvPr>
          <p:cNvSpPr txBox="1"/>
          <p:nvPr/>
        </p:nvSpPr>
        <p:spPr>
          <a:xfrm>
            <a:off x="1225063" y="555674"/>
            <a:ext cx="8010526"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0000"/>
                </a:solidFill>
                <a:effectLst/>
                <a:uLnTx/>
                <a:uFillTx/>
                <a:latin typeface="Akzidenz Grotesk BE Md (Leipäteksti)"/>
              </a:rPr>
              <a:t>EXAMPLE:</a:t>
            </a:r>
            <a:r>
              <a:rPr kumimoji="0" lang="en-US" sz="3000" b="1" i="0" u="none" strike="noStrike" kern="1200" cap="none" spc="0" normalizeH="0" noProof="0" dirty="0" smtClean="0">
                <a:ln>
                  <a:noFill/>
                </a:ln>
                <a:solidFill>
                  <a:srgbClr val="000000"/>
                </a:solidFill>
                <a:effectLst/>
                <a:uLnTx/>
                <a:uFillTx/>
                <a:latin typeface="Akzidenz Grotesk BE Md (Leipäteksti)"/>
              </a:rPr>
              <a:t> </a:t>
            </a:r>
            <a:r>
              <a:rPr kumimoji="0" lang="en-US" sz="3000" b="1" i="0" u="none" strike="noStrike" kern="1200" cap="none" spc="0" normalizeH="0" baseline="0" noProof="0" dirty="0" smtClean="0">
                <a:ln>
                  <a:noFill/>
                </a:ln>
                <a:solidFill>
                  <a:srgbClr val="000000"/>
                </a:solidFill>
                <a:effectLst/>
                <a:uLnTx/>
                <a:uFillTx/>
                <a:latin typeface="Akzidenz Grotesk BE Md (Leipäteksti)"/>
              </a:rPr>
              <a:t>In-service </a:t>
            </a:r>
            <a:r>
              <a:rPr kumimoji="0" lang="en-US" sz="3000" b="1" i="0" u="none" strike="noStrike" kern="1200" cap="none" spc="0" normalizeH="0" baseline="0" noProof="0" dirty="0">
                <a:ln>
                  <a:noFill/>
                </a:ln>
                <a:solidFill>
                  <a:srgbClr val="000000"/>
                </a:solidFill>
                <a:effectLst/>
                <a:uLnTx/>
                <a:uFillTx/>
                <a:latin typeface="Akzidenz Grotesk BE Md (Leipäteksti)"/>
              </a:rPr>
              <a:t>training of personnel</a:t>
            </a:r>
          </a:p>
        </p:txBody>
      </p:sp>
    </p:spTree>
    <p:extLst>
      <p:ext uri="{BB962C8B-B14F-4D97-AF65-F5344CB8AC3E}">
        <p14:creationId xmlns:p14="http://schemas.microsoft.com/office/powerpoint/2010/main" val="21811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NATIONAL DIGITAL SOLUTIONS AS PART OF THE IMPLEMENTATION</a:t>
            </a:r>
            <a:endParaRPr lang="fi-FI" b="1" dirty="0"/>
          </a:p>
        </p:txBody>
      </p:sp>
      <p:sp>
        <p:nvSpPr>
          <p:cNvPr id="3" name="Sisällön paikkamerkki 2"/>
          <p:cNvSpPr>
            <a:spLocks noGrp="1"/>
          </p:cNvSpPr>
          <p:nvPr>
            <p:ph idx="1"/>
          </p:nvPr>
        </p:nvSpPr>
        <p:spPr>
          <a:xfrm>
            <a:off x="525791" y="1772816"/>
            <a:ext cx="8488669" cy="3888904"/>
          </a:xfrm>
        </p:spPr>
        <p:txBody>
          <a:bodyPr>
            <a:noAutofit/>
          </a:bodyPr>
          <a:lstStyle/>
          <a:p>
            <a:pPr>
              <a:spcBef>
                <a:spcPts val="0"/>
              </a:spcBef>
            </a:pPr>
            <a:r>
              <a:rPr lang="en-GB" sz="1950" dirty="0" smtClean="0"/>
              <a:t>National solutions that where developed further for example</a:t>
            </a:r>
          </a:p>
          <a:p>
            <a:pPr lvl="1">
              <a:spcBef>
                <a:spcPts val="0"/>
              </a:spcBef>
            </a:pPr>
            <a:r>
              <a:rPr lang="fi-FI" dirty="0" err="1" smtClean="0"/>
              <a:t>Studyinfo</a:t>
            </a:r>
            <a:r>
              <a:rPr lang="en-GB" sz="1950" dirty="0" smtClean="0"/>
              <a:t>.fi information about</a:t>
            </a:r>
            <a:r>
              <a:rPr lang="en-US" dirty="0"/>
              <a:t> study </a:t>
            </a:r>
            <a:r>
              <a:rPr lang="en-US" dirty="0" err="1"/>
              <a:t>programmes</a:t>
            </a:r>
            <a:r>
              <a:rPr lang="en-US" dirty="0"/>
              <a:t> leading to a </a:t>
            </a:r>
            <a:r>
              <a:rPr lang="en-US" dirty="0" smtClean="0"/>
              <a:t>degree, joint applications etc.</a:t>
            </a:r>
          </a:p>
          <a:p>
            <a:pPr lvl="1">
              <a:spcBef>
                <a:spcPts val="0"/>
              </a:spcBef>
            </a:pPr>
            <a:r>
              <a:rPr lang="fi-FI" dirty="0" err="1" smtClean="0"/>
              <a:t>eRequirements</a:t>
            </a:r>
            <a:r>
              <a:rPr lang="fi-FI" dirty="0"/>
              <a:t> </a:t>
            </a:r>
            <a:r>
              <a:rPr lang="fi-FI" dirty="0" smtClean="0"/>
              <a:t>–</a:t>
            </a:r>
            <a:r>
              <a:rPr lang="fi-FI" dirty="0" err="1" smtClean="0"/>
              <a:t>service</a:t>
            </a:r>
            <a:r>
              <a:rPr lang="fi-FI" dirty="0" smtClean="0"/>
              <a:t>, </a:t>
            </a:r>
            <a:r>
              <a:rPr lang="fi-FI" dirty="0" err="1" smtClean="0"/>
              <a:t>includes</a:t>
            </a:r>
            <a:r>
              <a:rPr lang="fi-FI" dirty="0" smtClean="0"/>
              <a:t> for </a:t>
            </a:r>
            <a:r>
              <a:rPr lang="fi-FI" dirty="0" err="1" smtClean="0"/>
              <a:t>example</a:t>
            </a:r>
            <a:r>
              <a:rPr lang="fi-FI" dirty="0" smtClean="0"/>
              <a:t> </a:t>
            </a:r>
            <a:r>
              <a:rPr lang="fi-FI" dirty="0" err="1"/>
              <a:t>qualification</a:t>
            </a:r>
            <a:r>
              <a:rPr lang="fi-FI" dirty="0"/>
              <a:t> </a:t>
            </a:r>
            <a:r>
              <a:rPr lang="fi-FI" dirty="0" err="1"/>
              <a:t>requirements</a:t>
            </a:r>
            <a:r>
              <a:rPr lang="fi-FI" dirty="0"/>
              <a:t> for </a:t>
            </a:r>
            <a:r>
              <a:rPr lang="fi-FI" dirty="0" err="1"/>
              <a:t>the</a:t>
            </a:r>
            <a:r>
              <a:rPr lang="fi-FI" dirty="0"/>
              <a:t> </a:t>
            </a:r>
            <a:r>
              <a:rPr lang="fi-FI" dirty="0" err="1"/>
              <a:t>vocational</a:t>
            </a:r>
            <a:r>
              <a:rPr lang="fi-FI" dirty="0"/>
              <a:t> </a:t>
            </a:r>
            <a:r>
              <a:rPr lang="fi-FI" dirty="0" err="1" smtClean="0"/>
              <a:t>qualifications</a:t>
            </a:r>
            <a:r>
              <a:rPr lang="fi-FI" dirty="0" smtClean="0"/>
              <a:t>, </a:t>
            </a:r>
            <a:r>
              <a:rPr lang="fi-FI" dirty="0" err="1" smtClean="0"/>
              <a:t>basically</a:t>
            </a:r>
            <a:r>
              <a:rPr lang="fi-FI" dirty="0" smtClean="0"/>
              <a:t> </a:t>
            </a:r>
            <a:r>
              <a:rPr lang="fi-FI" dirty="0" err="1" smtClean="0"/>
              <a:t>cover</a:t>
            </a:r>
            <a:r>
              <a:rPr lang="fi-FI" dirty="0" smtClean="0"/>
              <a:t> </a:t>
            </a:r>
            <a:r>
              <a:rPr lang="fi-FI" dirty="0" err="1" smtClean="0"/>
              <a:t>everything</a:t>
            </a:r>
            <a:r>
              <a:rPr lang="fi-FI" dirty="0" smtClean="0"/>
              <a:t> </a:t>
            </a:r>
            <a:r>
              <a:rPr lang="fi-FI" dirty="0" err="1" smtClean="0"/>
              <a:t>from</a:t>
            </a:r>
            <a:r>
              <a:rPr lang="fi-FI" dirty="0" smtClean="0"/>
              <a:t> </a:t>
            </a:r>
            <a:r>
              <a:rPr lang="fi-FI" dirty="0" err="1" smtClean="0"/>
              <a:t>pre-primary</a:t>
            </a:r>
            <a:r>
              <a:rPr lang="fi-FI" dirty="0" smtClean="0"/>
              <a:t> to </a:t>
            </a:r>
            <a:r>
              <a:rPr lang="fi-FI" dirty="0" err="1" smtClean="0"/>
              <a:t>upper</a:t>
            </a:r>
            <a:r>
              <a:rPr lang="fi-FI" dirty="0" smtClean="0"/>
              <a:t> </a:t>
            </a:r>
            <a:r>
              <a:rPr lang="fi-FI" dirty="0" err="1" smtClean="0"/>
              <a:t>secondary</a:t>
            </a:r>
            <a:endParaRPr lang="fi-FI" dirty="0" smtClean="0"/>
          </a:p>
          <a:p>
            <a:pPr lvl="1">
              <a:spcBef>
                <a:spcPts val="0"/>
              </a:spcBef>
            </a:pPr>
            <a:r>
              <a:rPr lang="fi-FI" dirty="0"/>
              <a:t>Arvo – </a:t>
            </a:r>
            <a:r>
              <a:rPr lang="fi-FI" dirty="0" err="1"/>
              <a:t>Education</a:t>
            </a:r>
            <a:r>
              <a:rPr lang="fi-FI" dirty="0"/>
              <a:t> Management </a:t>
            </a:r>
            <a:r>
              <a:rPr lang="fi-FI" dirty="0" err="1"/>
              <a:t>Information</a:t>
            </a:r>
            <a:r>
              <a:rPr lang="fi-FI" dirty="0"/>
              <a:t> </a:t>
            </a:r>
            <a:r>
              <a:rPr lang="fi-FI" dirty="0" smtClean="0"/>
              <a:t>Service, </a:t>
            </a:r>
            <a:r>
              <a:rPr lang="fi-FI" dirty="0" err="1" smtClean="0"/>
              <a:t>survey</a:t>
            </a:r>
            <a:r>
              <a:rPr lang="fi-FI" dirty="0" smtClean="0"/>
              <a:t> data</a:t>
            </a:r>
          </a:p>
          <a:p>
            <a:pPr marL="457200" lvl="1" indent="0">
              <a:spcBef>
                <a:spcPts val="0"/>
              </a:spcBef>
              <a:buNone/>
            </a:pPr>
            <a:r>
              <a:rPr lang="fi-FI" dirty="0" smtClean="0"/>
              <a:t>…</a:t>
            </a:r>
          </a:p>
          <a:p>
            <a:pPr>
              <a:spcBef>
                <a:spcPts val="0"/>
              </a:spcBef>
            </a:pPr>
            <a:r>
              <a:rPr lang="fi-FI" dirty="0" smtClean="0"/>
              <a:t>New </a:t>
            </a:r>
            <a:r>
              <a:rPr lang="fi-FI" dirty="0" err="1" smtClean="0"/>
              <a:t>solutions</a:t>
            </a:r>
            <a:endParaRPr lang="fi-FI" dirty="0"/>
          </a:p>
          <a:p>
            <a:pPr lvl="1">
              <a:spcBef>
                <a:spcPts val="0"/>
              </a:spcBef>
            </a:pPr>
            <a:r>
              <a:rPr lang="fi-FI" dirty="0" err="1" smtClean="0"/>
              <a:t>eHOKS</a:t>
            </a:r>
            <a:r>
              <a:rPr lang="fi-FI" dirty="0" smtClean="0"/>
              <a:t> –</a:t>
            </a:r>
            <a:r>
              <a:rPr lang="fi-FI" dirty="0" err="1" smtClean="0"/>
              <a:t>service</a:t>
            </a:r>
            <a:r>
              <a:rPr lang="fi-FI" dirty="0" smtClean="0"/>
              <a:t> to </a:t>
            </a:r>
            <a:r>
              <a:rPr lang="fi-FI" dirty="0" err="1" smtClean="0"/>
              <a:t>support</a:t>
            </a:r>
            <a:r>
              <a:rPr lang="fi-FI" dirty="0" smtClean="0"/>
              <a:t> </a:t>
            </a:r>
            <a:r>
              <a:rPr lang="fi-FI" dirty="0" err="1" smtClean="0"/>
              <a:t>individual</a:t>
            </a:r>
            <a:r>
              <a:rPr lang="fi-FI" dirty="0" smtClean="0"/>
              <a:t> </a:t>
            </a:r>
            <a:r>
              <a:rPr lang="fi-FI" dirty="0" err="1" smtClean="0"/>
              <a:t>study</a:t>
            </a:r>
            <a:r>
              <a:rPr lang="fi-FI" dirty="0" smtClean="0"/>
              <a:t> </a:t>
            </a:r>
            <a:r>
              <a:rPr lang="fi-FI" dirty="0" err="1" smtClean="0"/>
              <a:t>paths</a:t>
            </a:r>
            <a:endParaRPr lang="fi-FI" dirty="0" smtClean="0"/>
          </a:p>
          <a:p>
            <a:pPr lvl="1">
              <a:spcBef>
                <a:spcPts val="0"/>
              </a:spcBef>
            </a:pPr>
            <a:r>
              <a:rPr lang="fi-FI" dirty="0" smtClean="0"/>
              <a:t>Open </a:t>
            </a:r>
            <a:r>
              <a:rPr lang="fi-FI" dirty="0" err="1" smtClean="0"/>
              <a:t>education</a:t>
            </a:r>
            <a:r>
              <a:rPr lang="fi-FI" dirty="0" smtClean="0"/>
              <a:t> </a:t>
            </a:r>
            <a:r>
              <a:rPr lang="fi-FI" dirty="0" err="1" smtClean="0"/>
              <a:t>resource</a:t>
            </a:r>
            <a:r>
              <a:rPr lang="fi-FI" dirty="0" smtClean="0"/>
              <a:t> </a:t>
            </a:r>
            <a:r>
              <a:rPr lang="fi-FI" dirty="0" err="1" smtClean="0"/>
              <a:t>service</a:t>
            </a:r>
            <a:r>
              <a:rPr lang="fi-FI" dirty="0" smtClean="0"/>
              <a:t>, to </a:t>
            </a:r>
            <a:r>
              <a:rPr lang="fi-FI" dirty="0" err="1" smtClean="0"/>
              <a:t>support</a:t>
            </a:r>
            <a:r>
              <a:rPr lang="fi-FI" dirty="0" smtClean="0"/>
              <a:t> </a:t>
            </a:r>
            <a:r>
              <a:rPr lang="fi-FI" dirty="0" err="1" smtClean="0"/>
              <a:t>the</a:t>
            </a:r>
            <a:r>
              <a:rPr lang="fi-FI" dirty="0" smtClean="0"/>
              <a:t> </a:t>
            </a:r>
            <a:r>
              <a:rPr lang="fi-FI" dirty="0" err="1" smtClean="0"/>
              <a:t>use</a:t>
            </a:r>
            <a:r>
              <a:rPr lang="fi-FI" dirty="0" smtClean="0"/>
              <a:t> of OER –</a:t>
            </a:r>
            <a:r>
              <a:rPr lang="fi-FI" dirty="0" err="1" smtClean="0"/>
              <a:t>materials</a:t>
            </a:r>
            <a:r>
              <a:rPr lang="fi-FI" dirty="0" smtClean="0"/>
              <a:t> </a:t>
            </a:r>
            <a:r>
              <a:rPr lang="fi-FI" dirty="0" err="1" smtClean="0"/>
              <a:t>produced</a:t>
            </a:r>
            <a:r>
              <a:rPr lang="fi-FI" dirty="0" smtClean="0"/>
              <a:t> in </a:t>
            </a:r>
            <a:r>
              <a:rPr lang="fi-FI" dirty="0" err="1" smtClean="0"/>
              <a:t>education</a:t>
            </a:r>
            <a:endParaRPr lang="fi-FI" dirty="0" smtClean="0"/>
          </a:p>
          <a:p>
            <a:pPr lvl="1">
              <a:spcBef>
                <a:spcPts val="0"/>
              </a:spcBef>
            </a:pPr>
            <a:r>
              <a:rPr lang="fi-FI" dirty="0" err="1" smtClean="0"/>
              <a:t>Programs</a:t>
            </a:r>
            <a:r>
              <a:rPr lang="fi-FI" dirty="0" smtClean="0"/>
              <a:t> to </a:t>
            </a:r>
            <a:r>
              <a:rPr lang="fi-FI" dirty="0" err="1" smtClean="0"/>
              <a:t>develop</a:t>
            </a:r>
            <a:r>
              <a:rPr lang="fi-FI" dirty="0" smtClean="0"/>
              <a:t> </a:t>
            </a:r>
            <a:r>
              <a:rPr lang="fi-FI" dirty="0" err="1" smtClean="0"/>
              <a:t>the</a:t>
            </a:r>
            <a:r>
              <a:rPr lang="fi-FI" dirty="0" smtClean="0"/>
              <a:t> </a:t>
            </a:r>
            <a:r>
              <a:rPr lang="fi-FI" dirty="0" err="1" smtClean="0"/>
              <a:t>capabilities</a:t>
            </a:r>
            <a:r>
              <a:rPr lang="fi-FI" dirty="0" smtClean="0"/>
              <a:t> of </a:t>
            </a:r>
            <a:r>
              <a:rPr lang="fi-FI" dirty="0" err="1" smtClean="0"/>
              <a:t>the</a:t>
            </a:r>
            <a:r>
              <a:rPr lang="fi-FI" dirty="0" smtClean="0"/>
              <a:t> </a:t>
            </a:r>
            <a:r>
              <a:rPr lang="fi-FI" dirty="0" err="1" smtClean="0"/>
              <a:t>education</a:t>
            </a:r>
            <a:r>
              <a:rPr lang="fi-FI" dirty="0" smtClean="0"/>
              <a:t> </a:t>
            </a:r>
            <a:r>
              <a:rPr lang="fi-FI" dirty="0" err="1" smtClean="0"/>
              <a:t>providers</a:t>
            </a:r>
            <a:r>
              <a:rPr lang="fi-FI" dirty="0" smtClean="0"/>
              <a:t>, </a:t>
            </a:r>
            <a:r>
              <a:rPr lang="fi-FI" dirty="0" err="1" smtClean="0"/>
              <a:t>from</a:t>
            </a:r>
            <a:r>
              <a:rPr lang="fi-FI" dirty="0" smtClean="0"/>
              <a:t> </a:t>
            </a:r>
            <a:r>
              <a:rPr lang="fi-FI" dirty="0" err="1" smtClean="0"/>
              <a:t>teacher</a:t>
            </a:r>
            <a:r>
              <a:rPr lang="fi-FI" dirty="0" smtClean="0"/>
              <a:t> </a:t>
            </a:r>
            <a:r>
              <a:rPr lang="fi-FI" dirty="0" err="1" smtClean="0"/>
              <a:t>training</a:t>
            </a:r>
            <a:r>
              <a:rPr lang="fi-FI" dirty="0" smtClean="0"/>
              <a:t> </a:t>
            </a:r>
            <a:r>
              <a:rPr lang="fi-FI" dirty="0"/>
              <a:t>to </a:t>
            </a:r>
            <a:r>
              <a:rPr lang="fi-FI" dirty="0" err="1"/>
              <a:t>information</a:t>
            </a:r>
            <a:r>
              <a:rPr lang="fi-FI" dirty="0"/>
              <a:t> </a:t>
            </a:r>
            <a:r>
              <a:rPr lang="fi-FI" dirty="0" err="1"/>
              <a:t>architecture</a:t>
            </a:r>
            <a:endParaRPr lang="fi-FI" dirty="0"/>
          </a:p>
          <a:p>
            <a:pPr lvl="1">
              <a:spcBef>
                <a:spcPts val="0"/>
              </a:spcBef>
            </a:pPr>
            <a:endParaRPr lang="fi-FI" dirty="0" smtClean="0"/>
          </a:p>
          <a:p>
            <a:pPr lvl="1">
              <a:spcBef>
                <a:spcPts val="0"/>
              </a:spcBef>
            </a:pPr>
            <a:endParaRPr lang="fi-FI" dirty="0" smtClean="0"/>
          </a:p>
          <a:p>
            <a:pPr lvl="1">
              <a:spcBef>
                <a:spcPts val="0"/>
              </a:spcBef>
            </a:pPr>
            <a:endParaRPr lang="fi-FI" dirty="0"/>
          </a:p>
          <a:p>
            <a:pPr lvl="1">
              <a:spcBef>
                <a:spcPts val="0"/>
              </a:spcBef>
            </a:pPr>
            <a:endParaRPr lang="en-GB" sz="1950" dirty="0"/>
          </a:p>
          <a:p>
            <a:pPr>
              <a:spcBef>
                <a:spcPts val="163"/>
              </a:spcBef>
              <a:spcAft>
                <a:spcPts val="325"/>
              </a:spcAft>
            </a:pPr>
            <a:endParaRPr lang="en-GB" sz="1600" dirty="0"/>
          </a:p>
        </p:txBody>
      </p:sp>
    </p:spTree>
    <p:extLst>
      <p:ext uri="{BB962C8B-B14F-4D97-AF65-F5344CB8AC3E}">
        <p14:creationId xmlns:p14="http://schemas.microsoft.com/office/powerpoint/2010/main" val="406037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404664"/>
            <a:ext cx="8699171" cy="424824"/>
          </a:xfrm>
        </p:spPr>
        <p:txBody>
          <a:bodyPr>
            <a:noAutofit/>
          </a:bodyPr>
          <a:lstStyle/>
          <a:p>
            <a:r>
              <a:rPr lang="fi-FI" b="1" dirty="0" smtClean="0"/>
              <a:t>CHALLENGES FOR VET</a:t>
            </a:r>
            <a:endParaRPr lang="fi-FI" b="1" dirty="0"/>
          </a:p>
        </p:txBody>
      </p:sp>
      <p:sp>
        <p:nvSpPr>
          <p:cNvPr id="3" name="Sisällön paikkamerkki 2"/>
          <p:cNvSpPr>
            <a:spLocks noGrp="1"/>
          </p:cNvSpPr>
          <p:nvPr>
            <p:ph idx="1"/>
          </p:nvPr>
        </p:nvSpPr>
        <p:spPr>
          <a:xfrm>
            <a:off x="525792" y="824782"/>
            <a:ext cx="9157324" cy="4425751"/>
          </a:xfrm>
        </p:spPr>
        <p:txBody>
          <a:bodyPr>
            <a:noAutofit/>
          </a:bodyPr>
          <a:lstStyle/>
          <a:p>
            <a:pPr>
              <a:spcBef>
                <a:spcPts val="488"/>
              </a:spcBef>
            </a:pPr>
            <a:r>
              <a:rPr lang="en-GB" sz="1625" b="1" dirty="0"/>
              <a:t>C</a:t>
            </a:r>
            <a:r>
              <a:rPr lang="en-GB" sz="1625" b="1" dirty="0"/>
              <a:t>hanges </a:t>
            </a:r>
            <a:r>
              <a:rPr lang="en-GB" sz="1625" b="1" dirty="0"/>
              <a:t>of work and technology</a:t>
            </a:r>
            <a:r>
              <a:rPr lang="en-GB" sz="1625" dirty="0"/>
              <a:t>. </a:t>
            </a:r>
            <a:endParaRPr lang="en-GB" sz="1625" dirty="0"/>
          </a:p>
          <a:p>
            <a:pPr lvl="1">
              <a:spcBef>
                <a:spcPts val="488"/>
              </a:spcBef>
            </a:pPr>
            <a:r>
              <a:rPr lang="en-GB" dirty="0" smtClean="0"/>
              <a:t>Digitalisation</a:t>
            </a:r>
            <a:r>
              <a:rPr lang="en-GB" dirty="0"/>
              <a:t>, automation, robots, artificial intelligence are a great possibility to the working life and the economy, but they also bring </a:t>
            </a:r>
            <a:r>
              <a:rPr lang="en-GB" dirty="0" smtClean="0"/>
              <a:t>challenges</a:t>
            </a:r>
            <a:r>
              <a:rPr lang="en-GB" dirty="0" smtClean="0"/>
              <a:t>.</a:t>
            </a:r>
          </a:p>
          <a:p>
            <a:pPr lvl="1">
              <a:spcBef>
                <a:spcPts val="488"/>
              </a:spcBef>
            </a:pPr>
            <a:r>
              <a:rPr lang="en-GB" dirty="0" smtClean="0"/>
              <a:t>Dynamics in labour markets is rising</a:t>
            </a:r>
            <a:endParaRPr lang="en-GB" dirty="0" smtClean="0"/>
          </a:p>
          <a:p>
            <a:pPr>
              <a:spcBef>
                <a:spcPts val="488"/>
              </a:spcBef>
            </a:pPr>
            <a:r>
              <a:rPr lang="en-GB" sz="1625" b="1" dirty="0"/>
              <a:t>Ageing workforce</a:t>
            </a:r>
          </a:p>
          <a:p>
            <a:pPr lvl="1">
              <a:spcBef>
                <a:spcPts val="488"/>
              </a:spcBef>
            </a:pPr>
            <a:r>
              <a:rPr lang="en-GB" dirty="0"/>
              <a:t>I</a:t>
            </a:r>
            <a:r>
              <a:rPr lang="en-GB" dirty="0" smtClean="0"/>
              <a:t>t </a:t>
            </a:r>
            <a:r>
              <a:rPr lang="en-GB" dirty="0"/>
              <a:t>is more and more important that </a:t>
            </a:r>
            <a:r>
              <a:rPr lang="en-GB" dirty="0" smtClean="0"/>
              <a:t>everyone’s </a:t>
            </a:r>
            <a:r>
              <a:rPr lang="en-GB" dirty="0"/>
              <a:t>skills are </a:t>
            </a:r>
            <a:r>
              <a:rPr lang="en-GB" dirty="0" smtClean="0"/>
              <a:t>up-to-date </a:t>
            </a:r>
            <a:r>
              <a:rPr lang="en-GB" dirty="0"/>
              <a:t>to stay employable</a:t>
            </a:r>
            <a:r>
              <a:rPr lang="en-GB" dirty="0" smtClean="0"/>
              <a:t>.</a:t>
            </a:r>
          </a:p>
          <a:p>
            <a:pPr>
              <a:spcBef>
                <a:spcPts val="488"/>
              </a:spcBef>
            </a:pPr>
            <a:r>
              <a:rPr lang="en-US" sz="1625" b="1" dirty="0"/>
              <a:t>Level of </a:t>
            </a:r>
            <a:r>
              <a:rPr lang="en-US" sz="1625" b="1" dirty="0"/>
              <a:t>education</a:t>
            </a:r>
            <a:endParaRPr lang="en-US" sz="1625" dirty="0"/>
          </a:p>
          <a:p>
            <a:pPr lvl="1">
              <a:spcBef>
                <a:spcPts val="488"/>
              </a:spcBef>
            </a:pPr>
            <a:r>
              <a:rPr lang="en-US" dirty="0" smtClean="0"/>
              <a:t>Those </a:t>
            </a:r>
            <a:r>
              <a:rPr lang="en-US" dirty="0"/>
              <a:t>born in the 1970s are likely to be the age cohort with the highest level of education in Finland, leaving all others </a:t>
            </a:r>
            <a:r>
              <a:rPr lang="en-US" dirty="0" smtClean="0"/>
              <a:t>behind.</a:t>
            </a:r>
            <a:endParaRPr lang="en-US" dirty="0"/>
          </a:p>
          <a:p>
            <a:pPr lvl="1">
              <a:spcBef>
                <a:spcPts val="488"/>
              </a:spcBef>
            </a:pPr>
            <a:r>
              <a:rPr lang="en-US" dirty="0"/>
              <a:t>Despite an upper secondary qualification having been </a:t>
            </a:r>
            <a:r>
              <a:rPr lang="en-US" dirty="0" err="1"/>
              <a:t>recognised</a:t>
            </a:r>
            <a:r>
              <a:rPr lang="en-US" dirty="0"/>
              <a:t> as the minimum level of education for anybody to find work and participate in a modern society, 16 per cent of the age cohort fails to complete this educational level.</a:t>
            </a:r>
            <a:endParaRPr lang="en-GB" dirty="0" smtClean="0"/>
          </a:p>
          <a:p>
            <a:pPr>
              <a:spcBef>
                <a:spcPts val="488"/>
              </a:spcBef>
            </a:pPr>
            <a:r>
              <a:rPr lang="en-GB" sz="1625" b="1" dirty="0"/>
              <a:t>Need for new </a:t>
            </a:r>
            <a:r>
              <a:rPr lang="en-GB" sz="1625" b="1" dirty="0"/>
              <a:t>ways to </a:t>
            </a:r>
            <a:r>
              <a:rPr lang="en-GB" sz="1625" dirty="0"/>
              <a:t>ensure that our skills development professionals, educators, can </a:t>
            </a:r>
            <a:r>
              <a:rPr lang="en-GB" sz="1625" b="1" dirty="0"/>
              <a:t>boost learning at working places</a:t>
            </a:r>
            <a:r>
              <a:rPr lang="en-GB" sz="1625" dirty="0"/>
              <a:t>, not just inside educational institutions. </a:t>
            </a:r>
            <a:endParaRPr lang="fi-FI" sz="1625" dirty="0"/>
          </a:p>
        </p:txBody>
      </p:sp>
    </p:spTree>
    <p:extLst>
      <p:ext uri="{BB962C8B-B14F-4D97-AF65-F5344CB8AC3E}">
        <p14:creationId xmlns:p14="http://schemas.microsoft.com/office/powerpoint/2010/main" val="394163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3785" y="1123379"/>
            <a:ext cx="8699171" cy="465228"/>
          </a:xfrm>
        </p:spPr>
        <p:txBody>
          <a:bodyPr>
            <a:noAutofit/>
          </a:bodyPr>
          <a:lstStyle/>
          <a:p>
            <a:r>
              <a:rPr lang="fi-FI" b="1" dirty="0" smtClean="0"/>
              <a:t>THE VET SYSTEM IN FINLAND</a:t>
            </a:r>
            <a:endParaRPr lang="fi-FI" b="1" dirty="0"/>
          </a:p>
        </p:txBody>
      </p:sp>
      <p:sp>
        <p:nvSpPr>
          <p:cNvPr id="3" name="Sisällön paikkamerkki 2"/>
          <p:cNvSpPr>
            <a:spLocks noGrp="1"/>
          </p:cNvSpPr>
          <p:nvPr>
            <p:ph idx="1"/>
          </p:nvPr>
        </p:nvSpPr>
        <p:spPr>
          <a:xfrm>
            <a:off x="389164" y="1922463"/>
            <a:ext cx="7545542" cy="3549650"/>
          </a:xfrm>
        </p:spPr>
        <p:txBody>
          <a:bodyPr>
            <a:noAutofit/>
          </a:bodyPr>
          <a:lstStyle/>
          <a:p>
            <a:pPr marL="278606" lvl="1" indent="-278606">
              <a:spcBef>
                <a:spcPts val="975"/>
              </a:spcBef>
              <a:buFontTx/>
              <a:buChar char="•"/>
              <a:defRPr/>
            </a:pPr>
            <a:r>
              <a:rPr lang="en-GB" altLang="fi-FI" sz="1950" dirty="0"/>
              <a:t>New legislation into effect 1.1.2018 </a:t>
            </a:r>
          </a:p>
          <a:p>
            <a:pPr marL="278606" lvl="1" indent="-278606">
              <a:spcBef>
                <a:spcPts val="975"/>
              </a:spcBef>
              <a:buFontTx/>
              <a:buChar char="•"/>
              <a:defRPr/>
            </a:pPr>
            <a:r>
              <a:rPr lang="en-GB" altLang="fi-FI" sz="1950" dirty="0"/>
              <a:t>About 280 000 students annually (5,5 million inhabitants, age cohort of 16-year-old ca. 58 000)</a:t>
            </a:r>
          </a:p>
          <a:p>
            <a:pPr marL="993769" lvl="3" indent="-278606">
              <a:spcBef>
                <a:spcPts val="975"/>
              </a:spcBef>
              <a:buFont typeface="Courier New" panose="02070309020205020404" pitchFamily="49" charset="0"/>
              <a:buChar char="­"/>
              <a:defRPr/>
            </a:pPr>
            <a:r>
              <a:rPr lang="en-GB" altLang="fi-FI" sz="1625" dirty="0"/>
              <a:t>200 000 in IVET (Vocational qualifications, EQF 4)</a:t>
            </a:r>
          </a:p>
          <a:p>
            <a:pPr marL="993769" lvl="3" indent="-278606">
              <a:spcBef>
                <a:spcPts val="975"/>
              </a:spcBef>
              <a:buFont typeface="Courier New" panose="02070309020205020404" pitchFamily="49" charset="0"/>
              <a:buChar char="­"/>
              <a:defRPr/>
            </a:pPr>
            <a:r>
              <a:rPr lang="en-GB" altLang="fi-FI" sz="1625" dirty="0"/>
              <a:t>80 000 in CVET (Further vocational qualifications, EQF 4, and specialist vocational qualifications, EQF 5)</a:t>
            </a:r>
          </a:p>
          <a:p>
            <a:pPr marL="278606" lvl="1" indent="-278606">
              <a:spcBef>
                <a:spcPts val="975"/>
              </a:spcBef>
              <a:buFontTx/>
              <a:buChar char="•"/>
              <a:defRPr/>
            </a:pPr>
            <a:r>
              <a:rPr lang="en-GB" altLang="fi-FI" sz="1950" dirty="0"/>
              <a:t>VET is attractive: 44 % of comprehensive school-leavers continue in IVET</a:t>
            </a:r>
          </a:p>
          <a:p>
            <a:pPr marL="278606" lvl="1" indent="-278606">
              <a:spcBef>
                <a:spcPts val="975"/>
              </a:spcBef>
              <a:buFontTx/>
              <a:buChar char="•"/>
              <a:defRPr/>
            </a:pPr>
            <a:r>
              <a:rPr lang="en-GB" altLang="fi-FI" sz="1950" dirty="0"/>
              <a:t>Continuous learning is reality: </a:t>
            </a:r>
            <a:r>
              <a:rPr lang="en-US" altLang="fi-FI" sz="1950" dirty="0"/>
              <a:t>Over 50 % of students are 25-65 years </a:t>
            </a:r>
            <a:endParaRPr lang="en-GB" altLang="fi-FI" sz="1950" dirty="0"/>
          </a:p>
          <a:p>
            <a:pPr>
              <a:spcBef>
                <a:spcPts val="975"/>
              </a:spcBef>
            </a:pPr>
            <a:endParaRPr lang="fi-FI" sz="1625" dirty="0"/>
          </a:p>
        </p:txBody>
      </p:sp>
    </p:spTree>
    <p:extLst>
      <p:ext uri="{BB962C8B-B14F-4D97-AF65-F5344CB8AC3E}">
        <p14:creationId xmlns:p14="http://schemas.microsoft.com/office/powerpoint/2010/main" val="30377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931862"/>
            <a:ext cx="8699171" cy="424824"/>
          </a:xfrm>
        </p:spPr>
        <p:txBody>
          <a:bodyPr>
            <a:noAutofit/>
          </a:bodyPr>
          <a:lstStyle/>
          <a:p>
            <a:r>
              <a:rPr lang="fi-FI" b="1" dirty="0" smtClean="0"/>
              <a:t>MORE INFORMATION</a:t>
            </a:r>
            <a:endParaRPr lang="fi-FI" b="1" dirty="0"/>
          </a:p>
        </p:txBody>
      </p:sp>
      <p:sp>
        <p:nvSpPr>
          <p:cNvPr id="3" name="Sisällön paikkamerkki 2"/>
          <p:cNvSpPr>
            <a:spLocks noGrp="1"/>
          </p:cNvSpPr>
          <p:nvPr>
            <p:ph idx="1"/>
          </p:nvPr>
        </p:nvSpPr>
        <p:spPr>
          <a:xfrm>
            <a:off x="525792" y="1356686"/>
            <a:ext cx="9157324" cy="4425751"/>
          </a:xfrm>
        </p:spPr>
        <p:txBody>
          <a:bodyPr>
            <a:noAutofit/>
          </a:bodyPr>
          <a:lstStyle/>
          <a:p>
            <a:endParaRPr lang="fi-FI" sz="1800" dirty="0"/>
          </a:p>
          <a:p>
            <a:r>
              <a:rPr lang="fi-FI" sz="1800" dirty="0"/>
              <a:t>More </a:t>
            </a:r>
            <a:r>
              <a:rPr lang="fi-FI" sz="1800" dirty="0" err="1"/>
              <a:t>information</a:t>
            </a:r>
            <a:r>
              <a:rPr lang="fi-FI" sz="1800" dirty="0"/>
              <a:t> </a:t>
            </a:r>
            <a:r>
              <a:rPr lang="fi-FI" sz="1800" dirty="0" err="1"/>
              <a:t>about</a:t>
            </a:r>
            <a:r>
              <a:rPr lang="fi-FI" sz="1800" dirty="0"/>
              <a:t> </a:t>
            </a:r>
            <a:r>
              <a:rPr lang="fi-FI" sz="1800" dirty="0" err="1"/>
              <a:t>Finnish</a:t>
            </a:r>
            <a:r>
              <a:rPr lang="fi-FI" sz="1800" dirty="0"/>
              <a:t> VET: </a:t>
            </a:r>
            <a:r>
              <a:rPr lang="fi-FI" sz="1800" dirty="0">
                <a:hlinkClick r:id="rId2"/>
              </a:rPr>
              <a:t>https://minedu.fi/en/vocational-education-and-training</a:t>
            </a:r>
            <a:endParaRPr lang="fi-FI" sz="1800" dirty="0"/>
          </a:p>
          <a:p>
            <a:endParaRPr lang="fi-FI" sz="1800" dirty="0"/>
          </a:p>
          <a:p>
            <a:r>
              <a:rPr lang="fi-FI" sz="1800" dirty="0"/>
              <a:t>More </a:t>
            </a:r>
            <a:r>
              <a:rPr lang="fi-FI" sz="1800" dirty="0" err="1"/>
              <a:t>information</a:t>
            </a:r>
            <a:r>
              <a:rPr lang="fi-FI" sz="1800" dirty="0"/>
              <a:t> </a:t>
            </a:r>
            <a:r>
              <a:rPr lang="fi-FI" sz="1800" dirty="0" err="1"/>
              <a:t>about</a:t>
            </a:r>
            <a:r>
              <a:rPr lang="fi-FI" sz="1800" dirty="0"/>
              <a:t> </a:t>
            </a:r>
            <a:r>
              <a:rPr lang="fi-FI" sz="1800" dirty="0" err="1"/>
              <a:t>the</a:t>
            </a:r>
            <a:r>
              <a:rPr lang="fi-FI" sz="1800" dirty="0"/>
              <a:t> </a:t>
            </a:r>
            <a:r>
              <a:rPr lang="fi-FI" sz="1800" dirty="0" err="1"/>
              <a:t>Government</a:t>
            </a:r>
            <a:r>
              <a:rPr lang="fi-FI" sz="1800" dirty="0"/>
              <a:t> </a:t>
            </a:r>
            <a:r>
              <a:rPr lang="fi-FI" sz="1800" dirty="0" err="1"/>
              <a:t>Programme</a:t>
            </a:r>
            <a:r>
              <a:rPr lang="fi-FI" sz="1800" dirty="0"/>
              <a:t> 2019: </a:t>
            </a:r>
            <a:r>
              <a:rPr lang="fi-FI" sz="1800" dirty="0">
                <a:hlinkClick r:id="rId2"/>
              </a:rPr>
              <a:t>https://minedu.fi/en/vocational-education-and-training</a:t>
            </a:r>
            <a:endParaRPr lang="fi-FI" sz="1800" dirty="0"/>
          </a:p>
        </p:txBody>
      </p:sp>
    </p:spTree>
    <p:extLst>
      <p:ext uri="{BB962C8B-B14F-4D97-AF65-F5344CB8AC3E}">
        <p14:creationId xmlns:p14="http://schemas.microsoft.com/office/powerpoint/2010/main" val="359894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D4DEE82-AF48-416D-A39B-BB91DF96AA9B}"/>
              </a:ext>
            </a:extLst>
          </p:cNvPr>
          <p:cNvSpPr>
            <a:spLocks noGrp="1"/>
          </p:cNvSpPr>
          <p:nvPr>
            <p:ph sz="quarter" idx="12"/>
          </p:nvPr>
        </p:nvSpPr>
        <p:spPr>
          <a:xfrm>
            <a:off x="4953001" y="1108320"/>
            <a:ext cx="4086435" cy="4437376"/>
          </a:xfrm>
        </p:spPr>
        <p:txBody>
          <a:bodyPr>
            <a:noAutofit/>
          </a:bodyPr>
          <a:lstStyle/>
          <a:p>
            <a:pPr lvl="0">
              <a:lnSpc>
                <a:spcPct val="100000"/>
              </a:lnSpc>
            </a:pPr>
            <a:r>
              <a:rPr lang="en-GB" sz="2000" dirty="0" err="1"/>
              <a:t>Keuda</a:t>
            </a:r>
            <a:r>
              <a:rPr lang="en-GB" sz="2000" dirty="0"/>
              <a:t> is a consortium owned by 7 municipalities: Järvenpää, </a:t>
            </a:r>
            <a:r>
              <a:rPr lang="en-GB" sz="2000" dirty="0" err="1"/>
              <a:t>Kerava</a:t>
            </a:r>
            <a:r>
              <a:rPr lang="en-GB" sz="2000" dirty="0"/>
              <a:t>, </a:t>
            </a:r>
            <a:r>
              <a:rPr lang="en-GB" sz="2000" dirty="0" err="1"/>
              <a:t>Mäntsälä</a:t>
            </a:r>
            <a:r>
              <a:rPr lang="en-GB" sz="2000" dirty="0"/>
              <a:t>, </a:t>
            </a:r>
            <a:r>
              <a:rPr lang="en-GB" sz="2000" dirty="0" err="1"/>
              <a:t>Nurmijärvi</a:t>
            </a:r>
            <a:r>
              <a:rPr lang="en-GB" sz="2000" dirty="0"/>
              <a:t>, </a:t>
            </a:r>
            <a:r>
              <a:rPr lang="en-GB" sz="2000" dirty="0" err="1"/>
              <a:t>Pornainen</a:t>
            </a:r>
            <a:r>
              <a:rPr lang="en-GB" sz="2000" dirty="0"/>
              <a:t>, </a:t>
            </a:r>
            <a:r>
              <a:rPr lang="en-GB" sz="2000" dirty="0" err="1"/>
              <a:t>Tuusula</a:t>
            </a:r>
            <a:r>
              <a:rPr lang="en-GB" sz="2000" dirty="0"/>
              <a:t> and </a:t>
            </a:r>
            <a:r>
              <a:rPr lang="en-GB" sz="2000" dirty="0" err="1"/>
              <a:t>Sipoo</a:t>
            </a:r>
            <a:endParaRPr lang="fi-FI" sz="2000" dirty="0"/>
          </a:p>
          <a:p>
            <a:pPr lvl="0">
              <a:lnSpc>
                <a:spcPct val="100000"/>
              </a:lnSpc>
            </a:pPr>
            <a:r>
              <a:rPr lang="en-GB" sz="2000" dirty="0"/>
              <a:t>Population of the area over 220 000</a:t>
            </a:r>
            <a:endParaRPr lang="fi-FI" sz="2000" dirty="0"/>
          </a:p>
          <a:p>
            <a:pPr lvl="0">
              <a:lnSpc>
                <a:spcPct val="100000"/>
              </a:lnSpc>
            </a:pPr>
            <a:r>
              <a:rPr lang="en-GB" sz="2000" dirty="0"/>
              <a:t>About 6500 student years / over 10 000 students</a:t>
            </a:r>
            <a:endParaRPr lang="fi-FI" sz="2000" dirty="0"/>
          </a:p>
          <a:p>
            <a:pPr lvl="0">
              <a:lnSpc>
                <a:spcPct val="100000"/>
              </a:lnSpc>
            </a:pPr>
            <a:r>
              <a:rPr lang="en-GB" sz="2000" dirty="0"/>
              <a:t>Staff 620 (2/3 teaching staff)</a:t>
            </a:r>
            <a:endParaRPr lang="fi-FI" sz="2000" dirty="0"/>
          </a:p>
          <a:p>
            <a:pPr lvl="0">
              <a:lnSpc>
                <a:spcPct val="100000"/>
              </a:lnSpc>
            </a:pPr>
            <a:r>
              <a:rPr lang="en-GB" sz="2000" dirty="0"/>
              <a:t>Turn-over about 60 M€</a:t>
            </a:r>
            <a:endParaRPr lang="fi-FI" sz="2000" dirty="0"/>
          </a:p>
          <a:p>
            <a:pPr>
              <a:lnSpc>
                <a:spcPct val="100000"/>
              </a:lnSpc>
            </a:pPr>
            <a:r>
              <a:rPr lang="en-GB" sz="2000" dirty="0"/>
              <a:t>11 training units</a:t>
            </a:r>
            <a:endParaRPr lang="fi-FI" sz="2000" dirty="0"/>
          </a:p>
        </p:txBody>
      </p:sp>
      <p:pic>
        <p:nvPicPr>
          <p:cNvPr id="6" name="Picture 3" descr="keuda_kartta_ppt.png">
            <a:extLst>
              <a:ext uri="{FF2B5EF4-FFF2-40B4-BE49-F238E27FC236}">
                <a16:creationId xmlns:a16="http://schemas.microsoft.com/office/drawing/2014/main" id="{06E00A85-EF89-4B05-AE1D-9E58935586D8}"/>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795" b="2795"/>
          <a:stretch>
            <a:fillRect/>
          </a:stretch>
        </p:blipFill>
        <p:spPr>
          <a:prstGeom prst="rect">
            <a:avLst/>
          </a:prstGeom>
        </p:spPr>
      </p:pic>
      <p:sp>
        <p:nvSpPr>
          <p:cNvPr id="3" name="Tekstiruutu 2">
            <a:extLst>
              <a:ext uri="{FF2B5EF4-FFF2-40B4-BE49-F238E27FC236}">
                <a16:creationId xmlns:a16="http://schemas.microsoft.com/office/drawing/2014/main" id="{CE1D43A0-CA44-4829-9FE5-B4664255887E}"/>
              </a:ext>
            </a:extLst>
          </p:cNvPr>
          <p:cNvSpPr txBox="1"/>
          <p:nvPr/>
        </p:nvSpPr>
        <p:spPr>
          <a:xfrm>
            <a:off x="734962" y="401016"/>
            <a:ext cx="3883371" cy="2862322"/>
          </a:xfrm>
          <a:prstGeom prst="rect">
            <a:avLst/>
          </a:prstGeom>
          <a:noFill/>
        </p:spPr>
        <p:txBody>
          <a:bodyPr wrap="none" rtlCol="0">
            <a:spAutoFit/>
          </a:bodyPr>
          <a:lstStyle/>
          <a:p>
            <a:pPr defTabSz="457200" eaLnBrk="1" fontAlgn="auto" hangingPunct="1">
              <a:spcBef>
                <a:spcPts val="0"/>
              </a:spcBef>
              <a:spcAft>
                <a:spcPts val="0"/>
              </a:spcAft>
            </a:pPr>
            <a:r>
              <a:rPr lang="fi-FI" sz="1800" dirty="0" err="1">
                <a:solidFill>
                  <a:srgbClr val="000000"/>
                </a:solidFill>
                <a:latin typeface="Calibri"/>
                <a:ea typeface="+mn-ea"/>
              </a:rPr>
              <a:t>Education</a:t>
            </a:r>
            <a:r>
              <a:rPr lang="fi-FI" sz="1800" dirty="0">
                <a:solidFill>
                  <a:srgbClr val="000000"/>
                </a:solidFill>
                <a:latin typeface="Calibri"/>
                <a:ea typeface="+mn-ea"/>
              </a:rPr>
              <a:t> and Training Services</a:t>
            </a:r>
          </a:p>
          <a:p>
            <a:pPr defTabSz="457200" eaLnBrk="1" fontAlgn="auto" hangingPunct="1">
              <a:spcBef>
                <a:spcPts val="0"/>
              </a:spcBef>
              <a:spcAft>
                <a:spcPts val="0"/>
              </a:spcAft>
            </a:pPr>
            <a:r>
              <a:rPr lang="fi-FI" sz="1800" dirty="0">
                <a:solidFill>
                  <a:srgbClr val="000000"/>
                </a:solidFill>
                <a:latin typeface="Calibri"/>
                <a:ea typeface="+mn-ea"/>
              </a:rPr>
              <a:t>Services for </a:t>
            </a:r>
            <a:r>
              <a:rPr lang="fi-FI" sz="1800" dirty="0" err="1">
                <a:solidFill>
                  <a:srgbClr val="000000"/>
                </a:solidFill>
                <a:latin typeface="Calibri"/>
                <a:ea typeface="+mn-ea"/>
              </a:rPr>
              <a:t>Working</a:t>
            </a:r>
            <a:r>
              <a:rPr lang="fi-FI" sz="1800" dirty="0">
                <a:solidFill>
                  <a:srgbClr val="000000"/>
                </a:solidFill>
                <a:latin typeface="Calibri"/>
                <a:ea typeface="+mn-ea"/>
              </a:rPr>
              <a:t> Life</a:t>
            </a:r>
          </a:p>
          <a:p>
            <a:pPr defTabSz="457200" eaLnBrk="1" fontAlgn="auto" hangingPunct="1">
              <a:spcBef>
                <a:spcPts val="0"/>
              </a:spcBef>
              <a:spcAft>
                <a:spcPts val="0"/>
              </a:spcAft>
            </a:pPr>
            <a:endParaRPr lang="fi-FI" sz="1800" dirty="0">
              <a:solidFill>
                <a:srgbClr val="000000"/>
              </a:solidFill>
              <a:latin typeface="Calibri"/>
              <a:ea typeface="+mn-ea"/>
            </a:endParaRPr>
          </a:p>
          <a:p>
            <a:pPr defTabSz="457200" eaLnBrk="1" fontAlgn="auto" hangingPunct="1">
              <a:spcBef>
                <a:spcPts val="0"/>
              </a:spcBef>
              <a:spcAft>
                <a:spcPts val="0"/>
              </a:spcAft>
            </a:pPr>
            <a:r>
              <a:rPr lang="fi-FI" sz="1800" dirty="0" err="1" smtClean="0">
                <a:solidFill>
                  <a:srgbClr val="000000"/>
                </a:solidFill>
                <a:latin typeface="Calibri"/>
                <a:ea typeface="+mn-ea"/>
              </a:rPr>
              <a:t>Covers</a:t>
            </a:r>
            <a:r>
              <a:rPr lang="fi-FI" sz="1800" dirty="0" smtClean="0">
                <a:solidFill>
                  <a:srgbClr val="000000"/>
                </a:solidFill>
                <a:latin typeface="Calibri"/>
                <a:ea typeface="+mn-ea"/>
              </a:rPr>
              <a:t> </a:t>
            </a:r>
            <a:r>
              <a:rPr lang="fi-FI" sz="1800" dirty="0" err="1">
                <a:solidFill>
                  <a:srgbClr val="000000"/>
                </a:solidFill>
                <a:latin typeface="Calibri"/>
                <a:ea typeface="+mn-ea"/>
              </a:rPr>
              <a:t>all</a:t>
            </a:r>
            <a:r>
              <a:rPr lang="fi-FI" sz="1800" dirty="0">
                <a:solidFill>
                  <a:srgbClr val="000000"/>
                </a:solidFill>
                <a:latin typeface="Calibri"/>
                <a:ea typeface="+mn-ea"/>
              </a:rPr>
              <a:t> </a:t>
            </a:r>
            <a:r>
              <a:rPr lang="fi-FI" sz="1800" dirty="0" err="1">
                <a:solidFill>
                  <a:srgbClr val="000000"/>
                </a:solidFill>
                <a:latin typeface="Calibri"/>
                <a:ea typeface="+mn-ea"/>
              </a:rPr>
              <a:t>vocational</a:t>
            </a:r>
            <a:r>
              <a:rPr lang="fi-FI" sz="1800" dirty="0">
                <a:solidFill>
                  <a:srgbClr val="000000"/>
                </a:solidFill>
                <a:latin typeface="Calibri"/>
                <a:ea typeface="+mn-ea"/>
              </a:rPr>
              <a:t> </a:t>
            </a:r>
            <a:r>
              <a:rPr lang="fi-FI" sz="1800" dirty="0" err="1">
                <a:solidFill>
                  <a:srgbClr val="000000"/>
                </a:solidFill>
                <a:latin typeface="Calibri"/>
                <a:ea typeface="+mn-ea"/>
              </a:rPr>
              <a:t>sectors</a:t>
            </a:r>
            <a:r>
              <a:rPr lang="fi-FI" sz="1800" dirty="0">
                <a:solidFill>
                  <a:srgbClr val="000000"/>
                </a:solidFill>
                <a:latin typeface="Calibri"/>
                <a:ea typeface="+mn-ea"/>
              </a:rPr>
              <a:t>:</a:t>
            </a:r>
          </a:p>
          <a:p>
            <a:pPr marL="285750" indent="-285750" defTabSz="457200" eaLnBrk="1" fontAlgn="auto" hangingPunct="1">
              <a:spcBef>
                <a:spcPts val="0"/>
              </a:spcBef>
              <a:spcAft>
                <a:spcPts val="0"/>
              </a:spcAft>
              <a:buFontTx/>
              <a:buChar char="-"/>
            </a:pPr>
            <a:r>
              <a:rPr lang="fi-FI" sz="1800" dirty="0">
                <a:solidFill>
                  <a:srgbClr val="000000"/>
                </a:solidFill>
                <a:latin typeface="Calibri"/>
                <a:ea typeface="+mn-ea"/>
              </a:rPr>
              <a:t>Automotive and Transport</a:t>
            </a:r>
          </a:p>
          <a:p>
            <a:pPr marL="285750" indent="-285750" defTabSz="457200" eaLnBrk="1" fontAlgn="auto" hangingPunct="1">
              <a:spcBef>
                <a:spcPts val="0"/>
              </a:spcBef>
              <a:spcAft>
                <a:spcPts val="0"/>
              </a:spcAft>
              <a:buFontTx/>
              <a:buChar char="-"/>
            </a:pPr>
            <a:r>
              <a:rPr lang="fi-FI" sz="1800" dirty="0" err="1">
                <a:solidFill>
                  <a:srgbClr val="000000"/>
                </a:solidFill>
                <a:latin typeface="Calibri"/>
                <a:ea typeface="+mn-ea"/>
              </a:rPr>
              <a:t>Wellness</a:t>
            </a:r>
            <a:r>
              <a:rPr lang="fi-FI" sz="1800" dirty="0">
                <a:solidFill>
                  <a:srgbClr val="000000"/>
                </a:solidFill>
                <a:latin typeface="Calibri"/>
                <a:ea typeface="+mn-ea"/>
              </a:rPr>
              <a:t> and </a:t>
            </a:r>
            <a:r>
              <a:rPr lang="fi-FI" sz="1800" dirty="0" err="1">
                <a:solidFill>
                  <a:srgbClr val="000000"/>
                </a:solidFill>
                <a:latin typeface="Calibri"/>
                <a:ea typeface="+mn-ea"/>
              </a:rPr>
              <a:t>Welfare</a:t>
            </a:r>
            <a:endParaRPr lang="fi-FI" sz="1800" dirty="0">
              <a:solidFill>
                <a:srgbClr val="000000"/>
              </a:solidFill>
              <a:latin typeface="Calibri"/>
              <a:ea typeface="+mn-ea"/>
            </a:endParaRPr>
          </a:p>
          <a:p>
            <a:pPr marL="285750" indent="-285750" defTabSz="457200" eaLnBrk="1" fontAlgn="auto" hangingPunct="1">
              <a:spcBef>
                <a:spcPts val="0"/>
              </a:spcBef>
              <a:spcAft>
                <a:spcPts val="0"/>
              </a:spcAft>
              <a:buFontTx/>
              <a:buChar char="-"/>
            </a:pPr>
            <a:r>
              <a:rPr lang="fi-FI" sz="1800" dirty="0">
                <a:solidFill>
                  <a:srgbClr val="000000"/>
                </a:solidFill>
                <a:latin typeface="Calibri"/>
                <a:ea typeface="+mn-ea"/>
              </a:rPr>
              <a:t> Business and Commerce</a:t>
            </a:r>
          </a:p>
          <a:p>
            <a:pPr marL="285750" indent="-285750" defTabSz="457200" eaLnBrk="1" fontAlgn="auto" hangingPunct="1">
              <a:spcBef>
                <a:spcPts val="0"/>
              </a:spcBef>
              <a:spcAft>
                <a:spcPts val="0"/>
              </a:spcAft>
              <a:buFontTx/>
              <a:buChar char="-"/>
            </a:pPr>
            <a:r>
              <a:rPr lang="fi-FI" sz="1800" dirty="0" err="1">
                <a:solidFill>
                  <a:srgbClr val="000000"/>
                </a:solidFill>
                <a:latin typeface="Calibri"/>
                <a:ea typeface="+mn-ea"/>
              </a:rPr>
              <a:t>Naural</a:t>
            </a:r>
            <a:r>
              <a:rPr lang="fi-FI" sz="1800" dirty="0">
                <a:solidFill>
                  <a:srgbClr val="000000"/>
                </a:solidFill>
                <a:latin typeface="Calibri"/>
                <a:ea typeface="+mn-ea"/>
              </a:rPr>
              <a:t> Resources and Environment</a:t>
            </a:r>
          </a:p>
          <a:p>
            <a:pPr marL="285750" indent="-285750" defTabSz="457200" eaLnBrk="1" fontAlgn="auto" hangingPunct="1">
              <a:spcBef>
                <a:spcPts val="0"/>
              </a:spcBef>
              <a:spcAft>
                <a:spcPts val="0"/>
              </a:spcAft>
              <a:buFontTx/>
              <a:buChar char="-"/>
            </a:pPr>
            <a:r>
              <a:rPr lang="fi-FI" sz="1800" dirty="0" err="1">
                <a:solidFill>
                  <a:srgbClr val="000000"/>
                </a:solidFill>
                <a:latin typeface="Calibri"/>
                <a:ea typeface="+mn-ea"/>
              </a:rPr>
              <a:t>Hospitality</a:t>
            </a:r>
            <a:r>
              <a:rPr lang="fi-FI" sz="1800" dirty="0">
                <a:solidFill>
                  <a:srgbClr val="000000"/>
                </a:solidFill>
                <a:latin typeface="Calibri"/>
                <a:ea typeface="+mn-ea"/>
              </a:rPr>
              <a:t> Services</a:t>
            </a:r>
          </a:p>
          <a:p>
            <a:pPr marL="285750" indent="-285750" defTabSz="457200" eaLnBrk="1" fontAlgn="auto" hangingPunct="1">
              <a:spcBef>
                <a:spcPts val="0"/>
              </a:spcBef>
              <a:spcAft>
                <a:spcPts val="0"/>
              </a:spcAft>
              <a:buFontTx/>
              <a:buChar char="-"/>
            </a:pPr>
            <a:r>
              <a:rPr lang="fi-FI" sz="1800" dirty="0">
                <a:solidFill>
                  <a:srgbClr val="000000"/>
                </a:solidFill>
                <a:latin typeface="Calibri"/>
                <a:ea typeface="+mn-ea"/>
              </a:rPr>
              <a:t>Technology and Construction</a:t>
            </a:r>
          </a:p>
        </p:txBody>
      </p:sp>
    </p:spTree>
    <p:extLst>
      <p:ext uri="{BB962C8B-B14F-4D97-AF65-F5344CB8AC3E}">
        <p14:creationId xmlns:p14="http://schemas.microsoft.com/office/powerpoint/2010/main" val="380765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3785" y="1123379"/>
            <a:ext cx="8699171" cy="465228"/>
          </a:xfrm>
        </p:spPr>
        <p:txBody>
          <a:bodyPr>
            <a:noAutofit/>
          </a:bodyPr>
          <a:lstStyle/>
          <a:p>
            <a:r>
              <a:rPr lang="fi-FI" b="1" dirty="0" smtClean="0"/>
              <a:t>THE VET SYSTEM IN FINLAND</a:t>
            </a:r>
            <a:endParaRPr lang="fi-FI" b="1" dirty="0"/>
          </a:p>
        </p:txBody>
      </p:sp>
      <p:sp>
        <p:nvSpPr>
          <p:cNvPr id="3" name="Sisällön paikkamerkki 2"/>
          <p:cNvSpPr>
            <a:spLocks noGrp="1"/>
          </p:cNvSpPr>
          <p:nvPr>
            <p:ph idx="1"/>
          </p:nvPr>
        </p:nvSpPr>
        <p:spPr>
          <a:xfrm>
            <a:off x="389164" y="1922463"/>
            <a:ext cx="7545542" cy="3549650"/>
          </a:xfrm>
        </p:spPr>
        <p:txBody>
          <a:bodyPr>
            <a:noAutofit/>
          </a:bodyPr>
          <a:lstStyle/>
          <a:p>
            <a:pPr marL="342900" lvl="1" indent="-342900">
              <a:spcBef>
                <a:spcPts val="975"/>
              </a:spcBef>
              <a:buFont typeface="Arial" panose="020B0604020202020204" pitchFamily="34" charset="0"/>
              <a:buChar char="•"/>
              <a:defRPr/>
            </a:pPr>
            <a:r>
              <a:rPr lang="en-GB" altLang="fi-FI" sz="1950" dirty="0">
                <a:solidFill>
                  <a:schemeClr val="tx1"/>
                </a:solidFill>
              </a:rPr>
              <a:t>In 2019, total operating costs of vocational institutions amounted to 1.800 million € (average funding/student/year is approximately 9 500 €)</a:t>
            </a:r>
            <a:endParaRPr lang="fi-FI" altLang="fi-FI" sz="1950" dirty="0">
              <a:solidFill>
                <a:schemeClr val="tx1"/>
              </a:solidFill>
            </a:endParaRPr>
          </a:p>
          <a:p>
            <a:pPr marL="342900" lvl="1" indent="-342900">
              <a:spcBef>
                <a:spcPts val="488"/>
              </a:spcBef>
              <a:buFont typeface="Arial" panose="020B0604020202020204" pitchFamily="34" charset="0"/>
              <a:buChar char="•"/>
              <a:defRPr/>
            </a:pPr>
            <a:endParaRPr lang="en-GB" altLang="fi-FI" sz="1950" dirty="0">
              <a:solidFill>
                <a:schemeClr val="tx1"/>
              </a:solidFill>
            </a:endParaRPr>
          </a:p>
          <a:p>
            <a:pPr marL="342900" lvl="1" indent="-342900">
              <a:spcBef>
                <a:spcPts val="488"/>
              </a:spcBef>
              <a:buFont typeface="Arial" panose="020B0604020202020204" pitchFamily="34" charset="0"/>
              <a:buChar char="•"/>
              <a:defRPr/>
            </a:pPr>
            <a:r>
              <a:rPr lang="en-GB" altLang="fi-FI" sz="1950" dirty="0">
                <a:solidFill>
                  <a:schemeClr val="tx1"/>
                </a:solidFill>
              </a:rPr>
              <a:t>145 VET-providers: </a:t>
            </a:r>
          </a:p>
          <a:p>
            <a:pPr lvl="1">
              <a:lnSpc>
                <a:spcPct val="90000"/>
              </a:lnSpc>
              <a:spcBef>
                <a:spcPts val="488"/>
              </a:spcBef>
              <a:buClr>
                <a:srgbClr val="004696"/>
              </a:buClr>
              <a:buFont typeface="Courier New" panose="02070309020205020404" pitchFamily="49" charset="0"/>
              <a:buChar char="­"/>
              <a:defRPr/>
            </a:pPr>
            <a:r>
              <a:rPr lang="en-GB" altLang="fi-FI" sz="1950" dirty="0"/>
              <a:t>municipalities, joint federations of municipalities and private organisations (non-profit organisations) </a:t>
            </a:r>
          </a:p>
          <a:p>
            <a:pPr lvl="1">
              <a:lnSpc>
                <a:spcPct val="90000"/>
              </a:lnSpc>
              <a:spcBef>
                <a:spcPts val="488"/>
              </a:spcBef>
              <a:buClr>
                <a:srgbClr val="004696"/>
              </a:buClr>
              <a:buFont typeface="Courier New" panose="02070309020205020404" pitchFamily="49" charset="0"/>
              <a:buChar char="­"/>
              <a:defRPr/>
            </a:pPr>
            <a:r>
              <a:rPr lang="en-GB" altLang="fi-FI" sz="1950" dirty="0"/>
              <a:t>sizes ranging from 11 students to 14 500 students annually</a:t>
            </a:r>
          </a:p>
          <a:p>
            <a:pPr lvl="1">
              <a:lnSpc>
                <a:spcPct val="90000"/>
              </a:lnSpc>
              <a:spcBef>
                <a:spcPts val="488"/>
              </a:spcBef>
              <a:buClr>
                <a:srgbClr val="004696"/>
              </a:buClr>
              <a:buFont typeface="Courier New" panose="02070309020205020404" pitchFamily="49" charset="0"/>
              <a:buChar char="­"/>
              <a:defRPr/>
            </a:pPr>
            <a:r>
              <a:rPr lang="en-GB" altLang="fi-FI" sz="1950" dirty="0"/>
              <a:t>the share of the 30 biggest VET-providers of all students is 75 %</a:t>
            </a:r>
          </a:p>
          <a:p>
            <a:pPr>
              <a:spcBef>
                <a:spcPts val="975"/>
              </a:spcBef>
            </a:pPr>
            <a:endParaRPr lang="fi-FI" sz="1625" dirty="0"/>
          </a:p>
        </p:txBody>
      </p:sp>
    </p:spTree>
    <p:extLst>
      <p:ext uri="{BB962C8B-B14F-4D97-AF65-F5344CB8AC3E}">
        <p14:creationId xmlns:p14="http://schemas.microsoft.com/office/powerpoint/2010/main" val="21216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3785" y="1123379"/>
            <a:ext cx="8699171" cy="465228"/>
          </a:xfrm>
        </p:spPr>
        <p:txBody>
          <a:bodyPr>
            <a:noAutofit/>
          </a:bodyPr>
          <a:lstStyle/>
          <a:p>
            <a:r>
              <a:rPr lang="fi-FI" b="1" dirty="0" smtClean="0"/>
              <a:t>THE VET SYSTEM IN FINLAND</a:t>
            </a:r>
            <a:endParaRPr lang="fi-FI" b="1" dirty="0"/>
          </a:p>
        </p:txBody>
      </p:sp>
      <p:sp>
        <p:nvSpPr>
          <p:cNvPr id="3" name="Sisällön paikkamerkki 2"/>
          <p:cNvSpPr>
            <a:spLocks noGrp="1"/>
          </p:cNvSpPr>
          <p:nvPr>
            <p:ph idx="1"/>
          </p:nvPr>
        </p:nvSpPr>
        <p:spPr>
          <a:xfrm>
            <a:off x="389164" y="1588607"/>
            <a:ext cx="8783792" cy="4432681"/>
          </a:xfrm>
        </p:spPr>
        <p:txBody>
          <a:bodyPr>
            <a:noAutofit/>
          </a:bodyPr>
          <a:lstStyle/>
          <a:p>
            <a:pPr>
              <a:spcBef>
                <a:spcPts val="488"/>
              </a:spcBef>
            </a:pPr>
            <a:r>
              <a:rPr lang="en-GB" sz="1750" b="1" dirty="0"/>
              <a:t>Holistic approach</a:t>
            </a:r>
            <a:r>
              <a:rPr lang="en-GB" sz="1750" dirty="0"/>
              <a:t>: VET for young people (IVET) and adults (CVET) form a consistent whole from the lifelong learning perspective. </a:t>
            </a:r>
            <a:r>
              <a:rPr lang="en-GB" altLang="fi-FI" sz="1750" dirty="0"/>
              <a:t>Employment training is also integral part of VET system</a:t>
            </a:r>
            <a:endParaRPr lang="en-GB" sz="1750" dirty="0"/>
          </a:p>
          <a:p>
            <a:pPr>
              <a:spcBef>
                <a:spcPts val="488"/>
              </a:spcBef>
            </a:pPr>
            <a:r>
              <a:rPr lang="en-GB" sz="1750" b="1" dirty="0"/>
              <a:t>Competence-based approach</a:t>
            </a:r>
            <a:r>
              <a:rPr lang="en-GB" sz="1750" dirty="0"/>
              <a:t>:</a:t>
            </a:r>
          </a:p>
          <a:p>
            <a:pPr lvl="1">
              <a:spcBef>
                <a:spcPts val="0"/>
              </a:spcBef>
            </a:pPr>
            <a:r>
              <a:rPr lang="en-GB" sz="1750" dirty="0"/>
              <a:t>Learning outcomes matters – skills and competences needed in world of work and in society</a:t>
            </a:r>
          </a:p>
          <a:p>
            <a:pPr lvl="1">
              <a:spcBef>
                <a:spcPts val="0"/>
              </a:spcBef>
            </a:pPr>
            <a:r>
              <a:rPr lang="en-GB" sz="1750" dirty="0"/>
              <a:t>Learner is the starting point, not the system</a:t>
            </a:r>
          </a:p>
          <a:p>
            <a:pPr lvl="1">
              <a:spcBef>
                <a:spcPts val="0"/>
              </a:spcBef>
            </a:pPr>
            <a:r>
              <a:rPr lang="en-GB" sz="1750" dirty="0"/>
              <a:t>Focus on the skills and competences which individual is missing – recognition of prior learning</a:t>
            </a:r>
          </a:p>
          <a:p>
            <a:pPr lvl="1">
              <a:spcBef>
                <a:spcPts val="0"/>
              </a:spcBef>
            </a:pPr>
            <a:r>
              <a:rPr lang="en-GB" sz="1750" dirty="0"/>
              <a:t>From supply-oriented to demand/need-oriented approach</a:t>
            </a:r>
          </a:p>
          <a:p>
            <a:pPr>
              <a:spcBef>
                <a:spcPts val="488"/>
              </a:spcBef>
            </a:pPr>
            <a:r>
              <a:rPr lang="en-GB" sz="1750" b="1" dirty="0"/>
              <a:t>Flexibility</a:t>
            </a:r>
            <a:r>
              <a:rPr lang="en-GB" sz="1750" dirty="0"/>
              <a:t>: customer segments, versatile learning environments (VET-institutions, workplaces, digital platforms), modular qualifications, pedagogical methods, applying in education, individual learning pathways </a:t>
            </a:r>
          </a:p>
          <a:p>
            <a:pPr>
              <a:spcBef>
                <a:spcPts val="488"/>
              </a:spcBef>
            </a:pPr>
            <a:r>
              <a:rPr lang="en-GB" sz="1750" b="1" dirty="0"/>
              <a:t>Cooperation and partnerships</a:t>
            </a:r>
            <a:r>
              <a:rPr lang="en-GB" sz="1750" dirty="0"/>
              <a:t>: world of work, other educational organisations, PES</a:t>
            </a:r>
          </a:p>
          <a:p>
            <a:pPr>
              <a:spcBef>
                <a:spcPts val="488"/>
              </a:spcBef>
            </a:pPr>
            <a:r>
              <a:rPr lang="en-GB" sz="1750" b="1" dirty="0"/>
              <a:t>Decision making-power largely shifted to VET providers</a:t>
            </a:r>
          </a:p>
          <a:p>
            <a:pPr>
              <a:spcBef>
                <a:spcPts val="975"/>
              </a:spcBef>
            </a:pPr>
            <a:endParaRPr lang="fi-FI" sz="1625" dirty="0"/>
          </a:p>
        </p:txBody>
      </p:sp>
    </p:spTree>
    <p:extLst>
      <p:ext uri="{BB962C8B-B14F-4D97-AF65-F5344CB8AC3E}">
        <p14:creationId xmlns:p14="http://schemas.microsoft.com/office/powerpoint/2010/main" val="263375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22" y="858559"/>
            <a:ext cx="8202168" cy="489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82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FLEXIBLE ADMISSIONS</a:t>
            </a:r>
            <a:endParaRPr lang="fi-FI" b="1" dirty="0"/>
          </a:p>
        </p:txBody>
      </p:sp>
      <p:sp>
        <p:nvSpPr>
          <p:cNvPr id="3" name="Sisällön paikkamerkki 2"/>
          <p:cNvSpPr>
            <a:spLocks noGrp="1"/>
          </p:cNvSpPr>
          <p:nvPr>
            <p:ph idx="1"/>
          </p:nvPr>
        </p:nvSpPr>
        <p:spPr>
          <a:xfrm>
            <a:off x="525792" y="1717113"/>
            <a:ext cx="8488669" cy="3697982"/>
          </a:xfrm>
        </p:spPr>
        <p:txBody>
          <a:bodyPr>
            <a:noAutofit/>
          </a:bodyPr>
          <a:lstStyle/>
          <a:p>
            <a:r>
              <a:rPr lang="en-US" dirty="0" smtClean="0"/>
              <a:t>There is rolling admissions throughout the year</a:t>
            </a:r>
          </a:p>
          <a:p>
            <a:r>
              <a:rPr lang="en-US" dirty="0" smtClean="0"/>
              <a:t>For students </a:t>
            </a:r>
            <a:r>
              <a:rPr lang="en-US" dirty="0"/>
              <a:t>completing their compulsory </a:t>
            </a:r>
            <a:r>
              <a:rPr lang="en-US" dirty="0" smtClean="0"/>
              <a:t>education </a:t>
            </a:r>
            <a:r>
              <a:rPr lang="en-US" dirty="0"/>
              <a:t>there is a joint national application in the </a:t>
            </a:r>
            <a:r>
              <a:rPr lang="en-US" dirty="0" smtClean="0"/>
              <a:t>spring</a:t>
            </a:r>
            <a:endParaRPr lang="en-US" dirty="0"/>
          </a:p>
          <a:p>
            <a:pPr marL="0" indent="0">
              <a:buNone/>
            </a:pPr>
            <a:r>
              <a:rPr lang="en-US" dirty="0"/>
              <a:t> </a:t>
            </a:r>
            <a:endParaRPr lang="fi-FI" dirty="0"/>
          </a:p>
          <a:p>
            <a:pPr>
              <a:spcBef>
                <a:spcPts val="163"/>
              </a:spcBef>
              <a:spcAft>
                <a:spcPts val="325"/>
              </a:spcAft>
            </a:pPr>
            <a:endParaRPr lang="en-GB" sz="1800" dirty="0"/>
          </a:p>
        </p:txBody>
      </p:sp>
    </p:spTree>
    <p:extLst>
      <p:ext uri="{BB962C8B-B14F-4D97-AF65-F5344CB8AC3E}">
        <p14:creationId xmlns:p14="http://schemas.microsoft.com/office/powerpoint/2010/main" val="308780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D69A49-C9D7-4FF6-84B6-D835CF6214B0}"/>
              </a:ext>
            </a:extLst>
          </p:cNvPr>
          <p:cNvSpPr>
            <a:spLocks noGrp="1"/>
          </p:cNvSpPr>
          <p:nvPr>
            <p:ph type="title"/>
          </p:nvPr>
        </p:nvSpPr>
        <p:spPr>
          <a:xfrm>
            <a:off x="660282" y="443133"/>
            <a:ext cx="7598626" cy="773513"/>
          </a:xfrm>
        </p:spPr>
        <p:txBody>
          <a:bodyPr>
            <a:normAutofit/>
          </a:bodyPr>
          <a:lstStyle/>
          <a:p>
            <a:r>
              <a:rPr lang="en-US" sz="3000" b="1" dirty="0" smtClean="0">
                <a:latin typeface="Akzidenz Grotesk BE Md (Leipäteksti)"/>
              </a:rPr>
              <a:t>Example: Rolling </a:t>
            </a:r>
            <a:r>
              <a:rPr lang="en-US" sz="3000" b="1" dirty="0">
                <a:latin typeface="Akzidenz Grotesk BE Md (Leipäteksti)"/>
              </a:rPr>
              <a:t>admission </a:t>
            </a:r>
            <a:r>
              <a:rPr lang="en-US" sz="3000" b="1" dirty="0" smtClean="0">
                <a:latin typeface="Akzidenz Grotesk BE Md (Leipäteksti)"/>
              </a:rPr>
              <a:t>in </a:t>
            </a:r>
            <a:r>
              <a:rPr lang="en-US" sz="3000" b="1" dirty="0" err="1" smtClean="0">
                <a:latin typeface="Akzidenz Grotesk BE Md (Leipäteksti)"/>
              </a:rPr>
              <a:t>Keuda</a:t>
            </a:r>
            <a:endParaRPr lang="fi-FI" sz="3000" b="1" dirty="0">
              <a:latin typeface="Akzidenz Grotesk BE Md (Leipäteksti)"/>
            </a:endParaRPr>
          </a:p>
        </p:txBody>
      </p:sp>
      <p:sp>
        <p:nvSpPr>
          <p:cNvPr id="3" name="Sisällön paikkamerkki 2">
            <a:extLst>
              <a:ext uri="{FF2B5EF4-FFF2-40B4-BE49-F238E27FC236}">
                <a16:creationId xmlns:a16="http://schemas.microsoft.com/office/drawing/2014/main" id="{72605503-8FE0-4CF3-AB4F-B10884E853D9}"/>
              </a:ext>
            </a:extLst>
          </p:cNvPr>
          <p:cNvSpPr>
            <a:spLocks noGrp="1"/>
          </p:cNvSpPr>
          <p:nvPr>
            <p:ph sz="quarter" idx="12"/>
          </p:nvPr>
        </p:nvSpPr>
        <p:spPr>
          <a:xfrm>
            <a:off x="660283" y="1350498"/>
            <a:ext cx="7598625" cy="5064370"/>
          </a:xfrm>
        </p:spPr>
        <p:txBody>
          <a:bodyPr>
            <a:normAutofit/>
          </a:bodyPr>
          <a:lstStyle/>
          <a:p>
            <a:r>
              <a:rPr lang="en-US" sz="1800" dirty="0" err="1" smtClean="0">
                <a:latin typeface="Akzidenz Grotesk BE Md (Leipäteksti)"/>
              </a:rPr>
              <a:t>Keuda</a:t>
            </a:r>
            <a:r>
              <a:rPr lang="en-US" sz="1800" dirty="0" smtClean="0">
                <a:latin typeface="Akzidenz Grotesk BE Md (Leipäteksti)"/>
              </a:rPr>
              <a:t> </a:t>
            </a:r>
            <a:r>
              <a:rPr lang="en-US" sz="1800" dirty="0">
                <a:latin typeface="Akzidenz Grotesk BE Md (Leipäteksti)"/>
              </a:rPr>
              <a:t>organizes a guidance day once a month </a:t>
            </a:r>
          </a:p>
          <a:p>
            <a:r>
              <a:rPr lang="en-US" sz="1800" dirty="0">
                <a:latin typeface="Akzidenz Grotesk BE Md (Leipäteksti)"/>
              </a:rPr>
              <a:t>All applicants who apply during the month’s period are invited to a guidance day</a:t>
            </a:r>
          </a:p>
          <a:p>
            <a:r>
              <a:rPr lang="en-US" sz="1800" dirty="0">
                <a:latin typeface="Akzidenz Grotesk BE Md (Leipäteksti)"/>
              </a:rPr>
              <a:t>During the guidance day, teachers will evaluate applicant’s eligibility to study. They make skills mapping </a:t>
            </a:r>
            <a:endParaRPr lang="fi-FI" sz="1800" dirty="0">
              <a:latin typeface="Akzidenz Grotesk BE Md (Leipäteksti)"/>
            </a:endParaRPr>
          </a:p>
          <a:p>
            <a:r>
              <a:rPr lang="en-US" sz="1800" dirty="0">
                <a:latin typeface="Akzidenz Grotesk BE Md (Leipäteksti)"/>
              </a:rPr>
              <a:t>If applicants do not have the capacity to study for the degree sought, they will be offered another alternative</a:t>
            </a:r>
          </a:p>
          <a:p>
            <a:r>
              <a:rPr lang="en-US" sz="1800" dirty="0">
                <a:latin typeface="Akzidenz Grotesk BE Md (Leipäteksti)"/>
              </a:rPr>
              <a:t>If the applicants have the capacity to study for the degree sought, they will be invited to study as soon as possible</a:t>
            </a:r>
          </a:p>
          <a:p>
            <a:endParaRPr lang="fi-FI" sz="1800" dirty="0"/>
          </a:p>
          <a:p>
            <a:pPr marL="0" indent="0">
              <a:buNone/>
            </a:pPr>
            <a:endParaRPr lang="fi-FI" dirty="0"/>
          </a:p>
        </p:txBody>
      </p:sp>
    </p:spTree>
    <p:extLst>
      <p:ext uri="{BB962C8B-B14F-4D97-AF65-F5344CB8AC3E}">
        <p14:creationId xmlns:p14="http://schemas.microsoft.com/office/powerpoint/2010/main" val="319226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25792" y="1006136"/>
            <a:ext cx="8699171" cy="726462"/>
          </a:xfrm>
        </p:spPr>
        <p:txBody>
          <a:bodyPr>
            <a:noAutofit/>
          </a:bodyPr>
          <a:lstStyle/>
          <a:p>
            <a:r>
              <a:rPr lang="en-GB" b="1" dirty="0" smtClean="0"/>
              <a:t>INDIVIDUAL STUDY PATH FOR ALL</a:t>
            </a:r>
            <a:endParaRPr lang="fi-FI" b="1" dirty="0"/>
          </a:p>
        </p:txBody>
      </p:sp>
      <p:sp>
        <p:nvSpPr>
          <p:cNvPr id="3" name="Sisällön paikkamerkki 2"/>
          <p:cNvSpPr>
            <a:spLocks noGrp="1"/>
          </p:cNvSpPr>
          <p:nvPr>
            <p:ph idx="1"/>
          </p:nvPr>
        </p:nvSpPr>
        <p:spPr>
          <a:xfrm>
            <a:off x="525792" y="1717113"/>
            <a:ext cx="8488669" cy="3697982"/>
          </a:xfrm>
        </p:spPr>
        <p:txBody>
          <a:bodyPr>
            <a:noAutofit/>
          </a:bodyPr>
          <a:lstStyle/>
          <a:p>
            <a:pPr>
              <a:spcBef>
                <a:spcPts val="163"/>
              </a:spcBef>
              <a:spcAft>
                <a:spcPts val="325"/>
              </a:spcAft>
            </a:pPr>
            <a:r>
              <a:rPr lang="en-GB" sz="1950" dirty="0"/>
              <a:t>Objectives for competence development will be written down in a </a:t>
            </a:r>
            <a:r>
              <a:rPr lang="en-GB" sz="1950" b="1" dirty="0"/>
              <a:t>personal competence development plan</a:t>
            </a:r>
            <a:r>
              <a:rPr lang="en-GB" sz="1950" dirty="0"/>
              <a:t>. </a:t>
            </a:r>
          </a:p>
          <a:p>
            <a:pPr>
              <a:spcBef>
                <a:spcPts val="163"/>
              </a:spcBef>
              <a:spcAft>
                <a:spcPts val="325"/>
              </a:spcAft>
            </a:pPr>
            <a:r>
              <a:rPr lang="en-GB" sz="1950" dirty="0" smtClean="0"/>
              <a:t>The </a:t>
            </a:r>
            <a:r>
              <a:rPr lang="en-GB" sz="1950" dirty="0"/>
              <a:t>plan will include information on, for example, identification and recognition of prior learning, acquisition of missing skills, competence tests and other demonstration of skills, and the necessary guidance and support.</a:t>
            </a:r>
          </a:p>
          <a:p>
            <a:pPr>
              <a:spcBef>
                <a:spcPts val="163"/>
              </a:spcBef>
              <a:spcAft>
                <a:spcPts val="325"/>
              </a:spcAft>
            </a:pPr>
            <a:r>
              <a:rPr lang="en-GB" sz="1950" dirty="0"/>
              <a:t>Duration of studies will be shortened through focusing on the acquisition of missing skills in a manner most suitable for the student.</a:t>
            </a:r>
          </a:p>
          <a:p>
            <a:pPr>
              <a:spcBef>
                <a:spcPts val="163"/>
              </a:spcBef>
              <a:spcAft>
                <a:spcPts val="325"/>
              </a:spcAft>
            </a:pPr>
            <a:r>
              <a:rPr lang="en-GB" sz="1950" dirty="0"/>
              <a:t>Education providers will have an obligation to recognise prior learning.</a:t>
            </a:r>
          </a:p>
          <a:p>
            <a:pPr>
              <a:spcBef>
                <a:spcPts val="163"/>
              </a:spcBef>
              <a:spcAft>
                <a:spcPts val="325"/>
              </a:spcAft>
            </a:pPr>
            <a:r>
              <a:rPr lang="en-GB" sz="1950" dirty="0"/>
              <a:t>Studies and the related guidance and support will correspond to the objectives, needs, life situation and skills of the student.</a:t>
            </a:r>
          </a:p>
          <a:p>
            <a:pPr>
              <a:spcBef>
                <a:spcPts val="163"/>
              </a:spcBef>
              <a:spcAft>
                <a:spcPts val="325"/>
              </a:spcAft>
            </a:pPr>
            <a:endParaRPr lang="en-GB" sz="1800" dirty="0"/>
          </a:p>
        </p:txBody>
      </p:sp>
    </p:spTree>
    <p:extLst>
      <p:ext uri="{BB962C8B-B14F-4D97-AF65-F5344CB8AC3E}">
        <p14:creationId xmlns:p14="http://schemas.microsoft.com/office/powerpoint/2010/main" val="216495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CA485-78F6-4CD3-B176-94D7E3490C33}"/>
              </a:ext>
            </a:extLst>
          </p:cNvPr>
          <p:cNvPicPr>
            <a:picLocks noChangeAspect="1"/>
          </p:cNvPicPr>
          <p:nvPr/>
        </p:nvPicPr>
        <p:blipFill>
          <a:blip r:embed="rId3"/>
          <a:stretch>
            <a:fillRect/>
          </a:stretch>
        </p:blipFill>
        <p:spPr>
          <a:xfrm>
            <a:off x="1162615" y="691324"/>
            <a:ext cx="7948245" cy="5685537"/>
          </a:xfrm>
          <a:prstGeom prst="rect">
            <a:avLst/>
          </a:prstGeom>
        </p:spPr>
      </p:pic>
      <p:sp>
        <p:nvSpPr>
          <p:cNvPr id="2" name="Tekstiruutu 1">
            <a:extLst>
              <a:ext uri="{FF2B5EF4-FFF2-40B4-BE49-F238E27FC236}">
                <a16:creationId xmlns:a16="http://schemas.microsoft.com/office/drawing/2014/main" id="{607DA406-F9D5-4EA9-847D-EDD864F9FCE3}"/>
              </a:ext>
            </a:extLst>
          </p:cNvPr>
          <p:cNvSpPr txBox="1"/>
          <p:nvPr/>
        </p:nvSpPr>
        <p:spPr>
          <a:xfrm>
            <a:off x="1034921" y="182805"/>
            <a:ext cx="7022179" cy="461665"/>
          </a:xfrm>
          <a:prstGeom prst="rect">
            <a:avLst/>
          </a:prstGeom>
          <a:noFill/>
        </p:spPr>
        <p:txBody>
          <a:bodyPr wrap="none" rtlCol="0">
            <a:spAutoFit/>
          </a:bodyPr>
          <a:lstStyle/>
          <a:p>
            <a:pPr lvl="0" defTabSz="457200" eaLnBrk="1" fontAlgn="auto" hangingPunct="1">
              <a:spcBef>
                <a:spcPts val="0"/>
              </a:spcBef>
              <a:spcAft>
                <a:spcPts val="0"/>
              </a:spcAft>
            </a:pPr>
            <a:r>
              <a:rPr lang="en-GB" b="1" dirty="0" smtClean="0">
                <a:latin typeface="Akzidenz Grotesk BE Md (Leipäteksti)"/>
              </a:rPr>
              <a:t>EXAMPLE: INDIVIDUAL </a:t>
            </a:r>
            <a:r>
              <a:rPr lang="en-GB" b="1" dirty="0">
                <a:latin typeface="Akzidenz Grotesk BE Md (Leipäteksti)"/>
              </a:rPr>
              <a:t>STUDY PATH FOR </a:t>
            </a:r>
            <a:r>
              <a:rPr lang="en-GB" b="1" dirty="0" smtClean="0">
                <a:latin typeface="Akzidenz Grotesk BE Md (Leipäteksti)"/>
              </a:rPr>
              <a:t>ALL</a:t>
            </a:r>
            <a:endParaRPr kumimoji="0" lang="en-US" sz="2400" b="1" i="0" u="none" strike="noStrike" kern="1200" cap="none" spc="0" normalizeH="0" baseline="0" noProof="0" dirty="0">
              <a:ln>
                <a:noFill/>
              </a:ln>
              <a:solidFill>
                <a:srgbClr val="000000"/>
              </a:solidFill>
              <a:effectLst/>
              <a:uLnTx/>
              <a:uFillTx/>
              <a:latin typeface="Akzidenz Grotesk BE Md (Leipäteksti)"/>
            </a:endParaRPr>
          </a:p>
        </p:txBody>
      </p:sp>
      <p:sp>
        <p:nvSpPr>
          <p:cNvPr id="4" name="Tekstiruutu 3">
            <a:extLst>
              <a:ext uri="{FF2B5EF4-FFF2-40B4-BE49-F238E27FC236}">
                <a16:creationId xmlns:a16="http://schemas.microsoft.com/office/drawing/2014/main" id="{8E5C1013-9EFD-4CA1-828A-0F21BB68AB93}"/>
              </a:ext>
            </a:extLst>
          </p:cNvPr>
          <p:cNvSpPr txBox="1"/>
          <p:nvPr/>
        </p:nvSpPr>
        <p:spPr>
          <a:xfrm>
            <a:off x="1244577" y="845873"/>
            <a:ext cx="2971005" cy="83099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Personal Competence Development Plan</a:t>
            </a:r>
          </a:p>
        </p:txBody>
      </p:sp>
      <p:sp>
        <p:nvSpPr>
          <p:cNvPr id="5" name="Tekstiruutu 4">
            <a:extLst>
              <a:ext uri="{FF2B5EF4-FFF2-40B4-BE49-F238E27FC236}">
                <a16:creationId xmlns:a16="http://schemas.microsoft.com/office/drawing/2014/main" id="{91817C59-9D1A-49B9-A306-0B819CD80C4E}"/>
              </a:ext>
            </a:extLst>
          </p:cNvPr>
          <p:cNvSpPr txBox="1"/>
          <p:nvPr/>
        </p:nvSpPr>
        <p:spPr>
          <a:xfrm>
            <a:off x="7485186" y="817738"/>
            <a:ext cx="1055077"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Goal</a:t>
            </a:r>
          </a:p>
        </p:txBody>
      </p:sp>
      <p:sp>
        <p:nvSpPr>
          <p:cNvPr id="6" name="Tekstiruutu 5">
            <a:extLst>
              <a:ext uri="{FF2B5EF4-FFF2-40B4-BE49-F238E27FC236}">
                <a16:creationId xmlns:a16="http://schemas.microsoft.com/office/drawing/2014/main" id="{EE57A0CA-B27A-4355-8225-6389258A552A}"/>
              </a:ext>
            </a:extLst>
          </p:cNvPr>
          <p:cNvSpPr txBox="1"/>
          <p:nvPr/>
        </p:nvSpPr>
        <p:spPr>
          <a:xfrm>
            <a:off x="0" y="6380947"/>
            <a:ext cx="10209584" cy="338554"/>
          </a:xfrm>
          <a:prstGeom prst="rect">
            <a:avLst/>
          </a:prstGeom>
          <a:noFill/>
        </p:spPr>
        <p:txBody>
          <a:bodyPr wrap="square" rtlCol="0">
            <a:spAutoFit/>
          </a:bodyPr>
          <a:lstStyle/>
          <a:p>
            <a:pPr lvl="0" algn="ctr" defTabSz="457200" eaLnBrk="1" fontAlgn="auto" hangingPunct="1">
              <a:spcBef>
                <a:spcPts val="0"/>
              </a:spcBef>
              <a:spcAft>
                <a:spcPts val="0"/>
              </a:spcAft>
            </a:pPr>
            <a:r>
              <a:rPr kumimoji="0" lang="en-US" sz="1600" b="1" i="0" u="none" strike="noStrike" kern="1200" cap="none" spc="0" normalizeH="0" baseline="0" noProof="0" dirty="0" smtClean="0">
                <a:ln>
                  <a:noFill/>
                </a:ln>
                <a:solidFill>
                  <a:srgbClr val="000000"/>
                </a:solidFill>
                <a:effectLst/>
                <a:uLnTx/>
                <a:uFillTx/>
                <a:latin typeface="Akzidenz Grotesk BE Md (Leipäteksti)"/>
              </a:rPr>
              <a:t>Dialogue platform</a:t>
            </a:r>
            <a:r>
              <a:rPr kumimoji="0" lang="en-US" sz="1600" b="1" i="0" u="none" strike="noStrike" kern="1200" cap="none" spc="0" normalizeH="0" noProof="0" dirty="0" smtClean="0">
                <a:ln>
                  <a:noFill/>
                </a:ln>
                <a:solidFill>
                  <a:srgbClr val="000000"/>
                </a:solidFill>
                <a:effectLst/>
                <a:uLnTx/>
                <a:uFillTx/>
                <a:latin typeface="Akzidenz Grotesk BE Md (Leipäteksti)"/>
              </a:rPr>
              <a:t> </a:t>
            </a:r>
            <a:r>
              <a:rPr kumimoji="0" lang="en-US" sz="1600" b="0" i="0" u="none" strike="noStrike" kern="1200" cap="none" spc="0" normalizeH="0" baseline="0" noProof="0" dirty="0" smtClean="0">
                <a:ln>
                  <a:noFill/>
                </a:ln>
                <a:solidFill>
                  <a:srgbClr val="000000"/>
                </a:solidFill>
                <a:effectLst/>
                <a:uLnTx/>
                <a:uFillTx/>
                <a:latin typeface="Akzidenz Grotesk BE Md (Leipäteksti)"/>
              </a:rPr>
              <a:t>The </a:t>
            </a:r>
            <a:r>
              <a:rPr kumimoji="0" lang="en-US" sz="1600" b="0" i="0" u="none" strike="noStrike" kern="1200" cap="none" spc="0" normalizeH="0" baseline="0" noProof="0" dirty="0">
                <a:ln>
                  <a:noFill/>
                </a:ln>
                <a:solidFill>
                  <a:srgbClr val="000000"/>
                </a:solidFill>
                <a:effectLst/>
                <a:uLnTx/>
                <a:uFillTx/>
                <a:latin typeface="Akzidenz Grotesk BE Md (Leipäteksti)"/>
              </a:rPr>
              <a:t>discussion </a:t>
            </a:r>
            <a:r>
              <a:rPr kumimoji="0" lang="en-US" sz="1600" b="0" i="0" u="none" strike="noStrike" kern="1200" cap="none" spc="0" normalizeH="0" baseline="0" noProof="0" dirty="0" smtClean="0">
                <a:ln>
                  <a:noFill/>
                </a:ln>
                <a:solidFill>
                  <a:srgbClr val="000000"/>
                </a:solidFill>
                <a:effectLst/>
                <a:uLnTx/>
                <a:uFillTx/>
                <a:latin typeface="Akzidenz Grotesk BE Md (Leipäteksti)"/>
              </a:rPr>
              <a:t>recorded </a:t>
            </a:r>
            <a:r>
              <a:rPr kumimoji="0" lang="en-US" sz="1600" b="0" i="0" u="none" strike="noStrike" kern="1200" cap="none" spc="0" normalizeH="0" baseline="0" noProof="0" dirty="0">
                <a:ln>
                  <a:noFill/>
                </a:ln>
                <a:solidFill>
                  <a:srgbClr val="000000"/>
                </a:solidFill>
                <a:effectLst/>
                <a:uLnTx/>
                <a:uFillTx/>
                <a:latin typeface="Akzidenz Grotesk BE Md (Leipäteksti)"/>
              </a:rPr>
              <a:t>in a digital student management system</a:t>
            </a:r>
            <a:endParaRPr kumimoji="0" lang="fi-FI" sz="1600" b="0" i="0" u="none" strike="noStrike" kern="1200" cap="none" spc="0" normalizeH="0" baseline="0" noProof="0" dirty="0">
              <a:ln>
                <a:noFill/>
              </a:ln>
              <a:solidFill>
                <a:srgbClr val="000000"/>
              </a:solidFill>
              <a:effectLst/>
              <a:uLnTx/>
              <a:uFillTx/>
              <a:latin typeface="Akzidenz Grotesk BE Md (Leipäteksti)"/>
            </a:endParaRPr>
          </a:p>
        </p:txBody>
      </p:sp>
      <p:sp>
        <p:nvSpPr>
          <p:cNvPr id="7" name="Tekstiruutu 6">
            <a:extLst>
              <a:ext uri="{FF2B5EF4-FFF2-40B4-BE49-F238E27FC236}">
                <a16:creationId xmlns:a16="http://schemas.microsoft.com/office/drawing/2014/main" id="{3555A0AE-9E51-48C3-B5AB-B4668119BE04}"/>
              </a:ext>
            </a:extLst>
          </p:cNvPr>
          <p:cNvSpPr txBox="1"/>
          <p:nvPr/>
        </p:nvSpPr>
        <p:spPr>
          <a:xfrm>
            <a:off x="1244577" y="4949099"/>
            <a:ext cx="2020529" cy="83099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Existing competences</a:t>
            </a:r>
          </a:p>
        </p:txBody>
      </p:sp>
      <p:sp>
        <p:nvSpPr>
          <p:cNvPr id="8" name="Tekstiruutu 7">
            <a:extLst>
              <a:ext uri="{FF2B5EF4-FFF2-40B4-BE49-F238E27FC236}">
                <a16:creationId xmlns:a16="http://schemas.microsoft.com/office/drawing/2014/main" id="{4B6AE050-9265-429F-87F6-A3350F28B733}"/>
              </a:ext>
            </a:extLst>
          </p:cNvPr>
          <p:cNvSpPr txBox="1"/>
          <p:nvPr/>
        </p:nvSpPr>
        <p:spPr>
          <a:xfrm>
            <a:off x="2764297" y="2420789"/>
            <a:ext cx="170200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Learning environment</a:t>
            </a:r>
          </a:p>
        </p:txBody>
      </p:sp>
      <p:sp>
        <p:nvSpPr>
          <p:cNvPr id="9" name="Tekstiruutu 8">
            <a:extLst>
              <a:ext uri="{FF2B5EF4-FFF2-40B4-BE49-F238E27FC236}">
                <a16:creationId xmlns:a16="http://schemas.microsoft.com/office/drawing/2014/main" id="{5F8C26BD-D492-4097-B057-803477E56A9A}"/>
              </a:ext>
            </a:extLst>
          </p:cNvPr>
          <p:cNvSpPr txBox="1"/>
          <p:nvPr/>
        </p:nvSpPr>
        <p:spPr>
          <a:xfrm>
            <a:off x="4156588" y="3247905"/>
            <a:ext cx="159282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Structure of education</a:t>
            </a:r>
          </a:p>
        </p:txBody>
      </p:sp>
      <p:sp>
        <p:nvSpPr>
          <p:cNvPr id="10" name="Tekstiruutu 9">
            <a:extLst>
              <a:ext uri="{FF2B5EF4-FFF2-40B4-BE49-F238E27FC236}">
                <a16:creationId xmlns:a16="http://schemas.microsoft.com/office/drawing/2014/main" id="{FF550C3C-563C-4430-A5F8-5E65F2FDCE3F}"/>
              </a:ext>
            </a:extLst>
          </p:cNvPr>
          <p:cNvSpPr txBox="1"/>
          <p:nvPr/>
        </p:nvSpPr>
        <p:spPr>
          <a:xfrm>
            <a:off x="5136736" y="4337614"/>
            <a:ext cx="210130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Learning support, special support</a:t>
            </a:r>
          </a:p>
        </p:txBody>
      </p:sp>
      <p:sp>
        <p:nvSpPr>
          <p:cNvPr id="11" name="Tekstiruutu 10">
            <a:extLst>
              <a:ext uri="{FF2B5EF4-FFF2-40B4-BE49-F238E27FC236}">
                <a16:creationId xmlns:a16="http://schemas.microsoft.com/office/drawing/2014/main" id="{9DE5D22E-FCB5-423E-A751-AF15DBE6949D}"/>
              </a:ext>
            </a:extLst>
          </p:cNvPr>
          <p:cNvSpPr txBox="1"/>
          <p:nvPr/>
        </p:nvSpPr>
        <p:spPr>
          <a:xfrm>
            <a:off x="7238042" y="3551112"/>
            <a:ext cx="19685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ＭＳ Ｐゴシック" pitchFamily="1" charset="-128"/>
                <a:cs typeface="+mn-cs"/>
              </a:rPr>
              <a:t>How can I influence?</a:t>
            </a:r>
          </a:p>
        </p:txBody>
      </p:sp>
      <p:sp>
        <p:nvSpPr>
          <p:cNvPr id="12" name="Tekstiruutu 11">
            <a:extLst>
              <a:ext uri="{FF2B5EF4-FFF2-40B4-BE49-F238E27FC236}">
                <a16:creationId xmlns:a16="http://schemas.microsoft.com/office/drawing/2014/main" id="{E112ED67-C4BA-4EE7-BF46-FEB09D1E979C}"/>
              </a:ext>
            </a:extLst>
          </p:cNvPr>
          <p:cNvSpPr txBox="1"/>
          <p:nvPr/>
        </p:nvSpPr>
        <p:spPr>
          <a:xfrm>
            <a:off x="3265105" y="5708642"/>
            <a:ext cx="5757282" cy="400110"/>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ＭＳ Ｐゴシック" pitchFamily="1" charset="-128"/>
                <a:cs typeface="+mn-cs"/>
              </a:rPr>
              <a:t>Continuous monitoring of competence development</a:t>
            </a:r>
          </a:p>
        </p:txBody>
      </p:sp>
    </p:spTree>
    <p:extLst>
      <p:ext uri="{BB962C8B-B14F-4D97-AF65-F5344CB8AC3E}">
        <p14:creationId xmlns:p14="http://schemas.microsoft.com/office/powerpoint/2010/main" val="1941263863"/>
      </p:ext>
    </p:extLst>
  </p:cSld>
  <p:clrMapOvr>
    <a:masterClrMapping/>
  </p:clrMapOvr>
</p:sld>
</file>

<file path=ppt/theme/theme1.xml><?xml version="1.0" encoding="utf-8"?>
<a:theme xmlns:a="http://schemas.openxmlformats.org/drawingml/2006/main" name="OKM_englanti_ranska1">
  <a:themeElements>
    <a:clrScheme name="Mukautettu 26112015">
      <a:dk1>
        <a:srgbClr val="000000"/>
      </a:dk1>
      <a:lt1>
        <a:srgbClr val="FFFFFF"/>
      </a:lt1>
      <a:dk2>
        <a:srgbClr val="000000"/>
      </a:dk2>
      <a:lt2>
        <a:srgbClr val="808080"/>
      </a:lt2>
      <a:accent1>
        <a:srgbClr val="70A489"/>
      </a:accent1>
      <a:accent2>
        <a:srgbClr val="FC4C02"/>
      </a:accent2>
      <a:accent3>
        <a:srgbClr val="009CDE"/>
      </a:accent3>
      <a:accent4>
        <a:srgbClr val="9B26B6"/>
      </a:accent4>
      <a:accent5>
        <a:srgbClr val="FFCD00"/>
      </a:accent5>
      <a:accent6>
        <a:srgbClr val="78BE20"/>
      </a:accent6>
      <a:hlink>
        <a:srgbClr val="70A489"/>
      </a:hlink>
      <a:folHlink>
        <a:srgbClr val="004D3B"/>
      </a:folHlink>
    </a:clrScheme>
    <a:fontScheme name="OKM_vihreä suomi ruotsi">
      <a:majorFont>
        <a:latin typeface="Akzidenz Grotesk BE"/>
        <a:ea typeface="ＭＳ Ｐゴシック"/>
        <a:cs typeface=""/>
      </a:majorFont>
      <a:minorFont>
        <a:latin typeface="Akzidenz Grotesk BE M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KM_vihreä suomi ruots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KM_vihreä suomi ruots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KM_vihreä suomi ruots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KM_vihreä suomi ruots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KM_vihreä suomi ruots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KM_vihreä suomi ruots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KM_vihreä suomi ruotsi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KM_vihreä suomi ruots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KM_vihreä suomi ruots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KM_vihreä suomi ruots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KM_vihreä suomi ruots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KM_vihreä suomi ruots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euda">
  <a:themeElements>
    <a:clrScheme name="KEUDA">
      <a:dk1>
        <a:srgbClr val="000000"/>
      </a:dk1>
      <a:lt1>
        <a:sysClr val="window" lastClr="FFFFFF"/>
      </a:lt1>
      <a:dk2>
        <a:srgbClr val="000000"/>
      </a:dk2>
      <a:lt2>
        <a:srgbClr val="DAD9D4"/>
      </a:lt2>
      <a:accent1>
        <a:srgbClr val="3AAA35"/>
      </a:accent1>
      <a:accent2>
        <a:srgbClr val="BCCF00"/>
      </a:accent2>
      <a:accent3>
        <a:srgbClr val="C9338B"/>
      </a:accent3>
      <a:accent4>
        <a:srgbClr val="0074D8"/>
      </a:accent4>
      <a:accent5>
        <a:srgbClr val="623D91"/>
      </a:accent5>
      <a:accent6>
        <a:srgbClr val="000000"/>
      </a:accent6>
      <a:hlink>
        <a:srgbClr val="3AAA35"/>
      </a:hlink>
      <a:folHlink>
        <a:srgbClr val="BCC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euda">
  <a:themeElements>
    <a:clrScheme name="KEUDA">
      <a:dk1>
        <a:srgbClr val="000000"/>
      </a:dk1>
      <a:lt1>
        <a:sysClr val="window" lastClr="FFFFFF"/>
      </a:lt1>
      <a:dk2>
        <a:srgbClr val="000000"/>
      </a:dk2>
      <a:lt2>
        <a:srgbClr val="DAD9D4"/>
      </a:lt2>
      <a:accent1>
        <a:srgbClr val="3AAA35"/>
      </a:accent1>
      <a:accent2>
        <a:srgbClr val="BCCF00"/>
      </a:accent2>
      <a:accent3>
        <a:srgbClr val="C9338B"/>
      </a:accent3>
      <a:accent4>
        <a:srgbClr val="0074D8"/>
      </a:accent4>
      <a:accent5>
        <a:srgbClr val="623D91"/>
      </a:accent5>
      <a:accent6>
        <a:srgbClr val="000000"/>
      </a:accent6>
      <a:hlink>
        <a:srgbClr val="3AAA35"/>
      </a:hlink>
      <a:folHlink>
        <a:srgbClr val="BCC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OKM_englanti_ranska</Template>
  <TotalTime>1076</TotalTime>
  <Words>1445</Words>
  <Application>Microsoft Office PowerPoint</Application>
  <PresentationFormat>A4-paperi (210 x 297 mm)</PresentationFormat>
  <Paragraphs>165</Paragraphs>
  <Slides>21</Slides>
  <Notes>4</Notes>
  <HiddenSlides>0</HiddenSlides>
  <MMClips>0</MMClips>
  <ScaleCrop>false</ScaleCrop>
  <HeadingPairs>
    <vt:vector size="6" baseType="variant">
      <vt:variant>
        <vt:lpstr>Käytetyt fontit</vt:lpstr>
      </vt:variant>
      <vt:variant>
        <vt:i4>11</vt:i4>
      </vt:variant>
      <vt:variant>
        <vt:lpstr>Teema</vt:lpstr>
      </vt:variant>
      <vt:variant>
        <vt:i4>5</vt:i4>
      </vt:variant>
      <vt:variant>
        <vt:lpstr>Dian otsikot</vt:lpstr>
      </vt:variant>
      <vt:variant>
        <vt:i4>21</vt:i4>
      </vt:variant>
    </vt:vector>
  </HeadingPairs>
  <TitlesOfParts>
    <vt:vector size="37" baseType="lpstr">
      <vt:lpstr>ＭＳ Ｐゴシック</vt:lpstr>
      <vt:lpstr>Akzidenz Grotesk BE</vt:lpstr>
      <vt:lpstr>Akzidenz Grotesk BE Md</vt:lpstr>
      <vt:lpstr>Akzidenz Grotesk BE Md (Leipäteksti)</vt:lpstr>
      <vt:lpstr>Arial</vt:lpstr>
      <vt:lpstr>Calibri</vt:lpstr>
      <vt:lpstr>Calibri Light</vt:lpstr>
      <vt:lpstr>Courier New</vt:lpstr>
      <vt:lpstr>TitilliumText22L</vt:lpstr>
      <vt:lpstr>TitilliumText22L Light</vt:lpstr>
      <vt:lpstr>Verdana</vt:lpstr>
      <vt:lpstr>OKM_englanti_ranska1</vt:lpstr>
      <vt:lpstr>Keuda</vt:lpstr>
      <vt:lpstr>1_Keuda</vt:lpstr>
      <vt:lpstr>Office-teema</vt:lpstr>
      <vt:lpstr>1_Office-teema</vt:lpstr>
      <vt:lpstr>PowerPoint-esitys</vt:lpstr>
      <vt:lpstr>THE VET SYSTEM IN FINLAND</vt:lpstr>
      <vt:lpstr>THE VET SYSTEM IN FINLAND</vt:lpstr>
      <vt:lpstr>THE VET SYSTEM IN FINLAND</vt:lpstr>
      <vt:lpstr>PowerPoint-esitys</vt:lpstr>
      <vt:lpstr>FLEXIBLE ADMISSIONS</vt:lpstr>
      <vt:lpstr>Example: Rolling admission in Keuda</vt:lpstr>
      <vt:lpstr>INDIVIDUAL STUDY PATH FOR ALL</vt:lpstr>
      <vt:lpstr>PowerPoint-esitys</vt:lpstr>
      <vt:lpstr>MORE VERSATILE LEARNING ENVIROMENTS</vt:lpstr>
      <vt:lpstr>MORE GUIDED LEARNING AT WORKPLACES</vt:lpstr>
      <vt:lpstr>PowerPoint-esitys</vt:lpstr>
      <vt:lpstr>PowerPoint-esitys</vt:lpstr>
      <vt:lpstr>EXAMPLE: Digitalisation - Keuda digilabs</vt:lpstr>
      <vt:lpstr>EXAMPLE: Digitalisation - Keuda digilabs</vt:lpstr>
      <vt:lpstr>QUALIFICATIONS ARE COMPLETED THROUGH COMPETENCE DEMONSTRATIONS</vt:lpstr>
      <vt:lpstr>PowerPoint-esitys</vt:lpstr>
      <vt:lpstr>NATIONAL DIGITAL SOLUTIONS AS PART OF THE IMPLEMENTATION</vt:lpstr>
      <vt:lpstr>CHALLENGES FOR VET</vt:lpstr>
      <vt:lpstr>MORE INFORMATION</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Kytölä Tomi</dc:creator>
  <cp:lastModifiedBy>Kytölä Tomi</cp:lastModifiedBy>
  <cp:revision>14</cp:revision>
  <dcterms:created xsi:type="dcterms:W3CDTF">2019-10-14T06:53:34Z</dcterms:created>
  <dcterms:modified xsi:type="dcterms:W3CDTF">2019-10-15T00:49:59Z</dcterms:modified>
</cp:coreProperties>
</file>