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</p:sldMasterIdLst>
  <p:notesMasterIdLst>
    <p:notesMasterId r:id="rId10"/>
  </p:notesMasterIdLst>
  <p:handoutMasterIdLst>
    <p:handoutMasterId r:id="rId11"/>
  </p:handoutMasterIdLst>
  <p:sldIdLst>
    <p:sldId id="320" r:id="rId6"/>
    <p:sldId id="316" r:id="rId7"/>
    <p:sldId id="317" r:id="rId8"/>
    <p:sldId id="321" r:id="rId9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1">
          <p15:clr>
            <a:srgbClr val="A4A3A4"/>
          </p15:clr>
        </p15:guide>
        <p15:guide id="2" pos="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C0E"/>
    <a:srgbClr val="004C3C"/>
    <a:srgbClr val="33A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13" autoAdjust="0"/>
  </p:normalViewPr>
  <p:slideViewPr>
    <p:cSldViewPr snapToGrid="0" snapToObjects="1">
      <p:cViewPr varScale="1">
        <p:scale>
          <a:sx n="96" d="100"/>
          <a:sy n="96" d="100"/>
        </p:scale>
        <p:origin x="2034" y="72"/>
      </p:cViewPr>
      <p:guideLst>
        <p:guide orient="horz" pos="1171"/>
        <p:guide pos="8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2C048-A2B3-C542-BA38-0D93E814FDAC}" type="datetime1">
              <a:rPr lang="nl-BE" smtClean="0"/>
              <a:t>15/10/2019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81BC-85A1-C140-99D7-B313C2413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355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96EB6-AD28-5449-A7EC-CEB33AAF5A41}" type="datetime1">
              <a:rPr lang="nl-BE" smtClean="0"/>
              <a:t>15/10/2019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DC96A-7AE3-004F-BF8E-87EC50C8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435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7624" y="1822089"/>
            <a:ext cx="7140575" cy="1470025"/>
          </a:xfrm>
        </p:spPr>
        <p:txBody>
          <a:bodyPr/>
          <a:lstStyle/>
          <a:p>
            <a:r>
              <a:rPr lang="nl-BE" dirty="0"/>
              <a:t>Click to edit Master </a:t>
            </a:r>
            <a:br>
              <a:rPr lang="nl-BE" dirty="0"/>
            </a:br>
            <a:r>
              <a:rPr lang="nl-BE" dirty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623" y="3577864"/>
            <a:ext cx="7140575" cy="175260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solidFill>
                  <a:srgbClr val="004C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321454" y="6072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CF4057D-0CD6-8447-B747-7ECE498C8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3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2606" y="274638"/>
            <a:ext cx="5044193" cy="1143000"/>
          </a:xfrm>
        </p:spPr>
        <p:txBody>
          <a:bodyPr>
            <a:normAutofit/>
          </a:bodyPr>
          <a:lstStyle>
            <a:lvl1pPr algn="r">
              <a:lnSpc>
                <a:spcPct val="150000"/>
              </a:lnSpc>
              <a:defRPr sz="2400"/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625" y="2098960"/>
            <a:ext cx="5044193" cy="3624675"/>
          </a:xfrm>
        </p:spPr>
        <p:txBody>
          <a:bodyPr>
            <a:normAutofit/>
          </a:bodyPr>
          <a:lstStyle>
            <a:lvl1pPr marL="0" indent="0" algn="just">
              <a:lnSpc>
                <a:spcPct val="140000"/>
              </a:lnSpc>
              <a:buFontTx/>
              <a:buNone/>
              <a:defRPr sz="1000"/>
            </a:lvl1pPr>
            <a:lvl2pPr marL="457200" indent="0" algn="just">
              <a:buFontTx/>
              <a:buNone/>
              <a:defRPr sz="1000"/>
            </a:lvl2pPr>
            <a:lvl3pPr marL="914400" indent="0" algn="just">
              <a:buFontTx/>
              <a:buNone/>
              <a:defRPr sz="1000"/>
            </a:lvl3pPr>
            <a:lvl4pPr marL="1371600" indent="0" algn="just">
              <a:buFontTx/>
              <a:buNone/>
              <a:defRPr sz="1000"/>
            </a:lvl4pPr>
            <a:lvl5pPr marL="1828800" indent="0" algn="just">
              <a:buFontTx/>
              <a:buNone/>
              <a:defRPr sz="1000"/>
            </a:lvl5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321454" y="6072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CF4057D-0CD6-8447-B747-7ECE498C8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8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321454" y="6072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CF4057D-0CD6-8447-B747-7ECE498C8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200">
                <a:solidFill>
                  <a:srgbClr val="004C3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4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1454" y="274638"/>
            <a:ext cx="736534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1454" y="1600200"/>
            <a:ext cx="7365345" cy="4123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pic>
        <p:nvPicPr>
          <p:cNvPr id="8" name="Picture 7" descr="01_eaw_logo_right_p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067" y="5644257"/>
            <a:ext cx="2590800" cy="129311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321454" y="6072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CF4057D-0CD6-8447-B747-7ECE498C84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idebar_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4454" cy="6858000"/>
          </a:xfrm>
          <a:prstGeom prst="rect">
            <a:avLst/>
          </a:prstGeom>
        </p:spPr>
      </p:pic>
      <p:sp>
        <p:nvSpPr>
          <p:cNvPr id="5" name="MSIPCMContentMarking" descr="{&quot;HashCode&quot;:347010594,&quot;Placement&quot;:&quot;Footer&quot;}">
            <a:extLst>
              <a:ext uri="{FF2B5EF4-FFF2-40B4-BE49-F238E27FC236}">
                <a16:creationId xmlns:a16="http://schemas.microsoft.com/office/drawing/2014/main" id="{9F52EEE5-8BEB-4F15-A249-41CAF9191840}"/>
              </a:ext>
            </a:extLst>
          </p:cNvPr>
          <p:cNvSpPr txBox="1"/>
          <p:nvPr userDrawn="1"/>
        </p:nvSpPr>
        <p:spPr>
          <a:xfrm>
            <a:off x="4020053" y="6646927"/>
            <a:ext cx="110389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737373"/>
                </a:solidFill>
                <a:latin typeface="Calibri" panose="020F0502020204030204" pitchFamily="34" charset="0"/>
              </a:rPr>
              <a:t> Sensitivity: Confidential 
</a:t>
            </a:r>
          </a:p>
        </p:txBody>
      </p:sp>
    </p:spTree>
    <p:extLst>
      <p:ext uri="{BB962C8B-B14F-4D97-AF65-F5344CB8AC3E}">
        <p14:creationId xmlns:p14="http://schemas.microsoft.com/office/powerpoint/2010/main" val="302924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4C3C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4C3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004C3C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rgbClr val="004C3C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rgbClr val="004C3C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00" b="0" i="0" kern="1200">
          <a:solidFill>
            <a:srgbClr val="004C3C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FC0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A88A"/>
              </a:solidFill>
            </a:endParaRPr>
          </a:p>
        </p:txBody>
      </p:sp>
      <p:pic>
        <p:nvPicPr>
          <p:cNvPr id="9" name="Picture 8" descr="01_eaw_logo_right_po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067" y="5644257"/>
            <a:ext cx="2590800" cy="1293115"/>
          </a:xfrm>
          <a:prstGeom prst="rect">
            <a:avLst/>
          </a:prstGeom>
        </p:spPr>
      </p:pic>
      <p:sp>
        <p:nvSpPr>
          <p:cNvPr id="4" name="MSIPCMContentMarking" descr="{&quot;HashCode&quot;:347010594,&quot;Placement&quot;:&quot;Footer&quot;}">
            <a:extLst>
              <a:ext uri="{FF2B5EF4-FFF2-40B4-BE49-F238E27FC236}">
                <a16:creationId xmlns:a16="http://schemas.microsoft.com/office/drawing/2014/main" id="{DC50BC11-66A8-46E1-8409-99D2B73C4634}"/>
              </a:ext>
            </a:extLst>
          </p:cNvPr>
          <p:cNvSpPr txBox="1"/>
          <p:nvPr userDrawn="1"/>
        </p:nvSpPr>
        <p:spPr>
          <a:xfrm>
            <a:off x="4020053" y="6646927"/>
            <a:ext cx="110389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737373"/>
                </a:solidFill>
                <a:latin typeface="Calibri" panose="020F0502020204030204" pitchFamily="34" charset="0"/>
              </a:rPr>
              <a:t> Sensitivity: Confidential 
</a:t>
            </a:r>
          </a:p>
        </p:txBody>
      </p:sp>
    </p:spTree>
    <p:extLst>
      <p:ext uri="{BB962C8B-B14F-4D97-AF65-F5344CB8AC3E}">
        <p14:creationId xmlns:p14="http://schemas.microsoft.com/office/powerpoint/2010/main" val="194204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Klinic Slab Bold"/>
          <a:ea typeface="+mj-ea"/>
          <a:cs typeface="Klinic Slab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FFFFFF"/>
          </a:solidFill>
          <a:latin typeface="AdelleSans-Light"/>
          <a:ea typeface="+mn-ea"/>
          <a:cs typeface="AdelleSans-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FFFFFF"/>
          </a:solidFill>
          <a:latin typeface="AdelleSans-Light"/>
          <a:ea typeface="+mn-ea"/>
          <a:cs typeface="AdelleSans-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FFFFFF"/>
          </a:solidFill>
          <a:latin typeface="AdelleSans-Light"/>
          <a:ea typeface="+mn-ea"/>
          <a:cs typeface="AdelleSans-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FFFFFF"/>
          </a:solidFill>
          <a:latin typeface="AdelleSans-Light"/>
          <a:ea typeface="+mn-ea"/>
          <a:cs typeface="AdelleSans-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FFFFFF"/>
          </a:solidFill>
          <a:latin typeface="AdelleSans-Light"/>
          <a:ea typeface="+mn-ea"/>
          <a:cs typeface="AdelleSans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sitting in front of a computer&#10;&#10;Description generated with very high confidence">
            <a:extLst>
              <a:ext uri="{FF2B5EF4-FFF2-40B4-BE49-F238E27FC236}">
                <a16:creationId xmlns:a16="http://schemas.microsoft.com/office/drawing/2014/main" id="{C11B8EBF-BF32-49BA-899B-24D06A2CD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768" y="1612087"/>
            <a:ext cx="2941180" cy="2850880"/>
          </a:xfrm>
        </p:spPr>
      </p:pic>
      <p:pic>
        <p:nvPicPr>
          <p:cNvPr id="7" name="Picture 6" descr="A group of people sitting at a table&#10;&#10;Description generated with very high confidence">
            <a:extLst>
              <a:ext uri="{FF2B5EF4-FFF2-40B4-BE49-F238E27FC236}">
                <a16:creationId xmlns:a16="http://schemas.microsoft.com/office/drawing/2014/main" id="{AF4F33F0-B886-4122-AB53-EF604E8C8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691" y="1612088"/>
            <a:ext cx="4284108" cy="285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941442" y="6463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F4057D-0CD6-8447-B747-7ECE498C84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2606" y="-57862"/>
            <a:ext cx="5044193" cy="1143000"/>
          </a:xfrm>
        </p:spPr>
        <p:txBody>
          <a:bodyPr/>
          <a:lstStyle/>
          <a:p>
            <a:pPr algn="ctr"/>
            <a:r>
              <a:rPr lang="nl-BE" dirty="0"/>
              <a:t>How does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work</a:t>
            </a:r>
            <a:r>
              <a:rPr lang="nl-BE" dirty="0"/>
              <a:t>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44782" y="4265059"/>
            <a:ext cx="2508944" cy="1732479"/>
          </a:xfrm>
          <a:prstGeom prst="roundRect">
            <a:avLst/>
          </a:prstGeom>
          <a:noFill/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108000" rIns="180000" bIns="108000" rtlCol="0" anchor="ctr"/>
          <a:lstStyle/>
          <a:p>
            <a:pPr algn="ctr"/>
            <a:endParaRPr lang="nl-BE" dirty="0" err="1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56013" y="1448799"/>
            <a:ext cx="8259226" cy="4094989"/>
          </a:xfrm>
        </p:spPr>
        <p:txBody>
          <a:bodyPr/>
          <a:lstStyle/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208" y="2339168"/>
            <a:ext cx="1945514" cy="12105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19208" y="1473486"/>
            <a:ext cx="19119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Organisations</a:t>
            </a:r>
            <a:r>
              <a:rPr lang="nl-BE" sz="16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with</a:t>
            </a:r>
            <a:r>
              <a:rPr lang="nl-BE" sz="16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need</a:t>
            </a:r>
            <a:r>
              <a:rPr lang="nl-BE" sz="16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sz="16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</a:t>
            </a:r>
            <a:endParaRPr lang="nl-BE" sz="16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68" y="2411176"/>
            <a:ext cx="1940822" cy="12486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18848" y="1528496"/>
            <a:ext cx="191192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Organisations</a:t>
            </a:r>
            <a:r>
              <a:rPr lang="nl-BE" sz="16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with</a:t>
            </a:r>
            <a:r>
              <a:rPr lang="nl-BE" sz="16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6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experienced</a:t>
            </a:r>
            <a:r>
              <a:rPr lang="nl-BE" sz="16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employees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990676" y="5018630"/>
            <a:ext cx="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602" y="884970"/>
            <a:ext cx="2232248" cy="1054498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7" t="44322" r="37621" b="43540"/>
          <a:stretch/>
        </p:blipFill>
        <p:spPr bwMode="auto">
          <a:xfrm>
            <a:off x="3534832" y="1865431"/>
            <a:ext cx="2880320" cy="8337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3318808" y="3275272"/>
            <a:ext cx="3456384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  <a:effectLst>
            <a:outerShdw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C:\Users\Public\Documents\Data\INGE - EXPERIENCE@WORK\Pictures\Dienstenovereenkomst 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896" y="2951706"/>
            <a:ext cx="1958954" cy="183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444782" y="5299524"/>
            <a:ext cx="246813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1200" dirty="0">
                <a:solidFill>
                  <a:prstClr val="black"/>
                </a:solidFill>
              </a:rPr>
              <a:t>The employee </a:t>
            </a:r>
            <a:r>
              <a:rPr lang="nl-BE" sz="1200" dirty="0" err="1">
                <a:solidFill>
                  <a:prstClr val="black"/>
                </a:solidFill>
              </a:rPr>
              <a:t>with</a:t>
            </a:r>
            <a:r>
              <a:rPr lang="nl-BE" sz="1200" dirty="0">
                <a:solidFill>
                  <a:prstClr val="black"/>
                </a:solidFill>
              </a:rPr>
              <a:t> more </a:t>
            </a:r>
            <a:r>
              <a:rPr lang="nl-BE" sz="1200" dirty="0" err="1">
                <a:solidFill>
                  <a:prstClr val="black"/>
                </a:solidFill>
              </a:rPr>
              <a:t>than</a:t>
            </a:r>
            <a:r>
              <a:rPr lang="nl-BE" sz="1200" dirty="0">
                <a:solidFill>
                  <a:prstClr val="black"/>
                </a:solidFill>
              </a:rPr>
              <a:t> 30 </a:t>
            </a:r>
            <a:r>
              <a:rPr lang="nl-BE" sz="1200" dirty="0" err="1">
                <a:solidFill>
                  <a:prstClr val="black"/>
                </a:solidFill>
              </a:rPr>
              <a:t>years</a:t>
            </a:r>
            <a:r>
              <a:rPr lang="nl-BE" sz="1200" dirty="0">
                <a:solidFill>
                  <a:prstClr val="black"/>
                </a:solidFill>
              </a:rPr>
              <a:t> </a:t>
            </a:r>
            <a:r>
              <a:rPr lang="nl-BE" sz="1200" dirty="0" err="1">
                <a:solidFill>
                  <a:prstClr val="black"/>
                </a:solidFill>
              </a:rPr>
              <a:t>experience</a:t>
            </a:r>
            <a:r>
              <a:rPr lang="nl-BE" sz="1200" dirty="0">
                <a:solidFill>
                  <a:prstClr val="black"/>
                </a:solidFill>
              </a:rPr>
              <a:t> </a:t>
            </a:r>
            <a:r>
              <a:rPr lang="nl-BE" sz="1200" dirty="0" err="1">
                <a:solidFill>
                  <a:prstClr val="black"/>
                </a:solidFill>
              </a:rPr>
              <a:t>stays</a:t>
            </a:r>
            <a:r>
              <a:rPr lang="nl-BE" sz="1200" dirty="0">
                <a:solidFill>
                  <a:prstClr val="black"/>
                </a:solidFill>
              </a:rPr>
              <a:t> </a:t>
            </a:r>
            <a:r>
              <a:rPr lang="nl-BE" sz="1200" dirty="0" err="1">
                <a:solidFill>
                  <a:prstClr val="black"/>
                </a:solidFill>
              </a:rPr>
              <a:t>under</a:t>
            </a:r>
            <a:r>
              <a:rPr lang="nl-BE" sz="1200" dirty="0">
                <a:solidFill>
                  <a:prstClr val="black"/>
                </a:solidFill>
              </a:rPr>
              <a:t> the full </a:t>
            </a:r>
            <a:r>
              <a:rPr lang="nl-BE" sz="1200" dirty="0" err="1">
                <a:solidFill>
                  <a:prstClr val="black"/>
                </a:solidFill>
              </a:rPr>
              <a:t>authority</a:t>
            </a:r>
            <a:r>
              <a:rPr lang="nl-BE" sz="1200" dirty="0">
                <a:solidFill>
                  <a:prstClr val="black"/>
                </a:solidFill>
              </a:rPr>
              <a:t> of his/her </a:t>
            </a:r>
            <a:r>
              <a:rPr lang="nl-BE" sz="1200" dirty="0" err="1">
                <a:solidFill>
                  <a:prstClr val="black"/>
                </a:solidFill>
              </a:rPr>
              <a:t>employer</a:t>
            </a:r>
            <a:r>
              <a:rPr lang="nl-BE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41106" y="3659817"/>
            <a:ext cx="246813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making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use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of the services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can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benefit from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experienced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employees at a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lower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cost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(i.e. the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cost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of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such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profile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with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only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10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years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)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002899" y="6081420"/>
            <a:ext cx="5542878" cy="634035"/>
          </a:xfrm>
          <a:prstGeom prst="rect">
            <a:avLst/>
          </a:prstGeom>
        </p:spPr>
        <p:txBody>
          <a:bodyPr vert="horz" lIns="0" tIns="0" rIns="0" bIns="0" numCol="1" spcCol="0" rtlCol="0" anchor="t" anchorCtr="0">
            <a:noAutofit/>
          </a:bodyPr>
          <a:lstStyle>
            <a:lvl1pPr marL="176213" indent="-176213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0363" indent="-179388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1338" indent="-180975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3038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It is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an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initiative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b="1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by</a:t>
            </a:r>
            <a:r>
              <a:rPr lang="nl-BE" sz="1400" b="1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b="1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organisations</a:t>
            </a:r>
            <a:r>
              <a:rPr lang="nl-BE" sz="1400" b="1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b="1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sz="1400" b="1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b="1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organisations</a:t>
            </a:r>
            <a:r>
              <a:rPr lang="nl-BE" sz="1400" b="1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.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As more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organisations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join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the project, the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initiative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can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become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more </a:t>
            </a:r>
            <a:r>
              <a:rPr lang="nl-BE" sz="14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successful</a:t>
            </a:r>
            <a:r>
              <a:rPr lang="nl-BE" sz="14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0676" y="3708045"/>
            <a:ext cx="2468132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employer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keeps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the full employee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cost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, but is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compensated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part of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this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cost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through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the service agreement.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318808" y="4265059"/>
            <a:ext cx="648072" cy="0"/>
          </a:xfrm>
          <a:prstGeom prst="line">
            <a:avLst/>
          </a:prstGeom>
          <a:ln w="9525">
            <a:solidFill>
              <a:srgbClr val="FFC000"/>
            </a:solidFill>
          </a:ln>
          <a:effectLst>
            <a:outerShdw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35" y="4488531"/>
            <a:ext cx="1168586" cy="77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7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  <p:bldP spid="24" grpId="0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2606" y="-57862"/>
            <a:ext cx="5044193" cy="1143000"/>
          </a:xfrm>
        </p:spPr>
        <p:txBody>
          <a:bodyPr/>
          <a:lstStyle/>
          <a:p>
            <a:pPr algn="ctr"/>
            <a:r>
              <a:rPr lang="nl-BE" dirty="0" err="1"/>
              <a:t>Advantages</a:t>
            </a:r>
            <a:r>
              <a:rPr lang="nl-BE" dirty="0"/>
              <a:t> : Win</a:t>
            </a:r>
            <a:r>
              <a:rPr lang="nl-BE" baseline="30000" dirty="0"/>
              <a:t>4</a:t>
            </a:r>
            <a:endParaRPr lang="nl-BE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56013" y="1575799"/>
            <a:ext cx="8259226" cy="4094989"/>
          </a:xfrm>
        </p:spPr>
        <p:txBody>
          <a:bodyPr/>
          <a:lstStyle/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  <a:p>
            <a:pPr marL="0" indent="0">
              <a:buNone/>
            </a:pPr>
            <a:endParaRPr lang="en-GB" sz="1600" dirty="0">
              <a:latin typeface="Proximus Light" panose="000004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6602" y="3262074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Experienced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employees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can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keep on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valorising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their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talents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share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their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with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others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go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new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experiences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, without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losing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the link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with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the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initial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employer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work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longer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, in a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motivated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manner</a:t>
            </a:r>
            <a:endParaRPr lang="en-GB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endParaRPr lang="nl-BE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5"/>
          <a:stretch/>
        </p:blipFill>
        <p:spPr>
          <a:xfrm>
            <a:off x="956012" y="1097101"/>
            <a:ext cx="842597" cy="7842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63262" y="1438387"/>
            <a:ext cx="748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WIN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>
          <a:xfrm>
            <a:off x="963262" y="3228564"/>
            <a:ext cx="835348" cy="78427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63262" y="3569850"/>
            <a:ext cx="748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WIN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83342" y="1233300"/>
            <a:ext cx="34349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Organisations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with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experienced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employees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can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keep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their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experienced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employees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motivated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by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offering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alternative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career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opportunities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optimize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their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HR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cost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create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room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youngsters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to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evolve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in the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148119" y="1089284"/>
            <a:ext cx="979364" cy="784271"/>
            <a:chOff x="395536" y="2079602"/>
            <a:chExt cx="979364" cy="78427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2079602"/>
              <a:ext cx="979364" cy="78427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39552" y="2420888"/>
              <a:ext cx="748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dirty="0"/>
                <a:t>WIN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952840" y="1225483"/>
            <a:ext cx="3309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Organisations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with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need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</a:t>
            </a:r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can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attract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in the context of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upcoming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“war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talent”</a:t>
            </a:r>
            <a:endParaRPr lang="en-GB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at a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lower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cost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allow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their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current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employees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to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gain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new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insights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  <a:p>
            <a:endParaRPr lang="nl-BE" sz="1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183744" y="3138819"/>
            <a:ext cx="979364" cy="784271"/>
            <a:chOff x="395536" y="2079602"/>
            <a:chExt cx="979364" cy="784271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2079602"/>
              <a:ext cx="979364" cy="78427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39552" y="2420888"/>
              <a:ext cx="748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dirty="0"/>
                <a:t>WIN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012215" y="3275018"/>
            <a:ext cx="3309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useful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of senior employees does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not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get lost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allow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employees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to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work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longer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,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and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reduce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the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cost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for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society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will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benefit from the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increased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exchange of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experience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between</a:t>
            </a:r>
            <a:r>
              <a:rPr lang="nl-BE" sz="12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12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generations</a:t>
            </a:r>
            <a:endParaRPr lang="nl-BE" sz="1200" dirty="0">
              <a:solidFill>
                <a:srgbClr val="004C3C"/>
              </a:solidFill>
              <a:latin typeface="Klinic Slab Bold"/>
              <a:ea typeface="+mj-ea"/>
              <a:cs typeface="Klinic Slab Bold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2868140" y="5080688"/>
            <a:ext cx="3697882" cy="529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BE" sz="20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Keep on </a:t>
            </a:r>
            <a:r>
              <a:rPr lang="nl-BE" sz="20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working</a:t>
            </a:r>
            <a:r>
              <a:rPr lang="nl-BE" sz="20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20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longer</a:t>
            </a:r>
            <a:r>
              <a:rPr lang="nl-BE" sz="20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in a </a:t>
            </a:r>
            <a:r>
              <a:rPr lang="nl-BE" sz="20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pleasant</a:t>
            </a:r>
            <a:r>
              <a:rPr lang="nl-BE" sz="20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, secure </a:t>
            </a:r>
            <a:r>
              <a:rPr lang="nl-BE" sz="20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and</a:t>
            </a:r>
            <a:r>
              <a:rPr lang="nl-BE" sz="20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</a:t>
            </a:r>
            <a:r>
              <a:rPr lang="nl-BE" sz="2000" dirty="0" err="1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meaningful</a:t>
            </a:r>
            <a:r>
              <a:rPr lang="nl-BE" sz="2000" dirty="0">
                <a:solidFill>
                  <a:srgbClr val="004C3C"/>
                </a:solidFill>
                <a:latin typeface="Klinic Slab Bold"/>
                <a:ea typeface="+mj-ea"/>
                <a:cs typeface="Klinic Slab Bold"/>
              </a:rPr>
              <a:t> way!</a:t>
            </a:r>
          </a:p>
        </p:txBody>
      </p:sp>
      <p:sp>
        <p:nvSpPr>
          <p:cNvPr id="28" name="Slide Number Placeholder 3"/>
          <p:cNvSpPr txBox="1">
            <a:spLocks/>
          </p:cNvSpPr>
          <p:nvPr/>
        </p:nvSpPr>
        <p:spPr>
          <a:xfrm>
            <a:off x="941442" y="6463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F4057D-0CD6-8447-B747-7ECE498C84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6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9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ith collar shirt&#10;&#10;Description generated with high confidence">
            <a:extLst>
              <a:ext uri="{FF2B5EF4-FFF2-40B4-BE49-F238E27FC236}">
                <a16:creationId xmlns:a16="http://schemas.microsoft.com/office/drawing/2014/main" id="{B5395089-F347-4094-BC37-8132DB477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75" y="1748472"/>
            <a:ext cx="1847850" cy="2466975"/>
          </a:xfrm>
          <a:prstGeom prst="rect">
            <a:avLst/>
          </a:prstGeom>
        </p:spPr>
      </p:pic>
      <p:pic>
        <p:nvPicPr>
          <p:cNvPr id="7" name="Picture 6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145FFFC1-C585-4D2D-89D7-28B1BE4E1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922" y="1942782"/>
            <a:ext cx="3501588" cy="22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4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4F023E2CDDA6468777C986AFDBC9FC" ma:contentTypeVersion="11" ma:contentTypeDescription="Create a new document." ma:contentTypeScope="" ma:versionID="4697215ad83c5eac4410a42b085b1709">
  <xsd:schema xmlns:xsd="http://www.w3.org/2001/XMLSchema" xmlns:xs="http://www.w3.org/2001/XMLSchema" xmlns:p="http://schemas.microsoft.com/office/2006/metadata/properties" xmlns:ns3="2b2ae2b9-2627-49b9-a9bb-6abc37e43b8b" xmlns:ns4="ac3bffdc-e348-4f9a-8566-61c6e372f064" targetNamespace="http://schemas.microsoft.com/office/2006/metadata/properties" ma:root="true" ma:fieldsID="72b02119384903cf72fb3a8e139ac6f0" ns3:_="" ns4:_="">
    <xsd:import namespace="2b2ae2b9-2627-49b9-a9bb-6abc37e43b8b"/>
    <xsd:import namespace="ac3bffdc-e348-4f9a-8566-61c6e372f0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e2b9-2627-49b9-a9bb-6abc37e43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bffdc-e348-4f9a-8566-61c6e372f06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9B5909-EAD2-461A-9FA1-6EB43E72D31E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c3bffdc-e348-4f9a-8566-61c6e372f064"/>
    <ds:schemaRef ds:uri="2b2ae2b9-2627-49b9-a9bb-6abc37e43b8b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E5E350-3077-452B-A484-79855A446C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4357E-F94B-4C5C-B5C7-4076C6510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e2b9-2627-49b9-a9bb-6abc37e43b8b"/>
    <ds:schemaRef ds:uri="ac3bffdc-e348-4f9a-8566-61c6e372f0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10964</TotalTime>
  <Words>252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AdelleSans-Light</vt:lpstr>
      <vt:lpstr>Arial</vt:lpstr>
      <vt:lpstr>Calibri</vt:lpstr>
      <vt:lpstr>Klinic Slab Bold</vt:lpstr>
      <vt:lpstr>Proximus Light</vt:lpstr>
      <vt:lpstr>Office Theme</vt:lpstr>
      <vt:lpstr>Custom Design</vt:lpstr>
      <vt:lpstr>PowerPoint Presentation</vt:lpstr>
      <vt:lpstr>How does it work?</vt:lpstr>
      <vt:lpstr>Advantages : Win4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 Hofmans</dc:creator>
  <cp:lastModifiedBy>SAMUEL Alexia (EMPL)</cp:lastModifiedBy>
  <cp:revision>355</cp:revision>
  <cp:lastPrinted>2017-10-17T09:40:48Z</cp:lastPrinted>
  <dcterms:created xsi:type="dcterms:W3CDTF">2015-03-25T13:28:46Z</dcterms:created>
  <dcterms:modified xsi:type="dcterms:W3CDTF">2019-10-15T14:50:03Z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c568a3-8637-42ee-a65c-3dcd5fe35721_Enabled">
    <vt:lpwstr>True</vt:lpwstr>
  </property>
  <property fmtid="{D5CDD505-2E9C-101B-9397-08002B2CF9AE}" pid="3" name="MSIP_Label_49c568a3-8637-42ee-a65c-3dcd5fe35721_SiteId">
    <vt:lpwstr>e7ab81b2-1e84-4bf7-9dcb-b6fec01ed138</vt:lpwstr>
  </property>
  <property fmtid="{D5CDD505-2E9C-101B-9397-08002B2CF9AE}" pid="4" name="MSIP_Label_49c568a3-8637-42ee-a65c-3dcd5fe35721_Owner">
    <vt:lpwstr>inge.janssens@proximus.com</vt:lpwstr>
  </property>
  <property fmtid="{D5CDD505-2E9C-101B-9397-08002B2CF9AE}" pid="5" name="MSIP_Label_49c568a3-8637-42ee-a65c-3dcd5fe35721_SetDate">
    <vt:lpwstr>2019-10-15T14:33:24.5213956Z</vt:lpwstr>
  </property>
  <property fmtid="{D5CDD505-2E9C-101B-9397-08002B2CF9AE}" pid="6" name="MSIP_Label_49c568a3-8637-42ee-a65c-3dcd5fe35721_Name">
    <vt:lpwstr>Confidential</vt:lpwstr>
  </property>
  <property fmtid="{D5CDD505-2E9C-101B-9397-08002B2CF9AE}" pid="7" name="MSIP_Label_49c568a3-8637-42ee-a65c-3dcd5fe35721_Application">
    <vt:lpwstr>Microsoft Azure Information Protection</vt:lpwstr>
  </property>
  <property fmtid="{D5CDD505-2E9C-101B-9397-08002B2CF9AE}" pid="8" name="MSIP_Label_49c568a3-8637-42ee-a65c-3dcd5fe35721_Extended_MSFT_Method">
    <vt:lpwstr>Automatic</vt:lpwstr>
  </property>
  <property fmtid="{D5CDD505-2E9C-101B-9397-08002B2CF9AE}" pid="9" name="Sensitivity">
    <vt:lpwstr>Confidential</vt:lpwstr>
  </property>
  <property fmtid="{D5CDD505-2E9C-101B-9397-08002B2CF9AE}" pid="10" name="ContentTypeId">
    <vt:lpwstr>0x010100F34F023E2CDDA6468777C986AFDBC9FC</vt:lpwstr>
  </property>
</Properties>
</file>