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86" r:id="rId2"/>
    <p:sldMasterId id="2147483690" r:id="rId3"/>
    <p:sldMasterId id="2147483694" r:id="rId4"/>
    <p:sldMasterId id="2147483704" r:id="rId5"/>
  </p:sldMasterIdLst>
  <p:notesMasterIdLst>
    <p:notesMasterId r:id="rId14"/>
  </p:notesMasterIdLst>
  <p:handoutMasterIdLst>
    <p:handoutMasterId r:id="rId15"/>
  </p:handoutMasterIdLst>
  <p:sldIdLst>
    <p:sldId id="257" r:id="rId6"/>
    <p:sldId id="289" r:id="rId7"/>
    <p:sldId id="279" r:id="rId8"/>
    <p:sldId id="288" r:id="rId9"/>
    <p:sldId id="276" r:id="rId10"/>
    <p:sldId id="286" r:id="rId11"/>
    <p:sldId id="278" r:id="rId12"/>
    <p:sldId id="29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68"/>
    <a:srgbClr val="93C01F"/>
    <a:srgbClr val="F8971D"/>
    <a:srgbClr val="0A0A06"/>
    <a:srgbClr val="309CD7"/>
    <a:srgbClr val="EF4136"/>
    <a:srgbClr val="F7941D"/>
    <a:srgbClr val="8DC63F"/>
    <a:srgbClr val="C51F67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3434" autoAdjust="0"/>
  </p:normalViewPr>
  <p:slideViewPr>
    <p:cSldViewPr>
      <p:cViewPr varScale="1">
        <p:scale>
          <a:sx n="106" d="100"/>
          <a:sy n="106" d="100"/>
        </p:scale>
        <p:origin x="127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47CB-B034-4D16-A3B1-30D89E55D71E}" type="datetimeFigureOut">
              <a:rPr lang="en-GB" smtClean="0"/>
              <a:t>12/10/2019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99E9-814E-46D9-9521-F134DCD17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7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103C-001E-41D5-8174-4B76DBE64CD9}" type="datetimeFigureOut">
              <a:rPr lang="en-GB" smtClean="0"/>
              <a:t>12/10/2019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16E2-54CA-4F07-AB32-9B62339A57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3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3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2037061"/>
            <a:ext cx="3854939" cy="135421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Du </a:t>
            </a:r>
            <a:r>
              <a:rPr lang="en-GB" sz="2800" b="1" dirty="0" err="1">
                <a:solidFill>
                  <a:schemeClr val="bg1"/>
                </a:solidFill>
              </a:rPr>
              <a:t>Kannst</a:t>
            </a:r>
            <a:r>
              <a:rPr lang="en-GB" sz="2800" b="1" dirty="0">
                <a:solidFill>
                  <a:schemeClr val="bg1"/>
                </a:solidFill>
              </a:rPr>
              <a:t> was! 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Yes, you can!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1300" b="1" dirty="0">
                <a:solidFill>
                  <a:schemeClr val="bg1"/>
                </a:solidFill>
              </a:rPr>
              <a:t>Validation of skills and competences leading to an Apprenticeship Certificate at NQF level 4 (EQF level 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3507854"/>
            <a:ext cx="374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Julia </a:t>
            </a:r>
            <a:r>
              <a:rPr lang="en-GB" sz="1200" dirty="0" err="1">
                <a:solidFill>
                  <a:schemeClr val="bg1"/>
                </a:solidFill>
              </a:rPr>
              <a:t>Fellinger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17.10.2019</a:t>
            </a:r>
          </a:p>
          <a:p>
            <a:r>
              <a:rPr lang="en-GB" sz="1200" dirty="0">
                <a:solidFill>
                  <a:schemeClr val="bg1"/>
                </a:solidFill>
              </a:rPr>
              <a:t>Helsinki</a:t>
            </a:r>
            <a:br>
              <a:rPr lang="en-GB" sz="1200" dirty="0">
                <a:solidFill>
                  <a:schemeClr val="bg1"/>
                </a:solidFill>
              </a:rPr>
            </a:b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6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What is it about?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3C01F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Acquiring an apprenticeship certificate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Official qualification at NQF level 4 (‘skilled worker’)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By validation of non-formal and informal skills and competences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In a 7 step process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Currently available for 19 occupations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179436A-248B-43B9-A3D4-1918EF8960B3}"/>
              </a:ext>
            </a:extLst>
          </p:cNvPr>
          <p:cNvSpPr txBox="1">
            <a:spLocks/>
          </p:cNvSpPr>
          <p:nvPr/>
        </p:nvSpPr>
        <p:spPr>
          <a:xfrm>
            <a:off x="458786" y="2796158"/>
            <a:ext cx="8216901" cy="1359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3C01F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Developed by social partners and adult learning providers</a:t>
            </a:r>
            <a:endParaRPr lang="en-US" sz="2500" dirty="0">
              <a:solidFill>
                <a:srgbClr val="292C69"/>
              </a:solidFill>
              <a:latin typeface="EC Square Sans Pro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Umbrella organization (FAV – ‘corporate training alliance’)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Steering group: project managers of each FAV partner</a:t>
            </a:r>
          </a:p>
          <a:p>
            <a:pPr lvl="2"/>
            <a:r>
              <a:rPr lang="en-GB" sz="1600" dirty="0"/>
              <a:t>Regional Chamber of Labour (guidance and training institutes)</a:t>
            </a:r>
            <a:endParaRPr lang="de-AT" sz="1600" dirty="0"/>
          </a:p>
          <a:p>
            <a:pPr lvl="2"/>
            <a:r>
              <a:rPr lang="en-GB" sz="1600" dirty="0"/>
              <a:t>Regional Chamber of Economy (guidance and training institutes)</a:t>
            </a:r>
            <a:endParaRPr lang="de-AT" sz="1600" dirty="0"/>
          </a:p>
          <a:p>
            <a:pPr lvl="2"/>
            <a:r>
              <a:rPr lang="en-GB" sz="1600" dirty="0"/>
              <a:t>Adult training provider ‘VHS’ (project management)</a:t>
            </a:r>
            <a:endParaRPr lang="de-AT" sz="1600" dirty="0"/>
          </a:p>
          <a:p>
            <a:pPr lvl="2"/>
            <a:r>
              <a:rPr lang="en-GB" sz="1600" dirty="0"/>
              <a:t>Regional government (financing)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35502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sz="3000" dirty="0">
                <a:solidFill>
                  <a:srgbClr val="2A2C68"/>
                </a:solidFill>
                <a:latin typeface="EC Square Sans Pro Medium"/>
              </a:rPr>
              <a:t>Cooperation</a:t>
            </a:r>
            <a:endParaRPr lang="en-GB" sz="3000" dirty="0">
              <a:solidFill>
                <a:srgbClr val="2A2C68"/>
              </a:solidFill>
              <a:latin typeface="EC Square Sans Pro Medium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07319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93C01F"/>
                </a:solidFill>
                <a:latin typeface="EC Square Sans Pro Light"/>
              </a:rPr>
              <a:t>Informal cooperation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3C01F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87140"/>
            <a:ext cx="4040188" cy="2668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  <a:defRPr/>
            </a:pPr>
            <a:r>
              <a:rPr lang="en-US" b="0" dirty="0">
                <a:solidFill>
                  <a:srgbClr val="292C69"/>
                </a:solidFill>
                <a:latin typeface="EC Square Sans Pro Medium"/>
              </a:rPr>
              <a:t>Strong informal agreement (no contract)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b="0" dirty="0">
                <a:solidFill>
                  <a:srgbClr val="292C69"/>
                </a:solidFill>
                <a:latin typeface="EC Square Sans Pro Medium"/>
              </a:rPr>
              <a:t>Guidance and validation offered as a separate services (impartiality)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b="0" dirty="0">
                <a:solidFill>
                  <a:srgbClr val="292C69"/>
                </a:solidFill>
                <a:latin typeface="EC Square Sans Pro Medium"/>
              </a:rPr>
              <a:t>Connected through project framework (FAV)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b="0" dirty="0">
                <a:solidFill>
                  <a:srgbClr val="292C69"/>
                </a:solidFill>
                <a:latin typeface="EC Square Sans Pro Medium"/>
              </a:rPr>
              <a:t>Common belief in benefits for users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b="0" dirty="0">
              <a:solidFill>
                <a:srgbClr val="292C69"/>
              </a:solidFill>
              <a:latin typeface="EC Square Sans Pro Medium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45026" y="1007319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C01F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Internal Communication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026" y="1490937"/>
            <a:ext cx="4040188" cy="2664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Steering group: annual meeting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b="0" dirty="0">
                <a:solidFill>
                  <a:srgbClr val="292C69"/>
                </a:solidFill>
                <a:latin typeface="EC Square Sans Pro Medium"/>
              </a:rPr>
              <a:t>Project managers: bi-weekly meeting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Guidance counsellors</a:t>
            </a:r>
            <a:r>
              <a:rPr lang="en-US" b="0" dirty="0">
                <a:solidFill>
                  <a:srgbClr val="292C69"/>
                </a:solidFill>
                <a:latin typeface="EC Square Sans Pro Medium"/>
              </a:rPr>
              <a:t>: regular feedback to steering group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Validation practitioners: direct feedback to project managers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b="0" dirty="0">
                <a:solidFill>
                  <a:srgbClr val="292C69"/>
                </a:solidFill>
                <a:latin typeface="EC Square Sans Pro Medium"/>
              </a:rPr>
              <a:t>Common access to cloud service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sz="3000" dirty="0">
                <a:solidFill>
                  <a:srgbClr val="2A2C68"/>
                </a:solidFill>
                <a:latin typeface="EC Square Sans Pro Medium"/>
                <a:ea typeface="+mn-ea"/>
                <a:cs typeface="+mn-cs"/>
              </a:rPr>
              <a:t>Course</a:t>
            </a:r>
            <a:r>
              <a:rPr lang="en-US" sz="3000" dirty="0">
                <a:solidFill>
                  <a:srgbClr val="2A2C68"/>
                </a:solidFill>
                <a:latin typeface="EC Square Sans Pro Medium"/>
              </a:rPr>
              <a:t> </a:t>
            </a:r>
            <a:r>
              <a:rPr lang="en-US" sz="3000" dirty="0">
                <a:solidFill>
                  <a:srgbClr val="2A2C68"/>
                </a:solidFill>
                <a:latin typeface="EC Square Sans Pro Medium"/>
                <a:ea typeface="+mn-ea"/>
                <a:cs typeface="+mn-cs"/>
              </a:rPr>
              <a:t>development</a:t>
            </a:r>
            <a:endParaRPr lang="en-GB" sz="3000" dirty="0">
              <a:solidFill>
                <a:srgbClr val="2A2C68"/>
              </a:solidFill>
              <a:latin typeface="EC Square Sans Pro Medium"/>
              <a:ea typeface="+mn-ea"/>
              <a:cs typeface="+mn-cs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203598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b="1" dirty="0">
                <a:solidFill>
                  <a:srgbClr val="F39200"/>
                </a:solidFill>
                <a:latin typeface="EC Square Sans Pro Medium"/>
              </a:rPr>
              <a:t>Project partner suggests introduction of new occupation </a:t>
            </a:r>
          </a:p>
          <a:p>
            <a:pPr lvl="2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requests of employees (in counselling sessions)</a:t>
            </a:r>
          </a:p>
          <a:p>
            <a:pPr lvl="2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requests by employers</a:t>
            </a:r>
          </a:p>
          <a:p>
            <a:pPr lvl="1">
              <a:defRPr/>
            </a:pPr>
            <a:r>
              <a:rPr lang="en-GB" sz="2200" b="1" dirty="0">
                <a:solidFill>
                  <a:srgbClr val="F39200"/>
                </a:solidFill>
                <a:latin typeface="EC Square Sans Pro Medium"/>
              </a:rPr>
              <a:t>Development </a:t>
            </a:r>
          </a:p>
          <a:p>
            <a:pPr lvl="2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Discussion among all project partners</a:t>
            </a:r>
          </a:p>
          <a:p>
            <a:pPr lvl="2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minimum requirement: 10 participants</a:t>
            </a:r>
          </a:p>
          <a:p>
            <a:pPr lvl="2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based on curricula/training regulations of respective apprenticeship occupation</a:t>
            </a:r>
          </a:p>
          <a:p>
            <a:pPr lvl="1">
              <a:defRPr/>
            </a:pPr>
            <a:r>
              <a:rPr lang="en-GB" sz="2200" b="1" dirty="0">
                <a:solidFill>
                  <a:srgbClr val="F39200"/>
                </a:solidFill>
                <a:latin typeface="EC Square Sans Pro Medium"/>
              </a:rPr>
              <a:t>Assigned to ‘best fitting’ organisation</a:t>
            </a:r>
          </a:p>
          <a:p>
            <a:pPr lvl="2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suitable equipment (e.g. kitchen / welding machines etc)</a:t>
            </a:r>
          </a:p>
          <a:p>
            <a:pPr lvl="2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already offering similar courses (avoiding ‘cannibalisation’)</a:t>
            </a:r>
            <a:endParaRPr lang="de-AT" dirty="0">
              <a:solidFill>
                <a:srgbClr val="292C69"/>
              </a:solidFill>
              <a:latin typeface="EC Square Sans Pro Light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A2C68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External Communication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2A2C68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07319"/>
            <a:ext cx="4040188" cy="479822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93C01F"/>
                </a:solidFill>
                <a:latin typeface="EC Square Sans Pro Light"/>
              </a:rPr>
              <a:t>Target group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3C01F"/>
              </a:solidFill>
              <a:effectLst/>
              <a:uLnTx/>
              <a:uFillTx/>
              <a:latin typeface="EC Square Sans Pro Ligh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45026" y="1007319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C01F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External Communication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1360" y="1487141"/>
            <a:ext cx="4040188" cy="2664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Low-qualified adults (over 22)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with substantial work experience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without a completed apprenticeship qualification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who are in employment (i.e. not unemployed)</a:t>
            </a:r>
          </a:p>
          <a:p>
            <a:pPr marL="0" indent="0">
              <a:buNone/>
            </a:pPr>
            <a:endParaRPr lang="en-GB" b="0" dirty="0">
              <a:solidFill>
                <a:srgbClr val="292C69"/>
              </a:solidFill>
              <a:latin typeface="EC Square Sans Pro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>
              <a:solidFill>
                <a:srgbClr val="292C69"/>
              </a:solidFill>
              <a:latin typeface="EC Square Sans Pro Medium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ED5C6C9-E301-48DC-9411-54CC4D2B6742}"/>
              </a:ext>
            </a:extLst>
          </p:cNvPr>
          <p:cNvSpPr txBox="1">
            <a:spLocks/>
          </p:cNvSpPr>
          <p:nvPr/>
        </p:nvSpPr>
        <p:spPr>
          <a:xfrm>
            <a:off x="4572000" y="1467395"/>
            <a:ext cx="4040188" cy="2668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Career Fairs / further education events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Newsletters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TV clips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Guidance counselling sessions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Information communication / word of mouth</a:t>
            </a:r>
            <a:endParaRPr lang="en-US" sz="1600" dirty="0">
              <a:solidFill>
                <a:srgbClr val="292C69"/>
              </a:solidFill>
              <a:latin typeface="EC Square Sans Pro Medium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sz="1600" dirty="0">
              <a:solidFill>
                <a:srgbClr val="292C69"/>
              </a:solidFill>
              <a:latin typeface="EC Square Sans Pro Medium"/>
            </a:endParaRPr>
          </a:p>
          <a:p>
            <a:pPr>
              <a:spcBef>
                <a:spcPts val="500"/>
              </a:spcBef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Verdan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8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From guidance to validation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srgbClr val="F39200"/>
                </a:solidFill>
                <a:latin typeface="EC Square Sans Pro Medium"/>
              </a:rPr>
              <a:t>7 steps for participants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Step 1: Individual general guidance/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career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counselling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Step 2: Individual ‘Du </a:t>
            </a:r>
            <a:r>
              <a:rPr lang="en-US" dirty="0" err="1">
                <a:solidFill>
                  <a:srgbClr val="292C69"/>
                </a:solidFill>
                <a:latin typeface="EC Square Sans Pro Light"/>
              </a:rPr>
              <a:t>Kannst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Was’ (DKW) counselling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Step 3:  Guided self-evaluation in group setting – collection of evidence and creation of a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portfolio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Step 4: First part of Apprenticeship Examination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Step 5: Semi-</a:t>
            </a:r>
            <a:r>
              <a:rPr lang="en-US" dirty="0" err="1">
                <a:solidFill>
                  <a:srgbClr val="292C69"/>
                </a:solidFill>
                <a:latin typeface="EC Square Sans Pro Light"/>
              </a:rPr>
              <a:t>individualised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Group Training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Step 6: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Second part of Apprenticeship Examination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Step 7: Apprenticeship Certificate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8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Success Factors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2915816" y="987574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sz="2500" dirty="0">
                <a:solidFill>
                  <a:srgbClr val="93C01F"/>
                </a:solidFill>
                <a:latin typeface="EC Square Sans Pro Medium"/>
              </a:rPr>
              <a:t>Cooperation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en-US" sz="2500" dirty="0">
                <a:solidFill>
                  <a:srgbClr val="93C01F"/>
                </a:solidFill>
                <a:latin typeface="EC Square Sans Pro Medium"/>
              </a:rPr>
              <a:t>structure</a:t>
            </a:r>
          </a:p>
          <a:p>
            <a:pPr lvl="1">
              <a:spcBef>
                <a:spcPts val="1000"/>
              </a:spcBef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2A2C68"/>
                </a:solidFill>
                <a:latin typeface="EC Square Sans Pro Medium"/>
              </a:rPr>
              <a:t>Transparent coordination</a:t>
            </a:r>
          </a:p>
          <a:p>
            <a:pPr lvl="1">
              <a:spcBef>
                <a:spcPts val="1000"/>
              </a:spcBef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2A2C68"/>
                </a:solidFill>
                <a:latin typeface="EC Square Sans Pro Medium"/>
              </a:rPr>
              <a:t>Clear structure and division of roles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3C01F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Strong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3C01F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3C01F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network</a:t>
            </a:r>
          </a:p>
          <a:p>
            <a:pPr lvl="1">
              <a:spcBef>
                <a:spcPts val="1000"/>
              </a:spcBef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2A2C68"/>
                </a:solidFill>
                <a:latin typeface="EC Square Sans Pro Medium"/>
              </a:rPr>
              <a:t>High reputation, strong reach-out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sz="2500" dirty="0">
                <a:solidFill>
                  <a:srgbClr val="93C01F"/>
                </a:solidFill>
                <a:latin typeface="EC Square Sans Pro Medium"/>
              </a:rPr>
              <a:t>Modular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en-US" sz="2500" dirty="0">
                <a:solidFill>
                  <a:srgbClr val="93C01F"/>
                </a:solidFill>
                <a:latin typeface="EC Square Sans Pro Medium"/>
              </a:rPr>
              <a:t>training</a:t>
            </a:r>
          </a:p>
          <a:p>
            <a:pPr lvl="1">
              <a:spcBef>
                <a:spcPts val="1000"/>
              </a:spcBef>
              <a:buSzPct val="90000"/>
              <a:buBlip>
                <a:blip r:embed="rId2"/>
              </a:buBlip>
              <a:defRPr/>
            </a:pPr>
            <a:r>
              <a:rPr lang="en-US" dirty="0">
                <a:solidFill>
                  <a:srgbClr val="2A2C68"/>
                </a:solidFill>
                <a:latin typeface="EC Square Sans Pro Medium"/>
              </a:rPr>
              <a:t>Avoiding repetition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sz="2500" dirty="0">
                <a:solidFill>
                  <a:srgbClr val="93C01F"/>
                </a:solidFill>
                <a:latin typeface="EC Square Sans Pro Medium"/>
              </a:rPr>
              <a:t>Quick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 </a:t>
            </a:r>
            <a:r>
              <a:rPr lang="en-US" sz="2500" dirty="0">
                <a:solidFill>
                  <a:srgbClr val="93C01F"/>
                </a:solidFill>
                <a:latin typeface="EC Square Sans Pro Medium"/>
              </a:rPr>
              <a:t>reaction to </a:t>
            </a:r>
            <a:r>
              <a:rPr lang="en-US" sz="2500" dirty="0" err="1">
                <a:solidFill>
                  <a:srgbClr val="93C01F"/>
                </a:solidFill>
                <a:latin typeface="EC Square Sans Pro Medium"/>
              </a:rPr>
              <a:t>labour</a:t>
            </a:r>
            <a:r>
              <a:rPr lang="en-US" sz="2500" dirty="0">
                <a:solidFill>
                  <a:srgbClr val="93C01F"/>
                </a:solidFill>
                <a:latin typeface="EC Square Sans Pro Medium"/>
              </a:rPr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300085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2275588"/>
            <a:ext cx="3854939" cy="8771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Questions?</a:t>
            </a:r>
          </a:p>
          <a:p>
            <a:r>
              <a:rPr lang="en-GB" sz="2300" b="1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3507854"/>
            <a:ext cx="374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Julia </a:t>
            </a:r>
            <a:r>
              <a:rPr lang="en-GB" sz="1200" dirty="0" err="1">
                <a:solidFill>
                  <a:schemeClr val="bg1"/>
                </a:solidFill>
              </a:rPr>
              <a:t>Fellinger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17.10.2019</a:t>
            </a:r>
          </a:p>
          <a:p>
            <a:r>
              <a:rPr lang="en-GB" sz="1200" dirty="0">
                <a:solidFill>
                  <a:schemeClr val="bg1"/>
                </a:solidFill>
              </a:rPr>
              <a:t>Helsinki</a:t>
            </a:r>
            <a:br>
              <a:rPr lang="en-GB" sz="1200" dirty="0">
                <a:solidFill>
                  <a:schemeClr val="bg1"/>
                </a:solidFill>
              </a:rPr>
            </a:b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38871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EVSW Colour Palette 2018">
      <a:dk1>
        <a:srgbClr val="2F2F2F"/>
      </a:dk1>
      <a:lt1>
        <a:srgbClr val="FFFFFF"/>
      </a:lt1>
      <a:dk2>
        <a:srgbClr val="292C69"/>
      </a:dk2>
      <a:lt2>
        <a:srgbClr val="878787"/>
      </a:lt2>
      <a:accent1>
        <a:srgbClr val="F39200"/>
      </a:accent1>
      <a:accent2>
        <a:srgbClr val="003399"/>
      </a:accent2>
      <a:accent3>
        <a:srgbClr val="A3195B"/>
      </a:accent3>
      <a:accent4>
        <a:srgbClr val="95C11F"/>
      </a:accent4>
      <a:accent5>
        <a:srgbClr val="F49600"/>
      </a:accent5>
      <a:accent6>
        <a:srgbClr val="1D71B8"/>
      </a:accent6>
      <a:hlink>
        <a:srgbClr val="36A9E1"/>
      </a:hlink>
      <a:folHlink>
        <a:srgbClr val="C41B62"/>
      </a:folHlink>
    </a:clrScheme>
    <a:fontScheme name="European Vocational Skills Week - Typeface">
      <a:majorFont>
        <a:latin typeface="EC Square Sans Pro Medium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mmar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 EMPL Powerpoint Template</Template>
  <TotalTime>0</TotalTime>
  <Words>415</Words>
  <Application>Microsoft Office PowerPoint</Application>
  <PresentationFormat>Bildschirmpräsentation (16:9)</PresentationFormat>
  <Paragraphs>77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EC Square Sans Pro Light</vt:lpstr>
      <vt:lpstr>EC Square Sans Pro Medium</vt:lpstr>
      <vt:lpstr>First Slide</vt:lpstr>
      <vt:lpstr>Dark Blue Divider</vt:lpstr>
      <vt:lpstr>Orange Divider</vt:lpstr>
      <vt:lpstr>Green Divider</vt:lpstr>
      <vt:lpstr>Summary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Uppal</dc:creator>
  <cp:lastModifiedBy>julia.fellinger@gmail.com</cp:lastModifiedBy>
  <cp:revision>139</cp:revision>
  <dcterms:created xsi:type="dcterms:W3CDTF">2017-08-30T12:59:00Z</dcterms:created>
  <dcterms:modified xsi:type="dcterms:W3CDTF">2019-10-14T13:30:06Z</dcterms:modified>
</cp:coreProperties>
</file>