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315" r:id="rId2"/>
    <p:sldId id="301" r:id="rId3"/>
    <p:sldId id="317" r:id="rId4"/>
    <p:sldId id="367" r:id="rId5"/>
    <p:sldId id="336" r:id="rId6"/>
    <p:sldId id="326" r:id="rId7"/>
    <p:sldId id="327" r:id="rId8"/>
    <p:sldId id="339" r:id="rId9"/>
    <p:sldId id="340" r:id="rId10"/>
    <p:sldId id="342" r:id="rId11"/>
    <p:sldId id="328" r:id="rId12"/>
    <p:sldId id="319" r:id="rId13"/>
    <p:sldId id="344" r:id="rId14"/>
    <p:sldId id="345" r:id="rId15"/>
    <p:sldId id="333" r:id="rId16"/>
    <p:sldId id="352" r:id="rId17"/>
    <p:sldId id="331" r:id="rId18"/>
    <p:sldId id="368" r:id="rId19"/>
    <p:sldId id="334" r:id="rId20"/>
    <p:sldId id="354" r:id="rId21"/>
    <p:sldId id="355" r:id="rId22"/>
    <p:sldId id="356" r:id="rId23"/>
    <p:sldId id="358" r:id="rId24"/>
    <p:sldId id="359" r:id="rId25"/>
    <p:sldId id="360" r:id="rId26"/>
    <p:sldId id="362" r:id="rId27"/>
    <p:sldId id="361" r:id="rId28"/>
    <p:sldId id="364" r:id="rId29"/>
    <p:sldId id="363" r:id="rId30"/>
    <p:sldId id="365" r:id="rId31"/>
    <p:sldId id="366" r:id="rId32"/>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070"/>
    <a:srgbClr val="003174"/>
    <a:srgbClr val="456494"/>
    <a:srgbClr val="488F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FECB4D8-DB02-4DC6-A0A2-4F2EBAE1DC90}" styleName="Mittlere Formatvorlage 1 - Akz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467" autoAdjust="0"/>
    <p:restoredTop sz="87093" autoAdjust="0"/>
  </p:normalViewPr>
  <p:slideViewPr>
    <p:cSldViewPr snapToGrid="0" snapToObjects="1">
      <p:cViewPr varScale="1">
        <p:scale>
          <a:sx n="97" d="100"/>
          <a:sy n="97" d="100"/>
        </p:scale>
        <p:origin x="834"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3"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Arbeitsblat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7526196209959472E-2"/>
          <c:y val="7.9410433654562032E-2"/>
          <c:w val="0.84494760758008103"/>
          <c:h val="0.82849620602399066"/>
        </c:manualLayout>
      </c:layout>
      <c:pie3DChart>
        <c:varyColors val="1"/>
        <c:ser>
          <c:idx val="0"/>
          <c:order val="0"/>
          <c:explosion val="8"/>
          <c:dPt>
            <c:idx val="0"/>
            <c:bubble3D val="0"/>
            <c:explosion val="17"/>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C01A-4517-A5A9-10DB1C65F9BD}"/>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C01A-4517-A5A9-10DB1C65F9BD}"/>
              </c:ext>
            </c:extLst>
          </c:dPt>
          <c:dPt>
            <c:idx val="2"/>
            <c:bubble3D val="0"/>
            <c:explosion val="0"/>
            <c:spPr>
              <a:solidFill>
                <a:schemeClr val="accent3"/>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5-C01A-4517-A5A9-10DB1C65F9BD}"/>
              </c:ext>
            </c:extLst>
          </c:dPt>
          <c:dLbls>
            <c:dLbl>
              <c:idx val="0"/>
              <c:layout>
                <c:manualLayout>
                  <c:x val="-0.13069574427417899"/>
                  <c:y val="9.6248359982506485E-2"/>
                </c:manualLayout>
              </c:layout>
              <c:tx>
                <c:rich>
                  <a:bodyPr/>
                  <a:lstStyle/>
                  <a:p>
                    <a:r>
                      <a:rPr lang="en-US" sz="1400" b="1" dirty="0" smtClean="0"/>
                      <a:t>Professional</a:t>
                    </a:r>
                    <a:r>
                      <a:rPr lang="en-US" sz="1400" b="1" baseline="0" dirty="0" smtClean="0"/>
                      <a:t> School</a:t>
                    </a:r>
                    <a:r>
                      <a:rPr lang="en-US" sz="1400" b="1" baseline="0" dirty="0"/>
                      <a:t>
ca. </a:t>
                    </a:r>
                    <a:r>
                      <a:rPr lang="en-US" sz="1400" b="1" baseline="0" dirty="0" smtClean="0"/>
                      <a:t>30 %</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C01A-4517-A5A9-10DB1C65F9BD}"/>
                </c:ext>
              </c:extLst>
            </c:dLbl>
            <c:dLbl>
              <c:idx val="1"/>
              <c:layout>
                <c:manualLayout>
                  <c:x val="0.21082072153847489"/>
                  <c:y val="-0.21689485670706277"/>
                </c:manualLayout>
              </c:layout>
              <c:tx>
                <c:rich>
                  <a:bodyPr/>
                  <a:lstStyle/>
                  <a:p>
                    <a:r>
                      <a:rPr lang="en-US" sz="1400" b="1" baseline="0" dirty="0" smtClean="0"/>
                      <a:t>In-company Training</a:t>
                    </a:r>
                    <a:r>
                      <a:rPr lang="en-US" sz="1400" b="1" baseline="0" dirty="0"/>
                      <a:t>
ca. </a:t>
                    </a:r>
                    <a:r>
                      <a:rPr lang="en-US" sz="1400" b="1" baseline="0" dirty="0" smtClean="0"/>
                      <a:t>65 %</a:t>
                    </a:r>
                  </a:p>
                </c:rich>
              </c:tx>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C01A-4517-A5A9-10DB1C65F9BD}"/>
                </c:ext>
              </c:extLst>
            </c:dLbl>
            <c:dLbl>
              <c:idx val="2"/>
              <c:layout>
                <c:manualLayout>
                  <c:x val="-2.1993855901188453E-2"/>
                  <c:y val="1.203746223625296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r>
                      <a:rPr lang="en-US" sz="1400" dirty="0" smtClean="0"/>
                      <a:t>Inter-company Training</a:t>
                    </a:r>
                    <a:endParaRPr lang="en-US" sz="1400" dirty="0"/>
                  </a:p>
                  <a:p>
                    <a:pPr>
                      <a:defRPr/>
                    </a:pPr>
                    <a:r>
                      <a:rPr lang="en-US" sz="1400" dirty="0"/>
                      <a:t>ca. </a:t>
                    </a:r>
                    <a:r>
                      <a:rPr lang="en-US" sz="1400" dirty="0" smtClean="0"/>
                      <a:t>5</a:t>
                    </a:r>
                    <a:r>
                      <a:rPr lang="en-US" sz="1400" baseline="0" dirty="0" smtClean="0"/>
                      <a:t> %</a:t>
                    </a:r>
                  </a:p>
                </c:rich>
              </c:tx>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lt1"/>
                      </a:solidFill>
                      <a:latin typeface="+mn-lt"/>
                      <a:ea typeface="+mn-ea"/>
                      <a:cs typeface="+mn-cs"/>
                    </a:defRPr>
                  </a:pPr>
                  <a:endParaRPr lang="de-DE"/>
                </a:p>
              </c:txPr>
              <c:dLblPos val="bestFit"/>
              <c:showLegendKey val="0"/>
              <c:showVal val="0"/>
              <c:showCatName val="1"/>
              <c:showSerName val="0"/>
              <c:showPercent val="1"/>
              <c:showBubbleSize val="0"/>
              <c:extLst>
                <c:ext xmlns:c15="http://schemas.microsoft.com/office/drawing/2012/chart" uri="{CE6537A1-D6FC-4f65-9D91-7224C49458BB}">
                  <c15:layout>
                    <c:manualLayout>
                      <c:w val="0.21368722189434047"/>
                      <c:h val="0.12558211221327556"/>
                    </c:manualLayout>
                  </c15:layout>
                </c:ext>
                <c:ext xmlns:c16="http://schemas.microsoft.com/office/drawing/2014/chart" uri="{C3380CC4-5D6E-409C-BE32-E72D297353CC}">
                  <c16:uniqueId val="{00000005-C01A-4517-A5A9-10DB1C65F9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ctr"/>
            <c:showLegendKey val="0"/>
            <c:showVal val="0"/>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Tabelle1!$E$10:$E$12</c:f>
              <c:strCache>
                <c:ptCount val="3"/>
                <c:pt idx="0">
                  <c:v>Gewerbeschule</c:v>
                </c:pt>
                <c:pt idx="1">
                  <c:v>Betrieb</c:v>
                </c:pt>
                <c:pt idx="2">
                  <c:v>überbertriebliche Ausbildung</c:v>
                </c:pt>
              </c:strCache>
            </c:strRef>
          </c:cat>
          <c:val>
            <c:numRef>
              <c:f>Tabelle1!$F$10:$F$12</c:f>
              <c:numCache>
                <c:formatCode>General</c:formatCode>
                <c:ptCount val="3"/>
                <c:pt idx="0">
                  <c:v>42</c:v>
                </c:pt>
                <c:pt idx="1">
                  <c:v>130</c:v>
                </c:pt>
                <c:pt idx="2">
                  <c:v>10</c:v>
                </c:pt>
              </c:numCache>
            </c:numRef>
          </c:val>
          <c:extLst>
            <c:ext xmlns:c16="http://schemas.microsoft.com/office/drawing/2014/chart" uri="{C3380CC4-5D6E-409C-BE32-E72D297353CC}">
              <c16:uniqueId val="{00000006-C01A-4517-A5A9-10DB1C65F9BD}"/>
            </c:ext>
          </c:extLst>
        </c:ser>
        <c:dLbls>
          <c:dLblPos val="ctr"/>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de-DE"/>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0.04742</cdr:x>
      <cdr:y>0.88985</cdr:y>
    </cdr:from>
    <cdr:to>
      <cdr:x>0.68985</cdr:x>
      <cdr:y>0.96704</cdr:y>
    </cdr:to>
    <cdr:sp macro="" textlink="">
      <cdr:nvSpPr>
        <cdr:cNvPr id="2" name="Textfeld 1"/>
        <cdr:cNvSpPr txBox="1"/>
      </cdr:nvSpPr>
      <cdr:spPr>
        <a:xfrm xmlns:a="http://schemas.openxmlformats.org/drawingml/2006/main">
          <a:off x="526755" y="4582963"/>
          <a:ext cx="7136313" cy="397549"/>
        </a:xfrm>
        <a:prstGeom xmlns:a="http://schemas.openxmlformats.org/drawingml/2006/main" prst="rect">
          <a:avLst/>
        </a:prstGeom>
        <a:noFill xmlns:a="http://schemas.openxmlformats.org/drawingml/2006/main"/>
      </cdr:spPr>
      <cdr:txBody>
        <a:bodyPr xmlns:a="http://schemas.openxmlformats.org/drawingml/2006/main" vertOverflow="clip" wrap="square" lIns="0" tIns="0" rIns="0" bIns="0" rtlCol="0">
          <a:noAutofit/>
        </a:bodyPr>
        <a:lstStyle xmlns:a="http://schemas.openxmlformats.org/drawingml/2006/main"/>
        <a:p xmlns:a="http://schemas.openxmlformats.org/drawingml/2006/main">
          <a:pPr marL="315913" indent="-315913" algn="l">
            <a:buClr>
              <a:schemeClr val="accent1"/>
            </a:buClr>
            <a:buFont typeface="Arial" panose="020B0604020202020204" pitchFamily="34" charset="0"/>
            <a:buChar char="■"/>
          </a:pPr>
          <a:r>
            <a:rPr lang="de-DE" sz="2800" dirty="0" smtClean="0"/>
            <a:t>Duration </a:t>
          </a:r>
          <a:r>
            <a:rPr lang="de-DE" sz="2800" dirty="0" err="1" smtClean="0"/>
            <a:t>of</a:t>
          </a:r>
          <a:r>
            <a:rPr lang="de-DE" sz="2800" dirty="0" smtClean="0"/>
            <a:t> </a:t>
          </a:r>
          <a:r>
            <a:rPr lang="de-DE" sz="2800" dirty="0" err="1" smtClean="0"/>
            <a:t>vocational</a:t>
          </a:r>
          <a:r>
            <a:rPr lang="de-DE" sz="2800" dirty="0" smtClean="0"/>
            <a:t> </a:t>
          </a:r>
          <a:r>
            <a:rPr lang="de-DE" sz="2800" dirty="0" err="1" smtClean="0"/>
            <a:t>training</a:t>
          </a:r>
          <a:r>
            <a:rPr lang="de-DE" sz="2800" dirty="0" smtClean="0"/>
            <a:t> 3 – 3,5 </a:t>
          </a:r>
          <a:r>
            <a:rPr lang="de-DE" sz="2800" dirty="0" err="1" smtClean="0"/>
            <a:t>years</a:t>
          </a:r>
          <a:endParaRPr lang="de-DE" sz="2800" dirty="0" smtClean="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261851-DB44-8546-9F36-BC972F9E5976}" type="datetimeFigureOut">
              <a:rPr lang="de-DE" smtClean="0"/>
              <a:t>11.10.2019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C977-4E3C-0D47-8967-10E108558F44}" type="slidenum">
              <a:rPr lang="de-DE" smtClean="0"/>
              <a:t>‹Nr.›</a:t>
            </a:fld>
            <a:endParaRPr lang="de-DE"/>
          </a:p>
        </p:txBody>
      </p:sp>
    </p:spTree>
    <p:extLst>
      <p:ext uri="{BB962C8B-B14F-4D97-AF65-F5344CB8AC3E}">
        <p14:creationId xmlns:p14="http://schemas.microsoft.com/office/powerpoint/2010/main" val="4568613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0D0EC977-4E3C-0D47-8967-10E108558F44}" type="slidenum">
              <a:rPr lang="de-DE" smtClean="0"/>
              <a:t>1</a:t>
            </a:fld>
            <a:endParaRPr lang="de-DE"/>
          </a:p>
        </p:txBody>
      </p:sp>
    </p:spTree>
    <p:extLst>
      <p:ext uri="{BB962C8B-B14F-4D97-AF65-F5344CB8AC3E}">
        <p14:creationId xmlns:p14="http://schemas.microsoft.com/office/powerpoint/2010/main" val="19220782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Today, I would like to focus on initial education and training.   Click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And I would like to present special tasks of our VET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10</a:t>
            </a:fld>
            <a:endParaRPr lang="de-DE"/>
          </a:p>
        </p:txBody>
      </p:sp>
    </p:spTree>
    <p:extLst>
      <p:ext uri="{BB962C8B-B14F-4D97-AF65-F5344CB8AC3E}">
        <p14:creationId xmlns:p14="http://schemas.microsoft.com/office/powerpoint/2010/main" val="2633275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The BIBB plays a special role here:</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BIBB has many tasks. But this is not the topic of today.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 major task of BIBB is to constantly update vocational training and adapt it to changing developments.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Click</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VET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have the opportunity to participate in this development.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click</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If they want to cooperate with the BIBB, they must first qualify as a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competence.</a:t>
            </a:r>
            <a:endParaRPr lang="de-DE" sz="1200" kern="1200" dirty="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11</a:t>
            </a:fld>
            <a:endParaRPr lang="de-DE"/>
          </a:p>
        </p:txBody>
      </p:sp>
    </p:spTree>
    <p:extLst>
      <p:ext uri="{BB962C8B-B14F-4D97-AF65-F5344CB8AC3E}">
        <p14:creationId xmlns:p14="http://schemas.microsoft.com/office/powerpoint/2010/main" val="3494586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The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of Competence VET have the task of further developing the practical, the theoretical and the educational aspects of vocational education and training. They act as innovation lighthouses.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To become a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excellence, it must complete a three-year project phase with a final examination. Only then it will receive the certificate: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Competence VET".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They prove</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that they are able and willing to develop VET in their business with extraordinary services </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that they publicly transfer the results</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that they continue to work as a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Competence after the project phase</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12</a:t>
            </a:fld>
            <a:endParaRPr lang="de-DE"/>
          </a:p>
        </p:txBody>
      </p:sp>
    </p:spTree>
    <p:extLst>
      <p:ext uri="{BB962C8B-B14F-4D97-AF65-F5344CB8AC3E}">
        <p14:creationId xmlns:p14="http://schemas.microsoft.com/office/powerpoint/2010/main" val="3350989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The Chamber of Skilled Crafts Freiburg is certified for 2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of competence:</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click Bild 1     Bild 2     Bild 3	Bild 4</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One is the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Competence VET for Automotive Engineering</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13</a:t>
            </a:fld>
            <a:endParaRPr lang="de-DE"/>
          </a:p>
        </p:txBody>
      </p:sp>
    </p:spTree>
    <p:extLst>
      <p:ext uri="{BB962C8B-B14F-4D97-AF65-F5344CB8AC3E}">
        <p14:creationId xmlns:p14="http://schemas.microsoft.com/office/powerpoint/2010/main" val="17330346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and the second is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 </a:t>
            </a:r>
            <a:r>
              <a:rPr lang="en-GB" sz="1200" b="1" kern="1200" dirty="0" err="1" smtClean="0">
                <a:solidFill>
                  <a:schemeClr val="tx1"/>
                </a:solidFill>
                <a:effectLst/>
                <a:latin typeface="+mn-lt"/>
                <a:ea typeface="+mn-ea"/>
                <a:cs typeface="+mn-cs"/>
              </a:rPr>
              <a:t>Center</a:t>
            </a:r>
            <a:r>
              <a:rPr lang="en-GB" sz="1200" b="1" kern="1200" dirty="0" smtClean="0">
                <a:solidFill>
                  <a:schemeClr val="tx1"/>
                </a:solidFill>
                <a:effectLst/>
                <a:latin typeface="+mn-lt"/>
                <a:ea typeface="+mn-ea"/>
                <a:cs typeface="+mn-cs"/>
              </a:rPr>
              <a:t> of Competence VET for Digital Dental Technology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Klick Bild 1      Bild 2      Bild 3</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14</a:t>
            </a:fld>
            <a:endParaRPr lang="de-DE"/>
          </a:p>
        </p:txBody>
      </p:sp>
    </p:spTree>
    <p:extLst>
      <p:ext uri="{BB962C8B-B14F-4D97-AF65-F5344CB8AC3E}">
        <p14:creationId xmlns:p14="http://schemas.microsoft.com/office/powerpoint/2010/main" val="33478517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BMBF and BIBB started with the „Special Program for Digitation in Vocational Training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a three-year project. It took place from 2016 to 2019.</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Among other things, the following topics were to be investigated and answered:</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what effects does the advancing digitization have on the vocational education and training? </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Which digital technology and knowledge needs to be included? </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How can we teach and learn with the support of digital techniques. </a:t>
            </a:r>
            <a:endParaRPr lang="de-DE"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How can we develop vocational didactics.</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15</a:t>
            </a:fld>
            <a:endParaRPr lang="de-DE"/>
          </a:p>
        </p:txBody>
      </p:sp>
    </p:spTree>
    <p:extLst>
      <p:ext uri="{BB962C8B-B14F-4D97-AF65-F5344CB8AC3E}">
        <p14:creationId xmlns:p14="http://schemas.microsoft.com/office/powerpoint/2010/main" val="2379740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The BIBB selected 8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of competence VET for this program</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16</a:t>
            </a:fld>
            <a:endParaRPr lang="de-DE"/>
          </a:p>
        </p:txBody>
      </p:sp>
    </p:spTree>
    <p:extLst>
      <p:ext uri="{BB962C8B-B14F-4D97-AF65-F5344CB8AC3E}">
        <p14:creationId xmlns:p14="http://schemas.microsoft.com/office/powerpoint/2010/main" val="1909338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This is how a nationwide network was created</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pPr lvl="0"/>
            <a:r>
              <a:rPr lang="en-GB" sz="1200" kern="1200" dirty="0" err="1" smtClean="0">
                <a:solidFill>
                  <a:schemeClr val="tx1"/>
                </a:solidFill>
                <a:effectLst/>
                <a:latin typeface="+mn-lt"/>
                <a:ea typeface="+mn-ea"/>
                <a:cs typeface="+mn-cs"/>
              </a:rPr>
              <a:t>Osnabrück</a:t>
            </a:r>
            <a:r>
              <a:rPr lang="en-GB" sz="1200" kern="1200" dirty="0" smtClean="0">
                <a:solidFill>
                  <a:schemeClr val="tx1"/>
                </a:solidFill>
                <a:effectLst/>
                <a:latin typeface="+mn-lt"/>
                <a:ea typeface="+mn-ea"/>
                <a:cs typeface="+mn-cs"/>
              </a:rPr>
              <a:t>	Sanitary- / Heating Technology</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Berlin	Joiner and Painter</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Kassel	Carpentry</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Erfurt	Technology and Security</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Dresden	Smart Home Technology</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Dresden	Building Information </a:t>
            </a:r>
            <a:r>
              <a:rPr lang="en-GB" sz="1200" kern="1200" dirty="0" err="1" smtClean="0">
                <a:solidFill>
                  <a:schemeClr val="tx1"/>
                </a:solidFill>
                <a:effectLst/>
                <a:latin typeface="+mn-lt"/>
                <a:ea typeface="+mn-ea"/>
                <a:cs typeface="+mn-cs"/>
              </a:rPr>
              <a:t>Modeling</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Stuttgart	Electrical Engineering and Automation</a:t>
            </a:r>
            <a:endParaRPr lang="de-DE"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Freiburg	Digital Dental Technology</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Close cooperation, joint subprojects, regular meetings and the publication of the results on a common platform has given rise to a nationwide network that focuses on the impact of digitization on initial training.</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17</a:t>
            </a:fld>
            <a:endParaRPr lang="de-DE"/>
          </a:p>
        </p:txBody>
      </p:sp>
    </p:spTree>
    <p:extLst>
      <p:ext uri="{BB962C8B-B14F-4D97-AF65-F5344CB8AC3E}">
        <p14:creationId xmlns:p14="http://schemas.microsoft.com/office/powerpoint/2010/main" val="3356491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The success of our network lies in</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1 network provides results for 8 professions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 2 days meeting at each network partner</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Workshops at BIBB and BMBF</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teams deliver results for the group</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Identification and definition of common goals to make projects comparable.</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We learn from each other as each project works with different approaches.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Development of a common structure for the creation of digital learning units.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Use of identical software for creating e-learning modules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Exchange of digital learning units in the network</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Sharing learning platforms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Train the trainer seminars</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18</a:t>
            </a:fld>
            <a:endParaRPr lang="de-DE"/>
          </a:p>
        </p:txBody>
      </p:sp>
    </p:spTree>
    <p:extLst>
      <p:ext uri="{BB962C8B-B14F-4D97-AF65-F5344CB8AC3E}">
        <p14:creationId xmlns:p14="http://schemas.microsoft.com/office/powerpoint/2010/main" val="4715827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Finally, I would like to introduce some of the results from our project:</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19</a:t>
            </a:fld>
            <a:endParaRPr lang="de-DE"/>
          </a:p>
        </p:txBody>
      </p:sp>
    </p:spTree>
    <p:extLst>
      <p:ext uri="{BB962C8B-B14F-4D97-AF65-F5344CB8AC3E}">
        <p14:creationId xmlns:p14="http://schemas.microsoft.com/office/powerpoint/2010/main" val="4189956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Ladies and Gentlemen,</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Thank you very much for the invitation and the opportunity to present a part of our work.</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My name is Joachim Rapp.</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 am a project manager for vocational education and training at the Chamber of Skilled Crafts Freiburg.</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 am responsible for the development of initial vocational training and further education in our vocational training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 would like to introduce you to a few projects that identify, </a:t>
            </a:r>
            <a:r>
              <a:rPr lang="en-GB" sz="1200" b="1" kern="1200" dirty="0" err="1" smtClean="0">
                <a:solidFill>
                  <a:schemeClr val="tx1"/>
                </a:solidFill>
                <a:effectLst/>
                <a:latin typeface="+mn-lt"/>
                <a:ea typeface="+mn-ea"/>
                <a:cs typeface="+mn-cs"/>
              </a:rPr>
              <a:t>analyze</a:t>
            </a:r>
            <a:r>
              <a:rPr lang="en-GB" sz="1200" b="1" kern="1200" dirty="0" smtClean="0">
                <a:solidFill>
                  <a:schemeClr val="tx1"/>
                </a:solidFill>
                <a:effectLst/>
                <a:latin typeface="+mn-lt"/>
                <a:ea typeface="+mn-ea"/>
                <a:cs typeface="+mn-cs"/>
              </a:rPr>
              <a:t> and evaluate changes in craft trades. And how we integrate these changes in our teaching.</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a:t>
            </a:fld>
            <a:endParaRPr lang="de-DE"/>
          </a:p>
        </p:txBody>
      </p:sp>
    </p:spTree>
    <p:extLst>
      <p:ext uri="{BB962C8B-B14F-4D97-AF65-F5344CB8AC3E}">
        <p14:creationId xmlns:p14="http://schemas.microsoft.com/office/powerpoint/2010/main" val="2646455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Surveys have identified the digital need for vocational training.</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20</a:t>
            </a:fld>
            <a:endParaRPr lang="de-DE"/>
          </a:p>
        </p:txBody>
      </p:sp>
    </p:spTree>
    <p:extLst>
      <p:ext uri="{BB962C8B-B14F-4D97-AF65-F5344CB8AC3E}">
        <p14:creationId xmlns:p14="http://schemas.microsoft.com/office/powerpoint/2010/main" val="38227810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According to our surveys we developed, conducted and evaluated new courses: A new one week course for inter-company-Training: Basics for C-Technologies</a:t>
            </a:r>
            <a:endParaRPr lang="de-DE" sz="1200" kern="1200" dirty="0" smtClean="0">
              <a:solidFill>
                <a:schemeClr val="tx1"/>
              </a:solidFill>
              <a:effectLst/>
              <a:latin typeface="+mn-lt"/>
              <a:ea typeface="+mn-ea"/>
              <a:cs typeface="+mn-cs"/>
            </a:endParaRPr>
          </a:p>
          <a:p>
            <a:endParaRPr lang="de-DE" dirty="0"/>
          </a:p>
        </p:txBody>
      </p:sp>
      <p:sp>
        <p:nvSpPr>
          <p:cNvPr id="4" name="Kopfzeilenplatzhalter 3"/>
          <p:cNvSpPr>
            <a:spLocks noGrp="1"/>
          </p:cNvSpPr>
          <p:nvPr>
            <p:ph type="hdr" sz="quarter" idx="10"/>
          </p:nvPr>
        </p:nvSpPr>
        <p:spPr/>
        <p:txBody>
          <a:bodyPr/>
          <a:lstStyle/>
          <a:p>
            <a:endParaRPr lang="de-DE"/>
          </a:p>
        </p:txBody>
      </p:sp>
      <p:sp>
        <p:nvSpPr>
          <p:cNvPr id="5" name="Foliennummernplatzhalter 4"/>
          <p:cNvSpPr>
            <a:spLocks noGrp="1"/>
          </p:cNvSpPr>
          <p:nvPr>
            <p:ph type="sldNum" sz="quarter" idx="11"/>
          </p:nvPr>
        </p:nvSpPr>
        <p:spPr/>
        <p:txBody>
          <a:bodyPr/>
          <a:lstStyle/>
          <a:p>
            <a:fld id="{0D0EC977-4E3C-0D47-8967-10E108558F44}" type="slidenum">
              <a:rPr lang="de-DE" smtClean="0"/>
              <a:t>21</a:t>
            </a:fld>
            <a:endParaRPr lang="de-DE"/>
          </a:p>
        </p:txBody>
      </p:sp>
    </p:spTree>
    <p:extLst>
      <p:ext uri="{BB962C8B-B14F-4D97-AF65-F5344CB8AC3E}">
        <p14:creationId xmlns:p14="http://schemas.microsoft.com/office/powerpoint/2010/main" val="2725848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a further course contains „Implant Technology“</a:t>
            </a:r>
            <a:endParaRPr lang="de-DE" sz="1200" kern="1200" dirty="0" smtClean="0">
              <a:solidFill>
                <a:schemeClr val="tx1"/>
              </a:solidFill>
              <a:effectLst/>
              <a:latin typeface="+mn-lt"/>
              <a:ea typeface="+mn-ea"/>
              <a:cs typeface="+mn-cs"/>
            </a:endParaRPr>
          </a:p>
          <a:p>
            <a:endParaRPr lang="de-DE" dirty="0"/>
          </a:p>
        </p:txBody>
      </p:sp>
      <p:sp>
        <p:nvSpPr>
          <p:cNvPr id="4" name="Kopfzeilenplatzhalter 3"/>
          <p:cNvSpPr>
            <a:spLocks noGrp="1"/>
          </p:cNvSpPr>
          <p:nvPr>
            <p:ph type="hdr" sz="quarter" idx="10"/>
          </p:nvPr>
        </p:nvSpPr>
        <p:spPr/>
        <p:txBody>
          <a:bodyPr/>
          <a:lstStyle/>
          <a:p>
            <a:endParaRPr lang="de-DE"/>
          </a:p>
        </p:txBody>
      </p:sp>
      <p:sp>
        <p:nvSpPr>
          <p:cNvPr id="5" name="Foliennummernplatzhalter 4"/>
          <p:cNvSpPr>
            <a:spLocks noGrp="1"/>
          </p:cNvSpPr>
          <p:nvPr>
            <p:ph type="sldNum" sz="quarter" idx="11"/>
          </p:nvPr>
        </p:nvSpPr>
        <p:spPr/>
        <p:txBody>
          <a:bodyPr/>
          <a:lstStyle/>
          <a:p>
            <a:fld id="{0D0EC977-4E3C-0D47-8967-10E108558F44}" type="slidenum">
              <a:rPr lang="de-DE" smtClean="0"/>
              <a:t>22</a:t>
            </a:fld>
            <a:endParaRPr lang="de-DE"/>
          </a:p>
        </p:txBody>
      </p:sp>
    </p:spTree>
    <p:extLst>
      <p:ext uri="{BB962C8B-B14F-4D97-AF65-F5344CB8AC3E}">
        <p14:creationId xmlns:p14="http://schemas.microsoft.com/office/powerpoint/2010/main" val="327888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We were able to set up a new lab</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23</a:t>
            </a:fld>
            <a:endParaRPr lang="de-DE"/>
          </a:p>
        </p:txBody>
      </p:sp>
    </p:spTree>
    <p:extLst>
      <p:ext uri="{BB962C8B-B14F-4D97-AF65-F5344CB8AC3E}">
        <p14:creationId xmlns:p14="http://schemas.microsoft.com/office/powerpoint/2010/main" val="4261153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we organized workshops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for Trainers of Vocational Training </a:t>
            </a:r>
            <a:r>
              <a:rPr lang="en-GB" sz="1200" b="1" kern="1200" dirty="0" err="1" smtClean="0">
                <a:solidFill>
                  <a:schemeClr val="tx1"/>
                </a:solidFill>
                <a:effectLst/>
                <a:latin typeface="+mn-lt"/>
                <a:ea typeface="+mn-ea"/>
                <a:cs typeface="+mn-cs"/>
              </a:rPr>
              <a:t>Centers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24</a:t>
            </a:fld>
            <a:endParaRPr lang="de-DE"/>
          </a:p>
        </p:txBody>
      </p:sp>
    </p:spTree>
    <p:extLst>
      <p:ext uri="{BB962C8B-B14F-4D97-AF65-F5344CB8AC3E}">
        <p14:creationId xmlns:p14="http://schemas.microsoft.com/office/powerpoint/2010/main" val="10420199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 and for Teachers of Professional Schools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25</a:t>
            </a:fld>
            <a:endParaRPr lang="de-DE"/>
          </a:p>
        </p:txBody>
      </p:sp>
    </p:spTree>
    <p:extLst>
      <p:ext uri="{BB962C8B-B14F-4D97-AF65-F5344CB8AC3E}">
        <p14:creationId xmlns:p14="http://schemas.microsoft.com/office/powerpoint/2010/main" val="25363392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Creating e-learning sessions is an </a:t>
            </a:r>
            <a:r>
              <a:rPr lang="en-GB" sz="1200" b="1" kern="1200" dirty="0" err="1" smtClean="0">
                <a:solidFill>
                  <a:schemeClr val="tx1"/>
                </a:solidFill>
                <a:effectLst/>
                <a:latin typeface="+mn-lt"/>
                <a:ea typeface="+mn-ea"/>
                <a:cs typeface="+mn-cs"/>
              </a:rPr>
              <a:t>imense</a:t>
            </a:r>
            <a:r>
              <a:rPr lang="en-GB" sz="1200" b="1" kern="1200" dirty="0" smtClean="0">
                <a:solidFill>
                  <a:schemeClr val="tx1"/>
                </a:solidFill>
                <a:effectLst/>
                <a:latin typeface="+mn-lt"/>
                <a:ea typeface="+mn-ea"/>
                <a:cs typeface="+mn-cs"/>
              </a:rPr>
              <a:t> task. We are still at the beginning</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26</a:t>
            </a:fld>
            <a:endParaRPr lang="de-DE"/>
          </a:p>
        </p:txBody>
      </p:sp>
    </p:spTree>
    <p:extLst>
      <p:ext uri="{BB962C8B-B14F-4D97-AF65-F5344CB8AC3E}">
        <p14:creationId xmlns:p14="http://schemas.microsoft.com/office/powerpoint/2010/main" val="2303055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Most recently, we made suggestions on how the Training Regulations and Framework Curricula could be updated. Hereby, we are partners of the committees that actually decide on these new regulations. For example, the BIBB and the Federal Association of German </a:t>
            </a:r>
            <a:r>
              <a:rPr lang="en-GB" sz="1200" b="1" kern="1200" dirty="0" err="1" smtClean="0">
                <a:solidFill>
                  <a:schemeClr val="tx1"/>
                </a:solidFill>
                <a:effectLst/>
                <a:latin typeface="+mn-lt"/>
                <a:ea typeface="+mn-ea"/>
                <a:cs typeface="+mn-cs"/>
              </a:rPr>
              <a:t>Zahtechniker</a:t>
            </a:r>
            <a:r>
              <a:rPr lang="en-GB" sz="1200" b="1" kern="1200" dirty="0" smtClean="0">
                <a:solidFill>
                  <a:schemeClr val="tx1"/>
                </a:solidFill>
                <a:effectLst/>
                <a:latin typeface="+mn-lt"/>
                <a:ea typeface="+mn-ea"/>
                <a:cs typeface="+mn-cs"/>
              </a:rPr>
              <a:t>-Guilds.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27</a:t>
            </a:fld>
            <a:endParaRPr lang="de-DE"/>
          </a:p>
        </p:txBody>
      </p:sp>
    </p:spTree>
    <p:extLst>
      <p:ext uri="{BB962C8B-B14F-4D97-AF65-F5344CB8AC3E}">
        <p14:creationId xmlns:p14="http://schemas.microsoft.com/office/powerpoint/2010/main" val="1029254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The „Special program for </a:t>
            </a:r>
            <a:r>
              <a:rPr lang="en-GB" sz="1200" b="1" kern="1200" dirty="0" err="1" smtClean="0">
                <a:solidFill>
                  <a:schemeClr val="tx1"/>
                </a:solidFill>
                <a:effectLst/>
                <a:latin typeface="+mn-lt"/>
                <a:ea typeface="+mn-ea"/>
                <a:cs typeface="+mn-cs"/>
              </a:rPr>
              <a:t>Digitaization</a:t>
            </a:r>
            <a:r>
              <a:rPr lang="en-GB" sz="1200" b="1" kern="1200" dirty="0" smtClean="0">
                <a:solidFill>
                  <a:schemeClr val="tx1"/>
                </a:solidFill>
                <a:effectLst/>
                <a:latin typeface="+mn-lt"/>
                <a:ea typeface="+mn-ea"/>
                <a:cs typeface="+mn-cs"/>
              </a:rPr>
              <a:t> in Vocational Training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will continue with</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Part II: 2019 until 2023</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28</a:t>
            </a:fld>
            <a:endParaRPr lang="de-DE"/>
          </a:p>
        </p:txBody>
      </p:sp>
    </p:spTree>
    <p:extLst>
      <p:ext uri="{BB962C8B-B14F-4D97-AF65-F5344CB8AC3E}">
        <p14:creationId xmlns:p14="http://schemas.microsoft.com/office/powerpoint/2010/main" val="1046501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Ladies and gentlemen,</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we would like to invite you to Freiburg.</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May be we can organize a cooperation or partnership with you where we can learn from each other.</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We could work together and come closer to our common goal: „Vocational Excellence“.</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29</a:t>
            </a:fld>
            <a:endParaRPr lang="de-DE"/>
          </a:p>
        </p:txBody>
      </p:sp>
    </p:spTree>
    <p:extLst>
      <p:ext uri="{BB962C8B-B14F-4D97-AF65-F5344CB8AC3E}">
        <p14:creationId xmlns:p14="http://schemas.microsoft.com/office/powerpoint/2010/main" val="6546165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 and I would like to share a few examples of our </a:t>
            </a:r>
            <a:r>
              <a:rPr lang="en-GB" sz="1200" b="1" kern="1200" dirty="0" err="1" smtClean="0">
                <a:solidFill>
                  <a:schemeClr val="tx1"/>
                </a:solidFill>
                <a:effectLst/>
                <a:latin typeface="+mn-lt"/>
                <a:ea typeface="+mn-ea"/>
                <a:cs typeface="+mn-cs"/>
              </a:rPr>
              <a:t>cooperations</a:t>
            </a:r>
            <a:r>
              <a:rPr lang="en-GB" sz="1200" b="1" kern="1200" dirty="0" smtClean="0">
                <a:solidFill>
                  <a:schemeClr val="tx1"/>
                </a:solidFill>
                <a:effectLst/>
                <a:latin typeface="+mn-lt"/>
                <a:ea typeface="+mn-ea"/>
                <a:cs typeface="+mn-cs"/>
              </a:rPr>
              <a:t>, partnerships and networks in our education centres.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3</a:t>
            </a:fld>
            <a:endParaRPr lang="de-DE"/>
          </a:p>
        </p:txBody>
      </p:sp>
    </p:spTree>
    <p:extLst>
      <p:ext uri="{BB962C8B-B14F-4D97-AF65-F5344CB8AC3E}">
        <p14:creationId xmlns:p14="http://schemas.microsoft.com/office/powerpoint/2010/main" val="5382642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If you are interested – you can find here a Summary of Links</a:t>
            </a:r>
            <a:endParaRPr lang="de-DE" sz="1200" kern="1200" dirty="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0D0EC977-4E3C-0D47-8967-10E108558F44}" type="slidenum">
              <a:rPr lang="de-DE" smtClean="0"/>
              <a:t>30</a:t>
            </a:fld>
            <a:endParaRPr lang="de-DE"/>
          </a:p>
        </p:txBody>
      </p:sp>
    </p:spTree>
    <p:extLst>
      <p:ext uri="{BB962C8B-B14F-4D97-AF65-F5344CB8AC3E}">
        <p14:creationId xmlns:p14="http://schemas.microsoft.com/office/powerpoint/2010/main" val="1472782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In Germany there are 53 Chambers of Skilled Crafts.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They represent the interests of handicraft businesses in Germany.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For this purpose, the Chambers of Skilled Crafts have been given state monitoring tasks.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On the one hand, they take care of the registration and monitoring of the craft businesses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On the other hand, they take care of all matters of vocational education and training</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4</a:t>
            </a:fld>
            <a:endParaRPr lang="de-DE"/>
          </a:p>
        </p:txBody>
      </p:sp>
    </p:spTree>
    <p:extLst>
      <p:ext uri="{BB962C8B-B14F-4D97-AF65-F5344CB8AC3E}">
        <p14:creationId xmlns:p14="http://schemas.microsoft.com/office/powerpoint/2010/main" val="1060024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Vocational training in Germany is regulated by the Vocational Training Act.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We train according to the dual VET-System.</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About 30% of the apprenticeship time trainees learn at the professional school</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Around 70% of the training period they learn and work in their training company.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There are 123 apprenticeship trades in the handicraft businesses.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Every apprentice concludes a training contract with his or her training company.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Depending on the profession, training lasts between 3 and 3.5 years in Germany.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5</a:t>
            </a:fld>
            <a:endParaRPr lang="de-DE"/>
          </a:p>
        </p:txBody>
      </p:sp>
    </p:spTree>
    <p:extLst>
      <p:ext uri="{BB962C8B-B14F-4D97-AF65-F5344CB8AC3E}">
        <p14:creationId xmlns:p14="http://schemas.microsoft.com/office/powerpoint/2010/main" val="3614734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But in fact, the dual system actually has three parts.</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Part No. I is the professional school</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and Part No. II is the In-company training</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the third part is the inter-company training.</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Inter-company training supports the training companies, especially SMEs. The practical training courses in VET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guarantee that all important training content is systematically covered.</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For each trade special practice courses were developed. They always last one week and take place in the workshops of the VET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6</a:t>
            </a:fld>
            <a:endParaRPr lang="de-DE"/>
          </a:p>
        </p:txBody>
      </p:sp>
    </p:spTree>
    <p:extLst>
      <p:ext uri="{BB962C8B-B14F-4D97-AF65-F5344CB8AC3E}">
        <p14:creationId xmlns:p14="http://schemas.microsoft.com/office/powerpoint/2010/main" val="955670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Today there are over 1,000 vocational training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in Germany</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At first the training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were founded just for inter-company training.</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But vocational education and training offers more than just initial education</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7</a:t>
            </a:fld>
            <a:endParaRPr lang="de-DE"/>
          </a:p>
        </p:txBody>
      </p:sp>
    </p:spTree>
    <p:extLst>
      <p:ext uri="{BB962C8B-B14F-4D97-AF65-F5344CB8AC3E}">
        <p14:creationId xmlns:p14="http://schemas.microsoft.com/office/powerpoint/2010/main" val="52575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kern="1200" dirty="0" smtClean="0">
                <a:solidFill>
                  <a:schemeClr val="tx1"/>
                </a:solidFill>
                <a:effectLst/>
                <a:latin typeface="+mn-lt"/>
                <a:ea typeface="+mn-ea"/>
                <a:cs typeface="+mn-cs"/>
              </a:rPr>
              <a:t>That is the reason why the Freiburg Chamber of Skilled Crafts has developed a concept for vocational education and training that takes many aspects of lifelong learning into account.</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 you find</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Professional orientation</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Initial Vocational Education and Training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Further education</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Education to Master of Skilled Crafts - </a:t>
            </a:r>
            <a:r>
              <a:rPr lang="en-GB" sz="1200" kern="1200" dirty="0" err="1" smtClean="0">
                <a:solidFill>
                  <a:schemeClr val="tx1"/>
                </a:solidFill>
                <a:effectLst/>
                <a:latin typeface="+mn-lt"/>
                <a:ea typeface="+mn-ea"/>
                <a:cs typeface="+mn-cs"/>
              </a:rPr>
              <a:t>Handwerksmeister</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Studies of Business Administration of Skilled Crafts</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clicking</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Studies of Bachelor of Arts in Business Administration</a:t>
            </a:r>
            <a:endParaRPr lang="de-D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For each level our VET </a:t>
            </a:r>
            <a:r>
              <a:rPr lang="en-GB" sz="1200" b="1" kern="1200" dirty="0" err="1" smtClean="0">
                <a:solidFill>
                  <a:schemeClr val="tx1"/>
                </a:solidFill>
                <a:effectLst/>
                <a:latin typeface="+mn-lt"/>
                <a:ea typeface="+mn-ea"/>
                <a:cs typeface="+mn-cs"/>
              </a:rPr>
              <a:t>Centers</a:t>
            </a:r>
            <a:r>
              <a:rPr lang="en-GB" sz="1200" b="1" kern="1200" dirty="0" smtClean="0">
                <a:solidFill>
                  <a:schemeClr val="tx1"/>
                </a:solidFill>
                <a:effectLst/>
                <a:latin typeface="+mn-lt"/>
                <a:ea typeface="+mn-ea"/>
                <a:cs typeface="+mn-cs"/>
              </a:rPr>
              <a:t> offer special programs and projects.</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8</a:t>
            </a:fld>
            <a:endParaRPr lang="de-DE"/>
          </a:p>
        </p:txBody>
      </p:sp>
    </p:spTree>
    <p:extLst>
      <p:ext uri="{BB962C8B-B14F-4D97-AF65-F5344CB8AC3E}">
        <p14:creationId xmlns:p14="http://schemas.microsoft.com/office/powerpoint/2010/main" val="1946771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000" b="1" kern="1200" dirty="0" smtClean="0">
                <a:solidFill>
                  <a:schemeClr val="tx1"/>
                </a:solidFill>
                <a:effectLst/>
                <a:latin typeface="+mn-lt"/>
                <a:ea typeface="+mn-ea"/>
                <a:cs typeface="+mn-cs"/>
              </a:rPr>
              <a:t>We work with more than 50 permanent coaches. But to cover the wide range of professions and topics, we need the support of VET experts and partners.</a:t>
            </a:r>
            <a:endParaRPr lang="de-DE" sz="1000" kern="1200" dirty="0" smtClean="0">
              <a:solidFill>
                <a:schemeClr val="tx1"/>
              </a:solidFill>
              <a:effectLst/>
              <a:latin typeface="+mn-lt"/>
              <a:ea typeface="+mn-ea"/>
              <a:cs typeface="+mn-cs"/>
            </a:endParaRPr>
          </a:p>
          <a:p>
            <a:r>
              <a:rPr lang="en-GB" sz="1000" kern="1200" dirty="0" smtClean="0">
                <a:solidFill>
                  <a:schemeClr val="tx1"/>
                </a:solidFill>
                <a:effectLst/>
                <a:latin typeface="+mn-lt"/>
                <a:ea typeface="+mn-ea"/>
                <a:cs typeface="+mn-cs"/>
              </a:rPr>
              <a:t> </a:t>
            </a:r>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There are</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our handicraft companies</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General secondary schools</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Professional schools</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Industry and producers</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Research institutions</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Institutes and universities</a:t>
            </a:r>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…..click</a:t>
            </a:r>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on the other side there are the state institutions, they support us in financing the vocational training. And they help us to develop new VET learning contents.</a:t>
            </a:r>
            <a:endParaRPr lang="de-DE" sz="1000" kern="1200" dirty="0" smtClean="0">
              <a:solidFill>
                <a:schemeClr val="tx1"/>
              </a:solidFill>
              <a:effectLst/>
              <a:latin typeface="+mn-lt"/>
              <a:ea typeface="+mn-ea"/>
              <a:cs typeface="+mn-cs"/>
            </a:endParaRPr>
          </a:p>
          <a:p>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 </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BMBF – Federal Ministry of Education and Research</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BMWI – Federal Ministry of Economics and Energy</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BIBB – Federal Institute for Vocational Education and Training</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Ministries of the state Baden-Württemberg</a:t>
            </a:r>
            <a:endParaRPr lang="de-DE" sz="1000" kern="1200" dirty="0" smtClean="0">
              <a:solidFill>
                <a:schemeClr val="tx1"/>
              </a:solidFill>
              <a:effectLst/>
              <a:latin typeface="+mn-lt"/>
              <a:ea typeface="+mn-ea"/>
              <a:cs typeface="+mn-cs"/>
            </a:endParaRPr>
          </a:p>
          <a:p>
            <a:pPr lvl="0"/>
            <a:r>
              <a:rPr lang="en-GB" sz="1000" b="1" kern="1200" dirty="0" smtClean="0">
                <a:solidFill>
                  <a:schemeClr val="tx1"/>
                </a:solidFill>
                <a:effectLst/>
                <a:latin typeface="+mn-lt"/>
                <a:ea typeface="+mn-ea"/>
                <a:cs typeface="+mn-cs"/>
              </a:rPr>
              <a:t>And of course various EU-institutions</a:t>
            </a:r>
            <a:endParaRPr lang="de-DE" sz="1000" kern="1200" dirty="0" smtClean="0">
              <a:solidFill>
                <a:schemeClr val="tx1"/>
              </a:solidFill>
              <a:effectLst/>
              <a:latin typeface="+mn-lt"/>
              <a:ea typeface="+mn-ea"/>
              <a:cs typeface="+mn-cs"/>
            </a:endParaRPr>
          </a:p>
          <a:p>
            <a:endParaRPr lang="en-GB" sz="1000" b="1"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klick</a:t>
            </a:r>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We all have one common goal: Vocational Excellence.</a:t>
            </a:r>
            <a:endParaRPr lang="de-DE" sz="1000" kern="1200" dirty="0" smtClean="0">
              <a:solidFill>
                <a:schemeClr val="tx1"/>
              </a:solidFill>
              <a:effectLst/>
              <a:latin typeface="+mn-lt"/>
              <a:ea typeface="+mn-ea"/>
              <a:cs typeface="+mn-cs"/>
            </a:endParaRPr>
          </a:p>
          <a:p>
            <a:r>
              <a:rPr lang="en-GB" sz="1000" b="1" kern="1200" dirty="0" smtClean="0">
                <a:solidFill>
                  <a:schemeClr val="tx1"/>
                </a:solidFill>
                <a:effectLst/>
                <a:latin typeface="+mn-lt"/>
                <a:ea typeface="+mn-ea"/>
                <a:cs typeface="+mn-cs"/>
              </a:rPr>
              <a:t>We will only achieve this if we work together with all partners in vocational education.</a:t>
            </a:r>
            <a:endParaRPr lang="de-DE" sz="10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0D0EC977-4E3C-0D47-8967-10E108558F44}" type="slidenum">
              <a:rPr lang="de-DE" smtClean="0"/>
              <a:t>9</a:t>
            </a:fld>
            <a:endParaRPr lang="de-DE"/>
          </a:p>
        </p:txBody>
      </p:sp>
    </p:spTree>
    <p:extLst>
      <p:ext uri="{BB962C8B-B14F-4D97-AF65-F5344CB8AC3E}">
        <p14:creationId xmlns:p14="http://schemas.microsoft.com/office/powerpoint/2010/main" val="39825870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0" name="Rechteck 19"/>
          <p:cNvSpPr/>
          <p:nvPr userDrawn="1"/>
        </p:nvSpPr>
        <p:spPr>
          <a:xfrm>
            <a:off x="0" y="1152000"/>
            <a:ext cx="12192000" cy="541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21" name="Rechteck 20"/>
          <p:cNvSpPr/>
          <p:nvPr userDrawn="1"/>
        </p:nvSpPr>
        <p:spPr>
          <a:xfrm>
            <a:off x="10180799" y="1152000"/>
            <a:ext cx="2011197" cy="541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11" name="Rechteck 10"/>
          <p:cNvSpPr/>
          <p:nvPr userDrawn="1"/>
        </p:nvSpPr>
        <p:spPr>
          <a:xfrm>
            <a:off x="0" y="0"/>
            <a:ext cx="12192000" cy="86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10" name="Rechteck 9"/>
          <p:cNvSpPr/>
          <p:nvPr userDrawn="1"/>
        </p:nvSpPr>
        <p:spPr>
          <a:xfrm>
            <a:off x="-2" y="0"/>
            <a:ext cx="5328000" cy="86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2" name="Titel 1"/>
          <p:cNvSpPr>
            <a:spLocks noGrp="1"/>
          </p:cNvSpPr>
          <p:nvPr>
            <p:ph type="ctrTitle"/>
          </p:nvPr>
        </p:nvSpPr>
        <p:spPr>
          <a:xfrm>
            <a:off x="2016000" y="1123200"/>
            <a:ext cx="8164800" cy="2387600"/>
          </a:xfrm>
        </p:spPr>
        <p:txBody>
          <a:bodyPr anchor="b"/>
          <a:lstStyle>
            <a:lvl1pPr algn="l">
              <a:defRPr sz="4200">
                <a:solidFill>
                  <a:schemeClr val="bg1"/>
                </a:solidFill>
              </a:defRPr>
            </a:lvl1pPr>
          </a:lstStyle>
          <a:p>
            <a:r>
              <a:rPr lang="de-DE" dirty="0"/>
              <a:t>Mastertitelformat bearbeiten</a:t>
            </a:r>
          </a:p>
        </p:txBody>
      </p:sp>
      <p:sp>
        <p:nvSpPr>
          <p:cNvPr id="3" name="Untertitel 2"/>
          <p:cNvSpPr>
            <a:spLocks noGrp="1"/>
          </p:cNvSpPr>
          <p:nvPr>
            <p:ph type="subTitle" idx="1"/>
          </p:nvPr>
        </p:nvSpPr>
        <p:spPr>
          <a:xfrm>
            <a:off x="2016000" y="3733200"/>
            <a:ext cx="8164800" cy="1655762"/>
          </a:xfrm>
          <a:prstGeom prst="rect">
            <a:avLst/>
          </a:prstGeom>
        </p:spPr>
        <p:txBody>
          <a:bodyPr lIns="0" tIns="0" rIns="0" bIns="0"/>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sp>
        <p:nvSpPr>
          <p:cNvPr id="8" name="Rechteck 7"/>
          <p:cNvSpPr/>
          <p:nvPr userDrawn="1"/>
        </p:nvSpPr>
        <p:spPr>
          <a:xfrm>
            <a:off x="0" y="0"/>
            <a:ext cx="1728000" cy="864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14" name="Rechteck 13"/>
          <p:cNvSpPr/>
          <p:nvPr userDrawn="1"/>
        </p:nvSpPr>
        <p:spPr>
          <a:xfrm>
            <a:off x="0" y="864000"/>
            <a:ext cx="12192000" cy="288000"/>
          </a:xfrm>
          <a:prstGeom prst="rect">
            <a:avLst/>
          </a:prstGeom>
          <a:solidFill>
            <a:srgbClr val="00317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15" name="Rechteck 14"/>
          <p:cNvSpPr/>
          <p:nvPr userDrawn="1"/>
        </p:nvSpPr>
        <p:spPr>
          <a:xfrm>
            <a:off x="-3" y="864000"/>
            <a:ext cx="3888000" cy="288000"/>
          </a:xfrm>
          <a:prstGeom prst="rect">
            <a:avLst/>
          </a:prstGeom>
          <a:solidFill>
            <a:srgbClr val="45649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23" name="Foliennummernplatzhalter 5"/>
          <p:cNvSpPr txBox="1">
            <a:spLocks/>
          </p:cNvSpPr>
          <p:nvPr userDrawn="1"/>
        </p:nvSpPr>
        <p:spPr>
          <a:xfrm>
            <a:off x="8807627" y="655553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dirty="0"/>
          </a:p>
        </p:txBody>
      </p:sp>
      <p:sp>
        <p:nvSpPr>
          <p:cNvPr id="16" name="Datumsplatzhalter 3"/>
          <p:cNvSpPr>
            <a:spLocks noGrp="1"/>
          </p:cNvSpPr>
          <p:nvPr>
            <p:ph type="dt" sz="half" idx="2"/>
          </p:nvPr>
        </p:nvSpPr>
        <p:spPr>
          <a:xfrm>
            <a:off x="720000" y="6570000"/>
            <a:ext cx="2743200" cy="288000"/>
          </a:xfrm>
          <a:prstGeom prst="rect">
            <a:avLst/>
          </a:prstGeom>
        </p:spPr>
        <p:txBody>
          <a:bodyPr vert="horz" lIns="0" tIns="0" rIns="0" bIns="0" rtlCol="0" anchor="ctr"/>
          <a:lstStyle>
            <a:lvl1pPr algn="l">
              <a:defRPr sz="1200">
                <a:solidFill>
                  <a:schemeClr val="bg1"/>
                </a:solidFill>
              </a:defRPr>
            </a:lvl1pPr>
          </a:lstStyle>
          <a:p>
            <a:fld id="{07CB69B9-C0DA-DA45-9E37-B7EE9F1A1FE2}" type="datetime1">
              <a:rPr lang="de-DE" smtClean="0"/>
              <a:t>11.10.2019</a:t>
            </a:fld>
            <a:endParaRPr lang="de-DE" dirty="0"/>
          </a:p>
        </p:txBody>
      </p:sp>
      <p:sp>
        <p:nvSpPr>
          <p:cNvPr id="17" name="Fußzeilenplatzhalter 4"/>
          <p:cNvSpPr>
            <a:spLocks noGrp="1"/>
          </p:cNvSpPr>
          <p:nvPr>
            <p:ph type="ftr" sz="quarter" idx="3"/>
          </p:nvPr>
        </p:nvSpPr>
        <p:spPr>
          <a:xfrm>
            <a:off x="4038600" y="6570000"/>
            <a:ext cx="4114800" cy="288000"/>
          </a:xfrm>
          <a:prstGeom prst="rect">
            <a:avLst/>
          </a:prstGeom>
        </p:spPr>
        <p:txBody>
          <a:bodyPr vert="horz" lIns="91440" tIns="45720" rIns="91440" bIns="45720" rtlCol="0" anchor="ctr"/>
          <a:lstStyle>
            <a:lvl1pPr algn="ctr">
              <a:defRPr sz="1200">
                <a:solidFill>
                  <a:schemeClr val="bg1"/>
                </a:solidFill>
              </a:defRPr>
            </a:lvl1pPr>
          </a:lstStyle>
          <a:p>
            <a:endParaRPr lang="de-DE" dirty="0"/>
          </a:p>
        </p:txBody>
      </p:sp>
      <p:sp>
        <p:nvSpPr>
          <p:cNvPr id="18" name="Foliennummernplatzhalter 5"/>
          <p:cNvSpPr>
            <a:spLocks noGrp="1"/>
          </p:cNvSpPr>
          <p:nvPr>
            <p:ph type="sldNum" sz="quarter" idx="4"/>
          </p:nvPr>
        </p:nvSpPr>
        <p:spPr>
          <a:xfrm>
            <a:off x="8728800" y="6570000"/>
            <a:ext cx="2743200" cy="288000"/>
          </a:xfrm>
          <a:prstGeom prst="rect">
            <a:avLst/>
          </a:prstGeom>
        </p:spPr>
        <p:txBody>
          <a:bodyPr vert="horz" lIns="0" tIns="0" rIns="0" bIns="0" rtlCol="0" anchor="ctr"/>
          <a:lstStyle>
            <a:lvl1pPr algn="r">
              <a:defRPr sz="1200">
                <a:solidFill>
                  <a:schemeClr val="bg1"/>
                </a:solidFill>
              </a:defRPr>
            </a:lvl1pPr>
          </a:lstStyle>
          <a:p>
            <a:fld id="{B2A54703-7B11-304E-913B-E52C2E5950A1}" type="slidenum">
              <a:rPr lang="de-DE" smtClean="0"/>
              <a:pPr/>
              <a:t>‹Nr.›</a:t>
            </a:fld>
            <a:endParaRPr lang="de-DE" dirty="0"/>
          </a:p>
        </p:txBody>
      </p:sp>
      <p:pic>
        <p:nvPicPr>
          <p:cNvPr id="19" name="Grafik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881903" y="-186"/>
            <a:ext cx="2310093" cy="846000"/>
          </a:xfrm>
          <a:prstGeom prst="rect">
            <a:avLst/>
          </a:prstGeom>
        </p:spPr>
      </p:pic>
    </p:spTree>
    <p:extLst>
      <p:ext uri="{BB962C8B-B14F-4D97-AF65-F5344CB8AC3E}">
        <p14:creationId xmlns:p14="http://schemas.microsoft.com/office/powerpoint/2010/main" val="200238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ild-Text, dreispaltig">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1"/>
            <a:ext cx="10756800" cy="720000"/>
          </a:xfrm>
        </p:spPr>
        <p:txBody>
          <a:bodyPr/>
          <a:lstStyle/>
          <a:p>
            <a:r>
              <a:rPr lang="de-DE" dirty="0"/>
              <a:t>Mastertitelformat bearbeiten</a:t>
            </a:r>
          </a:p>
        </p:txBody>
      </p:sp>
      <p:sp>
        <p:nvSpPr>
          <p:cNvPr id="5" name="Datumsplatzhalter 4"/>
          <p:cNvSpPr>
            <a:spLocks noGrp="1"/>
          </p:cNvSpPr>
          <p:nvPr>
            <p:ph type="dt" sz="half" idx="10"/>
          </p:nvPr>
        </p:nvSpPr>
        <p:spPr/>
        <p:txBody>
          <a:bodyPr/>
          <a:lstStyle/>
          <a:p>
            <a:fld id="{8F26A962-764B-FF47-A297-A144E699A246}" type="datetime1">
              <a:rPr lang="de-DE" smtClean="0"/>
              <a:t>11.10.2019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2A54703-7B11-304E-913B-E52C2E5950A1}" type="slidenum">
              <a:rPr lang="de-DE" smtClean="0"/>
              <a:t>‹Nr.›</a:t>
            </a:fld>
            <a:endParaRPr lang="de-DE"/>
          </a:p>
        </p:txBody>
      </p:sp>
      <p:sp>
        <p:nvSpPr>
          <p:cNvPr id="9" name="Bildplatzhalter 8"/>
          <p:cNvSpPr>
            <a:spLocks noGrp="1"/>
          </p:cNvSpPr>
          <p:nvPr>
            <p:ph type="pic" sz="quarter" idx="13"/>
          </p:nvPr>
        </p:nvSpPr>
        <p:spPr>
          <a:xfrm>
            <a:off x="720000" y="1584000"/>
            <a:ext cx="3463199" cy="2599200"/>
          </a:xfrm>
          <a:prstGeom prst="rect">
            <a:avLst/>
          </a:prstGeom>
        </p:spPr>
        <p:txBody>
          <a:bodyPr/>
          <a:lstStyle/>
          <a:p>
            <a:endParaRPr lang="de-DE" dirty="0"/>
          </a:p>
        </p:txBody>
      </p:sp>
      <p:sp>
        <p:nvSpPr>
          <p:cNvPr id="10" name="Bildplatzhalter 8"/>
          <p:cNvSpPr>
            <a:spLocks noGrp="1"/>
          </p:cNvSpPr>
          <p:nvPr>
            <p:ph type="pic" sz="quarter" idx="14"/>
          </p:nvPr>
        </p:nvSpPr>
        <p:spPr>
          <a:xfrm>
            <a:off x="8008801" y="1584000"/>
            <a:ext cx="3463199" cy="2599200"/>
          </a:xfrm>
          <a:prstGeom prst="rect">
            <a:avLst/>
          </a:prstGeom>
        </p:spPr>
        <p:txBody>
          <a:bodyPr/>
          <a:lstStyle/>
          <a:p>
            <a:endParaRPr lang="de-DE" dirty="0"/>
          </a:p>
        </p:txBody>
      </p:sp>
      <p:sp>
        <p:nvSpPr>
          <p:cNvPr id="11" name="Bildplatzhalter 8"/>
          <p:cNvSpPr>
            <a:spLocks noGrp="1"/>
          </p:cNvSpPr>
          <p:nvPr>
            <p:ph type="pic" sz="quarter" idx="15"/>
          </p:nvPr>
        </p:nvSpPr>
        <p:spPr>
          <a:xfrm>
            <a:off x="4364400" y="1584000"/>
            <a:ext cx="3463199" cy="2599200"/>
          </a:xfrm>
          <a:prstGeom prst="rect">
            <a:avLst/>
          </a:prstGeom>
        </p:spPr>
        <p:txBody>
          <a:bodyPr/>
          <a:lstStyle/>
          <a:p>
            <a:endParaRPr lang="de-DE" dirty="0"/>
          </a:p>
        </p:txBody>
      </p:sp>
      <p:sp>
        <p:nvSpPr>
          <p:cNvPr id="13" name="Textplatzhalter 12"/>
          <p:cNvSpPr>
            <a:spLocks noGrp="1"/>
          </p:cNvSpPr>
          <p:nvPr>
            <p:ph type="body" sz="quarter" idx="16"/>
          </p:nvPr>
        </p:nvSpPr>
        <p:spPr>
          <a:xfrm>
            <a:off x="720725" y="4392000"/>
            <a:ext cx="3462338" cy="1620000"/>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e-DE" dirty="0"/>
              <a:t>Mastertextformat bearbeiten</a:t>
            </a:r>
          </a:p>
        </p:txBody>
      </p:sp>
      <p:sp>
        <p:nvSpPr>
          <p:cNvPr id="16" name="Textplatzhalter 12"/>
          <p:cNvSpPr>
            <a:spLocks noGrp="1"/>
          </p:cNvSpPr>
          <p:nvPr>
            <p:ph type="body" sz="quarter" idx="17"/>
          </p:nvPr>
        </p:nvSpPr>
        <p:spPr>
          <a:xfrm>
            <a:off x="4367485" y="4392000"/>
            <a:ext cx="3462338" cy="1620000"/>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e-DE" dirty="0"/>
              <a:t>Mastertextformat bearbeiten</a:t>
            </a:r>
          </a:p>
        </p:txBody>
      </p:sp>
      <p:sp>
        <p:nvSpPr>
          <p:cNvPr id="17" name="Textplatzhalter 12"/>
          <p:cNvSpPr>
            <a:spLocks noGrp="1"/>
          </p:cNvSpPr>
          <p:nvPr>
            <p:ph type="body" sz="quarter" idx="18"/>
          </p:nvPr>
        </p:nvSpPr>
        <p:spPr>
          <a:xfrm>
            <a:off x="8009662" y="4391999"/>
            <a:ext cx="3462338" cy="1620000"/>
          </a:xfrm>
          <a:prstGeom prst="rect">
            <a:avLst/>
          </a:prstGeom>
        </p:spPr>
        <p:txBody>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de-DE" dirty="0"/>
              <a:t>Mastertextformat bearbeiten</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uf Bild, 2/3, animier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1"/>
            <a:ext cx="12192000" cy="6570000"/>
          </a:xfrm>
          <a:prstGeom prst="rect">
            <a:avLst/>
          </a:prstGeom>
        </p:spPr>
        <p:txBody>
          <a:bodyPr/>
          <a:lstStyle/>
          <a:p>
            <a:endParaRPr lang="de-DE" dirty="0"/>
          </a:p>
        </p:txBody>
      </p:sp>
      <p:sp>
        <p:nvSpPr>
          <p:cNvPr id="4" name="Datumsplatzhalter 3"/>
          <p:cNvSpPr>
            <a:spLocks noGrp="1"/>
          </p:cNvSpPr>
          <p:nvPr>
            <p:ph type="dt" sz="half" idx="10"/>
          </p:nvPr>
        </p:nvSpPr>
        <p:spPr/>
        <p:txBody>
          <a:bodyPr/>
          <a:lstStyle/>
          <a:p>
            <a:fld id="{478FF04E-94C6-154F-BE7B-722CE47607FE}"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11" name="Titel 1"/>
          <p:cNvSpPr>
            <a:spLocks noGrp="1"/>
          </p:cNvSpPr>
          <p:nvPr>
            <p:ph type="title" hasCustomPrompt="1"/>
          </p:nvPr>
        </p:nvSpPr>
        <p:spPr>
          <a:xfrm>
            <a:off x="360000" y="863999"/>
            <a:ext cx="4176000" cy="5273999"/>
          </a:xfrm>
          <a:solidFill>
            <a:schemeClr val="bg1"/>
          </a:solidFill>
        </p:spPr>
        <p:txBody>
          <a:bodyPr lIns="360000" tIns="360000" rIns="360000"/>
          <a:lstStyle/>
          <a:p>
            <a:r>
              <a:rPr lang="de-DE" dirty="0"/>
              <a:t>Mastertitelformat </a:t>
            </a:r>
            <a:br>
              <a:rPr lang="de-DE" dirty="0"/>
            </a:br>
            <a:r>
              <a:rPr lang="de-DE" dirty="0"/>
              <a:t>bearbeiten</a:t>
            </a:r>
          </a:p>
        </p:txBody>
      </p:sp>
      <p:sp>
        <p:nvSpPr>
          <p:cNvPr id="9" name="Textplatzhalter 2"/>
          <p:cNvSpPr>
            <a:spLocks noGrp="1"/>
          </p:cNvSpPr>
          <p:nvPr>
            <p:ph idx="14"/>
          </p:nvPr>
        </p:nvSpPr>
        <p:spPr>
          <a:xfrm>
            <a:off x="360001" y="2387006"/>
            <a:ext cx="4176000" cy="3747213"/>
          </a:xfrm>
          <a:prstGeom prst="rect">
            <a:avLst/>
          </a:prstGeom>
        </p:spPr>
        <p:txBody>
          <a:bodyPr vert="horz" lIns="360000" tIns="0" rIns="360000" bIns="0" rtlCol="0">
            <a:noAutofit/>
          </a:bodyPr>
          <a:lstStyle>
            <a:lvl1pPr>
              <a:buSzPct val="100000"/>
              <a:defRPr/>
            </a:lvl1pPr>
            <a:lvl2pPr>
              <a:buSzPct val="100000"/>
              <a:defRPr/>
            </a:lvl2pPr>
            <a:lvl3pPr>
              <a:buSzPct val="100000"/>
              <a:defRPr/>
            </a:lvl3pPr>
            <a:lvl4pPr>
              <a:buSzPct val="100000"/>
              <a:defRPr/>
            </a:lvl4pPr>
            <a:lvl5pP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8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0-#ppt_w/2"/>
                                          </p:val>
                                        </p:tav>
                                        <p:tav tm="100000">
                                          <p:val>
                                            <p:strVal val="#ppt_x"/>
                                          </p:val>
                                        </p:tav>
                                      </p:tavLst>
                                    </p:anim>
                                    <p:anim calcmode="lin" valueType="num">
                                      <p:cBhvr additive="base">
                                        <p:cTn id="8" dur="7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00" fill="hold"/>
                                        <p:tgtEl>
                                          <p:spTgt spid="9"/>
                                        </p:tgtEl>
                                        <p:attrNameLst>
                                          <p:attrName>ppt_x</p:attrName>
                                        </p:attrNameLst>
                                      </p:cBhvr>
                                      <p:tavLst>
                                        <p:tav tm="0">
                                          <p:val>
                                            <p:strVal val="0-#ppt_w/2"/>
                                          </p:val>
                                        </p:tav>
                                        <p:tav tm="100000">
                                          <p:val>
                                            <p:strVal val="#ppt_x"/>
                                          </p:val>
                                        </p:tav>
                                      </p:tavLst>
                                    </p:anim>
                                    <p:anim calcmode="lin" valueType="num">
                                      <p:cBhvr additive="base">
                                        <p:cTn id="12" dur="7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tmplLst>
          <p:tmpl>
            <p:tnLst>
              <p:par>
                <p:cTn presetID="2" presetClass="entr" presetSubtype="8" decel="100000" fill="hold" nodeType="withEffect">
                  <p:stCondLst>
                    <p:cond delay="0"/>
                  </p:stCondLst>
                  <p:childTnLst>
                    <p:set>
                      <p:cBhvr>
                        <p:cTn dur="1" fill="hold">
                          <p:stCondLst>
                            <p:cond delay="0"/>
                          </p:stCondLst>
                        </p:cTn>
                        <p:tgtEl>
                          <p:spTgt spid="9"/>
                        </p:tgtEl>
                        <p:attrNameLst>
                          <p:attrName>style.visibility</p:attrName>
                        </p:attrNameLst>
                      </p:cBhvr>
                      <p:to>
                        <p:strVal val="visible"/>
                      </p:to>
                    </p:set>
                    <p:anim calcmode="lin" valueType="num">
                      <p:cBhvr additive="base">
                        <p:cTn dur="700" fill="hold"/>
                        <p:tgtEl>
                          <p:spTgt spid="9"/>
                        </p:tgtEl>
                        <p:attrNameLst>
                          <p:attrName>ppt_x</p:attrName>
                        </p:attrNameLst>
                      </p:cBhvr>
                      <p:tavLst>
                        <p:tav tm="0">
                          <p:val>
                            <p:strVal val="0-#ppt_w/2"/>
                          </p:val>
                        </p:tav>
                        <p:tav tm="100000">
                          <p:val>
                            <p:strVal val="#ppt_x"/>
                          </p:val>
                        </p:tav>
                      </p:tavLst>
                    </p:anim>
                    <p:anim calcmode="lin" valueType="num">
                      <p:cBhvr additive="base">
                        <p:cTn dur="70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uf Bild, 3/2, animiert">
    <p:spTree>
      <p:nvGrpSpPr>
        <p:cNvPr id="1" name=""/>
        <p:cNvGrpSpPr/>
        <p:nvPr/>
      </p:nvGrpSpPr>
      <p:grpSpPr>
        <a:xfrm>
          <a:off x="0" y="0"/>
          <a:ext cx="0" cy="0"/>
          <a:chOff x="0" y="0"/>
          <a:chExt cx="0" cy="0"/>
        </a:xfrm>
      </p:grpSpPr>
      <p:sp>
        <p:nvSpPr>
          <p:cNvPr id="8" name="Bildplatzhalter 7"/>
          <p:cNvSpPr>
            <a:spLocks noGrp="1"/>
          </p:cNvSpPr>
          <p:nvPr>
            <p:ph type="pic" sz="quarter" idx="13"/>
          </p:nvPr>
        </p:nvSpPr>
        <p:spPr>
          <a:xfrm>
            <a:off x="0" y="1"/>
            <a:ext cx="12192000" cy="6570000"/>
          </a:xfrm>
          <a:prstGeom prst="rect">
            <a:avLst/>
          </a:prstGeom>
        </p:spPr>
        <p:txBody>
          <a:bodyPr/>
          <a:lstStyle/>
          <a:p>
            <a:endParaRPr lang="de-DE" dirty="0"/>
          </a:p>
        </p:txBody>
      </p:sp>
      <p:sp>
        <p:nvSpPr>
          <p:cNvPr id="4" name="Datumsplatzhalter 3"/>
          <p:cNvSpPr>
            <a:spLocks noGrp="1"/>
          </p:cNvSpPr>
          <p:nvPr>
            <p:ph type="dt" sz="half" idx="10"/>
          </p:nvPr>
        </p:nvSpPr>
        <p:spPr/>
        <p:txBody>
          <a:bodyPr/>
          <a:lstStyle/>
          <a:p>
            <a:fld id="{0630405E-6342-134A-8079-B2F63FF6964D}"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11" name="Titel 1"/>
          <p:cNvSpPr>
            <a:spLocks noGrp="1"/>
          </p:cNvSpPr>
          <p:nvPr>
            <p:ph type="title" hasCustomPrompt="1"/>
          </p:nvPr>
        </p:nvSpPr>
        <p:spPr>
          <a:xfrm>
            <a:off x="360000" y="863999"/>
            <a:ext cx="6951600" cy="5273999"/>
          </a:xfrm>
          <a:solidFill>
            <a:schemeClr val="bg1"/>
          </a:solidFill>
        </p:spPr>
        <p:txBody>
          <a:bodyPr lIns="360000" tIns="360000" rIns="360000"/>
          <a:lstStyle/>
          <a:p>
            <a:r>
              <a:rPr lang="de-DE" dirty="0"/>
              <a:t>Mastertitelformat </a:t>
            </a:r>
            <a:br>
              <a:rPr lang="de-DE" dirty="0"/>
            </a:br>
            <a:r>
              <a:rPr lang="de-DE" dirty="0"/>
              <a:t>bearbeiten</a:t>
            </a:r>
          </a:p>
        </p:txBody>
      </p:sp>
      <p:sp>
        <p:nvSpPr>
          <p:cNvPr id="14" name="Textplatzhalter 2"/>
          <p:cNvSpPr>
            <a:spLocks noGrp="1"/>
          </p:cNvSpPr>
          <p:nvPr>
            <p:ph idx="14"/>
          </p:nvPr>
        </p:nvSpPr>
        <p:spPr>
          <a:xfrm>
            <a:off x="360000" y="2387006"/>
            <a:ext cx="6951599" cy="3747213"/>
          </a:xfrm>
          <a:prstGeom prst="rect">
            <a:avLst/>
          </a:prstGeom>
        </p:spPr>
        <p:txBody>
          <a:bodyPr vert="horz" lIns="360000" tIns="0" rIns="360000" bIns="0" rtlCol="0">
            <a:noAutofit/>
          </a:bodyPr>
          <a:lstStyle>
            <a:lvl1pPr>
              <a:buSzPct val="100000"/>
              <a:defRPr/>
            </a:lvl1pPr>
            <a:lvl2pPr>
              <a:buSzPct val="100000"/>
              <a:defRPr/>
            </a:lvl2pPr>
            <a:lvl3pPr>
              <a:buSzPct val="100000"/>
              <a:defRPr/>
            </a:lvl3pPr>
            <a:lvl4pPr>
              <a:buSzPct val="100000"/>
              <a:defRPr/>
            </a:lvl4pPr>
            <a:lvl5pP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00" fill="hold"/>
                                        <p:tgtEl>
                                          <p:spTgt spid="11"/>
                                        </p:tgtEl>
                                        <p:attrNameLst>
                                          <p:attrName>ppt_x</p:attrName>
                                        </p:attrNameLst>
                                      </p:cBhvr>
                                      <p:tavLst>
                                        <p:tav tm="0">
                                          <p:val>
                                            <p:strVal val="0-#ppt_w/2"/>
                                          </p:val>
                                        </p:tav>
                                        <p:tav tm="100000">
                                          <p:val>
                                            <p:strVal val="#ppt_x"/>
                                          </p:val>
                                        </p:tav>
                                      </p:tavLst>
                                    </p:anim>
                                    <p:anim calcmode="lin" valueType="num">
                                      <p:cBhvr additive="base">
                                        <p:cTn id="8" dur="7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00" fill="hold"/>
                                        <p:tgtEl>
                                          <p:spTgt spid="14"/>
                                        </p:tgtEl>
                                        <p:attrNameLst>
                                          <p:attrName>ppt_x</p:attrName>
                                        </p:attrNameLst>
                                      </p:cBhvr>
                                      <p:tavLst>
                                        <p:tav tm="0">
                                          <p:val>
                                            <p:strVal val="0-#ppt_w/2"/>
                                          </p:val>
                                        </p:tav>
                                        <p:tav tm="100000">
                                          <p:val>
                                            <p:strVal val="#ppt_x"/>
                                          </p:val>
                                        </p:tav>
                                      </p:tavLst>
                                    </p:anim>
                                    <p:anim calcmode="lin" valueType="num">
                                      <p:cBhvr additive="base">
                                        <p:cTn id="12" dur="7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uiExpand="1">
        <p:tmplLst>
          <p:tmpl>
            <p:tnLst>
              <p:par>
                <p:cTn presetID="2" presetClass="entr" presetSubtype="8" decel="10000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700" fill="hold"/>
                        <p:tgtEl>
                          <p:spTgt spid="14"/>
                        </p:tgtEl>
                        <p:attrNameLst>
                          <p:attrName>ppt_x</p:attrName>
                        </p:attrNameLst>
                      </p:cBhvr>
                      <p:tavLst>
                        <p:tav tm="0">
                          <p:val>
                            <p:strVal val="0-#ppt_w/2"/>
                          </p:val>
                        </p:tav>
                        <p:tav tm="100000">
                          <p:val>
                            <p:strVal val="#ppt_x"/>
                          </p:val>
                        </p:tav>
                      </p:tavLst>
                    </p:anim>
                    <p:anim calcmode="lin" valueType="num">
                      <p:cBhvr additive="base">
                        <p:cTn dur="7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Diagramm">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0"/>
            <a:ext cx="5181600" cy="961625"/>
          </a:xfrm>
        </p:spPr>
        <p:txBody>
          <a:bodyPr/>
          <a:lstStyle/>
          <a:p>
            <a:r>
              <a:rPr lang="de-DE"/>
              <a:t>Mastertitelformat bearbeiten</a:t>
            </a:r>
          </a:p>
        </p:txBody>
      </p:sp>
      <p:sp>
        <p:nvSpPr>
          <p:cNvPr id="3" name="Inhaltsplatzhalter 2"/>
          <p:cNvSpPr>
            <a:spLocks noGrp="1"/>
          </p:cNvSpPr>
          <p:nvPr>
            <p:ph sz="half" idx="1"/>
          </p:nvPr>
        </p:nvSpPr>
        <p:spPr>
          <a:xfrm>
            <a:off x="720000" y="2160000"/>
            <a:ext cx="5181600" cy="4014000"/>
          </a:xfrm>
          <a:prstGeom prst="rect">
            <a:avLst/>
          </a:prstGeom>
        </p:spPr>
        <p:txBody>
          <a:bodyPr lIns="0" tIns="0" rIns="0" bIns="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0"/>
          </p:nvPr>
        </p:nvSpPr>
        <p:spPr/>
        <p:txBody>
          <a:bodyPr/>
          <a:lstStyle/>
          <a:p>
            <a:fld id="{391D5C4C-7D21-9F4A-8927-C7B7B72584C8}" type="datetime1">
              <a:rPr lang="de-DE" smtClean="0"/>
              <a:t>11.10.2019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2A54703-7B11-304E-913B-E52C2E5950A1}" type="slidenum">
              <a:rPr lang="de-DE" smtClean="0"/>
              <a:t>‹Nr.›</a:t>
            </a:fld>
            <a:endParaRPr lang="de-DE"/>
          </a:p>
        </p:txBody>
      </p:sp>
      <p:sp>
        <p:nvSpPr>
          <p:cNvPr id="12" name="Diagrammplatzhalter 10"/>
          <p:cNvSpPr>
            <a:spLocks noGrp="1"/>
          </p:cNvSpPr>
          <p:nvPr>
            <p:ph type="chart" sz="quarter" idx="14"/>
          </p:nvPr>
        </p:nvSpPr>
        <p:spPr>
          <a:xfrm>
            <a:off x="6429600" y="863998"/>
            <a:ext cx="5079600" cy="5310001"/>
          </a:xfrm>
          <a:prstGeom prst="rect">
            <a:avLst/>
          </a:prstGeom>
        </p:spPr>
        <p:txBody>
          <a:bodyPr/>
          <a:lstStyle/>
          <a:p>
            <a:endParaRPr lang="de-DE"/>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Datumsplatzhalter 3"/>
          <p:cNvSpPr>
            <a:spLocks noGrp="1"/>
          </p:cNvSpPr>
          <p:nvPr>
            <p:ph type="dt" sz="half" idx="10"/>
          </p:nvPr>
        </p:nvSpPr>
        <p:spPr/>
        <p:txBody>
          <a:bodyPr/>
          <a:lstStyle/>
          <a:p>
            <a:fld id="{01DAA421-16E2-BE43-962A-64CFFACEBFE7}"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8" name="Diagrammplatzhalter 7"/>
          <p:cNvSpPr>
            <a:spLocks noGrp="1"/>
          </p:cNvSpPr>
          <p:nvPr>
            <p:ph type="chart" sz="quarter" idx="13"/>
          </p:nvPr>
        </p:nvSpPr>
        <p:spPr>
          <a:xfrm>
            <a:off x="720725" y="2160000"/>
            <a:ext cx="10756800" cy="3984398"/>
          </a:xfrm>
          <a:prstGeom prst="rect">
            <a:avLst/>
          </a:prstGeom>
        </p:spPr>
        <p:txBody>
          <a:bodyPr/>
          <a:lstStyle/>
          <a:p>
            <a:endParaRPr lang="de-DE"/>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4" name="Datumsplatzhalter 3"/>
          <p:cNvSpPr>
            <a:spLocks noGrp="1"/>
          </p:cNvSpPr>
          <p:nvPr>
            <p:ph type="dt" sz="half" idx="10"/>
          </p:nvPr>
        </p:nvSpPr>
        <p:spPr/>
        <p:txBody>
          <a:bodyPr/>
          <a:lstStyle/>
          <a:p>
            <a:fld id="{7D750663-9A7D-4A43-81BD-435D073D5E92}"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7" name="Tabellenplatzhalter 6"/>
          <p:cNvSpPr>
            <a:spLocks noGrp="1"/>
          </p:cNvSpPr>
          <p:nvPr>
            <p:ph type="tbl" sz="quarter" idx="14"/>
          </p:nvPr>
        </p:nvSpPr>
        <p:spPr>
          <a:xfrm>
            <a:off x="720001" y="2160001"/>
            <a:ext cx="10752000" cy="3984398"/>
          </a:xfrm>
          <a:prstGeom prst="rect">
            <a:avLst/>
          </a:prstGeom>
        </p:spPr>
        <p:txBody>
          <a:bodyPr/>
          <a:lstStyle/>
          <a:p>
            <a:endParaRPr lang="de-DE"/>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wischentitel auf Bild">
    <p:spTree>
      <p:nvGrpSpPr>
        <p:cNvPr id="1" name=""/>
        <p:cNvGrpSpPr/>
        <p:nvPr/>
      </p:nvGrpSpPr>
      <p:grpSpPr>
        <a:xfrm>
          <a:off x="0" y="0"/>
          <a:ext cx="0" cy="0"/>
          <a:chOff x="0" y="0"/>
          <a:chExt cx="0" cy="0"/>
        </a:xfrm>
      </p:grpSpPr>
      <p:sp>
        <p:nvSpPr>
          <p:cNvPr id="9" name="Bildplatzhalter 7"/>
          <p:cNvSpPr>
            <a:spLocks noGrp="1"/>
          </p:cNvSpPr>
          <p:nvPr>
            <p:ph type="pic" sz="quarter" idx="13"/>
          </p:nvPr>
        </p:nvSpPr>
        <p:spPr>
          <a:xfrm>
            <a:off x="0" y="1"/>
            <a:ext cx="12192000" cy="6570000"/>
          </a:xfrm>
          <a:prstGeom prst="rect">
            <a:avLst/>
          </a:prstGeom>
        </p:spPr>
        <p:txBody>
          <a:bodyPr/>
          <a:lstStyle/>
          <a:p>
            <a:endParaRPr lang="de-DE" dirty="0"/>
          </a:p>
        </p:txBody>
      </p:sp>
      <p:sp>
        <p:nvSpPr>
          <p:cNvPr id="2" name="Titel 1"/>
          <p:cNvSpPr>
            <a:spLocks noGrp="1"/>
          </p:cNvSpPr>
          <p:nvPr>
            <p:ph type="title"/>
          </p:nvPr>
        </p:nvSpPr>
        <p:spPr>
          <a:xfrm>
            <a:off x="864000" y="1944000"/>
            <a:ext cx="10515600" cy="1152000"/>
          </a:xfrm>
        </p:spPr>
        <p:txBody>
          <a:bodyPr anchor="t" anchorCtr="0"/>
          <a:lstStyle>
            <a:lvl1pPr algn="l">
              <a:defRPr sz="4200">
                <a:solidFill>
                  <a:schemeClr val="bg1"/>
                </a:solidFill>
              </a:defRPr>
            </a:lvl1pPr>
          </a:lstStyle>
          <a:p>
            <a:r>
              <a:rPr lang="de-DE" dirty="0"/>
              <a:t>Mastertitelformat bearbeiten</a:t>
            </a:r>
          </a:p>
        </p:txBody>
      </p:sp>
      <p:sp>
        <p:nvSpPr>
          <p:cNvPr id="4" name="Datumsplatzhalter 3"/>
          <p:cNvSpPr>
            <a:spLocks noGrp="1"/>
          </p:cNvSpPr>
          <p:nvPr>
            <p:ph type="dt" sz="half" idx="10"/>
          </p:nvPr>
        </p:nvSpPr>
        <p:spPr>
          <a:xfrm>
            <a:off x="720000" y="6533109"/>
            <a:ext cx="2743200" cy="365125"/>
          </a:xfrm>
        </p:spPr>
        <p:txBody>
          <a:bodyPr/>
          <a:lstStyle/>
          <a:p>
            <a:fld id="{F15B191B-6F8E-0745-8700-4A77E56D8486}"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19" name="Textplatzhalter 17"/>
          <p:cNvSpPr>
            <a:spLocks noGrp="1"/>
          </p:cNvSpPr>
          <p:nvPr>
            <p:ph type="body" sz="quarter" idx="15"/>
          </p:nvPr>
        </p:nvSpPr>
        <p:spPr>
          <a:xfrm>
            <a:off x="0" y="1944000"/>
            <a:ext cx="576000" cy="1152000"/>
          </a:xfrm>
          <a:prstGeom prst="rect">
            <a:avLst/>
          </a:prstGeom>
          <a:solidFill>
            <a:schemeClr val="accent5"/>
          </a:solidFill>
        </p:spPr>
        <p:txBody>
          <a:bodyPr/>
          <a:lstStyle>
            <a:lvl1pPr marL="0" indent="0">
              <a:buNone/>
              <a:defRPr sz="1000">
                <a:solidFill>
                  <a:schemeClr val="accent5"/>
                </a:solidFill>
              </a:defRPr>
            </a:lvl1pPr>
          </a:lstStyle>
          <a:p>
            <a:pPr lvl="0"/>
            <a:endParaRPr lang="de-DE" dirty="0"/>
          </a:p>
        </p:txBody>
      </p:sp>
    </p:spTree>
    <p:extLst>
      <p:ext uri="{BB962C8B-B14F-4D97-AF65-F5344CB8AC3E}">
        <p14:creationId xmlns:p14="http://schemas.microsoft.com/office/powerpoint/2010/main" val="180948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00" fill="hold"/>
                                        <p:tgtEl>
                                          <p:spTgt spid="19"/>
                                        </p:tgtEl>
                                        <p:attrNameLst>
                                          <p:attrName>ppt_x</p:attrName>
                                        </p:attrNameLst>
                                      </p:cBhvr>
                                      <p:tavLst>
                                        <p:tav tm="0">
                                          <p:val>
                                            <p:strVal val="0-#ppt_w/2"/>
                                          </p:val>
                                        </p:tav>
                                        <p:tav tm="100000">
                                          <p:val>
                                            <p:strVal val="#ppt_x"/>
                                          </p:val>
                                        </p:tav>
                                      </p:tavLst>
                                    </p:anim>
                                    <p:anim calcmode="lin" valueType="num">
                                      <p:cBhvr additive="base">
                                        <p:cTn id="8" dur="7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grpId="0" nodeType="afterEffect">
                                  <p:stCondLst>
                                    <p:cond delay="500"/>
                                  </p:stCondLst>
                                  <p:iterate type="lt">
                                    <p:tmPct val="10000"/>
                                  </p:iterate>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tmplLst>
          <p:tmpl>
            <p:tnLst>
              <p:par>
                <p:cTn presetID="2" presetClass="entr" presetSubtype="8" decel="5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ischentitel auf Weiß">
    <p:spTree>
      <p:nvGrpSpPr>
        <p:cNvPr id="1" name=""/>
        <p:cNvGrpSpPr/>
        <p:nvPr/>
      </p:nvGrpSpPr>
      <p:grpSpPr>
        <a:xfrm>
          <a:off x="0" y="0"/>
          <a:ext cx="0" cy="0"/>
          <a:chOff x="0" y="0"/>
          <a:chExt cx="0" cy="0"/>
        </a:xfrm>
      </p:grpSpPr>
      <p:sp>
        <p:nvSpPr>
          <p:cNvPr id="4" name="Datumsplatzhalter 3"/>
          <p:cNvSpPr>
            <a:spLocks noGrp="1"/>
          </p:cNvSpPr>
          <p:nvPr>
            <p:ph type="dt" sz="half" idx="10"/>
          </p:nvPr>
        </p:nvSpPr>
        <p:spPr>
          <a:xfrm>
            <a:off x="720000" y="6533109"/>
            <a:ext cx="2743200" cy="365125"/>
          </a:xfrm>
        </p:spPr>
        <p:txBody>
          <a:bodyPr/>
          <a:lstStyle/>
          <a:p>
            <a:fld id="{C06330A6-0A8E-354E-B0F5-09BD54E06B6D}"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19" name="Textplatzhalter 17"/>
          <p:cNvSpPr>
            <a:spLocks noGrp="1"/>
          </p:cNvSpPr>
          <p:nvPr>
            <p:ph type="body" sz="quarter" idx="15"/>
          </p:nvPr>
        </p:nvSpPr>
        <p:spPr>
          <a:xfrm>
            <a:off x="0" y="1944000"/>
            <a:ext cx="576000" cy="1152000"/>
          </a:xfrm>
          <a:prstGeom prst="rect">
            <a:avLst/>
          </a:prstGeom>
          <a:solidFill>
            <a:schemeClr val="accent5"/>
          </a:solidFill>
        </p:spPr>
        <p:txBody>
          <a:bodyPr/>
          <a:lstStyle>
            <a:lvl1pPr marL="0" indent="0">
              <a:buNone/>
              <a:defRPr sz="1000">
                <a:solidFill>
                  <a:schemeClr val="accent5"/>
                </a:solidFill>
              </a:defRPr>
            </a:lvl1pPr>
          </a:lstStyle>
          <a:p>
            <a:pPr lvl="0"/>
            <a:endParaRPr lang="de-DE" dirty="0"/>
          </a:p>
        </p:txBody>
      </p:sp>
      <p:sp>
        <p:nvSpPr>
          <p:cNvPr id="7" name="Titel 1"/>
          <p:cNvSpPr>
            <a:spLocks noGrp="1"/>
          </p:cNvSpPr>
          <p:nvPr>
            <p:ph type="title"/>
          </p:nvPr>
        </p:nvSpPr>
        <p:spPr>
          <a:xfrm>
            <a:off x="864000" y="1944000"/>
            <a:ext cx="10515600" cy="1152000"/>
          </a:xfrm>
        </p:spPr>
        <p:txBody>
          <a:bodyPr anchor="t" anchorCtr="0"/>
          <a:lstStyle>
            <a:lvl1pPr algn="l">
              <a:defRPr sz="4200">
                <a:solidFill>
                  <a:schemeClr val="tx2"/>
                </a:solidFill>
              </a:defRPr>
            </a:lvl1pPr>
          </a:lstStyle>
          <a:p>
            <a:r>
              <a:rPr lang="de-DE" dirty="0"/>
              <a:t>Mastertitelformat bearbeiten</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00" fill="hold"/>
                                        <p:tgtEl>
                                          <p:spTgt spid="19"/>
                                        </p:tgtEl>
                                        <p:attrNameLst>
                                          <p:attrName>ppt_x</p:attrName>
                                        </p:attrNameLst>
                                      </p:cBhvr>
                                      <p:tavLst>
                                        <p:tav tm="0">
                                          <p:val>
                                            <p:strVal val="0-#ppt_w/2"/>
                                          </p:val>
                                        </p:tav>
                                        <p:tav tm="100000">
                                          <p:val>
                                            <p:strVal val="#ppt_x"/>
                                          </p:val>
                                        </p:tav>
                                      </p:tavLst>
                                    </p:anim>
                                    <p:anim calcmode="lin" valueType="num">
                                      <p:cBhvr additive="base">
                                        <p:cTn id="8" dur="700" fill="hold"/>
                                        <p:tgtEl>
                                          <p:spTgt spid="19"/>
                                        </p:tgtEl>
                                        <p:attrNameLst>
                                          <p:attrName>ppt_y</p:attrName>
                                        </p:attrNameLst>
                                      </p:cBhvr>
                                      <p:tavLst>
                                        <p:tav tm="0">
                                          <p:val>
                                            <p:strVal val="#ppt_y"/>
                                          </p:val>
                                        </p:tav>
                                        <p:tav tm="100000">
                                          <p:val>
                                            <p:strVal val="#ppt_y"/>
                                          </p:val>
                                        </p:tav>
                                      </p:tavLst>
                                    </p:anim>
                                  </p:childTnLst>
                                </p:cTn>
                              </p:par>
                            </p:childTnLst>
                          </p:cTn>
                        </p:par>
                        <p:par>
                          <p:cTn id="9" fill="hold">
                            <p:stCondLst>
                              <p:cond delay="700"/>
                            </p:stCondLst>
                            <p:childTnLst>
                              <p:par>
                                <p:cTn id="10" presetID="10" presetClass="entr" presetSubtype="0" fill="hold" grpId="0" nodeType="afterEffect">
                                  <p:stCondLst>
                                    <p:cond delay="500"/>
                                  </p:stCondLst>
                                  <p:iterate type="lt">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decel="50000" fill="hold" nodeType="after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700" fill="hold"/>
                        <p:tgtEl>
                          <p:spTgt spid="19"/>
                        </p:tgtEl>
                        <p:attrNameLst>
                          <p:attrName>ppt_x</p:attrName>
                        </p:attrNameLst>
                      </p:cBhvr>
                      <p:tavLst>
                        <p:tav tm="0">
                          <p:val>
                            <p:strVal val="0-#ppt_w/2"/>
                          </p:val>
                        </p:tav>
                        <p:tav tm="100000">
                          <p:val>
                            <p:strVal val="#ppt_x"/>
                          </p:val>
                        </p:tav>
                      </p:tavLst>
                    </p:anim>
                    <p:anim calcmode="lin" valueType="num">
                      <p:cBhvr additive="base">
                        <p:cTn dur="700" fill="hold"/>
                        <p:tgtEl>
                          <p:spTgt spid="19"/>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4" name="Datumsplatzhalter 3"/>
          <p:cNvSpPr>
            <a:spLocks noGrp="1"/>
          </p:cNvSpPr>
          <p:nvPr>
            <p:ph type="dt" sz="half" idx="10"/>
          </p:nvPr>
        </p:nvSpPr>
        <p:spPr/>
        <p:txBody>
          <a:bodyPr/>
          <a:lstStyle/>
          <a:p>
            <a:fld id="{E79B9197-F8C5-DE4E-949A-866B364F7B73}" type="datetime1">
              <a:rPr lang="de-DE" smtClean="0"/>
              <a:t>11.10.2019</a:t>
            </a:fld>
            <a:endParaRPr lang="de-DE" dirty="0"/>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9" name="Textplatzhalter 2">
            <a:extLst>
              <a:ext uri="{FF2B5EF4-FFF2-40B4-BE49-F238E27FC236}">
                <a16:creationId xmlns:a16="http://schemas.microsoft.com/office/drawing/2014/main" id="{00F14F9F-9AEC-41F8-B614-B01048E4A929}"/>
              </a:ext>
            </a:extLst>
          </p:cNvPr>
          <p:cNvSpPr>
            <a:spLocks noGrp="1"/>
          </p:cNvSpPr>
          <p:nvPr>
            <p:ph idx="1"/>
          </p:nvPr>
        </p:nvSpPr>
        <p:spPr>
          <a:xfrm>
            <a:off x="720000" y="2160000"/>
            <a:ext cx="10756800" cy="4351338"/>
          </a:xfrm>
          <a:prstGeom prst="rect">
            <a:avLst/>
          </a:prstGeom>
        </p:spPr>
        <p:txBody>
          <a:bodyPr vert="horz" lIns="0" tIns="0" rIns="0" bIns="1080000" rtlCol="0">
            <a:noAutofit/>
          </a:bodyPr>
          <a:lstStyle>
            <a:lvl1pPr marL="317500" indent="-317500">
              <a:buFont typeface="Arial" panose="020B0604020202020204" pitchFamily="34" charset="0"/>
              <a:buChar char="■"/>
              <a:defRPr/>
            </a:lvl1pPr>
            <a:lvl2pPr marL="685800" indent="-327025">
              <a:buFont typeface="Arial" panose="020B0604020202020204" pitchFamily="34" charset="0"/>
              <a:buChar char="■"/>
              <a:defRPr/>
            </a:lvl2pPr>
            <a:lvl3pPr marL="933450" indent="-215900">
              <a:buFont typeface="Arial" panose="020B0604020202020204" pitchFamily="34" charset="0"/>
              <a:buChar char="■"/>
              <a:defRPr/>
            </a:lvl3pPr>
            <a:lvl4pPr marL="1155700" indent="-222250">
              <a:buFont typeface="Arial" panose="020B0604020202020204" pitchFamily="34" charset="0"/>
              <a:buChar char="■"/>
              <a:defRPr/>
            </a:lvl4pPr>
            <a:lvl5pPr marL="1379538" indent="-223838">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810445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zweispaltig">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0"/>
            <a:ext cx="10707600" cy="961625"/>
          </a:xfrm>
        </p:spPr>
        <p:txBody>
          <a:bodyPr/>
          <a:lstStyle/>
          <a:p>
            <a:r>
              <a:rPr lang="de-DE" dirty="0"/>
              <a:t>Mastertitelformat bearbeiten</a:t>
            </a:r>
          </a:p>
        </p:txBody>
      </p:sp>
      <p:sp>
        <p:nvSpPr>
          <p:cNvPr id="5" name="Datumsplatzhalter 4"/>
          <p:cNvSpPr>
            <a:spLocks noGrp="1"/>
          </p:cNvSpPr>
          <p:nvPr>
            <p:ph type="dt" sz="half" idx="10"/>
          </p:nvPr>
        </p:nvSpPr>
        <p:spPr/>
        <p:txBody>
          <a:bodyPr/>
          <a:lstStyle/>
          <a:p>
            <a:fld id="{4E23F537-3B85-FB4E-B1DB-41AFAD664F02}" type="datetime1">
              <a:rPr lang="de-DE" smtClean="0"/>
              <a:t>11.10.2019</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B2A54703-7B11-304E-913B-E52C2E5950A1}" type="slidenum">
              <a:rPr lang="de-DE" smtClean="0"/>
              <a:t>‹Nr.›</a:t>
            </a:fld>
            <a:endParaRPr lang="de-DE"/>
          </a:p>
        </p:txBody>
      </p:sp>
      <p:sp>
        <p:nvSpPr>
          <p:cNvPr id="9" name="Textplatzhalter 2">
            <a:extLst>
              <a:ext uri="{FF2B5EF4-FFF2-40B4-BE49-F238E27FC236}">
                <a16:creationId xmlns:a16="http://schemas.microsoft.com/office/drawing/2014/main" id="{9F2C1999-F290-444A-B7A1-94D920B079B9}"/>
              </a:ext>
            </a:extLst>
          </p:cNvPr>
          <p:cNvSpPr>
            <a:spLocks noGrp="1"/>
          </p:cNvSpPr>
          <p:nvPr>
            <p:ph idx="14"/>
          </p:nvPr>
        </p:nvSpPr>
        <p:spPr>
          <a:xfrm>
            <a:off x="720000" y="2160000"/>
            <a:ext cx="5181600" cy="4351338"/>
          </a:xfrm>
          <a:prstGeom prst="rect">
            <a:avLst/>
          </a:prstGeom>
        </p:spPr>
        <p:txBody>
          <a:bodyPr vert="horz" lIns="0" tIns="0" rIns="0" bIns="108000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2" name="Textplatzhalter 2">
            <a:extLst>
              <a:ext uri="{FF2B5EF4-FFF2-40B4-BE49-F238E27FC236}">
                <a16:creationId xmlns:a16="http://schemas.microsoft.com/office/drawing/2014/main" id="{9A36F721-8051-4C89-99C5-1254B9E57B49}"/>
              </a:ext>
            </a:extLst>
          </p:cNvPr>
          <p:cNvSpPr>
            <a:spLocks noGrp="1"/>
          </p:cNvSpPr>
          <p:nvPr>
            <p:ph idx="15"/>
          </p:nvPr>
        </p:nvSpPr>
        <p:spPr>
          <a:xfrm>
            <a:off x="6250892" y="2160000"/>
            <a:ext cx="5181600" cy="4351338"/>
          </a:xfrm>
          <a:prstGeom prst="rect">
            <a:avLst/>
          </a:prstGeom>
        </p:spPr>
        <p:txBody>
          <a:bodyPr vert="horz" lIns="0" tIns="0" rIns="0" bIns="108000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576101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Bild, 3/2">
    <p:spTree>
      <p:nvGrpSpPr>
        <p:cNvPr id="1" name=""/>
        <p:cNvGrpSpPr/>
        <p:nvPr/>
      </p:nvGrpSpPr>
      <p:grpSpPr>
        <a:xfrm>
          <a:off x="0" y="0"/>
          <a:ext cx="0" cy="0"/>
          <a:chOff x="0" y="0"/>
          <a:chExt cx="0" cy="0"/>
        </a:xfrm>
      </p:grpSpPr>
      <p:sp>
        <p:nvSpPr>
          <p:cNvPr id="2" name="Titel 1"/>
          <p:cNvSpPr>
            <a:spLocks noGrp="1"/>
          </p:cNvSpPr>
          <p:nvPr>
            <p:ph type="title"/>
          </p:nvPr>
        </p:nvSpPr>
        <p:spPr>
          <a:xfrm>
            <a:off x="720001" y="864000"/>
            <a:ext cx="5903999" cy="961625"/>
          </a:xfrm>
        </p:spPr>
        <p:txBody>
          <a:bodyPr/>
          <a:lstStyle/>
          <a:p>
            <a:r>
              <a:rPr lang="de-DE"/>
              <a:t>Mastertitelformat bearbeiten</a:t>
            </a:r>
          </a:p>
        </p:txBody>
      </p:sp>
      <p:sp>
        <p:nvSpPr>
          <p:cNvPr id="4" name="Datumsplatzhalter 3"/>
          <p:cNvSpPr>
            <a:spLocks noGrp="1"/>
          </p:cNvSpPr>
          <p:nvPr>
            <p:ph type="dt" sz="half" idx="10"/>
          </p:nvPr>
        </p:nvSpPr>
        <p:spPr/>
        <p:txBody>
          <a:bodyPr/>
          <a:lstStyle/>
          <a:p>
            <a:fld id="{C9C20FAF-022A-4C40-8E24-B376953E6062}"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8" name="Bildplatzhalter 7"/>
          <p:cNvSpPr>
            <a:spLocks noGrp="1"/>
          </p:cNvSpPr>
          <p:nvPr>
            <p:ph type="pic" sz="quarter" idx="13"/>
          </p:nvPr>
        </p:nvSpPr>
        <p:spPr>
          <a:xfrm>
            <a:off x="7322400" y="1"/>
            <a:ext cx="4874400" cy="6570000"/>
          </a:xfrm>
          <a:prstGeom prst="rect">
            <a:avLst/>
          </a:prstGeom>
        </p:spPr>
        <p:txBody>
          <a:bodyPr/>
          <a:lstStyle/>
          <a:p>
            <a:endParaRPr lang="de-DE"/>
          </a:p>
        </p:txBody>
      </p:sp>
      <p:sp>
        <p:nvSpPr>
          <p:cNvPr id="10" name="Textplatzhalter 2"/>
          <p:cNvSpPr>
            <a:spLocks noGrp="1"/>
          </p:cNvSpPr>
          <p:nvPr>
            <p:ph idx="14"/>
          </p:nvPr>
        </p:nvSpPr>
        <p:spPr>
          <a:xfrm>
            <a:off x="720000" y="2160000"/>
            <a:ext cx="5904000" cy="4351338"/>
          </a:xfrm>
          <a:prstGeom prst="rect">
            <a:avLst/>
          </a:prstGeom>
        </p:spPr>
        <p:txBody>
          <a:bodyPr vert="horz" lIns="0" tIns="0" rIns="0" bIns="0" rtlCol="0">
            <a:noAutofit/>
          </a:bodyPr>
          <a:lstStyle>
            <a:lvl1pPr>
              <a:buSzPct val="100000"/>
              <a:defRPr/>
            </a:lvl1pPr>
            <a:lvl2pPr>
              <a:buSzPct val="100000"/>
              <a:defRPr/>
            </a:lvl2pPr>
            <a:lvl3pPr>
              <a:buSzPct val="100000"/>
              <a:defRPr/>
            </a:lvl3pPr>
            <a:lvl4pPr>
              <a:buSzPct val="100000"/>
              <a:defRPr/>
            </a:lvl4pPr>
            <a:lvl5pP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Text, 2/3">
    <p:spTree>
      <p:nvGrpSpPr>
        <p:cNvPr id="1" name=""/>
        <p:cNvGrpSpPr/>
        <p:nvPr/>
      </p:nvGrpSpPr>
      <p:grpSpPr>
        <a:xfrm>
          <a:off x="0" y="0"/>
          <a:ext cx="0" cy="0"/>
          <a:chOff x="0" y="0"/>
          <a:chExt cx="0" cy="0"/>
        </a:xfrm>
      </p:grpSpPr>
      <p:sp>
        <p:nvSpPr>
          <p:cNvPr id="2" name="Titel 1"/>
          <p:cNvSpPr>
            <a:spLocks noGrp="1"/>
          </p:cNvSpPr>
          <p:nvPr>
            <p:ph type="title"/>
          </p:nvPr>
        </p:nvSpPr>
        <p:spPr>
          <a:xfrm>
            <a:off x="5616000" y="864000"/>
            <a:ext cx="5903999" cy="961625"/>
          </a:xfrm>
        </p:spPr>
        <p:txBody>
          <a:bodyPr/>
          <a:lstStyle/>
          <a:p>
            <a:r>
              <a:rPr lang="de-DE"/>
              <a:t>Mastertitelformat bearbeiten</a:t>
            </a:r>
          </a:p>
        </p:txBody>
      </p:sp>
      <p:sp>
        <p:nvSpPr>
          <p:cNvPr id="4" name="Datumsplatzhalter 3"/>
          <p:cNvSpPr>
            <a:spLocks noGrp="1"/>
          </p:cNvSpPr>
          <p:nvPr>
            <p:ph type="dt" sz="half" idx="10"/>
          </p:nvPr>
        </p:nvSpPr>
        <p:spPr/>
        <p:txBody>
          <a:bodyPr/>
          <a:lstStyle/>
          <a:p>
            <a:fld id="{1F399518-3DC0-6E40-9B4F-5B2270686B15}"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8" name="Bildplatzhalter 7"/>
          <p:cNvSpPr>
            <a:spLocks noGrp="1"/>
          </p:cNvSpPr>
          <p:nvPr>
            <p:ph type="pic" sz="quarter" idx="13"/>
          </p:nvPr>
        </p:nvSpPr>
        <p:spPr>
          <a:xfrm>
            <a:off x="0" y="1"/>
            <a:ext cx="4874400" cy="6570000"/>
          </a:xfrm>
          <a:prstGeom prst="rect">
            <a:avLst/>
          </a:prstGeom>
        </p:spPr>
        <p:txBody>
          <a:bodyPr/>
          <a:lstStyle/>
          <a:p>
            <a:endParaRPr lang="de-DE"/>
          </a:p>
        </p:txBody>
      </p:sp>
      <p:sp>
        <p:nvSpPr>
          <p:cNvPr id="10" name="Textplatzhalter 2"/>
          <p:cNvSpPr>
            <a:spLocks noGrp="1"/>
          </p:cNvSpPr>
          <p:nvPr>
            <p:ph idx="14"/>
          </p:nvPr>
        </p:nvSpPr>
        <p:spPr>
          <a:xfrm>
            <a:off x="5616000" y="2160000"/>
            <a:ext cx="5903999" cy="4351338"/>
          </a:xfrm>
          <a:prstGeom prst="rect">
            <a:avLst/>
          </a:prstGeom>
        </p:spPr>
        <p:txBody>
          <a:bodyPr vert="horz" lIns="0" tIns="0" rIns="0" bIns="0" rtlCol="0">
            <a:noAutofit/>
          </a:bodyPr>
          <a:lstStyle>
            <a:lvl1pPr>
              <a:buSzPct val="100000"/>
              <a:defRPr/>
            </a:lvl1pPr>
            <a:lvl2pPr>
              <a:buSzPct val="100000"/>
              <a:defRPr/>
            </a:lvl2pPr>
            <a:lvl3pPr>
              <a:buSzPct val="100000"/>
              <a:defRPr/>
            </a:lvl3pPr>
            <a:lvl4pPr>
              <a:buSzPct val="100000"/>
              <a:defRPr/>
            </a:lvl4pPr>
            <a:lvl5pP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Bild, 2/3">
    <p:spTree>
      <p:nvGrpSpPr>
        <p:cNvPr id="1" name=""/>
        <p:cNvGrpSpPr/>
        <p:nvPr/>
      </p:nvGrpSpPr>
      <p:grpSpPr>
        <a:xfrm>
          <a:off x="0" y="0"/>
          <a:ext cx="0" cy="0"/>
          <a:chOff x="0" y="0"/>
          <a:chExt cx="0" cy="0"/>
        </a:xfrm>
      </p:grpSpPr>
      <p:sp>
        <p:nvSpPr>
          <p:cNvPr id="2" name="Titel 1"/>
          <p:cNvSpPr>
            <a:spLocks noGrp="1"/>
          </p:cNvSpPr>
          <p:nvPr>
            <p:ph type="title"/>
          </p:nvPr>
        </p:nvSpPr>
        <p:spPr>
          <a:xfrm>
            <a:off x="720001" y="864000"/>
            <a:ext cx="3456000" cy="961625"/>
          </a:xfrm>
        </p:spPr>
        <p:txBody>
          <a:bodyPr/>
          <a:lstStyle/>
          <a:p>
            <a:r>
              <a:rPr lang="de-DE" dirty="0"/>
              <a:t>Mastertitelformat bearbeiten</a:t>
            </a:r>
          </a:p>
        </p:txBody>
      </p:sp>
      <p:sp>
        <p:nvSpPr>
          <p:cNvPr id="4" name="Datumsplatzhalter 3"/>
          <p:cNvSpPr>
            <a:spLocks noGrp="1"/>
          </p:cNvSpPr>
          <p:nvPr>
            <p:ph type="dt" sz="half" idx="10"/>
          </p:nvPr>
        </p:nvSpPr>
        <p:spPr/>
        <p:txBody>
          <a:bodyPr/>
          <a:lstStyle/>
          <a:p>
            <a:fld id="{2F0E9C7F-2AFA-6249-9D75-A57BBB4B230A}"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8" name="Bildplatzhalter 7"/>
          <p:cNvSpPr>
            <a:spLocks noGrp="1"/>
          </p:cNvSpPr>
          <p:nvPr>
            <p:ph type="pic" sz="quarter" idx="13"/>
          </p:nvPr>
        </p:nvSpPr>
        <p:spPr>
          <a:xfrm>
            <a:off x="4891200" y="1"/>
            <a:ext cx="7300800" cy="6570000"/>
          </a:xfrm>
          <a:prstGeom prst="rect">
            <a:avLst/>
          </a:prstGeom>
        </p:spPr>
        <p:txBody>
          <a:bodyPr/>
          <a:lstStyle/>
          <a:p>
            <a:endParaRPr lang="de-DE"/>
          </a:p>
        </p:txBody>
      </p:sp>
      <p:sp>
        <p:nvSpPr>
          <p:cNvPr id="10" name="Textplatzhalter 2"/>
          <p:cNvSpPr>
            <a:spLocks noGrp="1"/>
          </p:cNvSpPr>
          <p:nvPr>
            <p:ph idx="14"/>
          </p:nvPr>
        </p:nvSpPr>
        <p:spPr>
          <a:xfrm>
            <a:off x="720000" y="2160000"/>
            <a:ext cx="3456001" cy="4351338"/>
          </a:xfrm>
          <a:prstGeom prst="rect">
            <a:avLst/>
          </a:prstGeom>
        </p:spPr>
        <p:txBody>
          <a:bodyPr vert="horz" lIns="0" tIns="0" rIns="0" bIns="0" rtlCol="0">
            <a:noAutofit/>
          </a:bodyPr>
          <a:lstStyle>
            <a:lvl1pPr marL="317500" indent="-317500">
              <a:buSzPct val="100000"/>
              <a:buFont typeface="Arial" panose="020B0604020202020204" pitchFamily="34" charset="0"/>
              <a:buChar char="■"/>
              <a:defRPr/>
            </a:lvl1pPr>
            <a:lvl2pPr marL="685800" indent="-327025">
              <a:buSzPct val="100000"/>
              <a:buFont typeface="Arial" panose="020B0604020202020204" pitchFamily="34" charset="0"/>
              <a:buChar char="■"/>
              <a:defRPr/>
            </a:lvl2pPr>
            <a:lvl3pPr marL="933450" indent="-215900">
              <a:buSzPct val="100000"/>
              <a:buFont typeface="Arial" panose="020B0604020202020204" pitchFamily="34" charset="0"/>
              <a:buChar char="■"/>
              <a:defRPr/>
            </a:lvl3pPr>
            <a:lvl4pPr marL="1155700" indent="-222250">
              <a:buSzPct val="100000"/>
              <a:buFont typeface="Arial" panose="020B0604020202020204" pitchFamily="34" charset="0"/>
              <a:buChar char="■"/>
              <a:defRPr/>
            </a:lvl4pPr>
            <a:lvl5pPr marL="1379538" indent="-223838">
              <a:buSzPct val="100000"/>
              <a:buFont typeface="Arial" panose="020B0604020202020204" pitchFamily="34" charset="0"/>
              <a:buChar char="■"/>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ld-Text, 3/2">
    <p:spTree>
      <p:nvGrpSpPr>
        <p:cNvPr id="1" name=""/>
        <p:cNvGrpSpPr/>
        <p:nvPr/>
      </p:nvGrpSpPr>
      <p:grpSpPr>
        <a:xfrm>
          <a:off x="0" y="0"/>
          <a:ext cx="0" cy="0"/>
          <a:chOff x="0" y="0"/>
          <a:chExt cx="0" cy="0"/>
        </a:xfrm>
      </p:grpSpPr>
      <p:sp>
        <p:nvSpPr>
          <p:cNvPr id="2" name="Titel 1"/>
          <p:cNvSpPr>
            <a:spLocks noGrp="1"/>
          </p:cNvSpPr>
          <p:nvPr>
            <p:ph type="title"/>
          </p:nvPr>
        </p:nvSpPr>
        <p:spPr>
          <a:xfrm>
            <a:off x="8067600" y="864000"/>
            <a:ext cx="3456000" cy="961200"/>
          </a:xfrm>
        </p:spPr>
        <p:txBody>
          <a:bodyPr/>
          <a:lstStyle/>
          <a:p>
            <a:r>
              <a:rPr lang="de-DE"/>
              <a:t>Mastertitelformat bearbeiten</a:t>
            </a:r>
          </a:p>
        </p:txBody>
      </p:sp>
      <p:sp>
        <p:nvSpPr>
          <p:cNvPr id="4" name="Datumsplatzhalter 3"/>
          <p:cNvSpPr>
            <a:spLocks noGrp="1"/>
          </p:cNvSpPr>
          <p:nvPr>
            <p:ph type="dt" sz="half" idx="10"/>
          </p:nvPr>
        </p:nvSpPr>
        <p:spPr/>
        <p:txBody>
          <a:bodyPr/>
          <a:lstStyle/>
          <a:p>
            <a:fld id="{5CD8DBB4-50D8-9B43-BD43-2C5D20E09610}" type="datetime1">
              <a:rPr lang="de-DE" smtClean="0"/>
              <a:t>11.10.2019</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B2A54703-7B11-304E-913B-E52C2E5950A1}" type="slidenum">
              <a:rPr lang="de-DE" smtClean="0"/>
              <a:t>‹Nr.›</a:t>
            </a:fld>
            <a:endParaRPr lang="de-DE"/>
          </a:p>
        </p:txBody>
      </p:sp>
      <p:sp>
        <p:nvSpPr>
          <p:cNvPr id="8" name="Bildplatzhalter 7"/>
          <p:cNvSpPr>
            <a:spLocks noGrp="1"/>
          </p:cNvSpPr>
          <p:nvPr>
            <p:ph type="pic" sz="quarter" idx="13"/>
          </p:nvPr>
        </p:nvSpPr>
        <p:spPr>
          <a:xfrm>
            <a:off x="0" y="1"/>
            <a:ext cx="7300800" cy="6570000"/>
          </a:xfrm>
          <a:prstGeom prst="rect">
            <a:avLst/>
          </a:prstGeom>
        </p:spPr>
        <p:txBody>
          <a:bodyPr/>
          <a:lstStyle/>
          <a:p>
            <a:endParaRPr lang="de-DE"/>
          </a:p>
        </p:txBody>
      </p:sp>
      <p:sp>
        <p:nvSpPr>
          <p:cNvPr id="10" name="Textplatzhalter 2"/>
          <p:cNvSpPr>
            <a:spLocks noGrp="1"/>
          </p:cNvSpPr>
          <p:nvPr>
            <p:ph idx="14"/>
          </p:nvPr>
        </p:nvSpPr>
        <p:spPr>
          <a:xfrm>
            <a:off x="8067600" y="2160000"/>
            <a:ext cx="3456000" cy="4351338"/>
          </a:xfrm>
          <a:prstGeom prst="rect">
            <a:avLst/>
          </a:prstGeom>
        </p:spPr>
        <p:txBody>
          <a:bodyPr vert="horz" lIns="0" tIns="0" rIns="0" bIns="0" rtlCol="0">
            <a:noAutofit/>
          </a:bodyPr>
          <a:lstStyle>
            <a:lvl1pPr>
              <a:buSzPct val="100000"/>
              <a:defRPr/>
            </a:lvl1pPr>
            <a:lvl2pPr>
              <a:buSzPct val="100000"/>
              <a:defRPr/>
            </a:lvl2pPr>
            <a:lvl3pPr>
              <a:buSzPct val="100000"/>
              <a:defRPr/>
            </a:lvl3pPr>
            <a:lvl4pPr>
              <a:buSzPct val="100000"/>
              <a:defRPr/>
            </a:lvl4pPr>
            <a:lvl5pPr>
              <a:buSzPct val="10000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hteck 6"/>
          <p:cNvSpPr/>
          <p:nvPr userDrawn="1"/>
        </p:nvSpPr>
        <p:spPr>
          <a:xfrm>
            <a:off x="0" y="6570000"/>
            <a:ext cx="12192000" cy="28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8" name="Rechteck 7"/>
          <p:cNvSpPr/>
          <p:nvPr userDrawn="1"/>
        </p:nvSpPr>
        <p:spPr>
          <a:xfrm>
            <a:off x="-3" y="6570000"/>
            <a:ext cx="3888000" cy="28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de-DE" dirty="0"/>
          </a:p>
        </p:txBody>
      </p:sp>
      <p:sp>
        <p:nvSpPr>
          <p:cNvPr id="2" name="Titelplatzhalter 1"/>
          <p:cNvSpPr>
            <a:spLocks noGrp="1"/>
          </p:cNvSpPr>
          <p:nvPr>
            <p:ph type="title"/>
          </p:nvPr>
        </p:nvSpPr>
        <p:spPr>
          <a:xfrm>
            <a:off x="720000" y="864000"/>
            <a:ext cx="10756800" cy="961625"/>
          </a:xfrm>
          <a:prstGeom prst="rect">
            <a:avLst/>
          </a:prstGeom>
        </p:spPr>
        <p:txBody>
          <a:bodyPr vert="horz" lIns="0" tIns="0" rIns="0" bIns="0" rtlCol="0" anchor="t" anchorCtr="0">
            <a:noAutofit/>
          </a:bodyPr>
          <a:lstStyle/>
          <a:p>
            <a:r>
              <a:rPr lang="de-DE" dirty="0"/>
              <a:t>Mastertitelformat bearbeiten</a:t>
            </a:r>
          </a:p>
        </p:txBody>
      </p:sp>
      <p:sp>
        <p:nvSpPr>
          <p:cNvPr id="4" name="Datumsplatzhalter 3"/>
          <p:cNvSpPr>
            <a:spLocks noGrp="1"/>
          </p:cNvSpPr>
          <p:nvPr>
            <p:ph type="dt" sz="half" idx="2"/>
          </p:nvPr>
        </p:nvSpPr>
        <p:spPr>
          <a:xfrm>
            <a:off x="720000" y="6570000"/>
            <a:ext cx="2743200" cy="288000"/>
          </a:xfrm>
          <a:prstGeom prst="rect">
            <a:avLst/>
          </a:prstGeom>
        </p:spPr>
        <p:txBody>
          <a:bodyPr vert="horz" lIns="0" tIns="0" rIns="0" bIns="0" rtlCol="0" anchor="ctr"/>
          <a:lstStyle>
            <a:lvl1pPr algn="l">
              <a:defRPr sz="1200">
                <a:solidFill>
                  <a:schemeClr val="bg1"/>
                </a:solidFill>
              </a:defRPr>
            </a:lvl1pPr>
          </a:lstStyle>
          <a:p>
            <a:fld id="{C8DF6C6B-F07E-3A47-B8DA-DB54B7E240BC}" type="datetime1">
              <a:rPr lang="de-DE" smtClean="0"/>
              <a:t>11.10.2019</a:t>
            </a:fld>
            <a:endParaRPr lang="de-DE" dirty="0"/>
          </a:p>
        </p:txBody>
      </p:sp>
      <p:sp>
        <p:nvSpPr>
          <p:cNvPr id="5" name="Fußzeilenplatzhalter 4"/>
          <p:cNvSpPr>
            <a:spLocks noGrp="1"/>
          </p:cNvSpPr>
          <p:nvPr>
            <p:ph type="ftr" sz="quarter" idx="3"/>
          </p:nvPr>
        </p:nvSpPr>
        <p:spPr>
          <a:xfrm>
            <a:off x="4038600" y="6570000"/>
            <a:ext cx="4114800" cy="288000"/>
          </a:xfrm>
          <a:prstGeom prst="rect">
            <a:avLst/>
          </a:prstGeom>
        </p:spPr>
        <p:txBody>
          <a:bodyPr vert="horz" lIns="91440" tIns="45720" rIns="91440" bIns="45720" rtlCol="0" anchor="ctr"/>
          <a:lstStyle>
            <a:lvl1pPr algn="ctr">
              <a:defRPr sz="1200">
                <a:solidFill>
                  <a:schemeClr val="bg1"/>
                </a:solidFill>
              </a:defRPr>
            </a:lvl1pPr>
          </a:lstStyle>
          <a:p>
            <a:endParaRPr lang="de-DE" dirty="0"/>
          </a:p>
        </p:txBody>
      </p:sp>
      <p:sp>
        <p:nvSpPr>
          <p:cNvPr id="6" name="Foliennummernplatzhalter 5"/>
          <p:cNvSpPr>
            <a:spLocks noGrp="1"/>
          </p:cNvSpPr>
          <p:nvPr>
            <p:ph type="sldNum" sz="quarter" idx="4"/>
          </p:nvPr>
        </p:nvSpPr>
        <p:spPr>
          <a:xfrm>
            <a:off x="8728800" y="6570000"/>
            <a:ext cx="2743200" cy="288000"/>
          </a:xfrm>
          <a:prstGeom prst="rect">
            <a:avLst/>
          </a:prstGeom>
        </p:spPr>
        <p:txBody>
          <a:bodyPr vert="horz" lIns="0" tIns="0" rIns="0" bIns="0" rtlCol="0" anchor="ctr"/>
          <a:lstStyle>
            <a:lvl1pPr algn="r">
              <a:defRPr sz="1200">
                <a:solidFill>
                  <a:schemeClr val="bg1"/>
                </a:solidFill>
              </a:defRPr>
            </a:lvl1pPr>
          </a:lstStyle>
          <a:p>
            <a:fld id="{B2A54703-7B11-304E-913B-E52C2E5950A1}" type="slidenum">
              <a:rPr lang="de-DE" smtClean="0"/>
              <a:pPr/>
              <a:t>‹Nr.›</a:t>
            </a:fld>
            <a:endParaRPr lang="de-DE" dirty="0"/>
          </a:p>
        </p:txBody>
      </p:sp>
      <p:sp>
        <p:nvSpPr>
          <p:cNvPr id="12" name="Textplatzhalter 2">
            <a:extLst>
              <a:ext uri="{FF2B5EF4-FFF2-40B4-BE49-F238E27FC236}">
                <a16:creationId xmlns:a16="http://schemas.microsoft.com/office/drawing/2014/main" id="{AB0713FA-C4D7-4593-9911-339C7E96B01B}"/>
              </a:ext>
            </a:extLst>
          </p:cNvPr>
          <p:cNvSpPr>
            <a:spLocks noGrp="1"/>
          </p:cNvSpPr>
          <p:nvPr>
            <p:ph type="body" idx="1"/>
          </p:nvPr>
        </p:nvSpPr>
        <p:spPr>
          <a:xfrm>
            <a:off x="720000" y="2160000"/>
            <a:ext cx="10756800" cy="4351338"/>
          </a:xfrm>
          <a:prstGeom prst="rect">
            <a:avLst/>
          </a:prstGeom>
        </p:spPr>
        <p:txBody>
          <a:bodyPr vert="horz" lIns="0" tIns="0" rIns="0" bIns="108000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1" name="Grafik 1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9881907" y="-11331"/>
            <a:ext cx="2310093" cy="846000"/>
          </a:xfrm>
          <a:prstGeom prst="rect">
            <a:avLst/>
          </a:prstGeom>
        </p:spPr>
      </p:pic>
    </p:spTree>
    <p:extLst>
      <p:ext uri="{BB962C8B-B14F-4D97-AF65-F5344CB8AC3E}">
        <p14:creationId xmlns:p14="http://schemas.microsoft.com/office/powerpoint/2010/main" val="1763133322"/>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9" r:id="rId3"/>
    <p:sldLayoutId id="2147483650" r:id="rId4"/>
    <p:sldLayoutId id="2147483652" r:id="rId5"/>
    <p:sldLayoutId id="2147483661" r:id="rId6"/>
    <p:sldLayoutId id="2147483663" r:id="rId7"/>
    <p:sldLayoutId id="2147483662" r:id="rId8"/>
    <p:sldLayoutId id="2147483664" r:id="rId9"/>
    <p:sldLayoutId id="2147483667" r:id="rId10"/>
    <p:sldLayoutId id="2147483666" r:id="rId11"/>
    <p:sldLayoutId id="2147483665" r:id="rId12"/>
    <p:sldLayoutId id="2147483671" r:id="rId13"/>
    <p:sldLayoutId id="2147483670" r:id="rId14"/>
    <p:sldLayoutId id="2147483672"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914400" rtl="0" eaLnBrk="1" latinLnBrk="0" hangingPunct="1">
        <a:lnSpc>
          <a:spcPct val="90000"/>
        </a:lnSpc>
        <a:spcBef>
          <a:spcPct val="0"/>
        </a:spcBef>
        <a:buNone/>
        <a:defRPr sz="3600" b="1" kern="1200">
          <a:solidFill>
            <a:srgbClr val="073070"/>
          </a:solidFill>
          <a:latin typeface="+mn-lt"/>
          <a:ea typeface="+mj-ea"/>
          <a:cs typeface="+mj-cs"/>
        </a:defRPr>
      </a:lvl1pPr>
    </p:titleStyle>
    <p:bodyStyle>
      <a:lvl1pPr marL="317500" indent="-317500" algn="l" defTabSz="914400" rtl="0" eaLnBrk="1" latinLnBrk="0" hangingPunct="1">
        <a:lnSpc>
          <a:spcPct val="90000"/>
        </a:lnSpc>
        <a:spcBef>
          <a:spcPts val="1000"/>
        </a:spcBef>
        <a:buClr>
          <a:schemeClr val="accent1"/>
        </a:buClr>
        <a:buSzPct val="100000"/>
        <a:buFont typeface="Arial" panose="020B0604020202020204" pitchFamily="34" charset="0"/>
        <a:buChar char="■"/>
        <a:tabLst/>
        <a:defRPr sz="2800" kern="1200">
          <a:solidFill>
            <a:schemeClr val="tx1"/>
          </a:solidFill>
          <a:latin typeface="+mn-lt"/>
          <a:ea typeface="+mn-ea"/>
          <a:cs typeface="+mn-cs"/>
        </a:defRPr>
      </a:lvl1pPr>
      <a:lvl2pPr marL="685800" indent="-327025"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2800" kern="1200">
          <a:solidFill>
            <a:schemeClr val="tx1"/>
          </a:solidFill>
          <a:latin typeface="+mn-lt"/>
          <a:ea typeface="+mn-ea"/>
          <a:cs typeface="+mn-cs"/>
        </a:defRPr>
      </a:lvl2pPr>
      <a:lvl3pPr marL="933450" indent="-215900"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2000" kern="1200">
          <a:solidFill>
            <a:schemeClr val="tx1"/>
          </a:solidFill>
          <a:latin typeface="+mn-lt"/>
          <a:ea typeface="+mn-ea"/>
          <a:cs typeface="+mn-cs"/>
        </a:defRPr>
      </a:lvl3pPr>
      <a:lvl4pPr marL="1155700" indent="-222250"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2000" kern="1200">
          <a:solidFill>
            <a:schemeClr val="tx1"/>
          </a:solidFill>
          <a:latin typeface="+mn-lt"/>
          <a:ea typeface="+mn-ea"/>
          <a:cs typeface="+mn-cs"/>
        </a:defRPr>
      </a:lvl4pPr>
      <a:lvl5pPr marL="1379538" indent="-223838" algn="l" defTabSz="914400" rtl="0" eaLnBrk="1" latinLnBrk="0" hangingPunct="1">
        <a:lnSpc>
          <a:spcPct val="90000"/>
        </a:lnSpc>
        <a:spcBef>
          <a:spcPts val="500"/>
        </a:spcBef>
        <a:buClr>
          <a:schemeClr val="accent1"/>
        </a:buClr>
        <a:buSzPct val="100000"/>
        <a:buFont typeface="Arial" panose="020B0604020202020204" pitchFamily="34" charset="0"/>
        <a:buChar char="■"/>
        <a:tabLst/>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6.jpg"/></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1.jp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7.jp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s://www.bmbf.de/de/ueberbetriebliche-berufsbildungsstaetten-1078.html" TargetMode="External"/><Relationship Id="rId3" Type="http://schemas.openxmlformats.org/officeDocument/2006/relationships/hyperlink" Target="https://www.hwk-freiburg.de/de" TargetMode="External"/><Relationship Id="rId7" Type="http://schemas.openxmlformats.org/officeDocument/2006/relationships/hyperlink" Target="https://www.bibb.de/de/36926.php#module98960"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hyperlink" Target="https://www.foraus.de/html/foraus_digitale-prozesse-in-ausbildungsberufe-integrieren-auswirkungen-der-digitalisierung-in-der-uberbetrieblichen-ausbildung-11120.php" TargetMode="External"/><Relationship Id="rId5" Type="http://schemas.openxmlformats.org/officeDocument/2006/relationships/hyperlink" Target="https://www.gewerbeakademie.de/digitale-zahntechnik/kompetenzzentrum-digitale-zahntechnik/" TargetMode="External"/><Relationship Id="rId4" Type="http://schemas.openxmlformats.org/officeDocument/2006/relationships/hyperlink" Target="https://www.gewerbeakademie.d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610140" y="1123200"/>
            <a:ext cx="8570660" cy="2387600"/>
          </a:xfrm>
        </p:spPr>
        <p:txBody>
          <a:bodyPr/>
          <a:lstStyle/>
          <a:p>
            <a:r>
              <a:rPr lang="de-DE" dirty="0" smtClean="0"/>
              <a:t>EUROPEAN VOCATIONAL SKILLS WEEK</a:t>
            </a:r>
            <a:endParaRPr lang="de-DE" dirty="0"/>
          </a:p>
        </p:txBody>
      </p:sp>
      <p:sp>
        <p:nvSpPr>
          <p:cNvPr id="3" name="Untertitel 2"/>
          <p:cNvSpPr>
            <a:spLocks noGrp="1"/>
          </p:cNvSpPr>
          <p:nvPr>
            <p:ph type="subTitle" idx="1"/>
          </p:nvPr>
        </p:nvSpPr>
        <p:spPr>
          <a:xfrm>
            <a:off x="1608496" y="3733200"/>
            <a:ext cx="8164800" cy="1655762"/>
          </a:xfrm>
        </p:spPr>
        <p:txBody>
          <a:bodyPr/>
          <a:lstStyle/>
          <a:p>
            <a:r>
              <a:rPr lang="en-US" dirty="0" smtClean="0"/>
              <a:t> </a:t>
            </a:r>
            <a:r>
              <a:rPr lang="en-US" dirty="0"/>
              <a:t>VET for ALL – Skills for Life conference </a:t>
            </a:r>
          </a:p>
          <a:p>
            <a:r>
              <a:rPr lang="de-DE" dirty="0" err="1" smtClean="0"/>
              <a:t>Vocational</a:t>
            </a:r>
            <a:r>
              <a:rPr lang="de-DE" dirty="0" smtClean="0"/>
              <a:t> </a:t>
            </a:r>
            <a:r>
              <a:rPr lang="de-DE" dirty="0"/>
              <a:t>excellence </a:t>
            </a:r>
          </a:p>
          <a:p>
            <a:r>
              <a:rPr lang="de-DE" dirty="0"/>
              <a:t>17 </a:t>
            </a:r>
            <a:r>
              <a:rPr lang="de-DE" dirty="0" err="1"/>
              <a:t>October</a:t>
            </a:r>
            <a:r>
              <a:rPr lang="de-DE" dirty="0"/>
              <a:t> 2019 </a:t>
            </a:r>
          </a:p>
        </p:txBody>
      </p:sp>
      <p:sp>
        <p:nvSpPr>
          <p:cNvPr id="4" name="Datumsplatzhalter 3"/>
          <p:cNvSpPr>
            <a:spLocks noGrp="1"/>
          </p:cNvSpPr>
          <p:nvPr>
            <p:ph type="dt" sz="half" idx="2"/>
          </p:nvPr>
        </p:nvSpPr>
        <p:spPr/>
        <p:txBody>
          <a:bodyPr/>
          <a:lstStyle/>
          <a:p>
            <a:fld id="{332A72D5-BDFE-E943-88F3-3D7255B828C0}" type="datetime1">
              <a:rPr lang="de-DE" smtClean="0"/>
              <a:t>11.10.2019</a:t>
            </a:fld>
            <a:endParaRPr lang="de-DE" dirty="0"/>
          </a:p>
        </p:txBody>
      </p:sp>
      <p:sp>
        <p:nvSpPr>
          <p:cNvPr id="5" name="Fußzeilenplatzhalter 4"/>
          <p:cNvSpPr>
            <a:spLocks noGrp="1"/>
          </p:cNvSpPr>
          <p:nvPr>
            <p:ph type="ftr" sz="quarter" idx="3"/>
          </p:nvPr>
        </p:nvSpPr>
        <p:spPr/>
        <p:txBody>
          <a:bodyPr/>
          <a:lstStyle/>
          <a:p>
            <a:endParaRPr lang="de-DE" dirty="0"/>
          </a:p>
        </p:txBody>
      </p:sp>
      <p:sp>
        <p:nvSpPr>
          <p:cNvPr id="6" name="Foliennummernplatzhalter 5"/>
          <p:cNvSpPr>
            <a:spLocks noGrp="1"/>
          </p:cNvSpPr>
          <p:nvPr>
            <p:ph type="sldNum" sz="quarter" idx="4"/>
          </p:nvPr>
        </p:nvSpPr>
        <p:spPr/>
        <p:txBody>
          <a:bodyPr/>
          <a:lstStyle/>
          <a:p>
            <a:fld id="{B2A54703-7B11-304E-913B-E52C2E5950A1}" type="slidenum">
              <a:rPr lang="de-DE" smtClean="0"/>
              <a:pPr/>
              <a:t>1</a:t>
            </a:fld>
            <a:endParaRPr lang="de-DE" dirty="0"/>
          </a:p>
        </p:txBody>
      </p:sp>
    </p:spTree>
    <p:extLst>
      <p:ext uri="{BB962C8B-B14F-4D97-AF65-F5344CB8AC3E}">
        <p14:creationId xmlns:p14="http://schemas.microsoft.com/office/powerpoint/2010/main" val="28449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655281"/>
            <a:ext cx="6763629" cy="1524693"/>
          </a:xfrm>
        </p:spPr>
        <p:txBody>
          <a:bodyPr/>
          <a:lstStyle/>
          <a:p>
            <a:r>
              <a:rPr lang="de-DE" dirty="0" err="1"/>
              <a:t>Chamber</a:t>
            </a:r>
            <a:r>
              <a:rPr lang="de-DE" dirty="0"/>
              <a:t> </a:t>
            </a:r>
            <a:r>
              <a:rPr lang="de-DE" dirty="0" err="1"/>
              <a:t>of</a:t>
            </a:r>
            <a:r>
              <a:rPr lang="de-DE" dirty="0"/>
              <a:t> </a:t>
            </a:r>
            <a:r>
              <a:rPr lang="de-DE" dirty="0" err="1"/>
              <a:t>Skilled</a:t>
            </a:r>
            <a:r>
              <a:rPr lang="de-DE" dirty="0"/>
              <a:t> </a:t>
            </a:r>
            <a:r>
              <a:rPr lang="de-DE" dirty="0" err="1"/>
              <a:t>Crafts</a:t>
            </a:r>
            <a:r>
              <a:rPr lang="de-DE" dirty="0"/>
              <a:t> Freiburg</a:t>
            </a:r>
            <a:br>
              <a:rPr lang="de-DE" dirty="0"/>
            </a:br>
            <a:r>
              <a:rPr lang="de-DE" dirty="0"/>
              <a:t>Gewerbe Akademie</a:t>
            </a:r>
            <a:br>
              <a:rPr lang="de-DE" dirty="0"/>
            </a:br>
            <a:r>
              <a:rPr lang="de-DE" dirty="0" err="1"/>
              <a:t>Vocational</a:t>
            </a:r>
            <a:r>
              <a:rPr lang="de-DE" dirty="0"/>
              <a:t> Training Centers</a:t>
            </a:r>
            <a:r>
              <a:rPr lang="de-DE" dirty="0" smtClean="0"/>
              <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10</a:t>
            </a:fld>
            <a:endParaRPr lang="de-DE"/>
          </a:p>
        </p:txBody>
      </p:sp>
      <p:sp>
        <p:nvSpPr>
          <p:cNvPr id="6" name="Fußzeilenplatzhalter 5"/>
          <p:cNvSpPr>
            <a:spLocks noGrp="1"/>
          </p:cNvSpPr>
          <p:nvPr>
            <p:ph type="ftr" sz="quarter" idx="11"/>
          </p:nvPr>
        </p:nvSpPr>
        <p:spPr/>
        <p:txBody>
          <a:bodyPr/>
          <a:lstStyle/>
          <a:p>
            <a:endParaRPr lang="de-DE" dirty="0"/>
          </a:p>
        </p:txBody>
      </p:sp>
      <p:cxnSp>
        <p:nvCxnSpPr>
          <p:cNvPr id="17" name="Gewinkelter Verbinder 16"/>
          <p:cNvCxnSpPr/>
          <p:nvPr/>
        </p:nvCxnSpPr>
        <p:spPr>
          <a:xfrm flipV="1">
            <a:off x="1630017" y="5804449"/>
            <a:ext cx="1431235" cy="71561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23" name="Gewinkelter Verbinder 22"/>
          <p:cNvCxnSpPr/>
          <p:nvPr/>
        </p:nvCxnSpPr>
        <p:spPr>
          <a:xfrm flipV="1">
            <a:off x="3011560" y="5088832"/>
            <a:ext cx="1431235" cy="71561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24" name="Gewinkelter Verbinder 23"/>
          <p:cNvCxnSpPr/>
          <p:nvPr/>
        </p:nvCxnSpPr>
        <p:spPr>
          <a:xfrm flipV="1">
            <a:off x="4224131" y="4373213"/>
            <a:ext cx="1431235" cy="715618"/>
          </a:xfrm>
          <a:prstGeom prst="bentConnector3">
            <a:avLst>
              <a:gd name="adj1" fmla="val 76389"/>
            </a:avLst>
          </a:prstGeom>
          <a:ln w="25400"/>
        </p:spPr>
        <p:style>
          <a:lnRef idx="1">
            <a:schemeClr val="accent1"/>
          </a:lnRef>
          <a:fillRef idx="0">
            <a:schemeClr val="accent1"/>
          </a:fillRef>
          <a:effectRef idx="0">
            <a:schemeClr val="accent1"/>
          </a:effectRef>
          <a:fontRef idx="minor">
            <a:schemeClr val="tx1"/>
          </a:fontRef>
        </p:style>
      </p:cxnSp>
      <p:cxnSp>
        <p:nvCxnSpPr>
          <p:cNvPr id="25" name="Gewinkelter Verbinder 24"/>
          <p:cNvCxnSpPr/>
          <p:nvPr/>
        </p:nvCxnSpPr>
        <p:spPr>
          <a:xfrm flipV="1">
            <a:off x="5506277" y="3661143"/>
            <a:ext cx="1431235" cy="715618"/>
          </a:xfrm>
          <a:prstGeom prst="bentConnector3">
            <a:avLst>
              <a:gd name="adj1" fmla="val 95139"/>
            </a:avLst>
          </a:prstGeom>
          <a:ln w="25400"/>
        </p:spPr>
        <p:style>
          <a:lnRef idx="1">
            <a:schemeClr val="accent1"/>
          </a:lnRef>
          <a:fillRef idx="0">
            <a:schemeClr val="accent1"/>
          </a:fillRef>
          <a:effectRef idx="0">
            <a:schemeClr val="accent1"/>
          </a:effectRef>
          <a:fontRef idx="minor">
            <a:schemeClr val="tx1"/>
          </a:fontRef>
        </p:style>
      </p:cxnSp>
      <p:cxnSp>
        <p:nvCxnSpPr>
          <p:cNvPr id="26" name="Gewinkelter Verbinder 25"/>
          <p:cNvCxnSpPr/>
          <p:nvPr/>
        </p:nvCxnSpPr>
        <p:spPr>
          <a:xfrm flipV="1">
            <a:off x="6859282" y="2881798"/>
            <a:ext cx="2755464" cy="781294"/>
          </a:xfrm>
          <a:prstGeom prst="bentConnector3">
            <a:avLst>
              <a:gd name="adj1" fmla="val 60821"/>
            </a:avLst>
          </a:prstGeom>
          <a:ln w="25400"/>
        </p:spPr>
        <p:style>
          <a:lnRef idx="1">
            <a:schemeClr val="accent1"/>
          </a:lnRef>
          <a:fillRef idx="0">
            <a:schemeClr val="accent1"/>
          </a:fillRef>
          <a:effectRef idx="0">
            <a:schemeClr val="accent1"/>
          </a:effectRef>
          <a:fontRef idx="minor">
            <a:schemeClr val="tx1"/>
          </a:fontRef>
        </p:style>
      </p:cxnSp>
      <p:cxnSp>
        <p:nvCxnSpPr>
          <p:cNvPr id="32" name="Gerader Verbinder 31"/>
          <p:cNvCxnSpPr/>
          <p:nvPr/>
        </p:nvCxnSpPr>
        <p:spPr>
          <a:xfrm>
            <a:off x="9614746" y="2881798"/>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415201" y="6520067"/>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435080" y="4810880"/>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Professional Orientation</a:t>
            </a:r>
          </a:p>
        </p:txBody>
      </p:sp>
      <p:cxnSp>
        <p:nvCxnSpPr>
          <p:cNvPr id="29" name="Gerader Verbinder 28"/>
          <p:cNvCxnSpPr/>
          <p:nvPr/>
        </p:nvCxnSpPr>
        <p:spPr>
          <a:xfrm>
            <a:off x="964096" y="6516983"/>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Ellipse 39"/>
          <p:cNvSpPr/>
          <p:nvPr/>
        </p:nvSpPr>
        <p:spPr>
          <a:xfrm>
            <a:off x="3574586" y="3386582"/>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F</a:t>
            </a:r>
            <a:r>
              <a:rPr lang="de-DE" sz="1600" dirty="0" smtClean="0"/>
              <a:t>urther </a:t>
            </a:r>
            <a:r>
              <a:rPr lang="de-DE" sz="1600" dirty="0"/>
              <a:t>E</a:t>
            </a:r>
            <a:r>
              <a:rPr lang="de-DE" sz="1600" dirty="0" smtClean="0"/>
              <a:t>ducation</a:t>
            </a:r>
          </a:p>
        </p:txBody>
      </p:sp>
      <p:sp>
        <p:nvSpPr>
          <p:cNvPr id="42" name="Ellipse 41"/>
          <p:cNvSpPr/>
          <p:nvPr/>
        </p:nvSpPr>
        <p:spPr>
          <a:xfrm>
            <a:off x="5137623" y="2670963"/>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E</a:t>
            </a:r>
            <a:r>
              <a:rPr lang="de-DE" sz="1600" dirty="0" smtClean="0"/>
              <a:t>ducation </a:t>
            </a:r>
            <a:r>
              <a:rPr lang="de-DE" sz="1600" dirty="0" err="1" smtClean="0"/>
              <a:t>to</a:t>
            </a:r>
            <a:r>
              <a:rPr lang="de-DE" sz="1600" dirty="0" smtClean="0"/>
              <a:t> </a:t>
            </a:r>
            <a:r>
              <a:rPr lang="de-DE" sz="1600" dirty="0"/>
              <a:t>M</a:t>
            </a:r>
            <a:r>
              <a:rPr lang="de-DE" sz="1600" dirty="0" smtClean="0"/>
              <a:t>aster </a:t>
            </a:r>
            <a:r>
              <a:rPr lang="de-DE" sz="1600" dirty="0" err="1" smtClean="0"/>
              <a:t>of</a:t>
            </a:r>
            <a:r>
              <a:rPr lang="de-DE" sz="1600" dirty="0" smtClean="0"/>
              <a:t> </a:t>
            </a:r>
            <a:r>
              <a:rPr lang="de-DE" sz="1600" dirty="0" err="1"/>
              <a:t>S</a:t>
            </a:r>
            <a:r>
              <a:rPr lang="de-DE" sz="1600" dirty="0" err="1" smtClean="0"/>
              <a:t>killed</a:t>
            </a:r>
            <a:r>
              <a:rPr lang="de-DE" sz="1600" dirty="0" smtClean="0"/>
              <a:t> </a:t>
            </a:r>
            <a:r>
              <a:rPr lang="de-DE" sz="1600" dirty="0" err="1"/>
              <a:t>C</a:t>
            </a:r>
            <a:r>
              <a:rPr lang="de-DE" sz="1600" dirty="0" err="1" smtClean="0"/>
              <a:t>rafts</a:t>
            </a:r>
            <a:endParaRPr lang="de-DE" sz="1600" dirty="0" smtClean="0"/>
          </a:p>
        </p:txBody>
      </p:sp>
      <p:sp>
        <p:nvSpPr>
          <p:cNvPr id="43" name="Ellipse 42"/>
          <p:cNvSpPr/>
          <p:nvPr/>
        </p:nvSpPr>
        <p:spPr>
          <a:xfrm>
            <a:off x="6761719" y="1928001"/>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B</a:t>
            </a:r>
            <a:r>
              <a:rPr lang="de-DE" sz="1600" dirty="0" smtClean="0"/>
              <a:t>usiness Ad-</a:t>
            </a:r>
            <a:r>
              <a:rPr lang="de-DE" sz="1600" dirty="0" err="1" smtClean="0"/>
              <a:t>ministration</a:t>
            </a:r>
            <a:r>
              <a:rPr lang="de-DE" sz="1600" dirty="0" smtClean="0"/>
              <a:t> </a:t>
            </a:r>
            <a:r>
              <a:rPr lang="de-DE" sz="1600" dirty="0" err="1" smtClean="0"/>
              <a:t>of</a:t>
            </a:r>
            <a:r>
              <a:rPr lang="de-DE" sz="1600" dirty="0" smtClean="0"/>
              <a:t> </a:t>
            </a:r>
            <a:r>
              <a:rPr lang="de-DE" sz="1600" dirty="0" err="1" smtClean="0"/>
              <a:t>crafts</a:t>
            </a:r>
            <a:endParaRPr lang="de-DE" sz="1600" dirty="0" smtClean="0"/>
          </a:p>
        </p:txBody>
      </p:sp>
      <p:sp>
        <p:nvSpPr>
          <p:cNvPr id="45" name="Ellipse 44"/>
          <p:cNvSpPr/>
          <p:nvPr/>
        </p:nvSpPr>
        <p:spPr>
          <a:xfrm>
            <a:off x="8366756" y="1156539"/>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Bachelor of Arts (B.A.) in Business </a:t>
            </a:r>
            <a:r>
              <a:rPr lang="en-US" sz="1600" dirty="0" err="1" smtClean="0"/>
              <a:t>Admini-stration</a:t>
            </a:r>
            <a:endParaRPr lang="en-US" sz="1600" dirty="0"/>
          </a:p>
        </p:txBody>
      </p:sp>
      <p:sp>
        <p:nvSpPr>
          <p:cNvPr id="39" name="Ellipse 38"/>
          <p:cNvSpPr/>
          <p:nvPr/>
        </p:nvSpPr>
        <p:spPr>
          <a:xfrm>
            <a:off x="1319313" y="3349786"/>
            <a:ext cx="2867305" cy="2662933"/>
          </a:xfrm>
          <a:prstGeom prst="ellips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de-DE" sz="2400" dirty="0" smtClean="0">
                <a:solidFill>
                  <a:srgbClr val="FF0000"/>
                </a:solidFill>
              </a:rPr>
              <a:t>Initial</a:t>
            </a:r>
          </a:p>
          <a:p>
            <a:pPr algn="ctr"/>
            <a:r>
              <a:rPr lang="de-DE" sz="2400" dirty="0" err="1" smtClean="0">
                <a:solidFill>
                  <a:srgbClr val="FF0000"/>
                </a:solidFill>
              </a:rPr>
              <a:t>Vocational</a:t>
            </a:r>
            <a:r>
              <a:rPr lang="de-DE" sz="2400" dirty="0" smtClean="0">
                <a:solidFill>
                  <a:srgbClr val="FF0000"/>
                </a:solidFill>
              </a:rPr>
              <a:t> </a:t>
            </a:r>
            <a:r>
              <a:rPr lang="de-DE" sz="2400" dirty="0">
                <a:solidFill>
                  <a:srgbClr val="FF0000"/>
                </a:solidFill>
              </a:rPr>
              <a:t>E</a:t>
            </a:r>
            <a:r>
              <a:rPr lang="de-DE" sz="2400" dirty="0" smtClean="0">
                <a:solidFill>
                  <a:srgbClr val="FF0000"/>
                </a:solidFill>
              </a:rPr>
              <a:t>ducation </a:t>
            </a:r>
            <a:r>
              <a:rPr lang="de-DE" sz="2400" dirty="0" err="1" smtClean="0">
                <a:solidFill>
                  <a:srgbClr val="FF0000"/>
                </a:solidFill>
              </a:rPr>
              <a:t>and</a:t>
            </a:r>
            <a:r>
              <a:rPr lang="de-DE" sz="2400" dirty="0" smtClean="0">
                <a:solidFill>
                  <a:srgbClr val="FF0000"/>
                </a:solidFill>
              </a:rPr>
              <a:t> </a:t>
            </a:r>
            <a:r>
              <a:rPr lang="de-DE" sz="2400" dirty="0">
                <a:solidFill>
                  <a:srgbClr val="FF0000"/>
                </a:solidFill>
              </a:rPr>
              <a:t>T</a:t>
            </a:r>
            <a:r>
              <a:rPr lang="de-DE" sz="2400" dirty="0" smtClean="0">
                <a:solidFill>
                  <a:srgbClr val="FF0000"/>
                </a:solidFill>
              </a:rPr>
              <a:t>raining</a:t>
            </a:r>
          </a:p>
        </p:txBody>
      </p:sp>
      <p:sp>
        <p:nvSpPr>
          <p:cNvPr id="7" name="Rechteck 6"/>
          <p:cNvSpPr/>
          <p:nvPr/>
        </p:nvSpPr>
        <p:spPr>
          <a:xfrm>
            <a:off x="644396" y="1572230"/>
            <a:ext cx="9612788" cy="55742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buClr>
                <a:schemeClr val="accent1"/>
              </a:buClr>
            </a:pPr>
            <a:r>
              <a:rPr lang="de-DE" sz="3600" b="1" dirty="0" err="1">
                <a:solidFill>
                  <a:srgbClr val="073070"/>
                </a:solidFill>
              </a:rPr>
              <a:t>Vocational</a:t>
            </a:r>
            <a:r>
              <a:rPr lang="de-DE" sz="3600" b="1" dirty="0">
                <a:solidFill>
                  <a:srgbClr val="073070"/>
                </a:solidFill>
              </a:rPr>
              <a:t> Training Centers </a:t>
            </a:r>
            <a:r>
              <a:rPr lang="de-DE" sz="3600" b="1" dirty="0" err="1" smtClean="0">
                <a:solidFill>
                  <a:srgbClr val="073070"/>
                </a:solidFill>
              </a:rPr>
              <a:t>with</a:t>
            </a:r>
            <a:r>
              <a:rPr lang="de-DE" sz="3600" b="1" dirty="0" smtClean="0">
                <a:solidFill>
                  <a:srgbClr val="073070"/>
                </a:solidFill>
              </a:rPr>
              <a:t> </a:t>
            </a:r>
            <a:r>
              <a:rPr lang="de-DE" sz="3600" b="1" dirty="0" err="1" smtClean="0">
                <a:solidFill>
                  <a:srgbClr val="073070"/>
                </a:solidFill>
              </a:rPr>
              <a:t>special</a:t>
            </a:r>
            <a:r>
              <a:rPr lang="de-DE" sz="3600" b="1" dirty="0" smtClean="0">
                <a:solidFill>
                  <a:srgbClr val="073070"/>
                </a:solidFill>
              </a:rPr>
              <a:t> </a:t>
            </a:r>
            <a:r>
              <a:rPr lang="de-DE" sz="3600" b="1" dirty="0" err="1" smtClean="0">
                <a:solidFill>
                  <a:srgbClr val="073070"/>
                </a:solidFill>
              </a:rPr>
              <a:t>tasks</a:t>
            </a:r>
            <a:endParaRPr lang="de-DE" sz="3600" dirty="0"/>
          </a:p>
        </p:txBody>
      </p:sp>
    </p:spTree>
    <p:extLst>
      <p:ext uri="{BB962C8B-B14F-4D97-AF65-F5344CB8AC3E}">
        <p14:creationId xmlns:p14="http://schemas.microsoft.com/office/powerpoint/2010/main" val="4130781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1000" fill="hold"/>
                                        <p:tgtEl>
                                          <p:spTgt spid="39"/>
                                        </p:tgtEl>
                                        <p:attrNameLst>
                                          <p:attrName>ppt_w</p:attrName>
                                        </p:attrNameLst>
                                      </p:cBhvr>
                                      <p:tavLst>
                                        <p:tav tm="0">
                                          <p:val>
                                            <p:fltVal val="0"/>
                                          </p:val>
                                        </p:tav>
                                        <p:tav tm="100000">
                                          <p:val>
                                            <p:strVal val="#ppt_w"/>
                                          </p:val>
                                        </p:tav>
                                      </p:tavLst>
                                    </p:anim>
                                    <p:anim calcmode="lin" valueType="num">
                                      <p:cBhvr>
                                        <p:cTn id="8" dur="1000" fill="hold"/>
                                        <p:tgtEl>
                                          <p:spTgt spid="39"/>
                                        </p:tgtEl>
                                        <p:attrNameLst>
                                          <p:attrName>ppt_h</p:attrName>
                                        </p:attrNameLst>
                                      </p:cBhvr>
                                      <p:tavLst>
                                        <p:tav tm="0">
                                          <p:val>
                                            <p:fltVal val="0"/>
                                          </p:val>
                                        </p:tav>
                                        <p:tav tm="100000">
                                          <p:val>
                                            <p:strVal val="#ppt_h"/>
                                          </p:val>
                                        </p:tav>
                                      </p:tavLst>
                                    </p:anim>
                                    <p:anim calcmode="lin" valueType="num">
                                      <p:cBhvr>
                                        <p:cTn id="9" dur="1000" fill="hold"/>
                                        <p:tgtEl>
                                          <p:spTgt spid="39"/>
                                        </p:tgtEl>
                                        <p:attrNameLst>
                                          <p:attrName>style.rotation</p:attrName>
                                        </p:attrNameLst>
                                      </p:cBhvr>
                                      <p:tavLst>
                                        <p:tav tm="0">
                                          <p:val>
                                            <p:fltVal val="90"/>
                                          </p:val>
                                        </p:tav>
                                        <p:tav tm="100000">
                                          <p:val>
                                            <p:fltVal val="0"/>
                                          </p:val>
                                        </p:tav>
                                      </p:tavLst>
                                    </p:anim>
                                    <p:animEffect transition="in" filter="fade">
                                      <p:cBhvr>
                                        <p:cTn id="10" dur="1000"/>
                                        <p:tgtEl>
                                          <p:spTgt spid="39"/>
                                        </p:tgtEl>
                                      </p:cBhvr>
                                    </p:animEffec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42"/>
                                        </p:tgtEl>
                                        <p:attrNameLst>
                                          <p:attrName>style.visibility</p:attrName>
                                        </p:attrNameLst>
                                      </p:cBhvr>
                                      <p:to>
                                        <p:strVal val="hidden"/>
                                      </p:to>
                                    </p:set>
                                  </p:childTnLst>
                                </p:cTn>
                              </p:par>
                              <p:par>
                                <p:cTn id="17" presetID="1" presetClass="exit"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hidden"/>
                                      </p:to>
                                    </p:set>
                                  </p:childTnLst>
                                </p:cTn>
                              </p:par>
                              <p:par>
                                <p:cTn id="21" presetID="53" presetClass="entr" presetSubtype="16" fill="hold" grpId="0" nodeType="withEffect">
                                  <p:stCondLst>
                                    <p:cond delay="1000"/>
                                  </p:stCondLst>
                                  <p:childTnLst>
                                    <p:set>
                                      <p:cBhvr>
                                        <p:cTn id="22" dur="1" fill="hold">
                                          <p:stCondLst>
                                            <p:cond delay="0"/>
                                          </p:stCondLst>
                                        </p:cTn>
                                        <p:tgtEl>
                                          <p:spTgt spid="7"/>
                                        </p:tgtEl>
                                        <p:attrNameLst>
                                          <p:attrName>style.visibility</p:attrName>
                                        </p:attrNameLst>
                                      </p:cBhvr>
                                      <p:to>
                                        <p:strVal val="visible"/>
                                      </p:to>
                                    </p:set>
                                    <p:anim calcmode="lin" valueType="num">
                                      <p:cBhvr>
                                        <p:cTn id="23" dur="2000" fill="hold"/>
                                        <p:tgtEl>
                                          <p:spTgt spid="7"/>
                                        </p:tgtEl>
                                        <p:attrNameLst>
                                          <p:attrName>ppt_w</p:attrName>
                                        </p:attrNameLst>
                                      </p:cBhvr>
                                      <p:tavLst>
                                        <p:tav tm="0">
                                          <p:val>
                                            <p:fltVal val="0"/>
                                          </p:val>
                                        </p:tav>
                                        <p:tav tm="100000">
                                          <p:val>
                                            <p:strVal val="#ppt_w"/>
                                          </p:val>
                                        </p:tav>
                                      </p:tavLst>
                                    </p:anim>
                                    <p:anim calcmode="lin" valueType="num">
                                      <p:cBhvr>
                                        <p:cTn id="24" dur="2000" fill="hold"/>
                                        <p:tgtEl>
                                          <p:spTgt spid="7"/>
                                        </p:tgtEl>
                                        <p:attrNameLst>
                                          <p:attrName>ppt_h</p:attrName>
                                        </p:attrNameLst>
                                      </p:cBhvr>
                                      <p:tavLst>
                                        <p:tav tm="0">
                                          <p:val>
                                            <p:fltVal val="0"/>
                                          </p:val>
                                        </p:tav>
                                        <p:tav tm="100000">
                                          <p:val>
                                            <p:strVal val="#ppt_h"/>
                                          </p:val>
                                        </p:tav>
                                      </p:tavLst>
                                    </p:anim>
                                    <p:animEffect transition="in" filter="fade">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animBg="1"/>
      <p:bldP spid="42" grpId="0" animBg="1"/>
      <p:bldP spid="43" grpId="0" animBg="1"/>
      <p:bldP spid="45" grpId="0" animBg="1"/>
      <p:bldP spid="39"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Centers </a:t>
            </a:r>
            <a:r>
              <a:rPr lang="de-DE" dirty="0" err="1" smtClean="0"/>
              <a:t>of</a:t>
            </a:r>
            <a:r>
              <a:rPr lang="de-DE" dirty="0" smtClean="0"/>
              <a:t> Competence VET</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11</a:t>
            </a:fld>
            <a:endParaRPr lang="de-DE"/>
          </a:p>
        </p:txBody>
      </p:sp>
      <p:pic>
        <p:nvPicPr>
          <p:cNvPr id="7" name="Inhaltsplatzhalt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048171" y="1973455"/>
            <a:ext cx="3361257" cy="3473188"/>
          </a:xfrm>
        </p:spPr>
      </p:pic>
      <p:sp>
        <p:nvSpPr>
          <p:cNvPr id="6" name="Fußzeilenplatzhalter 5"/>
          <p:cNvSpPr>
            <a:spLocks noGrp="1"/>
          </p:cNvSpPr>
          <p:nvPr>
            <p:ph type="ftr" sz="quarter" idx="11"/>
          </p:nvPr>
        </p:nvSpPr>
        <p:spPr/>
        <p:txBody>
          <a:bodyPr/>
          <a:lstStyle/>
          <a:p>
            <a:endParaRPr lang="de-DE"/>
          </a:p>
        </p:txBody>
      </p:sp>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8745" y="2217910"/>
            <a:ext cx="3818399" cy="1185782"/>
          </a:xfrm>
          <a:prstGeom prst="rect">
            <a:avLst/>
          </a:prstGeom>
        </p:spPr>
      </p:pic>
      <p:pic>
        <p:nvPicPr>
          <p:cNvPr id="5"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8745" y="3511844"/>
            <a:ext cx="3818399" cy="1272800"/>
          </a:xfrm>
          <a:prstGeom prst="rect">
            <a:avLst/>
          </a:prstGeom>
        </p:spPr>
      </p:pic>
    </p:spTree>
    <p:extLst>
      <p:ext uri="{BB962C8B-B14F-4D97-AF65-F5344CB8AC3E}">
        <p14:creationId xmlns:p14="http://schemas.microsoft.com/office/powerpoint/2010/main" val="377505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Centers </a:t>
            </a:r>
            <a:r>
              <a:rPr lang="de-DE" dirty="0" err="1"/>
              <a:t>of</a:t>
            </a:r>
            <a:r>
              <a:rPr lang="de-DE" dirty="0"/>
              <a:t> Competence VET</a:t>
            </a:r>
            <a:r>
              <a:rPr lang="de-DE" dirty="0" smtClean="0"/>
              <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12</a:t>
            </a:fld>
            <a:endParaRPr lang="de-DE"/>
          </a:p>
        </p:txBody>
      </p:sp>
      <p:sp>
        <p:nvSpPr>
          <p:cNvPr id="5" name="Inhaltsplatzhalter 4"/>
          <p:cNvSpPr>
            <a:spLocks noGrp="1"/>
          </p:cNvSpPr>
          <p:nvPr>
            <p:ph idx="1"/>
          </p:nvPr>
        </p:nvSpPr>
        <p:spPr>
          <a:xfrm>
            <a:off x="720000" y="1812128"/>
            <a:ext cx="10756800" cy="4757871"/>
          </a:xfrm>
        </p:spPr>
        <p:txBody>
          <a:bodyPr/>
          <a:lstStyle/>
          <a:p>
            <a:r>
              <a:rPr lang="en-US" dirty="0" smtClean="0"/>
              <a:t>Centers </a:t>
            </a:r>
            <a:r>
              <a:rPr lang="en-US" dirty="0"/>
              <a:t>of </a:t>
            </a:r>
            <a:r>
              <a:rPr lang="en-US" dirty="0" smtClean="0"/>
              <a:t>Competence VET</a:t>
            </a:r>
            <a:br>
              <a:rPr lang="en-US" dirty="0" smtClean="0"/>
            </a:br>
            <a:r>
              <a:rPr lang="en-US" dirty="0" smtClean="0"/>
              <a:t/>
            </a:r>
            <a:br>
              <a:rPr lang="en-US" dirty="0" smtClean="0"/>
            </a:br>
            <a:endParaRPr lang="en-US" sz="800" dirty="0" smtClean="0"/>
          </a:p>
          <a:p>
            <a:pPr lvl="1"/>
            <a:r>
              <a:rPr lang="en-US" dirty="0" smtClean="0"/>
              <a:t>act as innovation </a:t>
            </a:r>
            <a:r>
              <a:rPr lang="en-US" dirty="0"/>
              <a:t>promoting </a:t>
            </a:r>
            <a:r>
              <a:rPr lang="en-US" dirty="0" smtClean="0"/>
              <a:t>vocational training centers</a:t>
            </a:r>
            <a:br>
              <a:rPr lang="en-US" dirty="0" smtClean="0"/>
            </a:br>
            <a:endParaRPr lang="en-US" dirty="0" smtClean="0"/>
          </a:p>
          <a:p>
            <a:pPr lvl="1"/>
            <a:r>
              <a:rPr lang="en-US" dirty="0" smtClean="0"/>
              <a:t>implement </a:t>
            </a:r>
            <a:r>
              <a:rPr lang="en-US" dirty="0"/>
              <a:t>modern vocational educational concepts for </a:t>
            </a:r>
            <a:r>
              <a:rPr lang="en-US" dirty="0" smtClean="0"/>
              <a:t>vocational </a:t>
            </a:r>
            <a:r>
              <a:rPr lang="en-US" dirty="0"/>
              <a:t>training </a:t>
            </a:r>
            <a:r>
              <a:rPr lang="en-US" dirty="0" smtClean="0"/>
              <a:t>centers</a:t>
            </a:r>
            <a:br>
              <a:rPr lang="en-US" dirty="0" smtClean="0"/>
            </a:br>
            <a:endParaRPr lang="en-US" dirty="0" smtClean="0"/>
          </a:p>
          <a:p>
            <a:pPr lvl="1"/>
            <a:r>
              <a:rPr lang="en-US" dirty="0" smtClean="0"/>
              <a:t>develop </a:t>
            </a:r>
            <a:r>
              <a:rPr lang="en-US" dirty="0"/>
              <a:t>practical and business-oriented qualification offers for SMEs in a specialist </a:t>
            </a:r>
            <a:r>
              <a:rPr lang="en-US" dirty="0" smtClean="0"/>
              <a:t>focus</a:t>
            </a:r>
          </a:p>
          <a:p>
            <a:pPr lvl="1"/>
            <a:endParaRPr lang="en-US" dirty="0"/>
          </a:p>
          <a:p>
            <a:pPr lvl="1"/>
            <a:r>
              <a:rPr lang="en-US" dirty="0"/>
              <a:t>&gt; 50 Competence of Centers in Germany</a:t>
            </a:r>
          </a:p>
          <a:p>
            <a:pPr lvl="1"/>
            <a:endParaRPr lang="en-US" dirty="0" smtClean="0"/>
          </a:p>
          <a:p>
            <a:pPr lvl="1"/>
            <a:endParaRPr lang="en-US" dirty="0"/>
          </a:p>
        </p:txBody>
      </p:sp>
      <p:sp>
        <p:nvSpPr>
          <p:cNvPr id="6" name="Fußzeilenplatzhalter 5"/>
          <p:cNvSpPr>
            <a:spLocks noGrp="1"/>
          </p:cNvSpPr>
          <p:nvPr>
            <p:ph type="ftr" sz="quarter" idx="11"/>
          </p:nvPr>
        </p:nvSpPr>
        <p:spPr/>
        <p:txBody>
          <a:bodyPr/>
          <a:lstStyle/>
          <a:p>
            <a:endParaRPr lang="de-DE" dirty="0"/>
          </a:p>
        </p:txBody>
      </p:sp>
      <p:pic>
        <p:nvPicPr>
          <p:cNvPr id="35" name="Inhaltsplatzhalt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023" y="696008"/>
            <a:ext cx="959856" cy="991819"/>
          </a:xfrm>
          <a:prstGeom prst="rect">
            <a:avLst/>
          </a:prstGeom>
        </p:spPr>
      </p:pic>
    </p:spTree>
    <p:extLst>
      <p:ext uri="{BB962C8B-B14F-4D97-AF65-F5344CB8AC3E}">
        <p14:creationId xmlns:p14="http://schemas.microsoft.com/office/powerpoint/2010/main" val="3044462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Centers </a:t>
            </a:r>
            <a:r>
              <a:rPr lang="de-DE" dirty="0" err="1"/>
              <a:t>of</a:t>
            </a:r>
            <a:r>
              <a:rPr lang="de-DE" dirty="0"/>
              <a:t> Competence </a:t>
            </a:r>
            <a:r>
              <a:rPr lang="de-DE" dirty="0" smtClean="0"/>
              <a:t>VET</a:t>
            </a:r>
            <a:br>
              <a:rPr lang="de-DE" dirty="0" smtClean="0"/>
            </a:br>
            <a:r>
              <a:rPr lang="de-DE" dirty="0" err="1" smtClean="0"/>
              <a:t>Chamber</a:t>
            </a:r>
            <a:r>
              <a:rPr lang="de-DE" dirty="0" smtClean="0"/>
              <a:t> </a:t>
            </a:r>
            <a:r>
              <a:rPr lang="de-DE" dirty="0" err="1" smtClean="0"/>
              <a:t>of</a:t>
            </a:r>
            <a:r>
              <a:rPr lang="de-DE" dirty="0" smtClean="0"/>
              <a:t> </a:t>
            </a:r>
            <a:r>
              <a:rPr lang="de-DE" dirty="0" err="1" smtClean="0"/>
              <a:t>Skilled</a:t>
            </a:r>
            <a:r>
              <a:rPr lang="de-DE" dirty="0" smtClean="0"/>
              <a:t> </a:t>
            </a:r>
            <a:r>
              <a:rPr lang="de-DE" dirty="0" err="1" smtClean="0"/>
              <a:t>Crafts</a:t>
            </a:r>
            <a:r>
              <a:rPr lang="de-DE" dirty="0" smtClean="0"/>
              <a:t> Freiburg</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13</a:t>
            </a:fld>
            <a:endParaRPr lang="de-DE"/>
          </a:p>
        </p:txBody>
      </p:sp>
      <p:sp>
        <p:nvSpPr>
          <p:cNvPr id="5" name="Inhaltsplatzhalter 4"/>
          <p:cNvSpPr>
            <a:spLocks noGrp="1"/>
          </p:cNvSpPr>
          <p:nvPr>
            <p:ph idx="1"/>
          </p:nvPr>
        </p:nvSpPr>
        <p:spPr/>
        <p:txBody>
          <a:bodyPr/>
          <a:lstStyle/>
          <a:p>
            <a:r>
              <a:rPr lang="en-US" dirty="0" smtClean="0"/>
              <a:t>Center of Competence VET for Automotive Engineering</a:t>
            </a:r>
          </a:p>
        </p:txBody>
      </p:sp>
      <p:sp>
        <p:nvSpPr>
          <p:cNvPr id="6" name="Fußzeilenplatzhalter 5"/>
          <p:cNvSpPr>
            <a:spLocks noGrp="1"/>
          </p:cNvSpPr>
          <p:nvPr>
            <p:ph type="ftr" sz="quarter" idx="11"/>
          </p:nvPr>
        </p:nvSpPr>
        <p:spPr/>
        <p:txBody>
          <a:bodyPr/>
          <a:lstStyle/>
          <a:p>
            <a:endParaRPr lang="de-DE" dirty="0"/>
          </a:p>
        </p:txBody>
      </p:sp>
      <p:pic>
        <p:nvPicPr>
          <p:cNvPr id="35" name="Inhaltsplatzhalt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023" y="696008"/>
            <a:ext cx="959856" cy="991819"/>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561764"/>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595701"/>
          </a:xfrm>
          <a:prstGeom prst="rect">
            <a:avLst/>
          </a:prstGeom>
        </p:spPr>
      </p:pic>
      <p:pic>
        <p:nvPicPr>
          <p:cNvPr id="9" name="Grafik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1" cy="6593170"/>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9386"/>
            <a:ext cx="12192000" cy="6592020"/>
          </a:xfrm>
          <a:prstGeom prst="rect">
            <a:avLst/>
          </a:prstGeom>
        </p:spPr>
      </p:pic>
    </p:spTree>
    <p:extLst>
      <p:ext uri="{BB962C8B-B14F-4D97-AF65-F5344CB8AC3E}">
        <p14:creationId xmlns:p14="http://schemas.microsoft.com/office/powerpoint/2010/main" val="44046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125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2500"/>
                            </p:stCondLst>
                            <p:childTnLst>
                              <p:par>
                                <p:cTn id="14" presetID="1" presetClass="entr" presetSubtype="0" fill="hold" nodeType="afterEffect">
                                  <p:stCondLst>
                                    <p:cond delay="125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Centers </a:t>
            </a:r>
            <a:r>
              <a:rPr lang="de-DE" dirty="0" err="1"/>
              <a:t>of</a:t>
            </a:r>
            <a:r>
              <a:rPr lang="de-DE" dirty="0"/>
              <a:t> Competence </a:t>
            </a:r>
            <a:r>
              <a:rPr lang="de-DE" dirty="0" smtClean="0"/>
              <a:t>VET</a:t>
            </a:r>
            <a:br>
              <a:rPr lang="de-DE" dirty="0" smtClean="0"/>
            </a:br>
            <a:r>
              <a:rPr lang="de-DE" dirty="0" err="1" smtClean="0"/>
              <a:t>Chamber</a:t>
            </a:r>
            <a:r>
              <a:rPr lang="de-DE" dirty="0" smtClean="0"/>
              <a:t> </a:t>
            </a:r>
            <a:r>
              <a:rPr lang="de-DE" dirty="0" err="1" smtClean="0"/>
              <a:t>of</a:t>
            </a:r>
            <a:r>
              <a:rPr lang="de-DE" dirty="0" smtClean="0"/>
              <a:t> </a:t>
            </a:r>
            <a:r>
              <a:rPr lang="de-DE" dirty="0" err="1" smtClean="0"/>
              <a:t>Skilled</a:t>
            </a:r>
            <a:r>
              <a:rPr lang="de-DE" dirty="0" smtClean="0"/>
              <a:t> </a:t>
            </a:r>
            <a:r>
              <a:rPr lang="de-DE" dirty="0" err="1" smtClean="0"/>
              <a:t>Craft</a:t>
            </a:r>
            <a:r>
              <a:rPr lang="de-DE" dirty="0" smtClean="0"/>
              <a:t> Freiburg</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14</a:t>
            </a:fld>
            <a:endParaRPr lang="de-DE"/>
          </a:p>
        </p:txBody>
      </p:sp>
      <p:sp>
        <p:nvSpPr>
          <p:cNvPr id="5" name="Inhaltsplatzhalter 4"/>
          <p:cNvSpPr>
            <a:spLocks noGrp="1"/>
          </p:cNvSpPr>
          <p:nvPr>
            <p:ph idx="1"/>
          </p:nvPr>
        </p:nvSpPr>
        <p:spPr/>
        <p:txBody>
          <a:bodyPr/>
          <a:lstStyle/>
          <a:p>
            <a:r>
              <a:rPr lang="en-US" dirty="0" smtClean="0"/>
              <a:t>Center of Competence VET for Digital Dental Technology</a:t>
            </a:r>
          </a:p>
          <a:p>
            <a:endParaRPr lang="en-US" dirty="0"/>
          </a:p>
          <a:p>
            <a:endParaRPr lang="en-US" dirty="0" smtClean="0"/>
          </a:p>
          <a:p>
            <a:endParaRPr lang="en-US" dirty="0"/>
          </a:p>
          <a:p>
            <a:pPr marL="0" indent="0">
              <a:buNone/>
            </a:pPr>
            <a:endParaRPr lang="en-US" dirty="0" smtClean="0"/>
          </a:p>
        </p:txBody>
      </p:sp>
      <p:sp>
        <p:nvSpPr>
          <p:cNvPr id="6" name="Fußzeilenplatzhalter 5"/>
          <p:cNvSpPr>
            <a:spLocks noGrp="1"/>
          </p:cNvSpPr>
          <p:nvPr>
            <p:ph type="ftr" sz="quarter" idx="11"/>
          </p:nvPr>
        </p:nvSpPr>
        <p:spPr/>
        <p:txBody>
          <a:bodyPr/>
          <a:lstStyle/>
          <a:p>
            <a:endParaRPr lang="de-DE" dirty="0"/>
          </a:p>
        </p:txBody>
      </p:sp>
      <p:pic>
        <p:nvPicPr>
          <p:cNvPr id="35" name="Inhaltsplatzhalter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8023" y="696008"/>
            <a:ext cx="959856" cy="991819"/>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1"/>
            <a:ext cx="12186918" cy="6566428"/>
          </a:xfrm>
          <a:prstGeom prst="rect">
            <a:avLst/>
          </a:prstGeom>
        </p:spPr>
      </p:pic>
      <p:pic>
        <p:nvPicPr>
          <p:cNvPr id="8" name="Grafi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0507"/>
            <a:ext cx="12187566" cy="6561274"/>
          </a:xfrm>
          <a:prstGeom prst="rect">
            <a:avLst/>
          </a:prstGeom>
        </p:spPr>
      </p:pic>
      <p:pic>
        <p:nvPicPr>
          <p:cNvPr id="9" name="Grafik 8"/>
          <p:cNvPicPr>
            <a:picLocks noChangeAspect="1"/>
          </p:cNvPicPr>
          <p:nvPr/>
        </p:nvPicPr>
        <p:blipFill>
          <a:blip r:embed="rId6"/>
          <a:stretch>
            <a:fillRect/>
          </a:stretch>
        </p:blipFill>
        <p:spPr>
          <a:xfrm>
            <a:off x="9882" y="10506"/>
            <a:ext cx="12177036" cy="6574705"/>
          </a:xfrm>
          <a:prstGeom prst="rect">
            <a:avLst/>
          </a:prstGeom>
        </p:spPr>
      </p:pic>
    </p:spTree>
    <p:extLst>
      <p:ext uri="{BB962C8B-B14F-4D97-AF65-F5344CB8AC3E}">
        <p14:creationId xmlns:p14="http://schemas.microsoft.com/office/powerpoint/2010/main" val="4179344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25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250"/>
                            </p:stCondLst>
                            <p:childTnLst>
                              <p:par>
                                <p:cTn id="11" presetID="1" presetClass="entr" presetSubtype="0" fill="hold" nodeType="afterEffect">
                                  <p:stCondLst>
                                    <p:cond delay="125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Special </a:t>
            </a:r>
            <a:r>
              <a:rPr lang="de-DE" dirty="0" err="1" smtClean="0"/>
              <a:t>program</a:t>
            </a:r>
            <a:r>
              <a:rPr lang="de-DE" dirty="0" smtClean="0"/>
              <a:t> </a:t>
            </a:r>
            <a:r>
              <a:rPr lang="de-DE" dirty="0" err="1" smtClean="0"/>
              <a:t>for</a:t>
            </a:r>
            <a:r>
              <a:rPr lang="de-DE" dirty="0"/>
              <a:t/>
            </a:r>
            <a:br>
              <a:rPr lang="de-DE" dirty="0"/>
            </a:br>
            <a:r>
              <a:rPr lang="de-DE" dirty="0" err="1"/>
              <a:t>Digitation</a:t>
            </a:r>
            <a:r>
              <a:rPr lang="de-DE" dirty="0" smtClean="0"/>
              <a:t> in </a:t>
            </a:r>
            <a:r>
              <a:rPr lang="de-DE" dirty="0" err="1" smtClean="0"/>
              <a:t>Vocational</a:t>
            </a:r>
            <a:r>
              <a:rPr lang="de-DE" dirty="0" smtClean="0"/>
              <a:t> Training Centers</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15</a:t>
            </a:fld>
            <a:endParaRPr lang="de-DE"/>
          </a:p>
        </p:txBody>
      </p:sp>
      <p:sp>
        <p:nvSpPr>
          <p:cNvPr id="5" name="Inhaltsplatzhalter 4"/>
          <p:cNvSpPr>
            <a:spLocks noGrp="1"/>
          </p:cNvSpPr>
          <p:nvPr>
            <p:ph idx="1"/>
          </p:nvPr>
        </p:nvSpPr>
        <p:spPr/>
        <p:txBody>
          <a:bodyPr/>
          <a:lstStyle/>
          <a:p>
            <a:endParaRPr lang="en-US" dirty="0" smtClean="0"/>
          </a:p>
          <a:p>
            <a:endParaRPr lang="en-US" dirty="0" smtClean="0"/>
          </a:p>
          <a:p>
            <a:endParaRPr lang="en-US" dirty="0"/>
          </a:p>
          <a:p>
            <a:endParaRPr lang="en-US" dirty="0"/>
          </a:p>
          <a:p>
            <a:r>
              <a:rPr lang="en-US" dirty="0" smtClean="0"/>
              <a:t>integrating new technical, digital </a:t>
            </a:r>
            <a:r>
              <a:rPr lang="en-US" dirty="0"/>
              <a:t>innovations into the inter-company training - both materially and conceptually. In this way they help to ensure a modern and future-oriented education.</a:t>
            </a:r>
          </a:p>
          <a:p>
            <a:endParaRPr lang="en-US" dirty="0"/>
          </a:p>
          <a:p>
            <a:endParaRPr lang="de-DE" dirty="0"/>
          </a:p>
        </p:txBody>
      </p:sp>
      <p:sp>
        <p:nvSpPr>
          <p:cNvPr id="6" name="Fußzeilenplatzhalter 5"/>
          <p:cNvSpPr>
            <a:spLocks noGrp="1"/>
          </p:cNvSpPr>
          <p:nvPr>
            <p:ph type="ftr" sz="quarter" idx="11"/>
          </p:nvPr>
        </p:nvSpPr>
        <p:spPr/>
        <p:txBody>
          <a:bodyPr/>
          <a:lstStyle/>
          <a:p>
            <a:endParaRPr lang="de-DE"/>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9" y="2064790"/>
            <a:ext cx="2283402" cy="1757149"/>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1920835"/>
            <a:ext cx="2497557" cy="1837095"/>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772" y="2235780"/>
            <a:ext cx="4210665" cy="1403555"/>
          </a:xfrm>
          <a:prstGeom prst="rect">
            <a:avLst/>
          </a:prstGeom>
        </p:spPr>
      </p:pic>
    </p:spTree>
    <p:extLst>
      <p:ext uri="{BB962C8B-B14F-4D97-AF65-F5344CB8AC3E}">
        <p14:creationId xmlns:p14="http://schemas.microsoft.com/office/powerpoint/2010/main" val="210452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Special </a:t>
            </a:r>
            <a:r>
              <a:rPr lang="de-DE" dirty="0" err="1" smtClean="0"/>
              <a:t>program</a:t>
            </a:r>
            <a:r>
              <a:rPr lang="de-DE" dirty="0" smtClean="0"/>
              <a:t> </a:t>
            </a:r>
            <a:r>
              <a:rPr lang="de-DE" dirty="0" err="1" smtClean="0"/>
              <a:t>for</a:t>
            </a:r>
            <a:r>
              <a:rPr lang="de-DE" dirty="0"/>
              <a:t/>
            </a:r>
            <a:br>
              <a:rPr lang="de-DE" dirty="0"/>
            </a:br>
            <a:r>
              <a:rPr lang="de-DE" dirty="0" err="1"/>
              <a:t>Digitation</a:t>
            </a:r>
            <a:r>
              <a:rPr lang="de-DE" dirty="0" smtClean="0"/>
              <a:t> in </a:t>
            </a:r>
            <a:r>
              <a:rPr lang="de-DE" dirty="0" err="1" smtClean="0"/>
              <a:t>Vocational</a:t>
            </a:r>
            <a:r>
              <a:rPr lang="de-DE" dirty="0" smtClean="0"/>
              <a:t> Training Centers</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16</a:t>
            </a:fld>
            <a:endParaRPr lang="de-DE"/>
          </a:p>
        </p:txBody>
      </p:sp>
      <p:sp>
        <p:nvSpPr>
          <p:cNvPr id="5" name="Inhaltsplatzhalter 4"/>
          <p:cNvSpPr>
            <a:spLocks noGrp="1"/>
          </p:cNvSpPr>
          <p:nvPr>
            <p:ph idx="1"/>
          </p:nvPr>
        </p:nvSpPr>
        <p:spPr/>
        <p:txBody>
          <a:bodyPr/>
          <a:lstStyle/>
          <a:p>
            <a:endParaRPr lang="en-US" dirty="0" smtClean="0"/>
          </a:p>
          <a:p>
            <a:endParaRPr lang="en-US" dirty="0" smtClean="0"/>
          </a:p>
          <a:p>
            <a:endParaRPr lang="en-US" dirty="0"/>
          </a:p>
          <a:p>
            <a:endParaRPr lang="en-US" dirty="0"/>
          </a:p>
          <a:p>
            <a:r>
              <a:rPr lang="en-US" dirty="0" smtClean="0"/>
              <a:t>8 Centers of Competence VET in Germany started the “Special </a:t>
            </a:r>
            <a:r>
              <a:rPr lang="en-US" dirty="0"/>
              <a:t>P</a:t>
            </a:r>
            <a:r>
              <a:rPr lang="en-US" dirty="0" smtClean="0"/>
              <a:t>rogram for </a:t>
            </a:r>
            <a:r>
              <a:rPr lang="de-DE" dirty="0" err="1"/>
              <a:t>Digitation</a:t>
            </a:r>
            <a:r>
              <a:rPr lang="en-US" dirty="0" smtClean="0"/>
              <a:t>”</a:t>
            </a:r>
          </a:p>
          <a:p>
            <a:r>
              <a:rPr lang="en-US" dirty="0" smtClean="0"/>
              <a:t>one of them “Center of Competence for Digital </a:t>
            </a:r>
            <a:r>
              <a:rPr lang="en-US" dirty="0"/>
              <a:t>D</a:t>
            </a:r>
            <a:r>
              <a:rPr lang="en-US" dirty="0" smtClean="0"/>
              <a:t>ental </a:t>
            </a:r>
            <a:r>
              <a:rPr lang="en-US" dirty="0"/>
              <a:t>T</a:t>
            </a:r>
            <a:r>
              <a:rPr lang="en-US" dirty="0" smtClean="0"/>
              <a:t>echnology” Chamber of Skilled Crafts Freiburg, </a:t>
            </a:r>
            <a:r>
              <a:rPr lang="en-US" dirty="0" err="1" smtClean="0"/>
              <a:t>Gewerbe</a:t>
            </a:r>
            <a:r>
              <a:rPr lang="en-US" dirty="0" smtClean="0"/>
              <a:t> </a:t>
            </a:r>
            <a:r>
              <a:rPr lang="en-US" dirty="0" err="1" smtClean="0"/>
              <a:t>Akademie</a:t>
            </a:r>
            <a:endParaRPr lang="en-US" dirty="0"/>
          </a:p>
          <a:p>
            <a:endParaRPr lang="en-US" dirty="0"/>
          </a:p>
          <a:p>
            <a:endParaRPr lang="de-DE" dirty="0"/>
          </a:p>
        </p:txBody>
      </p:sp>
      <p:sp>
        <p:nvSpPr>
          <p:cNvPr id="6" name="Fußzeilenplatzhalter 5"/>
          <p:cNvSpPr>
            <a:spLocks noGrp="1"/>
          </p:cNvSpPr>
          <p:nvPr>
            <p:ph type="ftr" sz="quarter" idx="11"/>
          </p:nvPr>
        </p:nvSpPr>
        <p:spPr/>
        <p:txBody>
          <a:bodyPr/>
          <a:lstStyle/>
          <a:p>
            <a:endParaRPr lang="de-DE"/>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9" y="2064790"/>
            <a:ext cx="2283402" cy="1757149"/>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1920835"/>
            <a:ext cx="2497557" cy="1837095"/>
          </a:xfrm>
          <a:prstGeom prst="rect">
            <a:avLst/>
          </a:prstGeom>
        </p:spPr>
      </p:pic>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772" y="2235780"/>
            <a:ext cx="4210665" cy="1403555"/>
          </a:xfrm>
          <a:prstGeom prst="rect">
            <a:avLst/>
          </a:prstGeom>
        </p:spPr>
      </p:pic>
    </p:spTree>
    <p:extLst>
      <p:ext uri="{BB962C8B-B14F-4D97-AF65-F5344CB8AC3E}">
        <p14:creationId xmlns:p14="http://schemas.microsoft.com/office/powerpoint/2010/main" val="24692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1" y="536006"/>
            <a:ext cx="6456051" cy="1044313"/>
          </a:xfrm>
        </p:spPr>
        <p:txBody>
          <a:bodyPr/>
          <a:lstStyle/>
          <a:p>
            <a:r>
              <a:rPr lang="en-US" dirty="0" smtClean="0"/>
              <a:t>Special program for </a:t>
            </a:r>
            <a:r>
              <a:rPr lang="de-DE" dirty="0" err="1"/>
              <a:t>Digitation</a:t>
            </a:r>
            <a:r>
              <a:rPr lang="en-US" dirty="0" smtClean="0"/>
              <a:t/>
            </a:r>
            <a:br>
              <a:rPr lang="en-US" dirty="0" smtClean="0"/>
            </a:br>
            <a:r>
              <a:rPr lang="en-US" dirty="0" smtClean="0"/>
              <a:t>in </a:t>
            </a:r>
            <a:r>
              <a:rPr lang="en-US" dirty="0"/>
              <a:t>Vocational Training Centers</a:t>
            </a:r>
            <a:r>
              <a:rPr lang="de-DE" dirty="0"/>
              <a:t/>
            </a:r>
            <a:br>
              <a:rPr lang="de-DE" dirty="0"/>
            </a:br>
            <a:endParaRPr lang="de-DE" dirty="0"/>
          </a:p>
        </p:txBody>
      </p:sp>
      <p:sp>
        <p:nvSpPr>
          <p:cNvPr id="3" name="Datumsplatzhalter 2"/>
          <p:cNvSpPr>
            <a:spLocks noGrp="1"/>
          </p:cNvSpPr>
          <p:nvPr>
            <p:ph type="dt" sz="half" idx="10"/>
          </p:nvPr>
        </p:nvSpPr>
        <p:spPr/>
        <p:txBody>
          <a:bodyPr/>
          <a:lstStyle/>
          <a:p>
            <a:fld id="{086E24B9-FC76-754C-86A6-627C0B0CCF41}" type="datetime1">
              <a:rPr lang="de-DE" smtClean="0"/>
              <a:t>11.10.2019</a:t>
            </a:fld>
            <a:endParaRPr lang="de-DE"/>
          </a:p>
        </p:txBody>
      </p:sp>
      <p:sp>
        <p:nvSpPr>
          <p:cNvPr id="4" name="Foliennummernplatzhalter 3"/>
          <p:cNvSpPr>
            <a:spLocks noGrp="1"/>
          </p:cNvSpPr>
          <p:nvPr>
            <p:ph type="sldNum" sz="quarter" idx="12"/>
          </p:nvPr>
        </p:nvSpPr>
        <p:spPr/>
        <p:txBody>
          <a:bodyPr/>
          <a:lstStyle/>
          <a:p>
            <a:fld id="{B2A54703-7B11-304E-913B-E52C2E5950A1}" type="slidenum">
              <a:rPr lang="de-DE" smtClean="0"/>
              <a:t>17</a:t>
            </a:fld>
            <a:endParaRPr lang="de-DE"/>
          </a:p>
        </p:txBody>
      </p:sp>
      <p:sp>
        <p:nvSpPr>
          <p:cNvPr id="6" name="Inhaltsplatzhalter 5"/>
          <p:cNvSpPr>
            <a:spLocks noGrp="1"/>
          </p:cNvSpPr>
          <p:nvPr>
            <p:ph idx="14"/>
          </p:nvPr>
        </p:nvSpPr>
        <p:spPr>
          <a:xfrm>
            <a:off x="720001" y="1938123"/>
            <a:ext cx="5904000" cy="4442794"/>
          </a:xfrm>
        </p:spPr>
        <p:txBody>
          <a:bodyPr/>
          <a:lstStyle/>
          <a:p>
            <a:pPr>
              <a:tabLst>
                <a:tab pos="2160000" algn="l"/>
              </a:tabLst>
            </a:pPr>
            <a:r>
              <a:rPr lang="de-DE" dirty="0" smtClean="0"/>
              <a:t>Osnabrück	</a:t>
            </a:r>
            <a:r>
              <a:rPr lang="de-DE" sz="2000" dirty="0" err="1" smtClean="0"/>
              <a:t>Sanitary</a:t>
            </a:r>
            <a:r>
              <a:rPr lang="de-DE" sz="2000" dirty="0" smtClean="0"/>
              <a:t>- / </a:t>
            </a:r>
            <a:r>
              <a:rPr lang="de-DE" sz="2000" dirty="0" err="1" smtClean="0"/>
              <a:t>Heating</a:t>
            </a:r>
            <a:r>
              <a:rPr lang="de-DE" sz="2000" dirty="0" smtClean="0"/>
              <a:t> Technology</a:t>
            </a:r>
          </a:p>
          <a:p>
            <a:pPr>
              <a:tabLst>
                <a:tab pos="2160000" algn="l"/>
              </a:tabLst>
            </a:pPr>
            <a:r>
              <a:rPr lang="de-DE" dirty="0" smtClean="0"/>
              <a:t>Berlin	</a:t>
            </a:r>
            <a:r>
              <a:rPr lang="de-DE" sz="2000" dirty="0" err="1"/>
              <a:t>Joiner</a:t>
            </a:r>
            <a:r>
              <a:rPr lang="de-DE" sz="2000" dirty="0"/>
              <a:t> </a:t>
            </a:r>
            <a:r>
              <a:rPr lang="de-DE" sz="2000" dirty="0" err="1"/>
              <a:t>and</a:t>
            </a:r>
            <a:r>
              <a:rPr lang="de-DE" sz="2000" dirty="0"/>
              <a:t> </a:t>
            </a:r>
            <a:r>
              <a:rPr lang="de-DE" sz="2000" dirty="0" err="1"/>
              <a:t>Painter</a:t>
            </a:r>
            <a:endParaRPr lang="de-DE" sz="2000" dirty="0"/>
          </a:p>
          <a:p>
            <a:pPr>
              <a:tabLst>
                <a:tab pos="2160000" algn="l"/>
              </a:tabLst>
            </a:pPr>
            <a:r>
              <a:rPr lang="de-DE" dirty="0" smtClean="0"/>
              <a:t>Kassel	</a:t>
            </a:r>
            <a:r>
              <a:rPr lang="de-DE" sz="2000" dirty="0" err="1"/>
              <a:t>Carpentry</a:t>
            </a:r>
            <a:endParaRPr lang="de-DE" sz="2000" dirty="0"/>
          </a:p>
          <a:p>
            <a:pPr>
              <a:tabLst>
                <a:tab pos="2160000" algn="l"/>
              </a:tabLst>
            </a:pPr>
            <a:r>
              <a:rPr lang="de-DE" dirty="0" smtClean="0"/>
              <a:t>Erfurt	</a:t>
            </a:r>
            <a:r>
              <a:rPr lang="de-DE" sz="2000" dirty="0"/>
              <a:t>Technology </a:t>
            </a:r>
            <a:r>
              <a:rPr lang="de-DE" sz="2000" dirty="0" err="1" smtClean="0"/>
              <a:t>and</a:t>
            </a:r>
            <a:r>
              <a:rPr lang="de-DE" sz="2000" dirty="0" smtClean="0"/>
              <a:t> Security</a:t>
            </a:r>
            <a:endParaRPr lang="de-DE" sz="2000" dirty="0"/>
          </a:p>
          <a:p>
            <a:pPr>
              <a:tabLst>
                <a:tab pos="2160000" algn="l"/>
              </a:tabLst>
            </a:pPr>
            <a:r>
              <a:rPr lang="de-DE" dirty="0" smtClean="0"/>
              <a:t>Dresden	</a:t>
            </a:r>
            <a:r>
              <a:rPr lang="de-DE" sz="2000" dirty="0"/>
              <a:t>Smart Home Technology</a:t>
            </a:r>
          </a:p>
          <a:p>
            <a:pPr>
              <a:tabLst>
                <a:tab pos="2160000" algn="l"/>
              </a:tabLst>
            </a:pPr>
            <a:r>
              <a:rPr lang="de-DE" dirty="0" smtClean="0"/>
              <a:t>Dresden	</a:t>
            </a:r>
            <a:r>
              <a:rPr lang="de-DE" sz="2000" dirty="0"/>
              <a:t>Building Information Modeling</a:t>
            </a:r>
          </a:p>
          <a:p>
            <a:pPr>
              <a:tabLst>
                <a:tab pos="2160000" algn="l"/>
              </a:tabLst>
            </a:pPr>
            <a:r>
              <a:rPr lang="de-DE" dirty="0" smtClean="0"/>
              <a:t>Stuttgart	</a:t>
            </a:r>
            <a:r>
              <a:rPr lang="de-DE" sz="2000" dirty="0" err="1" smtClean="0"/>
              <a:t>Electrical</a:t>
            </a:r>
            <a:r>
              <a:rPr lang="de-DE" sz="2000" smtClean="0"/>
              <a:t> Engineering </a:t>
            </a:r>
            <a:r>
              <a:rPr lang="de-DE" sz="2000" dirty="0" err="1" smtClean="0"/>
              <a:t>and</a:t>
            </a:r>
            <a:r>
              <a:rPr lang="de-DE" sz="2000" dirty="0"/>
              <a:t/>
            </a:r>
            <a:br>
              <a:rPr lang="de-DE" sz="2000" dirty="0"/>
            </a:br>
            <a:r>
              <a:rPr lang="de-DE" sz="2000" dirty="0"/>
              <a:t>	A</a:t>
            </a:r>
            <a:r>
              <a:rPr lang="de-DE" sz="2000" dirty="0" smtClean="0"/>
              <a:t>utomation</a:t>
            </a:r>
            <a:endParaRPr lang="de-DE" sz="2000" dirty="0"/>
          </a:p>
          <a:p>
            <a:pPr>
              <a:tabLst>
                <a:tab pos="2160000" algn="l"/>
              </a:tabLst>
            </a:pPr>
            <a:r>
              <a:rPr lang="de-DE" dirty="0" smtClean="0"/>
              <a:t>Freiburg	</a:t>
            </a:r>
            <a:r>
              <a:rPr lang="de-DE" sz="2000" dirty="0"/>
              <a:t>Digital Dental Technology</a:t>
            </a:r>
          </a:p>
          <a:p>
            <a:endParaRPr lang="de-DE" dirty="0" smtClean="0"/>
          </a:p>
          <a:p>
            <a:endParaRPr lang="de-DE" dirty="0"/>
          </a:p>
        </p:txBody>
      </p:sp>
      <p:sp>
        <p:nvSpPr>
          <p:cNvPr id="7" name="Fußzeilenplatzhalter 6"/>
          <p:cNvSpPr>
            <a:spLocks noGrp="1"/>
          </p:cNvSpPr>
          <p:nvPr>
            <p:ph type="ftr" sz="quarter" idx="11"/>
          </p:nvPr>
        </p:nvSpPr>
        <p:spPr/>
        <p:txBody>
          <a:bodyPr/>
          <a:lstStyle/>
          <a:p>
            <a:endParaRPr lang="de-DE"/>
          </a:p>
        </p:txBody>
      </p:sp>
      <p:pic>
        <p:nvPicPr>
          <p:cNvPr id="9" name="Bildplatzhalt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3331" b="3331"/>
          <a:stretch>
            <a:fillRect/>
          </a:stretch>
        </p:blipFill>
        <p:spPr>
          <a:prstGeom prst="rect">
            <a:avLst/>
          </a:prstGeom>
        </p:spPr>
      </p:pic>
    </p:spTree>
    <p:extLst>
      <p:ext uri="{BB962C8B-B14F-4D97-AF65-F5344CB8AC3E}">
        <p14:creationId xmlns:p14="http://schemas.microsoft.com/office/powerpoint/2010/main" val="90700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1"/>
            <a:ext cx="10756800" cy="1173522"/>
          </a:xfrm>
        </p:spPr>
        <p:txBody>
          <a:bodyPr/>
          <a:lstStyle/>
          <a:p>
            <a:r>
              <a:rPr lang="de-DE" dirty="0"/>
              <a:t>Special </a:t>
            </a:r>
            <a:r>
              <a:rPr lang="de-DE" dirty="0" err="1" smtClean="0"/>
              <a:t>program</a:t>
            </a:r>
            <a:r>
              <a:rPr lang="de-DE" dirty="0" smtClean="0"/>
              <a:t> </a:t>
            </a:r>
            <a:r>
              <a:rPr lang="de-DE" dirty="0" err="1" smtClean="0"/>
              <a:t>for</a:t>
            </a:r>
            <a:r>
              <a:rPr lang="de-DE" dirty="0"/>
              <a:t/>
            </a:r>
            <a:br>
              <a:rPr lang="de-DE" dirty="0"/>
            </a:br>
            <a:r>
              <a:rPr lang="de-DE" dirty="0" err="1"/>
              <a:t>Digitation</a:t>
            </a:r>
            <a:r>
              <a:rPr lang="de-DE" dirty="0" smtClean="0"/>
              <a:t> in </a:t>
            </a:r>
            <a:r>
              <a:rPr lang="de-DE" dirty="0" err="1" smtClean="0"/>
              <a:t>Vocational</a:t>
            </a:r>
            <a:r>
              <a:rPr lang="de-DE" dirty="0" smtClean="0"/>
              <a:t> Training Centers</a:t>
            </a:r>
            <a:br>
              <a:rPr lang="de-DE" dirty="0" smtClean="0"/>
            </a:br>
            <a:endParaRPr lang="de-DE" baseline="30000"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18</a:t>
            </a:fld>
            <a:endParaRPr lang="de-DE"/>
          </a:p>
        </p:txBody>
      </p:sp>
      <p:sp>
        <p:nvSpPr>
          <p:cNvPr id="5" name="Inhaltsplatzhalter 4"/>
          <p:cNvSpPr>
            <a:spLocks noGrp="1"/>
          </p:cNvSpPr>
          <p:nvPr>
            <p:ph idx="1"/>
          </p:nvPr>
        </p:nvSpPr>
        <p:spPr>
          <a:xfrm>
            <a:off x="580852" y="2957912"/>
            <a:ext cx="10756800" cy="2794103"/>
          </a:xfrm>
        </p:spPr>
        <p:txBody>
          <a:bodyPr/>
          <a:lstStyle/>
          <a:p>
            <a:r>
              <a:rPr lang="en-US" dirty="0" smtClean="0"/>
              <a:t>1 Network – results for 8 professions</a:t>
            </a:r>
          </a:p>
          <a:p>
            <a:r>
              <a:rPr lang="en-US" dirty="0" smtClean="0"/>
              <a:t>regular meetings</a:t>
            </a:r>
          </a:p>
          <a:p>
            <a:r>
              <a:rPr lang="en-US" dirty="0" smtClean="0"/>
              <a:t>definition of common goals</a:t>
            </a:r>
          </a:p>
          <a:p>
            <a:r>
              <a:rPr lang="en-US" dirty="0" smtClean="0"/>
              <a:t>development of digital learning units</a:t>
            </a:r>
          </a:p>
          <a:p>
            <a:r>
              <a:rPr lang="en-US" dirty="0" smtClean="0"/>
              <a:t>Use of same </a:t>
            </a:r>
            <a:r>
              <a:rPr lang="en-US" dirty="0" err="1" smtClean="0"/>
              <a:t>Softwares</a:t>
            </a:r>
            <a:r>
              <a:rPr lang="en-US" dirty="0" smtClean="0"/>
              <a:t>, </a:t>
            </a:r>
            <a:r>
              <a:rPr lang="en-US" dirty="0"/>
              <a:t>exchange of equipment and knowledge</a:t>
            </a:r>
            <a:endParaRPr lang="en-US" dirty="0" smtClean="0"/>
          </a:p>
          <a:p>
            <a:r>
              <a:rPr lang="en-US" dirty="0" smtClean="0"/>
              <a:t>Exchange of results ‘for free use’</a:t>
            </a:r>
          </a:p>
          <a:p>
            <a:r>
              <a:rPr lang="en-US" dirty="0" smtClean="0"/>
              <a:t>Train the trainer workshops inside / outside Network</a:t>
            </a:r>
          </a:p>
          <a:p>
            <a:endParaRPr lang="en-US" dirty="0" smtClean="0"/>
          </a:p>
          <a:p>
            <a:endParaRPr lang="en-US" dirty="0"/>
          </a:p>
          <a:p>
            <a:endParaRPr lang="en-US" dirty="0"/>
          </a:p>
          <a:p>
            <a:endParaRPr lang="de-DE" dirty="0"/>
          </a:p>
        </p:txBody>
      </p:sp>
      <p:sp>
        <p:nvSpPr>
          <p:cNvPr id="6" name="Fußzeilenplatzhalter 5"/>
          <p:cNvSpPr>
            <a:spLocks noGrp="1"/>
          </p:cNvSpPr>
          <p:nvPr>
            <p:ph type="ftr" sz="quarter" idx="11"/>
          </p:nvPr>
        </p:nvSpPr>
        <p:spPr/>
        <p:txBody>
          <a:bodyPr/>
          <a:lstStyle/>
          <a:p>
            <a:endParaRPr lang="de-DE"/>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2418" y="5881662"/>
            <a:ext cx="808070" cy="621835"/>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5501" y="5752015"/>
            <a:ext cx="934776" cy="687581"/>
          </a:xfrm>
          <a:prstGeom prst="rect">
            <a:avLst/>
          </a:prstGeom>
        </p:spPr>
      </p:pic>
      <p:sp>
        <p:nvSpPr>
          <p:cNvPr id="11" name="Textfeld 10"/>
          <p:cNvSpPr txBox="1"/>
          <p:nvPr/>
        </p:nvSpPr>
        <p:spPr>
          <a:xfrm>
            <a:off x="720000" y="2166730"/>
            <a:ext cx="10874042" cy="526774"/>
          </a:xfrm>
          <a:prstGeom prst="rect">
            <a:avLst/>
          </a:prstGeom>
          <a:noFill/>
        </p:spPr>
        <p:txBody>
          <a:bodyPr wrap="none" lIns="0" tIns="0" rIns="0" bIns="0" rtlCol="0">
            <a:noAutofit/>
          </a:bodyPr>
          <a:lstStyle/>
          <a:p>
            <a:pPr algn="ctr">
              <a:buClr>
                <a:schemeClr val="accent1"/>
              </a:buClr>
            </a:pPr>
            <a:r>
              <a:rPr lang="de-DE" sz="3600" b="1" dirty="0" smtClean="0">
                <a:solidFill>
                  <a:srgbClr val="073070"/>
                </a:solidFill>
                <a:ea typeface="+mj-ea"/>
                <a:cs typeface="+mj-cs"/>
              </a:rPr>
              <a:t>Teamwork – Common </a:t>
            </a:r>
            <a:r>
              <a:rPr lang="de-DE" sz="3600" b="1" dirty="0" err="1" smtClean="0">
                <a:solidFill>
                  <a:srgbClr val="073070"/>
                </a:solidFill>
                <a:ea typeface="+mj-ea"/>
                <a:cs typeface="+mj-cs"/>
              </a:rPr>
              <a:t>Success</a:t>
            </a:r>
            <a:endParaRPr lang="de-DE" sz="3600" b="1" baseline="30000" dirty="0">
              <a:solidFill>
                <a:srgbClr val="073070"/>
              </a:solidFill>
              <a:ea typeface="+mj-ea"/>
              <a:cs typeface="+mj-cs"/>
            </a:endParaRPr>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513" y="5946668"/>
            <a:ext cx="1295477" cy="431825"/>
          </a:xfrm>
          <a:prstGeom prst="rect">
            <a:avLst/>
          </a:prstGeom>
        </p:spPr>
      </p:pic>
    </p:spTree>
    <p:extLst>
      <p:ext uri="{BB962C8B-B14F-4D97-AF65-F5344CB8AC3E}">
        <p14:creationId xmlns:p14="http://schemas.microsoft.com/office/powerpoint/2010/main" val="2098676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1"/>
            <a:ext cx="10756800" cy="1173522"/>
          </a:xfrm>
        </p:spPr>
        <p:txBody>
          <a:bodyPr/>
          <a:lstStyle/>
          <a:p>
            <a:r>
              <a:rPr lang="de-DE" dirty="0"/>
              <a:t>Special </a:t>
            </a:r>
            <a:r>
              <a:rPr lang="de-DE" dirty="0" err="1" smtClean="0"/>
              <a:t>program</a:t>
            </a:r>
            <a:r>
              <a:rPr lang="de-DE" dirty="0" smtClean="0"/>
              <a:t> </a:t>
            </a:r>
            <a:r>
              <a:rPr lang="de-DE" dirty="0" err="1" smtClean="0"/>
              <a:t>for</a:t>
            </a:r>
            <a:r>
              <a:rPr lang="de-DE" dirty="0"/>
              <a:t/>
            </a:r>
            <a:br>
              <a:rPr lang="de-DE" dirty="0"/>
            </a:br>
            <a:r>
              <a:rPr lang="de-DE" dirty="0" err="1"/>
              <a:t>Digitation</a:t>
            </a:r>
            <a:r>
              <a:rPr lang="de-DE" dirty="0" smtClean="0"/>
              <a:t> in </a:t>
            </a:r>
            <a:r>
              <a:rPr lang="de-DE" dirty="0" err="1" smtClean="0"/>
              <a:t>Vocational</a:t>
            </a:r>
            <a:r>
              <a:rPr lang="de-DE" dirty="0" smtClean="0"/>
              <a:t> Training Centers</a:t>
            </a:r>
            <a:br>
              <a:rPr lang="de-DE" dirty="0" smtClean="0"/>
            </a:br>
            <a:endParaRPr lang="de-DE" baseline="30000"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19</a:t>
            </a:fld>
            <a:endParaRPr lang="de-DE"/>
          </a:p>
        </p:txBody>
      </p:sp>
      <p:sp>
        <p:nvSpPr>
          <p:cNvPr id="5" name="Inhaltsplatzhalter 4"/>
          <p:cNvSpPr>
            <a:spLocks noGrp="1"/>
          </p:cNvSpPr>
          <p:nvPr>
            <p:ph idx="1"/>
          </p:nvPr>
        </p:nvSpPr>
        <p:spPr>
          <a:xfrm>
            <a:off x="720000" y="3717234"/>
            <a:ext cx="10756800" cy="2794103"/>
          </a:xfrm>
        </p:spPr>
        <p:txBody>
          <a:bodyPr/>
          <a:lstStyle/>
          <a:p>
            <a:r>
              <a:rPr lang="en-US" dirty="0" smtClean="0"/>
              <a:t>Our Results in </a:t>
            </a:r>
            <a:r>
              <a:rPr lang="en-US" dirty="0"/>
              <a:t>the </a:t>
            </a:r>
            <a:r>
              <a:rPr lang="en-US" dirty="0" smtClean="0"/>
              <a:t>Project “Dental Digital3”</a:t>
            </a:r>
            <a:endParaRPr lang="en-US" dirty="0"/>
          </a:p>
          <a:p>
            <a:endParaRPr lang="en-US" dirty="0"/>
          </a:p>
          <a:p>
            <a:endParaRPr lang="en-US" dirty="0"/>
          </a:p>
          <a:p>
            <a:endParaRPr lang="de-DE" dirty="0"/>
          </a:p>
        </p:txBody>
      </p:sp>
      <p:sp>
        <p:nvSpPr>
          <p:cNvPr id="6" name="Fußzeilenplatzhalter 5"/>
          <p:cNvSpPr>
            <a:spLocks noGrp="1"/>
          </p:cNvSpPr>
          <p:nvPr>
            <p:ph type="ftr" sz="quarter" idx="11"/>
          </p:nvPr>
        </p:nvSpPr>
        <p:spPr/>
        <p:txBody>
          <a:bodyPr/>
          <a:lstStyle/>
          <a:p>
            <a:endParaRPr lang="de-DE"/>
          </a:p>
        </p:txBody>
      </p:sp>
      <p:sp>
        <p:nvSpPr>
          <p:cNvPr id="11" name="Textfeld 10"/>
          <p:cNvSpPr txBox="1"/>
          <p:nvPr/>
        </p:nvSpPr>
        <p:spPr>
          <a:xfrm>
            <a:off x="720000" y="2166730"/>
            <a:ext cx="10874042" cy="1226710"/>
          </a:xfrm>
          <a:prstGeom prst="rect">
            <a:avLst/>
          </a:prstGeom>
          <a:noFill/>
        </p:spPr>
        <p:txBody>
          <a:bodyPr wrap="none" lIns="0" tIns="0" rIns="0" bIns="0" rtlCol="0">
            <a:noAutofit/>
          </a:bodyPr>
          <a:lstStyle/>
          <a:p>
            <a:pPr algn="ctr">
              <a:buClr>
                <a:schemeClr val="accent1"/>
              </a:buClr>
            </a:pPr>
            <a:r>
              <a:rPr lang="de-DE" sz="3600" b="1" dirty="0">
                <a:solidFill>
                  <a:srgbClr val="073070"/>
                </a:solidFill>
                <a:ea typeface="+mj-ea"/>
                <a:cs typeface="+mj-cs"/>
              </a:rPr>
              <a:t>Center </a:t>
            </a:r>
            <a:r>
              <a:rPr lang="de-DE" sz="3600" b="1" dirty="0" err="1">
                <a:solidFill>
                  <a:srgbClr val="073070"/>
                </a:solidFill>
                <a:ea typeface="+mj-ea"/>
                <a:cs typeface="+mj-cs"/>
              </a:rPr>
              <a:t>of</a:t>
            </a:r>
            <a:r>
              <a:rPr lang="de-DE" sz="3600" b="1" dirty="0">
                <a:solidFill>
                  <a:srgbClr val="073070"/>
                </a:solidFill>
                <a:ea typeface="+mj-ea"/>
                <a:cs typeface="+mj-cs"/>
              </a:rPr>
              <a:t> Competence Digital Dental Technology Freiburg</a:t>
            </a:r>
            <a:br>
              <a:rPr lang="de-DE" sz="3600" b="1" dirty="0">
                <a:solidFill>
                  <a:srgbClr val="073070"/>
                </a:solidFill>
                <a:ea typeface="+mj-ea"/>
                <a:cs typeface="+mj-cs"/>
              </a:rPr>
            </a:br>
            <a:endParaRPr lang="de-DE" sz="3600" b="1" baseline="30000" dirty="0">
              <a:solidFill>
                <a:srgbClr val="073070"/>
              </a:solidFill>
              <a:ea typeface="+mj-ea"/>
              <a:cs typeface="+mj-cs"/>
            </a:endParaRPr>
          </a:p>
        </p:txBody>
      </p:sp>
      <p:pic>
        <p:nvPicPr>
          <p:cNvPr id="14" name="Grafik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5501" y="5752015"/>
            <a:ext cx="934776" cy="687581"/>
          </a:xfrm>
          <a:prstGeom prst="rect">
            <a:avLst/>
          </a:prstGeom>
        </p:spPr>
      </p:pic>
      <p:pic>
        <p:nvPicPr>
          <p:cNvPr id="15" name="Grafik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02418" y="5881662"/>
            <a:ext cx="808070" cy="621835"/>
          </a:xfrm>
          <a:prstGeom prst="rect">
            <a:avLst/>
          </a:prstGeom>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6513" y="5946668"/>
            <a:ext cx="1295477" cy="431825"/>
          </a:xfrm>
          <a:prstGeom prst="rect">
            <a:avLst/>
          </a:prstGeom>
        </p:spPr>
      </p:pic>
    </p:spTree>
    <p:extLst>
      <p:ext uri="{BB962C8B-B14F-4D97-AF65-F5344CB8AC3E}">
        <p14:creationId xmlns:p14="http://schemas.microsoft.com/office/powerpoint/2010/main" val="26829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80" b="9580"/>
          <a:stretch>
            <a:fillRect/>
          </a:stretch>
        </p:blipFill>
        <p:spPr>
          <a:xfrm>
            <a:off x="-1" y="-7074"/>
            <a:ext cx="12192000" cy="6570000"/>
          </a:xfrm>
          <a:blipFill dpi="0" rotWithShape="1">
            <a:blip r:embed="rId3">
              <a:alphaModFix amt="59000"/>
            </a:blip>
            <a:srcRect/>
            <a:stretch>
              <a:fillRect/>
            </a:stretch>
          </a:blipFill>
        </p:spPr>
      </p:pic>
      <p:sp>
        <p:nvSpPr>
          <p:cNvPr id="9" name="Rechteck 8"/>
          <p:cNvSpPr/>
          <p:nvPr/>
        </p:nvSpPr>
        <p:spPr>
          <a:xfrm>
            <a:off x="-1" y="-7074"/>
            <a:ext cx="12192001" cy="6570000"/>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dirty="0" err="1" smtClean="0"/>
          </a:p>
        </p:txBody>
      </p:sp>
      <p:sp>
        <p:nvSpPr>
          <p:cNvPr id="3" name="Titel 2"/>
          <p:cNvSpPr>
            <a:spLocks noGrp="1"/>
          </p:cNvSpPr>
          <p:nvPr>
            <p:ph type="title"/>
          </p:nvPr>
        </p:nvSpPr>
        <p:spPr>
          <a:xfrm>
            <a:off x="864000" y="1944000"/>
            <a:ext cx="10515600" cy="2349704"/>
          </a:xfrm>
        </p:spPr>
        <p:txBody>
          <a:bodyPr/>
          <a:lstStyle/>
          <a:p>
            <a:r>
              <a:rPr lang="de-DE" dirty="0" err="1" smtClean="0">
                <a:solidFill>
                  <a:srgbClr val="FFC000"/>
                </a:solidFill>
              </a:rPr>
              <a:t>Chamber</a:t>
            </a:r>
            <a:r>
              <a:rPr lang="de-DE" dirty="0" smtClean="0">
                <a:solidFill>
                  <a:srgbClr val="FFC000"/>
                </a:solidFill>
              </a:rPr>
              <a:t> </a:t>
            </a:r>
            <a:r>
              <a:rPr lang="de-DE" dirty="0" err="1" smtClean="0">
                <a:solidFill>
                  <a:srgbClr val="FFC000"/>
                </a:solidFill>
              </a:rPr>
              <a:t>of</a:t>
            </a:r>
            <a:r>
              <a:rPr lang="de-DE" dirty="0" smtClean="0">
                <a:solidFill>
                  <a:srgbClr val="FFC000"/>
                </a:solidFill>
              </a:rPr>
              <a:t> </a:t>
            </a:r>
            <a:r>
              <a:rPr lang="de-DE" dirty="0" err="1" smtClean="0">
                <a:solidFill>
                  <a:srgbClr val="FFC000"/>
                </a:solidFill>
              </a:rPr>
              <a:t>Skilled</a:t>
            </a:r>
            <a:r>
              <a:rPr lang="de-DE" dirty="0" smtClean="0">
                <a:solidFill>
                  <a:srgbClr val="FFC000"/>
                </a:solidFill>
              </a:rPr>
              <a:t> </a:t>
            </a:r>
            <a:r>
              <a:rPr lang="de-DE" dirty="0" err="1" smtClean="0">
                <a:solidFill>
                  <a:srgbClr val="FFC000"/>
                </a:solidFill>
              </a:rPr>
              <a:t>Crafts</a:t>
            </a:r>
            <a:r>
              <a:rPr lang="de-DE" dirty="0" smtClean="0">
                <a:solidFill>
                  <a:srgbClr val="FFC000"/>
                </a:solidFill>
              </a:rPr>
              <a:t/>
            </a:r>
            <a:br>
              <a:rPr lang="de-DE" dirty="0" smtClean="0">
                <a:solidFill>
                  <a:srgbClr val="FFC000"/>
                </a:solidFill>
              </a:rPr>
            </a:br>
            <a:r>
              <a:rPr lang="de-DE" dirty="0" smtClean="0">
                <a:solidFill>
                  <a:srgbClr val="FFC000"/>
                </a:solidFill>
              </a:rPr>
              <a:t>Handwerkskammer Freiburg</a:t>
            </a:r>
            <a:br>
              <a:rPr lang="de-DE" dirty="0" smtClean="0">
                <a:solidFill>
                  <a:srgbClr val="FFC000"/>
                </a:solidFill>
              </a:rPr>
            </a:br>
            <a:r>
              <a:rPr lang="de-DE" dirty="0" smtClean="0">
                <a:solidFill>
                  <a:srgbClr val="FFC000"/>
                </a:solidFill>
              </a:rPr>
              <a:t>Gewerbe </a:t>
            </a:r>
            <a:r>
              <a:rPr lang="de-DE" dirty="0">
                <a:solidFill>
                  <a:srgbClr val="FFC000"/>
                </a:solidFill>
              </a:rPr>
              <a:t>Akademie</a:t>
            </a:r>
            <a:br>
              <a:rPr lang="de-DE" dirty="0">
                <a:solidFill>
                  <a:srgbClr val="FFC000"/>
                </a:solidFill>
              </a:rPr>
            </a:br>
            <a:r>
              <a:rPr lang="de-DE" dirty="0" err="1">
                <a:solidFill>
                  <a:srgbClr val="FFC000"/>
                </a:solidFill>
              </a:rPr>
              <a:t>Vocational</a:t>
            </a:r>
            <a:r>
              <a:rPr lang="de-DE" dirty="0">
                <a:solidFill>
                  <a:srgbClr val="FFC000"/>
                </a:solidFill>
              </a:rPr>
              <a:t> Training C</a:t>
            </a:r>
            <a:r>
              <a:rPr lang="de-DE" dirty="0" smtClean="0">
                <a:solidFill>
                  <a:srgbClr val="FFC000"/>
                </a:solidFill>
              </a:rPr>
              <a:t>enter</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554512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408" r="5408"/>
          <a:stretch>
            <a:fillRect/>
          </a:stretch>
        </p:blipFill>
        <p:spPr/>
      </p:pic>
      <p:sp>
        <p:nvSpPr>
          <p:cNvPr id="3" name="Titel 2"/>
          <p:cNvSpPr>
            <a:spLocks noGrp="1"/>
          </p:cNvSpPr>
          <p:nvPr>
            <p:ph type="title"/>
          </p:nvPr>
        </p:nvSpPr>
        <p:spPr>
          <a:xfrm>
            <a:off x="864000" y="2177680"/>
            <a:ext cx="10515600" cy="1152000"/>
          </a:xfrm>
        </p:spPr>
        <p:txBody>
          <a:bodyPr/>
          <a:lstStyle/>
          <a:p>
            <a:r>
              <a:rPr lang="de-DE" dirty="0" err="1" smtClean="0">
                <a:solidFill>
                  <a:srgbClr val="FFC000"/>
                </a:solidFill>
              </a:rPr>
              <a:t>Identifying</a:t>
            </a:r>
            <a:r>
              <a:rPr lang="de-DE" dirty="0" smtClean="0">
                <a:solidFill>
                  <a:srgbClr val="FFC000"/>
                </a:solidFill>
              </a:rPr>
              <a:t> digital </a:t>
            </a:r>
            <a:r>
              <a:rPr lang="de-DE" dirty="0" err="1" smtClean="0">
                <a:solidFill>
                  <a:srgbClr val="FFC000"/>
                </a:solidFill>
              </a:rPr>
              <a:t>needs</a:t>
            </a:r>
            <a:r>
              <a:rPr lang="de-DE" dirty="0" smtClean="0">
                <a:solidFill>
                  <a:srgbClr val="FFC000"/>
                </a:solidFill>
              </a:rPr>
              <a:t> in VET</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20</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60790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80" b="9580"/>
          <a:stretch>
            <a:fillRect/>
          </a:stretch>
        </p:blipFill>
        <p:spPr/>
      </p:pic>
      <p:sp>
        <p:nvSpPr>
          <p:cNvPr id="3" name="Titel 2"/>
          <p:cNvSpPr>
            <a:spLocks noGrp="1"/>
          </p:cNvSpPr>
          <p:nvPr>
            <p:ph type="title"/>
          </p:nvPr>
        </p:nvSpPr>
        <p:spPr/>
        <p:txBody>
          <a:bodyPr/>
          <a:lstStyle/>
          <a:p>
            <a:r>
              <a:rPr lang="de-DE" dirty="0" smtClean="0"/>
              <a:t>Pilot </a:t>
            </a:r>
            <a:r>
              <a:rPr lang="de-DE" dirty="0" err="1" smtClean="0"/>
              <a:t>course</a:t>
            </a:r>
            <a:r>
              <a:rPr lang="de-DE" dirty="0" smtClean="0"/>
              <a:t>   CAD/CAM I</a:t>
            </a:r>
            <a:br>
              <a:rPr lang="de-DE" dirty="0" smtClean="0"/>
            </a:br>
            <a:r>
              <a:rPr lang="de-DE" dirty="0" smtClean="0"/>
              <a:t>Basics </a:t>
            </a:r>
            <a:r>
              <a:rPr lang="de-DE" dirty="0" err="1" smtClean="0"/>
              <a:t>for</a:t>
            </a:r>
            <a:r>
              <a:rPr lang="de-DE" dirty="0" smtClean="0"/>
              <a:t> CAD-/CAM-/CNC-Technology</a:t>
            </a:r>
            <a:endParaRPr lang="de-DE" dirty="0"/>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21</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815866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80" b="9580"/>
          <a:stretch>
            <a:fillRect/>
          </a:stretch>
        </p:blipFill>
        <p:spPr>
          <a:xfrm>
            <a:off x="0" y="0"/>
            <a:ext cx="12192000" cy="6570000"/>
          </a:xfrm>
        </p:spPr>
      </p:pic>
      <p:sp>
        <p:nvSpPr>
          <p:cNvPr id="3" name="Titel 2"/>
          <p:cNvSpPr>
            <a:spLocks noGrp="1"/>
          </p:cNvSpPr>
          <p:nvPr>
            <p:ph type="title"/>
          </p:nvPr>
        </p:nvSpPr>
        <p:spPr/>
        <p:txBody>
          <a:bodyPr/>
          <a:lstStyle/>
          <a:p>
            <a:r>
              <a:rPr lang="de-DE" dirty="0" smtClean="0"/>
              <a:t>Pilot </a:t>
            </a:r>
            <a:r>
              <a:rPr lang="de-DE" dirty="0" err="1" smtClean="0"/>
              <a:t>course</a:t>
            </a:r>
            <a:r>
              <a:rPr lang="de-DE" dirty="0" smtClean="0"/>
              <a:t> CAD/CAM II</a:t>
            </a:r>
            <a:br>
              <a:rPr lang="de-DE" dirty="0" smtClean="0"/>
            </a:br>
            <a:r>
              <a:rPr lang="de-DE" dirty="0" err="1" smtClean="0"/>
              <a:t>Implant</a:t>
            </a:r>
            <a:r>
              <a:rPr lang="de-DE" dirty="0" smtClean="0"/>
              <a:t> Technology</a:t>
            </a:r>
            <a:endParaRPr lang="de-DE" dirty="0"/>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22</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1975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95" b="2095"/>
          <a:stretch>
            <a:fillRect/>
          </a:stretch>
        </p:blipFill>
        <p:spPr>
          <a:xfrm>
            <a:off x="25800" y="-36891"/>
            <a:ext cx="12192000" cy="6570000"/>
          </a:xfrm>
        </p:spPr>
      </p:pic>
      <p:sp>
        <p:nvSpPr>
          <p:cNvPr id="3" name="Titel 2"/>
          <p:cNvSpPr>
            <a:spLocks noGrp="1"/>
          </p:cNvSpPr>
          <p:nvPr>
            <p:ph type="title"/>
          </p:nvPr>
        </p:nvSpPr>
        <p:spPr/>
        <p:txBody>
          <a:bodyPr/>
          <a:lstStyle/>
          <a:p>
            <a:r>
              <a:rPr lang="de-DE" dirty="0" smtClean="0"/>
              <a:t>New Dental Laboratory</a:t>
            </a:r>
            <a:endParaRPr lang="de-DE" dirty="0"/>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23</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66267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80" b="9580"/>
          <a:stretch>
            <a:fillRect/>
          </a:stretch>
        </p:blipFill>
        <p:spPr/>
      </p:pic>
      <p:sp>
        <p:nvSpPr>
          <p:cNvPr id="3" name="Titel 2"/>
          <p:cNvSpPr>
            <a:spLocks noGrp="1"/>
          </p:cNvSpPr>
          <p:nvPr>
            <p:ph type="title"/>
          </p:nvPr>
        </p:nvSpPr>
        <p:spPr/>
        <p:txBody>
          <a:bodyPr/>
          <a:lstStyle/>
          <a:p>
            <a:r>
              <a:rPr lang="de-DE" dirty="0" smtClean="0">
                <a:solidFill>
                  <a:srgbClr val="FFC000"/>
                </a:solidFill>
              </a:rPr>
              <a:t>Workshops Digital Dental </a:t>
            </a:r>
            <a:r>
              <a:rPr lang="de-DE" dirty="0" err="1" smtClean="0">
                <a:solidFill>
                  <a:srgbClr val="FFC000"/>
                </a:solidFill>
              </a:rPr>
              <a:t>Tecnology</a:t>
            </a:r>
            <a:r>
              <a:rPr lang="de-DE" dirty="0" smtClean="0">
                <a:solidFill>
                  <a:srgbClr val="FFC000"/>
                </a:solidFill>
              </a:rPr>
              <a:t> </a:t>
            </a:r>
            <a:r>
              <a:rPr lang="de-DE" dirty="0" err="1" smtClean="0">
                <a:solidFill>
                  <a:srgbClr val="FFC000"/>
                </a:solidFill>
              </a:rPr>
              <a:t>for</a:t>
            </a:r>
            <a:r>
              <a:rPr lang="de-DE" dirty="0" smtClean="0">
                <a:solidFill>
                  <a:srgbClr val="FFC000"/>
                </a:solidFill>
              </a:rPr>
              <a:t> Trainers </a:t>
            </a:r>
            <a:r>
              <a:rPr lang="de-DE" dirty="0" err="1" smtClean="0">
                <a:solidFill>
                  <a:srgbClr val="FFC000"/>
                </a:solidFill>
              </a:rPr>
              <a:t>of</a:t>
            </a:r>
            <a:r>
              <a:rPr lang="de-DE" dirty="0" smtClean="0">
                <a:solidFill>
                  <a:srgbClr val="FFC000"/>
                </a:solidFill>
              </a:rPr>
              <a:t> </a:t>
            </a:r>
            <a:r>
              <a:rPr lang="de-DE" dirty="0" err="1" smtClean="0">
                <a:solidFill>
                  <a:srgbClr val="FFC000"/>
                </a:solidFill>
              </a:rPr>
              <a:t>Vocational</a:t>
            </a:r>
            <a:r>
              <a:rPr lang="de-DE" dirty="0" smtClean="0">
                <a:solidFill>
                  <a:srgbClr val="FFC000"/>
                </a:solidFill>
              </a:rPr>
              <a:t> Training Centers</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24</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678493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80" b="9580"/>
          <a:stretch>
            <a:fillRect/>
          </a:stretch>
        </p:blipFill>
        <p:spPr/>
      </p:pic>
      <p:sp>
        <p:nvSpPr>
          <p:cNvPr id="3" name="Titel 2"/>
          <p:cNvSpPr>
            <a:spLocks noGrp="1"/>
          </p:cNvSpPr>
          <p:nvPr>
            <p:ph type="title"/>
          </p:nvPr>
        </p:nvSpPr>
        <p:spPr/>
        <p:txBody>
          <a:bodyPr/>
          <a:lstStyle/>
          <a:p>
            <a:r>
              <a:rPr lang="de-DE" dirty="0">
                <a:solidFill>
                  <a:srgbClr val="FFC000"/>
                </a:solidFill>
              </a:rPr>
              <a:t>Workshops Digital Dental </a:t>
            </a:r>
            <a:r>
              <a:rPr lang="de-DE" dirty="0" err="1">
                <a:solidFill>
                  <a:srgbClr val="FFC000"/>
                </a:solidFill>
              </a:rPr>
              <a:t>Tecnology</a:t>
            </a:r>
            <a:r>
              <a:rPr lang="de-DE" dirty="0">
                <a:solidFill>
                  <a:srgbClr val="FFC000"/>
                </a:solidFill>
              </a:rPr>
              <a:t> </a:t>
            </a:r>
            <a:r>
              <a:rPr lang="de-DE" dirty="0" err="1" smtClean="0">
                <a:solidFill>
                  <a:srgbClr val="FFC000"/>
                </a:solidFill>
              </a:rPr>
              <a:t>for</a:t>
            </a:r>
            <a:r>
              <a:rPr lang="de-DE" dirty="0" smtClean="0">
                <a:solidFill>
                  <a:srgbClr val="FFC000"/>
                </a:solidFill>
              </a:rPr>
              <a:t> </a:t>
            </a:r>
            <a:r>
              <a:rPr lang="de-DE" dirty="0" err="1" smtClean="0">
                <a:solidFill>
                  <a:srgbClr val="FFC000"/>
                </a:solidFill>
              </a:rPr>
              <a:t>Teachers</a:t>
            </a:r>
            <a:r>
              <a:rPr lang="de-DE" dirty="0" smtClean="0">
                <a:solidFill>
                  <a:srgbClr val="FFC000"/>
                </a:solidFill>
              </a:rPr>
              <a:t> </a:t>
            </a:r>
            <a:r>
              <a:rPr lang="de-DE" dirty="0" err="1">
                <a:solidFill>
                  <a:srgbClr val="FFC000"/>
                </a:solidFill>
              </a:rPr>
              <a:t>of</a:t>
            </a:r>
            <a:r>
              <a:rPr lang="de-DE" dirty="0">
                <a:solidFill>
                  <a:srgbClr val="FFC000"/>
                </a:solidFill>
              </a:rPr>
              <a:t> </a:t>
            </a:r>
            <a:r>
              <a:rPr lang="de-DE" dirty="0" smtClean="0">
                <a:solidFill>
                  <a:srgbClr val="FFC000"/>
                </a:solidFill>
              </a:rPr>
              <a:t>Professional Schools</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25</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977863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8"/>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541" b="1541"/>
          <a:stretch>
            <a:fillRect/>
          </a:stretch>
        </p:blipFill>
        <p:spPr/>
      </p:pic>
      <p:sp>
        <p:nvSpPr>
          <p:cNvPr id="3" name="Titel 2"/>
          <p:cNvSpPr>
            <a:spLocks noGrp="1"/>
          </p:cNvSpPr>
          <p:nvPr>
            <p:ph type="title"/>
          </p:nvPr>
        </p:nvSpPr>
        <p:spPr/>
        <p:txBody>
          <a:bodyPr/>
          <a:lstStyle/>
          <a:p>
            <a:r>
              <a:rPr lang="de-DE" dirty="0" smtClean="0">
                <a:solidFill>
                  <a:srgbClr val="FFC000"/>
                </a:solidFill>
              </a:rPr>
              <a:t>                                              E-Learning</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26</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70253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953" b="5953"/>
          <a:stretch>
            <a:fillRect/>
          </a:stretch>
        </p:blipFill>
        <p:spPr/>
      </p:pic>
      <p:sp>
        <p:nvSpPr>
          <p:cNvPr id="3" name="Titel 2"/>
          <p:cNvSpPr>
            <a:spLocks noGrp="1"/>
          </p:cNvSpPr>
          <p:nvPr>
            <p:ph type="title"/>
          </p:nvPr>
        </p:nvSpPr>
        <p:spPr/>
        <p:txBody>
          <a:bodyPr/>
          <a:lstStyle/>
          <a:p>
            <a:r>
              <a:rPr lang="de-DE" dirty="0" smtClean="0">
                <a:solidFill>
                  <a:srgbClr val="FFC000"/>
                </a:solidFill>
              </a:rPr>
              <a:t>Development</a:t>
            </a:r>
            <a:br>
              <a:rPr lang="de-DE" dirty="0" smtClean="0">
                <a:solidFill>
                  <a:srgbClr val="FFC000"/>
                </a:solidFill>
              </a:rPr>
            </a:br>
            <a:r>
              <a:rPr lang="de-DE" dirty="0" smtClean="0">
                <a:solidFill>
                  <a:srgbClr val="FFC000"/>
                </a:solidFill>
              </a:rPr>
              <a:t>Ausbildungsordnung</a:t>
            </a:r>
            <a:br>
              <a:rPr lang="de-DE" dirty="0" smtClean="0">
                <a:solidFill>
                  <a:srgbClr val="FFC000"/>
                </a:solidFill>
              </a:rPr>
            </a:br>
            <a:r>
              <a:rPr lang="de-DE" dirty="0" smtClean="0">
                <a:solidFill>
                  <a:srgbClr val="FFC000"/>
                </a:solidFill>
              </a:rPr>
              <a:t>Training </a:t>
            </a:r>
            <a:r>
              <a:rPr lang="de-DE" dirty="0" err="1" smtClean="0">
                <a:solidFill>
                  <a:srgbClr val="FFC000"/>
                </a:solidFill>
              </a:rPr>
              <a:t>Regulations</a:t>
            </a:r>
            <a:r>
              <a:rPr lang="de-DE" dirty="0" smtClean="0">
                <a:solidFill>
                  <a:srgbClr val="FFC000"/>
                </a:solidFill>
              </a:rPr>
              <a:t> </a:t>
            </a:r>
            <a:r>
              <a:rPr lang="de-DE" dirty="0" err="1" smtClean="0">
                <a:solidFill>
                  <a:srgbClr val="FFC000"/>
                </a:solidFill>
              </a:rPr>
              <a:t>and</a:t>
            </a:r>
            <a:r>
              <a:rPr lang="de-DE" dirty="0" smtClean="0">
                <a:solidFill>
                  <a:srgbClr val="FFC000"/>
                </a:solidFill>
              </a:rPr>
              <a:t/>
            </a:r>
            <a:br>
              <a:rPr lang="de-DE" dirty="0" smtClean="0">
                <a:solidFill>
                  <a:srgbClr val="FFC000"/>
                </a:solidFill>
              </a:rPr>
            </a:br>
            <a:r>
              <a:rPr lang="de-DE" dirty="0" smtClean="0">
                <a:solidFill>
                  <a:srgbClr val="FFC000"/>
                </a:solidFill>
              </a:rPr>
              <a:t>Framework Curricula </a:t>
            </a:r>
            <a:endParaRPr lang="de-DE" dirty="0">
              <a:solidFill>
                <a:srgbClr val="FFC000"/>
              </a:solidFill>
            </a:endParaRPr>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27</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6321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Special </a:t>
            </a:r>
            <a:r>
              <a:rPr lang="de-DE" dirty="0" err="1" smtClean="0"/>
              <a:t>program</a:t>
            </a:r>
            <a:r>
              <a:rPr lang="de-DE" dirty="0" smtClean="0"/>
              <a:t> </a:t>
            </a:r>
            <a:r>
              <a:rPr lang="de-DE" dirty="0" err="1" smtClean="0"/>
              <a:t>for</a:t>
            </a:r>
            <a:r>
              <a:rPr lang="de-DE" dirty="0"/>
              <a:t/>
            </a:r>
            <a:br>
              <a:rPr lang="de-DE" dirty="0"/>
            </a:br>
            <a:r>
              <a:rPr lang="de-DE" dirty="0" err="1"/>
              <a:t>Digitation</a:t>
            </a:r>
            <a:r>
              <a:rPr lang="de-DE" dirty="0" smtClean="0"/>
              <a:t> in </a:t>
            </a:r>
            <a:r>
              <a:rPr lang="de-DE" dirty="0" err="1" smtClean="0"/>
              <a:t>Vocational</a:t>
            </a:r>
            <a:r>
              <a:rPr lang="de-DE" dirty="0" smtClean="0"/>
              <a:t> Training Centers</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28</a:t>
            </a:fld>
            <a:endParaRPr lang="de-DE"/>
          </a:p>
        </p:txBody>
      </p:sp>
      <p:sp>
        <p:nvSpPr>
          <p:cNvPr id="5" name="Inhaltsplatzhalter 4"/>
          <p:cNvSpPr>
            <a:spLocks noGrp="1"/>
          </p:cNvSpPr>
          <p:nvPr>
            <p:ph idx="1"/>
          </p:nvPr>
        </p:nvSpPr>
        <p:spPr/>
        <p:txBody>
          <a:bodyPr/>
          <a:lstStyle/>
          <a:p>
            <a:endParaRPr lang="en-US" dirty="0" smtClean="0"/>
          </a:p>
          <a:p>
            <a:endParaRPr lang="en-US" dirty="0" smtClean="0"/>
          </a:p>
          <a:p>
            <a:endParaRPr lang="en-US" dirty="0"/>
          </a:p>
          <a:p>
            <a:endParaRPr lang="en-US" dirty="0"/>
          </a:p>
          <a:p>
            <a:r>
              <a:rPr lang="en-US" dirty="0" smtClean="0"/>
              <a:t>The new special program for</a:t>
            </a:r>
            <a:br>
              <a:rPr lang="en-US" dirty="0" smtClean="0"/>
            </a:br>
            <a:r>
              <a:rPr lang="de-DE" dirty="0" err="1"/>
              <a:t>Digitation</a:t>
            </a:r>
            <a:r>
              <a:rPr lang="en-US" dirty="0" smtClean="0"/>
              <a:t> in Vocational Training Centers</a:t>
            </a:r>
            <a:br>
              <a:rPr lang="en-US" dirty="0" smtClean="0"/>
            </a:br>
            <a:r>
              <a:rPr lang="en-US" dirty="0" smtClean="0"/>
              <a:t>Part II: 2019 - 2023</a:t>
            </a:r>
          </a:p>
        </p:txBody>
      </p:sp>
      <p:sp>
        <p:nvSpPr>
          <p:cNvPr id="6" name="Fußzeilenplatzhalter 5"/>
          <p:cNvSpPr>
            <a:spLocks noGrp="1"/>
          </p:cNvSpPr>
          <p:nvPr>
            <p:ph type="ftr" sz="quarter" idx="11"/>
          </p:nvPr>
        </p:nvSpPr>
        <p:spPr/>
        <p:txBody>
          <a:bodyPr/>
          <a:lstStyle/>
          <a:p>
            <a:endParaRPr lang="de-DE"/>
          </a:p>
        </p:txBody>
      </p:sp>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899" y="2064790"/>
            <a:ext cx="2283402" cy="1757149"/>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3400" y="1920835"/>
            <a:ext cx="2497557" cy="1837095"/>
          </a:xfrm>
          <a:prstGeom prst="rect">
            <a:avLst/>
          </a:prstGeom>
        </p:spPr>
      </p:pic>
      <p:pic>
        <p:nvPicPr>
          <p:cNvPr id="11"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8772" y="2235780"/>
            <a:ext cx="4210665" cy="1403555"/>
          </a:xfrm>
          <a:prstGeom prst="rect">
            <a:avLst/>
          </a:prstGeom>
        </p:spPr>
      </p:pic>
    </p:spTree>
    <p:extLst>
      <p:ext uri="{BB962C8B-B14F-4D97-AF65-F5344CB8AC3E}">
        <p14:creationId xmlns:p14="http://schemas.microsoft.com/office/powerpoint/2010/main" val="4003856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Invitation</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29</a:t>
            </a:fld>
            <a:endParaRPr lang="de-DE"/>
          </a:p>
        </p:txBody>
      </p:sp>
      <p:sp>
        <p:nvSpPr>
          <p:cNvPr id="5" name="Inhaltsplatzhalter 4"/>
          <p:cNvSpPr>
            <a:spLocks noGrp="1"/>
          </p:cNvSpPr>
          <p:nvPr>
            <p:ph idx="1"/>
          </p:nvPr>
        </p:nvSpPr>
        <p:spPr>
          <a:xfrm>
            <a:off x="720000" y="1513957"/>
            <a:ext cx="10756800" cy="4351338"/>
          </a:xfrm>
        </p:spPr>
        <p:txBody>
          <a:bodyPr/>
          <a:lstStyle/>
          <a:p>
            <a:r>
              <a:rPr lang="en-US" dirty="0" smtClean="0"/>
              <a:t>… you are welcome</a:t>
            </a:r>
            <a:br>
              <a:rPr lang="en-US" dirty="0" smtClean="0"/>
            </a:br>
            <a:r>
              <a:rPr lang="en-US" dirty="0" smtClean="0"/>
              <a:t/>
            </a:r>
            <a:br>
              <a:rPr lang="en-US" dirty="0" smtClean="0"/>
            </a:br>
            <a:r>
              <a:rPr lang="en-US" dirty="0" smtClean="0"/>
              <a:t>Chamber of Skilled Craft		General Manager</a:t>
            </a:r>
            <a:br>
              <a:rPr lang="en-US" dirty="0" smtClean="0"/>
            </a:br>
            <a:r>
              <a:rPr lang="en-US" dirty="0" smtClean="0"/>
              <a:t>Handwerkskammer Freiburg		Wolfram Seitz-Schuele</a:t>
            </a:r>
            <a:br>
              <a:rPr lang="en-US" dirty="0" smtClean="0"/>
            </a:br>
            <a:r>
              <a:rPr lang="en-US" dirty="0" err="1" smtClean="0"/>
              <a:t>Bismarckalle</a:t>
            </a:r>
            <a:r>
              <a:rPr lang="en-US" dirty="0" smtClean="0"/>
              <a:t> 6				</a:t>
            </a:r>
            <a:r>
              <a:rPr lang="en-US" sz="2400" dirty="0" smtClean="0"/>
              <a:t>wolfram.seitz-schuele@hwk-Freiburg.de</a:t>
            </a:r>
            <a:r>
              <a:rPr lang="en-US" dirty="0" smtClean="0"/>
              <a:t/>
            </a:r>
            <a:br>
              <a:rPr lang="en-US" dirty="0" smtClean="0"/>
            </a:br>
            <a:r>
              <a:rPr lang="en-US" dirty="0" smtClean="0"/>
              <a:t>79098 Freiburg				+49 761 218 00 0</a:t>
            </a:r>
            <a:br>
              <a:rPr lang="en-US" dirty="0" smtClean="0"/>
            </a:br>
            <a:r>
              <a:rPr lang="en-US" dirty="0" smtClean="0"/>
              <a:t/>
            </a:r>
            <a:br>
              <a:rPr lang="en-US" dirty="0" smtClean="0"/>
            </a:br>
            <a:r>
              <a:rPr lang="en-US" dirty="0" smtClean="0"/>
              <a:t>Vocational Training Center		Joachim Rapp</a:t>
            </a:r>
            <a:br>
              <a:rPr lang="en-US" dirty="0" smtClean="0"/>
            </a:br>
            <a:r>
              <a:rPr lang="en-US" dirty="0" err="1" smtClean="0"/>
              <a:t>Gewerbe</a:t>
            </a:r>
            <a:r>
              <a:rPr lang="en-US" dirty="0" smtClean="0"/>
              <a:t> </a:t>
            </a:r>
            <a:r>
              <a:rPr lang="en-US" dirty="0" err="1" smtClean="0"/>
              <a:t>Akademie</a:t>
            </a:r>
            <a:r>
              <a:rPr lang="en-US" dirty="0" smtClean="0"/>
              <a:t>			Joachim.rapp@hwk-Freiburg.de</a:t>
            </a:r>
            <a:br>
              <a:rPr lang="en-US" dirty="0" smtClean="0"/>
            </a:br>
            <a:r>
              <a:rPr lang="en-US" dirty="0" err="1" smtClean="0"/>
              <a:t>Wirthstrasse</a:t>
            </a:r>
            <a:r>
              <a:rPr lang="en-US" dirty="0" smtClean="0"/>
              <a:t> 28				+49 761 15250 84</a:t>
            </a:r>
            <a:br>
              <a:rPr lang="en-US" dirty="0" smtClean="0"/>
            </a:br>
            <a:r>
              <a:rPr lang="en-US" dirty="0" smtClean="0"/>
              <a:t>79110 Freiburg</a:t>
            </a:r>
          </a:p>
        </p:txBody>
      </p:sp>
      <p:sp>
        <p:nvSpPr>
          <p:cNvPr id="6" name="Fußzeilenplatzhalt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04801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7AAFC2B-E678-3449-91E4-E4EE49384690}" type="datetime1">
              <a:rPr lang="de-DE" smtClean="0"/>
              <a:t>11.10.2019</a:t>
            </a:fld>
            <a:endParaRPr lang="de-DE"/>
          </a:p>
        </p:txBody>
      </p:sp>
      <p:sp>
        <p:nvSpPr>
          <p:cNvPr id="3" name="Foliennummernplatzhalter 2"/>
          <p:cNvSpPr>
            <a:spLocks noGrp="1"/>
          </p:cNvSpPr>
          <p:nvPr>
            <p:ph type="sldNum" sz="quarter" idx="12"/>
          </p:nvPr>
        </p:nvSpPr>
        <p:spPr/>
        <p:txBody>
          <a:bodyPr/>
          <a:lstStyle/>
          <a:p>
            <a:fld id="{B2A54703-7B11-304E-913B-E52C2E5950A1}" type="slidenum">
              <a:rPr lang="de-DE" smtClean="0"/>
              <a:t>3</a:t>
            </a:fld>
            <a:endParaRPr lang="de-DE"/>
          </a:p>
        </p:txBody>
      </p:sp>
      <p:sp>
        <p:nvSpPr>
          <p:cNvPr id="4" name="Textplatzhalter 3"/>
          <p:cNvSpPr>
            <a:spLocks noGrp="1"/>
          </p:cNvSpPr>
          <p:nvPr>
            <p:ph type="body" sz="quarter" idx="15"/>
          </p:nvPr>
        </p:nvSpPr>
        <p:spPr/>
        <p:txBody>
          <a:bodyPr/>
          <a:lstStyle/>
          <a:p>
            <a:endParaRPr lang="de-DE"/>
          </a:p>
        </p:txBody>
      </p:sp>
      <p:sp>
        <p:nvSpPr>
          <p:cNvPr id="5" name="Titel 4"/>
          <p:cNvSpPr>
            <a:spLocks noGrp="1"/>
          </p:cNvSpPr>
          <p:nvPr>
            <p:ph type="title"/>
          </p:nvPr>
        </p:nvSpPr>
        <p:spPr/>
        <p:txBody>
          <a:bodyPr/>
          <a:lstStyle/>
          <a:p>
            <a:r>
              <a:rPr lang="de-DE" dirty="0" err="1" smtClean="0"/>
              <a:t>Cooperation</a:t>
            </a:r>
            <a:r>
              <a:rPr lang="de-DE" dirty="0" smtClean="0"/>
              <a:t> </a:t>
            </a:r>
            <a:r>
              <a:rPr lang="de-DE" dirty="0" err="1"/>
              <a:t>and</a:t>
            </a:r>
            <a:r>
              <a:rPr lang="de-DE" dirty="0"/>
              <a:t> </a:t>
            </a:r>
            <a:r>
              <a:rPr lang="de-DE" dirty="0" err="1" smtClean="0"/>
              <a:t>partnerships</a:t>
            </a:r>
            <a:r>
              <a:rPr lang="de-DE" dirty="0" smtClean="0"/>
              <a:t/>
            </a:r>
            <a:br>
              <a:rPr lang="de-DE" dirty="0" smtClean="0"/>
            </a:br>
            <a:r>
              <a:rPr lang="de-DE" dirty="0" err="1" smtClean="0"/>
              <a:t>of</a:t>
            </a:r>
            <a:r>
              <a:rPr lang="de-DE" dirty="0" smtClean="0"/>
              <a:t> </a:t>
            </a:r>
            <a:r>
              <a:rPr lang="de-DE" dirty="0" err="1" smtClean="0"/>
              <a:t>Vocational</a:t>
            </a:r>
            <a:r>
              <a:rPr lang="de-DE" dirty="0" smtClean="0"/>
              <a:t> Training </a:t>
            </a:r>
            <a:r>
              <a:rPr lang="de-DE" dirty="0"/>
              <a:t>C</a:t>
            </a:r>
            <a:r>
              <a:rPr lang="de-DE" dirty="0" smtClean="0"/>
              <a:t>enters</a:t>
            </a:r>
            <a:endParaRPr lang="de-DE" dirty="0"/>
          </a:p>
        </p:txBody>
      </p:sp>
      <p:sp>
        <p:nvSpPr>
          <p:cNvPr id="6" name="Fußzeilenplatzhalt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4260329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Summary </a:t>
            </a:r>
            <a:r>
              <a:rPr lang="de-DE" dirty="0" err="1" smtClean="0"/>
              <a:t>of</a:t>
            </a:r>
            <a:r>
              <a:rPr lang="de-DE" dirty="0" smtClean="0"/>
              <a:t> Links</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30</a:t>
            </a:fld>
            <a:endParaRPr lang="de-DE"/>
          </a:p>
        </p:txBody>
      </p:sp>
      <p:sp>
        <p:nvSpPr>
          <p:cNvPr id="5" name="Inhaltsplatzhalter 4"/>
          <p:cNvSpPr>
            <a:spLocks noGrp="1"/>
          </p:cNvSpPr>
          <p:nvPr>
            <p:ph idx="1"/>
          </p:nvPr>
        </p:nvSpPr>
        <p:spPr>
          <a:xfrm>
            <a:off x="720000" y="1513957"/>
            <a:ext cx="10756800" cy="4351338"/>
          </a:xfrm>
        </p:spPr>
        <p:txBody>
          <a:bodyPr/>
          <a:lstStyle/>
          <a:p>
            <a:r>
              <a:rPr lang="en-US" sz="2000" dirty="0">
                <a:hlinkClick r:id="rId3"/>
              </a:rPr>
              <a:t>https://</a:t>
            </a:r>
            <a:r>
              <a:rPr lang="en-US" sz="2000" dirty="0" smtClean="0">
                <a:hlinkClick r:id="rId3"/>
              </a:rPr>
              <a:t>www.hwk-freiburg.de/de</a:t>
            </a:r>
            <a:endParaRPr lang="en-US" sz="2000" dirty="0" smtClean="0"/>
          </a:p>
          <a:p>
            <a:r>
              <a:rPr lang="en-US" sz="2000" dirty="0">
                <a:hlinkClick r:id="rId4"/>
              </a:rPr>
              <a:t>https://</a:t>
            </a:r>
            <a:r>
              <a:rPr lang="en-US" sz="2000" dirty="0" smtClean="0">
                <a:hlinkClick r:id="rId4"/>
              </a:rPr>
              <a:t>www.gewerbeakademie.de</a:t>
            </a:r>
            <a:endParaRPr lang="en-US" sz="2000" dirty="0"/>
          </a:p>
          <a:p>
            <a:r>
              <a:rPr lang="en-US" sz="2000" dirty="0">
                <a:hlinkClick r:id="rId5"/>
              </a:rPr>
              <a:t>https://www.gewerbeakademie.de/digitale-zahntechnik/kompetenzzentrum-digitale-zahntechnik</a:t>
            </a:r>
            <a:r>
              <a:rPr lang="en-US" sz="2000" dirty="0" smtClean="0">
                <a:hlinkClick r:id="rId5"/>
              </a:rPr>
              <a:t>/</a:t>
            </a:r>
            <a:endParaRPr lang="en-US" sz="2000" dirty="0" smtClean="0"/>
          </a:p>
          <a:p>
            <a:r>
              <a:rPr lang="en-US" sz="2000" dirty="0" smtClean="0"/>
              <a:t>Special </a:t>
            </a:r>
            <a:r>
              <a:rPr lang="en-US" sz="2000" dirty="0"/>
              <a:t>program </a:t>
            </a:r>
            <a:r>
              <a:rPr lang="de-DE" sz="2000" dirty="0" err="1"/>
              <a:t>Digitation</a:t>
            </a:r>
            <a:r>
              <a:rPr lang="en-US" sz="2000" dirty="0"/>
              <a:t> in Vocational Training </a:t>
            </a:r>
            <a:r>
              <a:rPr lang="en-US" sz="2000" dirty="0" smtClean="0"/>
              <a:t>Centers</a:t>
            </a:r>
            <a:br>
              <a:rPr lang="en-US" sz="2000" dirty="0" smtClean="0"/>
            </a:br>
            <a:r>
              <a:rPr lang="en-US" sz="2000" dirty="0" err="1" smtClean="0"/>
              <a:t>Informations</a:t>
            </a:r>
            <a:r>
              <a:rPr lang="en-US" sz="2000" dirty="0" smtClean="0"/>
              <a:t> and videos of the 8 Centers of Competence VET</a:t>
            </a:r>
            <a:br>
              <a:rPr lang="en-US" sz="2000" dirty="0" smtClean="0"/>
            </a:br>
            <a:r>
              <a:rPr lang="en-US" sz="2000" dirty="0">
                <a:hlinkClick r:id="rId6"/>
              </a:rPr>
              <a:t>https://www.foraus.de/html/foraus_digitale-prozesse-in-ausbildungsberufe-integrieren-auswirkungen-der-digitalisierung-in-der-uberbetrieblichen-ausbildung-11120.php</a:t>
            </a:r>
            <a:endParaRPr lang="en-US" sz="2000" dirty="0"/>
          </a:p>
          <a:p>
            <a:r>
              <a:rPr lang="en-US" sz="2000" dirty="0" smtClean="0"/>
              <a:t>BIBB – Federal Institute for Vocational Education and Training</a:t>
            </a:r>
            <a:r>
              <a:rPr lang="en-US" sz="2000" dirty="0"/>
              <a:t/>
            </a:r>
            <a:br>
              <a:rPr lang="en-US" sz="2000" dirty="0"/>
            </a:br>
            <a:r>
              <a:rPr lang="en-US" sz="2000" dirty="0">
                <a:hlinkClick r:id="rId7"/>
              </a:rPr>
              <a:t>https://</a:t>
            </a:r>
            <a:r>
              <a:rPr lang="en-US" sz="2000" dirty="0" smtClean="0">
                <a:hlinkClick r:id="rId7"/>
              </a:rPr>
              <a:t>www.bibb.de/de/36926.php#module98960</a:t>
            </a:r>
            <a:endParaRPr lang="en-US" sz="2000" dirty="0" smtClean="0"/>
          </a:p>
          <a:p>
            <a:r>
              <a:rPr lang="en-US" sz="2000" dirty="0" smtClean="0"/>
              <a:t>Federal Ministry of Education an Research (BMBF): Inter-company </a:t>
            </a:r>
            <a:r>
              <a:rPr lang="en-US" sz="2000" dirty="0"/>
              <a:t>V</a:t>
            </a:r>
            <a:r>
              <a:rPr lang="en-US" sz="2000" dirty="0" smtClean="0"/>
              <a:t>ocational Training</a:t>
            </a:r>
            <a:r>
              <a:rPr lang="en-US" sz="2000" dirty="0"/>
              <a:t/>
            </a:r>
            <a:br>
              <a:rPr lang="en-US" sz="2000" dirty="0"/>
            </a:br>
            <a:r>
              <a:rPr lang="en-US" sz="2000" dirty="0">
                <a:hlinkClick r:id="rId8"/>
              </a:rPr>
              <a:t>https://</a:t>
            </a:r>
            <a:r>
              <a:rPr lang="en-US" sz="2000" dirty="0" smtClean="0">
                <a:hlinkClick r:id="rId8"/>
              </a:rPr>
              <a:t>www.bmbf.de/de/ueberbetriebliche-berufsbildungsstaetten-1078.html</a:t>
            </a:r>
            <a:r>
              <a:rPr lang="en-US" sz="2000" dirty="0" smtClean="0"/>
              <a:t/>
            </a:r>
            <a:br>
              <a:rPr lang="en-US" sz="2000" dirty="0" smtClean="0"/>
            </a:br>
            <a:endParaRPr lang="en-US" sz="2000" dirty="0" smtClean="0"/>
          </a:p>
        </p:txBody>
      </p:sp>
      <p:sp>
        <p:nvSpPr>
          <p:cNvPr id="6" name="Fußzeilenplatzhalt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43196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31</a:t>
            </a:fld>
            <a:endParaRPr lang="de-DE"/>
          </a:p>
        </p:txBody>
      </p:sp>
      <p:sp>
        <p:nvSpPr>
          <p:cNvPr id="5" name="Inhaltsplatzhalter 4"/>
          <p:cNvSpPr>
            <a:spLocks noGrp="1"/>
          </p:cNvSpPr>
          <p:nvPr>
            <p:ph idx="1"/>
          </p:nvPr>
        </p:nvSpPr>
        <p:spPr>
          <a:xfrm>
            <a:off x="720000" y="1513957"/>
            <a:ext cx="10756800" cy="4351338"/>
          </a:xfrm>
        </p:spPr>
        <p:txBody>
          <a:bodyPr/>
          <a:lstStyle/>
          <a:p>
            <a:pPr marL="0" indent="0">
              <a:buNone/>
            </a:pPr>
            <a:r>
              <a:rPr lang="en-US" dirty="0" smtClean="0"/>
              <a:t/>
            </a:r>
            <a:br>
              <a:rPr lang="en-US" dirty="0" smtClean="0"/>
            </a:br>
            <a:endParaRPr lang="en-US" dirty="0" smtClean="0"/>
          </a:p>
        </p:txBody>
      </p:sp>
      <p:sp>
        <p:nvSpPr>
          <p:cNvPr id="6" name="Fußzeilenplatzhalt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368233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1" y="864001"/>
            <a:ext cx="5903999" cy="626870"/>
          </a:xfrm>
        </p:spPr>
        <p:txBody>
          <a:bodyPr/>
          <a:lstStyle/>
          <a:p>
            <a:r>
              <a:rPr lang="de-DE" dirty="0" smtClean="0"/>
              <a:t>53 Chambers </a:t>
            </a:r>
            <a:r>
              <a:rPr lang="de-DE" dirty="0" err="1" smtClean="0"/>
              <a:t>of</a:t>
            </a:r>
            <a:r>
              <a:rPr lang="de-DE" dirty="0" smtClean="0"/>
              <a:t> </a:t>
            </a:r>
            <a:r>
              <a:rPr lang="de-DE" dirty="0" err="1" smtClean="0"/>
              <a:t>Skilled</a:t>
            </a:r>
            <a:r>
              <a:rPr lang="de-DE" dirty="0" smtClean="0"/>
              <a:t> </a:t>
            </a:r>
            <a:r>
              <a:rPr lang="de-DE" dirty="0" err="1" smtClean="0"/>
              <a:t>Crafts</a:t>
            </a:r>
            <a:endParaRPr lang="de-DE" dirty="0"/>
          </a:p>
        </p:txBody>
      </p:sp>
      <p:sp>
        <p:nvSpPr>
          <p:cNvPr id="3" name="Datumsplatzhalter 2"/>
          <p:cNvSpPr>
            <a:spLocks noGrp="1"/>
          </p:cNvSpPr>
          <p:nvPr>
            <p:ph type="dt" sz="half" idx="10"/>
          </p:nvPr>
        </p:nvSpPr>
        <p:spPr/>
        <p:txBody>
          <a:bodyPr/>
          <a:lstStyle/>
          <a:p>
            <a:fld id="{086E24B9-FC76-754C-86A6-627C0B0CCF41}" type="datetime1">
              <a:rPr lang="de-DE" smtClean="0"/>
              <a:t>11.10.2019</a:t>
            </a:fld>
            <a:endParaRPr lang="de-DE"/>
          </a:p>
        </p:txBody>
      </p:sp>
      <p:sp>
        <p:nvSpPr>
          <p:cNvPr id="4" name="Foliennummernplatzhalter 3"/>
          <p:cNvSpPr>
            <a:spLocks noGrp="1"/>
          </p:cNvSpPr>
          <p:nvPr>
            <p:ph type="sldNum" sz="quarter" idx="12"/>
          </p:nvPr>
        </p:nvSpPr>
        <p:spPr/>
        <p:txBody>
          <a:bodyPr/>
          <a:lstStyle/>
          <a:p>
            <a:fld id="{B2A54703-7B11-304E-913B-E52C2E5950A1}" type="slidenum">
              <a:rPr lang="de-DE" smtClean="0"/>
              <a:t>4</a:t>
            </a:fld>
            <a:endParaRPr lang="de-DE"/>
          </a:p>
        </p:txBody>
      </p:sp>
      <p:sp>
        <p:nvSpPr>
          <p:cNvPr id="6" name="Inhaltsplatzhalter 5"/>
          <p:cNvSpPr>
            <a:spLocks noGrp="1"/>
          </p:cNvSpPr>
          <p:nvPr>
            <p:ph idx="14"/>
          </p:nvPr>
        </p:nvSpPr>
        <p:spPr>
          <a:xfrm>
            <a:off x="720000" y="1732617"/>
            <a:ext cx="5904000" cy="4351338"/>
          </a:xfrm>
        </p:spPr>
        <p:txBody>
          <a:bodyPr/>
          <a:lstStyle/>
          <a:p>
            <a:r>
              <a:rPr lang="en-US" dirty="0"/>
              <a:t>S</a:t>
            </a:r>
            <a:r>
              <a:rPr lang="en-US" dirty="0" smtClean="0"/>
              <a:t>overeign </a:t>
            </a:r>
            <a:r>
              <a:rPr lang="en-US" dirty="0"/>
              <a:t>tasks </a:t>
            </a:r>
            <a:r>
              <a:rPr lang="en-US" dirty="0" smtClean="0"/>
              <a:t>– </a:t>
            </a:r>
            <a:r>
              <a:rPr lang="de-DE" dirty="0" err="1" smtClean="0"/>
              <a:t>commissioned</a:t>
            </a:r>
            <a:r>
              <a:rPr lang="de-DE" dirty="0" smtClean="0"/>
              <a:t> </a:t>
            </a:r>
            <a:r>
              <a:rPr lang="de-DE" dirty="0" err="1"/>
              <a:t>by</a:t>
            </a:r>
            <a:r>
              <a:rPr lang="de-DE" dirty="0"/>
              <a:t> </a:t>
            </a:r>
            <a:r>
              <a:rPr lang="de-DE" dirty="0" err="1"/>
              <a:t>the</a:t>
            </a:r>
            <a:r>
              <a:rPr lang="de-DE" dirty="0"/>
              <a:t> F</a:t>
            </a:r>
            <a:r>
              <a:rPr lang="de-DE" dirty="0" smtClean="0"/>
              <a:t>ederal </a:t>
            </a:r>
            <a:r>
              <a:rPr lang="de-DE" dirty="0" err="1"/>
              <a:t>G</a:t>
            </a:r>
            <a:r>
              <a:rPr lang="de-DE" dirty="0" err="1" smtClean="0"/>
              <a:t>overnment</a:t>
            </a:r>
            <a:endParaRPr lang="de-DE" dirty="0" smtClean="0"/>
          </a:p>
          <a:p>
            <a:pPr lvl="1"/>
            <a:r>
              <a:rPr lang="en-US" sz="2700" dirty="0" smtClean="0"/>
              <a:t>Registration und Monitoring</a:t>
            </a:r>
            <a:br>
              <a:rPr lang="en-US" sz="2700" dirty="0" smtClean="0"/>
            </a:br>
            <a:endParaRPr lang="en-US" sz="800" dirty="0" smtClean="0"/>
          </a:p>
          <a:p>
            <a:pPr lvl="2"/>
            <a:r>
              <a:rPr lang="en-US" sz="2700" dirty="0" smtClean="0"/>
              <a:t> Handicraft businesses</a:t>
            </a:r>
            <a:br>
              <a:rPr lang="en-US" sz="2700" dirty="0" smtClean="0"/>
            </a:br>
            <a:endParaRPr lang="en-US" sz="800" dirty="0" smtClean="0"/>
          </a:p>
          <a:p>
            <a:pPr lvl="2"/>
            <a:r>
              <a:rPr lang="en-US" sz="2700" dirty="0" smtClean="0"/>
              <a:t> Vocational Education and Training</a:t>
            </a:r>
            <a:endParaRPr lang="en-US" sz="2700" dirty="0"/>
          </a:p>
        </p:txBody>
      </p:sp>
      <p:sp>
        <p:nvSpPr>
          <p:cNvPr id="7" name="Fußzeilenplatzhalter 6"/>
          <p:cNvSpPr>
            <a:spLocks noGrp="1"/>
          </p:cNvSpPr>
          <p:nvPr>
            <p:ph type="ftr" sz="quarter" idx="11"/>
          </p:nvPr>
        </p:nvSpPr>
        <p:spPr/>
        <p:txBody>
          <a:bodyPr/>
          <a:lstStyle/>
          <a:p>
            <a:endParaRPr lang="de-DE"/>
          </a:p>
        </p:txBody>
      </p:sp>
      <p:sp>
        <p:nvSpPr>
          <p:cNvPr id="10" name="Ellipse 9"/>
          <p:cNvSpPr/>
          <p:nvPr/>
        </p:nvSpPr>
        <p:spPr>
          <a:xfrm>
            <a:off x="8438322" y="5737449"/>
            <a:ext cx="129208" cy="1342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dirty="0" err="1" smtClean="0"/>
          </a:p>
        </p:txBody>
      </p:sp>
      <p:sp>
        <p:nvSpPr>
          <p:cNvPr id="11" name="Textfeld 10"/>
          <p:cNvSpPr txBox="1"/>
          <p:nvPr/>
        </p:nvSpPr>
        <p:spPr>
          <a:xfrm>
            <a:off x="8574795" y="5609646"/>
            <a:ext cx="691135" cy="262041"/>
          </a:xfrm>
          <a:prstGeom prst="rect">
            <a:avLst/>
          </a:prstGeom>
          <a:noFill/>
        </p:spPr>
        <p:txBody>
          <a:bodyPr wrap="square" lIns="0" tIns="0" rIns="0" bIns="0" rtlCol="0">
            <a:noAutofit/>
          </a:bodyPr>
          <a:lstStyle/>
          <a:p>
            <a:pPr algn="l">
              <a:buClr>
                <a:schemeClr val="accent1"/>
              </a:buClr>
            </a:pPr>
            <a:r>
              <a:rPr lang="de-DE" sz="1400" b="1" dirty="0" smtClean="0"/>
              <a:t>Freiburg</a:t>
            </a:r>
          </a:p>
        </p:txBody>
      </p:sp>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10" b="910"/>
          <a:stretch>
            <a:fillRect/>
          </a:stretch>
        </p:blipFill>
        <p:spPr/>
      </p:pic>
      <p:sp>
        <p:nvSpPr>
          <p:cNvPr id="12" name="Ellipse 11"/>
          <p:cNvSpPr/>
          <p:nvPr/>
        </p:nvSpPr>
        <p:spPr>
          <a:xfrm>
            <a:off x="8040756" y="5306536"/>
            <a:ext cx="616226" cy="563960"/>
          </a:xfrm>
          <a:prstGeom prst="ellipse">
            <a:avLst/>
          </a:prstGeom>
          <a:noFill/>
          <a:ln w="412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2800" dirty="0" err="1" smtClean="0"/>
          </a:p>
        </p:txBody>
      </p:sp>
      <p:sp>
        <p:nvSpPr>
          <p:cNvPr id="13" name="Textfeld 12"/>
          <p:cNvSpPr txBox="1"/>
          <p:nvPr/>
        </p:nvSpPr>
        <p:spPr>
          <a:xfrm>
            <a:off x="11003634" y="6361632"/>
            <a:ext cx="698400" cy="208369"/>
          </a:xfrm>
          <a:prstGeom prst="rect">
            <a:avLst/>
          </a:prstGeom>
          <a:noFill/>
        </p:spPr>
        <p:txBody>
          <a:bodyPr wrap="none" lIns="0" tIns="0" rIns="0" bIns="0" rtlCol="0">
            <a:noAutofit/>
          </a:bodyPr>
          <a:lstStyle/>
          <a:p>
            <a:pPr algn="l">
              <a:buClr>
                <a:schemeClr val="accent1"/>
              </a:buClr>
            </a:pPr>
            <a:r>
              <a:rPr lang="de-DE" sz="1000" b="1" dirty="0" err="1" smtClean="0"/>
              <a:t>source</a:t>
            </a:r>
            <a:r>
              <a:rPr lang="de-DE" sz="1000" b="1" dirty="0" smtClean="0"/>
              <a:t>: www.ZDH.de</a:t>
            </a:r>
          </a:p>
        </p:txBody>
      </p:sp>
    </p:spTree>
    <p:extLst>
      <p:ext uri="{BB962C8B-B14F-4D97-AF65-F5344CB8AC3E}">
        <p14:creationId xmlns:p14="http://schemas.microsoft.com/office/powerpoint/2010/main" val="125910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Vocational</a:t>
            </a:r>
            <a:r>
              <a:rPr lang="de-DE" dirty="0" smtClean="0"/>
              <a:t> Education </a:t>
            </a:r>
            <a:r>
              <a:rPr lang="de-DE" dirty="0" err="1" smtClean="0"/>
              <a:t>and</a:t>
            </a:r>
            <a:r>
              <a:rPr lang="de-DE" dirty="0" smtClean="0"/>
              <a:t> Training in Germany </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5</a:t>
            </a:fld>
            <a:endParaRPr lang="de-DE"/>
          </a:p>
        </p:txBody>
      </p:sp>
      <p:sp>
        <p:nvSpPr>
          <p:cNvPr id="5" name="Inhaltsplatzhalter 4"/>
          <p:cNvSpPr>
            <a:spLocks noGrp="1"/>
          </p:cNvSpPr>
          <p:nvPr>
            <p:ph idx="1"/>
          </p:nvPr>
        </p:nvSpPr>
        <p:spPr/>
        <p:txBody>
          <a:bodyPr/>
          <a:lstStyle/>
          <a:p>
            <a:r>
              <a:rPr lang="de-DE" dirty="0" err="1" smtClean="0"/>
              <a:t>governed</a:t>
            </a:r>
            <a:r>
              <a:rPr lang="de-DE" dirty="0" smtClean="0"/>
              <a:t> </a:t>
            </a:r>
            <a:r>
              <a:rPr lang="de-DE" dirty="0" err="1" smtClean="0"/>
              <a:t>by</a:t>
            </a:r>
            <a:r>
              <a:rPr lang="de-DE" dirty="0" smtClean="0"/>
              <a:t> </a:t>
            </a:r>
            <a:r>
              <a:rPr lang="de-DE" dirty="0" err="1" smtClean="0"/>
              <a:t>the</a:t>
            </a:r>
            <a:r>
              <a:rPr lang="de-DE" dirty="0" smtClean="0"/>
              <a:t> </a:t>
            </a:r>
            <a:r>
              <a:rPr lang="de-DE" dirty="0" err="1" smtClean="0"/>
              <a:t>Vocational</a:t>
            </a:r>
            <a:r>
              <a:rPr lang="de-DE" dirty="0" smtClean="0"/>
              <a:t> Training Act</a:t>
            </a:r>
            <a:br>
              <a:rPr lang="de-DE" dirty="0" smtClean="0"/>
            </a:br>
            <a:r>
              <a:rPr lang="de-DE" dirty="0" smtClean="0"/>
              <a:t/>
            </a:r>
            <a:br>
              <a:rPr lang="de-DE" dirty="0" smtClean="0"/>
            </a:br>
            <a:r>
              <a:rPr lang="de-DE" dirty="0" smtClean="0"/>
              <a:t>The Dual System </a:t>
            </a:r>
            <a:r>
              <a:rPr lang="de-DE" dirty="0" err="1" smtClean="0"/>
              <a:t>of</a:t>
            </a:r>
            <a:r>
              <a:rPr lang="de-DE" dirty="0" smtClean="0"/>
              <a:t> </a:t>
            </a:r>
            <a:r>
              <a:rPr lang="de-DE" dirty="0" err="1" smtClean="0"/>
              <a:t>Vocational</a:t>
            </a:r>
            <a:r>
              <a:rPr lang="de-DE" dirty="0" smtClean="0"/>
              <a:t> Education </a:t>
            </a:r>
            <a:r>
              <a:rPr lang="de-DE" dirty="0" err="1" smtClean="0"/>
              <a:t>and</a:t>
            </a:r>
            <a:r>
              <a:rPr lang="de-DE" dirty="0" smtClean="0"/>
              <a:t> Training</a:t>
            </a:r>
          </a:p>
          <a:p>
            <a:endParaRPr lang="de-DE" dirty="0"/>
          </a:p>
          <a:p>
            <a:r>
              <a:rPr lang="de-DE" dirty="0" smtClean="0"/>
              <a:t>Professional School	~ 30%</a:t>
            </a:r>
          </a:p>
          <a:p>
            <a:r>
              <a:rPr lang="de-DE" dirty="0" smtClean="0"/>
              <a:t>In-company Training	~ 70%</a:t>
            </a:r>
          </a:p>
          <a:p>
            <a:endParaRPr lang="de-DE" dirty="0"/>
          </a:p>
          <a:p>
            <a:r>
              <a:rPr lang="en-US" dirty="0"/>
              <a:t>123 </a:t>
            </a:r>
            <a:r>
              <a:rPr lang="en-US" dirty="0" smtClean="0"/>
              <a:t>trades </a:t>
            </a:r>
            <a:r>
              <a:rPr lang="en-US" dirty="0"/>
              <a:t>in the </a:t>
            </a:r>
            <a:r>
              <a:rPr lang="en-US" dirty="0" smtClean="0"/>
              <a:t>handicraft business</a:t>
            </a:r>
          </a:p>
          <a:p>
            <a:r>
              <a:rPr lang="de-DE" dirty="0"/>
              <a:t>Duration </a:t>
            </a:r>
            <a:r>
              <a:rPr lang="de-DE" dirty="0" err="1"/>
              <a:t>of</a:t>
            </a:r>
            <a:r>
              <a:rPr lang="de-DE" dirty="0"/>
              <a:t> </a:t>
            </a:r>
            <a:r>
              <a:rPr lang="de-DE" dirty="0" err="1"/>
              <a:t>vocational</a:t>
            </a:r>
            <a:r>
              <a:rPr lang="de-DE" dirty="0"/>
              <a:t> </a:t>
            </a:r>
            <a:r>
              <a:rPr lang="de-DE" dirty="0" err="1"/>
              <a:t>training</a:t>
            </a:r>
            <a:r>
              <a:rPr lang="de-DE" dirty="0"/>
              <a:t> 3 – 3,5 </a:t>
            </a:r>
            <a:r>
              <a:rPr lang="de-DE" dirty="0" err="1"/>
              <a:t>years</a:t>
            </a:r>
            <a:endParaRPr lang="de-DE" dirty="0"/>
          </a:p>
          <a:p>
            <a:endParaRPr lang="de-DE" dirty="0" smtClean="0"/>
          </a:p>
          <a:p>
            <a:pPr marL="0" indent="0">
              <a:buNone/>
            </a:pPr>
            <a:endParaRPr lang="de-DE" dirty="0"/>
          </a:p>
        </p:txBody>
      </p:sp>
      <p:sp>
        <p:nvSpPr>
          <p:cNvPr id="6" name="Fußzeilenplatzhalter 5"/>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1862834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DUAL VET </a:t>
            </a:r>
            <a:r>
              <a:rPr lang="de-DE" dirty="0" err="1" smtClean="0"/>
              <a:t>with</a:t>
            </a:r>
            <a:r>
              <a:rPr lang="de-DE" dirty="0" smtClean="0"/>
              <a:t> Inter-company Training</a:t>
            </a: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6</a:t>
            </a:fld>
            <a:endParaRPr lang="de-DE"/>
          </a:p>
        </p:txBody>
      </p:sp>
      <p:sp>
        <p:nvSpPr>
          <p:cNvPr id="6" name="Fußzeilenplatzhalter 5"/>
          <p:cNvSpPr>
            <a:spLocks noGrp="1"/>
          </p:cNvSpPr>
          <p:nvPr>
            <p:ph type="ftr" sz="quarter" idx="11"/>
          </p:nvPr>
        </p:nvSpPr>
        <p:spPr/>
        <p:txBody>
          <a:bodyPr/>
          <a:lstStyle/>
          <a:p>
            <a:endParaRPr lang="de-DE"/>
          </a:p>
        </p:txBody>
      </p:sp>
      <p:graphicFrame>
        <p:nvGraphicFramePr>
          <p:cNvPr id="9" name="Inhaltsplatzhalter 8"/>
          <p:cNvGraphicFramePr>
            <a:graphicFrameLocks noGrp="1"/>
          </p:cNvGraphicFramePr>
          <p:nvPr>
            <p:ph idx="1"/>
            <p:extLst>
              <p:ext uri="{D42A27DB-BD31-4B8C-83A1-F6EECF244321}">
                <p14:modId xmlns:p14="http://schemas.microsoft.com/office/powerpoint/2010/main" val="2226683187"/>
              </p:ext>
            </p:extLst>
          </p:nvPr>
        </p:nvGraphicFramePr>
        <p:xfrm>
          <a:off x="367749" y="1361661"/>
          <a:ext cx="11108290" cy="51502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218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9518" b="9518"/>
          <a:stretch>
            <a:fillRect/>
          </a:stretch>
        </p:blipFill>
        <p:spPr/>
      </p:pic>
      <p:sp>
        <p:nvSpPr>
          <p:cNvPr id="3" name="Titel 2"/>
          <p:cNvSpPr>
            <a:spLocks noGrp="1"/>
          </p:cNvSpPr>
          <p:nvPr>
            <p:ph type="title"/>
          </p:nvPr>
        </p:nvSpPr>
        <p:spPr/>
        <p:txBody>
          <a:bodyPr/>
          <a:lstStyle/>
          <a:p>
            <a:r>
              <a:rPr lang="de-DE" dirty="0" err="1"/>
              <a:t>Vocational</a:t>
            </a:r>
            <a:r>
              <a:rPr lang="de-DE" dirty="0"/>
              <a:t> Training Centers in </a:t>
            </a:r>
            <a:r>
              <a:rPr lang="de-DE" dirty="0" smtClean="0"/>
              <a:t>Germany</a:t>
            </a:r>
            <a:br>
              <a:rPr lang="de-DE" dirty="0" smtClean="0"/>
            </a:br>
            <a:r>
              <a:rPr lang="de-DE" dirty="0" smtClean="0"/>
              <a:t>&gt; 1.000</a:t>
            </a:r>
            <a:endParaRPr lang="de-DE" dirty="0"/>
          </a:p>
        </p:txBody>
      </p:sp>
      <p:sp>
        <p:nvSpPr>
          <p:cNvPr id="4" name="Datumsplatzhalter 3"/>
          <p:cNvSpPr>
            <a:spLocks noGrp="1"/>
          </p:cNvSpPr>
          <p:nvPr>
            <p:ph type="dt" sz="half" idx="10"/>
          </p:nvPr>
        </p:nvSpPr>
        <p:spPr/>
        <p:txBody>
          <a:bodyPr/>
          <a:lstStyle/>
          <a:p>
            <a:fld id="{2CE9F926-CBA9-ED49-A509-7AAA169AFB15}" type="datetime1">
              <a:rPr lang="de-DE" smtClean="0"/>
              <a:t>11.10.2019</a:t>
            </a:fld>
            <a:endParaRPr lang="de-DE" dirty="0"/>
          </a:p>
        </p:txBody>
      </p:sp>
      <p:sp>
        <p:nvSpPr>
          <p:cNvPr id="5" name="Foliennummernplatzhalter 4"/>
          <p:cNvSpPr>
            <a:spLocks noGrp="1"/>
          </p:cNvSpPr>
          <p:nvPr>
            <p:ph type="sldNum" sz="quarter" idx="12"/>
          </p:nvPr>
        </p:nvSpPr>
        <p:spPr/>
        <p:txBody>
          <a:bodyPr/>
          <a:lstStyle/>
          <a:p>
            <a:fld id="{B2A54703-7B11-304E-913B-E52C2E5950A1}" type="slidenum">
              <a:rPr lang="de-DE" smtClean="0"/>
              <a:t>7</a:t>
            </a:fld>
            <a:endParaRPr lang="de-DE"/>
          </a:p>
        </p:txBody>
      </p:sp>
      <p:sp>
        <p:nvSpPr>
          <p:cNvPr id="6" name="Textplatzhalter 5"/>
          <p:cNvSpPr>
            <a:spLocks noGrp="1"/>
          </p:cNvSpPr>
          <p:nvPr>
            <p:ph type="body" sz="quarter" idx="15"/>
          </p:nvPr>
        </p:nvSpPr>
        <p:spPr/>
        <p:txBody>
          <a:bodyPr/>
          <a:lstStyle/>
          <a:p>
            <a:endParaRPr lang="de-DE" dirty="0"/>
          </a:p>
        </p:txBody>
      </p:sp>
      <p:sp>
        <p:nvSpPr>
          <p:cNvPr id="7" name="Fußzeilenplatzhalter 6"/>
          <p:cNvSpPr>
            <a:spLocks noGrp="1"/>
          </p:cNvSpPr>
          <p:nvPr>
            <p:ph type="ftr" sz="quarter" idx="11"/>
          </p:nvPr>
        </p:nvSpPr>
        <p:spPr/>
        <p:txBody>
          <a:bodyPr/>
          <a:lstStyle/>
          <a:p>
            <a:endParaRPr lang="de-DE"/>
          </a:p>
        </p:txBody>
      </p:sp>
    </p:spTree>
    <p:extLst>
      <p:ext uri="{BB962C8B-B14F-4D97-AF65-F5344CB8AC3E}">
        <p14:creationId xmlns:p14="http://schemas.microsoft.com/office/powerpoint/2010/main" val="282599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655281"/>
            <a:ext cx="10756800" cy="1500961"/>
          </a:xfrm>
        </p:spPr>
        <p:txBody>
          <a:bodyPr/>
          <a:lstStyle/>
          <a:p>
            <a:r>
              <a:rPr lang="de-DE" dirty="0" smtClean="0"/>
              <a:t>Career in </a:t>
            </a:r>
            <a:r>
              <a:rPr lang="de-DE" dirty="0" err="1" smtClean="0"/>
              <a:t>Crafts</a:t>
            </a:r>
            <a:r>
              <a:rPr lang="de-DE" dirty="0" smtClean="0"/>
              <a:t/>
            </a:r>
            <a:br>
              <a:rPr lang="de-DE" dirty="0" smtClean="0"/>
            </a:br>
            <a:r>
              <a:rPr lang="de-DE" sz="2800" dirty="0" err="1" smtClean="0"/>
              <a:t>Chamber</a:t>
            </a:r>
            <a:r>
              <a:rPr lang="de-DE" sz="2800" dirty="0" smtClean="0"/>
              <a:t> </a:t>
            </a:r>
            <a:r>
              <a:rPr lang="de-DE" sz="2800" dirty="0" err="1" smtClean="0"/>
              <a:t>of</a:t>
            </a:r>
            <a:r>
              <a:rPr lang="de-DE" sz="2800" dirty="0" smtClean="0"/>
              <a:t> </a:t>
            </a:r>
            <a:r>
              <a:rPr lang="de-DE" sz="2800" dirty="0" err="1" smtClean="0"/>
              <a:t>Skilled</a:t>
            </a:r>
            <a:r>
              <a:rPr lang="de-DE" sz="2800" dirty="0" smtClean="0"/>
              <a:t> </a:t>
            </a:r>
            <a:r>
              <a:rPr lang="de-DE" sz="2800" dirty="0" err="1" smtClean="0"/>
              <a:t>Crafts</a:t>
            </a:r>
            <a:r>
              <a:rPr lang="de-DE" sz="2800" dirty="0" smtClean="0"/>
              <a:t> Freiburg</a:t>
            </a:r>
            <a:br>
              <a:rPr lang="de-DE" sz="2800" dirty="0" smtClean="0"/>
            </a:br>
            <a:r>
              <a:rPr lang="de-DE" sz="2800" dirty="0" smtClean="0"/>
              <a:t>Gewerbe Akademie</a:t>
            </a:r>
            <a:br>
              <a:rPr lang="de-DE" sz="2800" dirty="0" smtClean="0"/>
            </a:br>
            <a:r>
              <a:rPr lang="de-DE" sz="2800" dirty="0" err="1" smtClean="0"/>
              <a:t>Vocational</a:t>
            </a:r>
            <a:r>
              <a:rPr lang="de-DE" sz="2800" dirty="0" smtClean="0"/>
              <a:t> </a:t>
            </a:r>
            <a:r>
              <a:rPr lang="de-DE" sz="2800" dirty="0"/>
              <a:t>Training </a:t>
            </a:r>
            <a:r>
              <a:rPr lang="de-DE" sz="2800" dirty="0" smtClean="0"/>
              <a:t>Centers</a:t>
            </a:r>
            <a:r>
              <a:rPr lang="de-DE" dirty="0" smtClean="0"/>
              <a:t/>
            </a:r>
            <a:br>
              <a:rPr lang="de-DE" dirty="0" smtClean="0"/>
            </a:br>
            <a:endParaRPr lang="de-DE" dirty="0"/>
          </a:p>
        </p:txBody>
      </p:sp>
      <p:sp>
        <p:nvSpPr>
          <p:cNvPr id="3" name="Datumsplatzhalter 2"/>
          <p:cNvSpPr>
            <a:spLocks noGrp="1"/>
          </p:cNvSpPr>
          <p:nvPr>
            <p:ph type="dt" sz="half" idx="10"/>
          </p:nvPr>
        </p:nvSpPr>
        <p:spPr/>
        <p:txBody>
          <a:bodyPr/>
          <a:lstStyle/>
          <a:p>
            <a:fld id="{C698FABA-BCC6-664F-BE4E-CCCE2E076963}"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8</a:t>
            </a:fld>
            <a:endParaRPr lang="de-DE"/>
          </a:p>
        </p:txBody>
      </p:sp>
      <p:sp>
        <p:nvSpPr>
          <p:cNvPr id="6" name="Fußzeilenplatzhalter 5"/>
          <p:cNvSpPr>
            <a:spLocks noGrp="1"/>
          </p:cNvSpPr>
          <p:nvPr>
            <p:ph type="ftr" sz="quarter" idx="11"/>
          </p:nvPr>
        </p:nvSpPr>
        <p:spPr/>
        <p:txBody>
          <a:bodyPr/>
          <a:lstStyle/>
          <a:p>
            <a:endParaRPr lang="de-DE" dirty="0"/>
          </a:p>
        </p:txBody>
      </p:sp>
      <p:cxnSp>
        <p:nvCxnSpPr>
          <p:cNvPr id="17" name="Gewinkelter Verbinder 16"/>
          <p:cNvCxnSpPr/>
          <p:nvPr/>
        </p:nvCxnSpPr>
        <p:spPr>
          <a:xfrm flipV="1">
            <a:off x="1630017" y="5804449"/>
            <a:ext cx="1431235" cy="71561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23" name="Gewinkelter Verbinder 22"/>
          <p:cNvCxnSpPr/>
          <p:nvPr/>
        </p:nvCxnSpPr>
        <p:spPr>
          <a:xfrm flipV="1">
            <a:off x="3011560" y="5088832"/>
            <a:ext cx="1431235" cy="715618"/>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cxnSp>
        <p:nvCxnSpPr>
          <p:cNvPr id="24" name="Gewinkelter Verbinder 23"/>
          <p:cNvCxnSpPr/>
          <p:nvPr/>
        </p:nvCxnSpPr>
        <p:spPr>
          <a:xfrm flipV="1">
            <a:off x="4224131" y="4373213"/>
            <a:ext cx="1431235" cy="715618"/>
          </a:xfrm>
          <a:prstGeom prst="bentConnector3">
            <a:avLst>
              <a:gd name="adj1" fmla="val 76389"/>
            </a:avLst>
          </a:prstGeom>
          <a:ln w="25400"/>
        </p:spPr>
        <p:style>
          <a:lnRef idx="1">
            <a:schemeClr val="accent1"/>
          </a:lnRef>
          <a:fillRef idx="0">
            <a:schemeClr val="accent1"/>
          </a:fillRef>
          <a:effectRef idx="0">
            <a:schemeClr val="accent1"/>
          </a:effectRef>
          <a:fontRef idx="minor">
            <a:schemeClr val="tx1"/>
          </a:fontRef>
        </p:style>
      </p:cxnSp>
      <p:cxnSp>
        <p:nvCxnSpPr>
          <p:cNvPr id="25" name="Gewinkelter Verbinder 24"/>
          <p:cNvCxnSpPr/>
          <p:nvPr/>
        </p:nvCxnSpPr>
        <p:spPr>
          <a:xfrm flipV="1">
            <a:off x="5506277" y="3659473"/>
            <a:ext cx="1431235" cy="715618"/>
          </a:xfrm>
          <a:prstGeom prst="bentConnector3">
            <a:avLst>
              <a:gd name="adj1" fmla="val 95139"/>
            </a:avLst>
          </a:prstGeom>
          <a:ln w="25400"/>
        </p:spPr>
        <p:style>
          <a:lnRef idx="1">
            <a:schemeClr val="accent1"/>
          </a:lnRef>
          <a:fillRef idx="0">
            <a:schemeClr val="accent1"/>
          </a:fillRef>
          <a:effectRef idx="0">
            <a:schemeClr val="accent1"/>
          </a:effectRef>
          <a:fontRef idx="minor">
            <a:schemeClr val="tx1"/>
          </a:fontRef>
        </p:style>
      </p:cxnSp>
      <p:cxnSp>
        <p:nvCxnSpPr>
          <p:cNvPr id="26" name="Gewinkelter Verbinder 25"/>
          <p:cNvCxnSpPr/>
          <p:nvPr/>
        </p:nvCxnSpPr>
        <p:spPr>
          <a:xfrm flipV="1">
            <a:off x="6859282" y="2871859"/>
            <a:ext cx="2755464" cy="781294"/>
          </a:xfrm>
          <a:prstGeom prst="bentConnector3">
            <a:avLst>
              <a:gd name="adj1" fmla="val 60821"/>
            </a:avLst>
          </a:prstGeom>
          <a:ln w="25400"/>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a:off x="415201" y="6520067"/>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Ellipse 10"/>
          <p:cNvSpPr/>
          <p:nvPr/>
        </p:nvSpPr>
        <p:spPr>
          <a:xfrm>
            <a:off x="435080" y="4810880"/>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Professional Orientation</a:t>
            </a:r>
          </a:p>
        </p:txBody>
      </p:sp>
      <p:cxnSp>
        <p:nvCxnSpPr>
          <p:cNvPr id="29" name="Gerader Verbinder 28"/>
          <p:cNvCxnSpPr/>
          <p:nvPr/>
        </p:nvCxnSpPr>
        <p:spPr>
          <a:xfrm>
            <a:off x="964096" y="6516983"/>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9" name="Ellipse 38"/>
          <p:cNvSpPr/>
          <p:nvPr/>
        </p:nvSpPr>
        <p:spPr>
          <a:xfrm>
            <a:off x="2010246" y="4089553"/>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Initial</a:t>
            </a:r>
          </a:p>
          <a:p>
            <a:pPr algn="ctr"/>
            <a:r>
              <a:rPr lang="de-DE" sz="1600" dirty="0" err="1" smtClean="0"/>
              <a:t>Vocational</a:t>
            </a:r>
            <a:r>
              <a:rPr lang="de-DE" sz="1600" dirty="0" smtClean="0"/>
              <a:t> </a:t>
            </a:r>
            <a:r>
              <a:rPr lang="de-DE" sz="1600" dirty="0"/>
              <a:t>E</a:t>
            </a:r>
            <a:r>
              <a:rPr lang="de-DE" sz="1600" dirty="0" smtClean="0"/>
              <a:t>ducation </a:t>
            </a:r>
            <a:r>
              <a:rPr lang="de-DE" sz="1600" dirty="0" err="1" smtClean="0"/>
              <a:t>and</a:t>
            </a:r>
            <a:r>
              <a:rPr lang="de-DE" sz="1600" dirty="0" smtClean="0"/>
              <a:t> </a:t>
            </a:r>
            <a:r>
              <a:rPr lang="de-DE" sz="1600" dirty="0"/>
              <a:t>T</a:t>
            </a:r>
            <a:r>
              <a:rPr lang="de-DE" sz="1600" dirty="0" smtClean="0"/>
              <a:t>raining</a:t>
            </a:r>
          </a:p>
        </p:txBody>
      </p:sp>
      <p:sp>
        <p:nvSpPr>
          <p:cNvPr id="40" name="Ellipse 39"/>
          <p:cNvSpPr/>
          <p:nvPr/>
        </p:nvSpPr>
        <p:spPr>
          <a:xfrm>
            <a:off x="3574586" y="3386582"/>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F</a:t>
            </a:r>
            <a:r>
              <a:rPr lang="de-DE" sz="1600" dirty="0" smtClean="0"/>
              <a:t>urther </a:t>
            </a:r>
            <a:r>
              <a:rPr lang="de-DE" sz="1600" dirty="0" err="1" smtClean="0"/>
              <a:t>Vocational</a:t>
            </a:r>
            <a:endParaRPr lang="de-DE" sz="1600" dirty="0" smtClean="0"/>
          </a:p>
          <a:p>
            <a:pPr algn="ctr"/>
            <a:r>
              <a:rPr lang="de-DE" sz="1600" dirty="0" smtClean="0"/>
              <a:t>Education</a:t>
            </a:r>
          </a:p>
        </p:txBody>
      </p:sp>
      <p:sp>
        <p:nvSpPr>
          <p:cNvPr id="42" name="Ellipse 41"/>
          <p:cNvSpPr/>
          <p:nvPr/>
        </p:nvSpPr>
        <p:spPr>
          <a:xfrm>
            <a:off x="5137623" y="2670963"/>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E</a:t>
            </a:r>
            <a:r>
              <a:rPr lang="de-DE" sz="1600" dirty="0" smtClean="0"/>
              <a:t>ducation </a:t>
            </a:r>
            <a:r>
              <a:rPr lang="de-DE" sz="1600" dirty="0" err="1" smtClean="0"/>
              <a:t>to</a:t>
            </a:r>
            <a:r>
              <a:rPr lang="de-DE" sz="1600" dirty="0" smtClean="0"/>
              <a:t> </a:t>
            </a:r>
            <a:r>
              <a:rPr lang="de-DE" sz="1600" dirty="0"/>
              <a:t>M</a:t>
            </a:r>
            <a:r>
              <a:rPr lang="de-DE" sz="1600" dirty="0" smtClean="0"/>
              <a:t>aster </a:t>
            </a:r>
            <a:r>
              <a:rPr lang="de-DE" sz="1600" dirty="0" err="1" smtClean="0"/>
              <a:t>of</a:t>
            </a:r>
            <a:r>
              <a:rPr lang="de-DE" sz="1600" dirty="0" smtClean="0"/>
              <a:t> </a:t>
            </a:r>
            <a:r>
              <a:rPr lang="de-DE" sz="1600" dirty="0" err="1"/>
              <a:t>S</a:t>
            </a:r>
            <a:r>
              <a:rPr lang="de-DE" sz="1600" dirty="0" err="1" smtClean="0"/>
              <a:t>killed</a:t>
            </a:r>
            <a:r>
              <a:rPr lang="de-DE" sz="1600" dirty="0" smtClean="0"/>
              <a:t> </a:t>
            </a:r>
            <a:r>
              <a:rPr lang="de-DE" sz="1600" dirty="0" err="1"/>
              <a:t>C</a:t>
            </a:r>
            <a:r>
              <a:rPr lang="de-DE" sz="1600" dirty="0" err="1" smtClean="0"/>
              <a:t>rafts</a:t>
            </a:r>
            <a:endParaRPr lang="de-DE" sz="1600" dirty="0" smtClean="0"/>
          </a:p>
        </p:txBody>
      </p:sp>
      <p:sp>
        <p:nvSpPr>
          <p:cNvPr id="43" name="Ellipse 42"/>
          <p:cNvSpPr/>
          <p:nvPr/>
        </p:nvSpPr>
        <p:spPr>
          <a:xfrm>
            <a:off x="6761719" y="1928001"/>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a:t>B</a:t>
            </a:r>
            <a:r>
              <a:rPr lang="de-DE" sz="1600" dirty="0" smtClean="0"/>
              <a:t>usiness Ad-</a:t>
            </a:r>
            <a:r>
              <a:rPr lang="de-DE" sz="1600" dirty="0" err="1" smtClean="0"/>
              <a:t>ministration</a:t>
            </a:r>
            <a:r>
              <a:rPr lang="de-DE" sz="1600" dirty="0" smtClean="0"/>
              <a:t> </a:t>
            </a:r>
            <a:r>
              <a:rPr lang="de-DE" sz="1600" dirty="0" err="1" smtClean="0"/>
              <a:t>of</a:t>
            </a:r>
            <a:r>
              <a:rPr lang="de-DE" sz="1600" dirty="0" smtClean="0"/>
              <a:t> </a:t>
            </a:r>
            <a:r>
              <a:rPr lang="de-DE" sz="1600" dirty="0" err="1" smtClean="0"/>
              <a:t>crafts</a:t>
            </a:r>
            <a:endParaRPr lang="de-DE" sz="1600" dirty="0" smtClean="0"/>
          </a:p>
        </p:txBody>
      </p:sp>
      <p:sp>
        <p:nvSpPr>
          <p:cNvPr id="45" name="Ellipse 44"/>
          <p:cNvSpPr/>
          <p:nvPr/>
        </p:nvSpPr>
        <p:spPr>
          <a:xfrm>
            <a:off x="8366756" y="1156539"/>
            <a:ext cx="1700180" cy="167959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Bachelor of Arts (B.A.) in Business </a:t>
            </a:r>
            <a:r>
              <a:rPr lang="en-US" sz="1600" dirty="0" err="1" smtClean="0"/>
              <a:t>Admini-stration</a:t>
            </a:r>
            <a:endParaRPr lang="en-US" sz="1600" dirty="0"/>
          </a:p>
        </p:txBody>
      </p:sp>
      <p:cxnSp>
        <p:nvCxnSpPr>
          <p:cNvPr id="21" name="Gerader Verbinder 20"/>
          <p:cNvCxnSpPr/>
          <p:nvPr/>
        </p:nvCxnSpPr>
        <p:spPr>
          <a:xfrm>
            <a:off x="9507196" y="2871859"/>
            <a:ext cx="665921"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2127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1500"/>
                                  </p:stCondLst>
                                  <p:childTnLst>
                                    <p:set>
                                      <p:cBhvr>
                                        <p:cTn id="9" dur="1" fill="hold">
                                          <p:stCondLst>
                                            <p:cond delay="0"/>
                                          </p:stCondLst>
                                        </p:cTn>
                                        <p:tgtEl>
                                          <p:spTgt spid="39"/>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grpId="0" nodeType="afterEffect">
                                  <p:stCondLst>
                                    <p:cond delay="150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500"/>
                                  </p:stCondLst>
                                  <p:childTnLst>
                                    <p:set>
                                      <p:cBhvr>
                                        <p:cTn id="15" dur="1" fill="hold">
                                          <p:stCondLst>
                                            <p:cond delay="0"/>
                                          </p:stCondLst>
                                        </p:cTn>
                                        <p:tgtEl>
                                          <p:spTgt spid="42"/>
                                        </p:tgtEl>
                                        <p:attrNameLst>
                                          <p:attrName>style.visibility</p:attrName>
                                        </p:attrNameLst>
                                      </p:cBhvr>
                                      <p:to>
                                        <p:strVal val="visible"/>
                                      </p:to>
                                    </p:set>
                                  </p:childTnLst>
                                </p:cTn>
                              </p:par>
                            </p:childTnLst>
                          </p:cTn>
                        </p:par>
                        <p:par>
                          <p:cTn id="16" fill="hold">
                            <p:stCondLst>
                              <p:cond delay="4500"/>
                            </p:stCondLst>
                            <p:childTnLst>
                              <p:par>
                                <p:cTn id="17" presetID="1" presetClass="entr" presetSubtype="0" fill="hold" grpId="0" nodeType="afterEffect">
                                  <p:stCondLst>
                                    <p:cond delay="1500"/>
                                  </p:stCondLst>
                                  <p:childTnLst>
                                    <p:set>
                                      <p:cBhvr>
                                        <p:cTn id="18" dur="1" fill="hold">
                                          <p:stCondLst>
                                            <p:cond delay="0"/>
                                          </p:stCondLst>
                                        </p:cTn>
                                        <p:tgtEl>
                                          <p:spTgt spid="43"/>
                                        </p:tgtEl>
                                        <p:attrNameLst>
                                          <p:attrName>style.visibility</p:attrName>
                                        </p:attrNameLst>
                                      </p:cBhvr>
                                      <p:to>
                                        <p:strVal val="visible"/>
                                      </p:to>
                                    </p:set>
                                  </p:childTnLst>
                                </p:cTn>
                              </p:par>
                            </p:childTnLst>
                          </p:cTn>
                        </p:par>
                        <p:par>
                          <p:cTn id="19" fill="hold">
                            <p:stCondLst>
                              <p:cond delay="6000"/>
                            </p:stCondLst>
                            <p:childTnLst>
                              <p:par>
                                <p:cTn id="20" presetID="1" presetClass="entr" presetSubtype="0" fill="hold" grpId="0" nodeType="afterEffect">
                                  <p:stCondLst>
                                    <p:cond delay="150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9" grpId="0" animBg="1"/>
      <p:bldP spid="40" grpId="0" animBg="1"/>
      <p:bldP spid="42" grpId="0" animBg="1"/>
      <p:bldP spid="43" grpId="0" animBg="1"/>
      <p:bldP spid="4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20000" y="864001"/>
            <a:ext cx="10707600" cy="626870"/>
          </a:xfrm>
        </p:spPr>
        <p:txBody>
          <a:bodyPr/>
          <a:lstStyle/>
          <a:p>
            <a:r>
              <a:rPr lang="en-US" dirty="0" err="1" smtClean="0"/>
              <a:t>Cooperations</a:t>
            </a:r>
            <a:r>
              <a:rPr lang="en-US" dirty="0" smtClean="0"/>
              <a:t> and Partnerships in VET </a:t>
            </a:r>
            <a:r>
              <a:rPr lang="en-US" dirty="0"/>
              <a:t>Training </a:t>
            </a:r>
            <a:r>
              <a:rPr lang="en-US" dirty="0" smtClean="0"/>
              <a:t>Centers</a:t>
            </a:r>
            <a:endParaRPr lang="de-DE" dirty="0"/>
          </a:p>
        </p:txBody>
      </p:sp>
      <p:sp>
        <p:nvSpPr>
          <p:cNvPr id="3" name="Datumsplatzhalter 2"/>
          <p:cNvSpPr>
            <a:spLocks noGrp="1"/>
          </p:cNvSpPr>
          <p:nvPr>
            <p:ph type="dt" sz="half" idx="10"/>
          </p:nvPr>
        </p:nvSpPr>
        <p:spPr/>
        <p:txBody>
          <a:bodyPr/>
          <a:lstStyle/>
          <a:p>
            <a:fld id="{726E1A05-3285-B34F-BD00-0CBE4717B516}" type="datetime1">
              <a:rPr lang="de-DE" smtClean="0"/>
              <a:t>11.10.2019</a:t>
            </a:fld>
            <a:endParaRPr lang="de-DE" dirty="0"/>
          </a:p>
        </p:txBody>
      </p:sp>
      <p:sp>
        <p:nvSpPr>
          <p:cNvPr id="4" name="Foliennummernplatzhalter 3"/>
          <p:cNvSpPr>
            <a:spLocks noGrp="1"/>
          </p:cNvSpPr>
          <p:nvPr>
            <p:ph type="sldNum" sz="quarter" idx="12"/>
          </p:nvPr>
        </p:nvSpPr>
        <p:spPr/>
        <p:txBody>
          <a:bodyPr/>
          <a:lstStyle/>
          <a:p>
            <a:fld id="{B2A54703-7B11-304E-913B-E52C2E5950A1}" type="slidenum">
              <a:rPr lang="de-DE" smtClean="0"/>
              <a:t>9</a:t>
            </a:fld>
            <a:endParaRPr lang="de-DE"/>
          </a:p>
        </p:txBody>
      </p:sp>
      <p:sp>
        <p:nvSpPr>
          <p:cNvPr id="5" name="Inhaltsplatzhalter 4"/>
          <p:cNvSpPr>
            <a:spLocks noGrp="1"/>
          </p:cNvSpPr>
          <p:nvPr>
            <p:ph idx="14"/>
          </p:nvPr>
        </p:nvSpPr>
        <p:spPr>
          <a:xfrm>
            <a:off x="720000" y="1633226"/>
            <a:ext cx="5181600" cy="3415852"/>
          </a:xfrm>
        </p:spPr>
        <p:txBody>
          <a:bodyPr/>
          <a:lstStyle/>
          <a:p>
            <a:r>
              <a:rPr lang="de-DE" dirty="0" err="1" smtClean="0"/>
              <a:t>our</a:t>
            </a:r>
            <a:r>
              <a:rPr lang="de-DE" dirty="0" smtClean="0"/>
              <a:t> </a:t>
            </a:r>
            <a:r>
              <a:rPr lang="de-DE" dirty="0" err="1" smtClean="0"/>
              <a:t>handicraft</a:t>
            </a:r>
            <a:r>
              <a:rPr lang="de-DE" dirty="0" smtClean="0"/>
              <a:t> </a:t>
            </a:r>
            <a:r>
              <a:rPr lang="de-DE" dirty="0" err="1" smtClean="0"/>
              <a:t>companies</a:t>
            </a:r>
            <a:endParaRPr lang="de-DE" dirty="0" smtClean="0"/>
          </a:p>
          <a:p>
            <a:r>
              <a:rPr lang="de-DE" dirty="0" err="1"/>
              <a:t>g</a:t>
            </a:r>
            <a:r>
              <a:rPr lang="de-DE" dirty="0" err="1" smtClean="0"/>
              <a:t>eneral</a:t>
            </a:r>
            <a:r>
              <a:rPr lang="de-DE" dirty="0" smtClean="0"/>
              <a:t> </a:t>
            </a:r>
            <a:r>
              <a:rPr lang="de-DE" dirty="0" err="1" smtClean="0"/>
              <a:t>secondary</a:t>
            </a:r>
            <a:r>
              <a:rPr lang="de-DE" dirty="0" smtClean="0"/>
              <a:t> </a:t>
            </a:r>
            <a:r>
              <a:rPr lang="de-DE" dirty="0" err="1" smtClean="0"/>
              <a:t>schools</a:t>
            </a:r>
            <a:endParaRPr lang="de-DE" dirty="0" smtClean="0"/>
          </a:p>
          <a:p>
            <a:r>
              <a:rPr lang="de-DE" dirty="0"/>
              <a:t>p</a:t>
            </a:r>
            <a:r>
              <a:rPr lang="de-DE" dirty="0" smtClean="0"/>
              <a:t>rofessional </a:t>
            </a:r>
            <a:r>
              <a:rPr lang="de-DE" dirty="0" err="1" smtClean="0"/>
              <a:t>schools</a:t>
            </a:r>
            <a:endParaRPr lang="de-DE" dirty="0" smtClean="0"/>
          </a:p>
          <a:p>
            <a:r>
              <a:rPr lang="de-DE" dirty="0" err="1"/>
              <a:t>i</a:t>
            </a:r>
            <a:r>
              <a:rPr lang="de-DE" dirty="0" err="1" smtClean="0"/>
              <a:t>ndustry</a:t>
            </a:r>
            <a:r>
              <a:rPr lang="de-DE" dirty="0" smtClean="0"/>
              <a:t> </a:t>
            </a:r>
            <a:r>
              <a:rPr lang="de-DE" dirty="0" err="1"/>
              <a:t>a</a:t>
            </a:r>
            <a:r>
              <a:rPr lang="de-DE" dirty="0" err="1" smtClean="0"/>
              <a:t>nd</a:t>
            </a:r>
            <a:r>
              <a:rPr lang="de-DE" dirty="0" smtClean="0"/>
              <a:t> </a:t>
            </a:r>
            <a:r>
              <a:rPr lang="de-DE" dirty="0" err="1" smtClean="0"/>
              <a:t>producers</a:t>
            </a:r>
            <a:endParaRPr lang="de-DE" dirty="0" smtClean="0"/>
          </a:p>
          <a:p>
            <a:r>
              <a:rPr lang="de-DE" dirty="0" err="1"/>
              <a:t>r</a:t>
            </a:r>
            <a:r>
              <a:rPr lang="de-DE" dirty="0" err="1" smtClean="0"/>
              <a:t>esearch</a:t>
            </a:r>
            <a:r>
              <a:rPr lang="de-DE" dirty="0" smtClean="0"/>
              <a:t> </a:t>
            </a:r>
            <a:r>
              <a:rPr lang="de-DE" dirty="0" err="1" smtClean="0"/>
              <a:t>institutions</a:t>
            </a:r>
            <a:endParaRPr lang="de-DE" dirty="0" smtClean="0"/>
          </a:p>
          <a:p>
            <a:r>
              <a:rPr lang="de-DE" dirty="0" err="1"/>
              <a:t>i</a:t>
            </a:r>
            <a:r>
              <a:rPr lang="de-DE" dirty="0" err="1" smtClean="0"/>
              <a:t>nstitutes</a:t>
            </a:r>
            <a:r>
              <a:rPr lang="de-DE" dirty="0" smtClean="0"/>
              <a:t> </a:t>
            </a:r>
            <a:r>
              <a:rPr lang="de-DE" dirty="0" err="1" smtClean="0"/>
              <a:t>and</a:t>
            </a:r>
            <a:r>
              <a:rPr lang="de-DE" dirty="0" smtClean="0"/>
              <a:t> </a:t>
            </a:r>
            <a:r>
              <a:rPr lang="de-DE" dirty="0" err="1" smtClean="0"/>
              <a:t>universities</a:t>
            </a:r>
            <a:endParaRPr lang="de-DE" dirty="0" smtClean="0"/>
          </a:p>
          <a:p>
            <a:pPr marL="0" indent="0">
              <a:buNone/>
            </a:pPr>
            <a:endParaRPr lang="de-DE" dirty="0"/>
          </a:p>
        </p:txBody>
      </p:sp>
      <p:sp>
        <p:nvSpPr>
          <p:cNvPr id="6" name="Inhaltsplatzhalter 5"/>
          <p:cNvSpPr>
            <a:spLocks noGrp="1"/>
          </p:cNvSpPr>
          <p:nvPr>
            <p:ph idx="15"/>
          </p:nvPr>
        </p:nvSpPr>
        <p:spPr>
          <a:xfrm>
            <a:off x="6250892" y="1484148"/>
            <a:ext cx="5181600" cy="3564930"/>
          </a:xfrm>
        </p:spPr>
        <p:txBody>
          <a:bodyPr/>
          <a:lstStyle/>
          <a:p>
            <a:r>
              <a:rPr lang="de-DE" dirty="0" smtClean="0"/>
              <a:t>BMBF – Federal </a:t>
            </a:r>
            <a:r>
              <a:rPr lang="de-DE" dirty="0" err="1" smtClean="0"/>
              <a:t>Ministry</a:t>
            </a:r>
            <a:r>
              <a:rPr lang="de-DE" dirty="0" smtClean="0"/>
              <a:t> </a:t>
            </a:r>
            <a:r>
              <a:rPr lang="de-DE" dirty="0" err="1" smtClean="0"/>
              <a:t>of</a:t>
            </a:r>
            <a:r>
              <a:rPr lang="de-DE" dirty="0" smtClean="0"/>
              <a:t> Education </a:t>
            </a:r>
            <a:r>
              <a:rPr lang="de-DE" dirty="0" err="1" smtClean="0"/>
              <a:t>and</a:t>
            </a:r>
            <a:r>
              <a:rPr lang="de-DE" dirty="0" smtClean="0"/>
              <a:t> Research</a:t>
            </a:r>
          </a:p>
          <a:p>
            <a:r>
              <a:rPr lang="de-DE" dirty="0" smtClean="0"/>
              <a:t>BMWI – Federal </a:t>
            </a:r>
            <a:r>
              <a:rPr lang="de-DE" dirty="0" err="1" smtClean="0"/>
              <a:t>Ministry</a:t>
            </a:r>
            <a:r>
              <a:rPr lang="de-DE" dirty="0" smtClean="0"/>
              <a:t> </a:t>
            </a:r>
            <a:r>
              <a:rPr lang="de-DE" dirty="0" err="1" smtClean="0"/>
              <a:t>of</a:t>
            </a:r>
            <a:r>
              <a:rPr lang="de-DE" dirty="0" smtClean="0"/>
              <a:t> Economics </a:t>
            </a:r>
            <a:r>
              <a:rPr lang="de-DE" dirty="0" err="1" smtClean="0"/>
              <a:t>and</a:t>
            </a:r>
            <a:r>
              <a:rPr lang="de-DE" dirty="0" smtClean="0"/>
              <a:t> </a:t>
            </a:r>
            <a:r>
              <a:rPr lang="de-DE" dirty="0" err="1" smtClean="0"/>
              <a:t>Energy</a:t>
            </a:r>
            <a:endParaRPr lang="de-DE" dirty="0" smtClean="0"/>
          </a:p>
          <a:p>
            <a:r>
              <a:rPr lang="de-DE" dirty="0" smtClean="0"/>
              <a:t>BIBB – Federal Institute </a:t>
            </a:r>
            <a:r>
              <a:rPr lang="de-DE" dirty="0" err="1" smtClean="0"/>
              <a:t>for</a:t>
            </a:r>
            <a:r>
              <a:rPr lang="de-DE" dirty="0" smtClean="0"/>
              <a:t> </a:t>
            </a:r>
            <a:r>
              <a:rPr lang="de-DE" dirty="0" err="1" smtClean="0"/>
              <a:t>Vocational</a:t>
            </a:r>
            <a:r>
              <a:rPr lang="de-DE" dirty="0" smtClean="0"/>
              <a:t> Education </a:t>
            </a:r>
            <a:r>
              <a:rPr lang="de-DE" dirty="0" err="1" smtClean="0"/>
              <a:t>and</a:t>
            </a:r>
            <a:r>
              <a:rPr lang="de-DE" dirty="0" smtClean="0"/>
              <a:t> Training</a:t>
            </a:r>
          </a:p>
          <a:p>
            <a:r>
              <a:rPr lang="de-DE" dirty="0" smtClean="0"/>
              <a:t>EU-</a:t>
            </a:r>
            <a:r>
              <a:rPr lang="de-DE" dirty="0" err="1" smtClean="0"/>
              <a:t>institutions</a:t>
            </a:r>
            <a:endParaRPr lang="de-DE" dirty="0" smtClean="0"/>
          </a:p>
        </p:txBody>
      </p:sp>
      <p:sp>
        <p:nvSpPr>
          <p:cNvPr id="7" name="Fußzeilenplatzhalter 6"/>
          <p:cNvSpPr>
            <a:spLocks noGrp="1"/>
          </p:cNvSpPr>
          <p:nvPr>
            <p:ph type="ftr" sz="quarter" idx="11"/>
          </p:nvPr>
        </p:nvSpPr>
        <p:spPr/>
        <p:txBody>
          <a:bodyPr/>
          <a:lstStyle/>
          <a:p>
            <a:endParaRPr lang="de-DE" dirty="0"/>
          </a:p>
        </p:txBody>
      </p:sp>
      <p:sp>
        <p:nvSpPr>
          <p:cNvPr id="8" name="Textfeld 7"/>
          <p:cNvSpPr txBox="1"/>
          <p:nvPr/>
        </p:nvSpPr>
        <p:spPr>
          <a:xfrm>
            <a:off x="447261" y="5228210"/>
            <a:ext cx="11589026" cy="1341789"/>
          </a:xfrm>
          <a:prstGeom prst="rect">
            <a:avLst/>
          </a:prstGeom>
          <a:noFill/>
        </p:spPr>
        <p:txBody>
          <a:bodyPr wrap="none" lIns="0" tIns="0" rIns="0" bIns="0" rtlCol="0">
            <a:noAutofit/>
          </a:bodyPr>
          <a:lstStyle/>
          <a:p>
            <a:pPr algn="ctr">
              <a:buClr>
                <a:schemeClr val="accent1"/>
              </a:buClr>
            </a:pPr>
            <a:r>
              <a:rPr lang="en-US" sz="2800" b="1" dirty="0" smtClean="0">
                <a:solidFill>
                  <a:srgbClr val="073070"/>
                </a:solidFill>
                <a:ea typeface="+mj-ea"/>
                <a:cs typeface="+mj-cs"/>
              </a:rPr>
              <a:t>Our common goal</a:t>
            </a:r>
            <a:r>
              <a:rPr lang="en-US" sz="2800" b="1" dirty="0">
                <a:solidFill>
                  <a:srgbClr val="073070"/>
                </a:solidFill>
                <a:ea typeface="+mj-ea"/>
                <a:cs typeface="+mj-cs"/>
              </a:rPr>
              <a:t>:</a:t>
            </a:r>
            <a:br>
              <a:rPr lang="en-US" sz="2800" b="1" dirty="0">
                <a:solidFill>
                  <a:srgbClr val="073070"/>
                </a:solidFill>
                <a:ea typeface="+mj-ea"/>
                <a:cs typeface="+mj-cs"/>
              </a:rPr>
            </a:br>
            <a:r>
              <a:rPr lang="en-US" sz="2800" b="1" dirty="0" smtClean="0">
                <a:solidFill>
                  <a:srgbClr val="073070"/>
                </a:solidFill>
                <a:ea typeface="+mj-ea"/>
                <a:cs typeface="+mj-cs"/>
              </a:rPr>
              <a:t>Vocational Excellence</a:t>
            </a:r>
          </a:p>
          <a:p>
            <a:pPr algn="ctr">
              <a:buClr>
                <a:schemeClr val="accent1"/>
              </a:buClr>
            </a:pPr>
            <a:r>
              <a:rPr lang="en-US" sz="2800" b="1" dirty="0" smtClean="0">
                <a:solidFill>
                  <a:srgbClr val="073070"/>
                </a:solidFill>
                <a:ea typeface="+mj-ea"/>
                <a:cs typeface="+mj-cs"/>
              </a:rPr>
              <a:t>by </a:t>
            </a:r>
            <a:r>
              <a:rPr lang="en-US" sz="2800" b="1" dirty="0" err="1" smtClean="0">
                <a:solidFill>
                  <a:srgbClr val="073070"/>
                </a:solidFill>
                <a:ea typeface="+mj-ea"/>
                <a:cs typeface="+mj-cs"/>
              </a:rPr>
              <a:t>cooperations</a:t>
            </a:r>
            <a:r>
              <a:rPr lang="en-US" sz="2800" b="1" dirty="0" smtClean="0">
                <a:solidFill>
                  <a:srgbClr val="073070"/>
                </a:solidFill>
                <a:ea typeface="+mj-ea"/>
                <a:cs typeface="+mj-cs"/>
              </a:rPr>
              <a:t>, partnerships and learning venues</a:t>
            </a:r>
            <a:endParaRPr lang="de-DE" sz="2800" b="1" dirty="0">
              <a:solidFill>
                <a:srgbClr val="073070"/>
              </a:solidFill>
              <a:ea typeface="+mj-ea"/>
              <a:cs typeface="+mj-cs"/>
            </a:endParaRPr>
          </a:p>
        </p:txBody>
      </p:sp>
    </p:spTree>
    <p:extLst>
      <p:ext uri="{BB962C8B-B14F-4D97-AF65-F5344CB8AC3E}">
        <p14:creationId xmlns:p14="http://schemas.microsoft.com/office/powerpoint/2010/main" val="175562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WK Master">
  <a:themeElements>
    <a:clrScheme name="HWK Bildung">
      <a:dk1>
        <a:srgbClr val="000000"/>
      </a:dk1>
      <a:lt1>
        <a:srgbClr val="FFFFFF"/>
      </a:lt1>
      <a:dk2>
        <a:srgbClr val="FF9933"/>
      </a:dk2>
      <a:lt2>
        <a:srgbClr val="FFB366"/>
      </a:lt2>
      <a:accent1>
        <a:srgbClr val="488FDB"/>
      </a:accent1>
      <a:accent2>
        <a:srgbClr val="76ABE3"/>
      </a:accent2>
      <a:accent3>
        <a:srgbClr val="A3C7ED"/>
      </a:accent3>
      <a:accent4>
        <a:srgbClr val="D1E3F6"/>
      </a:accent4>
      <a:accent5>
        <a:srgbClr val="FBCB3C"/>
      </a:accent5>
      <a:accent6>
        <a:srgbClr val="FCD86E"/>
      </a:accent6>
      <a:hlink>
        <a:srgbClr val="488FDB"/>
      </a:hlink>
      <a:folHlink>
        <a:srgbClr val="488FDB"/>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sz="28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315913" indent="-315913" algn="l">
          <a:buClr>
            <a:schemeClr val="accent1"/>
          </a:buClr>
          <a:buFont typeface="Arial" panose="020B0604020202020204" pitchFamily="34" charset="0"/>
          <a:buChar char="■"/>
          <a:defRPr sz="2800" dirty="0" err="1" smtClean="0"/>
        </a:defPPr>
      </a:lstStyle>
    </a:txDef>
  </a:objectDefaults>
  <a:extraClrSchemeLst/>
  <a:custClrLst>
    <a:custClr name="Dunkelblau">
      <a:srgbClr val="073070"/>
    </a:custClr>
    <a:custClr name="Dunkelblau 75%">
      <a:srgbClr val="456494"/>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0</TotalTime>
  <Words>1362</Words>
  <Application>Microsoft Office PowerPoint</Application>
  <PresentationFormat>Breitbild</PresentationFormat>
  <Paragraphs>378</Paragraphs>
  <Slides>31</Slides>
  <Notes>30</Notes>
  <HiddenSlides>0</HiddenSlides>
  <MMClips>0</MMClips>
  <ScaleCrop>false</ScaleCrop>
  <HeadingPairs>
    <vt:vector size="6" baseType="variant">
      <vt:variant>
        <vt:lpstr>Verwendete Schriftarten</vt:lpstr>
      </vt:variant>
      <vt:variant>
        <vt:i4>2</vt:i4>
      </vt:variant>
      <vt:variant>
        <vt:lpstr>Design</vt:lpstr>
      </vt:variant>
      <vt:variant>
        <vt:i4>1</vt:i4>
      </vt:variant>
      <vt:variant>
        <vt:lpstr>Folientitel</vt:lpstr>
      </vt:variant>
      <vt:variant>
        <vt:i4>31</vt:i4>
      </vt:variant>
    </vt:vector>
  </HeadingPairs>
  <TitlesOfParts>
    <vt:vector size="34" baseType="lpstr">
      <vt:lpstr>Arial</vt:lpstr>
      <vt:lpstr>Calibri</vt:lpstr>
      <vt:lpstr>HWK Master</vt:lpstr>
      <vt:lpstr>EUROPEAN VOCATIONAL SKILLS WEEK</vt:lpstr>
      <vt:lpstr>Chamber of Skilled Crafts Handwerkskammer Freiburg Gewerbe Akademie Vocational Training Center</vt:lpstr>
      <vt:lpstr>Cooperation and partnerships of Vocational Training Centers</vt:lpstr>
      <vt:lpstr>53 Chambers of Skilled Crafts</vt:lpstr>
      <vt:lpstr>Vocational Education and Training in Germany </vt:lpstr>
      <vt:lpstr>The DUAL VET with Inter-company Training</vt:lpstr>
      <vt:lpstr>Vocational Training Centers in Germany &gt; 1.000</vt:lpstr>
      <vt:lpstr>Career in Crafts Chamber of Skilled Crafts Freiburg Gewerbe Akademie Vocational Training Centers </vt:lpstr>
      <vt:lpstr>Cooperations and Partnerships in VET Training Centers</vt:lpstr>
      <vt:lpstr>Chamber of Skilled Crafts Freiburg Gewerbe Akademie Vocational Training Centers </vt:lpstr>
      <vt:lpstr>Centers of Competence VET </vt:lpstr>
      <vt:lpstr>Centers of Competence VET </vt:lpstr>
      <vt:lpstr>Centers of Competence VET Chamber of Skilled Crafts Freiburg </vt:lpstr>
      <vt:lpstr>Centers of Competence VET Chamber of Skilled Craft Freiburg </vt:lpstr>
      <vt:lpstr>Special program for Digitation in Vocational Training Centers</vt:lpstr>
      <vt:lpstr>Special program for Digitation in Vocational Training Centers</vt:lpstr>
      <vt:lpstr>Special program for Digitation in Vocational Training Centers </vt:lpstr>
      <vt:lpstr>Special program for Digitation in Vocational Training Centers </vt:lpstr>
      <vt:lpstr>Special program for Digitation in Vocational Training Centers </vt:lpstr>
      <vt:lpstr>Identifying digital needs in VET</vt:lpstr>
      <vt:lpstr>Pilot course   CAD/CAM I Basics for CAD-/CAM-/CNC-Technology</vt:lpstr>
      <vt:lpstr>Pilot course CAD/CAM II Implant Technology</vt:lpstr>
      <vt:lpstr>New Dental Laboratory</vt:lpstr>
      <vt:lpstr>Workshops Digital Dental Tecnology for Trainers of Vocational Training Centers</vt:lpstr>
      <vt:lpstr>Workshops Digital Dental Tecnology for Teachers of Professional Schools</vt:lpstr>
      <vt:lpstr>                                              E-Learning</vt:lpstr>
      <vt:lpstr>Development Ausbildungsordnung Training Regulations and Framework Curricula </vt:lpstr>
      <vt:lpstr>Special program for Digitation in Vocational Training Centers</vt:lpstr>
      <vt:lpstr>Invitation</vt:lpstr>
      <vt:lpstr>Summary of Links</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CORPORATE MEDIA</dc:creator>
  <cp:lastModifiedBy>Rapp, Joachim</cp:lastModifiedBy>
  <cp:revision>241</cp:revision>
  <cp:lastPrinted>2017-10-24T10:04:45Z</cp:lastPrinted>
  <dcterms:created xsi:type="dcterms:W3CDTF">2017-07-07T08:27:16Z</dcterms:created>
  <dcterms:modified xsi:type="dcterms:W3CDTF">2019-10-11T08:16:55Z</dcterms:modified>
</cp:coreProperties>
</file>