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70" r:id="rId2"/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3F7"/>
    <a:srgbClr val="FFFFCC"/>
    <a:srgbClr val="376092"/>
    <a:srgbClr val="00892D"/>
    <a:srgbClr val="D2004F"/>
    <a:srgbClr val="4F6BAC"/>
    <a:srgbClr val="009DDE"/>
    <a:srgbClr val="96BE0B"/>
    <a:srgbClr val="F29300"/>
    <a:srgbClr val="DE7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7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60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C46B4-4811-4F4C-94EB-EEC51E3E6851}" type="datetimeFigureOut">
              <a:rPr lang="en-GB" smtClean="0"/>
              <a:t>14/10/2019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9F0C-9B9B-4FCE-BBDA-80BFD442A4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78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6BF21-6B55-471C-80B3-26AF85A8BA0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983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6BF21-6B55-471C-80B3-26AF85A8BA0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1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05" y="3525011"/>
            <a:ext cx="3331407" cy="304206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3926" y="425453"/>
            <a:ext cx="6480909" cy="213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5519936" y="2556938"/>
            <a:ext cx="628888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noProof="0" dirty="0" smtClean="0">
                <a:solidFill>
                  <a:srgbClr val="374D99"/>
                </a:solidFill>
              </a:rPr>
              <a:t>Nestlé’s Global Youth Initiative</a:t>
            </a:r>
            <a:endParaRPr lang="en-US" sz="3733" b="1" noProof="0" dirty="0">
              <a:solidFill>
                <a:srgbClr val="374D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77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360" tIns="45680" rIns="91360" bIns="45680"/>
          <a:lstStyle/>
          <a:p>
            <a:fld id="{F2DD7F7C-82E7-4060-A330-EE19BE5DF154}" type="datetimeFigureOut">
              <a:rPr lang="fr-CH" smtClean="0"/>
              <a:t>14.10.2019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5B32-323C-4AA3-933C-48EC483B30E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2131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360" tIns="45680" rIns="91360" bIns="45680"/>
          <a:lstStyle/>
          <a:p>
            <a:fld id="{F2DD7F7C-82E7-4060-A330-EE19BE5DF154}" type="datetimeFigureOut">
              <a:rPr lang="fr-CH" smtClean="0"/>
              <a:t>14.10.2019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5B32-323C-4AA3-933C-48EC483B30E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4567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7931" y="120581"/>
            <a:ext cx="9456475" cy="74457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33" b="1">
                <a:solidFill>
                  <a:srgbClr val="374D99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5360" y="1203821"/>
            <a:ext cx="11233248" cy="49056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374D99"/>
              </a:buClr>
              <a:defRPr sz="3200">
                <a:solidFill>
                  <a:srgbClr val="374D99"/>
                </a:solidFill>
              </a:defRPr>
            </a:lvl1pPr>
            <a:lvl2pPr>
              <a:buClr>
                <a:srgbClr val="374D99"/>
              </a:buClr>
              <a:defRPr sz="2667">
                <a:solidFill>
                  <a:srgbClr val="374D99"/>
                </a:solidFill>
              </a:defRPr>
            </a:lvl2pPr>
            <a:lvl3pPr>
              <a:buClr>
                <a:srgbClr val="374D99"/>
              </a:buClr>
              <a:defRPr sz="2400">
                <a:solidFill>
                  <a:srgbClr val="374D99"/>
                </a:solidFill>
              </a:defRPr>
            </a:lvl3pPr>
            <a:lvl4pPr>
              <a:buClr>
                <a:srgbClr val="374D99"/>
              </a:buClr>
              <a:defRPr sz="2133">
                <a:solidFill>
                  <a:srgbClr val="374D99"/>
                </a:solidFill>
              </a:defRPr>
            </a:lvl4pPr>
            <a:lvl5pPr>
              <a:buClr>
                <a:srgbClr val="374D99"/>
              </a:buClr>
              <a:defRPr sz="2133">
                <a:solidFill>
                  <a:srgbClr val="374D99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12081" y="6216896"/>
            <a:ext cx="672407" cy="572477"/>
          </a:xfrm>
          <a:prstGeom prst="rect">
            <a:avLst/>
          </a:prstGeom>
        </p:spPr>
        <p:txBody>
          <a:bodyPr anchor="ctr"/>
          <a:lstStyle>
            <a:lvl1pPr algn="r">
              <a:defRPr sz="1867" b="1"/>
            </a:lvl1pPr>
          </a:lstStyle>
          <a:p>
            <a:r>
              <a:rPr lang="fr-CH" dirty="0" smtClean="0"/>
              <a:t>2</a:t>
            </a:r>
            <a:endParaRPr lang="fr-CH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31806" y="932723"/>
            <a:ext cx="11233151" cy="0"/>
          </a:xfrm>
          <a:prstGeom prst="line">
            <a:avLst/>
          </a:prstGeom>
          <a:ln>
            <a:solidFill>
              <a:srgbClr val="374D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966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05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11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1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62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528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434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339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24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360" tIns="45680" rIns="91360" bIns="45680"/>
          <a:lstStyle/>
          <a:p>
            <a:fld id="{F2DD7F7C-82E7-4060-A330-EE19BE5DF154}" type="datetimeFigureOut">
              <a:rPr lang="fr-CH" smtClean="0"/>
              <a:t>14.10.2019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5B32-323C-4AA3-933C-48EC483B30E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91115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360" tIns="45680" rIns="91360" bIns="45680"/>
          <a:lstStyle/>
          <a:p>
            <a:fld id="{F2DD7F7C-82E7-4060-A330-EE19BE5DF154}" type="datetimeFigureOut">
              <a:rPr lang="fr-CH" smtClean="0"/>
              <a:t>14.10.2019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5B32-323C-4AA3-933C-48EC483B30E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23028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57" indent="0">
              <a:buNone/>
              <a:defRPr sz="2667" b="1"/>
            </a:lvl2pPr>
            <a:lvl3pPr marL="1218114" indent="0">
              <a:buNone/>
              <a:defRPr sz="2400" b="1"/>
            </a:lvl3pPr>
            <a:lvl4pPr marL="1827170" indent="0">
              <a:buNone/>
              <a:defRPr sz="2133" b="1"/>
            </a:lvl4pPr>
            <a:lvl5pPr marL="2436227" indent="0">
              <a:buNone/>
              <a:defRPr sz="2133" b="1"/>
            </a:lvl5pPr>
            <a:lvl6pPr marL="3045284" indent="0">
              <a:buNone/>
              <a:defRPr sz="2133" b="1"/>
            </a:lvl6pPr>
            <a:lvl7pPr marL="3654341" indent="0">
              <a:buNone/>
              <a:defRPr sz="2133" b="1"/>
            </a:lvl7pPr>
            <a:lvl8pPr marL="4263397" indent="0">
              <a:buNone/>
              <a:defRPr sz="2133" b="1"/>
            </a:lvl8pPr>
            <a:lvl9pPr marL="4872454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57" indent="0">
              <a:buNone/>
              <a:defRPr sz="2667" b="1"/>
            </a:lvl2pPr>
            <a:lvl3pPr marL="1218114" indent="0">
              <a:buNone/>
              <a:defRPr sz="2400" b="1"/>
            </a:lvl3pPr>
            <a:lvl4pPr marL="1827170" indent="0">
              <a:buNone/>
              <a:defRPr sz="2133" b="1"/>
            </a:lvl4pPr>
            <a:lvl5pPr marL="2436227" indent="0">
              <a:buNone/>
              <a:defRPr sz="2133" b="1"/>
            </a:lvl5pPr>
            <a:lvl6pPr marL="3045284" indent="0">
              <a:buNone/>
              <a:defRPr sz="2133" b="1"/>
            </a:lvl6pPr>
            <a:lvl7pPr marL="3654341" indent="0">
              <a:buNone/>
              <a:defRPr sz="2133" b="1"/>
            </a:lvl7pPr>
            <a:lvl8pPr marL="4263397" indent="0">
              <a:buNone/>
              <a:defRPr sz="2133" b="1"/>
            </a:lvl8pPr>
            <a:lvl9pPr marL="4872454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360" tIns="45680" rIns="91360" bIns="45680"/>
          <a:lstStyle/>
          <a:p>
            <a:fld id="{F2DD7F7C-82E7-4060-A330-EE19BE5DF154}" type="datetimeFigureOut">
              <a:rPr lang="fr-CH" smtClean="0"/>
              <a:t>14.10.2019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5B32-323C-4AA3-933C-48EC483B30E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7328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360" tIns="45680" rIns="91360" bIns="45680"/>
          <a:lstStyle/>
          <a:p>
            <a:fld id="{F2DD7F7C-82E7-4060-A330-EE19BE5DF154}" type="datetimeFigureOut">
              <a:rPr lang="fr-CH" smtClean="0"/>
              <a:t>14.10.2019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5B32-323C-4AA3-933C-48EC483B30E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1860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360" tIns="45680" rIns="91360" bIns="45680"/>
          <a:lstStyle/>
          <a:p>
            <a:fld id="{F2DD7F7C-82E7-4060-A330-EE19BE5DF154}" type="datetimeFigureOut">
              <a:rPr lang="fr-CH" smtClean="0"/>
              <a:t>14.10.2019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5B32-323C-4AA3-933C-48EC483B30E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8785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057" indent="0">
              <a:buNone/>
              <a:defRPr sz="1600"/>
            </a:lvl2pPr>
            <a:lvl3pPr marL="1218114" indent="0">
              <a:buNone/>
              <a:defRPr sz="1333"/>
            </a:lvl3pPr>
            <a:lvl4pPr marL="1827170" indent="0">
              <a:buNone/>
              <a:defRPr sz="1200"/>
            </a:lvl4pPr>
            <a:lvl5pPr marL="2436227" indent="0">
              <a:buNone/>
              <a:defRPr sz="1200"/>
            </a:lvl5pPr>
            <a:lvl6pPr marL="3045284" indent="0">
              <a:buNone/>
              <a:defRPr sz="1200"/>
            </a:lvl6pPr>
            <a:lvl7pPr marL="3654341" indent="0">
              <a:buNone/>
              <a:defRPr sz="1200"/>
            </a:lvl7pPr>
            <a:lvl8pPr marL="4263397" indent="0">
              <a:buNone/>
              <a:defRPr sz="1200"/>
            </a:lvl8pPr>
            <a:lvl9pPr marL="487245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360" tIns="45680" rIns="91360" bIns="45680"/>
          <a:lstStyle/>
          <a:p>
            <a:fld id="{F2DD7F7C-82E7-4060-A330-EE19BE5DF154}" type="datetimeFigureOut">
              <a:rPr lang="fr-CH" smtClean="0"/>
              <a:t>14.10.2019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5B32-323C-4AA3-933C-48EC483B30E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1949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057" indent="0">
              <a:buNone/>
              <a:defRPr sz="3733"/>
            </a:lvl2pPr>
            <a:lvl3pPr marL="1218114" indent="0">
              <a:buNone/>
              <a:defRPr sz="3200"/>
            </a:lvl3pPr>
            <a:lvl4pPr marL="1827170" indent="0">
              <a:buNone/>
              <a:defRPr sz="2667"/>
            </a:lvl4pPr>
            <a:lvl5pPr marL="2436227" indent="0">
              <a:buNone/>
              <a:defRPr sz="2667"/>
            </a:lvl5pPr>
            <a:lvl6pPr marL="3045284" indent="0">
              <a:buNone/>
              <a:defRPr sz="2667"/>
            </a:lvl6pPr>
            <a:lvl7pPr marL="3654341" indent="0">
              <a:buNone/>
              <a:defRPr sz="2667"/>
            </a:lvl7pPr>
            <a:lvl8pPr marL="4263397" indent="0">
              <a:buNone/>
              <a:defRPr sz="2667"/>
            </a:lvl8pPr>
            <a:lvl9pPr marL="4872454" indent="0">
              <a:buNone/>
              <a:defRPr sz="2667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057" indent="0">
              <a:buNone/>
              <a:defRPr sz="1600"/>
            </a:lvl2pPr>
            <a:lvl3pPr marL="1218114" indent="0">
              <a:buNone/>
              <a:defRPr sz="1333"/>
            </a:lvl3pPr>
            <a:lvl4pPr marL="1827170" indent="0">
              <a:buNone/>
              <a:defRPr sz="1200"/>
            </a:lvl4pPr>
            <a:lvl5pPr marL="2436227" indent="0">
              <a:buNone/>
              <a:defRPr sz="1200"/>
            </a:lvl5pPr>
            <a:lvl6pPr marL="3045284" indent="0">
              <a:buNone/>
              <a:defRPr sz="1200"/>
            </a:lvl6pPr>
            <a:lvl7pPr marL="3654341" indent="0">
              <a:buNone/>
              <a:defRPr sz="1200"/>
            </a:lvl7pPr>
            <a:lvl8pPr marL="4263397" indent="0">
              <a:buNone/>
              <a:defRPr sz="1200"/>
            </a:lvl8pPr>
            <a:lvl9pPr marL="487245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91360" tIns="45680" rIns="91360" bIns="45680"/>
          <a:lstStyle/>
          <a:p>
            <a:fld id="{F2DD7F7C-82E7-4060-A330-EE19BE5DF154}" type="datetimeFigureOut">
              <a:rPr lang="fr-CH" smtClean="0"/>
              <a:t>14.10.2019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85B32-323C-4AA3-933C-48EC483B30E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0683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360" tIns="45680" rIns="91360" bIns="4568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60" tIns="45680" rIns="91360" bIns="456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60" tIns="45680" rIns="91360" bIns="4568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85B32-323C-4AA3-933C-48EC483B30EF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2192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1218114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94" indent="-456794" algn="l" defTabSz="1218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89717" indent="-380660" algn="l" defTabSz="1218114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2642" indent="-304527" algn="l" defTabSz="1218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699" indent="-304527" algn="l" defTabSz="1218114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0755" indent="-304527" algn="l" defTabSz="1218114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49810" indent="-304527" algn="l" defTabSz="1218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8866" indent="-304527" algn="l" defTabSz="1218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7924" indent="-304527" algn="l" defTabSz="1218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6981" indent="-304527" algn="l" defTabSz="121811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81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57" algn="l" defTabSz="12181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14" algn="l" defTabSz="12181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170" algn="l" defTabSz="12181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227" algn="l" defTabSz="12181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284" algn="l" defTabSz="12181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341" algn="l" defTabSz="12181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397" algn="l" defTabSz="12181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454" algn="l" defTabSz="121811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/>
          <p:cNvPicPr>
            <a:picLocks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" y="0"/>
            <a:ext cx="1218381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6B7072-F528-495E-A2FF-5D388694307B}"/>
              </a:ext>
            </a:extLst>
          </p:cNvPr>
          <p:cNvSpPr txBox="1"/>
          <p:nvPr/>
        </p:nvSpPr>
        <p:spPr>
          <a:xfrm>
            <a:off x="972877" y="178473"/>
            <a:ext cx="11042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tabLst>
                <a:tab pos="714375" algn="l"/>
              </a:tabLst>
            </a:pPr>
            <a:r>
              <a:rPr lang="en-GB" sz="3600" b="1" dirty="0" smtClean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Nestlé’s journey for YOUth in Europe (2013-2019)</a:t>
            </a:r>
            <a:endParaRPr lang="en-GB" sz="3600" b="1" dirty="0">
              <a:ln w="3175">
                <a:noFill/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-19664" y="6508949"/>
            <a:ext cx="466837" cy="299896"/>
          </a:xfrm>
          <a:prstGeom prst="rect">
            <a:avLst/>
          </a:prstGeom>
        </p:spPr>
        <p:txBody>
          <a:bodyPr/>
          <a:lstStyle/>
          <a:p>
            <a:pPr defTabSz="609570"/>
            <a:fld id="{B7065A29-B11E-DF45-95EC-D98F8FE38468}" type="slidenum">
              <a:rPr lang="en-US" sz="93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09570"/>
              <a:t>1</a:t>
            </a:fld>
            <a:endParaRPr lang="en-US" sz="9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6B7072-F528-495E-A2FF-5D388694307B}"/>
              </a:ext>
            </a:extLst>
          </p:cNvPr>
          <p:cNvSpPr txBox="1"/>
          <p:nvPr/>
        </p:nvSpPr>
        <p:spPr>
          <a:xfrm>
            <a:off x="578636" y="2871905"/>
            <a:ext cx="11042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tabLst>
                <a:tab pos="714375" algn="l"/>
              </a:tabLst>
            </a:pPr>
            <a:r>
              <a:rPr lang="en-GB" sz="4000" b="1" dirty="0" smtClean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Dame Fiona Kendrick</a:t>
            </a:r>
            <a:endParaRPr lang="en-GB" sz="4000" b="1" dirty="0">
              <a:ln w="3175">
                <a:noFill/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4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/>
          <p:cNvPicPr>
            <a:picLocks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" y="0"/>
            <a:ext cx="1218381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6B7072-F528-495E-A2FF-5D388694307B}"/>
              </a:ext>
            </a:extLst>
          </p:cNvPr>
          <p:cNvSpPr txBox="1"/>
          <p:nvPr/>
        </p:nvSpPr>
        <p:spPr>
          <a:xfrm>
            <a:off x="972877" y="178473"/>
            <a:ext cx="1124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tabLst>
                <a:tab pos="714375" algn="l"/>
              </a:tabLst>
            </a:pPr>
            <a:r>
              <a:rPr lang="en-GB" sz="3600" b="1" dirty="0" smtClean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Nestlé’s journey for YOUth in Europe (2013-2019)</a:t>
            </a:r>
            <a:endParaRPr lang="en-GB" sz="3600" b="1" dirty="0">
              <a:ln w="3175">
                <a:noFill/>
              </a:ln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-19664" y="6508949"/>
            <a:ext cx="466837" cy="299896"/>
          </a:xfrm>
          <a:prstGeom prst="rect">
            <a:avLst/>
          </a:prstGeom>
        </p:spPr>
        <p:txBody>
          <a:bodyPr/>
          <a:lstStyle/>
          <a:p>
            <a:pPr defTabSz="609570"/>
            <a:fld id="{B7065A29-B11E-DF45-95EC-D98F8FE38468}" type="slidenum">
              <a:rPr lang="en-US" sz="93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09570"/>
              <a:t>2</a:t>
            </a:fld>
            <a:endParaRPr lang="en-US" sz="9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6" t="5327" r="27096" b="14273"/>
          <a:stretch/>
        </p:blipFill>
        <p:spPr>
          <a:xfrm>
            <a:off x="6117120" y="3481079"/>
            <a:ext cx="2370972" cy="219999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0" t="-334" r="28677" b="334"/>
          <a:stretch/>
        </p:blipFill>
        <p:spPr>
          <a:xfrm>
            <a:off x="1293839" y="3488801"/>
            <a:ext cx="2365744" cy="2209536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1305370" y="1215264"/>
            <a:ext cx="2365744" cy="2191370"/>
          </a:xfrm>
          <a:prstGeom prst="rect">
            <a:avLst/>
          </a:prstGeom>
          <a:solidFill>
            <a:srgbClr val="009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3711245" y="1215263"/>
            <a:ext cx="2365744" cy="2200000"/>
          </a:xfrm>
          <a:prstGeom prst="rect">
            <a:avLst/>
          </a:prstGeom>
          <a:solidFill>
            <a:srgbClr val="F2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3709505" y="3499054"/>
            <a:ext cx="2365744" cy="2200000"/>
          </a:xfrm>
          <a:prstGeom prst="rect">
            <a:avLst/>
          </a:prstGeom>
          <a:solidFill>
            <a:srgbClr val="96BE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6117120" y="1215264"/>
            <a:ext cx="2365744" cy="2191370"/>
          </a:xfrm>
          <a:prstGeom prst="rect">
            <a:avLst/>
          </a:prstGeom>
          <a:solidFill>
            <a:srgbClr val="4F6B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8526022" y="1215264"/>
            <a:ext cx="2365744" cy="2191370"/>
          </a:xfrm>
          <a:prstGeom prst="rect">
            <a:avLst/>
          </a:prstGeom>
          <a:solidFill>
            <a:srgbClr val="D20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8526022" y="3481078"/>
            <a:ext cx="2365744" cy="2200000"/>
          </a:xfrm>
          <a:prstGeom prst="rect">
            <a:avLst/>
          </a:prstGeom>
          <a:solidFill>
            <a:srgbClr val="008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35" name="Rounded Rectangular Callout 34"/>
          <p:cNvSpPr/>
          <p:nvPr/>
        </p:nvSpPr>
        <p:spPr>
          <a:xfrm>
            <a:off x="8421476" y="1706430"/>
            <a:ext cx="2574835" cy="1153415"/>
          </a:xfrm>
          <a:prstGeom prst="wedgeRoundRectCallout">
            <a:avLst>
              <a:gd name="adj1" fmla="val -6020"/>
              <a:gd name="adj2" fmla="val -4511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1,100</a:t>
            </a:r>
            <a:endParaRPr lang="en-GB" sz="32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apprenticeship schemes set up in </a:t>
            </a:r>
            <a:r>
              <a:rPr lang="en-GB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 countries </a:t>
            </a:r>
            <a:endParaRPr lang="en-GB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66425" y="1680536"/>
            <a:ext cx="2429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10,500</a:t>
            </a:r>
            <a:r>
              <a:rPr lang="en-GB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apprentices hired across Europe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687902" y="3885535"/>
            <a:ext cx="2041984" cy="16927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310,000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jobs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and training opportunities offered</a:t>
            </a:r>
          </a:p>
          <a:p>
            <a:endParaRPr lang="en-GB" dirty="0"/>
          </a:p>
        </p:txBody>
      </p:sp>
      <p:sp>
        <p:nvSpPr>
          <p:cNvPr id="38" name="Rounded Rectangular Callout 37"/>
          <p:cNvSpPr/>
          <p:nvPr/>
        </p:nvSpPr>
        <p:spPr>
          <a:xfrm>
            <a:off x="3607570" y="3864934"/>
            <a:ext cx="2532748" cy="1417899"/>
          </a:xfrm>
          <a:prstGeom prst="wedgeRoundRectCallout">
            <a:avLst>
              <a:gd name="adj1" fmla="val -76431"/>
              <a:gd name="adj2" fmla="val -4511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4,000</a:t>
            </a:r>
            <a:r>
              <a:rPr lang="en-GB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r</a:t>
            </a:r>
            <a:r>
              <a:rPr lang="en-GB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eadiness for  work activities organized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76635" y="1925669"/>
            <a:ext cx="2396229" cy="1002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6101877" y="1896732"/>
            <a:ext cx="2396229" cy="1002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551" y="1903294"/>
            <a:ext cx="1523305" cy="1024882"/>
          </a:xfrm>
          <a:prstGeom prst="rect">
            <a:avLst/>
          </a:prstGeom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812" y="1990767"/>
            <a:ext cx="2166169" cy="86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3839" y="5814536"/>
            <a:ext cx="9597927" cy="461665"/>
          </a:xfrm>
          <a:prstGeom prst="rect">
            <a:avLst/>
          </a:prstGeom>
          <a:solidFill>
            <a:srgbClr val="F0F3F7"/>
          </a:solidFill>
          <a:ln>
            <a:solidFill>
              <a:srgbClr val="37609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>
                <a:ln w="3175">
                  <a:noFill/>
                </a:ln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Proud member of the European Alliance for Apprenticeships</a:t>
            </a:r>
          </a:p>
        </p:txBody>
      </p:sp>
    </p:spTree>
    <p:extLst>
      <p:ext uri="{BB962C8B-B14F-4D97-AF65-F5344CB8AC3E}">
        <p14:creationId xmlns:p14="http://schemas.microsoft.com/office/powerpoint/2010/main" val="17700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58</Words>
  <Application>Microsoft Office PowerPoint</Application>
  <PresentationFormat>Widescreen</PresentationFormat>
  <Paragraphs>14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1_Office Theme</vt:lpstr>
      <vt:lpstr>PowerPoint Presentation</vt:lpstr>
      <vt:lpstr>PowerPoint Presentation</vt:lpstr>
    </vt:vector>
  </TitlesOfParts>
  <Company>Nestle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Giro,Paolo,BRUSSELS,Z-EMENA CC&amp;EU</dc:creator>
  <cp:lastModifiedBy>Giro,Paolo,BRUSSELS,Z-EMENA CC&amp;EU</cp:lastModifiedBy>
  <cp:revision>42</cp:revision>
  <dcterms:created xsi:type="dcterms:W3CDTF">2019-10-03T11:32:17Z</dcterms:created>
  <dcterms:modified xsi:type="dcterms:W3CDTF">2019-10-14T11:44:49Z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iteId">
    <vt:lpwstr>12a3af23-a769-4654-847f-958f3d479f4a</vt:lpwstr>
  </property>
  <property fmtid="{D5CDD505-2E9C-101B-9397-08002B2CF9AE}" pid="4" name="MSIP_Label_1ada0a2f-b917-4d51-b0d0-d418a10c8b23_Owner">
    <vt:lpwstr>Paolo.Giro@be.nestle.com</vt:lpwstr>
  </property>
  <property fmtid="{D5CDD505-2E9C-101B-9397-08002B2CF9AE}" pid="5" name="MSIP_Label_1ada0a2f-b917-4d51-b0d0-d418a10c8b23_SetDate">
    <vt:lpwstr>2019-10-03T12:42:33.9458644Z</vt:lpwstr>
  </property>
  <property fmtid="{D5CDD505-2E9C-101B-9397-08002B2CF9AE}" pid="6" name="MSIP_Label_1ada0a2f-b917-4d51-b0d0-d418a10c8b23_Name">
    <vt:lpwstr>General Use</vt:lpwstr>
  </property>
  <property fmtid="{D5CDD505-2E9C-101B-9397-08002B2CF9AE}" pid="7" name="MSIP_Label_1ada0a2f-b917-4d51-b0d0-d418a10c8b23_Application">
    <vt:lpwstr>Microsoft Azure Information Protection</vt:lpwstr>
  </property>
  <property fmtid="{D5CDD505-2E9C-101B-9397-08002B2CF9AE}" pid="8" name="MSIP_Label_1ada0a2f-b917-4d51-b0d0-d418a10c8b23_ActionId">
    <vt:lpwstr>759e33a8-103c-4817-86d2-6f479a18d0b0</vt:lpwstr>
  </property>
  <property fmtid="{D5CDD505-2E9C-101B-9397-08002B2CF9AE}" pid="9" name="MSIP_Label_1ada0a2f-b917-4d51-b0d0-d418a10c8b23_Extended_MSFT_Method">
    <vt:lpwstr>Automatic</vt:lpwstr>
  </property>
  <property fmtid="{D5CDD505-2E9C-101B-9397-08002B2CF9AE}" pid="10" name="Sensitivity">
    <vt:lpwstr>General Use</vt:lpwstr>
  </property>
</Properties>
</file>