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7" r:id="rId5"/>
    <p:sldId id="256" r:id="rId6"/>
    <p:sldId id="258" r:id="rId7"/>
    <p:sldId id="257" r:id="rId8"/>
    <p:sldId id="261" r:id="rId9"/>
    <p:sldId id="264" r:id="rId10"/>
    <p:sldId id="26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6"/>
    <a:srgbClr val="F4961F"/>
    <a:srgbClr val="1E9DD8"/>
    <a:srgbClr val="2D529F"/>
    <a:srgbClr val="2E6CA4"/>
    <a:srgbClr val="FF6600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0A3C6C-6817-414E-AF90-0096D497875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123B08-D082-4FD8-A8BD-3CA4F7B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4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C18A-182C-4FF1-8CAD-EB15F0E49F9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334F-9DF0-49F1-BE18-6B9E954F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2283" y="372035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Michiel Kernkamp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CEO Nestlé Nordic</a:t>
            </a:r>
            <a:endParaRPr lang="en-US" sz="2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5" r="1920" b="2440"/>
          <a:stretch/>
        </p:blipFill>
        <p:spPr>
          <a:xfrm>
            <a:off x="295837" y="17930"/>
            <a:ext cx="11447929" cy="6821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072" y="1344705"/>
            <a:ext cx="1703294" cy="17212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3578" y="1344704"/>
            <a:ext cx="1703294" cy="17212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32378" y="1344703"/>
            <a:ext cx="1703294" cy="17212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4943" y="3164539"/>
            <a:ext cx="1703294" cy="17212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3578" y="3164539"/>
            <a:ext cx="1703294" cy="17212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32378" y="4984375"/>
            <a:ext cx="1703294" cy="1721225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0965046" y="1249433"/>
            <a:ext cx="950933" cy="8515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Univers 45 Light" charset="0"/>
              <a:ea typeface="Univers 45 Light" charset="0"/>
              <a:cs typeface="Univers 45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890" y="215825"/>
            <a:ext cx="925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38383"/>
                </a:solidFill>
              </a:rPr>
              <a:t>WE AIM TO CONNECT A HEALTHIER PLATE TO </a:t>
            </a:r>
          </a:p>
          <a:p>
            <a:r>
              <a:rPr lang="en-US" sz="2400" dirty="0" smtClean="0">
                <a:solidFill>
                  <a:srgbClr val="838383"/>
                </a:solidFill>
              </a:rPr>
              <a:t>A MORE INCLUSIVE ND SUSTAINABLE PLANET</a:t>
            </a:r>
            <a:endParaRPr lang="en-US" sz="2400" dirty="0">
              <a:solidFill>
                <a:srgbClr val="8383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208"/>
            <a:ext cx="12321996" cy="49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1104" y="107576"/>
            <a:ext cx="3259921" cy="6789840"/>
            <a:chOff x="4491062" y="1242430"/>
            <a:chExt cx="3259921" cy="5529093"/>
          </a:xfrm>
        </p:grpSpPr>
        <p:sp>
          <p:nvSpPr>
            <p:cNvPr id="32" name="Rectangle 31"/>
            <p:cNvSpPr/>
            <p:nvPr/>
          </p:nvSpPr>
          <p:spPr>
            <a:xfrm>
              <a:off x="4491062" y="1242430"/>
              <a:ext cx="3259921" cy="5394799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4745608" y="1369061"/>
              <a:ext cx="2714625" cy="653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INCLUSIVENESS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26548" y="2044461"/>
              <a:ext cx="292443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effectLst/>
                </a:rPr>
                <a:t>Helping 10 million young people access economic opportunities 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  <a:effectLst/>
                </a:rPr>
                <a:t>by 2030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71636" y="1924331"/>
              <a:ext cx="254765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42" y="4860553"/>
              <a:ext cx="1910970" cy="191097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193" b="11583"/>
          <a:stretch/>
        </p:blipFill>
        <p:spPr>
          <a:xfrm>
            <a:off x="6819932" y="2753591"/>
            <a:ext cx="2410482" cy="181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25501" y="163511"/>
            <a:ext cx="2701900" cy="704353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EMPLOYMENT &amp;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EMPLOYABILITY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23252" y="181845"/>
            <a:ext cx="2507161" cy="704353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AGRIPRENEURSHIP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79953" y="201611"/>
            <a:ext cx="2307247" cy="691301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1996" y="1082961"/>
            <a:ext cx="3254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45,000 </a:t>
            </a:r>
            <a:r>
              <a:rPr lang="en-US" sz="1600" dirty="0">
                <a:solidFill>
                  <a:prstClr val="black"/>
                </a:solidFill>
              </a:rPr>
              <a:t>to 50,000 </a:t>
            </a:r>
            <a:r>
              <a:rPr lang="en-US" sz="1600" dirty="0" smtClean="0">
                <a:solidFill>
                  <a:prstClr val="black"/>
                </a:solidFill>
              </a:rPr>
              <a:t>apprentice-ship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dirty="0" smtClean="0">
                <a:solidFill>
                  <a:prstClr val="black"/>
                </a:solidFill>
              </a:rPr>
              <a:t>traineeships </a:t>
            </a:r>
          </a:p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20,000 </a:t>
            </a:r>
            <a:r>
              <a:rPr lang="en-US" sz="1600" dirty="0">
                <a:solidFill>
                  <a:prstClr val="black"/>
                </a:solidFill>
              </a:rPr>
              <a:t>to 25,000 job opportunities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‘</a:t>
            </a:r>
            <a:r>
              <a:rPr lang="en-US" sz="1600" dirty="0">
                <a:solidFill>
                  <a:prstClr val="black"/>
                </a:solidFill>
              </a:rPr>
              <a:t>readiness for work’ </a:t>
            </a:r>
            <a:r>
              <a:rPr lang="en-US" sz="1600" dirty="0" smtClean="0">
                <a:solidFill>
                  <a:prstClr val="black"/>
                </a:solidFill>
              </a:rPr>
              <a:t>events</a:t>
            </a:r>
          </a:p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Extend External partnerships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400" y="2738861"/>
            <a:ext cx="2108462" cy="39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171" y="2748386"/>
            <a:ext cx="2613230" cy="397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Rectangle 39"/>
          <p:cNvSpPr/>
          <p:nvPr/>
        </p:nvSpPr>
        <p:spPr>
          <a:xfrm>
            <a:off x="6647735" y="1070398"/>
            <a:ext cx="2582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5% farmers &lt; 35 </a:t>
            </a:r>
            <a:r>
              <a:rPr lang="en-US" sz="1600" dirty="0" err="1" smtClean="0">
                <a:solidFill>
                  <a:prstClr val="black"/>
                </a:solidFill>
              </a:rPr>
              <a:t>yrs</a:t>
            </a:r>
            <a:r>
              <a:rPr lang="en-US" sz="1600" dirty="0" smtClean="0">
                <a:solidFill>
                  <a:prstClr val="black"/>
                </a:solidFill>
              </a:rPr>
              <a:t> old</a:t>
            </a:r>
          </a:p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‘Farmers Connect’</a:t>
            </a:r>
          </a:p>
          <a:p>
            <a:pPr marL="347663" lvl="0" indent="-347663"/>
            <a:r>
              <a:rPr lang="en-US" sz="1600" dirty="0">
                <a:solidFill>
                  <a:prstClr val="black"/>
                </a:solidFill>
              </a:rPr>
              <a:t>◾ </a:t>
            </a:r>
            <a:r>
              <a:rPr lang="en-US" sz="1600" dirty="0" smtClean="0">
                <a:solidFill>
                  <a:prstClr val="black"/>
                </a:solidFill>
              </a:rPr>
              <a:t>   Skilling Young farmers</a:t>
            </a:r>
          </a:p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Helping gender diversity</a:t>
            </a:r>
          </a:p>
          <a:p>
            <a:pPr marL="347663" lvl="0" indent="-347663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09615" y="1063911"/>
            <a:ext cx="2587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/>
            <a:r>
              <a:rPr lang="en-US" sz="1600" dirty="0" smtClean="0">
                <a:solidFill>
                  <a:prstClr val="black"/>
                </a:solidFill>
              </a:rPr>
              <a:t>◾    Nurturing business talent</a:t>
            </a:r>
          </a:p>
          <a:p>
            <a:pPr marL="341313" lvl="0" indent="-341313"/>
            <a:r>
              <a:rPr lang="en-US" sz="1600" dirty="0" smtClean="0">
                <a:solidFill>
                  <a:prstClr val="black"/>
                </a:solidFill>
              </a:rPr>
              <a:t>◾   	MYOWBU</a:t>
            </a:r>
          </a:p>
          <a:p>
            <a:pPr marL="347663" lvl="0" indent="-347663"/>
            <a:r>
              <a:rPr lang="en-US" sz="1600" dirty="0">
                <a:solidFill>
                  <a:prstClr val="black"/>
                </a:solidFill>
              </a:rPr>
              <a:t>◾ </a:t>
            </a:r>
            <a:r>
              <a:rPr lang="en-US" sz="1600" dirty="0" smtClean="0">
                <a:solidFill>
                  <a:prstClr val="black"/>
                </a:solidFill>
              </a:rPr>
              <a:t>   SWISS Social investment accelerator</a:t>
            </a:r>
          </a:p>
          <a:p>
            <a:pPr marL="347663" lvl="0" indent="-347663"/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129" y="3668344"/>
            <a:ext cx="1178712" cy="785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01" y="3655507"/>
            <a:ext cx="1554615" cy="79864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61369" y="34281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529F"/>
                </a:solidFill>
              </a:rPr>
              <a:t>2014</a:t>
            </a:r>
            <a:endParaRPr lang="en-US" sz="1400" b="1" dirty="0">
              <a:solidFill>
                <a:srgbClr val="2D529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026" y="4799067"/>
            <a:ext cx="2402387" cy="190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59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9" grpId="0"/>
      <p:bldP spid="40" grpId="0"/>
      <p:bldP spid="41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9"/>
          <a:stretch/>
        </p:blipFill>
        <p:spPr>
          <a:xfrm>
            <a:off x="0" y="0"/>
            <a:ext cx="1220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" y="1615820"/>
            <a:ext cx="12192001" cy="5253897"/>
          </a:xfrm>
          <a:prstGeom prst="rect">
            <a:avLst/>
          </a:prstGeom>
          <a:solidFill>
            <a:srgbClr val="F4F6F6"/>
          </a:solidFill>
          <a:ln>
            <a:solidFill>
              <a:srgbClr val="F4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19" y="1656941"/>
            <a:ext cx="8612357" cy="39430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56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995" y="5460902"/>
            <a:ext cx="4775756" cy="1397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9EFF4"/>
              </a:clrFrom>
              <a:clrTo>
                <a:srgbClr val="E9EFF4">
                  <a:alpha val="0"/>
                </a:srgbClr>
              </a:clrTo>
            </a:clrChange>
          </a:blip>
          <a:srcRect l="83330" t="4445" r="2839" b="76111"/>
          <a:stretch/>
        </p:blipFill>
        <p:spPr>
          <a:xfrm>
            <a:off x="10153581" y="1698062"/>
            <a:ext cx="1905507" cy="14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2283" y="372035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Michiel Kernkamp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CEO Nestlé Nordic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560418E026247B3408A0AF3F5DFE4" ma:contentTypeVersion="13" ma:contentTypeDescription="Create a new document." ma:contentTypeScope="" ma:versionID="f408116cc5d18e35cf893db899bca730">
  <xsd:schema xmlns:xsd="http://www.w3.org/2001/XMLSchema" xmlns:xs="http://www.w3.org/2001/XMLSchema" xmlns:p="http://schemas.microsoft.com/office/2006/metadata/properties" xmlns:ns3="b28b9c55-8c1a-4fc6-8eb1-9a87d06daafc" xmlns:ns4="23736378-e846-44b7-80c7-ac84c4b9490d" targetNamespace="http://schemas.microsoft.com/office/2006/metadata/properties" ma:root="true" ma:fieldsID="dd701d30228577fe690548f61667d564" ns3:_="" ns4:_="">
    <xsd:import namespace="b28b9c55-8c1a-4fc6-8eb1-9a87d06daafc"/>
    <xsd:import namespace="23736378-e846-44b7-80c7-ac84c4b949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b9c55-8c1a-4fc6-8eb1-9a87d06daa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36378-e846-44b7-80c7-ac84c4b94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072BB6-463B-49D3-BC11-3A666929F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b9c55-8c1a-4fc6-8eb1-9a87d06daafc"/>
    <ds:schemaRef ds:uri="23736378-e846-44b7-80c7-ac84c4b94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832A8-E353-4E6B-B4FC-5408CA5A4FA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28b9c55-8c1a-4fc6-8eb1-9a87d06daaf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3736378-e846-44b7-80c7-ac84c4b949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9FDF9C-BC74-433B-A4A7-531BB89404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91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Univers 45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Kernkamp,Michiel,COPENHAGEN,Nestlé Nordic</dc:creator>
  <cp:lastModifiedBy>finas</cp:lastModifiedBy>
  <cp:revision>18</cp:revision>
  <cp:lastPrinted>2019-10-14T09:22:24Z</cp:lastPrinted>
  <dcterms:created xsi:type="dcterms:W3CDTF">2019-10-13T14:55:09Z</dcterms:created>
  <dcterms:modified xsi:type="dcterms:W3CDTF">2019-10-15T09:12:50Z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Michiel.Kernkamp@DK.nestle.com</vt:lpwstr>
  </property>
  <property fmtid="{D5CDD505-2E9C-101B-9397-08002B2CF9AE}" pid="5" name="MSIP_Label_1ada0a2f-b917-4d51-b0d0-d418a10c8b23_SetDate">
    <vt:lpwstr>2019-10-14T07:45:52.7016826Z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4f438f69-0ebe-49d0-9842-2b02e8a99d17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  <property fmtid="{D5CDD505-2E9C-101B-9397-08002B2CF9AE}" pid="11" name="ContentTypeId">
    <vt:lpwstr>0x010100E3B560418E026247B3408A0AF3F5DFE4</vt:lpwstr>
  </property>
</Properties>
</file>