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4" r:id="rId2"/>
  </p:sldMasterIdLst>
  <p:notesMasterIdLst>
    <p:notesMasterId r:id="rId9"/>
  </p:notesMasterIdLst>
  <p:handoutMasterIdLst>
    <p:handoutMasterId r:id="rId10"/>
  </p:handoutMasterIdLst>
  <p:sldIdLst>
    <p:sldId id="263" r:id="rId3"/>
    <p:sldId id="272" r:id="rId4"/>
    <p:sldId id="273" r:id="rId5"/>
    <p:sldId id="274" r:id="rId6"/>
    <p:sldId id="275" r:id="rId7"/>
    <p:sldId id="271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KOVA Simona (EAC-EXT)" initials="PS" lastIdx="1" clrIdx="0">
    <p:extLst>
      <p:ext uri="{19B8F6BF-5375-455C-9EA6-DF929625EA0E}">
        <p15:presenceInfo xmlns:p15="http://schemas.microsoft.com/office/powerpoint/2012/main" userId="PETKOVA Simona (EAC-EX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E9408B"/>
    <a:srgbClr val="A0048D"/>
    <a:srgbClr val="3166CF"/>
    <a:srgbClr val="2D5EC1"/>
    <a:srgbClr val="FFD624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326" autoAdjust="0"/>
  </p:normalViewPr>
  <p:slideViewPr>
    <p:cSldViewPr>
      <p:cViewPr>
        <p:scale>
          <a:sx n="70" d="100"/>
          <a:sy n="70" d="100"/>
        </p:scale>
        <p:origin x="207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6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A series of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policy, research and guidance papers on the impact and potential  of digital technologies</a:t>
            </a:r>
            <a:endParaRPr kumimoji="0" lang="fr-BE" sz="12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9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940305" y="4410404"/>
            <a:ext cx="5171660" cy="41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25" tIns="93825" rIns="93825" bIns="93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/>
              <a:t>=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96913"/>
            <a:ext cx="4641850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980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" y="981075"/>
            <a:ext cx="9180513" cy="5876925"/>
          </a:xfrm>
          <a:prstGeom prst="rect">
            <a:avLst/>
          </a:prstGeom>
          <a:solidFill>
            <a:srgbClr val="0F5494"/>
          </a:solidFill>
          <a:ln w="25400" cap="flat" cmpd="sng">
            <a:solidFill>
              <a:srgbClr val="0F5494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Shape 20" descr="LOGO CE-EN-quadri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7639" y="258787"/>
            <a:ext cx="1436687" cy="9985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3995738" y="2565424"/>
            <a:ext cx="5040312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1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00" b="1" i="0" u="none" strike="noStrike" cap="none">
                <a:solidFill>
                  <a:srgbClr val="FFD62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11188" y="3716362"/>
            <a:ext cx="8532812" cy="17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 cap="flat" cmpd="sng">
            <a:solidFill>
              <a:srgbClr val="13317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492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492399"/>
            <a:ext cx="82296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98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0" y="-926323"/>
            <a:ext cx="3925114" cy="491067"/>
            <a:chOff x="2851874" y="910944"/>
            <a:chExt cx="5233485" cy="491067"/>
          </a:xfrm>
        </p:grpSpPr>
        <p:sp>
          <p:nvSpPr>
            <p:cNvPr id="35" name="Shape 35"/>
            <p:cNvSpPr/>
            <p:nvPr/>
          </p:nvSpPr>
          <p:spPr>
            <a:xfrm>
              <a:off x="2851874" y="910944"/>
              <a:ext cx="582304" cy="491067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847391" y="910944"/>
              <a:ext cx="582304" cy="491067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6839558" y="910944"/>
              <a:ext cx="582304" cy="491067"/>
            </a:xfrm>
            <a:prstGeom prst="rect">
              <a:avLst/>
            </a:prstGeom>
            <a:solidFill>
              <a:srgbClr val="C5C6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7503055" y="910944"/>
              <a:ext cx="582304" cy="491067"/>
            </a:xfrm>
            <a:prstGeom prst="rect">
              <a:avLst/>
            </a:prstGeom>
            <a:solidFill>
              <a:srgbClr val="6465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3517047" y="910944"/>
              <a:ext cx="582304" cy="491067"/>
            </a:xfrm>
            <a:prstGeom prst="rect">
              <a:avLst/>
            </a:prstGeom>
            <a:solidFill>
              <a:srgbClr val="006F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4182219" y="910944"/>
              <a:ext cx="582304" cy="491067"/>
            </a:xfrm>
            <a:prstGeom prst="rect">
              <a:avLst/>
            </a:prstGeom>
            <a:solidFill>
              <a:srgbClr val="5090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5512564" y="910944"/>
              <a:ext cx="582304" cy="491067"/>
            </a:xfrm>
            <a:prstGeom prst="rect">
              <a:avLst/>
            </a:prstGeom>
            <a:solidFill>
              <a:srgbClr val="FFD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6176061" y="910944"/>
              <a:ext cx="582304" cy="491067"/>
            </a:xfrm>
            <a:prstGeom prst="rect">
              <a:avLst/>
            </a:prstGeom>
            <a:solidFill>
              <a:srgbClr val="FABB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1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5494"/>
                </a:buClr>
                <a:buSzPts val="1200"/>
                <a:buFont typeface="Verdana"/>
                <a:buNone/>
              </a:pPr>
              <a:endPara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189385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26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9FBA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0F5494"/>
              </a:buClr>
              <a:buSzPts val="1600"/>
              <a:buFont typeface="Verdana"/>
              <a:buNone/>
              <a:defRPr sz="16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26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2492399"/>
            <a:ext cx="4038600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9FBA"/>
              </a:buClr>
              <a:buSzPts val="2400"/>
              <a:buFont typeface="Verdana"/>
              <a:buChar char="•"/>
              <a:defRPr sz="24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2492399"/>
            <a:ext cx="4038600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9FBA"/>
              </a:buClr>
              <a:buSzPts val="2400"/>
              <a:buFont typeface="Verdana"/>
              <a:buChar char="•"/>
              <a:defRPr sz="24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968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1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None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F5494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503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1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None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F5494"/>
              </a:buClr>
              <a:buSzPts val="1800"/>
              <a:buFont typeface="Verdana"/>
              <a:buNone/>
              <a:defRPr sz="18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3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474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Char char="•"/>
              <a:defRPr sz="32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9FBA"/>
              </a:buClr>
              <a:buSzPts val="2800"/>
              <a:buFont typeface="Verdana"/>
              <a:buChar char="•"/>
              <a:defRPr sz="28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9FBA"/>
              </a:buClr>
              <a:buSzPts val="1200"/>
              <a:buFont typeface="Verdana"/>
              <a:buNone/>
              <a:defRPr sz="12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F5494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07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9FBA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0F5494"/>
              </a:buClr>
              <a:buSzPts val="2400"/>
              <a:buFont typeface="Verdana"/>
              <a:buNone/>
              <a:defRPr sz="2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  <a:defRPr sz="1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9FBA"/>
              </a:buClr>
              <a:buSzPts val="1200"/>
              <a:buFont typeface="Verdana"/>
              <a:buNone/>
              <a:defRPr sz="12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F5494"/>
              </a:buClr>
              <a:buSzPts val="1000"/>
              <a:buFont typeface="Verdana"/>
              <a:buNone/>
              <a:defRPr sz="10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1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807493" y="142106"/>
            <a:ext cx="352901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28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5310199" y="2644776"/>
            <a:ext cx="4681538" cy="207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1088231" y="646906"/>
            <a:ext cx="4681538" cy="60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5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58775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58775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58775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358775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58775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815975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73175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730375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87575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492399"/>
            <a:ext cx="8229600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1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FBA"/>
              </a:buClr>
              <a:buSzPts val="2000"/>
              <a:buFont typeface="Verdana"/>
              <a:buChar char="•"/>
              <a:defRPr sz="2000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B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 w="9525" cap="flat" cmpd="sng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4262438" y="6659587"/>
            <a:ext cx="611187" cy="198437"/>
          </a:xfrm>
          <a:prstGeom prst="rect">
            <a:avLst/>
          </a:prstGeom>
          <a:solidFill>
            <a:srgbClr val="133176"/>
          </a:solidFill>
          <a:ln w="9525" cap="flat" cmpd="sng">
            <a:solidFill>
              <a:srgbClr val="13317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Shape 17" descr="LOGO CE_Vertical_EN_NEG_quadri_H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57639" y="258787"/>
            <a:ext cx="1436687" cy="1004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68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352928" cy="2016224"/>
          </a:xfrm>
        </p:spPr>
        <p:txBody>
          <a:bodyPr/>
          <a:lstStyle/>
          <a:p>
            <a:pPr algn="ctr"/>
            <a:r>
              <a:rPr lang="en-GB" dirty="0"/>
              <a:t>Artificial </a:t>
            </a:r>
            <a:r>
              <a:rPr lang="en-GB" dirty="0" smtClean="0"/>
              <a:t>Intelligence: actions in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5013176"/>
            <a:ext cx="5400600" cy="1008112"/>
          </a:xfrm>
        </p:spPr>
        <p:txBody>
          <a:bodyPr/>
          <a:lstStyle/>
          <a:p>
            <a:pPr algn="r"/>
            <a:r>
              <a:rPr lang="en-GB" sz="2000" dirty="0" smtClean="0"/>
              <a:t>Simona Petkova</a:t>
            </a:r>
          </a:p>
          <a:p>
            <a:pPr algn="r"/>
            <a:r>
              <a:rPr lang="en-GB" sz="2000" dirty="0" smtClean="0"/>
              <a:t>DG EAC, European Commission</a:t>
            </a:r>
          </a:p>
          <a:p>
            <a:pPr algn="r"/>
            <a:r>
              <a:rPr lang="en-GB" sz="2000" dirty="0" smtClean="0"/>
              <a:t>Simona.PETKOVA@ext.ec.europa.eu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4584" y="1484784"/>
            <a:ext cx="106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Key messages on Artificial Intelligence in Education </a:t>
            </a:r>
            <a:endParaRPr kumimoji="0" lang="fr-BE" sz="240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3456" y="2276872"/>
            <a:ext cx="4176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Education for AI: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AI not for elite groups, but for everyone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What to teach on AI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– no consensus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Lifelong learning approach -upskilling and reskilling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AI for education: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AI used to solve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education problems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Involvement of teachers/educators is central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Ethical implications are central 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2" t="176" r="4134" b="1575"/>
          <a:stretch/>
        </p:blipFill>
        <p:spPr>
          <a:xfrm>
            <a:off x="1131088" y="2420888"/>
            <a:ext cx="2448272" cy="35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148478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Digital Education Action Plan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endParaRPr kumimoji="0" lang="fr-B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19" name="Shape 184"/>
          <p:cNvGrpSpPr/>
          <p:nvPr/>
        </p:nvGrpSpPr>
        <p:grpSpPr>
          <a:xfrm>
            <a:off x="3000351" y="2372239"/>
            <a:ext cx="3222424" cy="2086312"/>
            <a:chOff x="3071457" y="2013875"/>
            <a:chExt cx="1944600" cy="1569600"/>
          </a:xfrm>
          <a:solidFill>
            <a:srgbClr val="AECA34"/>
          </a:solidFill>
        </p:grpSpPr>
        <p:sp>
          <p:nvSpPr>
            <p:cNvPr id="20" name="Shape 18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186"/>
            <p:cNvSpPr txBox="1"/>
            <p:nvPr/>
          </p:nvSpPr>
          <p:spPr>
            <a:xfrm>
              <a:off x="3315670" y="2054574"/>
              <a:ext cx="1451700" cy="459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Priority</a:t>
              </a:r>
              <a:r>
                <a:rPr kumimoji="0" lang="fr-BE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2</a:t>
              </a:r>
              <a:r>
                <a:rPr kumimoji="0" lang="fr-BE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3838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Shape 187"/>
            <p:cNvSpPr txBox="1"/>
            <p:nvPr/>
          </p:nvSpPr>
          <p:spPr>
            <a:xfrm>
              <a:off x="3376333" y="2366178"/>
              <a:ext cx="1451700" cy="704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Developing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relevant digital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competences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and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skills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for the digital transformation </a:t>
              </a:r>
              <a:endParaRPr kumimoji="0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Shape 188"/>
          <p:cNvGrpSpPr/>
          <p:nvPr/>
        </p:nvGrpSpPr>
        <p:grpSpPr>
          <a:xfrm>
            <a:off x="616896" y="2386525"/>
            <a:ext cx="2747213" cy="2058060"/>
            <a:chOff x="915349" y="2013873"/>
            <a:chExt cx="2156100" cy="1569600"/>
          </a:xfrm>
          <a:solidFill>
            <a:srgbClr val="EF7E40"/>
          </a:solidFill>
        </p:grpSpPr>
        <p:sp>
          <p:nvSpPr>
            <p:cNvPr id="24" name="Shape 189"/>
            <p:cNvSpPr/>
            <p:nvPr/>
          </p:nvSpPr>
          <p:spPr>
            <a:xfrm>
              <a:off x="915349" y="2013873"/>
              <a:ext cx="21561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190"/>
            <p:cNvSpPr txBox="1"/>
            <p:nvPr/>
          </p:nvSpPr>
          <p:spPr>
            <a:xfrm>
              <a:off x="1161642" y="2040478"/>
              <a:ext cx="1451700" cy="459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fr-BE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Priority</a:t>
              </a:r>
              <a:r>
                <a:rPr kumimoji="0" lang="fr-BE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1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EC Square Sans Cond Pro" panose="020B0506040000020004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" name="Shape 191"/>
          <p:cNvGrpSpPr/>
          <p:nvPr/>
        </p:nvGrpSpPr>
        <p:grpSpPr>
          <a:xfrm>
            <a:off x="5968802" y="2385031"/>
            <a:ext cx="3043096" cy="2095933"/>
            <a:chOff x="5015944" y="2013868"/>
            <a:chExt cx="3190200" cy="1569600"/>
          </a:xfrm>
          <a:solidFill>
            <a:srgbClr val="E9408B"/>
          </a:solidFill>
        </p:grpSpPr>
        <p:sp>
          <p:nvSpPr>
            <p:cNvPr id="27" name="Shape 192"/>
            <p:cNvSpPr/>
            <p:nvPr/>
          </p:nvSpPr>
          <p:spPr>
            <a:xfrm>
              <a:off x="5015944" y="2013868"/>
              <a:ext cx="3190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193"/>
            <p:cNvSpPr txBox="1"/>
            <p:nvPr/>
          </p:nvSpPr>
          <p:spPr>
            <a:xfrm>
              <a:off x="5294921" y="2032800"/>
              <a:ext cx="2417100" cy="459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Priority</a:t>
              </a:r>
              <a:r>
                <a:rPr kumimoji="0" lang="fr-BE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3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Shape 194"/>
            <p:cNvSpPr txBox="1"/>
            <p:nvPr/>
          </p:nvSpPr>
          <p:spPr>
            <a:xfrm>
              <a:off x="5265703" y="2429401"/>
              <a:ext cx="2649228" cy="512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Improving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education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through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better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data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analysis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and </a:t>
              </a:r>
              <a:r>
                <a:rPr kumimoji="0" lang="fr-BE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foresight</a:t>
              </a:r>
              <a:r>
                <a:rPr kumimoji="0" lang="fr-BE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9408B"/>
                  </a:solidFill>
                  <a:effectLst/>
                  <a:uLnTx/>
                  <a:uFillTx/>
                  <a:latin typeface="Verdana"/>
                  <a:ea typeface="Roboto"/>
                  <a:cs typeface="Roboto"/>
                  <a:sym typeface="Roboto"/>
                </a:rPr>
                <a:t> </a:t>
              </a:r>
              <a:endParaRPr kumimoji="0" sz="1600" i="0" u="none" strike="noStrike" kern="0" cap="none" spc="0" normalizeH="0" baseline="0" noProof="0" dirty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" name="Shape 201"/>
          <p:cNvSpPr txBox="1"/>
          <p:nvPr/>
        </p:nvSpPr>
        <p:spPr>
          <a:xfrm>
            <a:off x="887971" y="2867802"/>
            <a:ext cx="2327572" cy="151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fr-BE" sz="1600" dirty="0" err="1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Making</a:t>
            </a:r>
            <a:r>
              <a:rPr lang="fr-BE" sz="1600" dirty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 </a:t>
            </a:r>
            <a:r>
              <a:rPr lang="fr-BE" sz="1600" dirty="0" err="1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better</a:t>
            </a:r>
            <a:r>
              <a:rPr lang="fr-BE" sz="1600" dirty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 use of digital </a:t>
            </a:r>
            <a:r>
              <a:rPr lang="fr-BE" sz="1600" dirty="0" err="1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technology</a:t>
            </a:r>
            <a:r>
              <a:rPr lang="fr-BE" sz="1600" dirty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 for </a:t>
            </a:r>
            <a:r>
              <a:rPr lang="fr-BE" sz="1600" dirty="0" err="1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teaching</a:t>
            </a:r>
            <a:r>
              <a:rPr lang="fr-BE" sz="1600" dirty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 and </a:t>
            </a:r>
            <a:r>
              <a:rPr lang="fr-BE" sz="1600" dirty="0" err="1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learning</a:t>
            </a:r>
            <a:r>
              <a:rPr lang="fr-BE" sz="1600" dirty="0">
                <a:solidFill>
                  <a:srgbClr val="FFFFFF"/>
                </a:solidFill>
                <a:latin typeface="Verdana"/>
                <a:ea typeface="Roboto"/>
                <a:cs typeface="Roboto"/>
                <a:sym typeface="Roboto"/>
              </a:rPr>
              <a:t> </a:t>
            </a:r>
            <a:endParaRPr sz="1600" dirty="0">
              <a:solidFill>
                <a:srgbClr val="FFFFFF"/>
              </a:solidFill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7042316" y="4527351"/>
            <a:ext cx="356814" cy="613078"/>
          </a:xfrm>
          <a:prstGeom prst="down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4763426" y="5294828"/>
            <a:ext cx="4248472" cy="1368152"/>
          </a:xfrm>
          <a:prstGeom prst="round2Diag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Roboto"/>
                <a:cs typeface="Roboto"/>
              </a:rPr>
              <a:t>Action 10: Artificial Intelligence and analytics pilot actions</a:t>
            </a:r>
          </a:p>
          <a:p>
            <a:pPr marL="0" marR="0" lvl="0" indent="0" defTabSz="4572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Roboto"/>
                <a:cs typeface="Roboto"/>
              </a:rPr>
              <a:t>Action 11: Strategic foresight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90" y="4519656"/>
            <a:ext cx="46333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39552" y="134076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Action 10: Artificial Intelligence and analytics pilot actions</a:t>
            </a: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929" y="2651399"/>
            <a:ext cx="7632848" cy="1407900"/>
          </a:xfrm>
          <a:prstGeom prst="rect">
            <a:avLst/>
          </a:prstGeom>
          <a:noFill/>
          <a:ln w="2857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4892" y="4634487"/>
            <a:ext cx="7666241" cy="1400983"/>
          </a:xfrm>
          <a:prstGeom prst="rect">
            <a:avLst/>
          </a:prstGeom>
          <a:noFill/>
          <a:ln w="2857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305" y="2676134"/>
            <a:ext cx="5797285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Pilot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on skill gap analysis to identify trending skills and match individuals with jobs and educational courses for upskilling </a:t>
            </a:r>
            <a:endParaRPr kumimoji="0" lang="fr-BE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157" y="4696642"/>
            <a:ext cx="57224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Pilot 1: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Linking skills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labour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market needs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Pilot 2: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What aspects of AI should be part of  broader educational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programmes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</a:t>
            </a:r>
            <a:endParaRPr kumimoji="0" lang="fr-BE" sz="1800" b="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169" y="4827143"/>
            <a:ext cx="2570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rPr>
              <a:t>DG EAC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rPr>
              <a:t>+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rPr>
              <a:t>DIGI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rgbClr val="E9408B"/>
                </a:solidFill>
                <a:effectLst/>
                <a:uLnTx/>
                <a:uFillTx/>
              </a:rPr>
              <a:t>T</a:t>
            </a:r>
            <a:endParaRPr kumimoji="0" lang="fr-BE" sz="2000" b="0" u="none" strike="noStrike" kern="0" cap="none" spc="0" normalizeH="0" baseline="0" noProof="0" dirty="0" err="1" smtClean="0">
              <a:ln>
                <a:noFill/>
              </a:ln>
              <a:solidFill>
                <a:srgbClr val="E9408B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/>
          <a:stretch/>
        </p:blipFill>
        <p:spPr>
          <a:xfrm>
            <a:off x="998471" y="2780400"/>
            <a:ext cx="1562351" cy="11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9DF590C-2715-A044-BD97-0DC94FAC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24128" y="3389804"/>
            <a:ext cx="23133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39700" prstMaterial="plastic">
            <a:extrusionClr>
              <a:srgbClr val="333399">
                <a:lumMod val="50000"/>
              </a:srgbClr>
            </a:extrusionClr>
          </a:sp3d>
        </p:spPr>
      </p:pic>
      <p:sp>
        <p:nvSpPr>
          <p:cNvPr id="6" name="Title 7"/>
          <p:cNvSpPr txBox="1">
            <a:spLocks/>
          </p:cNvSpPr>
          <p:nvPr/>
        </p:nvSpPr>
        <p:spPr bwMode="auto">
          <a:xfrm>
            <a:off x="539552" y="114206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Action 11: Strategic foresight</a:t>
            </a:r>
            <a:endParaRPr kumimoji="0" lang="fr-BE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848" y="2204864"/>
            <a:ext cx="79991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kern="0" dirty="0">
                <a:solidFill>
                  <a:srgbClr val="0F5494"/>
                </a:solidFill>
              </a:rPr>
              <a:t>A series of </a:t>
            </a:r>
            <a:r>
              <a:rPr lang="en-US" sz="2400" b="0" kern="0" dirty="0">
                <a:solidFill>
                  <a:srgbClr val="0F5494"/>
                </a:solidFill>
              </a:rPr>
              <a:t>policy, research and guidance papers on the impact and potential  of digital </a:t>
            </a:r>
            <a:r>
              <a:rPr lang="en-US" sz="2400" b="0" kern="0" dirty="0" smtClean="0">
                <a:solidFill>
                  <a:srgbClr val="0F5494"/>
                </a:solidFill>
              </a:rPr>
              <a:t>technologies…</a:t>
            </a:r>
            <a:endParaRPr lang="fr-BE" sz="2400" b="0" kern="0" dirty="0">
              <a:solidFill>
                <a:srgbClr val="0F5494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525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6084168" y="1340768"/>
            <a:ext cx="49641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15A7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15A7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B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Thank</a:t>
            </a:r>
            <a:r>
              <a:rPr kumimoji="0" lang="fr-BE" sz="2800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fr-B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you</a:t>
            </a:r>
            <a:r>
              <a:rPr kumimoji="0" lang="fr-B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!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15A76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5940152" y="3341133"/>
            <a:ext cx="3077208" cy="849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Simona.PETKOVA</a:t>
            </a:r>
            <a:r>
              <a:rPr lang="bg-BG" sz="1200" b="0" u="sng" kern="0" noProof="0" dirty="0" smtClean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@</a:t>
            </a:r>
            <a:r>
              <a:rPr lang="en-US" sz="1200" b="0" u="sng" kern="0" noProof="0" dirty="0" smtClean="0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rPr>
              <a:t>ext.ec.europa.eu</a:t>
            </a:r>
            <a:endParaRPr kumimoji="0" lang="en-US" sz="1200" b="0" i="0" u="sng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endParaRPr kumimoji="0" lang="en-US" sz="1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8650" y="4579318"/>
            <a:ext cx="700658" cy="7218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759308" y="4806120"/>
            <a:ext cx="20377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@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EUDigitalEdu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#</a:t>
            </a:r>
            <a:r>
              <a:rPr kumimoji="0" lang="fr-B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EUDigitalEducation</a:t>
            </a:r>
            <a:endParaRPr kumimoji="0" lang="fr-BE" sz="14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endParaRPr kumimoji="0" lang="fr-B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85" y="2079509"/>
            <a:ext cx="5620136" cy="3221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2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350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263</TotalTime>
  <Words>232</Words>
  <Application>Microsoft Office PowerPoint</Application>
  <PresentationFormat>On-screen Show (4:3)</PresentationFormat>
  <Paragraphs>51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EC Square Sans Cond Pro</vt:lpstr>
      <vt:lpstr>Roboto</vt:lpstr>
      <vt:lpstr>Verdana</vt:lpstr>
      <vt:lpstr>Wingdings</vt:lpstr>
      <vt:lpstr>Default Design</vt:lpstr>
      <vt:lpstr>Blank</vt:lpstr>
      <vt:lpstr>Artificial Intelligence: actions in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education</dc:title>
  <dc:creator>PETKOVA Simona (EAC-EXT)</dc:creator>
  <cp:lastModifiedBy>PETKOVA Simona (EAC-EXT)</cp:lastModifiedBy>
  <cp:revision>20</cp:revision>
  <dcterms:created xsi:type="dcterms:W3CDTF">2019-10-11T12:21:38Z</dcterms:created>
  <dcterms:modified xsi:type="dcterms:W3CDTF">2019-10-11T16:45:10Z</dcterms:modified>
</cp:coreProperties>
</file>