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1"/>
  </p:notesMasterIdLst>
  <p:sldIdLst>
    <p:sldId id="256" r:id="rId5"/>
    <p:sldId id="264" r:id="rId6"/>
    <p:sldId id="272" r:id="rId7"/>
    <p:sldId id="277" r:id="rId8"/>
    <p:sldId id="265" r:id="rId9"/>
    <p:sldId id="27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DFD1"/>
    <a:srgbClr val="FCE0D1"/>
    <a:srgbClr val="690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527A-EC1D-45D6-BF23-64953416FC9F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69FA-20FA-4A4F-9C8D-F7D78F8477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44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04" y="-520013"/>
            <a:ext cx="6214869" cy="39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5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7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924BF91-7C81-6F44-92AD-4AD17F8F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1E640-A90F-4640-9E45-F65FA3854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3C994-3613-2040-9335-722CC0CCE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B100D-8AE2-2945-BDF5-73DB5F400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22890-0C13-CC45-8357-BCDF5B2DF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8F647-2F74-1C4B-8724-607D17D34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1E7D-D72F-4FB7-BE3D-C7F05D8FCE7E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F8D7-153D-45C9-884B-E9F2EB6A0D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881A9-B263-884F-AAF1-F546F1EA4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6127796"/>
            <a:ext cx="2748714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1E7D-D72F-4FB7-BE3D-C7F05D8FCE7E}" type="datetimeFigureOut">
              <a:rPr lang="fi-FI" smtClean="0"/>
              <a:t>16.10.2019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F8D7-153D-45C9-884B-E9F2EB6A0DA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4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4546948"/>
            <a:ext cx="8880953" cy="1672635"/>
          </a:xfrm>
        </p:spPr>
        <p:txBody>
          <a:bodyPr>
            <a:normAutofit/>
          </a:bodyPr>
          <a:lstStyle/>
          <a:p>
            <a:pPr algn="l"/>
            <a:r>
              <a:rPr lang="fi-FI" sz="5400" dirty="0" smtClean="0"/>
              <a:t>Digital Innovation </a:t>
            </a:r>
            <a:r>
              <a:rPr lang="fi-FI" sz="5400" dirty="0" err="1" smtClean="0">
                <a:solidFill>
                  <a:schemeClr val="bg1"/>
                </a:solidFill>
              </a:rPr>
              <a:t>Hub</a:t>
            </a:r>
            <a:r>
              <a:rPr lang="fi-FI" sz="5400" dirty="0" smtClean="0">
                <a:solidFill>
                  <a:schemeClr val="bg1"/>
                </a:solidFill>
              </a:rPr>
              <a:t> for </a:t>
            </a:r>
            <a:r>
              <a:rPr lang="fi-FI" sz="5400" dirty="0" err="1" smtClean="0"/>
              <a:t>Cloud</a:t>
            </a:r>
            <a:r>
              <a:rPr lang="fi-FI" sz="5400" dirty="0" smtClean="0"/>
              <a:t> </a:t>
            </a:r>
            <a:r>
              <a:rPr lang="fi-FI" sz="5400" dirty="0" err="1" smtClean="0"/>
              <a:t>Based</a:t>
            </a:r>
            <a:r>
              <a:rPr lang="fi-FI" sz="5400" dirty="0" smtClean="0"/>
              <a:t> </a:t>
            </a:r>
            <a:r>
              <a:rPr lang="fi-FI" sz="5400" dirty="0" smtClean="0">
                <a:solidFill>
                  <a:schemeClr val="bg1"/>
                </a:solidFill>
              </a:rPr>
              <a:t>Services</a:t>
            </a:r>
            <a:endParaRPr lang="fi-FI" sz="5400" dirty="0">
              <a:solidFill>
                <a:schemeClr val="bg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12" y="5724751"/>
            <a:ext cx="3389930" cy="968305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496787" y="3839062"/>
            <a:ext cx="2283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</a:rPr>
              <a:t>DIHUB –</a:t>
            </a:r>
          </a:p>
        </p:txBody>
      </p:sp>
    </p:spTree>
    <p:extLst>
      <p:ext uri="{BB962C8B-B14F-4D97-AF65-F5344CB8AC3E}">
        <p14:creationId xmlns:p14="http://schemas.microsoft.com/office/powerpoint/2010/main" val="1705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44276" y="538207"/>
            <a:ext cx="6962220" cy="3069692"/>
          </a:xfrm>
        </p:spPr>
        <p:txBody>
          <a:bodyPr/>
          <a:lstStyle/>
          <a:p>
            <a:r>
              <a:rPr lang="en-US" b="1" dirty="0" smtClean="0"/>
              <a:t>Project name: </a:t>
            </a:r>
            <a:r>
              <a:rPr lang="fi-FI" dirty="0" smtClean="0"/>
              <a:t>Digital </a:t>
            </a:r>
            <a:r>
              <a:rPr lang="fi-FI" dirty="0"/>
              <a:t>Innovation </a:t>
            </a:r>
            <a:r>
              <a:rPr lang="fi-FI" dirty="0" err="1"/>
              <a:t>Hub</a:t>
            </a:r>
            <a:r>
              <a:rPr lang="fi-FI" dirty="0"/>
              <a:t> for </a:t>
            </a:r>
            <a:r>
              <a:rPr lang="fi-FI" dirty="0" err="1"/>
              <a:t>Cloud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smtClean="0"/>
              <a:t>Services (DIHUB)</a:t>
            </a:r>
          </a:p>
          <a:p>
            <a:r>
              <a:rPr lang="fi-FI" b="1" dirty="0" smtClean="0"/>
              <a:t>Time </a:t>
            </a:r>
            <a:r>
              <a:rPr lang="fi-FI" b="1" dirty="0" err="1" smtClean="0"/>
              <a:t>period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project</a:t>
            </a:r>
            <a:r>
              <a:rPr lang="fi-FI" b="1" dirty="0" smtClean="0"/>
              <a:t>: </a:t>
            </a:r>
            <a:r>
              <a:rPr lang="fi-FI" dirty="0" smtClean="0"/>
              <a:t>2 </a:t>
            </a:r>
            <a:r>
              <a:rPr lang="fi-FI" dirty="0" err="1" smtClean="0"/>
              <a:t>years</a:t>
            </a:r>
            <a:r>
              <a:rPr lang="fi-FI" dirty="0"/>
              <a:t> </a:t>
            </a:r>
            <a:r>
              <a:rPr lang="fi-FI" dirty="0" smtClean="0"/>
              <a:t>(01.11.2019 – 31.10.2021)</a:t>
            </a:r>
          </a:p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budget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project</a:t>
            </a:r>
            <a:r>
              <a:rPr lang="fi-FI" b="1" dirty="0" smtClean="0"/>
              <a:t>: </a:t>
            </a:r>
          </a:p>
          <a:p>
            <a:pPr marL="0" indent="0">
              <a:buNone/>
            </a:pPr>
            <a:r>
              <a:rPr lang="fi-FI" dirty="0" smtClean="0"/>
              <a:t>	999</a:t>
            </a:r>
            <a:r>
              <a:rPr lang="fi-FI" dirty="0"/>
              <a:t> 882,00 </a:t>
            </a:r>
            <a:r>
              <a:rPr lang="fi-FI" dirty="0" smtClean="0"/>
              <a:t>€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20" y="5447466"/>
            <a:ext cx="4214981" cy="120397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3798960"/>
            <a:ext cx="2615684" cy="15400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09" y="3339480"/>
            <a:ext cx="3251719" cy="122948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" y="5417748"/>
            <a:ext cx="3650151" cy="1267772"/>
          </a:xfrm>
          <a:prstGeom prst="rect">
            <a:avLst/>
          </a:prstGeom>
        </p:spPr>
      </p:pic>
      <p:pic>
        <p:nvPicPr>
          <p:cNvPr id="10" name="Kuva 9" descr="https://startupschool.fi/wp-content/uploads/2018/04/hskk-e152274470349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95" y="4795991"/>
            <a:ext cx="3251719" cy="130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uva 10" descr="https://startupschool.fi/wp-content/uploads/2018/04/hh_tunnus_300-1024x3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52" y="4388425"/>
            <a:ext cx="3117213" cy="11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77" y="1923386"/>
            <a:ext cx="1985640" cy="198564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7012" y="69194"/>
            <a:ext cx="1882519" cy="278586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31" y="2798596"/>
            <a:ext cx="1927793" cy="19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Why</a:t>
            </a:r>
            <a:r>
              <a:rPr lang="fi-FI" b="1" dirty="0" smtClean="0"/>
              <a:t> DIHUB for EU 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16583"/>
          </a:xfrm>
        </p:spPr>
        <p:txBody>
          <a:bodyPr/>
          <a:lstStyle/>
          <a:p>
            <a:r>
              <a:rPr lang="en-US" b="1" dirty="0" smtClean="0"/>
              <a:t>EU Goal: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The </a:t>
            </a:r>
            <a:r>
              <a:rPr lang="en-US" dirty="0"/>
              <a:t>development of </a:t>
            </a:r>
            <a:r>
              <a:rPr lang="en-US" b="1" dirty="0" err="1"/>
              <a:t>Centres</a:t>
            </a:r>
            <a:r>
              <a:rPr lang="en-US" b="1" dirty="0"/>
              <a:t> of Vocational Excellence (</a:t>
            </a:r>
            <a:r>
              <a:rPr lang="en-US" b="1" dirty="0" err="1"/>
              <a:t>CoVE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How to Achieve it:</a:t>
            </a:r>
          </a:p>
          <a:p>
            <a:pPr marL="914400" lvl="2" indent="0">
              <a:buNone/>
            </a:pPr>
            <a:r>
              <a:rPr lang="en-US" sz="2800" dirty="0" smtClean="0"/>
              <a:t>Through </a:t>
            </a:r>
            <a:r>
              <a:rPr lang="en-US" sz="2800" b="1" dirty="0"/>
              <a:t>Platforms of </a:t>
            </a:r>
            <a:r>
              <a:rPr lang="en-US" sz="2800" b="1" dirty="0" err="1" smtClean="0"/>
              <a:t>CoVE’s</a:t>
            </a:r>
            <a:r>
              <a:rPr lang="en-US" sz="2800" b="1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establish world-class reference points for vocational training by bringing together </a:t>
            </a:r>
            <a:r>
              <a:rPr lang="en-US" sz="2800" dirty="0" err="1"/>
              <a:t>CoVE`s</a:t>
            </a:r>
            <a:r>
              <a:rPr lang="en-US" sz="2800" dirty="0"/>
              <a:t> that </a:t>
            </a:r>
            <a:r>
              <a:rPr lang="en-US" sz="2800" b="1" dirty="0"/>
              <a:t>share a common interest </a:t>
            </a:r>
            <a:r>
              <a:rPr lang="en-US" sz="2800" dirty="0"/>
              <a:t>in specific sectors </a:t>
            </a:r>
            <a:r>
              <a:rPr lang="en-US" sz="2800" dirty="0" smtClean="0"/>
              <a:t>such as ICT.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fi-FI" sz="2800" dirty="0" err="1" smtClean="0"/>
              <a:t>The</a:t>
            </a:r>
            <a:r>
              <a:rPr lang="fi-FI" sz="2800" b="1" dirty="0" smtClean="0"/>
              <a:t> </a:t>
            </a:r>
            <a:r>
              <a:rPr lang="fi-FI" sz="2800" dirty="0" smtClean="0"/>
              <a:t>idea is to </a:t>
            </a:r>
            <a:r>
              <a:rPr lang="fi-FI" sz="2800" dirty="0" err="1" smtClean="0"/>
              <a:t>create</a:t>
            </a:r>
            <a:r>
              <a:rPr lang="fi-FI" sz="2800" dirty="0" smtClean="0"/>
              <a:t> 5 </a:t>
            </a:r>
            <a:r>
              <a:rPr lang="fi-FI" sz="2800" dirty="0" err="1" smtClean="0"/>
              <a:t>Hubs</a:t>
            </a:r>
            <a:r>
              <a:rPr lang="fi-FI" sz="2800" dirty="0" smtClean="0"/>
              <a:t> in Europe, </a:t>
            </a:r>
            <a:r>
              <a:rPr lang="fi-FI" sz="2800" dirty="0" err="1" smtClean="0"/>
              <a:t>one</a:t>
            </a:r>
            <a:r>
              <a:rPr lang="fi-FI" sz="2800" dirty="0" smtClean="0"/>
              <a:t> in </a:t>
            </a:r>
            <a:r>
              <a:rPr lang="fi-FI" sz="2800" dirty="0" err="1" smtClean="0"/>
              <a:t>each</a:t>
            </a:r>
            <a:r>
              <a:rPr lang="fi-FI" sz="2800" dirty="0" smtClean="0"/>
              <a:t> </a:t>
            </a:r>
            <a:r>
              <a:rPr lang="fi-FI" sz="2800" dirty="0" err="1" smtClean="0"/>
              <a:t>Partner</a:t>
            </a:r>
            <a:r>
              <a:rPr lang="fi-FI" sz="2800" dirty="0" smtClean="0"/>
              <a:t> Country 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48" y="0"/>
            <a:ext cx="2396552" cy="15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Technology </a:t>
            </a:r>
            <a:r>
              <a:rPr lang="fi-FI" b="1" dirty="0" err="1"/>
              <a:t>C</a:t>
            </a:r>
            <a:r>
              <a:rPr lang="fi-FI" b="1" dirty="0" err="1" smtClean="0"/>
              <a:t>hanges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/>
              <a:t>W</a:t>
            </a:r>
            <a:r>
              <a:rPr lang="fi-FI" b="1" dirty="0" smtClean="0"/>
              <a:t>orld </a:t>
            </a:r>
            <a:endParaRPr lang="fi-FI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4856" y="1891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kt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721260"/>
              </p:ext>
            </p:extLst>
          </p:nvPr>
        </p:nvGraphicFramePr>
        <p:xfrm>
          <a:off x="449317" y="1871663"/>
          <a:ext cx="4417630" cy="254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Kuva" r:id="rId3" imgW="0" imgH="0" progId="StaticMetafile">
                  <p:embed/>
                </p:oleObj>
              </mc:Choice>
              <mc:Fallback>
                <p:oleObj name="Kuva" r:id="rId3" imgW="0" imgH="0" progId="StaticMetafile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17" y="1871663"/>
                        <a:ext cx="4417630" cy="25471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12069" y="314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449317" y="4692629"/>
            <a:ext cx="441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 Data from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Devices, Copied from: Microsoft Azure training material 2018</a:t>
            </a:r>
            <a:endParaRPr lang="fi-FI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5192486" y="1393164"/>
            <a:ext cx="6558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DIHUB challenges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Fast changing world through technology (Cloud, </a:t>
            </a:r>
            <a:r>
              <a:rPr lang="en-US" sz="2800" dirty="0" smtClean="0"/>
              <a:t>5G, AI, </a:t>
            </a:r>
            <a:r>
              <a:rPr lang="en-US" sz="2800" dirty="0" err="1" smtClean="0"/>
              <a:t>IoT</a:t>
            </a:r>
            <a:r>
              <a:rPr lang="en-US" sz="2800" dirty="0" smtClean="0"/>
              <a:t>, IoE)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</a:t>
            </a:r>
            <a:r>
              <a:rPr lang="en-US" sz="2800" dirty="0"/>
              <a:t>of Agile learning </a:t>
            </a:r>
            <a:r>
              <a:rPr lang="en-US" sz="2800" dirty="0" smtClean="0"/>
              <a:t>environments </a:t>
            </a:r>
            <a:r>
              <a:rPr lang="en-US" sz="2800" dirty="0"/>
              <a:t>(WBL, </a:t>
            </a:r>
            <a:r>
              <a:rPr lang="en-US" sz="2800" dirty="0" smtClean="0"/>
              <a:t>SCRUM, digital learning platforms)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create different learning paths and curriculums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find smartest and quickest way to learn and to teach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15883"/>
            <a:ext cx="10515600" cy="1092826"/>
          </a:xfrm>
        </p:spPr>
        <p:txBody>
          <a:bodyPr/>
          <a:lstStyle/>
          <a:p>
            <a:pPr algn="ctr"/>
            <a:r>
              <a:rPr lang="fi-FI" b="1" dirty="0" err="1" smtClean="0"/>
              <a:t>DIHUB’s</a:t>
            </a:r>
            <a:r>
              <a:rPr lang="fi-FI" b="1" dirty="0" smtClean="0"/>
              <a:t> </a:t>
            </a:r>
            <a:r>
              <a:rPr lang="fi-FI" b="1" dirty="0" err="1" smtClean="0"/>
              <a:t>Core</a:t>
            </a:r>
            <a:r>
              <a:rPr lang="fi-FI" b="1" dirty="0" smtClean="0"/>
              <a:t> Idea</a:t>
            </a: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61954"/>
            <a:ext cx="10515600" cy="5076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create </a:t>
            </a:r>
            <a:r>
              <a:rPr lang="en-US" dirty="0"/>
              <a:t>a European-wide service </a:t>
            </a:r>
            <a:r>
              <a:rPr lang="en-US" dirty="0" smtClean="0"/>
              <a:t>model through interconnected  development hubs (network).</a:t>
            </a:r>
          </a:p>
          <a:p>
            <a:r>
              <a:rPr lang="en-US" dirty="0" smtClean="0"/>
              <a:t>Based on cloud and mobile technologies (4G/5G) </a:t>
            </a:r>
          </a:p>
          <a:p>
            <a:r>
              <a:rPr lang="en-US" dirty="0" smtClean="0"/>
              <a:t>These </a:t>
            </a:r>
            <a:r>
              <a:rPr lang="en-US" dirty="0"/>
              <a:t>hubs will be learning and development environments to </a:t>
            </a:r>
            <a:r>
              <a:rPr lang="en-US" b="1" dirty="0"/>
              <a:t>VET </a:t>
            </a:r>
            <a:r>
              <a:rPr lang="en-US" b="1" dirty="0" smtClean="0"/>
              <a:t>students </a:t>
            </a:r>
            <a:r>
              <a:rPr lang="en-US" dirty="0" smtClean="0"/>
              <a:t>(including secondary </a:t>
            </a:r>
            <a:r>
              <a:rPr lang="en-US" dirty="0"/>
              <a:t>&amp; </a:t>
            </a:r>
            <a:r>
              <a:rPr lang="en-US" dirty="0" smtClean="0"/>
              <a:t>tertiary students) as </a:t>
            </a:r>
            <a:r>
              <a:rPr lang="en-US" dirty="0"/>
              <a:t>well as development service environment for </a:t>
            </a:r>
            <a:r>
              <a:rPr lang="en-US" b="1" dirty="0"/>
              <a:t>companies</a:t>
            </a:r>
            <a:r>
              <a:rPr lang="en-US" dirty="0"/>
              <a:t> to renew their </a:t>
            </a:r>
            <a:r>
              <a:rPr lang="en-US" dirty="0" smtClean="0"/>
              <a:t>future smart </a:t>
            </a:r>
            <a:r>
              <a:rPr lang="en-US" dirty="0"/>
              <a:t>digital </a:t>
            </a:r>
            <a:r>
              <a:rPr lang="en-US" dirty="0" smtClean="0"/>
              <a:t>service platforms and processes.</a:t>
            </a:r>
          </a:p>
          <a:p>
            <a:r>
              <a:rPr lang="en-US" dirty="0" smtClean="0"/>
              <a:t>Create agile learning paths </a:t>
            </a:r>
            <a:r>
              <a:rPr lang="en-US" dirty="0"/>
              <a:t>-</a:t>
            </a:r>
            <a:r>
              <a:rPr lang="en-US" dirty="0" smtClean="0"/>
              <a:t>tailor made training program</a:t>
            </a:r>
          </a:p>
          <a:p>
            <a:r>
              <a:rPr lang="en-US" dirty="0" smtClean="0"/>
              <a:t>Including the training program into educational partner institution’s existing curriculum thus certifying the training nationally</a:t>
            </a:r>
            <a:endParaRPr lang="fi-FI" dirty="0" smtClean="0"/>
          </a:p>
          <a:p>
            <a:r>
              <a:rPr lang="fi-FI" dirty="0" err="1" smtClean="0"/>
              <a:t>Include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(50)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</a:t>
            </a:r>
            <a:r>
              <a:rPr lang="fi-FI" dirty="0" err="1" smtClean="0"/>
              <a:t>creating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platforms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7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61"/>
            <a:ext cx="12066739" cy="78675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98915" y="569253"/>
            <a:ext cx="10515600" cy="1325563"/>
          </a:xfrm>
        </p:spPr>
        <p:txBody>
          <a:bodyPr/>
          <a:lstStyle/>
          <a:p>
            <a:r>
              <a:rPr lang="fi-FI" b="1" dirty="0" err="1" smtClean="0">
                <a:solidFill>
                  <a:schemeClr val="bg1"/>
                </a:solidFill>
              </a:rPr>
              <a:t>Thank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you</a:t>
            </a:r>
            <a:r>
              <a:rPr lang="fi-FI" b="1" dirty="0" smtClean="0">
                <a:solidFill>
                  <a:schemeClr val="bg1"/>
                </a:solidFill>
              </a:rPr>
              <a:t>!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288195"/>
            <a:ext cx="10515600" cy="275735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For </a:t>
            </a:r>
            <a:r>
              <a:rPr lang="fi-FI" dirty="0" err="1" smtClean="0">
                <a:solidFill>
                  <a:schemeClr val="bg1"/>
                </a:solidFill>
              </a:rPr>
              <a:t>more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information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  <a:r>
              <a:rPr lang="fi-FI" dirty="0" err="1" smtClean="0">
                <a:solidFill>
                  <a:schemeClr val="bg1"/>
                </a:solidFill>
              </a:rPr>
              <a:t>please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contact</a:t>
            </a:r>
            <a:r>
              <a:rPr lang="fi-FI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fi-FI" dirty="0" err="1" smtClean="0">
                <a:solidFill>
                  <a:schemeClr val="bg1"/>
                </a:solidFill>
              </a:rPr>
              <a:t>Development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Manager</a:t>
            </a:r>
            <a:r>
              <a:rPr lang="fi-FI" dirty="0" smtClean="0">
                <a:solidFill>
                  <a:schemeClr val="bg1"/>
                </a:solidFill>
              </a:rPr>
              <a:t> Jouni Hytönen, jouni.hytonen@bc.fi</a:t>
            </a:r>
          </a:p>
          <a:p>
            <a:pPr marL="0" indent="0">
              <a:buNone/>
            </a:pPr>
            <a:r>
              <a:rPr lang="fi-FI" dirty="0" err="1" smtClean="0">
                <a:solidFill>
                  <a:schemeClr val="bg1"/>
                </a:solidFill>
              </a:rPr>
              <a:t>Development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Specialist</a:t>
            </a:r>
            <a:r>
              <a:rPr lang="fi-FI" dirty="0" smtClean="0">
                <a:solidFill>
                  <a:schemeClr val="bg1"/>
                </a:solidFill>
              </a:rPr>
              <a:t> Helena Miettinen, helena.miettinen@bc.fi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Project </a:t>
            </a:r>
            <a:r>
              <a:rPr lang="fi-FI" dirty="0" err="1" smtClean="0">
                <a:solidFill>
                  <a:schemeClr val="bg1"/>
                </a:solidFill>
              </a:rPr>
              <a:t>Manager</a:t>
            </a:r>
            <a:r>
              <a:rPr lang="fi-FI" dirty="0" smtClean="0">
                <a:solidFill>
                  <a:schemeClr val="bg1"/>
                </a:solidFill>
              </a:rPr>
              <a:t> Harri Hautala, harri.hautala@bc.fi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Project </a:t>
            </a:r>
            <a:r>
              <a:rPr lang="fi-FI" dirty="0" err="1" smtClean="0">
                <a:solidFill>
                  <a:schemeClr val="bg1"/>
                </a:solidFill>
              </a:rPr>
              <a:t>Manager</a:t>
            </a:r>
            <a:r>
              <a:rPr lang="fi-FI" dirty="0" smtClean="0">
                <a:solidFill>
                  <a:schemeClr val="bg1"/>
                </a:solidFill>
              </a:rPr>
              <a:t> Harri Ahola, harri.ahola@haaga-helia.fi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19" y="5749602"/>
            <a:ext cx="3880381" cy="11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alo Intranetin dokumentti" ma:contentTypeID="0x0101006A759CC3617D4A198264873379924809008414B07042B7954F9E398870AAE7F946" ma:contentTypeVersion="14" ma:contentTypeDescription="Luo uusi asiakirja." ma:contentTypeScope="" ma:versionID="03808962c90fafe36adb6f8d2f7916e2">
  <xsd:schema xmlns:xsd="http://www.w3.org/2001/XMLSchema" xmlns:xs="http://www.w3.org/2001/XMLSchema" xmlns:p="http://schemas.microsoft.com/office/2006/metadata/properties" xmlns:ns2="a3843941-8b24-4846-bbd3-051fd872822c" xmlns:ns3="94eb6445-ee15-4c39-a857-8e2e0fed0e2e" targetNamespace="http://schemas.microsoft.com/office/2006/metadata/properties" ma:root="true" ma:fieldsID="5ed33139bec4ceb26fea5c9c25dee7c0" ns2:_="" ns3:_="">
    <xsd:import namespace="a3843941-8b24-4846-bbd3-051fd872822c"/>
    <xsd:import namespace="94eb6445-ee15-4c39-a857-8e2e0fed0e2e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Language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  <xsd:element ref="ns2:HbcIntranetDocumentYear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3941-8b24-4846-bbd3-051fd872822c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Language" ma:index="9" nillable="true" ma:displayName="Kieli" ma:default="Suomi" ma:description="" ma:format="Dropdown" ma:internalName="ValoIntranetDocumentLanguage">
      <xsd:simpleType>
        <xsd:restriction base="dms:Choice">
          <xsd:enumeration value="Suomi"/>
          <xsd:enumeration value="Englanti"/>
        </xsd:restriction>
      </xsd:simpleType>
    </xsd:element>
    <xsd:element name="ValoIntranetDocumentType" ma:index="10" nillable="true" ma:displayName="Dokumentin tyyppi" ma:format="Dropdown" ma:internalName="ValoIntranetDocumentType">
      <xsd:simpleType>
        <xsd:restriction base="dms:Choice">
          <xsd:enumeration value="Aikataulu"/>
          <xsd:enumeration value="Ohje"/>
          <xsd:enumeration value="Pöytäkirja"/>
          <xsd:enumeration value="Muistio"/>
          <xsd:enumeration value="Suunnitelma"/>
          <xsd:enumeration value="Tiedote"/>
          <xsd:enumeration value="Lomake"/>
          <xsd:enumeration value="Raportti"/>
          <xsd:enumeration value="Tilasto"/>
          <xsd:enumeration value="Prosessin perustiedot"/>
          <xsd:enumeration value="Prosessikaavio"/>
          <xsd:enumeration value="Toimintakaavio"/>
          <xsd:enumeration value="Toiminnan arviointi"/>
          <xsd:enumeration value="Mittari"/>
          <xsd:enumeration value="Muu asiakirja"/>
        </xsd:restriction>
      </xsd:simpleType>
    </xsd:element>
    <xsd:element name="ValoIntranetConfidentiality" ma:index="11" nillable="true" ma:displayName="Luottamuksellisuus" ma:default="Julkinen" ma:format="Dropdown" ma:internalName="ValoIntranetConfidentiality" ma:readOnly="false">
      <xsd:simpleType>
        <xsd:restriction base="dms:Choice">
          <xsd:enumeration value="Luottamuksellinen"/>
          <xsd:enumeration value="Julkinen"/>
          <xsd:enumeration value="Ei vielä julkinen"/>
        </xsd:restriction>
      </xsd:simpleType>
    </xsd:element>
    <xsd:element name="ValoIntranetPreservationTime" ma:index="12" nillable="true" ma:displayName="Säilytysaika" ma:default="5 vuotta" ma:format="Dropdown" ma:internalName="ValoIntranetPreservationTime">
      <xsd:simpleType>
        <xsd:restriction base="dms:Choice">
          <xsd:enumeration value="1 vuosi"/>
          <xsd:enumeration value="5 vuotta"/>
          <xsd:enumeration value="10 vuotta"/>
          <xsd:enumeration value="Aina"/>
        </xsd:restriction>
      </xsd:simpleType>
    </xsd:element>
    <xsd:element name="TaxKeywordTaxHTField" ma:index="13" nillable="true" ma:taxonomy="true" ma:internalName="TaxKeywordTaxHTField" ma:taxonomyFieldName="TaxKeyword" ma:displayName="Yrityksen avainsanat" ma:fieldId="{23f27201-bee3-471e-b2e7-b64fd8b7ca38}" ma:taxonomyMulti="true" ma:sspId="18b50d03-e5e1-42be-85f2-0a9f7e76af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Luokituksen Kaikki-sarake" ma:description="" ma:hidden="true" ma:list="{1b4faeb1-4d93-4b83-9d93-9bd7c631f4bb}" ma:internalName="TaxCatchAll" ma:showField="CatchAllData" ma:web="a3843941-8b24-4846-bbd3-051fd8728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Luokituksen Kaikki-sarake1" ma:description="" ma:hidden="true" ma:list="{1b4faeb1-4d93-4b83-9d93-9bd7c631f4bb}" ma:internalName="TaxCatchAllLabel" ma:readOnly="true" ma:showField="CatchAllDataLabel" ma:web="a3843941-8b24-4846-bbd3-051fd8728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bcIntranetDocumentYear" ma:index="17" nillable="true" ma:displayName="Vuosi" ma:default="2017" ma:internalName="HbcIntranetDocument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b6445-ee15-4c39-a857-8e2e0fed0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3843941-8b24-4846-bbd3-051fd872822c">
      <Terms xmlns="http://schemas.microsoft.com/office/infopath/2007/PartnerControls"/>
    </TaxKeywordTaxHTField>
    <ValoIntranetDocumentType xmlns="a3843941-8b24-4846-bbd3-051fd872822c" xsi:nil="true"/>
    <ValoIntranetDocumentOwner xmlns="a3843941-8b24-4846-bbd3-051fd872822c">
      <UserInfo>
        <DisplayName/>
        <AccountId xsi:nil="true"/>
        <AccountType/>
      </UserInfo>
    </ValoIntranetDocumentOwner>
    <ValoIntranetDocumentLanguage xmlns="a3843941-8b24-4846-bbd3-051fd872822c">Suomi</ValoIntranetDocumentLanguage>
    <TaxCatchAll xmlns="a3843941-8b24-4846-bbd3-051fd872822c"/>
    <ValoIntranetConfidentiality xmlns="a3843941-8b24-4846-bbd3-051fd872822c">Julkinen</ValoIntranetConfidentiality>
    <ValoIntranetPreservationTime xmlns="a3843941-8b24-4846-bbd3-051fd872822c">5 vuotta</ValoIntranetPreservationTime>
    <HbcIntranetDocumentYear xmlns="a3843941-8b24-4846-bbd3-051fd872822c">2017</HbcIntranetDocumentYear>
  </documentManagement>
</p:properties>
</file>

<file path=customXml/itemProps1.xml><?xml version="1.0" encoding="utf-8"?>
<ds:datastoreItem xmlns:ds="http://schemas.openxmlformats.org/officeDocument/2006/customXml" ds:itemID="{047E0D87-7D4C-4430-804D-9803E7D43A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B1AD1-9144-49AC-BA4E-D8009A0EF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43941-8b24-4846-bbd3-051fd872822c"/>
    <ds:schemaRef ds:uri="94eb6445-ee15-4c39-a857-8e2e0fed0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CB6610-A64F-4903-A0C4-76CFB4DC271A}">
  <ds:schemaRefs>
    <ds:schemaRef ds:uri="http://purl.org/dc/elements/1.1/"/>
    <ds:schemaRef ds:uri="a3843941-8b24-4846-bbd3-051fd872822c"/>
    <ds:schemaRef ds:uri="94eb6445-ee15-4c39-a857-8e2e0fed0e2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255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Office-teema</vt:lpstr>
      <vt:lpstr>Kuva</vt:lpstr>
      <vt:lpstr>Digital Innovation Hub for Cloud Based Services</vt:lpstr>
      <vt:lpstr>PowerPoint Presentation</vt:lpstr>
      <vt:lpstr>Why DIHUB for EU ?</vt:lpstr>
      <vt:lpstr>Technology Changes the World </vt:lpstr>
      <vt:lpstr>DIHUB’s Core Idea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VARCHOLA Jan (EMPL)</cp:lastModifiedBy>
  <cp:revision>94</cp:revision>
  <dcterms:created xsi:type="dcterms:W3CDTF">2018-12-11T11:28:02Z</dcterms:created>
  <dcterms:modified xsi:type="dcterms:W3CDTF">2019-10-16T07:35:14Z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0x0101006A759CC3617D4A198264873379924809008414B07042B7954F9E398870AAE7F946</vt:lpwstr>
  </property>
</Properties>
</file>