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6" r:id="rId3"/>
    <p:sldId id="270" r:id="rId4"/>
    <p:sldId id="277" r:id="rId5"/>
    <p:sldId id="284" r:id="rId6"/>
    <p:sldId id="281" r:id="rId7"/>
    <p:sldId id="282" r:id="rId8"/>
    <p:sldId id="271" r:id="rId9"/>
    <p:sldId id="286" r:id="rId10"/>
    <p:sldId id="285" r:id="rId11"/>
    <p:sldId id="287" r:id="rId12"/>
    <p:sldId id="288" r:id="rId13"/>
    <p:sldId id="289" r:id="rId14"/>
    <p:sldId id="275" r:id="rId15"/>
    <p:sldId id="258" r:id="rId16"/>
    <p:sldId id="26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 autoAdjust="0"/>
    <p:restoredTop sz="85566" autoAdjust="0"/>
  </p:normalViewPr>
  <p:slideViewPr>
    <p:cSldViewPr snapToGrid="0" showGuides="1">
      <p:cViewPr>
        <p:scale>
          <a:sx n="66" d="100"/>
          <a:sy n="66" d="100"/>
        </p:scale>
        <p:origin x="89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ASgenEDU\Jeon_S\BACKUP\VET\EVSW\apprentices%20by%20a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share </a:t>
            </a:r>
            <a:r>
              <a:rPr lang="en-GB" dirty="0" smtClean="0"/>
              <a:t>(%) of </a:t>
            </a:r>
            <a:r>
              <a:rPr lang="en-GB" dirty="0"/>
              <a:t>adult apprentices, most recent data </a:t>
            </a:r>
            <a:r>
              <a:rPr lang="en-GB" dirty="0" smtClean="0"/>
              <a:t>(2012-18)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'by age'!$N$15</c:f>
              <c:strCache>
                <c:ptCount val="1"/>
                <c:pt idx="0">
                  <c:v>Young apprentices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43000"/>
                    <a:satMod val="165000"/>
                  </a:schemeClr>
                </a:gs>
                <a:gs pos="55000">
                  <a:schemeClr val="accent1">
                    <a:tint val="83000"/>
                    <a:satMod val="155000"/>
                  </a:schemeClr>
                </a:gs>
                <a:gs pos="100000">
                  <a:schemeClr val="accent1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numFmt formatCode="0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'by age'!$M$16:$M$26</c:f>
              <c:strCache>
                <c:ptCount val="11"/>
                <c:pt idx="0">
                  <c:v>Canada</c:v>
                </c:pt>
                <c:pt idx="1">
                  <c:v>Finland (new start)</c:v>
                </c:pt>
                <c:pt idx="2">
                  <c:v>US</c:v>
                </c:pt>
                <c:pt idx="3">
                  <c:v>Canada (new start)</c:v>
                </c:pt>
                <c:pt idx="4">
                  <c:v>Korea</c:v>
                </c:pt>
                <c:pt idx="5">
                  <c:v>UK (new start)</c:v>
                </c:pt>
                <c:pt idx="6">
                  <c:v>Australia (new start)</c:v>
                </c:pt>
                <c:pt idx="7">
                  <c:v>Denmark</c:v>
                </c:pt>
                <c:pt idx="8">
                  <c:v>Germany (new start)</c:v>
                </c:pt>
                <c:pt idx="9">
                  <c:v>Switzerland</c:v>
                </c:pt>
                <c:pt idx="10">
                  <c:v>Austria (first year)</c:v>
                </c:pt>
              </c:strCache>
            </c:strRef>
          </c:cat>
          <c:val>
            <c:numRef>
              <c:f>'by age'!$N$16:$N$26</c:f>
              <c:numCache>
                <c:formatCode>0</c:formatCode>
                <c:ptCount val="11"/>
                <c:pt idx="0">
                  <c:v>-11.5</c:v>
                </c:pt>
                <c:pt idx="1">
                  <c:v>-15</c:v>
                </c:pt>
                <c:pt idx="2">
                  <c:v>-20</c:v>
                </c:pt>
                <c:pt idx="3">
                  <c:v>-52.8</c:v>
                </c:pt>
                <c:pt idx="4">
                  <c:v>-55.233542475849021</c:v>
                </c:pt>
                <c:pt idx="5">
                  <c:v>-58.000000000000007</c:v>
                </c:pt>
                <c:pt idx="6">
                  <c:v>-59.9</c:v>
                </c:pt>
                <c:pt idx="7">
                  <c:v>-64.619114972721746</c:v>
                </c:pt>
                <c:pt idx="8">
                  <c:v>-87.700000000000017</c:v>
                </c:pt>
                <c:pt idx="9">
                  <c:v>-93.385198412875084</c:v>
                </c:pt>
                <c:pt idx="10">
                  <c:v>-94.4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E-494B-A43B-38E68422C2A7}"/>
            </c:ext>
          </c:extLst>
        </c:ser>
        <c:ser>
          <c:idx val="1"/>
          <c:order val="1"/>
          <c:tx>
            <c:strRef>
              <c:f>'by age'!$O$15</c:f>
              <c:strCache>
                <c:ptCount val="1"/>
                <c:pt idx="0">
                  <c:v>Adult apprentices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'by age'!$M$16:$M$26</c:f>
              <c:strCache>
                <c:ptCount val="11"/>
                <c:pt idx="0">
                  <c:v>Canada</c:v>
                </c:pt>
                <c:pt idx="1">
                  <c:v>Finland (new start)</c:v>
                </c:pt>
                <c:pt idx="2">
                  <c:v>US</c:v>
                </c:pt>
                <c:pt idx="3">
                  <c:v>Canada (new start)</c:v>
                </c:pt>
                <c:pt idx="4">
                  <c:v>Korea</c:v>
                </c:pt>
                <c:pt idx="5">
                  <c:v>UK (new start)</c:v>
                </c:pt>
                <c:pt idx="6">
                  <c:v>Australia (new start)</c:v>
                </c:pt>
                <c:pt idx="7">
                  <c:v>Denmark</c:v>
                </c:pt>
                <c:pt idx="8">
                  <c:v>Germany (new start)</c:v>
                </c:pt>
                <c:pt idx="9">
                  <c:v>Switzerland</c:v>
                </c:pt>
                <c:pt idx="10">
                  <c:v>Austria (first year)</c:v>
                </c:pt>
              </c:strCache>
            </c:strRef>
          </c:cat>
          <c:val>
            <c:numRef>
              <c:f>'by age'!$O$16:$O$26</c:f>
              <c:numCache>
                <c:formatCode>0</c:formatCode>
                <c:ptCount val="11"/>
                <c:pt idx="0">
                  <c:v>88.600000000000009</c:v>
                </c:pt>
                <c:pt idx="1">
                  <c:v>85</c:v>
                </c:pt>
                <c:pt idx="2">
                  <c:v>80</c:v>
                </c:pt>
                <c:pt idx="3">
                  <c:v>47.1</c:v>
                </c:pt>
                <c:pt idx="4">
                  <c:v>44.766457524150979</c:v>
                </c:pt>
                <c:pt idx="5">
                  <c:v>41</c:v>
                </c:pt>
                <c:pt idx="6">
                  <c:v>40.1</c:v>
                </c:pt>
                <c:pt idx="7">
                  <c:v>35.380885027278218</c:v>
                </c:pt>
                <c:pt idx="8">
                  <c:v>12.3</c:v>
                </c:pt>
                <c:pt idx="9">
                  <c:v>6.6148015871248713</c:v>
                </c:pt>
                <c:pt idx="1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E-494B-A43B-38E68422C2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8323920"/>
        <c:axId val="2115873088"/>
      </c:barChart>
      <c:catAx>
        <c:axId val="2118323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873088"/>
        <c:crosses val="autoZero"/>
        <c:auto val="1"/>
        <c:lblAlgn val="ctr"/>
        <c:lblOffset val="100"/>
        <c:noMultiLvlLbl val="0"/>
      </c:catAx>
      <c:valAx>
        <c:axId val="21158730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1832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Changes in share (%) of adult </a:t>
            </a:r>
            <a:r>
              <a:rPr lang="en-GB" b="1" dirty="0" smtClean="0"/>
              <a:t>apprentices </a:t>
            </a:r>
            <a:endParaRPr lang="en-GB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Germany</c:v>
                </c:pt>
                <c:pt idx="1">
                  <c:v>Denmark</c:v>
                </c:pt>
                <c:pt idx="2">
                  <c:v>England (UK)</c:v>
                </c:pt>
                <c:pt idx="3">
                  <c:v>Canada</c:v>
                </c:pt>
                <c:pt idx="4">
                  <c:v>Finland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3.4</c:v>
                </c:pt>
                <c:pt idx="1">
                  <c:v>19.5</c:v>
                </c:pt>
                <c:pt idx="2">
                  <c:v>18</c:v>
                </c:pt>
                <c:pt idx="3">
                  <c:v>67.2</c:v>
                </c:pt>
                <c:pt idx="4" formatCode="0.0">
                  <c:v>72.388059701492509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6-4F8A-80A8-78CB54B834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076-4F8A-80A8-78CB54B8341A}"/>
              </c:ext>
            </c:extLst>
          </c:dPt>
          <c:cat>
            <c:strRef>
              <c:f>Sheet1!$A$2:$A$6</c:f>
              <c:strCache>
                <c:ptCount val="5"/>
                <c:pt idx="0">
                  <c:v>Germany</c:v>
                </c:pt>
                <c:pt idx="1">
                  <c:v>Denmark</c:v>
                </c:pt>
                <c:pt idx="2">
                  <c:v>England (UK)</c:v>
                </c:pt>
                <c:pt idx="3">
                  <c:v>Canada</c:v>
                </c:pt>
                <c:pt idx="4">
                  <c:v>Finland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35.4</c:v>
                </c:pt>
                <c:pt idx="2">
                  <c:v>47</c:v>
                </c:pt>
                <c:pt idx="3">
                  <c:v>70.900000000000006</c:v>
                </c:pt>
                <c:pt idx="4" formatCode="0.0">
                  <c:v>84.135717560751885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76-4F8A-80A8-78CB54B834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Germany</c:v>
                </c:pt>
                <c:pt idx="1">
                  <c:v>Denmark</c:v>
                </c:pt>
                <c:pt idx="2">
                  <c:v>England (UK)</c:v>
                </c:pt>
                <c:pt idx="3">
                  <c:v>Canada</c:v>
                </c:pt>
                <c:pt idx="4">
                  <c:v>Finland 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4" formatCode="0.0">
                  <c:v>78.414244918528496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76-4F8A-80A8-78CB54B834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Germany</c:v>
                </c:pt>
                <c:pt idx="1">
                  <c:v>Denmark</c:v>
                </c:pt>
                <c:pt idx="2">
                  <c:v>England (UK)</c:v>
                </c:pt>
                <c:pt idx="3">
                  <c:v>Canada</c:v>
                </c:pt>
                <c:pt idx="4">
                  <c:v>Finland 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4" formatCode="0.0">
                  <c:v>85.224128389596004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76-4F8A-80A8-78CB54B83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8940960"/>
        <c:axId val="2115933888"/>
      </c:barChart>
      <c:catAx>
        <c:axId val="211894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933888"/>
        <c:crosses val="autoZero"/>
        <c:auto val="1"/>
        <c:lblAlgn val="ctr"/>
        <c:lblOffset val="100"/>
        <c:noMultiLvlLbl val="0"/>
      </c:catAx>
      <c:valAx>
        <c:axId val="211593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94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Share of graduates (%)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FDB-41D3-8DC2-2B343AAD54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FDB-41D3-8DC2-2B343AAD54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FDB-41D3-8DC2-2B343AAD54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FDB-41D3-8DC2-2B343AAD547C}"/>
              </c:ext>
            </c:extLst>
          </c:dPt>
          <c:dLbls>
            <c:dLbl>
              <c:idx val="0"/>
              <c:layout>
                <c:manualLayout>
                  <c:x val="-0.22127052105638828"/>
                  <c:y val="8.97931754619239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29764453961456"/>
                      <c:h val="0.199719529240413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FDB-41D3-8DC2-2B343AAD547C}"/>
                </c:ext>
              </c:extLst>
            </c:dLbl>
            <c:dLbl>
              <c:idx val="1"/>
              <c:layout>
                <c:manualLayout>
                  <c:x val="9.0083924868063867E-2"/>
                  <c:y val="-0.168361996852823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75501469703867"/>
                      <c:h val="0.181340011250646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FDB-41D3-8DC2-2B343AAD547C}"/>
                </c:ext>
              </c:extLst>
            </c:dLbl>
            <c:dLbl>
              <c:idx val="2"/>
              <c:layout>
                <c:manualLayout>
                  <c:x val="0.21591720199857245"/>
                  <c:y val="8.97930649881726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DB-41D3-8DC2-2B343AAD547C}"/>
                </c:ext>
              </c:extLst>
            </c:dLbl>
            <c:dLbl>
              <c:idx val="3"/>
              <c:layout>
                <c:manualLayout>
                  <c:x val="0.12491084826923401"/>
                  <c:y val="5.19116156962873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753204966081591"/>
                      <c:h val="0.286706560947705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DB-41D3-8DC2-2B343AAD54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Regular apprenticeship </c:v>
                </c:pt>
                <c:pt idx="1">
                  <c:v>With shorter
training duration</c:v>
                </c:pt>
                <c:pt idx="2">
                  <c:v>Directly applied for final exam</c:v>
                </c:pt>
                <c:pt idx="3">
                  <c:v>Skills validation 
procedure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</c:v>
                </c:pt>
                <c:pt idx="1">
                  <c:v>21</c:v>
                </c:pt>
                <c:pt idx="2">
                  <c:v>34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B-41D3-8DC2-2B343AAD547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FA46D-0D83-467B-9140-53D256789C52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6144F-E833-4F59-A55C-BA7AFE295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0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6144F-E833-4F59-A55C-BA7AFE295C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08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065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83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6144F-E833-4F59-A55C-BA7AFE295C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6144F-E833-4F59-A55C-BA7AFE295C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12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6144F-E833-4F59-A55C-BA7AFE295C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7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6144F-E833-4F59-A55C-BA7AFE295C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7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6144F-E833-4F59-A55C-BA7AFE295C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2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6144F-E833-4F59-A55C-BA7AFE295C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22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2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90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04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480400"/>
            <a:ext cx="84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0"/>
            <a:ext cx="84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1" y="432000"/>
            <a:ext cx="923076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838FBB9-DBA7-4890-9688-79B86670FD30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55201"/>
            <a:ext cx="23232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0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1838FBB9-DBA7-4890-9688-79B86670FD30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DF60F7E-D53F-494A-BC01-2B154C77C3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9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838FBB9-DBA7-4890-9688-79B86670FD30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BDF60F7E-D53F-494A-BC01-2B154C77C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93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4CEF619E-FA41-47B9-B072-EF1D85A4C737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43048AA-0ECC-4052-BF2E-6E79B4432AA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5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602000"/>
            <a:ext cx="109584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1838FBB9-DBA7-4890-9688-79B86670FD30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DF60F7E-D53F-494A-BC01-2B154C77C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000" y="2501105"/>
            <a:ext cx="8400000" cy="1246495"/>
          </a:xfrm>
        </p:spPr>
        <p:txBody>
          <a:bodyPr/>
          <a:lstStyle/>
          <a:p>
            <a:r>
              <a:rPr lang="en-GB" dirty="0" smtClean="0"/>
              <a:t>OECD’s work on </a:t>
            </a:r>
            <a:br>
              <a:rPr lang="en-GB" dirty="0" smtClean="0"/>
            </a:br>
            <a:r>
              <a:rPr lang="en-GB" dirty="0" smtClean="0"/>
              <a:t>Adult </a:t>
            </a:r>
            <a:r>
              <a:rPr lang="en-GB" dirty="0"/>
              <a:t>apprenticeships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6000" y="4487126"/>
            <a:ext cx="8400000" cy="16004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400" i="1" dirty="0"/>
              <a:t>Shinyoung Jeon, Policy Analyst</a:t>
            </a:r>
          </a:p>
          <a:p>
            <a:pPr algn="just">
              <a:lnSpc>
                <a:spcPct val="100000"/>
              </a:lnSpc>
            </a:pPr>
            <a:r>
              <a:rPr lang="en-US" sz="2400" i="1" dirty="0"/>
              <a:t>VET and Adult Learning Team, OECD Centre for Skills</a:t>
            </a:r>
          </a:p>
          <a:p>
            <a:endParaRPr lang="en-GB" sz="2400" dirty="0" smtClean="0"/>
          </a:p>
          <a:p>
            <a:endParaRPr lang="en-US" sz="2400" i="1" dirty="0" smtClean="0"/>
          </a:p>
          <a:p>
            <a:r>
              <a:rPr lang="en-US" sz="2400" b="1" i="1" dirty="0" err="1" smtClean="0"/>
              <a:t>EAfA</a:t>
            </a:r>
            <a:r>
              <a:rPr lang="en-US" sz="2400" b="1" i="1" dirty="0"/>
              <a:t>, 15 October </a:t>
            </a:r>
            <a:r>
              <a:rPr lang="en-US" sz="2400" b="1" i="1" dirty="0" smtClean="0"/>
              <a:t>2019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t="5845" r="66380" b="83440"/>
          <a:stretch/>
        </p:blipFill>
        <p:spPr>
          <a:xfrm>
            <a:off x="9116860" y="0"/>
            <a:ext cx="3075140" cy="55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264308"/>
              </p:ext>
            </p:extLst>
          </p:nvPr>
        </p:nvGraphicFramePr>
        <p:xfrm>
          <a:off x="3611880" y="1508760"/>
          <a:ext cx="7985760" cy="51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routes to obtain apprenticeship qualifications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601575"/>
            <a:ext cx="3916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How adult apprentices obtained apprenticeship qualifications </a:t>
            </a:r>
          </a:p>
          <a:p>
            <a:r>
              <a:rPr lang="en-GB" sz="2800" dirty="0"/>
              <a:t>in Switzerland in 2012</a:t>
            </a:r>
          </a:p>
        </p:txBody>
      </p:sp>
    </p:spTree>
    <p:extLst>
      <p:ext uri="{BB962C8B-B14F-4D97-AF65-F5344CB8AC3E}">
        <p14:creationId xmlns:p14="http://schemas.microsoft.com/office/powerpoint/2010/main" val="13127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Incentives</a:t>
            </a:r>
          </a:p>
          <a:p>
            <a:endParaRPr lang="en-GB" b="1" dirty="0">
              <a:sym typeface="Wingdings" panose="05000000000000000000" pitchFamily="2" charset="2"/>
            </a:endParaRPr>
          </a:p>
          <a:p>
            <a:r>
              <a:rPr lang="en-GB" dirty="0" smtClean="0"/>
              <a:t>Flexibility</a:t>
            </a:r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b="1" dirty="0"/>
              <a:t>Basic </a:t>
            </a:r>
            <a:r>
              <a:rPr lang="en-GB" b="1" dirty="0" smtClean="0"/>
              <a:t>skills</a:t>
            </a:r>
          </a:p>
          <a:p>
            <a:endParaRPr lang="en-GB" dirty="0"/>
          </a:p>
          <a:p>
            <a:r>
              <a:rPr lang="en-GB" dirty="0" smtClean="0"/>
              <a:t>Career guidance</a:t>
            </a:r>
          </a:p>
          <a:p>
            <a:endParaRPr lang="en-GB" dirty="0"/>
          </a:p>
          <a:p>
            <a:r>
              <a:rPr lang="en-GB" dirty="0" smtClean="0"/>
              <a:t>Teachers and trainers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make adult apprenticeships attractive and effective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2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Incentives</a:t>
            </a:r>
          </a:p>
          <a:p>
            <a:endParaRPr lang="en-GB" b="1" dirty="0">
              <a:sym typeface="Wingdings" panose="05000000000000000000" pitchFamily="2" charset="2"/>
            </a:endParaRPr>
          </a:p>
          <a:p>
            <a:r>
              <a:rPr lang="en-GB" dirty="0" smtClean="0"/>
              <a:t>Flexibility</a:t>
            </a:r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/>
              <a:t>Basic </a:t>
            </a:r>
            <a:r>
              <a:rPr lang="en-GB" dirty="0" smtClean="0"/>
              <a:t>skills</a:t>
            </a:r>
          </a:p>
          <a:p>
            <a:endParaRPr lang="en-GB" dirty="0"/>
          </a:p>
          <a:p>
            <a:r>
              <a:rPr lang="en-GB" b="1" dirty="0" smtClean="0"/>
              <a:t>Career guidance</a:t>
            </a:r>
          </a:p>
          <a:p>
            <a:endParaRPr lang="en-GB" dirty="0"/>
          </a:p>
          <a:p>
            <a:r>
              <a:rPr lang="en-GB" dirty="0" smtClean="0"/>
              <a:t>Teachers and trainers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make adult apprenticeships attractive and effective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3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Incentives</a:t>
            </a:r>
          </a:p>
          <a:p>
            <a:endParaRPr lang="en-GB" b="1" dirty="0">
              <a:sym typeface="Wingdings" panose="05000000000000000000" pitchFamily="2" charset="2"/>
            </a:endParaRPr>
          </a:p>
          <a:p>
            <a:r>
              <a:rPr lang="en-GB" dirty="0" smtClean="0"/>
              <a:t>Flexibility</a:t>
            </a:r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/>
              <a:t>Basic </a:t>
            </a:r>
            <a:r>
              <a:rPr lang="en-GB" dirty="0" smtClean="0"/>
              <a:t>skills</a:t>
            </a:r>
          </a:p>
          <a:p>
            <a:endParaRPr lang="en-GB" dirty="0"/>
          </a:p>
          <a:p>
            <a:r>
              <a:rPr lang="en-GB" dirty="0" smtClean="0"/>
              <a:t>Career guidance</a:t>
            </a:r>
          </a:p>
          <a:p>
            <a:endParaRPr lang="en-GB" dirty="0"/>
          </a:p>
          <a:p>
            <a:r>
              <a:rPr lang="en-GB" b="1" dirty="0" smtClean="0"/>
              <a:t>Teachers and trainers</a:t>
            </a:r>
            <a:endParaRPr lang="en-GB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make adult apprenticeships attractive and effective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6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000" y="1602000"/>
            <a:ext cx="5774468" cy="4819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400" dirty="0" smtClean="0"/>
              <a:t>6 working papers on work-based learning and a synthesis report (</a:t>
            </a:r>
            <a:r>
              <a:rPr lang="en-GB" sz="2400" i="1" dirty="0" smtClean="0"/>
              <a:t>Seven Questions about Apprenticeships</a:t>
            </a:r>
            <a:r>
              <a:rPr lang="en-GB" sz="2400" dirty="0" smtClean="0"/>
              <a:t>)</a:t>
            </a:r>
          </a:p>
          <a:p>
            <a:pPr>
              <a:lnSpc>
                <a:spcPct val="120000"/>
              </a:lnSpc>
            </a:pPr>
            <a:endParaRPr lang="en-GB" sz="1800" dirty="0" smtClean="0"/>
          </a:p>
          <a:p>
            <a:pPr>
              <a:lnSpc>
                <a:spcPct val="120000"/>
              </a:lnSpc>
            </a:pPr>
            <a:r>
              <a:rPr lang="en-GB" sz="2400" dirty="0" smtClean="0"/>
              <a:t>Country review of apprenticeship system: England </a:t>
            </a:r>
            <a:r>
              <a:rPr lang="en-GB" sz="2400" dirty="0" smtClean="0"/>
              <a:t>and Israel</a:t>
            </a:r>
          </a:p>
          <a:p>
            <a:pPr>
              <a:lnSpc>
                <a:spcPct val="120000"/>
              </a:lnSpc>
            </a:pP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Apprenticeships </a:t>
            </a:r>
            <a:r>
              <a:rPr lang="en-US" sz="2400" dirty="0"/>
              <a:t>for </a:t>
            </a:r>
            <a:r>
              <a:rPr lang="en-US" sz="2400" dirty="0" smtClean="0"/>
              <a:t>Adults:</a:t>
            </a:r>
            <a:r>
              <a:rPr lang="en-GB" sz="2400" dirty="0"/>
              <a:t> </a:t>
            </a:r>
            <a:r>
              <a:rPr lang="en-US" sz="2400" dirty="0" smtClean="0"/>
              <a:t>Muehlemann</a:t>
            </a:r>
            <a:r>
              <a:rPr lang="en-US" sz="2400" dirty="0"/>
              <a:t>, S. (forthcoming), “The Economics of Apprenticeships for Adults”, </a:t>
            </a:r>
            <a:r>
              <a:rPr lang="en-US" sz="2400" dirty="0" smtClean="0"/>
              <a:t>OECD </a:t>
            </a:r>
            <a:r>
              <a:rPr lang="en-US" sz="2400" dirty="0" smtClean="0"/>
              <a:t>Publishing</a:t>
            </a:r>
            <a:endParaRPr lang="en-US" sz="2400" dirty="0" smtClean="0"/>
          </a:p>
          <a:p>
            <a:pPr>
              <a:lnSpc>
                <a:spcPct val="120000"/>
              </a:lnSpc>
            </a:pPr>
            <a:endParaRPr lang="en-GB" sz="2400" dirty="0" smtClean="0"/>
          </a:p>
          <a:p>
            <a:pPr>
              <a:lnSpc>
                <a:spcPct val="120000"/>
              </a:lnSpc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OECD work on apprenticeships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028" t="14908" r="34930" b="11883"/>
          <a:stretch/>
        </p:blipFill>
        <p:spPr>
          <a:xfrm>
            <a:off x="6560572" y="1602000"/>
            <a:ext cx="2686523" cy="35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236" t="15308" r="35140" b="11606"/>
          <a:stretch/>
        </p:blipFill>
        <p:spPr>
          <a:xfrm>
            <a:off x="9369062" y="1602000"/>
            <a:ext cx="2654939" cy="35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4218" t="15463" r="35042" b="11852"/>
          <a:stretch/>
        </p:blipFill>
        <p:spPr>
          <a:xfrm>
            <a:off x="7871465" y="2857476"/>
            <a:ext cx="2679539" cy="35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55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Build comparable database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 </a:t>
            </a:r>
            <a:r>
              <a:rPr lang="en-US" dirty="0"/>
              <a:t>agreed definition for comparative data </a:t>
            </a:r>
            <a:r>
              <a:rPr lang="en-US" dirty="0" smtClean="0"/>
              <a:t>collection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Diversity in use of terms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Only partial mapping </a:t>
            </a:r>
            <a:r>
              <a:rPr lang="en-US" dirty="0"/>
              <a:t>of apprenticeship schemes across OECD </a:t>
            </a:r>
            <a:r>
              <a:rPr lang="en-US" dirty="0" smtClean="0"/>
              <a:t>countries, particularly when compared </a:t>
            </a:r>
            <a:r>
              <a:rPr lang="en-US" dirty="0"/>
              <a:t>to </a:t>
            </a:r>
            <a:r>
              <a:rPr lang="en-US" dirty="0" smtClean="0"/>
              <a:t>Europe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A forthcoming OECD publication will suggest proposals on how to improve apprenticeship data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Expand </a:t>
            </a:r>
            <a:r>
              <a:rPr lang="en-GB" dirty="0" smtClean="0"/>
              <a:t>research </a:t>
            </a:r>
            <a:r>
              <a:rPr lang="en-GB" dirty="0" smtClean="0"/>
              <a:t>on: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Diverse </a:t>
            </a:r>
            <a:r>
              <a:rPr lang="en-GB" dirty="0" smtClean="0"/>
              <a:t>forms of adult apprenticeships and their </a:t>
            </a:r>
            <a:r>
              <a:rPr lang="en-GB" dirty="0" smtClean="0"/>
              <a:t>effectiveness/efficiencies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Difference across sectors and levels</a:t>
            </a:r>
            <a:endParaRPr lang="en-GB" dirty="0" smtClean="0"/>
          </a:p>
          <a:p>
            <a:pPr>
              <a:lnSpc>
                <a:spcPct val="120000"/>
              </a:lnSpc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work is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5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" y="609600"/>
            <a:ext cx="118491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</a:rPr>
              <a:t>Contact: </a:t>
            </a:r>
            <a:r>
              <a:rPr lang="en-GB" sz="2400" b="1" dirty="0" smtClean="0">
                <a:solidFill>
                  <a:schemeClr val="bg1"/>
                </a:solidFill>
              </a:rPr>
              <a:t>Shinyoung.Jeon@oecd.org</a:t>
            </a:r>
          </a:p>
          <a:p>
            <a:pPr algn="r"/>
            <a:endParaRPr lang="en-GB" sz="2400" b="1" dirty="0" smtClean="0">
              <a:solidFill>
                <a:schemeClr val="bg1"/>
              </a:solidFill>
            </a:endParaRPr>
          </a:p>
          <a:p>
            <a:endParaRPr lang="en-GB" sz="2400" b="1" dirty="0" smtClean="0">
              <a:solidFill>
                <a:schemeClr val="bg1"/>
              </a:solidFill>
            </a:endParaRPr>
          </a:p>
          <a:p>
            <a:endParaRPr lang="en-GB" sz="2400" b="1" dirty="0" smtClean="0">
              <a:solidFill>
                <a:schemeClr val="bg1"/>
              </a:solidFill>
            </a:endParaRPr>
          </a:p>
          <a:p>
            <a:r>
              <a:rPr lang="en-GB" sz="2400" b="1" dirty="0" smtClean="0">
                <a:solidFill>
                  <a:schemeClr val="bg1"/>
                </a:solidFill>
              </a:rPr>
              <a:t>Recent OECD publications relevant to apprenticeships:</a:t>
            </a:r>
            <a:endParaRPr lang="en-GB" sz="2400" b="1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OECD </a:t>
            </a:r>
            <a:r>
              <a:rPr lang="en-US" sz="1400" dirty="0">
                <a:solidFill>
                  <a:schemeClr val="bg1"/>
                </a:solidFill>
              </a:rPr>
              <a:t>(2018), Seven Questions about Apprenticeships: Answers from International Experience, OECD Reviews of VET. </a:t>
            </a:r>
          </a:p>
          <a:p>
            <a:r>
              <a:rPr lang="en-US" sz="1400" dirty="0">
                <a:solidFill>
                  <a:schemeClr val="bg1"/>
                </a:solidFill>
              </a:rPr>
              <a:t>Muehlemann, S. (forthcoming), “The Economics of Apprenticeships for Adults”, OECD Publishing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err="1" smtClean="0">
                <a:solidFill>
                  <a:schemeClr val="bg1"/>
                </a:solidFill>
              </a:rPr>
              <a:t>Mühlemann</a:t>
            </a:r>
            <a:r>
              <a:rPr lang="en-US" sz="1400" dirty="0">
                <a:solidFill>
                  <a:schemeClr val="bg1"/>
                </a:solidFill>
              </a:rPr>
              <a:t>, S. (2016), "The Cost and Benefits of Work-based Learning", OECD Education Working Papers, No. 143, OECD </a:t>
            </a:r>
            <a:r>
              <a:rPr lang="en-US" sz="1400" dirty="0" smtClean="0">
                <a:solidFill>
                  <a:schemeClr val="bg1"/>
                </a:solidFill>
              </a:rPr>
              <a:t>Publishing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err="1" smtClean="0">
                <a:solidFill>
                  <a:schemeClr val="bg1"/>
                </a:solidFill>
              </a:rPr>
              <a:t>Kuczera</a:t>
            </a:r>
            <a:r>
              <a:rPr lang="en-US" sz="1400" dirty="0">
                <a:solidFill>
                  <a:schemeClr val="bg1"/>
                </a:solidFill>
              </a:rPr>
              <a:t>, M. (2017), "Incentives for apprenticeship", OECD Education Working Papers, No. 152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Kis</a:t>
            </a:r>
            <a:r>
              <a:rPr lang="en-US" sz="1400" dirty="0">
                <a:solidFill>
                  <a:schemeClr val="bg1"/>
                </a:solidFill>
              </a:rPr>
              <a:t>, V. and H. </a:t>
            </a:r>
            <a:r>
              <a:rPr lang="en-US" sz="1400" dirty="0" err="1">
                <a:solidFill>
                  <a:schemeClr val="bg1"/>
                </a:solidFill>
              </a:rPr>
              <a:t>Windisch</a:t>
            </a:r>
            <a:r>
              <a:rPr lang="en-US" sz="1400" dirty="0">
                <a:solidFill>
                  <a:schemeClr val="bg1"/>
                </a:solidFill>
              </a:rPr>
              <a:t> (2018), "Making skills transparent: </a:t>
            </a:r>
            <a:r>
              <a:rPr lang="en-US" sz="1400" dirty="0" err="1">
                <a:solidFill>
                  <a:schemeClr val="bg1"/>
                </a:solidFill>
              </a:rPr>
              <a:t>Recognising</a:t>
            </a:r>
            <a:r>
              <a:rPr lang="en-US" sz="1400" dirty="0">
                <a:solidFill>
                  <a:schemeClr val="bg1"/>
                </a:solidFill>
              </a:rPr>
              <a:t> vocational skills acquired through </a:t>
            </a:r>
            <a:r>
              <a:rPr lang="en-US" sz="1400" dirty="0" smtClean="0">
                <a:solidFill>
                  <a:schemeClr val="bg1"/>
                </a:solidFill>
              </a:rPr>
              <a:t>work-based </a:t>
            </a:r>
            <a:r>
              <a:rPr lang="en-US" sz="1400" dirty="0">
                <a:solidFill>
                  <a:schemeClr val="bg1"/>
                </a:solidFill>
              </a:rPr>
              <a:t>learning", </a:t>
            </a:r>
            <a:r>
              <a:rPr lang="en-US" sz="1400" i="1" dirty="0">
                <a:solidFill>
                  <a:schemeClr val="bg1"/>
                </a:solidFill>
              </a:rPr>
              <a:t>OECD </a:t>
            </a:r>
            <a:r>
              <a:rPr lang="en-US" sz="1400" i="1" dirty="0" smtClean="0">
                <a:solidFill>
                  <a:schemeClr val="bg1"/>
                </a:solidFill>
              </a:rPr>
              <a:t>Edu WP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Musset, P. and L. </a:t>
            </a:r>
            <a:r>
              <a:rPr lang="en-US" sz="1400" dirty="0" err="1">
                <a:solidFill>
                  <a:schemeClr val="bg1"/>
                </a:solidFill>
              </a:rPr>
              <a:t>Mytna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Kurekova</a:t>
            </a:r>
            <a:r>
              <a:rPr lang="en-US" sz="1400" dirty="0">
                <a:solidFill>
                  <a:schemeClr val="bg1"/>
                </a:solidFill>
              </a:rPr>
              <a:t> (2018), "Working it out: Career Guidance and Employer Engagement", </a:t>
            </a:r>
            <a:r>
              <a:rPr lang="en-US" sz="1400" i="1" dirty="0">
                <a:solidFill>
                  <a:schemeClr val="bg1"/>
                </a:solidFill>
              </a:rPr>
              <a:t>OECD Education Working </a:t>
            </a:r>
            <a:r>
              <a:rPr lang="en-US" sz="1400" i="1" dirty="0" smtClean="0">
                <a:solidFill>
                  <a:schemeClr val="bg1"/>
                </a:solidFill>
              </a:rPr>
              <a:t>Papers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err="1">
                <a:solidFill>
                  <a:schemeClr val="bg1"/>
                </a:solidFill>
              </a:rPr>
              <a:t>Kuczera</a:t>
            </a:r>
            <a:r>
              <a:rPr lang="en-US" sz="1400" dirty="0">
                <a:solidFill>
                  <a:schemeClr val="bg1"/>
                </a:solidFill>
              </a:rPr>
              <a:t>, M. (2017), "Striking the right balance: Costs and benefits of apprenticeship", </a:t>
            </a:r>
            <a:r>
              <a:rPr lang="en-US" sz="1400" i="1" dirty="0">
                <a:solidFill>
                  <a:schemeClr val="bg1"/>
                </a:solidFill>
              </a:rPr>
              <a:t>OECD Education Working Papers</a:t>
            </a:r>
            <a:r>
              <a:rPr lang="en-US" sz="1400" dirty="0">
                <a:solidFill>
                  <a:schemeClr val="bg1"/>
                </a:solidFill>
              </a:rPr>
              <a:t>, No. 153, OECD </a:t>
            </a:r>
            <a:r>
              <a:rPr lang="en-US" sz="1400" dirty="0" smtClean="0">
                <a:solidFill>
                  <a:schemeClr val="bg1"/>
                </a:solidFill>
              </a:rPr>
              <a:t>Publishing </a:t>
            </a:r>
            <a:r>
              <a:rPr lang="en-US" sz="1400" dirty="0" err="1" smtClean="0">
                <a:solidFill>
                  <a:schemeClr val="bg1"/>
                </a:solidFill>
              </a:rPr>
              <a:t>Kuczera</a:t>
            </a:r>
            <a:r>
              <a:rPr lang="en-US" sz="1400" dirty="0">
                <a:solidFill>
                  <a:schemeClr val="bg1"/>
                </a:solidFill>
              </a:rPr>
              <a:t>, M. (2017), "Incentives for apprenticeship", </a:t>
            </a:r>
            <a:r>
              <a:rPr lang="en-US" sz="1400" i="1" dirty="0">
                <a:solidFill>
                  <a:schemeClr val="bg1"/>
                </a:solidFill>
              </a:rPr>
              <a:t>OECD Education Working Papers</a:t>
            </a:r>
            <a:r>
              <a:rPr lang="en-US" sz="1400" dirty="0">
                <a:solidFill>
                  <a:schemeClr val="bg1"/>
                </a:solidFill>
              </a:rPr>
              <a:t>, No. 152, OECD </a:t>
            </a:r>
            <a:r>
              <a:rPr lang="en-US" sz="1400" dirty="0" smtClean="0">
                <a:solidFill>
                  <a:schemeClr val="bg1"/>
                </a:solidFill>
              </a:rPr>
              <a:t>Publishing. 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err="1">
                <a:solidFill>
                  <a:schemeClr val="bg1"/>
                </a:solidFill>
              </a:rPr>
              <a:t>Kis</a:t>
            </a:r>
            <a:r>
              <a:rPr lang="en-US" sz="1400" dirty="0">
                <a:solidFill>
                  <a:schemeClr val="bg1"/>
                </a:solidFill>
              </a:rPr>
              <a:t>, V. (2016), "Work-based Learning for Youth at Risk: Getting Employers on Board", </a:t>
            </a:r>
            <a:r>
              <a:rPr lang="en-US" sz="1400" i="1" dirty="0">
                <a:solidFill>
                  <a:schemeClr val="bg1"/>
                </a:solidFill>
              </a:rPr>
              <a:t>OECD Education Working </a:t>
            </a:r>
            <a:r>
              <a:rPr lang="en-US" sz="1400" i="1" dirty="0" smtClean="0">
                <a:solidFill>
                  <a:schemeClr val="bg1"/>
                </a:solidFill>
              </a:rPr>
              <a:t>Papers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err="1">
                <a:solidFill>
                  <a:schemeClr val="bg1"/>
                </a:solidFill>
              </a:rPr>
              <a:t>Kis</a:t>
            </a:r>
            <a:r>
              <a:rPr lang="en-US" sz="1400" dirty="0">
                <a:solidFill>
                  <a:schemeClr val="bg1"/>
                </a:solidFill>
              </a:rPr>
              <a:t>, V. (2016), "Work, train, win: work-based learning design and management for productivity gains", </a:t>
            </a:r>
            <a:r>
              <a:rPr lang="en-US" sz="1400" i="1" dirty="0">
                <a:solidFill>
                  <a:schemeClr val="bg1"/>
                </a:solidFill>
              </a:rPr>
              <a:t>OECD Education Working </a:t>
            </a:r>
            <a:r>
              <a:rPr lang="en-US" sz="1400" i="1" dirty="0" smtClean="0">
                <a:solidFill>
                  <a:schemeClr val="bg1"/>
                </a:solidFill>
              </a:rPr>
              <a:t>Papers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err="1" smtClean="0">
                <a:solidFill>
                  <a:schemeClr val="bg1"/>
                </a:solidFill>
              </a:rPr>
              <a:t>Kuczera</a:t>
            </a:r>
            <a:r>
              <a:rPr lang="en-US" sz="1400" dirty="0">
                <a:solidFill>
                  <a:schemeClr val="bg1"/>
                </a:solidFill>
              </a:rPr>
              <a:t>, M. and S. Jeon (2019), Vocational Education and Training in Sweden, OECD Reviews of </a:t>
            </a:r>
            <a:r>
              <a:rPr lang="en-US" sz="1400" dirty="0" smtClean="0">
                <a:solidFill>
                  <a:schemeClr val="bg1"/>
                </a:solidFill>
              </a:rPr>
              <a:t>VET. 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err="1">
                <a:solidFill>
                  <a:schemeClr val="bg1"/>
                </a:solidFill>
              </a:rPr>
              <a:t>Kuczera</a:t>
            </a:r>
            <a:r>
              <a:rPr lang="en-US" sz="1400" dirty="0">
                <a:solidFill>
                  <a:schemeClr val="bg1"/>
                </a:solidFill>
              </a:rPr>
              <a:t>, M. and S. Field (2018), </a:t>
            </a:r>
            <a:r>
              <a:rPr lang="en-US" sz="1400" i="1" dirty="0">
                <a:solidFill>
                  <a:schemeClr val="bg1"/>
                </a:solidFill>
              </a:rPr>
              <a:t>Apprenticeship in England, United Kingdom</a:t>
            </a:r>
            <a:r>
              <a:rPr lang="en-US" sz="1400" dirty="0">
                <a:solidFill>
                  <a:schemeClr val="bg1"/>
                </a:solidFill>
              </a:rPr>
              <a:t>, OECD Reviews of VET, OECD Publishing. 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Kuczera</a:t>
            </a:r>
            <a:r>
              <a:rPr lang="en-US" sz="1400" dirty="0">
                <a:solidFill>
                  <a:schemeClr val="bg1"/>
                </a:solidFill>
              </a:rPr>
              <a:t>, M., T. </a:t>
            </a:r>
            <a:r>
              <a:rPr lang="en-US" sz="1400" dirty="0" err="1">
                <a:solidFill>
                  <a:schemeClr val="bg1"/>
                </a:solidFill>
              </a:rPr>
              <a:t>Bastianić</a:t>
            </a:r>
            <a:r>
              <a:rPr lang="en-US" sz="1400" dirty="0">
                <a:solidFill>
                  <a:schemeClr val="bg1"/>
                </a:solidFill>
              </a:rPr>
              <a:t> and S. Field (2018), </a:t>
            </a:r>
            <a:r>
              <a:rPr lang="en-US" sz="1400" i="1" dirty="0">
                <a:solidFill>
                  <a:schemeClr val="bg1"/>
                </a:solidFill>
              </a:rPr>
              <a:t>Apprenticeship and Vocational Education and Training in Israel</a:t>
            </a:r>
            <a:r>
              <a:rPr lang="en-US" sz="1400" dirty="0">
                <a:solidFill>
                  <a:schemeClr val="bg1"/>
                </a:solidFill>
              </a:rPr>
              <a:t>, OECD Publishing. </a:t>
            </a:r>
          </a:p>
          <a:p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endParaRPr lang="en-GB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Adult </a:t>
            </a:r>
            <a:r>
              <a:rPr lang="en-GB" dirty="0" smtClean="0"/>
              <a:t>shares in apprenticeships (all levels)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66840" y="6207928"/>
            <a:ext cx="10458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+mj-lt"/>
              </a:rPr>
              <a:t>Source: National statistics and </a:t>
            </a:r>
            <a:r>
              <a:rPr lang="en-US" sz="1400" dirty="0">
                <a:latin typeface="+mj-lt"/>
              </a:rPr>
              <a:t>Muehlemann, S. (forthcoming), “The Economics of Apprenticeships for Adults</a:t>
            </a:r>
            <a:r>
              <a:rPr lang="en-US" sz="1400" dirty="0" smtClean="0">
                <a:latin typeface="+mj-lt"/>
              </a:rPr>
              <a:t>”, OECD Publishing</a:t>
            </a:r>
            <a:endParaRPr lang="en-US" sz="1400" dirty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Note: Adults refer 25+ except </a:t>
            </a:r>
            <a:r>
              <a:rPr lang="en-US" sz="1400" dirty="0">
                <a:latin typeface="+mj-lt"/>
              </a:rPr>
              <a:t>Austria </a:t>
            </a:r>
            <a:r>
              <a:rPr lang="en-US" sz="1400" dirty="0" smtClean="0">
                <a:latin typeface="+mj-lt"/>
              </a:rPr>
              <a:t>(21+) and Germany (24+)</a:t>
            </a:r>
            <a:endParaRPr lang="en-GB" sz="1400" dirty="0">
              <a:latin typeface="+mj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175931"/>
              </p:ext>
            </p:extLst>
          </p:nvPr>
        </p:nvGraphicFramePr>
        <p:xfrm>
          <a:off x="623888" y="1601788"/>
          <a:ext cx="10958512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9332993" y="3708400"/>
            <a:ext cx="1282700" cy="698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Adults 25+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023394" y="3708400"/>
            <a:ext cx="1282700" cy="69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Young under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8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adult apprenticeships becoming more common?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321304"/>
              </p:ext>
            </p:extLst>
          </p:nvPr>
        </p:nvGraphicFramePr>
        <p:xfrm>
          <a:off x="623888" y="1601788"/>
          <a:ext cx="10958512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623888" y="6100206"/>
            <a:ext cx="10335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Arial (Body)"/>
              </a:rPr>
              <a:t>Note: </a:t>
            </a:r>
            <a:r>
              <a:rPr lang="en-US" sz="1400" dirty="0" smtClean="0">
                <a:latin typeface="Arial (Body)"/>
              </a:rPr>
              <a:t>Canada counts total </a:t>
            </a:r>
            <a:r>
              <a:rPr lang="en-US" sz="1400" dirty="0">
                <a:latin typeface="Arial (Body)"/>
              </a:rPr>
              <a:t>number of </a:t>
            </a:r>
            <a:r>
              <a:rPr lang="en-US" sz="1400" dirty="0" smtClean="0">
                <a:latin typeface="Arial (Body)"/>
              </a:rPr>
              <a:t>apprenticeship registration records </a:t>
            </a:r>
            <a:r>
              <a:rPr lang="en-US" sz="1400" dirty="0">
                <a:latin typeface="Arial (Body)"/>
              </a:rPr>
              <a:t>and not </a:t>
            </a:r>
            <a:r>
              <a:rPr lang="en-US" sz="1400" dirty="0" smtClean="0">
                <a:latin typeface="Arial (Body)"/>
              </a:rPr>
              <a:t>individual apprentices, including non-completed ones from the </a:t>
            </a:r>
            <a:r>
              <a:rPr lang="en-US" sz="1400" dirty="0">
                <a:latin typeface="Arial (Body)"/>
              </a:rPr>
              <a:t>previous </a:t>
            </a:r>
            <a:r>
              <a:rPr lang="en-US" sz="1400" dirty="0" smtClean="0">
                <a:latin typeface="Arial (Body)"/>
              </a:rPr>
              <a:t>year plus </a:t>
            </a:r>
            <a:r>
              <a:rPr lang="en-US" sz="1400" dirty="0">
                <a:latin typeface="Arial (Body)"/>
              </a:rPr>
              <a:t>apprentices newly registered during the current year.</a:t>
            </a:r>
          </a:p>
          <a:p>
            <a:endParaRPr lang="en-GB" sz="1400" dirty="0">
              <a:latin typeface="Arial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78862" y="2017915"/>
            <a:ext cx="625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9520899" y="2523722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1999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9914630" y="2070646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2009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10293846" y="2269252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2013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7441790" y="2718891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2013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7848438" y="2557175"/>
            <a:ext cx="625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3697561" y="3876952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2018</a:t>
            </a:r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3247079" y="4455884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2008</a:t>
            </a:r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1201104" y="5030076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1993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1593035" y="4745558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  <a:endParaRPr lang="en-GB" sz="1400" dirty="0"/>
          </a:p>
        </p:txBody>
      </p:sp>
      <p:sp>
        <p:nvSpPr>
          <p:cNvPr id="19" name="Rectangle 18"/>
          <p:cNvSpPr/>
          <p:nvPr/>
        </p:nvSpPr>
        <p:spPr>
          <a:xfrm>
            <a:off x="5367783" y="4501182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2009</a:t>
            </a:r>
            <a:endParaRPr lang="en-GB" sz="1400" dirty="0"/>
          </a:p>
        </p:txBody>
      </p:sp>
      <p:sp>
        <p:nvSpPr>
          <p:cNvPr id="20" name="Rectangle 19"/>
          <p:cNvSpPr/>
          <p:nvPr/>
        </p:nvSpPr>
        <p:spPr>
          <a:xfrm>
            <a:off x="5771007" y="3445982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670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Demographic 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changes</a:t>
            </a:r>
          </a:p>
          <a:p>
            <a:pPr marL="0" indent="0"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2. Labour market changes</a:t>
            </a:r>
          </a:p>
          <a:p>
            <a:pPr marL="0" indent="0">
              <a:buNone/>
            </a:pP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3. Strengths of apprenticeships</a:t>
            </a:r>
          </a:p>
          <a:p>
            <a:pPr marL="0" indent="0"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drivers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0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arge shares of jobs are risk of automation or significant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39" y="1523471"/>
            <a:ext cx="6165961" cy="379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drivers</a:t>
            </a:r>
            <a:endParaRPr lang="en-GB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24000" y="1602000"/>
            <a:ext cx="10958400" cy="452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Demographic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changes</a:t>
            </a:r>
          </a:p>
          <a:p>
            <a:pPr marL="0" indent="0"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2. Labour market changes</a:t>
            </a:r>
          </a:p>
          <a:p>
            <a:pPr marL="0" indent="0">
              <a:buNone/>
            </a:pP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3. Strengths of apprenticeships</a:t>
            </a:r>
          </a:p>
          <a:p>
            <a:pPr marL="0" indent="0"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drivers</a:t>
            </a:r>
            <a:endParaRPr lang="en-GB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24000" y="1602000"/>
            <a:ext cx="10958400" cy="452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Demographic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changes</a:t>
            </a:r>
          </a:p>
          <a:p>
            <a:pPr marL="0" indent="0"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2. Labour market changes</a:t>
            </a:r>
          </a:p>
          <a:p>
            <a:pPr marL="0" indent="0">
              <a:buNone/>
            </a:pP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3. Strengths of apprenticeships</a:t>
            </a:r>
          </a:p>
          <a:p>
            <a:pPr marL="0" indent="0"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Characteristics of adult </a:t>
            </a:r>
            <a:r>
              <a:rPr lang="en-GB" dirty="0" smtClean="0"/>
              <a:t>apprenticeships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231468" y="1664557"/>
            <a:ext cx="56625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Compared to </a:t>
            </a:r>
            <a:r>
              <a:rPr lang="en-GB" sz="2400" b="1" dirty="0" smtClean="0"/>
              <a:t>on-the-job training</a:t>
            </a:r>
            <a:r>
              <a:rPr lang="mr-IN" sz="2400" b="1" dirty="0" smtClean="0"/>
              <a:t>…</a:t>
            </a:r>
            <a:endParaRPr lang="en-CA" sz="2400" b="1" dirty="0" smtClean="0"/>
          </a:p>
          <a:p>
            <a:endParaRPr lang="en-GB" sz="2400" b="1" dirty="0" smtClean="0"/>
          </a:p>
          <a:p>
            <a:pPr marL="285750" indent="-285750">
              <a:buFontTx/>
              <a:buChar char="-"/>
            </a:pPr>
            <a:endParaRPr lang="en-GB" sz="2400" dirty="0" smtClean="0"/>
          </a:p>
          <a:p>
            <a:pPr marL="285750" indent="-285750">
              <a:buFontTx/>
              <a:buChar char="-"/>
            </a:pPr>
            <a:r>
              <a:rPr lang="en-GB" sz="2400" dirty="0" smtClean="0"/>
              <a:t>Higher training costs </a:t>
            </a:r>
            <a:r>
              <a:rPr lang="en-GB" sz="2400" dirty="0" smtClean="0"/>
              <a:t>(e.g. wage </a:t>
            </a:r>
            <a:r>
              <a:rPr lang="en-GB" sz="2400" dirty="0" smtClean="0"/>
              <a:t>for longer duration)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Some occupations have no (or not many) alternative training but apprenticeships</a:t>
            </a:r>
          </a:p>
          <a:p>
            <a:pPr marL="285750" indent="-285750">
              <a:buFontTx/>
              <a:buChar char="-"/>
            </a:pPr>
            <a:endParaRPr lang="en-GB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55702" y="1664557"/>
            <a:ext cx="59822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Compared to youth apprenticeships</a:t>
            </a:r>
            <a:r>
              <a:rPr lang="mr-IN" sz="2400" b="1" dirty="0" smtClean="0"/>
              <a:t>…</a:t>
            </a:r>
            <a:endParaRPr lang="en-CA" sz="2400" b="1" dirty="0" smtClean="0"/>
          </a:p>
          <a:p>
            <a:endParaRPr lang="en-GB" sz="2400" b="1" dirty="0" smtClean="0"/>
          </a:p>
          <a:p>
            <a:pPr marL="285750" indent="-285750">
              <a:buFontTx/>
              <a:buChar char="-"/>
            </a:pPr>
            <a:r>
              <a:rPr lang="en-GB" sz="2400" dirty="0" smtClean="0"/>
              <a:t>Higher wages (but expected higher productivity)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Lower expected tenure but lower </a:t>
            </a:r>
            <a:r>
              <a:rPr lang="en-GB" sz="2400" dirty="0"/>
              <a:t>mobility costs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Higher foregone earning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Higher financial obligation of adult apprentices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Could be shorter for adults with work </a:t>
            </a:r>
            <a:r>
              <a:rPr lang="en-GB" sz="2400" dirty="0" smtClean="0"/>
              <a:t>experience and relevant skills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6132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>
                <a:sym typeface="Wingdings" panose="05000000000000000000" pitchFamily="2" charset="2"/>
              </a:rPr>
              <a:t>Incentives</a:t>
            </a:r>
          </a:p>
          <a:p>
            <a:endParaRPr lang="en-GB" b="1" dirty="0">
              <a:sym typeface="Wingdings" panose="05000000000000000000" pitchFamily="2" charset="2"/>
            </a:endParaRPr>
          </a:p>
          <a:p>
            <a:r>
              <a:rPr lang="en-GB" dirty="0" smtClean="0"/>
              <a:t>Flexibility</a:t>
            </a:r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/>
              <a:t>Basic </a:t>
            </a:r>
            <a:r>
              <a:rPr lang="en-GB" dirty="0" smtClean="0"/>
              <a:t>skills</a:t>
            </a:r>
          </a:p>
          <a:p>
            <a:endParaRPr lang="en-GB" dirty="0"/>
          </a:p>
          <a:p>
            <a:r>
              <a:rPr lang="en-GB" dirty="0" smtClean="0"/>
              <a:t>Career guidance</a:t>
            </a:r>
          </a:p>
          <a:p>
            <a:endParaRPr lang="en-GB" dirty="0"/>
          </a:p>
          <a:p>
            <a:r>
              <a:rPr lang="en-GB" dirty="0" smtClean="0"/>
              <a:t>Teachers and trainers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make adult apprenticeships attractive and effective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4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Incentives</a:t>
            </a:r>
          </a:p>
          <a:p>
            <a:endParaRPr lang="en-GB" b="1" dirty="0">
              <a:sym typeface="Wingdings" panose="05000000000000000000" pitchFamily="2" charset="2"/>
            </a:endParaRPr>
          </a:p>
          <a:p>
            <a:r>
              <a:rPr lang="en-GB" b="1" dirty="0" smtClean="0"/>
              <a:t>Flexibility</a:t>
            </a:r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/>
              <a:t>Basic </a:t>
            </a:r>
            <a:r>
              <a:rPr lang="en-GB" dirty="0" smtClean="0"/>
              <a:t>skills</a:t>
            </a:r>
          </a:p>
          <a:p>
            <a:endParaRPr lang="en-GB" dirty="0"/>
          </a:p>
          <a:p>
            <a:r>
              <a:rPr lang="en-GB" dirty="0" smtClean="0"/>
              <a:t>Career guidance</a:t>
            </a:r>
          </a:p>
          <a:p>
            <a:endParaRPr lang="en-GB" dirty="0"/>
          </a:p>
          <a:p>
            <a:r>
              <a:rPr lang="en-GB" dirty="0" smtClean="0"/>
              <a:t>Teachers and trainers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make adult apprenticeships attractive and effective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6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5068</TotalTime>
  <Words>595</Words>
  <Application>Microsoft Office PowerPoint</Application>
  <PresentationFormat>Widescreen</PresentationFormat>
  <Paragraphs>168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 (Body)</vt:lpstr>
      <vt:lpstr>Helvetica 65 Medium</vt:lpstr>
      <vt:lpstr>Arial</vt:lpstr>
      <vt:lpstr>Calibri</vt:lpstr>
      <vt:lpstr>Georgia</vt:lpstr>
      <vt:lpstr>Wingdings</vt:lpstr>
      <vt:lpstr>OECD_English_white</vt:lpstr>
      <vt:lpstr>OECD’s work on  Adult apprenticeships</vt:lpstr>
      <vt:lpstr>Adult shares in apprenticeships (all levels)</vt:lpstr>
      <vt:lpstr>Are adult apprenticeships becoming more common?</vt:lpstr>
      <vt:lpstr>Possible drivers</vt:lpstr>
      <vt:lpstr>Possible drivers</vt:lpstr>
      <vt:lpstr>Possible drivers</vt:lpstr>
      <vt:lpstr>Characteristics of adult apprenticeships</vt:lpstr>
      <vt:lpstr>How to make adult apprenticeships attractive and effective</vt:lpstr>
      <vt:lpstr>How to make adult apprenticeships attractive and effective</vt:lpstr>
      <vt:lpstr>Different routes to obtain apprenticeship qualifications</vt:lpstr>
      <vt:lpstr>How to make adult apprenticeships attractive and effective</vt:lpstr>
      <vt:lpstr>How to make adult apprenticeships attractive and effective</vt:lpstr>
      <vt:lpstr>How to make adult apprenticeships attractive and effective</vt:lpstr>
      <vt:lpstr>Recent OECD work on apprenticeships</vt:lpstr>
      <vt:lpstr>Further work is needed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apprenticeships</dc:title>
  <dc:creator>Shinyoung JEON</dc:creator>
  <cp:lastModifiedBy>JEON Shinyoung, SKC/VET</cp:lastModifiedBy>
  <cp:revision>69</cp:revision>
  <dcterms:created xsi:type="dcterms:W3CDTF">2019-10-08T07:56:31Z</dcterms:created>
  <dcterms:modified xsi:type="dcterms:W3CDTF">2019-10-14T20:30:19Z</dcterms:modified>
</cp:coreProperties>
</file>