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1" r:id="rId2"/>
    <p:sldMasterId id="2147483675" r:id="rId3"/>
    <p:sldMasterId id="2147483692" r:id="rId4"/>
    <p:sldMasterId id="2147483693" r:id="rId5"/>
  </p:sldMasterIdLst>
  <p:notesMasterIdLst>
    <p:notesMasterId r:id="rId30"/>
  </p:notesMasterIdLst>
  <p:sldIdLst>
    <p:sldId id="309" r:id="rId6"/>
    <p:sldId id="310" r:id="rId7"/>
    <p:sldId id="314" r:id="rId8"/>
    <p:sldId id="312" r:id="rId9"/>
    <p:sldId id="313" r:id="rId10"/>
    <p:sldId id="308" r:id="rId11"/>
    <p:sldId id="300" r:id="rId12"/>
    <p:sldId id="289" r:id="rId13"/>
    <p:sldId id="301" r:id="rId14"/>
    <p:sldId id="303" r:id="rId15"/>
    <p:sldId id="293" r:id="rId16"/>
    <p:sldId id="291" r:id="rId17"/>
    <p:sldId id="298" r:id="rId18"/>
    <p:sldId id="295" r:id="rId19"/>
    <p:sldId id="297" r:id="rId20"/>
    <p:sldId id="305" r:id="rId21"/>
    <p:sldId id="304" r:id="rId22"/>
    <p:sldId id="294" r:id="rId23"/>
    <p:sldId id="307" r:id="rId24"/>
    <p:sldId id="290" r:id="rId25"/>
    <p:sldId id="302" r:id="rId26"/>
    <p:sldId id="292" r:id="rId27"/>
    <p:sldId id="306" r:id="rId28"/>
    <p:sldId id="296" r:id="rId29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rtificate" id="{5B9FD3D2-8595-4AE2-81E6-35387249A2A4}">
          <p14:sldIdLst>
            <p14:sldId id="309"/>
            <p14:sldId id="310"/>
            <p14:sldId id="314"/>
            <p14:sldId id="312"/>
            <p14:sldId id="313"/>
            <p14:sldId id="308"/>
            <p14:sldId id="300"/>
            <p14:sldId id="289"/>
            <p14:sldId id="301"/>
            <p14:sldId id="303"/>
            <p14:sldId id="293"/>
            <p14:sldId id="291"/>
            <p14:sldId id="298"/>
            <p14:sldId id="295"/>
            <p14:sldId id="297"/>
            <p14:sldId id="305"/>
            <p14:sldId id="304"/>
            <p14:sldId id="294"/>
            <p14:sldId id="307"/>
            <p14:sldId id="290"/>
            <p14:sldId id="302"/>
            <p14:sldId id="292"/>
            <p14:sldId id="306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obilio" initials="LM" lastIdx="9" clrIdx="0">
    <p:extLst>
      <p:ext uri="{19B8F6BF-5375-455C-9EA6-DF929625EA0E}">
        <p15:presenceInfo xmlns:p15="http://schemas.microsoft.com/office/powerpoint/2012/main" userId="Luca Mobil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1B4"/>
    <a:srgbClr val="EE8032"/>
    <a:srgbClr val="E75113"/>
    <a:srgbClr val="F7A732"/>
    <a:srgbClr val="008FCB"/>
    <a:srgbClr val="4A7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5" autoAdjust="0"/>
    <p:restoredTop sz="95342" autoAdjust="0"/>
  </p:normalViewPr>
  <p:slideViewPr>
    <p:cSldViewPr snapToGrid="0" showGuides="1">
      <p:cViewPr varScale="1">
        <p:scale>
          <a:sx n="111" d="100"/>
          <a:sy n="111" d="100"/>
        </p:scale>
        <p:origin x="960" y="90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EDF8D-72CF-4D6A-946C-847BB38B140D}" type="doc">
      <dgm:prSet loTypeId="urn:microsoft.com/office/officeart/2005/8/layout/hProcess9" loCatId="process" qsTypeId="urn:microsoft.com/office/officeart/2005/8/quickstyle/simple3" qsCatId="simple" csTypeId="urn:microsoft.com/office/officeart/2005/8/colors/accent6_2" csCatId="accent6" phldr="1"/>
      <dgm:spPr/>
    </dgm:pt>
    <dgm:pt modelId="{A6D7AA4B-68DD-4B56-8173-93424027C61B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February: </a:t>
          </a:r>
        </a:p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EAfA stakeholder meeting: agenda set by EAfA members</a:t>
          </a: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</a:rPr>
            <a:t>Brussels</a:t>
          </a:r>
          <a:endParaRPr lang="en-US" i="1" dirty="0">
            <a:solidFill>
              <a:schemeClr val="tx2">
                <a:lumMod val="50000"/>
              </a:schemeClr>
            </a:solidFill>
          </a:endParaRPr>
        </a:p>
      </dgm:t>
    </dgm:pt>
    <dgm:pt modelId="{9E3B3BE3-D1AE-49FE-9148-41D6AD91758C}" type="parTrans" cxnId="{15EE0CDD-A815-4A52-9F00-A83EFA829480}">
      <dgm:prSet/>
      <dgm:spPr/>
      <dgm:t>
        <a:bodyPr/>
        <a:lstStyle/>
        <a:p>
          <a:endParaRPr lang="en-US"/>
        </a:p>
      </dgm:t>
    </dgm:pt>
    <dgm:pt modelId="{795C689B-F2AD-4640-9D4E-77ED606E3053}" type="sibTrans" cxnId="{15EE0CDD-A815-4A52-9F00-A83EFA829480}">
      <dgm:prSet/>
      <dgm:spPr/>
      <dgm:t>
        <a:bodyPr/>
        <a:lstStyle/>
        <a:p>
          <a:endParaRPr lang="en-US"/>
        </a:p>
      </dgm:t>
    </dgm:pt>
    <dgm:pt modelId="{C3C8C26A-E63B-472E-84EC-3007BA659A70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May: </a:t>
          </a:r>
        </a:p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Learners perspective </a:t>
          </a: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</a:rPr>
            <a:t>Barcelona (tbc)</a:t>
          </a:r>
          <a:endParaRPr lang="en-US" i="1" dirty="0">
            <a:solidFill>
              <a:schemeClr val="tx2">
                <a:lumMod val="50000"/>
              </a:schemeClr>
            </a:solidFill>
          </a:endParaRPr>
        </a:p>
      </dgm:t>
    </dgm:pt>
    <dgm:pt modelId="{AE7AE0B6-EE72-4EF0-B602-6F1B613A6C22}" type="parTrans" cxnId="{8368644F-88CD-49FD-80C5-D5B2613D57C3}">
      <dgm:prSet/>
      <dgm:spPr/>
      <dgm:t>
        <a:bodyPr/>
        <a:lstStyle/>
        <a:p>
          <a:endParaRPr lang="en-US"/>
        </a:p>
      </dgm:t>
    </dgm:pt>
    <dgm:pt modelId="{C3C492E6-48AF-4A49-BB26-DEDD6783F675}" type="sibTrans" cxnId="{8368644F-88CD-49FD-80C5-D5B2613D57C3}">
      <dgm:prSet/>
      <dgm:spPr/>
      <dgm:t>
        <a:bodyPr/>
        <a:lstStyle/>
        <a:p>
          <a:endParaRPr lang="en-US"/>
        </a:p>
      </dgm:t>
    </dgm:pt>
    <dgm:pt modelId="{B5F09D4D-B5B5-4B72-8783-E99DE513F313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October (tbc): </a:t>
          </a:r>
        </a:p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Role of the regions </a:t>
          </a:r>
          <a:r>
            <a:rPr lang="en-US" i="1" dirty="0" smtClean="0">
              <a:solidFill>
                <a:schemeClr val="tx2">
                  <a:lumMod val="50000"/>
                </a:schemeClr>
              </a:solidFill>
            </a:rPr>
            <a:t>Committee of the Regions, Brussels, supported by German Presidency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B2333853-6C1A-477E-88C7-C294B500EEDD}" type="parTrans" cxnId="{A96C2D6D-5C9C-4013-A30A-4ED35A053A3B}">
      <dgm:prSet/>
      <dgm:spPr/>
      <dgm:t>
        <a:bodyPr/>
        <a:lstStyle/>
        <a:p>
          <a:endParaRPr lang="en-US"/>
        </a:p>
      </dgm:t>
    </dgm:pt>
    <dgm:pt modelId="{D47C9C92-AA4F-4BEF-9F4C-4F7E0B26B806}" type="sibTrans" cxnId="{A96C2D6D-5C9C-4013-A30A-4ED35A053A3B}">
      <dgm:prSet/>
      <dgm:spPr/>
      <dgm:t>
        <a:bodyPr/>
        <a:lstStyle/>
        <a:p>
          <a:endParaRPr lang="en-US"/>
        </a:p>
      </dgm:t>
    </dgm:pt>
    <dgm:pt modelId="{D90B0AA5-A4D9-4391-8D3A-60D93DCB4249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November: </a:t>
          </a:r>
        </a:p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Circular economy and sustainability</a:t>
          </a: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</a:rPr>
            <a:t>Berlin, European Vocational Skills Week </a:t>
          </a:r>
          <a:endParaRPr lang="en-US" i="1" dirty="0">
            <a:solidFill>
              <a:schemeClr val="tx2">
                <a:lumMod val="50000"/>
              </a:schemeClr>
            </a:solidFill>
          </a:endParaRPr>
        </a:p>
      </dgm:t>
    </dgm:pt>
    <dgm:pt modelId="{4D473D89-B230-4C17-96CC-62747DC80782}" type="parTrans" cxnId="{CF0410C5-9BE9-4CC2-A6BA-9722EB704521}">
      <dgm:prSet/>
      <dgm:spPr/>
      <dgm:t>
        <a:bodyPr/>
        <a:lstStyle/>
        <a:p>
          <a:endParaRPr lang="en-US"/>
        </a:p>
      </dgm:t>
    </dgm:pt>
    <dgm:pt modelId="{7B6C53A3-BE87-427A-9B98-D47B2969C517}" type="sibTrans" cxnId="{CF0410C5-9BE9-4CC2-A6BA-9722EB704521}">
      <dgm:prSet/>
      <dgm:spPr/>
      <dgm:t>
        <a:bodyPr/>
        <a:lstStyle/>
        <a:p>
          <a:endParaRPr lang="en-US"/>
        </a:p>
      </dgm:t>
    </dgm:pt>
    <dgm:pt modelId="{544C2D45-42AF-4687-8A90-E31691F60373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September (tbc):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EAfA ETF Regional Seminar for candidate countries incl. association with neighbouring countries</a:t>
          </a: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</a:rPr>
            <a:t>Serbia</a:t>
          </a:r>
          <a:endParaRPr lang="en-US" i="1" dirty="0">
            <a:solidFill>
              <a:schemeClr val="tx2">
                <a:lumMod val="50000"/>
              </a:schemeClr>
            </a:solidFill>
          </a:endParaRPr>
        </a:p>
      </dgm:t>
    </dgm:pt>
    <dgm:pt modelId="{14478504-B5F7-400B-801E-A4EC8F52471D}" type="parTrans" cxnId="{E67F26DE-5B43-4440-AF10-4452B67B4061}">
      <dgm:prSet/>
      <dgm:spPr/>
      <dgm:t>
        <a:bodyPr/>
        <a:lstStyle/>
        <a:p>
          <a:endParaRPr lang="en-US"/>
        </a:p>
      </dgm:t>
    </dgm:pt>
    <dgm:pt modelId="{D01D8568-4F07-4076-962A-8C39387FD087}" type="sibTrans" cxnId="{E67F26DE-5B43-4440-AF10-4452B67B4061}">
      <dgm:prSet/>
      <dgm:spPr/>
      <dgm:t>
        <a:bodyPr/>
        <a:lstStyle/>
        <a:p>
          <a:endParaRPr lang="en-US"/>
        </a:p>
      </dgm:t>
    </dgm:pt>
    <dgm:pt modelId="{43051210-6AA8-46C3-92CE-D9C468EFCBF7}" type="pres">
      <dgm:prSet presAssocID="{D49EDF8D-72CF-4D6A-946C-847BB38B140D}" presName="CompostProcess" presStyleCnt="0">
        <dgm:presLayoutVars>
          <dgm:dir/>
          <dgm:resizeHandles val="exact"/>
        </dgm:presLayoutVars>
      </dgm:prSet>
      <dgm:spPr/>
    </dgm:pt>
    <dgm:pt modelId="{F96D27F4-2F92-4F5E-B70F-FAC037F934DD}" type="pres">
      <dgm:prSet presAssocID="{D49EDF8D-72CF-4D6A-946C-847BB38B140D}" presName="arrow" presStyleLbl="bgShp" presStyleIdx="0" presStyleCnt="1"/>
      <dgm:spPr/>
    </dgm:pt>
    <dgm:pt modelId="{CD2CC0F7-61AB-4BE3-8827-80A690DAEEEC}" type="pres">
      <dgm:prSet presAssocID="{D49EDF8D-72CF-4D6A-946C-847BB38B140D}" presName="linearProcess" presStyleCnt="0"/>
      <dgm:spPr/>
    </dgm:pt>
    <dgm:pt modelId="{6D3D8DEE-F5DA-4AFA-97B0-1C98B5EA7423}" type="pres">
      <dgm:prSet presAssocID="{A6D7AA4B-68DD-4B56-8173-93424027C61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1ED94-E746-48AF-9970-33CE7A244E8E}" type="pres">
      <dgm:prSet presAssocID="{795C689B-F2AD-4640-9D4E-77ED606E3053}" presName="sibTrans" presStyleCnt="0"/>
      <dgm:spPr/>
    </dgm:pt>
    <dgm:pt modelId="{DF003F5B-A8C7-44AC-A07F-B5EE6E3B0B39}" type="pres">
      <dgm:prSet presAssocID="{C3C8C26A-E63B-472E-84EC-3007BA659A7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0438E-81B0-4082-BDFB-7783EC867B64}" type="pres">
      <dgm:prSet presAssocID="{C3C492E6-48AF-4A49-BB26-DEDD6783F675}" presName="sibTrans" presStyleCnt="0"/>
      <dgm:spPr/>
    </dgm:pt>
    <dgm:pt modelId="{F50D909D-6E4E-4747-A17D-5DC1EEF9A230}" type="pres">
      <dgm:prSet presAssocID="{544C2D45-42AF-4687-8A90-E31691F6037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BFE8A-D7BD-42F0-818E-70DB3EAE1C6B}" type="pres">
      <dgm:prSet presAssocID="{D01D8568-4F07-4076-962A-8C39387FD087}" presName="sibTrans" presStyleCnt="0"/>
      <dgm:spPr/>
    </dgm:pt>
    <dgm:pt modelId="{A6F6CE33-8FEC-4E1B-8D4F-2371D0BCE02D}" type="pres">
      <dgm:prSet presAssocID="{B5F09D4D-B5B5-4B72-8783-E99DE513F31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0EED4-5C78-4058-BC39-5E0536B9F701}" type="pres">
      <dgm:prSet presAssocID="{D47C9C92-AA4F-4BEF-9F4C-4F7E0B26B806}" presName="sibTrans" presStyleCnt="0"/>
      <dgm:spPr/>
    </dgm:pt>
    <dgm:pt modelId="{E0D3B0B1-70D9-4ABF-9D61-3990EC368861}" type="pres">
      <dgm:prSet presAssocID="{D90B0AA5-A4D9-4391-8D3A-60D93DCB424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458A8-3ECD-4AEC-A5D7-F6559B6DC2CE}" type="presOf" srcId="{A6D7AA4B-68DD-4B56-8173-93424027C61B}" destId="{6D3D8DEE-F5DA-4AFA-97B0-1C98B5EA7423}" srcOrd="0" destOrd="0" presId="urn:microsoft.com/office/officeart/2005/8/layout/hProcess9"/>
    <dgm:cxn modelId="{15EE0CDD-A815-4A52-9F00-A83EFA829480}" srcId="{D49EDF8D-72CF-4D6A-946C-847BB38B140D}" destId="{A6D7AA4B-68DD-4B56-8173-93424027C61B}" srcOrd="0" destOrd="0" parTransId="{9E3B3BE3-D1AE-49FE-9148-41D6AD91758C}" sibTransId="{795C689B-F2AD-4640-9D4E-77ED606E3053}"/>
    <dgm:cxn modelId="{E67F26DE-5B43-4440-AF10-4452B67B4061}" srcId="{D49EDF8D-72CF-4D6A-946C-847BB38B140D}" destId="{544C2D45-42AF-4687-8A90-E31691F60373}" srcOrd="2" destOrd="0" parTransId="{14478504-B5F7-400B-801E-A4EC8F52471D}" sibTransId="{D01D8568-4F07-4076-962A-8C39387FD087}"/>
    <dgm:cxn modelId="{CF0410C5-9BE9-4CC2-A6BA-9722EB704521}" srcId="{D49EDF8D-72CF-4D6A-946C-847BB38B140D}" destId="{D90B0AA5-A4D9-4391-8D3A-60D93DCB4249}" srcOrd="4" destOrd="0" parTransId="{4D473D89-B230-4C17-96CC-62747DC80782}" sibTransId="{7B6C53A3-BE87-427A-9B98-D47B2969C517}"/>
    <dgm:cxn modelId="{E07367B9-944C-4437-A11C-757744B0FC34}" type="presOf" srcId="{B5F09D4D-B5B5-4B72-8783-E99DE513F313}" destId="{A6F6CE33-8FEC-4E1B-8D4F-2371D0BCE02D}" srcOrd="0" destOrd="0" presId="urn:microsoft.com/office/officeart/2005/8/layout/hProcess9"/>
    <dgm:cxn modelId="{E1DFFC43-3D20-4A61-AFF5-76F74AFE3130}" type="presOf" srcId="{D90B0AA5-A4D9-4391-8D3A-60D93DCB4249}" destId="{E0D3B0B1-70D9-4ABF-9D61-3990EC368861}" srcOrd="0" destOrd="0" presId="urn:microsoft.com/office/officeart/2005/8/layout/hProcess9"/>
    <dgm:cxn modelId="{8E02083B-4891-4E83-B700-5E81E7AEC0DB}" type="presOf" srcId="{D49EDF8D-72CF-4D6A-946C-847BB38B140D}" destId="{43051210-6AA8-46C3-92CE-D9C468EFCBF7}" srcOrd="0" destOrd="0" presId="urn:microsoft.com/office/officeart/2005/8/layout/hProcess9"/>
    <dgm:cxn modelId="{4C6660DD-A04C-4452-BE9F-3ECB887AAF3E}" type="presOf" srcId="{544C2D45-42AF-4687-8A90-E31691F60373}" destId="{F50D909D-6E4E-4747-A17D-5DC1EEF9A230}" srcOrd="0" destOrd="0" presId="urn:microsoft.com/office/officeart/2005/8/layout/hProcess9"/>
    <dgm:cxn modelId="{8368644F-88CD-49FD-80C5-D5B2613D57C3}" srcId="{D49EDF8D-72CF-4D6A-946C-847BB38B140D}" destId="{C3C8C26A-E63B-472E-84EC-3007BA659A70}" srcOrd="1" destOrd="0" parTransId="{AE7AE0B6-EE72-4EF0-B602-6F1B613A6C22}" sibTransId="{C3C492E6-48AF-4A49-BB26-DEDD6783F675}"/>
    <dgm:cxn modelId="{423BCF17-7D58-486D-B5C2-48C9E2A81272}" type="presOf" srcId="{C3C8C26A-E63B-472E-84EC-3007BA659A70}" destId="{DF003F5B-A8C7-44AC-A07F-B5EE6E3B0B39}" srcOrd="0" destOrd="0" presId="urn:microsoft.com/office/officeart/2005/8/layout/hProcess9"/>
    <dgm:cxn modelId="{A96C2D6D-5C9C-4013-A30A-4ED35A053A3B}" srcId="{D49EDF8D-72CF-4D6A-946C-847BB38B140D}" destId="{B5F09D4D-B5B5-4B72-8783-E99DE513F313}" srcOrd="3" destOrd="0" parTransId="{B2333853-6C1A-477E-88C7-C294B500EEDD}" sibTransId="{D47C9C92-AA4F-4BEF-9F4C-4F7E0B26B806}"/>
    <dgm:cxn modelId="{7083A61A-AD93-49B6-8915-D726417F8030}" type="presParOf" srcId="{43051210-6AA8-46C3-92CE-D9C468EFCBF7}" destId="{F96D27F4-2F92-4F5E-B70F-FAC037F934DD}" srcOrd="0" destOrd="0" presId="urn:microsoft.com/office/officeart/2005/8/layout/hProcess9"/>
    <dgm:cxn modelId="{DBB29469-34F3-4AAC-9E5A-4592A428DDD5}" type="presParOf" srcId="{43051210-6AA8-46C3-92CE-D9C468EFCBF7}" destId="{CD2CC0F7-61AB-4BE3-8827-80A690DAEEEC}" srcOrd="1" destOrd="0" presId="urn:microsoft.com/office/officeart/2005/8/layout/hProcess9"/>
    <dgm:cxn modelId="{0BF9C7B7-32AC-4968-A696-D7BCAC500733}" type="presParOf" srcId="{CD2CC0F7-61AB-4BE3-8827-80A690DAEEEC}" destId="{6D3D8DEE-F5DA-4AFA-97B0-1C98B5EA7423}" srcOrd="0" destOrd="0" presId="urn:microsoft.com/office/officeart/2005/8/layout/hProcess9"/>
    <dgm:cxn modelId="{C3C88610-DBD3-4EC1-BAD3-7EDC9FB761D0}" type="presParOf" srcId="{CD2CC0F7-61AB-4BE3-8827-80A690DAEEEC}" destId="{CA91ED94-E746-48AF-9970-33CE7A244E8E}" srcOrd="1" destOrd="0" presId="urn:microsoft.com/office/officeart/2005/8/layout/hProcess9"/>
    <dgm:cxn modelId="{9EC1204A-2ED2-458E-8D85-5273FEA7D03C}" type="presParOf" srcId="{CD2CC0F7-61AB-4BE3-8827-80A690DAEEEC}" destId="{DF003F5B-A8C7-44AC-A07F-B5EE6E3B0B39}" srcOrd="2" destOrd="0" presId="urn:microsoft.com/office/officeart/2005/8/layout/hProcess9"/>
    <dgm:cxn modelId="{1F233217-B0B8-41C4-A006-E974D91FAC7B}" type="presParOf" srcId="{CD2CC0F7-61AB-4BE3-8827-80A690DAEEEC}" destId="{E390438E-81B0-4082-BDFB-7783EC867B64}" srcOrd="3" destOrd="0" presId="urn:microsoft.com/office/officeart/2005/8/layout/hProcess9"/>
    <dgm:cxn modelId="{2DBEBAB8-1172-412B-8491-AA0406EB8509}" type="presParOf" srcId="{CD2CC0F7-61AB-4BE3-8827-80A690DAEEEC}" destId="{F50D909D-6E4E-4747-A17D-5DC1EEF9A230}" srcOrd="4" destOrd="0" presId="urn:microsoft.com/office/officeart/2005/8/layout/hProcess9"/>
    <dgm:cxn modelId="{2F150508-784C-4518-8470-321FD9D96B95}" type="presParOf" srcId="{CD2CC0F7-61AB-4BE3-8827-80A690DAEEEC}" destId="{7AABFE8A-D7BD-42F0-818E-70DB3EAE1C6B}" srcOrd="5" destOrd="0" presId="urn:microsoft.com/office/officeart/2005/8/layout/hProcess9"/>
    <dgm:cxn modelId="{B3F3191A-9A48-42E3-A00F-8BC7B949199C}" type="presParOf" srcId="{CD2CC0F7-61AB-4BE3-8827-80A690DAEEEC}" destId="{A6F6CE33-8FEC-4E1B-8D4F-2371D0BCE02D}" srcOrd="6" destOrd="0" presId="urn:microsoft.com/office/officeart/2005/8/layout/hProcess9"/>
    <dgm:cxn modelId="{82C078AE-452D-41EF-8915-53FF77690D72}" type="presParOf" srcId="{CD2CC0F7-61AB-4BE3-8827-80A690DAEEEC}" destId="{03B0EED4-5C78-4058-BC39-5E0536B9F701}" srcOrd="7" destOrd="0" presId="urn:microsoft.com/office/officeart/2005/8/layout/hProcess9"/>
    <dgm:cxn modelId="{2D892EBD-02CB-47B3-9E93-8CB05F8A257B}" type="presParOf" srcId="{CD2CC0F7-61AB-4BE3-8827-80A690DAEEEC}" destId="{E0D3B0B1-70D9-4ABF-9D61-3990EC36886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D27F4-2F92-4F5E-B70F-FAC037F934DD}">
      <dsp:nvSpPr>
        <dsp:cNvPr id="0" name=""/>
        <dsp:cNvSpPr/>
      </dsp:nvSpPr>
      <dsp:spPr>
        <a:xfrm>
          <a:off x="822959" y="0"/>
          <a:ext cx="9326880" cy="363431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3D8DEE-F5DA-4AFA-97B0-1C98B5EA7423}">
      <dsp:nvSpPr>
        <dsp:cNvPr id="0" name=""/>
        <dsp:cNvSpPr/>
      </dsp:nvSpPr>
      <dsp:spPr>
        <a:xfrm>
          <a:off x="4822" y="1090295"/>
          <a:ext cx="2108299" cy="1453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February: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EAfA stakeholder meeting: agenda set by EAfA members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</a:rPr>
            <a:t>Brussels</a:t>
          </a:r>
          <a:endParaRPr lang="en-US" sz="1200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5787" y="1161260"/>
        <a:ext cx="1966369" cy="1311796"/>
      </dsp:txXfrm>
    </dsp:sp>
    <dsp:sp modelId="{DF003F5B-A8C7-44AC-A07F-B5EE6E3B0B39}">
      <dsp:nvSpPr>
        <dsp:cNvPr id="0" name=""/>
        <dsp:cNvSpPr/>
      </dsp:nvSpPr>
      <dsp:spPr>
        <a:xfrm>
          <a:off x="2218536" y="1090295"/>
          <a:ext cx="2108299" cy="1453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May: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Learners perspective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</a:rPr>
            <a:t>Barcelona (tbc)</a:t>
          </a:r>
          <a:endParaRPr lang="en-US" sz="1200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9501" y="1161260"/>
        <a:ext cx="1966369" cy="1311796"/>
      </dsp:txXfrm>
    </dsp:sp>
    <dsp:sp modelId="{F50D909D-6E4E-4747-A17D-5DC1EEF9A230}">
      <dsp:nvSpPr>
        <dsp:cNvPr id="0" name=""/>
        <dsp:cNvSpPr/>
      </dsp:nvSpPr>
      <dsp:spPr>
        <a:xfrm>
          <a:off x="4432250" y="1090295"/>
          <a:ext cx="2108299" cy="1453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September (tbc):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EAfA ETF Regional Seminar for candidate countries incl. association with neighbouring countries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</a:rPr>
            <a:t>Serbia</a:t>
          </a:r>
          <a:endParaRPr lang="en-US" sz="1200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03215" y="1161260"/>
        <a:ext cx="1966369" cy="1311796"/>
      </dsp:txXfrm>
    </dsp:sp>
    <dsp:sp modelId="{A6F6CE33-8FEC-4E1B-8D4F-2371D0BCE02D}">
      <dsp:nvSpPr>
        <dsp:cNvPr id="0" name=""/>
        <dsp:cNvSpPr/>
      </dsp:nvSpPr>
      <dsp:spPr>
        <a:xfrm>
          <a:off x="6645964" y="1090295"/>
          <a:ext cx="2108299" cy="1453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October (tbc):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Role of the regions </a:t>
          </a: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</a:rPr>
            <a:t>Committee of the Regions, Brussels, supported by German Presidency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716929" y="1161260"/>
        <a:ext cx="1966369" cy="1311796"/>
      </dsp:txXfrm>
    </dsp:sp>
    <dsp:sp modelId="{E0D3B0B1-70D9-4ABF-9D61-3990EC368861}">
      <dsp:nvSpPr>
        <dsp:cNvPr id="0" name=""/>
        <dsp:cNvSpPr/>
      </dsp:nvSpPr>
      <dsp:spPr>
        <a:xfrm>
          <a:off x="8859678" y="1090295"/>
          <a:ext cx="2108299" cy="1453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November: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Circular economy and sustainability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</a:rPr>
            <a:t>Berlin, European Vocational Skills Week </a:t>
          </a:r>
          <a:endParaRPr lang="en-US" sz="1200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930643" y="1161260"/>
        <a:ext cx="1966369" cy="131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8100-0F44-41D7-BC66-F79B1310620D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C6DB-1E3B-44C1-97D6-9BA13A05B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5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2C6DB-1E3B-44C1-97D6-9BA13A05B5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0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C4B074-78B8-4A70-9495-5C7B839EFF28}"/>
              </a:ext>
            </a:extLst>
          </p:cNvPr>
          <p:cNvSpPr/>
          <p:nvPr userDrawn="1"/>
        </p:nvSpPr>
        <p:spPr>
          <a:xfrm flipV="1">
            <a:off x="0" y="1360968"/>
            <a:ext cx="12199927" cy="5497032"/>
          </a:xfrm>
          <a:prstGeom prst="rect">
            <a:avLst/>
          </a:prstGeom>
          <a:solidFill>
            <a:srgbClr val="EE80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213FB-2EC1-4DBB-BA05-BD05050FEEA1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BC46-9ECA-4EC0-B9EE-AB8E4BEA0ACF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Employment,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Social Affairs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Inclusion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213627" y="2374475"/>
            <a:ext cx="4986300" cy="4483525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 l="34097" t="36635" r="-34057" b="-366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9" y="14187"/>
            <a:ext cx="2061106" cy="2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4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C4B074-78B8-4A70-9495-5C7B839EFF28}"/>
              </a:ext>
            </a:extLst>
          </p:cNvPr>
          <p:cNvSpPr/>
          <p:nvPr userDrawn="1"/>
        </p:nvSpPr>
        <p:spPr>
          <a:xfrm flipV="1">
            <a:off x="0" y="1360968"/>
            <a:ext cx="12199927" cy="5497032"/>
          </a:xfrm>
          <a:prstGeom prst="rect">
            <a:avLst/>
          </a:prstGeom>
          <a:solidFill>
            <a:srgbClr val="EE80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213FB-2EC1-4DBB-BA05-BD05050FEEA1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BC46-9ECA-4EC0-B9EE-AB8E4BEA0ACF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Employment,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Social Affairs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 Inclusion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213627" y="2374475"/>
            <a:ext cx="4986300" cy="4483525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 l="34097" t="36635" r="-34057" b="-366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9" y="14187"/>
            <a:ext cx="2061106" cy="2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9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3533FB-D7C4-4DD5-B446-5421C15F2830}"/>
              </a:ext>
            </a:extLst>
          </p:cNvPr>
          <p:cNvSpPr/>
          <p:nvPr userDrawn="1"/>
        </p:nvSpPr>
        <p:spPr>
          <a:xfrm>
            <a:off x="-1" y="0"/>
            <a:ext cx="12192001" cy="1360968"/>
          </a:xfrm>
          <a:prstGeom prst="rect">
            <a:avLst/>
          </a:prstGeom>
          <a:solidFill>
            <a:srgbClr val="EE8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50477-8B48-45CC-A413-C5E7AACEF959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CE170-BDFE-481C-8E51-DAC304F71398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Employment,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Social Affairs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 Inclusion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02B58-25EC-4453-AC49-11040B1C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88" y="420603"/>
            <a:ext cx="1888175" cy="13128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E72A80-D284-464E-AB01-A05ADC9C45D4}"/>
              </a:ext>
            </a:extLst>
          </p:cNvPr>
          <p:cNvCxnSpPr/>
          <p:nvPr userDrawn="1"/>
        </p:nvCxnSpPr>
        <p:spPr>
          <a:xfrm>
            <a:off x="870426" y="1926309"/>
            <a:ext cx="1147665" cy="0"/>
          </a:xfrm>
          <a:prstGeom prst="line">
            <a:avLst/>
          </a:prstGeom>
          <a:ln w="82550">
            <a:solidFill>
              <a:srgbClr val="EE803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B99569-CC53-451C-A8DE-A84F962A2F28}"/>
              </a:ext>
            </a:extLst>
          </p:cNvPr>
          <p:cNvCxnSpPr>
            <a:cxnSpLocks/>
          </p:cNvCxnSpPr>
          <p:nvPr userDrawn="1"/>
        </p:nvCxnSpPr>
        <p:spPr>
          <a:xfrm>
            <a:off x="7437316" y="5601678"/>
            <a:ext cx="4165600" cy="0"/>
          </a:xfrm>
          <a:prstGeom prst="line">
            <a:avLst/>
          </a:prstGeom>
          <a:ln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C776EC3-C0A8-4972-B53B-6FEBC4F8E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8" b="41657"/>
          <a:stretch/>
        </p:blipFill>
        <p:spPr>
          <a:xfrm>
            <a:off x="8880953" y="3966217"/>
            <a:ext cx="3311048" cy="28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3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C4B074-78B8-4A70-9495-5C7B839EFF28}"/>
              </a:ext>
            </a:extLst>
          </p:cNvPr>
          <p:cNvSpPr/>
          <p:nvPr userDrawn="1"/>
        </p:nvSpPr>
        <p:spPr>
          <a:xfrm flipV="1">
            <a:off x="0" y="1360968"/>
            <a:ext cx="12199927" cy="5497032"/>
          </a:xfrm>
          <a:prstGeom prst="rect">
            <a:avLst/>
          </a:prstGeom>
          <a:solidFill>
            <a:srgbClr val="EE80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213FB-2EC1-4DBB-BA05-BD05050FEEA1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7BC46-9ECA-4EC0-B9EE-AB8E4BEA0ACF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Employment,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Social Affairs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Inclusion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213627" y="2374475"/>
            <a:ext cx="4986300" cy="4483525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 l="34097" t="36635" r="-34057" b="-366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9" y="14187"/>
            <a:ext cx="2061106" cy="2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CFC-5EDB-4973-87AC-59291D7FB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17758"/>
          <a:stretch/>
        </p:blipFill>
        <p:spPr>
          <a:xfrm>
            <a:off x="1" y="1367624"/>
            <a:ext cx="12192000" cy="5490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213FB-2EC1-4DBB-BA05-BD05050FEEA1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7BC46-9ECA-4EC0-B9EE-AB8E4BEA0ACF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Employment,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Social Affairs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Inclusion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9" y="14187"/>
            <a:ext cx="2061106" cy="2061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213627" y="2374475"/>
            <a:ext cx="4986300" cy="4483525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stretch>
              <a:fillRect l="34097" t="36635" r="-34057" b="-366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5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ln w="825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CFC-5EDB-4973-87AC-59291D7FB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17758"/>
          <a:stretch/>
        </p:blipFill>
        <p:spPr>
          <a:xfrm>
            <a:off x="1" y="1367624"/>
            <a:ext cx="12192000" cy="5490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213FB-2EC1-4DBB-BA05-BD05050FEEA1}"/>
              </a:ext>
            </a:extLst>
          </p:cNvPr>
          <p:cNvSpPr/>
          <p:nvPr userDrawn="1"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7BC46-9ECA-4EC0-B9EE-AB8E4BEA0ACF}"/>
              </a:ext>
            </a:extLst>
          </p:cNvPr>
          <p:cNvSpPr txBox="1"/>
          <p:nvPr userDrawn="1"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Employment,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Social Affairs</a:t>
            </a:r>
          </a:p>
          <a:p>
            <a:r>
              <a:rPr lang="en-GB" sz="80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Inclusion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9" y="14187"/>
            <a:ext cx="2061106" cy="2061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213627" y="2374475"/>
            <a:ext cx="4986300" cy="4483525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stretch>
              <a:fillRect l="34097" t="36635" r="-34057" b="-366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1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43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ln w="825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ln w="825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ln w="825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CDBA5E-60C5-4110-9741-406E16D13D71}"/>
              </a:ext>
            </a:extLst>
          </p:cNvPr>
          <p:cNvSpPr/>
          <p:nvPr userDrawn="1"/>
        </p:nvSpPr>
        <p:spPr>
          <a:xfrm>
            <a:off x="0" y="354563"/>
            <a:ext cx="12192000" cy="5473031"/>
          </a:xfrm>
          <a:prstGeom prst="rect">
            <a:avLst/>
          </a:prstGeom>
          <a:solidFill>
            <a:srgbClr val="EE80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rgbClr val="E751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noFill/>
          <a:ln w="82550" cap="flat" cmpd="sng" algn="ctr">
            <a:solidFill>
              <a:srgbClr val="E75113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01012" y="943627"/>
            <a:ext cx="10252788" cy="62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1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CDBA5E-60C5-4110-9741-406E16D13D71}"/>
              </a:ext>
            </a:extLst>
          </p:cNvPr>
          <p:cNvSpPr/>
          <p:nvPr userDrawn="1"/>
        </p:nvSpPr>
        <p:spPr>
          <a:xfrm>
            <a:off x="0" y="354563"/>
            <a:ext cx="12189294" cy="5459383"/>
          </a:xfrm>
          <a:prstGeom prst="rect">
            <a:avLst/>
          </a:prstGeom>
          <a:solidFill>
            <a:srgbClr val="0A71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63A854-C20C-4124-81B6-67D786D5B56F}"/>
              </a:ext>
            </a:extLst>
          </p:cNvPr>
          <p:cNvSpPr/>
          <p:nvPr userDrawn="1"/>
        </p:nvSpPr>
        <p:spPr>
          <a:xfrm>
            <a:off x="0" y="0"/>
            <a:ext cx="12189294" cy="354563"/>
          </a:xfrm>
          <a:prstGeom prst="rect">
            <a:avLst/>
          </a:prstGeom>
          <a:solidFill>
            <a:srgbClr val="62C4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noFill/>
          <a:ln w="82550" cap="flat" cmpd="sng" algn="ctr">
            <a:solidFill>
              <a:srgbClr val="62C4DD"/>
            </a:soli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854CF-68DD-4BC9-BD08-52CA9CF2E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8" y="5948761"/>
            <a:ext cx="2378149" cy="95260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1012" y="943627"/>
            <a:ext cx="10252788" cy="62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38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70E67E3-1172-48FF-BE4B-D8D0B6D31686}"/>
              </a:ext>
            </a:extLst>
          </p:cNvPr>
          <p:cNvSpPr/>
          <p:nvPr userDrawn="1"/>
        </p:nvSpPr>
        <p:spPr>
          <a:xfrm>
            <a:off x="7646656" y="2938250"/>
            <a:ext cx="4986300" cy="4483525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 l="34097" t="36635" r="-34057" b="-366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98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3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2F315-C83B-47A8-A924-9EF5A78379D5}"/>
              </a:ext>
            </a:extLst>
          </p:cNvPr>
          <p:cNvCxnSpPr/>
          <p:nvPr userDrawn="1"/>
        </p:nvCxnSpPr>
        <p:spPr>
          <a:xfrm>
            <a:off x="1207085" y="886409"/>
            <a:ext cx="1147665" cy="0"/>
          </a:xfrm>
          <a:prstGeom prst="line">
            <a:avLst/>
          </a:prstGeom>
          <a:noFill/>
          <a:ln w="82550" cap="flat" cmpd="sng" algn="ctr">
            <a:solidFill>
              <a:srgbClr val="E75113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979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2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1208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2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7E6646-6D67-422A-A945-53F14F925922}"/>
              </a:ext>
            </a:extLst>
          </p:cNvPr>
          <p:cNvCxnSpPr/>
          <p:nvPr/>
        </p:nvCxnSpPr>
        <p:spPr>
          <a:xfrm>
            <a:off x="870426" y="4028897"/>
            <a:ext cx="1147665" cy="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0426" y="4233240"/>
            <a:ext cx="9233811" cy="1072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0426" y="4228324"/>
            <a:ext cx="10217704" cy="123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Alliance for Apprenticeships 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Latest developments and Newcomer Ceremony</a:t>
            </a:r>
            <a:endParaRPr lang="nl-NL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047" y="5666910"/>
            <a:ext cx="506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October 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Helsinki 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Martin Kotek, President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AVRAR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031186"/>
            <a:ext cx="9245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attractiveness and visibility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within the virtual and augmented reality field;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Establish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new partnerships with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start-ups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entering the European market, in order to offer more apprenticeship opportunities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for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young people;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Develop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new laboratories for apprentices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offer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additional learning opportunities through specific workshops</a:t>
            </a:r>
            <a:r>
              <a:rPr lang="en-AU" sz="1400" dirty="0">
                <a:solidFill>
                  <a:srgbClr val="EE8032"/>
                </a:solidFill>
                <a:latin typeface="Veranda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4425351" y="5613664"/>
            <a:ext cx="725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/>
              <a:t>Jaroslava</a:t>
            </a:r>
            <a:r>
              <a:rPr lang="en-GB" b="1" dirty="0"/>
              <a:t> </a:t>
            </a:r>
            <a:r>
              <a:rPr lang="en-GB" b="1" dirty="0" err="1"/>
              <a:t>Pokorná</a:t>
            </a:r>
            <a:r>
              <a:rPr lang="en-GB" b="1" dirty="0"/>
              <a:t> </a:t>
            </a:r>
            <a:r>
              <a:rPr lang="en-GB" b="1" dirty="0" err="1" smtClean="0"/>
              <a:t>Jermanová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n-GB" b="1" dirty="0"/>
              <a:t>Governor of the Central Bohemia Region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 Bohemia Region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3021335"/>
            <a:ext cx="9245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apprenticeship schemes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through scholarships in the region;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implementation of measuring tools for vocational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education and training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cooperation with the Czech School Inspectorate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provide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systematic support for the training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pedagogical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staff;</a:t>
            </a: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Offer organisational and financial support to promotional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activities of the vocational schools in the region;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mobility of pupils and pedagogical staff in vocational education and training through bilateral and multilateral agreements between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region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other European regions</a:t>
            </a:r>
            <a:r>
              <a:rPr lang="en-US" sz="1400" dirty="0">
                <a:solidFill>
                  <a:srgbClr val="EE8032"/>
                </a:solidFill>
                <a:latin typeface="Veranda"/>
              </a:rPr>
              <a:t>.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2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Carmen Herrero Pardo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s-ES" b="1" dirty="0"/>
              <a:t>Head of </a:t>
            </a:r>
            <a:r>
              <a:rPr lang="es-ES" b="1" dirty="0" err="1" smtClean="0"/>
              <a:t>Unit</a:t>
            </a:r>
            <a:endParaRPr lang="en-US" b="1" dirty="0"/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City Council of </a:t>
            </a:r>
            <a:r>
              <a:rPr lang="en-GB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Alzira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European apprentices hosted in the context of the Eurodysseé programme and the number of scholarships offered by the City Council;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Extend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enhance regional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, national and European partnerships to improve and diversify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 offers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delivery;</a:t>
            </a:r>
          </a:p>
          <a:p>
            <a:pPr marL="285750" indent="-285750">
              <a:buFontTx/>
              <a:buChar char="-"/>
            </a:pPr>
            <a:endParaRPr lang="en-AU" sz="1400" b="1" i="1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Enhance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image of apprenticeships in the city and municipality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Alzira; 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Promote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cross-border mobility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by offering 80 new apprenticeship places abroad until February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2020.</a:t>
            </a:r>
            <a:r>
              <a:rPr lang="nb-NO" sz="1400" dirty="0" smtClean="0">
                <a:solidFill>
                  <a:schemeClr val="bg1"/>
                </a:solidFill>
                <a:latin typeface="Veranda"/>
              </a:rPr>
              <a:t>arious 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9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Carmen </a:t>
            </a:r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Santamaría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Estefanía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Director  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C.I.F.P. Profesor Raúl Vázquez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Foster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exchange of experiences with professionals and educators from abroad in order to develop new educational resources, gain practical insights and learn from good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practice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examples;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Develop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international mobility placement opportunities for VET teachers, allowing them to receive training in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collaborating educational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centres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companies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image of apprenticeships, by raising awareness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of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numerous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employment possibilities offered by vocational training and education, in particular in the area of transport maintenance;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Learn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more about the differences between apprenticeship systems in the EU, the key challenges in organising mobility programmes and how to overcome them.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5218981" y="5613664"/>
            <a:ext cx="64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Ana Mendibil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International Internships and 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I-Dual 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Coordinator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Deusto </a:t>
            </a:r>
            <a:r>
              <a:rPr lang="es-ES" sz="1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828717"/>
            <a:ext cx="9245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dual degree programmes offered by the university in partnership with the Egibide VET institute;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Strengthen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university’s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international programmes by developing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strategic partnerships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with other universities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mobility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programmes for apprenticeships in Europe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Latin America;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image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the apprenticeships,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by highlighting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its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benefits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providing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info sessions on the dual degree programmes offered;</a:t>
            </a: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Expand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our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network to other stakeholders involved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dual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ducation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programmes.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8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Juan José Gallego </a:t>
            </a:r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Martínez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, Project Coordinator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 Emilio </a:t>
            </a: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Canalejo</a:t>
            </a: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Olmeda (Montilla)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Set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up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European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working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group, involving organisations and institutions working on viticulture and oenology in order to develop cooperation opportunities and to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identify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common objectives;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Develop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better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 programmes and involve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 increasing number of companies hosting and training apprentices;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Expand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network of partners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involve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other sectoral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operators;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educational offer for both students and apprentices, as well as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their mobility opportunities.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124755" y="5613664"/>
            <a:ext cx="555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Paul Patton,</a:t>
            </a:r>
            <a:r>
              <a:rPr lang="en-GB" b="1" dirty="0">
                <a:solidFill>
                  <a:srgbClr val="EE8032"/>
                </a:solidFill>
                <a:ea typeface="Verdana" panose="020B0604030504040204" pitchFamily="34" charset="0"/>
              </a:rPr>
              <a:t> Director of Further Education and Training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Limerick and Clare Education and Training Board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168959"/>
            <a:ext cx="9245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EE8032"/>
                </a:solidFill>
                <a:latin typeface="Veranda"/>
              </a:rPr>
              <a:t>Develop, promote and roll out pre-apprenticeship courses as a pathway to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apprenticeships; </a:t>
            </a:r>
            <a:r>
              <a:rPr lang="en-AU" sz="1400" dirty="0" smtClean="0">
                <a:solidFill>
                  <a:srgbClr val="EE8032"/>
                </a:solidFill>
                <a:latin typeface="Veranda"/>
              </a:rPr>
              <a:t> </a:t>
            </a: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 smtClean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development, promotion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roll-out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of existing and new apprenticeship schemes;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Promote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value of apprenticeships as a real alternative to purely academic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courses.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 smtClean="0">
                <a:solidFill>
                  <a:schemeClr val="bg1"/>
                </a:solidFill>
                <a:latin typeface="Veranda"/>
              </a:rPr>
              <a:t>trades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1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Radko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EE8032"/>
                </a:solidFill>
                <a:ea typeface="Verdana" panose="020B0604030504040204" pitchFamily="34" charset="0"/>
              </a:rPr>
              <a:t>Sáblík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Director 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VET school </a:t>
            </a:r>
            <a:r>
              <a:rPr lang="nl-NL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Smichov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021335"/>
            <a:ext cx="9245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Enhance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visibility and attractiveness of apprenticeships for young people, by better disseminating the advantages of apprenticeship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schemes;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Promote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mobility opportunities for students through high-level conferences and workshops aimed at demonstrating the benefits and outcomes of international mobility projects;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Provide learners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with the opportunity to participate in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workshops and work in laboratories to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gain practical insights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and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skills.</a:t>
            </a:r>
            <a:r>
              <a:rPr lang="en-AU" sz="1400" dirty="0">
                <a:solidFill>
                  <a:srgbClr val="EE8032"/>
                </a:solidFill>
                <a:latin typeface="Veranda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/>
              <a:t>Lieven</a:t>
            </a:r>
            <a:r>
              <a:rPr lang="en-GB" b="1" dirty="0"/>
              <a:t> </a:t>
            </a:r>
            <a:r>
              <a:rPr lang="en-GB" b="1" dirty="0" err="1"/>
              <a:t>Cauwels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n-GB" b="1" dirty="0"/>
              <a:t>Coordinator Internationalization 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College</a:t>
            </a: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ten </a:t>
            </a: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Doorn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quality of apprenticeship and dual education programmes following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criteria in the European Framework for Quality and Effective Apprenticeships (EFQEA) and set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up an evaluation scheme for apprentices;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Enhance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image of apprenticeships through dissemination events and participation in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national and international competitions;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Provide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 increasing number of mobility opportunities for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learners,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order to increase the employability of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apprentices.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r>
              <a:rPr lang="nb-NO" sz="1400" dirty="0">
                <a:solidFill>
                  <a:schemeClr val="bg1"/>
                </a:solidFill>
                <a:latin typeface="Veranda"/>
              </a:rPr>
              <a:t>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021238" y="5613664"/>
            <a:ext cx="566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Jean-Marc Brasseur, </a:t>
            </a:r>
            <a:r>
              <a:rPr lang="en-GB" b="1" dirty="0">
                <a:solidFill>
                  <a:srgbClr val="EE8032"/>
                </a:solidFill>
                <a:ea typeface="Verdana" panose="020B0604030504040204" pitchFamily="34" charset="0"/>
              </a:rPr>
              <a:t>European projects responsible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</a:t>
            </a:r>
            <a:r>
              <a:rPr lang="nl-NL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Don Bosco Val </a:t>
            </a:r>
            <a:r>
              <a:rPr lang="nl-NL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d’Or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047537"/>
            <a:ext cx="9245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quality of apprenticeships by offering more training opportunities for teachers and by increasing the investments in technical materials and equipment;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image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through the organisation of open-door day events and school visits from companies and sector professionals;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mobility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younger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students by offering more opportunities abroad through ad-hoc mobility programmes (i.e. Erasmus+).</a:t>
            </a: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7E6646-6D67-422A-A945-53F14F925922}"/>
              </a:ext>
            </a:extLst>
          </p:cNvPr>
          <p:cNvCxnSpPr/>
          <p:nvPr/>
        </p:nvCxnSpPr>
        <p:spPr>
          <a:xfrm>
            <a:off x="870426" y="4028897"/>
            <a:ext cx="1147665" cy="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0426" y="4211063"/>
            <a:ext cx="8430093" cy="100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6394" y="4271267"/>
            <a:ext cx="10444774" cy="55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Latest developments in the                   European Alliance for Apprenticeships</a:t>
            </a:r>
            <a:endParaRPr lang="nl-NL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00" y="6158882"/>
            <a:ext cx="506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October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Helsinki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425" y="5274760"/>
            <a:ext cx="5398569" cy="57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394" y="5275697"/>
            <a:ext cx="6964862" cy="55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Norbert Schöbel, Team Leader, Skills for the young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VET, Apprenticeships and Adult Learning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5063706" y="5613664"/>
            <a:ext cx="661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Frédérique Orpen, </a:t>
            </a:r>
            <a:r>
              <a:rPr lang="en-GB" b="1" dirty="0"/>
              <a:t>Head of Foreign Languages and ICT in Education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Audencia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VET learners in the school by giving them access to higher education and mobility schemes;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pedagogical support to the tutors, as well as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maintain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renew recognition from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regional authority of the quality of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VET system;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AU" sz="1400" b="1" i="1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Promote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all the different types of VET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programmes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the results achieved by the apprentices after graduation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international partnerships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programmes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order to enhance the mobility of apprentices.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ous 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918971" y="5640558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Vitor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EE8032"/>
                </a:solidFill>
                <a:ea typeface="Verdana" panose="020B0604030504040204" pitchFamily="34" charset="0"/>
              </a:rPr>
              <a:t>Alhandra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Vice-President 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APETEC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034782"/>
            <a:ext cx="9245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development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programmes focusing on artificial intelligence technology in line with sector requirements by working closely with the industry, VET providers and relevant institutions;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AU" sz="1400" dirty="0">
                <a:solidFill>
                  <a:srgbClr val="EE8032"/>
                </a:solidFill>
                <a:latin typeface="Veranda"/>
              </a:rPr>
              <a:t>Explore innovative methodologies and practices to include e-learning and learning technologies in apprenticeship </a:t>
            </a:r>
            <a:r>
              <a:rPr lang="en-AU" sz="1400" dirty="0" smtClean="0">
                <a:solidFill>
                  <a:srgbClr val="EE8032"/>
                </a:solidFill>
                <a:latin typeface="Veranda"/>
              </a:rPr>
              <a:t>programmes; 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Build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up a working group involving VET providers, companies and other type of stakeholders interested in the possible application of e-learning technologies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 apprenticeships.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 smtClean="0">
                <a:solidFill>
                  <a:schemeClr val="bg1"/>
                </a:solidFill>
                <a:latin typeface="Veranda"/>
              </a:rPr>
              <a:t>trades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5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374921" y="5613664"/>
            <a:ext cx="53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Sergi Alegre Calero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n-GB" b="1" dirty="0" smtClean="0"/>
              <a:t>Head of international projects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2109249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Fundació Catalana de l’Esplai (Fundesplai)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3078313"/>
            <a:ext cx="8818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Improve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quality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teaching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methods and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programmes targeting disadvantaged youth groups (NEETs, minorities, migrants, etc.);</a:t>
            </a: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Organise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two conferences to promote the targeted teaching methods and apprenticeship programmes;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Extend the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network of European partners in order to develop inclusive training programmes for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NEETs.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r>
              <a:rPr lang="nb-NO" sz="1400" dirty="0">
                <a:solidFill>
                  <a:schemeClr val="bg1"/>
                </a:solidFill>
                <a:latin typeface="Veranda"/>
              </a:rPr>
              <a:t>various 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2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Akeem Cujo Oppong, </a:t>
            </a:r>
            <a:r>
              <a:rPr lang="en-GB" b="1" dirty="0">
                <a:solidFill>
                  <a:srgbClr val="EE8032"/>
                </a:solidFill>
                <a:ea typeface="Verdana" panose="020B0604030504040204" pitchFamily="34" charset="0"/>
              </a:rPr>
              <a:t>Director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Panorama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3085819"/>
            <a:ext cx="9245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Conduct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 overall evaluation of the training opportunities offered by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organisation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through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interviews and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surveys among the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participants;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Promote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disseminate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good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practice examples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order to support the implementation of these practices in other regional or national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contexts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Develop recommendations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cost-effective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methods to improve job-related skills for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migrants, in order to increase the number of training and apprenticeship opportunities for them.</a:t>
            </a: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0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Lotta </a:t>
            </a:r>
            <a:r>
              <a:rPr lang="en-GB" b="1" dirty="0" smtClean="0"/>
              <a:t>Naglitsch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</a:t>
            </a:r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Director of Education </a:t>
            </a: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Swedish National Agency for Education (</a:t>
            </a: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Skolverket</a:t>
            </a: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apprentices receiving a salary, as well as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make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apprenticeships even more inclusive towards pupils with learning disabilities and NEETs;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improvement of quality assessment procedures for apprentices in schools and companies;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EE8032"/>
                </a:solidFill>
                <a:latin typeface="Veranda"/>
              </a:rPr>
              <a:t>Improve the image of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by assessing the needs of both labour market and education sector through ad-hoc council meetings involving representatives from the VET sector, public authorities, social partners, schools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companies;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VET schools and companies by sharing information and knowledge (e.g. education methods) and by developing networking opportunities.</a:t>
            </a: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101012" y="745208"/>
            <a:ext cx="10252787" cy="101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Apprenticeship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Support Services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101012" y="1974346"/>
            <a:ext cx="5213524" cy="2725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 smtClean="0"/>
              <a:t>Examples of AppSS outcomes</a:t>
            </a:r>
          </a:p>
          <a:p>
            <a:r>
              <a:rPr lang="en-GB" sz="2400" dirty="0" smtClean="0"/>
              <a:t>Web presence </a:t>
            </a:r>
          </a:p>
          <a:p>
            <a:r>
              <a:rPr lang="en-GB" sz="2400" dirty="0" smtClean="0"/>
              <a:t>EAfA Survey </a:t>
            </a:r>
          </a:p>
          <a:p>
            <a:r>
              <a:rPr lang="en-GB" sz="2400" dirty="0" smtClean="0"/>
              <a:t>Newsletters (3 in 2019)</a:t>
            </a:r>
          </a:p>
          <a:p>
            <a:pPr lvl="0"/>
            <a:r>
              <a:rPr lang="nn-NO" sz="2400" dirty="0"/>
              <a:t>Online </a:t>
            </a:r>
            <a:r>
              <a:rPr lang="nn-NO" sz="2400" dirty="0" err="1"/>
              <a:t>library</a:t>
            </a:r>
            <a:r>
              <a:rPr lang="nn-NO" sz="2400" dirty="0"/>
              <a:t> of </a:t>
            </a:r>
            <a:r>
              <a:rPr lang="nn-NO" sz="2400" dirty="0" err="1"/>
              <a:t>tools</a:t>
            </a:r>
            <a:r>
              <a:rPr lang="nn-NO" sz="2400" dirty="0"/>
              <a:t> and </a:t>
            </a:r>
            <a:r>
              <a:rPr lang="nn-NO" sz="2400" dirty="0" err="1"/>
              <a:t>resources</a:t>
            </a:r>
            <a:r>
              <a:rPr lang="nn-NO" sz="2400" dirty="0"/>
              <a:t> (80 </a:t>
            </a:r>
            <a:r>
              <a:rPr lang="nn-NO" sz="2400" dirty="0" err="1" smtClean="0"/>
              <a:t>resources</a:t>
            </a:r>
            <a:r>
              <a:rPr lang="nn-NO" sz="2400" dirty="0" smtClean="0"/>
              <a:t> so far) </a:t>
            </a:r>
            <a:endParaRPr lang="nn-NO" sz="2400" dirty="0"/>
          </a:p>
          <a:p>
            <a:pPr lvl="0"/>
            <a:r>
              <a:rPr lang="nn-NO" sz="2400" dirty="0" err="1"/>
              <a:t>Webinars</a:t>
            </a:r>
            <a:endParaRPr lang="nn-NO" sz="2400" dirty="0"/>
          </a:p>
          <a:p>
            <a:pPr lvl="1"/>
            <a:r>
              <a:rPr lang="nn-NO" sz="1800" dirty="0"/>
              <a:t>Critical success factors for apprenticeships </a:t>
            </a:r>
          </a:p>
          <a:p>
            <a:pPr lvl="1"/>
            <a:r>
              <a:rPr lang="nn-NO" sz="1800" dirty="0"/>
              <a:t>Apprenticeships systems in </a:t>
            </a:r>
            <a:r>
              <a:rPr lang="nn-NO" sz="1800" dirty="0" smtClean="0"/>
              <a:t>Europe</a:t>
            </a:r>
          </a:p>
          <a:p>
            <a:pPr lvl="1"/>
            <a:r>
              <a:rPr lang="nn-NO" sz="1800" dirty="0" smtClean="0"/>
              <a:t>Trade Unions and the Development of Apprenticeship Training in Europe </a:t>
            </a:r>
            <a:endParaRPr lang="fr-BE" sz="1800" dirty="0" smtClean="0"/>
          </a:p>
          <a:p>
            <a:endParaRPr lang="en-GB" sz="2000" dirty="0" smtClean="0"/>
          </a:p>
          <a:p>
            <a:endParaRPr lang="fr-BE" sz="2000" dirty="0" smtClean="0"/>
          </a:p>
          <a:p>
            <a:endParaRPr lang="fr-BE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795" y="1974346"/>
            <a:ext cx="4746004" cy="305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08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017434"/>
              </p:ext>
            </p:extLst>
          </p:nvPr>
        </p:nvGraphicFramePr>
        <p:xfrm>
          <a:off x="527051" y="1604434"/>
          <a:ext cx="10972800" cy="363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Placeholder 1"/>
          <p:cNvSpPr txBox="1">
            <a:spLocks/>
          </p:cNvSpPr>
          <p:nvPr/>
        </p:nvSpPr>
        <p:spPr>
          <a:xfrm>
            <a:off x="1101012" y="745208"/>
            <a:ext cx="10252787" cy="101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EAfA meetings 2020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4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101012" y="745208"/>
            <a:ext cx="10252787" cy="101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European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Alliance for Apprenticeships Awards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101012" y="1991086"/>
            <a:ext cx="102527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200" b="1" dirty="0"/>
              <a:t>Large companies</a:t>
            </a:r>
          </a:p>
          <a:p>
            <a:pPr lvl="1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BASF Española S.L. - Rosa Marsal Clotet, Spain</a:t>
            </a:r>
          </a:p>
          <a:p>
            <a:pPr lvl="1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Hidromek A.Ş. - Hayri Akgus, Turkey</a:t>
            </a:r>
          </a:p>
          <a:p>
            <a:pPr marL="0" indent="0">
              <a:buNone/>
            </a:pPr>
            <a:endParaRPr lang="fr-BE" b="1" dirty="0" smtClean="0"/>
          </a:p>
          <a:p>
            <a:pPr marL="0" indent="0">
              <a:buNone/>
            </a:pPr>
            <a:r>
              <a:rPr lang="fr-BE" sz="3200" b="1" dirty="0"/>
              <a:t>SMEs</a:t>
            </a:r>
            <a:r>
              <a:rPr lang="fr-BE" sz="2600" b="1" dirty="0"/>
              <a:t> </a:t>
            </a:r>
          </a:p>
          <a:p>
            <a:pPr lvl="1" fontAlgn="base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Strand </a:t>
            </a:r>
            <a:r>
              <a:rPr lang="fr-BE" sz="2600" dirty="0" err="1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Hotel</a:t>
            </a:r>
            <a:r>
              <a:rPr lang="fr-BE" sz="26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Tom </a:t>
            </a:r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Flavin, Ireland</a:t>
            </a:r>
          </a:p>
          <a:p>
            <a:pPr lvl="1" fontAlgn="base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AROL SpA - Anna Maria Penna, Italy</a:t>
            </a:r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r>
              <a:rPr lang="fr-BE" sz="3200" b="1" dirty="0"/>
              <a:t>Apprentices</a:t>
            </a:r>
          </a:p>
          <a:p>
            <a:pPr lvl="1" fontAlgn="base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Samuel Gilmore - Company Mark Pollock Joinery, Kilrea, Co Londonderry, Northern Ireland UK</a:t>
            </a:r>
          </a:p>
          <a:p>
            <a:pPr lvl="1" fontAlgn="base"/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Kimberley Yvard - </a:t>
            </a:r>
            <a:r>
              <a:rPr lang="fr-BE" sz="26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L’Alsacien, </a:t>
            </a:r>
            <a:r>
              <a:rPr lang="fr-BE" sz="2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France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7E6646-6D67-422A-A945-53F14F925922}"/>
              </a:ext>
            </a:extLst>
          </p:cNvPr>
          <p:cNvCxnSpPr/>
          <p:nvPr/>
        </p:nvCxnSpPr>
        <p:spPr>
          <a:xfrm>
            <a:off x="870426" y="4028897"/>
            <a:ext cx="1147665" cy="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0427" y="4211064"/>
            <a:ext cx="6049358" cy="610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0426" y="4284443"/>
            <a:ext cx="10444774" cy="55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EAfA Newcomer Ceremony </a:t>
            </a:r>
            <a:endParaRPr lang="nl-NL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638" y="5598709"/>
            <a:ext cx="506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October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Helsinki</a:t>
            </a:r>
            <a:endParaRPr lang="en-US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427" y="4881788"/>
            <a:ext cx="7945769" cy="57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0426" y="4878037"/>
            <a:ext cx="10378419" cy="677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Dana-Carmen Bachmann, Head of Unit and Norbert Schöbel, Team Leader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VET, Apprenticeships and Adult Learning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E8032"/>
                </a:solidFill>
                <a:ea typeface="Verdana" panose="020B0604030504040204" pitchFamily="34" charset="0"/>
              </a:rPr>
              <a:t>Daniel Klee, </a:t>
            </a:r>
            <a:endParaRPr lang="en-US" b="1" dirty="0" smtClean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GB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Representative </a:t>
            </a:r>
            <a:r>
              <a:rPr lang="en-GB" b="1" dirty="0">
                <a:solidFill>
                  <a:srgbClr val="EE8032"/>
                </a:solidFill>
                <a:ea typeface="Verdana" panose="020B0604030504040204" pitchFamily="34" charset="0"/>
              </a:rPr>
              <a:t>for the development and implementation of foreign activities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IHK-PROJEKTGESELLSCHAFT MBH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36295"/>
            <a:ext cx="9245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the number of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opportunities to share knowledge and expertise on apprenticeship schemes and on successful transitions from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to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work; 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Implement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international projects around apprenticeships and vocational education and training,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enhance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attractiveness of international placements for both apprentices and trainers;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Offer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technical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training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for trainers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and set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up learning centres;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Support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employability and personal development of apprentices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contribute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to the development of a highly skilled and qualified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workforce,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better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matched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to labour market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needs.</a:t>
            </a: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 smtClean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 smtClean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5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Christophe </a:t>
            </a:r>
            <a:r>
              <a:rPr lang="en-GB" b="1" dirty="0" err="1"/>
              <a:t>Chalier</a:t>
            </a:r>
            <a:r>
              <a:rPr lang="en-GB" b="1" dirty="0"/>
              <a:t>, VP HR Europe </a:t>
            </a:r>
            <a:r>
              <a:rPr lang="en-GB" b="1" dirty="0" smtClean="0"/>
              <a:t>Industries </a:t>
            </a:r>
            <a:r>
              <a:rPr lang="en-US" sz="1400" i="1" dirty="0" smtClean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</a:t>
            </a:r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9" y="1996921"/>
            <a:ext cx="6684854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 Liquide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9" y="2957860"/>
            <a:ext cx="990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Provide the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opportunity to work in another European country for 3-6 months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for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 additional 10-15 young vocational employees through the European Vocational Exchange programme in 2019/2020;</a:t>
            </a: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Offer these participants a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cross-cultural experience and the chance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to work,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either in another entity of the same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group,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or in another company, enriching their CVs and increasing their employability;</a:t>
            </a: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Continue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to promote the European Vocational Exchange programme to other companies through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communication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channels and through the EAfA, in order to maximize the initiative’s impact at the European level.</a:t>
            </a:r>
            <a:r>
              <a:rPr lang="nb-NO" sz="1400" dirty="0">
                <a:solidFill>
                  <a:schemeClr val="bg1"/>
                </a:solidFill>
                <a:latin typeface="Veranda"/>
              </a:rPr>
              <a:t>various 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392707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A741F4-A73B-43B6-9E9A-F61655AD19C7}"/>
              </a:ext>
            </a:extLst>
          </p:cNvPr>
          <p:cNvSpPr txBox="1"/>
          <p:nvPr/>
        </p:nvSpPr>
        <p:spPr>
          <a:xfrm>
            <a:off x="6874148" y="5613664"/>
            <a:ext cx="480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EE8032"/>
                </a:solidFill>
                <a:ea typeface="Verdana" panose="020B0604030504040204" pitchFamily="34" charset="0"/>
              </a:rPr>
              <a:t>Silvano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 Del </a:t>
            </a:r>
            <a:r>
              <a:rPr lang="en-US" b="1" dirty="0" err="1" smtClean="0">
                <a:solidFill>
                  <a:srgbClr val="EE8032"/>
                </a:solidFill>
                <a:ea typeface="Verdana" panose="020B0604030504040204" pitchFamily="34" charset="0"/>
              </a:rPr>
              <a:t>Duca</a:t>
            </a:r>
            <a:r>
              <a:rPr lang="en-US" b="1" dirty="0" smtClean="0">
                <a:solidFill>
                  <a:srgbClr val="EE8032"/>
                </a:solidFill>
                <a:ea typeface="Verdana" panose="020B0604030504040204" pitchFamily="34" charset="0"/>
              </a:rPr>
              <a:t>, General Administrator</a:t>
            </a:r>
            <a:endParaRPr lang="en-US" b="1" dirty="0">
              <a:solidFill>
                <a:srgbClr val="EE8032"/>
              </a:solidFill>
              <a:ea typeface="Verdana" panose="020B0604030504040204" pitchFamily="34" charset="0"/>
            </a:endParaRPr>
          </a:p>
          <a:p>
            <a:pPr algn="r"/>
            <a:r>
              <a:rPr lang="en-US" sz="1400" i="1" dirty="0">
                <a:solidFill>
                  <a:srgbClr val="EE80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15/10/2019, Helsinki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63E22C9-3BF7-420B-9773-450F3BD75154}"/>
              </a:ext>
            </a:extLst>
          </p:cNvPr>
          <p:cNvSpPr txBox="1">
            <a:spLocks/>
          </p:cNvSpPr>
          <p:nvPr/>
        </p:nvSpPr>
        <p:spPr>
          <a:xfrm>
            <a:off x="875878" y="2109249"/>
            <a:ext cx="7184389" cy="351083"/>
          </a:xfrm>
          <a:prstGeom prst="rect">
            <a:avLst/>
          </a:prstGeom>
          <a:solidFill>
            <a:srgbClr val="0A71B4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Glocal</a:t>
            </a:r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Srl</a:t>
            </a:r>
            <a:endParaRPr lang="nl-NL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37961-B4FB-4764-97EE-A0D81AA8538B}"/>
              </a:ext>
            </a:extLst>
          </p:cNvPr>
          <p:cNvSpPr txBox="1"/>
          <p:nvPr/>
        </p:nvSpPr>
        <p:spPr>
          <a:xfrm>
            <a:off x="875878" y="2990084"/>
            <a:ext cx="9245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Design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implement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a wide-ranging awareness and dissemination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strategy,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targeting young people and relevant stakeholders;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apprenticeship mobility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schemes,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both at local and national level, and in close cooperation with the training institutions and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companies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;</a:t>
            </a:r>
          </a:p>
          <a:p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Increase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the number of cooperation projects focusing on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apprenticeships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in order to provide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working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opportunities </a:t>
            </a:r>
            <a:r>
              <a:rPr lang="en-GB" sz="1400" dirty="0" smtClean="0">
                <a:solidFill>
                  <a:srgbClr val="EE8032"/>
                </a:solidFill>
                <a:latin typeface="Veranda"/>
              </a:rPr>
              <a:t>for </a:t>
            </a:r>
            <a:r>
              <a:rPr lang="en-GB" sz="1400" dirty="0">
                <a:solidFill>
                  <a:srgbClr val="EE8032"/>
                </a:solidFill>
                <a:latin typeface="Veranda"/>
              </a:rPr>
              <a:t>up to 250 apprentices.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endParaRPr lang="en-AU" sz="1400" dirty="0">
              <a:solidFill>
                <a:srgbClr val="EE8032"/>
              </a:solidFill>
              <a:latin typeface="Veranda"/>
            </a:endParaRPr>
          </a:p>
          <a:p>
            <a:pPr marL="285750" indent="-285750">
              <a:buFontTx/>
              <a:buChar char="-"/>
            </a:pPr>
            <a:r>
              <a:rPr lang="nb-NO" sz="1400" dirty="0">
                <a:solidFill>
                  <a:schemeClr val="bg1"/>
                </a:solidFill>
                <a:latin typeface="Veranda"/>
              </a:rPr>
              <a:t>trades. </a:t>
            </a:r>
            <a:endParaRPr lang="en-US" sz="1400" dirty="0">
              <a:solidFill>
                <a:schemeClr val="bg1"/>
              </a:solidFill>
              <a:latin typeface="Verand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B90EF8-E16B-4560-9513-433A2FCC9412}"/>
              </a:ext>
            </a:extLst>
          </p:cNvPr>
          <p:cNvSpPr txBox="1">
            <a:spLocks/>
          </p:cNvSpPr>
          <p:nvPr/>
        </p:nvSpPr>
        <p:spPr>
          <a:xfrm>
            <a:off x="875879" y="2505333"/>
            <a:ext cx="6216582" cy="32338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50400" rIns="180000" bIns="504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Pledge to join the European Alliance for Apprenticeships</a:t>
            </a:r>
            <a:endParaRPr lang="nl-N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504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ertificate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4445</TotalTime>
  <Words>1940</Words>
  <Application>Microsoft Office PowerPoint</Application>
  <PresentationFormat>Widescreen</PresentationFormat>
  <Paragraphs>257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EC Square Sans Pro</vt:lpstr>
      <vt:lpstr>Veranda</vt:lpstr>
      <vt:lpstr>Verdana</vt:lpstr>
      <vt:lpstr>1_Custom Design</vt:lpstr>
      <vt:lpstr>2_Custom Design</vt:lpstr>
      <vt:lpstr>Custom Design</vt:lpstr>
      <vt:lpstr>3_Custom Design</vt:lpstr>
      <vt:lpstr>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BERTHEUSSEN Bjorn Tore (EMPL)</cp:lastModifiedBy>
  <cp:revision>175</cp:revision>
  <dcterms:created xsi:type="dcterms:W3CDTF">2019-04-24T13:16:49Z</dcterms:created>
  <dcterms:modified xsi:type="dcterms:W3CDTF">2019-10-10T07:19:48Z</dcterms:modified>
</cp:coreProperties>
</file>