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viewProps+xml" PartName="/ppt/viewProps1.xml"/>
  <Override ContentType="application/vnd.openxmlformats-officedocument.presentationml.slide+xml" PartName="/ppt/slides/slide2.xml"/>
  <Override ContentType="application/vnd.openxmlformats-officedocument.presentationml.slide+xml" PartName="/ppt/slides/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viewProps" Target="viewProps1.xml"/><Relationship Id="rId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3" Type="http://schemas.openxmlformats.org/officeDocument/2006/relationships/presProps" Target="presProps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48FCC-22FF-4F00-8CA9-1F821FB99A1B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0930F-8CEE-473B-AA77-972298D49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0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930F-8CEE-473B-AA77-972298D497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0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92" y="0"/>
            <a:ext cx="9180490" cy="51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0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" y="1617"/>
            <a:ext cx="9138588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7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"/>
            <a:ext cx="9144000" cy="514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7489" r="13328" b="32197"/>
          <a:stretch/>
        </p:blipFill>
        <p:spPr>
          <a:xfrm>
            <a:off x="7812360" y="4659982"/>
            <a:ext cx="1151790" cy="3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6" y="2475"/>
            <a:ext cx="9135539" cy="513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7489" r="13328" b="32197"/>
          <a:stretch/>
        </p:blipFill>
        <p:spPr>
          <a:xfrm>
            <a:off x="7812360" y="4659982"/>
            <a:ext cx="1151790" cy="3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0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7489" r="13328" b="32197"/>
          <a:stretch/>
        </p:blipFill>
        <p:spPr>
          <a:xfrm>
            <a:off x="7812360" y="4659982"/>
            <a:ext cx="1151790" cy="3211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5776" y="277987"/>
            <a:ext cx="7067128" cy="637579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8313" y="1131888"/>
            <a:ext cx="8351837" cy="331152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52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2475"/>
            <a:ext cx="9135539" cy="513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7489" r="13328" b="32197"/>
          <a:stretch/>
        </p:blipFill>
        <p:spPr>
          <a:xfrm>
            <a:off x="7812360" y="4659982"/>
            <a:ext cx="1151790" cy="3211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5776" y="277987"/>
            <a:ext cx="7067128" cy="637579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8313" y="1131888"/>
            <a:ext cx="8351837" cy="331152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2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lue_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"/>
            <a:ext cx="9144000" cy="514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7489" r="13328" b="32197"/>
          <a:stretch/>
        </p:blipFill>
        <p:spPr>
          <a:xfrm>
            <a:off x="7812360" y="4659982"/>
            <a:ext cx="1151790" cy="3211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5776" y="277987"/>
            <a:ext cx="7067128" cy="637579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645026" y="1634953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95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Orange_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2475"/>
            <a:ext cx="9135539" cy="513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7489" r="13328" b="32197"/>
          <a:stretch/>
        </p:blipFill>
        <p:spPr>
          <a:xfrm>
            <a:off x="7812360" y="4659982"/>
            <a:ext cx="1151790" cy="3211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5776" y="277987"/>
            <a:ext cx="7067128" cy="637579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0"/>
          </p:nvPr>
        </p:nvSpPr>
        <p:spPr>
          <a:xfrm>
            <a:off x="4645026" y="1634953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4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87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7" r:id="rId3"/>
    <p:sldLayoutId id="2147483672" r:id="rId4"/>
    <p:sldLayoutId id="2147483668" r:id="rId5"/>
    <p:sldLayoutId id="2147483669" r:id="rId6"/>
    <p:sldLayoutId id="2147483671" r:id="rId7"/>
    <p:sldLayoutId id="214748367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>
            <p:ph type="title"/>
          </p:nvPr>
        </p:nvSpPr>
        <p:spPr>
          <a:xfrm>
            <a:off x="2555776" y="277987"/>
            <a:ext cx="5976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fr-BE"/>
              <a:t>Programme</a:t>
            </a:r>
            <a:endParaRPr/>
          </a:p>
        </p:txBody>
      </p:sp>
      <p:sp>
        <p:nvSpPr>
          <p:cNvPr id="26" name="Google Shape;26;p1"/>
          <p:cNvSpPr txBox="1"/>
          <p:nvPr>
            <p:ph idx="10" type="body"/>
          </p:nvPr>
        </p:nvSpPr>
        <p:spPr>
          <a:xfrm>
            <a:off x="228641" y="1344604"/>
            <a:ext cx="84246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fr-BE" sz="2000"/>
              <a:t>9h-9h10 </a:t>
            </a:r>
            <a:r>
              <a:rPr lang="fr-BE" sz="2000">
                <a:solidFill>
                  <a:srgbClr val="283170"/>
                </a:solidFill>
              </a:rPr>
              <a:t>Welcome by René van Schalkwijk, moderator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fr-BE" sz="2000"/>
              <a:t>9h10-9h25 </a:t>
            </a:r>
            <a:r>
              <a:rPr lang="fr-BE" sz="2000">
                <a:solidFill>
                  <a:srgbClr val="283170"/>
                </a:solidFill>
              </a:rPr>
              <a:t>Opening Speech Joao Santos, DG Employment</a:t>
            </a:r>
            <a:endParaRPr sz="2000">
              <a:solidFill>
                <a:srgbClr val="28317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283170"/>
              </a:buClr>
              <a:buSzPts val="2000"/>
              <a:buNone/>
            </a:pPr>
            <a:r>
              <a:rPr lang="fr-BE" sz="2000">
                <a:solidFill>
                  <a:srgbClr val="283170"/>
                </a:solidFill>
              </a:rPr>
              <a:t>                   From idea to practice: Loukas Zahilas, Cedefop</a:t>
            </a:r>
            <a:endParaRPr sz="2000">
              <a:solidFill>
                <a:srgbClr val="28317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fr-BE" sz="2000"/>
              <a:t>9:25-9:40 </a:t>
            </a:r>
            <a:r>
              <a:rPr lang="fr-BE" sz="2000">
                <a:solidFill>
                  <a:srgbClr val="283170"/>
                </a:solidFill>
              </a:rPr>
              <a:t>Working groups’ conclusions: TEL, Learning mobility, Migration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283170"/>
              </a:buClr>
              <a:buSzPts val="2000"/>
              <a:buNone/>
            </a:pPr>
            <a:r>
              <a:rPr lang="fr-BE" sz="2000">
                <a:solidFill>
                  <a:srgbClr val="283170"/>
                </a:solidFill>
              </a:rPr>
              <a:t>   </a:t>
            </a:r>
            <a:r>
              <a:rPr lang="fr-BE" sz="1800">
                <a:solidFill>
                  <a:srgbClr val="283170"/>
                </a:solidFill>
              </a:rPr>
              <a:t>     René van Schalkwijk (</a:t>
            </a:r>
            <a:r>
              <a:rPr i="1" lang="fr-BE" sz="1800">
                <a:solidFill>
                  <a:srgbClr val="283170"/>
                </a:solidFill>
              </a:rPr>
              <a:t>Euprovet)</a:t>
            </a:r>
            <a:r>
              <a:rPr lang="fr-BE" sz="1800">
                <a:solidFill>
                  <a:srgbClr val="283170"/>
                </a:solidFill>
              </a:rPr>
              <a:t>, Jon Harding (</a:t>
            </a:r>
            <a:r>
              <a:rPr i="1" lang="fr-BE" sz="1800">
                <a:solidFill>
                  <a:srgbClr val="283170"/>
                </a:solidFill>
              </a:rPr>
              <a:t>EfVET)</a:t>
            </a:r>
            <a:r>
              <a:rPr lang="fr-BE" sz="1800">
                <a:solidFill>
                  <a:srgbClr val="283170"/>
                </a:solidFill>
              </a:rPr>
              <a:t>, Horst Dreimann (</a:t>
            </a:r>
            <a:r>
              <a:rPr i="1" lang="fr-BE" sz="1800">
                <a:solidFill>
                  <a:srgbClr val="283170"/>
                </a:solidFill>
              </a:rPr>
              <a:t>EVBB</a:t>
            </a:r>
            <a:r>
              <a:rPr lang="fr-BE" sz="1800">
                <a:solidFill>
                  <a:srgbClr val="283170"/>
                </a:solidFill>
              </a:rPr>
              <a:t>)</a:t>
            </a:r>
            <a:endParaRPr sz="1800">
              <a:solidFill>
                <a:srgbClr val="28317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fr-BE" sz="2000"/>
              <a:t>9h40-10h10 </a:t>
            </a:r>
            <a:r>
              <a:rPr lang="fr-BE" sz="2000">
                <a:solidFill>
                  <a:srgbClr val="283170"/>
                </a:solidFill>
              </a:rPr>
              <a:t>Discussion in reflection groups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fr-BE" sz="2000"/>
              <a:t>10h10-10h30 - conclusion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283170"/>
              </a:buClr>
              <a:buSzPts val="2000"/>
              <a:buNone/>
            </a:pPr>
            <a:r>
              <a:rPr lang="fr-BE" sz="2000">
                <a:solidFill>
                  <a:srgbClr val="283170"/>
                </a:solidFill>
              </a:rPr>
              <a:t>       The way ahead: Loukas Zahilas, Joao Santos, Margarida Segard, EVBB</a:t>
            </a:r>
            <a:endParaRPr sz="2000">
              <a:solidFill>
                <a:srgbClr val="28317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EVSW 2019 APP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21138" y="879562"/>
            <a:ext cx="5193558" cy="17598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rgbClr val="F8A83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To download </a:t>
            </a:r>
            <a:r>
              <a:rPr lang="en-US" dirty="0" smtClean="0">
                <a:solidFill>
                  <a:schemeClr val="tx2"/>
                </a:solidFill>
              </a:rPr>
              <a:t>the app: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Search ‘EVSW 2019’ </a:t>
            </a:r>
            <a:r>
              <a:rPr lang="en-US" dirty="0" smtClean="0">
                <a:solidFill>
                  <a:schemeClr val="tx2"/>
                </a:solidFill>
              </a:rPr>
              <a:t>on: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Apple App Store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Google Play Store</a:t>
            </a:r>
            <a:endParaRPr lang="en-US" dirty="0"/>
          </a:p>
          <a:p>
            <a:pPr marL="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003798"/>
            <a:ext cx="8419764" cy="1983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rgbClr val="F8A83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2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1" y="14639"/>
            <a:ext cx="1676912" cy="297431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3842" y="2543429"/>
            <a:ext cx="8712968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rgbClr val="F8A83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To </a:t>
            </a:r>
            <a:r>
              <a:rPr lang="en-US" dirty="0" smtClean="0">
                <a:solidFill>
                  <a:schemeClr val="accent1"/>
                </a:solidFill>
              </a:rPr>
              <a:t>login </a:t>
            </a:r>
            <a:r>
              <a:rPr lang="en-US" dirty="0" smtClean="0">
                <a:solidFill>
                  <a:schemeClr val="tx2"/>
                </a:solidFill>
              </a:rPr>
              <a:t>to the app: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Username: </a:t>
            </a:r>
            <a:r>
              <a:rPr lang="en-US" dirty="0" smtClean="0">
                <a:solidFill>
                  <a:schemeClr val="tx2"/>
                </a:solidFill>
              </a:rPr>
              <a:t>email address used to register for the Week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lvl="1">
              <a:buNone/>
            </a:pPr>
            <a:r>
              <a:rPr lang="en-US" dirty="0" smtClean="0">
                <a:solidFill>
                  <a:srgbClr val="92D050"/>
                </a:solidFill>
              </a:rPr>
              <a:t>Password: </a:t>
            </a:r>
            <a:r>
              <a:rPr lang="en-US" dirty="0" err="1" smtClean="0">
                <a:solidFill>
                  <a:schemeClr val="tx2"/>
                </a:solidFill>
              </a:rPr>
              <a:t>helsinki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39952" y="3723878"/>
            <a:ext cx="5544616" cy="1517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rgbClr val="F8A83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None/>
            </a:pPr>
            <a:r>
              <a:rPr lang="en-US" sz="2000" dirty="0" smtClean="0">
                <a:solidFill>
                  <a:srgbClr val="92D050"/>
                </a:solidFill>
              </a:rPr>
              <a:t>You can also </a:t>
            </a:r>
            <a:r>
              <a:rPr lang="en-US" sz="2000" dirty="0" smtClean="0">
                <a:solidFill>
                  <a:srgbClr val="92D050"/>
                </a:solidFill>
              </a:rPr>
              <a:t>login </a:t>
            </a:r>
            <a:r>
              <a:rPr lang="en-US" sz="2000" dirty="0">
                <a:solidFill>
                  <a:schemeClr val="tx2"/>
                </a:solidFill>
              </a:rPr>
              <a:t>to the app</a:t>
            </a:r>
            <a:r>
              <a:rPr lang="en-US" sz="2000" dirty="0" smtClean="0">
                <a:solidFill>
                  <a:srgbClr val="92D050"/>
                </a:solidFill>
              </a:rPr>
              <a:t>:</a:t>
            </a:r>
            <a:endParaRPr lang="en-US" sz="2000" dirty="0" smtClean="0">
              <a:solidFill>
                <a:srgbClr val="92D05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as a guest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</a:t>
            </a:r>
            <a:r>
              <a:rPr lang="en-US" sz="2000" dirty="0" smtClean="0">
                <a:solidFill>
                  <a:schemeClr val="tx2"/>
                </a:solidFill>
              </a:rPr>
              <a:t>y creating a new account</a:t>
            </a:r>
            <a:endParaRPr lang="en-US" sz="2000" dirty="0">
              <a:solidFill>
                <a:schemeClr val="tx2"/>
              </a:solidFill>
            </a:endParaRPr>
          </a:p>
          <a:p>
            <a:pPr marL="285750" lvl="1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G EMPL Powerpoint Template">
  <a:themeElements>
    <a:clrScheme name="EVSW Colour Palette 2018">
      <a:dk1>
        <a:srgbClr val="2F2F2F"/>
      </a:dk1>
      <a:lt1>
        <a:srgbClr val="FFFFFF"/>
      </a:lt1>
      <a:dk2>
        <a:srgbClr val="292C69"/>
      </a:dk2>
      <a:lt2>
        <a:srgbClr val="878787"/>
      </a:lt2>
      <a:accent1>
        <a:srgbClr val="F39200"/>
      </a:accent1>
      <a:accent2>
        <a:srgbClr val="003399"/>
      </a:accent2>
      <a:accent3>
        <a:srgbClr val="A3195B"/>
      </a:accent3>
      <a:accent4>
        <a:srgbClr val="95C11F"/>
      </a:accent4>
      <a:accent5>
        <a:srgbClr val="F49600"/>
      </a:accent5>
      <a:accent6>
        <a:srgbClr val="1D71B8"/>
      </a:accent6>
      <a:hlink>
        <a:srgbClr val="36A9E1"/>
      </a:hlink>
      <a:folHlink>
        <a:srgbClr val="C41B62"/>
      </a:folHlink>
    </a:clrScheme>
    <a:fontScheme name="European Vocational Skills Week - Typeface">
      <a:majorFont>
        <a:latin typeface="EC Square Sans Pro Medium"/>
        <a:ea typeface=""/>
        <a:cs typeface=""/>
      </a:majorFont>
      <a:minorFont>
        <a:latin typeface="EC Squa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