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98" r:id="rId4"/>
    <p:sldId id="257" r:id="rId5"/>
    <p:sldId id="271" r:id="rId6"/>
    <p:sldId id="259" r:id="rId7"/>
    <p:sldId id="308" r:id="rId8"/>
    <p:sldId id="301" r:id="rId9"/>
    <p:sldId id="307" r:id="rId10"/>
    <p:sldId id="299" r:id="rId11"/>
    <p:sldId id="268" r:id="rId12"/>
    <p:sldId id="261" r:id="rId13"/>
    <p:sldId id="264" r:id="rId14"/>
    <p:sldId id="270" r:id="rId15"/>
    <p:sldId id="311" r:id="rId16"/>
    <p:sldId id="275" r:id="rId17"/>
  </p:sldIdLst>
  <p:sldSz cx="9753600" cy="73152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7" autoAdjust="0"/>
    <p:restoredTop sz="67173" autoAdjust="0"/>
  </p:normalViewPr>
  <p:slideViewPr>
    <p:cSldViewPr>
      <p:cViewPr varScale="1">
        <p:scale>
          <a:sx n="72" d="100"/>
          <a:sy n="72" d="100"/>
        </p:scale>
        <p:origin x="26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12216-0EC0-4033-84CF-4AFD0FCDA182}" type="datetimeFigureOut">
              <a:rPr lang="en-US" smtClean="0"/>
              <a:t>10/15/2019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80001-92E0-49CF-9416-0D244F354AE5}" type="slidenum">
              <a:rPr lang="en-US" smtClean="0"/>
              <a:t>‹#›</a:t>
            </a:fld>
            <a:endParaRPr lang="en-US" dirty="0"/>
          </a:p>
        </p:txBody>
      </p:sp>
    </p:spTree>
    <p:extLst>
      <p:ext uri="{BB962C8B-B14F-4D97-AF65-F5344CB8AC3E}">
        <p14:creationId xmlns:p14="http://schemas.microsoft.com/office/powerpoint/2010/main" val="206619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80001-92E0-49CF-9416-0D244F354AE5}" type="slidenum">
              <a:rPr lang="en-US" smtClean="0"/>
              <a:t>1</a:t>
            </a:fld>
            <a:endParaRPr lang="en-US" dirty="0"/>
          </a:p>
        </p:txBody>
      </p:sp>
    </p:spTree>
    <p:extLst>
      <p:ext uri="{BB962C8B-B14F-4D97-AF65-F5344CB8AC3E}">
        <p14:creationId xmlns:p14="http://schemas.microsoft.com/office/powerpoint/2010/main" val="136779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it comes to skills development in general, three main challenges are involved on global, European, national and regional, a single country cannot fix it. I speak of the threat of climate change and technological disruption, especially the rise of artificial intelligence, robotics and building a better society, a viable environment for the human being and all living beings and a better future for those who will come, we will find a laudable sense for everything we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need to give up what was important in our past for our future.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Technological progress and globalization offer almost endless opportunities for innovation, growth and jobs. These developments require skilled and adaptable people who are able to drive and support change. In order to address skills gaps that may prevent the tourism industry from growing, the project NTG focusing on a Blueprint for Sectoral Cooperation on Skills was launched as part of the New Skills Agenda from the European Commission.’’</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180001-92E0-49CF-9416-0D244F354AE5}" type="slidenum">
              <a:rPr lang="en-US" smtClean="0"/>
              <a:t>4</a:t>
            </a:fld>
            <a:endParaRPr lang="en-US" dirty="0"/>
          </a:p>
        </p:txBody>
      </p:sp>
    </p:spTree>
    <p:extLst>
      <p:ext uri="{BB962C8B-B14F-4D97-AF65-F5344CB8AC3E}">
        <p14:creationId xmlns:p14="http://schemas.microsoft.com/office/powerpoint/2010/main" val="251317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80001-92E0-49CF-9416-0D244F354AE5}" type="slidenum">
              <a:rPr lang="en-US" smtClean="0"/>
              <a:t>10</a:t>
            </a:fld>
            <a:endParaRPr lang="en-US" dirty="0"/>
          </a:p>
        </p:txBody>
      </p:sp>
    </p:spTree>
    <p:extLst>
      <p:ext uri="{BB962C8B-B14F-4D97-AF65-F5344CB8AC3E}">
        <p14:creationId xmlns:p14="http://schemas.microsoft.com/office/powerpoint/2010/main" val="39324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80001-92E0-49CF-9416-0D244F354AE5}" type="slidenum">
              <a:rPr lang="en-US" smtClean="0"/>
              <a:t>15</a:t>
            </a:fld>
            <a:endParaRPr lang="en-US" dirty="0"/>
          </a:p>
        </p:txBody>
      </p:sp>
    </p:spTree>
    <p:extLst>
      <p:ext uri="{BB962C8B-B14F-4D97-AF65-F5344CB8AC3E}">
        <p14:creationId xmlns:p14="http://schemas.microsoft.com/office/powerpoint/2010/main" val="156740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180001-92E0-49CF-9416-0D244F354AE5}" type="slidenum">
              <a:rPr lang="en-US" smtClean="0"/>
              <a:t>16</a:t>
            </a:fld>
            <a:endParaRPr lang="en-US" dirty="0"/>
          </a:p>
        </p:txBody>
      </p:sp>
    </p:spTree>
    <p:extLst>
      <p:ext uri="{BB962C8B-B14F-4D97-AF65-F5344CB8AC3E}">
        <p14:creationId xmlns:p14="http://schemas.microsoft.com/office/powerpoint/2010/main" val="212828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sp>
        <p:nvSpPr>
          <p:cNvPr id="2" name="TextBox 2"/>
          <p:cNvSpPr txBox="1"/>
          <p:nvPr/>
        </p:nvSpPr>
        <p:spPr>
          <a:xfrm>
            <a:off x="518050" y="3763998"/>
            <a:ext cx="7772399" cy="1105431"/>
          </a:xfrm>
          <a:prstGeom prst="rect">
            <a:avLst/>
          </a:prstGeom>
        </p:spPr>
        <p:txBody>
          <a:bodyPr wrap="square" lIns="0" tIns="0" rIns="0" bIns="0" rtlCol="0" anchor="t">
            <a:spAutoFit/>
          </a:bodyPr>
          <a:lstStyle/>
          <a:p>
            <a:pPr algn="ctr"/>
            <a:r>
              <a:rPr lang="en-US" sz="2800" dirty="0">
                <a:solidFill>
                  <a:srgbClr val="FF0000"/>
                </a:solidFill>
                <a:latin typeface="Avenir Next Heavy" charset="0"/>
              </a:rPr>
              <a:t>Silvia </a:t>
            </a:r>
            <a:r>
              <a:rPr lang="en-US" sz="2800" dirty="0" err="1">
                <a:solidFill>
                  <a:srgbClr val="FF0000"/>
                </a:solidFill>
                <a:latin typeface="Avenir Next Heavy" charset="0"/>
              </a:rPr>
              <a:t>Barbone</a:t>
            </a:r>
            <a:endParaRPr lang="en-US" sz="2800" dirty="0">
              <a:solidFill>
                <a:srgbClr val="FF0000"/>
              </a:solidFill>
              <a:latin typeface="Avenir Next Heavy" charset="0"/>
            </a:endParaRPr>
          </a:p>
          <a:p>
            <a:pPr algn="ctr"/>
            <a:r>
              <a:rPr lang="en-US" i="1" dirty="0" err="1">
                <a:solidFill>
                  <a:srgbClr val="FF0000"/>
                </a:solidFill>
                <a:latin typeface="Avenir Next" charset="0"/>
              </a:rPr>
              <a:t>Federturismo</a:t>
            </a:r>
            <a:r>
              <a:rPr lang="en-US" i="1" dirty="0">
                <a:solidFill>
                  <a:srgbClr val="FF0000"/>
                </a:solidFill>
                <a:latin typeface="Avenir Next" charset="0"/>
              </a:rPr>
              <a:t> </a:t>
            </a:r>
            <a:r>
              <a:rPr lang="en-US" i="1" dirty="0" err="1">
                <a:solidFill>
                  <a:srgbClr val="FF0000"/>
                </a:solidFill>
                <a:latin typeface="Avenir Next" charset="0"/>
              </a:rPr>
              <a:t>Confindustria</a:t>
            </a:r>
            <a:endParaRPr lang="en-US" i="1" dirty="0">
              <a:solidFill>
                <a:srgbClr val="FF0000"/>
              </a:solidFill>
              <a:latin typeface="Avenir Next" charset="0"/>
            </a:endParaRPr>
          </a:p>
          <a:p>
            <a:pPr>
              <a:lnSpc>
                <a:spcPts val="3121"/>
              </a:lnSpc>
            </a:pPr>
            <a:endParaRPr lang="en-US" sz="2863" b="1" spc="400" dirty="0">
              <a:solidFill>
                <a:srgbClr val="CB4F1C"/>
              </a:solidFill>
              <a:latin typeface="Montserrat"/>
            </a:endParaRPr>
          </a:p>
        </p:txBody>
      </p:sp>
      <p:pic>
        <p:nvPicPr>
          <p:cNvPr id="4" name="Picture 4"/>
          <p:cNvPicPr>
            <a:picLocks noChangeAspect="1"/>
          </p:cNvPicPr>
          <p:nvPr/>
        </p:nvPicPr>
        <p:blipFill>
          <a:blip r:embed="rId3"/>
          <a:srcRect/>
          <a:stretch>
            <a:fillRect/>
          </a:stretch>
        </p:blipFill>
        <p:spPr>
          <a:xfrm>
            <a:off x="6705600" y="-2438400"/>
            <a:ext cx="5852160" cy="5852160"/>
          </a:xfrm>
          <a:prstGeom prst="rect">
            <a:avLst/>
          </a:prstGeom>
        </p:spPr>
      </p:pic>
      <p:pic>
        <p:nvPicPr>
          <p:cNvPr id="5" name="Picture 5"/>
          <p:cNvPicPr>
            <a:picLocks noChangeAspect="1"/>
          </p:cNvPicPr>
          <p:nvPr/>
        </p:nvPicPr>
        <p:blipFill>
          <a:blip r:embed="rId4"/>
          <a:srcRect/>
          <a:stretch>
            <a:fillRect/>
          </a:stretch>
        </p:blipFill>
        <p:spPr>
          <a:xfrm>
            <a:off x="-1828800" y="6054963"/>
            <a:ext cx="5735117" cy="5852160"/>
          </a:xfrm>
          <a:prstGeom prst="rect">
            <a:avLst/>
          </a:prstGeom>
        </p:spPr>
      </p:pic>
      <p:sp>
        <p:nvSpPr>
          <p:cNvPr id="6" name="TextBox 6"/>
          <p:cNvSpPr txBox="1"/>
          <p:nvPr/>
        </p:nvSpPr>
        <p:spPr>
          <a:xfrm>
            <a:off x="2286000" y="4690246"/>
            <a:ext cx="6004449" cy="397545"/>
          </a:xfrm>
          <a:prstGeom prst="rect">
            <a:avLst/>
          </a:prstGeom>
        </p:spPr>
        <p:txBody>
          <a:bodyPr lIns="0" tIns="0" rIns="0" bIns="0" rtlCol="0" anchor="t">
            <a:spAutoFit/>
          </a:bodyPr>
          <a:lstStyle/>
          <a:p>
            <a:pPr>
              <a:lnSpc>
                <a:spcPts val="3121"/>
              </a:lnSpc>
            </a:pPr>
            <a:endParaRPr lang="en-US" sz="2863" b="1" spc="400" dirty="0">
              <a:solidFill>
                <a:srgbClr val="CB4F1C"/>
              </a:solidFill>
              <a:latin typeface="Montserrat"/>
            </a:endParaRPr>
          </a:p>
        </p:txBody>
      </p:sp>
      <p:sp>
        <p:nvSpPr>
          <p:cNvPr id="7" name="TextBox 7"/>
          <p:cNvSpPr txBox="1"/>
          <p:nvPr/>
        </p:nvSpPr>
        <p:spPr>
          <a:xfrm>
            <a:off x="159185" y="750570"/>
            <a:ext cx="6004449" cy="1192634"/>
          </a:xfrm>
          <a:prstGeom prst="rect">
            <a:avLst/>
          </a:prstGeom>
        </p:spPr>
        <p:txBody>
          <a:bodyPr wrap="square" lIns="0" tIns="0" rIns="0" bIns="0" rtlCol="0" anchor="t">
            <a:spAutoFit/>
          </a:bodyPr>
          <a:lstStyle/>
          <a:p>
            <a:pPr>
              <a:lnSpc>
                <a:spcPts val="3121"/>
              </a:lnSpc>
            </a:pPr>
            <a:r>
              <a:rPr lang="en-US" sz="2863" b="1" spc="400" dirty="0" smtClean="0">
                <a:solidFill>
                  <a:srgbClr val="262D6B"/>
                </a:solidFill>
                <a:latin typeface="Montserrat"/>
              </a:rPr>
              <a:t>A NEXT STEP FOR THE EU</a:t>
            </a:r>
          </a:p>
          <a:p>
            <a:pPr>
              <a:lnSpc>
                <a:spcPts val="3121"/>
              </a:lnSpc>
            </a:pPr>
            <a:r>
              <a:rPr lang="en-US" sz="2863" b="1" spc="400" dirty="0" smtClean="0">
                <a:solidFill>
                  <a:srgbClr val="262D6B"/>
                </a:solidFill>
                <a:latin typeface="Montserrat"/>
              </a:rPr>
              <a:t>TOURISM SECTOR</a:t>
            </a:r>
            <a:endParaRPr lang="en-US" sz="2863" b="1" spc="400" dirty="0">
              <a:solidFill>
                <a:srgbClr val="262D6B"/>
              </a:solidFill>
              <a:latin typeface="Montserrat"/>
            </a:endParaRPr>
          </a:p>
          <a:p>
            <a:pPr>
              <a:lnSpc>
                <a:spcPts val="3121"/>
              </a:lnSpc>
            </a:pPr>
            <a:endParaRPr lang="en-US" sz="2863" b="1" spc="400" dirty="0">
              <a:solidFill>
                <a:srgbClr val="262D6B"/>
              </a:solidFill>
              <a:latin typeface="Montserrat"/>
            </a:endParaRPr>
          </a:p>
        </p:txBody>
      </p:sp>
      <p:pic>
        <p:nvPicPr>
          <p:cNvPr id="8" name="Picture 7"/>
          <p:cNvPicPr>
            <a:picLocks noChangeAspect="1"/>
          </p:cNvPicPr>
          <p:nvPr/>
        </p:nvPicPr>
        <p:blipFill>
          <a:blip r:embed="rId5"/>
          <a:stretch>
            <a:fillRect/>
          </a:stretch>
        </p:blipFill>
        <p:spPr>
          <a:xfrm>
            <a:off x="-14748" y="1653524"/>
            <a:ext cx="6683477" cy="1070608"/>
          </a:xfrm>
          <a:prstGeom prst="rect">
            <a:avLst/>
          </a:prstGeom>
        </p:spPr>
      </p:pic>
      <p:sp>
        <p:nvSpPr>
          <p:cNvPr id="9" name="Bruxelles, 6th of May 2019"/>
          <p:cNvSpPr txBox="1"/>
          <p:nvPr/>
        </p:nvSpPr>
        <p:spPr>
          <a:xfrm>
            <a:off x="762000" y="4686822"/>
            <a:ext cx="8212667" cy="123110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2000" b="0">
                <a:solidFill>
                  <a:schemeClr val="accent4">
                    <a:hueOff val="-461056"/>
                    <a:satOff val="4338"/>
                    <a:lumOff val="-10225"/>
                  </a:schemeClr>
                </a:solidFill>
                <a:latin typeface="Avenir Next"/>
                <a:ea typeface="Avenir Next"/>
                <a:cs typeface="Avenir Next"/>
                <a:sym typeface="Avenir Next"/>
              </a:defRPr>
            </a:lvl1pPr>
          </a:lstStyle>
          <a:p>
            <a:pPr algn="ctr"/>
            <a:r>
              <a:rPr lang="en-US" b="1" dirty="0"/>
              <a:t>VET for ALL – Skills for Life conference</a:t>
            </a:r>
          </a:p>
          <a:p>
            <a:pPr algn="ctr"/>
            <a:r>
              <a:rPr lang="en-US" b="1" dirty="0"/>
              <a:t>Session – Services 4.0: innovation for workforce upskilling and reskilling </a:t>
            </a:r>
          </a:p>
          <a:p>
            <a:pPr algn="ctr"/>
            <a:r>
              <a:rPr lang="en-US" b="1" dirty="0"/>
              <a:t>17 October 2019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6800" y="723414"/>
            <a:ext cx="8270204" cy="589905"/>
          </a:xfrm>
          <a:prstGeom prst="rect">
            <a:avLst/>
          </a:prstGeom>
        </p:spPr>
        <p:txBody>
          <a:bodyPr lIns="0" tIns="0" rIns="0" bIns="0" rtlCol="0" anchor="t">
            <a:spAutoFit/>
          </a:bodyPr>
          <a:lstStyle/>
          <a:p>
            <a:pPr algn="ctr">
              <a:lnSpc>
                <a:spcPts val="4578"/>
              </a:lnSpc>
            </a:pPr>
            <a:r>
              <a:rPr lang="en-US" sz="4200" b="1" spc="588" dirty="0" smtClean="0">
                <a:solidFill>
                  <a:schemeClr val="accent6">
                    <a:lumMod val="75000"/>
                  </a:schemeClr>
                </a:solidFill>
                <a:latin typeface="Montserrat"/>
              </a:rPr>
              <a:t>5 NTG PILLARS</a:t>
            </a:r>
            <a:endParaRPr lang="en-US" sz="4200" b="1" spc="588" dirty="0">
              <a:solidFill>
                <a:schemeClr val="accent6">
                  <a:lumMod val="75000"/>
                </a:schemeClr>
              </a:solidFill>
              <a:latin typeface="Montserrat"/>
            </a:endParaRPr>
          </a:p>
        </p:txBody>
      </p:sp>
      <p:grpSp>
        <p:nvGrpSpPr>
          <p:cNvPr id="3" name="Group 3"/>
          <p:cNvGrpSpPr>
            <a:grpSpLocks noChangeAspect="1"/>
          </p:cNvGrpSpPr>
          <p:nvPr/>
        </p:nvGrpSpPr>
        <p:grpSpPr>
          <a:xfrm>
            <a:off x="2333625" y="1981200"/>
            <a:ext cx="2433920" cy="2433920"/>
            <a:chOff x="0" y="0"/>
            <a:chExt cx="6350000" cy="6350000"/>
          </a:xfrm>
          <a:solidFill>
            <a:schemeClr val="bg1">
              <a:lumMod val="95000"/>
            </a:schemeClr>
          </a:solidFill>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pFill/>
            <a:ln>
              <a:solidFill>
                <a:schemeClr val="accent6">
                  <a:lumMod val="75000"/>
                </a:schemeClr>
              </a:solidFill>
            </a:ln>
          </p:spPr>
        </p:sp>
      </p:grpSp>
      <p:grpSp>
        <p:nvGrpSpPr>
          <p:cNvPr id="5" name="Group 5"/>
          <p:cNvGrpSpPr>
            <a:grpSpLocks noChangeAspect="1"/>
          </p:cNvGrpSpPr>
          <p:nvPr/>
        </p:nvGrpSpPr>
        <p:grpSpPr>
          <a:xfrm>
            <a:off x="5054641" y="1981200"/>
            <a:ext cx="2433921" cy="2433920"/>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grpSp>
        <p:nvGrpSpPr>
          <p:cNvPr id="7" name="Group 7"/>
          <p:cNvGrpSpPr>
            <a:grpSpLocks noChangeAspect="1"/>
          </p:cNvGrpSpPr>
          <p:nvPr/>
        </p:nvGrpSpPr>
        <p:grpSpPr>
          <a:xfrm>
            <a:off x="3837681" y="4278471"/>
            <a:ext cx="2433920" cy="2433920"/>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sp>
        <p:nvSpPr>
          <p:cNvPr id="9" name="TextBox 9"/>
          <p:cNvSpPr txBox="1"/>
          <p:nvPr/>
        </p:nvSpPr>
        <p:spPr>
          <a:xfrm>
            <a:off x="2470964" y="2667000"/>
            <a:ext cx="2186247" cy="974626"/>
          </a:xfrm>
          <a:prstGeom prst="rect">
            <a:avLst/>
          </a:prstGeom>
        </p:spPr>
        <p:txBody>
          <a:bodyPr wrap="square" lIns="0" tIns="0" rIns="0" bIns="0" rtlCol="0" anchor="t">
            <a:spAutoFit/>
          </a:bodyPr>
          <a:lstStyle/>
          <a:p>
            <a:pPr algn="ctr">
              <a:lnSpc>
                <a:spcPts val="1899"/>
              </a:lnSpc>
            </a:pPr>
            <a:r>
              <a:rPr lang="en-US" sz="1742" b="1" spc="243" dirty="0" smtClean="0">
                <a:solidFill>
                  <a:srgbClr val="CB4F1C"/>
                </a:solidFill>
                <a:latin typeface="Montserrat"/>
              </a:rPr>
              <a:t> STRATEGIC: POLICIES and ECOSYSTEM</a:t>
            </a:r>
            <a:endParaRPr lang="en-US" sz="1742" b="1" spc="243" dirty="0">
              <a:solidFill>
                <a:srgbClr val="CB4F1C"/>
              </a:solidFill>
              <a:latin typeface="Montserrat"/>
            </a:endParaRPr>
          </a:p>
          <a:p>
            <a:pPr algn="ctr">
              <a:lnSpc>
                <a:spcPts val="1899"/>
              </a:lnSpc>
            </a:pPr>
            <a:endParaRPr lang="en-US" sz="1742" b="1" spc="243" dirty="0">
              <a:solidFill>
                <a:srgbClr val="CB4F1C"/>
              </a:solidFill>
              <a:latin typeface="Montserrat"/>
            </a:endParaRPr>
          </a:p>
        </p:txBody>
      </p:sp>
      <p:sp>
        <p:nvSpPr>
          <p:cNvPr id="10" name="TextBox 10"/>
          <p:cNvSpPr txBox="1"/>
          <p:nvPr/>
        </p:nvSpPr>
        <p:spPr>
          <a:xfrm>
            <a:off x="5280804" y="3105258"/>
            <a:ext cx="2267863" cy="487313"/>
          </a:xfrm>
          <a:prstGeom prst="rect">
            <a:avLst/>
          </a:prstGeom>
        </p:spPr>
        <p:txBody>
          <a:bodyPr wrap="square" lIns="0" tIns="0" rIns="0" bIns="0" rtlCol="0" anchor="t">
            <a:spAutoFit/>
          </a:bodyPr>
          <a:lstStyle/>
          <a:p>
            <a:pPr algn="ctr">
              <a:lnSpc>
                <a:spcPts val="1899"/>
              </a:lnSpc>
            </a:pPr>
            <a:r>
              <a:rPr lang="en-US" sz="1742" b="1" spc="243" dirty="0" smtClean="0">
                <a:solidFill>
                  <a:srgbClr val="CB4F1C"/>
                </a:solidFill>
                <a:latin typeface="Montserrat"/>
              </a:rPr>
              <a:t>OPERATIONAL:</a:t>
            </a:r>
          </a:p>
          <a:p>
            <a:pPr algn="ctr">
              <a:lnSpc>
                <a:spcPts val="1899"/>
              </a:lnSpc>
            </a:pPr>
            <a:r>
              <a:rPr lang="en-US" sz="1742" b="1" spc="243" dirty="0" smtClean="0">
                <a:solidFill>
                  <a:srgbClr val="CB4F1C"/>
                </a:solidFill>
                <a:latin typeface="Montserrat"/>
              </a:rPr>
              <a:t>Action Plans</a:t>
            </a:r>
            <a:endParaRPr lang="en-US" sz="1742" b="1" spc="243" dirty="0">
              <a:solidFill>
                <a:srgbClr val="CB4F1C"/>
              </a:solidFill>
              <a:latin typeface="Montserrat"/>
            </a:endParaRPr>
          </a:p>
        </p:txBody>
      </p:sp>
      <p:sp>
        <p:nvSpPr>
          <p:cNvPr id="11" name="TextBox 11"/>
          <p:cNvSpPr txBox="1"/>
          <p:nvPr/>
        </p:nvSpPr>
        <p:spPr>
          <a:xfrm>
            <a:off x="3973585" y="5165543"/>
            <a:ext cx="2295525" cy="730969"/>
          </a:xfrm>
          <a:prstGeom prst="rect">
            <a:avLst/>
          </a:prstGeom>
        </p:spPr>
        <p:txBody>
          <a:bodyPr lIns="0" tIns="0" rIns="0" bIns="0" rtlCol="0" anchor="t">
            <a:spAutoFit/>
          </a:bodyPr>
          <a:lstStyle/>
          <a:p>
            <a:pPr algn="ctr">
              <a:lnSpc>
                <a:spcPts val="1899"/>
              </a:lnSpc>
            </a:pPr>
            <a:r>
              <a:rPr lang="en-US" sz="1742" b="1" spc="243" dirty="0" smtClean="0">
                <a:solidFill>
                  <a:srgbClr val="CB4F1C"/>
                </a:solidFill>
                <a:latin typeface="Montserrat"/>
              </a:rPr>
              <a:t>SUSTAINABLE: PM4SD</a:t>
            </a:r>
            <a:endParaRPr lang="en-US" sz="1742" b="1" spc="243" dirty="0">
              <a:solidFill>
                <a:srgbClr val="CB4F1C"/>
              </a:solidFill>
              <a:latin typeface="Montserrat"/>
            </a:endParaRPr>
          </a:p>
          <a:p>
            <a:pPr algn="ctr">
              <a:lnSpc>
                <a:spcPts val="1899"/>
              </a:lnSpc>
            </a:pPr>
            <a:endParaRPr lang="en-US" sz="1742" b="1" spc="243" dirty="0">
              <a:solidFill>
                <a:srgbClr val="CB4F1C"/>
              </a:solidFill>
              <a:latin typeface="Montserrat"/>
            </a:endParaRPr>
          </a:p>
        </p:txBody>
      </p:sp>
      <p:grpSp>
        <p:nvGrpSpPr>
          <p:cNvPr id="12" name="Group 5"/>
          <p:cNvGrpSpPr>
            <a:grpSpLocks noChangeAspect="1"/>
          </p:cNvGrpSpPr>
          <p:nvPr/>
        </p:nvGrpSpPr>
        <p:grpSpPr>
          <a:xfrm>
            <a:off x="989162" y="4222596"/>
            <a:ext cx="2433921" cy="2433920"/>
            <a:chOff x="0" y="0"/>
            <a:chExt cx="6350000" cy="6350000"/>
          </a:xfrm>
        </p:grpSpPr>
        <p:sp>
          <p:nvSpPr>
            <p:cNvPr id="13"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sp>
        <p:nvSpPr>
          <p:cNvPr id="17" name="TextBox 11"/>
          <p:cNvSpPr txBox="1"/>
          <p:nvPr/>
        </p:nvSpPr>
        <p:spPr>
          <a:xfrm>
            <a:off x="1058359" y="5294111"/>
            <a:ext cx="2295525" cy="487313"/>
          </a:xfrm>
          <a:prstGeom prst="rect">
            <a:avLst/>
          </a:prstGeom>
        </p:spPr>
        <p:txBody>
          <a:bodyPr lIns="0" tIns="0" rIns="0" bIns="0" rtlCol="0" anchor="t">
            <a:spAutoFit/>
          </a:bodyPr>
          <a:lstStyle/>
          <a:p>
            <a:pPr algn="ctr">
              <a:lnSpc>
                <a:spcPts val="1899"/>
              </a:lnSpc>
            </a:pPr>
            <a:r>
              <a:rPr lang="en-US" sz="1742" b="1" spc="243" dirty="0" smtClean="0">
                <a:solidFill>
                  <a:srgbClr val="CB4F1C"/>
                </a:solidFill>
                <a:latin typeface="Montserrat"/>
              </a:rPr>
              <a:t>COOPERATIVE:</a:t>
            </a:r>
          </a:p>
          <a:p>
            <a:pPr algn="ctr">
              <a:lnSpc>
                <a:spcPts val="1899"/>
              </a:lnSpc>
            </a:pPr>
            <a:r>
              <a:rPr lang="en-US" sz="1742" b="1" spc="243" dirty="0" smtClean="0">
                <a:solidFill>
                  <a:srgbClr val="CB4F1C"/>
                </a:solidFill>
                <a:latin typeface="Montserrat"/>
              </a:rPr>
              <a:t>Partnerships</a:t>
            </a:r>
            <a:endParaRPr lang="en-US" sz="1742" b="1" spc="243" dirty="0">
              <a:solidFill>
                <a:srgbClr val="CB4F1C"/>
              </a:solidFill>
              <a:latin typeface="Montserrat"/>
            </a:endParaRPr>
          </a:p>
        </p:txBody>
      </p:sp>
      <p:grpSp>
        <p:nvGrpSpPr>
          <p:cNvPr id="18" name="Group 5"/>
          <p:cNvGrpSpPr>
            <a:grpSpLocks noChangeAspect="1"/>
          </p:cNvGrpSpPr>
          <p:nvPr/>
        </p:nvGrpSpPr>
        <p:grpSpPr>
          <a:xfrm>
            <a:off x="6626094" y="4161625"/>
            <a:ext cx="2433921" cy="2433920"/>
            <a:chOff x="0" y="0"/>
            <a:chExt cx="6350000" cy="6350000"/>
          </a:xfrm>
        </p:grpSpPr>
        <p:sp>
          <p:nvSpPr>
            <p:cNvPr id="19"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txBody>
            <a:bodyPr/>
            <a:lstStyle/>
            <a:p>
              <a:endParaRPr lang="en-US" dirty="0"/>
            </a:p>
          </p:txBody>
        </p:sp>
      </p:grpSp>
      <p:sp>
        <p:nvSpPr>
          <p:cNvPr id="22" name="TextBox 11"/>
          <p:cNvSpPr txBox="1"/>
          <p:nvPr/>
        </p:nvSpPr>
        <p:spPr>
          <a:xfrm>
            <a:off x="6590327" y="5194544"/>
            <a:ext cx="2295525" cy="243656"/>
          </a:xfrm>
          <a:prstGeom prst="rect">
            <a:avLst/>
          </a:prstGeom>
        </p:spPr>
        <p:txBody>
          <a:bodyPr lIns="0" tIns="0" rIns="0" bIns="0" rtlCol="0" anchor="t">
            <a:spAutoFit/>
          </a:bodyPr>
          <a:lstStyle/>
          <a:p>
            <a:pPr algn="ctr">
              <a:lnSpc>
                <a:spcPts val="1899"/>
              </a:lnSpc>
            </a:pPr>
            <a:r>
              <a:rPr lang="en-US" sz="1742" b="1" spc="243" dirty="0" smtClean="0">
                <a:solidFill>
                  <a:srgbClr val="CB4F1C"/>
                </a:solidFill>
                <a:latin typeface="Montserrat"/>
              </a:rPr>
              <a:t>INNOVATION</a:t>
            </a:r>
            <a:endParaRPr lang="en-US" sz="1742" b="1" spc="243" dirty="0">
              <a:solidFill>
                <a:srgbClr val="CB4F1C"/>
              </a:solidFill>
              <a:latin typeface="Montserrat"/>
            </a:endParaRPr>
          </a:p>
        </p:txBody>
      </p:sp>
    </p:spTree>
    <p:extLst>
      <p:ext uri="{BB962C8B-B14F-4D97-AF65-F5344CB8AC3E}">
        <p14:creationId xmlns:p14="http://schemas.microsoft.com/office/powerpoint/2010/main" val="1564384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66" t="29895" r="36666" b="29895"/>
          <a:stretch>
            <a:fillRect/>
          </a:stretch>
        </p:blipFill>
        <p:spPr>
          <a:xfrm>
            <a:off x="0" y="0"/>
            <a:ext cx="4876918" cy="7353300"/>
          </a:xfrm>
          <a:prstGeom prst="rect">
            <a:avLst/>
          </a:prstGeom>
        </p:spPr>
      </p:pic>
      <p:pic>
        <p:nvPicPr>
          <p:cNvPr id="3" name="Picture 3"/>
          <p:cNvPicPr>
            <a:picLocks noChangeAspect="1"/>
          </p:cNvPicPr>
          <p:nvPr/>
        </p:nvPicPr>
        <p:blipFill>
          <a:blip r:embed="rId3">
            <a:alphaModFix amt="76000"/>
          </a:blip>
          <a:srcRect l="25196" t="31458" r="25196" b="31458"/>
          <a:stretch>
            <a:fillRect/>
          </a:stretch>
        </p:blipFill>
        <p:spPr>
          <a:xfrm>
            <a:off x="342900" y="285750"/>
            <a:ext cx="9072212" cy="67819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1371600"/>
            <a:ext cx="9144001" cy="457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a:stretch>
            <a:fillRect/>
          </a:stretch>
        </p:blipFill>
        <p:spPr>
          <a:xfrm>
            <a:off x="-156889" y="-136815"/>
            <a:ext cx="11264951" cy="7434867"/>
          </a:xfrm>
          <a:prstGeom prst="rect">
            <a:avLst/>
          </a:prstGeom>
        </p:spPr>
      </p:pic>
      <p:pic>
        <p:nvPicPr>
          <p:cNvPr id="3" name="Picture 3"/>
          <p:cNvPicPr>
            <a:picLocks noChangeAspect="1"/>
          </p:cNvPicPr>
          <p:nvPr/>
        </p:nvPicPr>
        <p:blipFill>
          <a:blip r:embed="rId3">
            <a:alphaModFix amt="76000"/>
          </a:blip>
          <a:srcRect l="25196" t="31458" r="25196" b="31458"/>
          <a:stretch>
            <a:fillRect/>
          </a:stretch>
        </p:blipFill>
        <p:spPr>
          <a:xfrm>
            <a:off x="340694" y="266641"/>
            <a:ext cx="9072212" cy="6781918"/>
          </a:xfrm>
          <a:prstGeom prst="rect">
            <a:avLst/>
          </a:prstGeom>
        </p:spPr>
      </p:pic>
      <p:pic>
        <p:nvPicPr>
          <p:cNvPr id="4" name="Picture 4"/>
          <p:cNvPicPr>
            <a:picLocks noChangeAspect="1"/>
          </p:cNvPicPr>
          <p:nvPr/>
        </p:nvPicPr>
        <p:blipFill>
          <a:blip r:embed="rId4"/>
          <a:srcRect/>
          <a:stretch>
            <a:fillRect/>
          </a:stretch>
        </p:blipFill>
        <p:spPr>
          <a:xfrm>
            <a:off x="6545348" y="2636520"/>
            <a:ext cx="5735117" cy="5852160"/>
          </a:xfrm>
          <a:prstGeom prst="rect">
            <a:avLst/>
          </a:prstGeom>
        </p:spPr>
      </p:pic>
      <p:sp>
        <p:nvSpPr>
          <p:cNvPr id="5" name="TextBox 5"/>
          <p:cNvSpPr txBox="1"/>
          <p:nvPr/>
        </p:nvSpPr>
        <p:spPr>
          <a:xfrm>
            <a:off x="618106" y="548360"/>
            <a:ext cx="8290560" cy="2564805"/>
          </a:xfrm>
          <a:prstGeom prst="rect">
            <a:avLst/>
          </a:prstGeom>
        </p:spPr>
        <p:txBody>
          <a:bodyPr lIns="0" tIns="0" rIns="0" bIns="0" rtlCol="0" anchor="t">
            <a:spAutoFit/>
          </a:bodyPr>
          <a:lstStyle/>
          <a:p>
            <a:pPr algn="ctr">
              <a:lnSpc>
                <a:spcPts val="5040"/>
              </a:lnSpc>
              <a:spcBef>
                <a:spcPct val="0"/>
              </a:spcBef>
            </a:pPr>
            <a:r>
              <a:rPr lang="en-US" sz="3600" b="1" u="sng" dirty="0">
                <a:solidFill>
                  <a:srgbClr val="F2F3EE"/>
                </a:solidFill>
                <a:latin typeface="Montserrat" panose="020B0604020202020204" charset="0"/>
              </a:rPr>
              <a:t>Digital skills </a:t>
            </a:r>
            <a:r>
              <a:rPr lang="en-US" sz="3600" dirty="0">
                <a:solidFill>
                  <a:srgbClr val="F2F3EE"/>
                </a:solidFill>
                <a:latin typeface="Montserrat" panose="020B0604020202020204" charset="0"/>
              </a:rPr>
              <a:t>need to go hand in hand with </a:t>
            </a:r>
            <a:r>
              <a:rPr lang="en-US" sz="3600" b="1" u="sng" dirty="0">
                <a:solidFill>
                  <a:srgbClr val="F2F3EE"/>
                </a:solidFill>
                <a:latin typeface="Montserrat" panose="020B0604020202020204" charset="0"/>
              </a:rPr>
              <a:t>soft skills </a:t>
            </a:r>
            <a:r>
              <a:rPr lang="en-US" sz="3600" dirty="0">
                <a:solidFill>
                  <a:srgbClr val="F2F3EE"/>
                </a:solidFill>
                <a:latin typeface="Montserrat" panose="020B0604020202020204" charset="0"/>
              </a:rPr>
              <a:t>such as adaptability, flexibility, openness to innovation and self-learning skills.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66" t="29895" r="36666" b="29895"/>
          <a:stretch>
            <a:fillRect/>
          </a:stretch>
        </p:blipFill>
        <p:spPr>
          <a:xfrm>
            <a:off x="0" y="0"/>
            <a:ext cx="4876918" cy="7353300"/>
          </a:xfrm>
          <a:prstGeom prst="rect">
            <a:avLst/>
          </a:prstGeom>
        </p:spPr>
      </p:pic>
      <p:pic>
        <p:nvPicPr>
          <p:cNvPr id="3" name="Picture 3"/>
          <p:cNvPicPr>
            <a:picLocks noChangeAspect="1"/>
          </p:cNvPicPr>
          <p:nvPr/>
        </p:nvPicPr>
        <p:blipFill>
          <a:blip r:embed="rId3">
            <a:alphaModFix amt="76000"/>
          </a:blip>
          <a:srcRect l="25196" t="31458" r="25196" b="31458"/>
          <a:stretch>
            <a:fillRect/>
          </a:stretch>
        </p:blipFill>
        <p:spPr>
          <a:xfrm>
            <a:off x="342900" y="285750"/>
            <a:ext cx="9072212" cy="678191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 y="1559588"/>
            <a:ext cx="9072212" cy="45361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t="6000" b="5999"/>
          <a:stretch>
            <a:fillRect/>
          </a:stretch>
        </p:blipFill>
        <p:spPr>
          <a:xfrm>
            <a:off x="-156889" y="-136815"/>
            <a:ext cx="11264951" cy="7434867"/>
          </a:xfrm>
          <a:prstGeom prst="rect">
            <a:avLst/>
          </a:prstGeom>
        </p:spPr>
      </p:pic>
      <p:pic>
        <p:nvPicPr>
          <p:cNvPr id="3" name="Picture 3"/>
          <p:cNvPicPr>
            <a:picLocks noChangeAspect="1"/>
          </p:cNvPicPr>
          <p:nvPr/>
        </p:nvPicPr>
        <p:blipFill>
          <a:blip r:embed="rId3">
            <a:alphaModFix amt="76000"/>
          </a:blip>
          <a:srcRect l="25196" t="31458" r="25196" b="31458"/>
          <a:stretch>
            <a:fillRect/>
          </a:stretch>
        </p:blipFill>
        <p:spPr>
          <a:xfrm>
            <a:off x="340694" y="266641"/>
            <a:ext cx="9072212" cy="6781918"/>
          </a:xfrm>
          <a:prstGeom prst="rect">
            <a:avLst/>
          </a:prstGeom>
        </p:spPr>
      </p:pic>
      <p:pic>
        <p:nvPicPr>
          <p:cNvPr id="4" name="Picture 4"/>
          <p:cNvPicPr>
            <a:picLocks noChangeAspect="1"/>
          </p:cNvPicPr>
          <p:nvPr/>
        </p:nvPicPr>
        <p:blipFill>
          <a:blip r:embed="rId4"/>
          <a:srcRect/>
          <a:stretch>
            <a:fillRect/>
          </a:stretch>
        </p:blipFill>
        <p:spPr>
          <a:xfrm>
            <a:off x="6886042" y="3341370"/>
            <a:ext cx="5735117" cy="5852160"/>
          </a:xfrm>
          <a:prstGeom prst="rect">
            <a:avLst/>
          </a:prstGeom>
        </p:spPr>
      </p:pic>
      <p:sp>
        <p:nvSpPr>
          <p:cNvPr id="5" name="TextBox 5"/>
          <p:cNvSpPr txBox="1"/>
          <p:nvPr/>
        </p:nvSpPr>
        <p:spPr>
          <a:xfrm>
            <a:off x="340694" y="-488197"/>
            <a:ext cx="6929593" cy="4488408"/>
          </a:xfrm>
          <a:prstGeom prst="rect">
            <a:avLst/>
          </a:prstGeom>
        </p:spPr>
        <p:txBody>
          <a:bodyPr lIns="0" tIns="0" rIns="0" bIns="0" rtlCol="0" anchor="t">
            <a:spAutoFit/>
          </a:bodyPr>
          <a:lstStyle/>
          <a:p>
            <a:pPr algn="ctr">
              <a:lnSpc>
                <a:spcPts val="5040"/>
              </a:lnSpc>
              <a:spcBef>
                <a:spcPct val="0"/>
              </a:spcBef>
            </a:pPr>
            <a:endParaRPr lang="en-US" sz="3600" b="1" dirty="0">
              <a:solidFill>
                <a:srgbClr val="F2F3EE"/>
              </a:solidFill>
              <a:latin typeface="Glacial Indifference"/>
            </a:endParaRPr>
          </a:p>
          <a:p>
            <a:pPr algn="ctr">
              <a:lnSpc>
                <a:spcPts val="5040"/>
              </a:lnSpc>
              <a:spcBef>
                <a:spcPct val="0"/>
              </a:spcBef>
            </a:pPr>
            <a:endParaRPr lang="en-US" sz="3600" b="1" dirty="0">
              <a:solidFill>
                <a:srgbClr val="F2F3EE"/>
              </a:solidFill>
              <a:latin typeface="Glacial Indifference"/>
            </a:endParaRPr>
          </a:p>
          <a:p>
            <a:pPr algn="ctr">
              <a:lnSpc>
                <a:spcPts val="5040"/>
              </a:lnSpc>
              <a:spcBef>
                <a:spcPct val="0"/>
              </a:spcBef>
            </a:pPr>
            <a:r>
              <a:rPr lang="en-US" sz="3600" b="1" u="sng" dirty="0" smtClean="0">
                <a:solidFill>
                  <a:srgbClr val="F2F3EE"/>
                </a:solidFill>
                <a:latin typeface="Montserrat" panose="020B0604020202020204" charset="0"/>
              </a:rPr>
              <a:t>Life-long learning </a:t>
            </a:r>
            <a:r>
              <a:rPr lang="en-US" sz="3600" dirty="0" smtClean="0">
                <a:solidFill>
                  <a:srgbClr val="F2F3EE"/>
                </a:solidFill>
                <a:latin typeface="Montserrat" panose="020B0604020202020204" charset="0"/>
              </a:rPr>
              <a:t>and </a:t>
            </a:r>
            <a:r>
              <a:rPr lang="en-US" sz="3600" b="1" u="sng" dirty="0" smtClean="0">
                <a:solidFill>
                  <a:srgbClr val="F2F3EE"/>
                </a:solidFill>
                <a:latin typeface="Montserrat" panose="020B0604020202020204" charset="0"/>
              </a:rPr>
              <a:t>self-learning skills</a:t>
            </a:r>
            <a:r>
              <a:rPr lang="en-US" sz="3600" dirty="0" smtClean="0">
                <a:solidFill>
                  <a:srgbClr val="F2F3EE"/>
                </a:solidFill>
                <a:latin typeface="Montserrat" panose="020B0604020202020204" charset="0"/>
              </a:rPr>
              <a:t> are important to understand and cope with the </a:t>
            </a:r>
            <a:r>
              <a:rPr lang="en-US" sz="3600" b="1" u="sng" dirty="0" smtClean="0">
                <a:solidFill>
                  <a:srgbClr val="F2F3EE"/>
                </a:solidFill>
                <a:latin typeface="Montserrat" panose="020B0604020202020204" charset="0"/>
              </a:rPr>
              <a:t>ongoing changes in society.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36666" t="29895" r="36666" b="29895"/>
          <a:stretch>
            <a:fillRect/>
          </a:stretch>
        </p:blipFill>
        <p:spPr>
          <a:xfrm>
            <a:off x="0" y="0"/>
            <a:ext cx="4876918" cy="7353300"/>
          </a:xfrm>
          <a:prstGeom prst="rect">
            <a:avLst/>
          </a:prstGeom>
        </p:spPr>
      </p:pic>
      <p:pic>
        <p:nvPicPr>
          <p:cNvPr id="3" name="Picture 3"/>
          <p:cNvPicPr>
            <a:picLocks noChangeAspect="1"/>
          </p:cNvPicPr>
          <p:nvPr/>
        </p:nvPicPr>
        <p:blipFill>
          <a:blip r:embed="rId4">
            <a:alphaModFix amt="76000"/>
          </a:blip>
          <a:srcRect t="12622" b="12622"/>
          <a:stretch>
            <a:fillRect/>
          </a:stretch>
        </p:blipFill>
        <p:spPr>
          <a:xfrm>
            <a:off x="342900" y="285750"/>
            <a:ext cx="9072212" cy="6781918"/>
          </a:xfrm>
          <a:prstGeom prst="rect">
            <a:avLst/>
          </a:prstGeom>
        </p:spPr>
      </p:pic>
      <p:sp>
        <p:nvSpPr>
          <p:cNvPr id="5" name="TextBox 4"/>
          <p:cNvSpPr txBox="1"/>
          <p:nvPr/>
        </p:nvSpPr>
        <p:spPr>
          <a:xfrm>
            <a:off x="719102" y="266085"/>
            <a:ext cx="8315632" cy="8356134"/>
          </a:xfrm>
          <a:prstGeom prst="rect">
            <a:avLst/>
          </a:prstGeom>
        </p:spPr>
        <p:txBody>
          <a:bodyPr wrap="square" lIns="0" tIns="0" rIns="0" bIns="0" rtlCol="0" anchor="t">
            <a:spAutoFit/>
          </a:bodyPr>
          <a:lstStyle/>
          <a:p>
            <a:pPr algn="ctr">
              <a:lnSpc>
                <a:spcPts val="3838"/>
              </a:lnSpc>
            </a:pPr>
            <a:r>
              <a:rPr lang="en-US" sz="3521" b="1" spc="493" dirty="0" smtClean="0">
                <a:solidFill>
                  <a:srgbClr val="F2F3EE"/>
                </a:solidFill>
                <a:latin typeface="Monsterat"/>
              </a:rPr>
              <a:t>Insights</a:t>
            </a:r>
          </a:p>
          <a:p>
            <a:pPr algn="ctr">
              <a:lnSpc>
                <a:spcPts val="3838"/>
              </a:lnSpc>
            </a:pPr>
            <a:r>
              <a:rPr lang="en-US" sz="3521" b="1" spc="493" dirty="0" smtClean="0">
                <a:solidFill>
                  <a:srgbClr val="F2F3EE"/>
                </a:solidFill>
                <a:latin typeface="Monsterat"/>
              </a:rPr>
              <a:t>Future skills gaps in EU </a:t>
            </a:r>
            <a:endParaRPr lang="en-US" sz="3521" b="1" spc="493" dirty="0">
              <a:solidFill>
                <a:srgbClr val="F2F3EE"/>
              </a:solidFill>
              <a:latin typeface="Monsterat"/>
            </a:endParaRPr>
          </a:p>
          <a:p>
            <a:pPr lvl="1">
              <a:lnSpc>
                <a:spcPct val="150000"/>
              </a:lnSpc>
            </a:pPr>
            <a:endParaRPr lang="nl-NL" sz="2000" dirty="0" smtClean="0">
              <a:solidFill>
                <a:schemeClr val="bg1"/>
              </a:solidFill>
              <a:latin typeface="Monsterat"/>
            </a:endParaRPr>
          </a:p>
          <a:p>
            <a:pPr lvl="1">
              <a:lnSpc>
                <a:spcPct val="150000"/>
              </a:lnSpc>
            </a:pPr>
            <a:endParaRPr lang="en-US" sz="2000" b="1" dirty="0" smtClean="0">
              <a:solidFill>
                <a:schemeClr val="bg1"/>
              </a:solidFill>
              <a:latin typeface="Monsterat"/>
              <a:cs typeface="Arial" panose="020B0604020202020204" pitchFamily="34" charset="0"/>
            </a:endParaRPr>
          </a:p>
          <a:p>
            <a:pPr marL="285750" indent="-285750" fontAlgn="ctr">
              <a:buFont typeface="Arial" panose="020B0604020202020204" pitchFamily="34" charset="0"/>
              <a:buChar char="•"/>
            </a:pPr>
            <a:r>
              <a:rPr lang="en-US" b="1" dirty="0">
                <a:solidFill>
                  <a:schemeClr val="bg1"/>
                </a:solidFill>
                <a:latin typeface="Monsterat"/>
                <a:ea typeface="Times New Roman" panose="02020603050405020304" pitchFamily="18" charset="0"/>
              </a:rPr>
              <a:t>Artificial Intelligence (AI) and robotics </a:t>
            </a:r>
            <a:r>
              <a:rPr lang="en-US" b="1" dirty="0" smtClean="0">
                <a:solidFill>
                  <a:schemeClr val="bg1"/>
                </a:solidFill>
                <a:latin typeface="Monsterat"/>
                <a:ea typeface="Times New Roman" panose="02020603050405020304" pitchFamily="18" charset="0"/>
              </a:rPr>
              <a:t>skills</a:t>
            </a:r>
          </a:p>
          <a:p>
            <a:pPr marL="285750" indent="-285750" fontAlgn="ctr">
              <a:buFont typeface="Arial" panose="020B0604020202020204" pitchFamily="34" charset="0"/>
              <a:buChar char="•"/>
            </a:pPr>
            <a:endParaRPr lang="en-US" b="1" dirty="0">
              <a:solidFill>
                <a:schemeClr val="bg1"/>
              </a:solidFill>
              <a:latin typeface="Arial" panose="020B0604020202020204" pitchFamily="34" charset="0"/>
            </a:endParaRPr>
          </a:p>
          <a:p>
            <a:pPr marL="285750" indent="-285750" fontAlgn="ctr">
              <a:buFont typeface="Arial" panose="020B0604020202020204" pitchFamily="34" charset="0"/>
              <a:buChar char="•"/>
            </a:pPr>
            <a:r>
              <a:rPr lang="en-US" b="1" dirty="0">
                <a:solidFill>
                  <a:schemeClr val="bg1"/>
                </a:solidFill>
                <a:latin typeface="Monsterat"/>
                <a:ea typeface="Times New Roman" panose="02020603050405020304" pitchFamily="18" charset="0"/>
              </a:rPr>
              <a:t>Skills related to applying digital hardware technologies, such as Augmented and Virtual </a:t>
            </a:r>
            <a:r>
              <a:rPr lang="en-US" b="1" dirty="0" smtClean="0">
                <a:solidFill>
                  <a:schemeClr val="bg1"/>
                </a:solidFill>
                <a:latin typeface="Monsterat"/>
                <a:ea typeface="Times New Roman" panose="02020603050405020304" pitchFamily="18" charset="0"/>
              </a:rPr>
              <a:t>Reality</a:t>
            </a:r>
          </a:p>
          <a:p>
            <a:pPr marL="285750" indent="-285750" fontAlgn="ctr">
              <a:buFont typeface="Arial" panose="020B0604020202020204" pitchFamily="34" charset="0"/>
              <a:buChar char="•"/>
            </a:pPr>
            <a:endParaRPr lang="en-US" b="1" dirty="0">
              <a:solidFill>
                <a:schemeClr val="bg1"/>
              </a:solidFill>
              <a:latin typeface="Monsterat"/>
            </a:endParaRPr>
          </a:p>
          <a:p>
            <a:pPr marL="285750" indent="-285750" fontAlgn="ctr">
              <a:buFont typeface="Arial" panose="020B0604020202020204" pitchFamily="34" charset="0"/>
              <a:buChar char="•"/>
            </a:pPr>
            <a:r>
              <a:rPr lang="en-US" b="1" dirty="0">
                <a:solidFill>
                  <a:schemeClr val="bg1"/>
                </a:solidFill>
                <a:latin typeface="Monsterat"/>
                <a:ea typeface="Times New Roman" panose="02020603050405020304" pitchFamily="18" charset="0"/>
              </a:rPr>
              <a:t>Promotion of sustainable forms of transport (e.g. public transport</a:t>
            </a:r>
            <a:r>
              <a:rPr lang="en-US" b="1" dirty="0" smtClean="0">
                <a:solidFill>
                  <a:schemeClr val="bg1"/>
                </a:solidFill>
                <a:latin typeface="Monsterat"/>
                <a:ea typeface="Times New Roman" panose="02020603050405020304" pitchFamily="18" charset="0"/>
              </a:rPr>
              <a:t>)</a:t>
            </a:r>
          </a:p>
          <a:p>
            <a:pPr marL="285750" indent="-285750" fontAlgn="ctr">
              <a:buFont typeface="Arial" panose="020B0604020202020204" pitchFamily="34" charset="0"/>
              <a:buChar char="•"/>
            </a:pPr>
            <a:endParaRPr lang="en-US" b="1" dirty="0">
              <a:solidFill>
                <a:schemeClr val="bg1"/>
              </a:solidFill>
              <a:latin typeface="Monsterat"/>
              <a:ea typeface="Times New Roman" panose="02020603050405020304" pitchFamily="18" charset="0"/>
            </a:endParaRPr>
          </a:p>
          <a:p>
            <a:pPr marL="285750" indent="-285750" fontAlgn="ctr">
              <a:buFont typeface="Arial" panose="020B0604020202020204" pitchFamily="34" charset="0"/>
              <a:buChar char="•"/>
            </a:pPr>
            <a:r>
              <a:rPr lang="en-US" b="1" dirty="0">
                <a:solidFill>
                  <a:schemeClr val="bg1"/>
                </a:solidFill>
                <a:latin typeface="Monsterat"/>
                <a:ea typeface="Times New Roman" panose="02020603050405020304" pitchFamily="18" charset="0"/>
              </a:rPr>
              <a:t>Promotion of environmentally friendly activities and </a:t>
            </a:r>
            <a:r>
              <a:rPr lang="en-US" b="1" dirty="0" smtClean="0">
                <a:solidFill>
                  <a:schemeClr val="bg1"/>
                </a:solidFill>
                <a:latin typeface="Monsterat"/>
                <a:ea typeface="Times New Roman" panose="02020603050405020304" pitchFamily="18" charset="0"/>
              </a:rPr>
              <a:t>products</a:t>
            </a:r>
          </a:p>
          <a:p>
            <a:pPr marL="285750" indent="-285750" fontAlgn="ctr">
              <a:buFont typeface="Arial" panose="020B0604020202020204" pitchFamily="34" charset="0"/>
              <a:buChar char="•"/>
            </a:pPr>
            <a:endParaRPr lang="en-US" b="1" dirty="0">
              <a:solidFill>
                <a:schemeClr val="bg1"/>
              </a:solidFill>
              <a:latin typeface="Monsterat"/>
              <a:ea typeface="Times New Roman" panose="02020603050405020304" pitchFamily="18" charset="0"/>
            </a:endParaRPr>
          </a:p>
          <a:p>
            <a:pPr fontAlgn="ctr"/>
            <a:r>
              <a:rPr lang="en-US" b="1" dirty="0" smtClean="0">
                <a:solidFill>
                  <a:schemeClr val="bg1"/>
                </a:solidFill>
                <a:latin typeface="Monsterat"/>
                <a:ea typeface="Times New Roman" panose="02020603050405020304" pitchFamily="18" charset="0"/>
              </a:rPr>
              <a:t> 			‘’WILLINGNESS TO CHANGE’’</a:t>
            </a:r>
            <a:endParaRPr lang="en-US" b="1" dirty="0">
              <a:solidFill>
                <a:schemeClr val="bg1"/>
              </a:solidFill>
              <a:latin typeface="Monsterat"/>
              <a:ea typeface="Times New Roman" panose="02020603050405020304" pitchFamily="18" charset="0"/>
            </a:endParaRPr>
          </a:p>
          <a:p>
            <a:pPr marL="285750" indent="-285750" fontAlgn="ctr">
              <a:buFont typeface="Arial" panose="020B0604020202020204" pitchFamily="34" charset="0"/>
              <a:buChar char="•"/>
            </a:pPr>
            <a:endParaRPr lang="en-US" b="1" dirty="0" smtClean="0">
              <a:solidFill>
                <a:schemeClr val="bg1"/>
              </a:solidFill>
              <a:latin typeface="Monsterat"/>
              <a:ea typeface="Times New Roman" panose="02020603050405020304" pitchFamily="18" charset="0"/>
            </a:endParaRPr>
          </a:p>
          <a:p>
            <a:pPr marL="285750" indent="-285750" fontAlgn="ctr">
              <a:buFont typeface="Arial" panose="020B0604020202020204" pitchFamily="34" charset="0"/>
              <a:buChar char="•"/>
            </a:pPr>
            <a:endParaRPr lang="en-US" b="1" dirty="0">
              <a:solidFill>
                <a:schemeClr val="bg1"/>
              </a:solidFill>
              <a:latin typeface="Monsterat"/>
              <a:ea typeface="Times New Roman" panose="02020603050405020304" pitchFamily="18" charset="0"/>
            </a:endParaRPr>
          </a:p>
          <a:p>
            <a:pPr marL="285750" indent="-285750" fontAlgn="ctr">
              <a:buFont typeface="Arial" panose="020B0604020202020204" pitchFamily="34" charset="0"/>
              <a:buChar char="•"/>
            </a:pPr>
            <a:r>
              <a:rPr lang="en-US" b="1" dirty="0" smtClean="0">
                <a:solidFill>
                  <a:schemeClr val="bg1"/>
                </a:solidFill>
                <a:latin typeface="Monsterat"/>
                <a:ea typeface="Times New Roman" panose="02020603050405020304" pitchFamily="18" charset="0"/>
              </a:rPr>
              <a:t>Involvement: ILSG, Skills Matrix Validation (Sector Expert Groups), </a:t>
            </a:r>
          </a:p>
          <a:p>
            <a:pPr fontAlgn="ctr"/>
            <a:r>
              <a:rPr lang="en-US" b="1" dirty="0" smtClean="0">
                <a:solidFill>
                  <a:schemeClr val="bg1"/>
                </a:solidFill>
                <a:latin typeface="Monsterat"/>
                <a:ea typeface="Times New Roman" panose="02020603050405020304" pitchFamily="18" charset="0"/>
              </a:rPr>
              <a:t>Join public NTG events (EU scope), participate in NTG activities, share knowledge and visibility on NTG platforms.  </a:t>
            </a:r>
            <a:endParaRPr lang="en-US" b="1" dirty="0">
              <a:solidFill>
                <a:schemeClr val="bg1"/>
              </a:solidFill>
              <a:latin typeface="Monsterat"/>
              <a:ea typeface="Times New Roman" panose="02020603050405020304" pitchFamily="18" charset="0"/>
            </a:endParaRPr>
          </a:p>
          <a:p>
            <a:pPr marL="285750" indent="-285750" fontAlgn="ctr">
              <a:buFont typeface="Arial" panose="020B0604020202020204" pitchFamily="34" charset="0"/>
              <a:buChar char="•"/>
            </a:pPr>
            <a:endParaRPr lang="en-US" dirty="0" smtClean="0">
              <a:solidFill>
                <a:schemeClr val="bg1"/>
              </a:solidFill>
              <a:latin typeface="Arial" panose="020B0604020202020204" pitchFamily="34" charset="0"/>
            </a:endParaRPr>
          </a:p>
          <a:p>
            <a:pPr marL="285750" indent="-285750" fontAlgn="ctr">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285750" indent="-285750" fontAlgn="ctr">
              <a:buFont typeface="Arial" panose="020B0604020202020204" pitchFamily="34" charset="0"/>
              <a:buChar char="•"/>
            </a:pPr>
            <a:endParaRPr lang="en-US" sz="2000" dirty="0" smtClean="0">
              <a:solidFill>
                <a:schemeClr val="bg1"/>
              </a:solidFill>
              <a:latin typeface="Monsterat"/>
              <a:cs typeface="Arial" panose="020B0604020202020204" pitchFamily="34" charset="0"/>
            </a:endParaRPr>
          </a:p>
          <a:p>
            <a:pPr lvl="1">
              <a:lnSpc>
                <a:spcPct val="150000"/>
              </a:lnSpc>
            </a:pPr>
            <a:endParaRPr lang="en-US" sz="2000" b="1" dirty="0">
              <a:solidFill>
                <a:schemeClr val="bg1"/>
              </a:solidFill>
              <a:latin typeface="Monsterat"/>
              <a:cs typeface="Arial" panose="020B0604020202020204" pitchFamily="34" charset="0"/>
            </a:endParaRPr>
          </a:p>
          <a:p>
            <a:pPr lvl="1">
              <a:lnSpc>
                <a:spcPct val="150000"/>
              </a:lnSpc>
            </a:pPr>
            <a:endParaRPr lang="en-US" sz="2000" b="1" dirty="0">
              <a:solidFill>
                <a:schemeClr val="bg1"/>
              </a:solidFill>
              <a:latin typeface="Monsterat"/>
              <a:cs typeface="Arial" panose="020B0604020202020204" pitchFamily="34" charset="0"/>
            </a:endParaRPr>
          </a:p>
          <a:p>
            <a:pPr algn="ctr">
              <a:lnSpc>
                <a:spcPts val="3838"/>
              </a:lnSpc>
            </a:pPr>
            <a:endParaRPr lang="en-US" sz="3521" b="1" spc="493" dirty="0">
              <a:solidFill>
                <a:srgbClr val="F2F3EE"/>
              </a:solidFill>
              <a:latin typeface="Montserrat"/>
            </a:endParaRPr>
          </a:p>
        </p:txBody>
      </p:sp>
    </p:spTree>
    <p:extLst>
      <p:ext uri="{BB962C8B-B14F-4D97-AF65-F5344CB8AC3E}">
        <p14:creationId xmlns:p14="http://schemas.microsoft.com/office/powerpoint/2010/main" val="527285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23239" t="39167" r="23239" b="39167"/>
          <a:stretch>
            <a:fillRect/>
          </a:stretch>
        </p:blipFill>
        <p:spPr>
          <a:xfrm>
            <a:off x="-34407" y="0"/>
            <a:ext cx="9788007" cy="3962172"/>
          </a:xfrm>
          <a:prstGeom prst="rect">
            <a:avLst/>
          </a:prstGeom>
        </p:spPr>
      </p:pic>
      <p:pic>
        <p:nvPicPr>
          <p:cNvPr id="5" name="Picture 4"/>
          <p:cNvPicPr>
            <a:picLocks noChangeAspect="1"/>
          </p:cNvPicPr>
          <p:nvPr/>
        </p:nvPicPr>
        <p:blipFill>
          <a:blip r:embed="rId4"/>
          <a:stretch>
            <a:fillRect/>
          </a:stretch>
        </p:blipFill>
        <p:spPr>
          <a:xfrm>
            <a:off x="914400" y="1371600"/>
            <a:ext cx="8140970" cy="4579296"/>
          </a:xfrm>
          <a:prstGeom prst="rect">
            <a:avLst/>
          </a:prstGeom>
        </p:spPr>
      </p:pic>
      <p:sp>
        <p:nvSpPr>
          <p:cNvPr id="3" name="Rectangle 2"/>
          <p:cNvSpPr/>
          <p:nvPr/>
        </p:nvSpPr>
        <p:spPr>
          <a:xfrm>
            <a:off x="1600200" y="2895600"/>
            <a:ext cx="3124200" cy="213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00200" y="3757022"/>
            <a:ext cx="3109452" cy="1200329"/>
          </a:xfrm>
          <a:prstGeom prst="rect">
            <a:avLst/>
          </a:prstGeom>
          <a:noFill/>
        </p:spPr>
        <p:txBody>
          <a:bodyPr wrap="square" rtlCol="0">
            <a:spAutoFit/>
          </a:bodyPr>
          <a:lstStyle/>
          <a:p>
            <a:r>
              <a:rPr lang="en-US" b="1" dirty="0" smtClean="0">
                <a:solidFill>
                  <a:schemeClr val="tx2"/>
                </a:solidFill>
              </a:rPr>
              <a:t>S</a:t>
            </a:r>
          </a:p>
          <a:p>
            <a:r>
              <a:rPr lang="en-US" b="1" dirty="0" smtClean="0">
                <a:solidFill>
                  <a:schemeClr val="tx2"/>
                </a:solidFill>
              </a:rPr>
              <a:t>Silvia </a:t>
            </a:r>
            <a:r>
              <a:rPr lang="en-US" b="1" dirty="0" err="1" smtClean="0">
                <a:solidFill>
                  <a:schemeClr val="tx2"/>
                </a:solidFill>
              </a:rPr>
              <a:t>Barbone</a:t>
            </a:r>
            <a:endParaRPr lang="en-US" b="1" dirty="0" smtClean="0">
              <a:solidFill>
                <a:schemeClr val="tx2"/>
              </a:solidFill>
            </a:endParaRPr>
          </a:p>
          <a:p>
            <a:r>
              <a:rPr lang="en-US" dirty="0" smtClean="0">
                <a:solidFill>
                  <a:schemeClr val="tx2"/>
                </a:solidFill>
              </a:rPr>
              <a:t>NTG Project Coordinator </a:t>
            </a:r>
          </a:p>
          <a:p>
            <a:r>
              <a:rPr lang="en-US" dirty="0" err="1" smtClean="0">
                <a:solidFill>
                  <a:schemeClr val="tx2"/>
                </a:solidFill>
              </a:rPr>
              <a:t>s.barbone@federturismo.it</a:t>
            </a:r>
            <a:endParaRPr lang="en-US" dirty="0">
              <a:solidFill>
                <a:schemeClr val="tx2"/>
              </a:solidFill>
            </a:endParaRPr>
          </a:p>
        </p:txBody>
      </p:sp>
      <p:pic>
        <p:nvPicPr>
          <p:cNvPr id="8" name="Shape 101" descr="Shape 101"/>
          <p:cNvPicPr>
            <a:picLocks noChangeAspect="1"/>
          </p:cNvPicPr>
          <p:nvPr/>
        </p:nvPicPr>
        <p:blipFill>
          <a:blip r:embed="rId5"/>
          <a:stretch>
            <a:fillRect/>
          </a:stretch>
        </p:blipFill>
        <p:spPr>
          <a:xfrm>
            <a:off x="1600200" y="2835326"/>
            <a:ext cx="2133600" cy="1221749"/>
          </a:xfrm>
          <a:prstGeom prst="rect">
            <a:avLst/>
          </a:prstGeom>
          <a:ln w="12700">
            <a:miter lim="400000"/>
          </a:ln>
        </p:spPr>
      </p:pic>
    </p:spTree>
    <p:extLst>
      <p:ext uri="{BB962C8B-B14F-4D97-AF65-F5344CB8AC3E}">
        <p14:creationId xmlns:p14="http://schemas.microsoft.com/office/powerpoint/2010/main" val="36773561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4F1C"/>
        </a:solidFill>
        <a:effectLst/>
      </p:bgPr>
    </p:bg>
    <p:spTree>
      <p:nvGrpSpPr>
        <p:cNvPr id="1" name=""/>
        <p:cNvGrpSpPr/>
        <p:nvPr/>
      </p:nvGrpSpPr>
      <p:grpSpPr>
        <a:xfrm>
          <a:off x="0" y="0"/>
          <a:ext cx="0" cy="0"/>
          <a:chOff x="0" y="0"/>
          <a:chExt cx="0" cy="0"/>
        </a:xfrm>
      </p:grpSpPr>
      <p:sp>
        <p:nvSpPr>
          <p:cNvPr id="2" name="TextBox 2"/>
          <p:cNvSpPr txBox="1"/>
          <p:nvPr/>
        </p:nvSpPr>
        <p:spPr>
          <a:xfrm>
            <a:off x="0" y="2313831"/>
            <a:ext cx="7543800" cy="5001369"/>
          </a:xfrm>
          <a:prstGeom prst="rect">
            <a:avLst/>
          </a:prstGeom>
        </p:spPr>
        <p:txBody>
          <a:bodyPr wrap="square" lIns="0" tIns="0" rIns="0" bIns="0" rtlCol="0" anchor="t">
            <a:spAutoFit/>
          </a:bodyPr>
          <a:lstStyle/>
          <a:p>
            <a:pPr algn="ctr">
              <a:lnSpc>
                <a:spcPts val="6481"/>
              </a:lnSpc>
            </a:pPr>
            <a:r>
              <a:rPr lang="en-US" sz="5946" b="1" spc="832" dirty="0" smtClean="0">
                <a:solidFill>
                  <a:srgbClr val="F2F3EE"/>
                </a:solidFill>
                <a:latin typeface="Montserrat"/>
              </a:rPr>
              <a:t>THE NEXT GENERATION TOURISM SKILLS ALLIANCE </a:t>
            </a:r>
          </a:p>
          <a:p>
            <a:pPr algn="ctr">
              <a:lnSpc>
                <a:spcPts val="6481"/>
              </a:lnSpc>
            </a:pPr>
            <a:endParaRPr lang="en-US" sz="5946" b="1" spc="832" dirty="0">
              <a:solidFill>
                <a:srgbClr val="F2F3EE"/>
              </a:solidFill>
              <a:latin typeface="Montserrat"/>
            </a:endParaRPr>
          </a:p>
        </p:txBody>
      </p:sp>
      <p:pic>
        <p:nvPicPr>
          <p:cNvPr id="3" name="Picture 3"/>
          <p:cNvPicPr>
            <a:picLocks noChangeAspect="1"/>
          </p:cNvPicPr>
          <p:nvPr/>
        </p:nvPicPr>
        <p:blipFill>
          <a:blip r:embed="rId2"/>
          <a:srcRect/>
          <a:stretch>
            <a:fillRect/>
          </a:stretch>
        </p:blipFill>
        <p:spPr>
          <a:xfrm>
            <a:off x="6279353" y="-2746508"/>
            <a:ext cx="5852160" cy="5852160"/>
          </a:xfrm>
          <a:prstGeom prst="rect">
            <a:avLst/>
          </a:prstGeom>
        </p:spPr>
      </p:pic>
      <p:pic>
        <p:nvPicPr>
          <p:cNvPr id="4" name="Picture 4"/>
          <p:cNvPicPr>
            <a:picLocks noChangeAspect="1"/>
          </p:cNvPicPr>
          <p:nvPr/>
        </p:nvPicPr>
        <p:blipFill>
          <a:blip r:embed="rId3"/>
          <a:srcRect/>
          <a:stretch>
            <a:fillRect/>
          </a:stretch>
        </p:blipFill>
        <p:spPr>
          <a:xfrm>
            <a:off x="6866270" y="-1858099"/>
            <a:ext cx="4311620" cy="43116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2D6B"/>
        </a:solidFill>
        <a:effectLst/>
      </p:bgPr>
    </p:bg>
    <p:spTree>
      <p:nvGrpSpPr>
        <p:cNvPr id="1" name=""/>
        <p:cNvGrpSpPr/>
        <p:nvPr/>
      </p:nvGrpSpPr>
      <p:grpSpPr>
        <a:xfrm>
          <a:off x="0" y="0"/>
          <a:ext cx="0" cy="0"/>
          <a:chOff x="0" y="0"/>
          <a:chExt cx="0" cy="0"/>
        </a:xfrm>
      </p:grpSpPr>
      <p:sp>
        <p:nvSpPr>
          <p:cNvPr id="2" name="TextBox 2"/>
          <p:cNvSpPr txBox="1"/>
          <p:nvPr/>
        </p:nvSpPr>
        <p:spPr>
          <a:xfrm>
            <a:off x="798697" y="930553"/>
            <a:ext cx="8270204" cy="592455"/>
          </a:xfrm>
          <a:prstGeom prst="rect">
            <a:avLst/>
          </a:prstGeom>
        </p:spPr>
        <p:txBody>
          <a:bodyPr lIns="0" tIns="0" rIns="0" bIns="0" rtlCol="0" anchor="t">
            <a:spAutoFit/>
          </a:bodyPr>
          <a:lstStyle/>
          <a:p>
            <a:pPr marL="0" marR="0" lvl="0" indent="0" algn="ctr" defTabSz="914400" rtl="0" eaLnBrk="1" fontAlgn="auto" latinLnBrk="0" hangingPunct="1">
              <a:lnSpc>
                <a:spcPts val="4578"/>
              </a:lnSpc>
              <a:spcBef>
                <a:spcPts val="0"/>
              </a:spcBef>
              <a:spcAft>
                <a:spcPts val="0"/>
              </a:spcAft>
              <a:buClrTx/>
              <a:buSzTx/>
              <a:buFontTx/>
              <a:buNone/>
              <a:tabLst/>
              <a:defRPr/>
            </a:pPr>
            <a:r>
              <a:rPr kumimoji="0" lang="en-US" sz="4200" b="1" i="0" u="none" strike="noStrike" kern="1200" cap="none" spc="588" normalizeH="0" baseline="0" noProof="0" dirty="0" smtClean="0">
                <a:ln>
                  <a:noFill/>
                </a:ln>
                <a:solidFill>
                  <a:srgbClr val="F2F3EE"/>
                </a:solidFill>
                <a:effectLst/>
                <a:uLnTx/>
                <a:uFillTx/>
                <a:latin typeface="Montserrat"/>
                <a:ea typeface="+mn-ea"/>
                <a:cs typeface="+mn-cs"/>
              </a:rPr>
              <a:t>TOPICS</a:t>
            </a:r>
            <a:endParaRPr kumimoji="0" lang="en-US" sz="4200" b="1" i="0" u="none" strike="noStrike" kern="1200" cap="none" spc="588" normalizeH="0" baseline="0" noProof="0" dirty="0">
              <a:ln>
                <a:noFill/>
              </a:ln>
              <a:solidFill>
                <a:srgbClr val="F2F3EE"/>
              </a:solidFill>
              <a:effectLst/>
              <a:uLnTx/>
              <a:uFillTx/>
              <a:latin typeface="Montserrat"/>
              <a:ea typeface="+mn-ea"/>
              <a:cs typeface="+mn-cs"/>
            </a:endParaRPr>
          </a:p>
        </p:txBody>
      </p:sp>
      <p:grpSp>
        <p:nvGrpSpPr>
          <p:cNvPr id="3" name="Group 3"/>
          <p:cNvGrpSpPr>
            <a:grpSpLocks noChangeAspect="1"/>
          </p:cNvGrpSpPr>
          <p:nvPr/>
        </p:nvGrpSpPr>
        <p:grpSpPr>
          <a:xfrm>
            <a:off x="2333625" y="1981200"/>
            <a:ext cx="2433920" cy="2433920"/>
            <a:chOff x="0" y="0"/>
            <a:chExt cx="6350000" cy="6350000"/>
          </a:xfrm>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p:spPr>
        </p:sp>
      </p:grpSp>
      <p:grpSp>
        <p:nvGrpSpPr>
          <p:cNvPr id="5" name="Group 5"/>
          <p:cNvGrpSpPr>
            <a:grpSpLocks noChangeAspect="1"/>
          </p:cNvGrpSpPr>
          <p:nvPr/>
        </p:nvGrpSpPr>
        <p:grpSpPr>
          <a:xfrm>
            <a:off x="5093824" y="1981200"/>
            <a:ext cx="2433921" cy="2433920"/>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p:spPr>
        </p:sp>
      </p:grpSp>
      <p:grpSp>
        <p:nvGrpSpPr>
          <p:cNvPr id="7" name="Group 7"/>
          <p:cNvGrpSpPr>
            <a:grpSpLocks noChangeAspect="1"/>
          </p:cNvGrpSpPr>
          <p:nvPr/>
        </p:nvGrpSpPr>
        <p:grpSpPr>
          <a:xfrm>
            <a:off x="3624193" y="4419600"/>
            <a:ext cx="2433920" cy="2433920"/>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p:spPr>
        </p:sp>
      </p:grpSp>
      <p:sp>
        <p:nvSpPr>
          <p:cNvPr id="9" name="TextBox 9"/>
          <p:cNvSpPr txBox="1"/>
          <p:nvPr/>
        </p:nvSpPr>
        <p:spPr>
          <a:xfrm>
            <a:off x="2478387" y="2752887"/>
            <a:ext cx="2144396" cy="974626"/>
          </a:xfrm>
          <a:prstGeom prst="rect">
            <a:avLst/>
          </a:prstGeom>
        </p:spPr>
        <p:txBody>
          <a:bodyPr lIns="0" tIns="0" rIns="0" bIns="0" rtlCol="0" anchor="t">
            <a:spAutoFit/>
          </a:bodyPr>
          <a:lstStyle/>
          <a:p>
            <a:pPr marL="0" marR="0" lvl="0" indent="0" algn="ctr" defTabSz="914400" rtl="0" eaLnBrk="1" fontAlgn="auto" latinLnBrk="0" hangingPunct="1">
              <a:lnSpc>
                <a:spcPts val="1899"/>
              </a:lnSpc>
              <a:spcBef>
                <a:spcPts val="0"/>
              </a:spcBef>
              <a:spcAft>
                <a:spcPts val="0"/>
              </a:spcAft>
              <a:buClrTx/>
              <a:buSzTx/>
              <a:buFontTx/>
              <a:buNone/>
              <a:tabLst/>
              <a:defRPr/>
            </a:pPr>
            <a:r>
              <a:rPr kumimoji="0" lang="en-US" sz="1742" b="1" i="0" u="none" strike="noStrike" kern="1200" cap="none" spc="243" normalizeH="0" baseline="0" noProof="0" dirty="0">
                <a:ln>
                  <a:noFill/>
                </a:ln>
                <a:solidFill>
                  <a:srgbClr val="F79646">
                    <a:lumMod val="75000"/>
                  </a:srgbClr>
                </a:solidFill>
                <a:effectLst/>
                <a:uLnTx/>
                <a:uFillTx/>
                <a:latin typeface="Montserrat"/>
                <a:ea typeface="+mn-ea"/>
                <a:cs typeface="+mn-cs"/>
              </a:rPr>
              <a:t>FUTURE OF </a:t>
            </a:r>
            <a:r>
              <a:rPr kumimoji="0" lang="en-US" sz="1742" b="1" i="0" u="none" strike="noStrike" kern="1200" cap="none" spc="243" normalizeH="0" baseline="0" noProof="0" dirty="0" smtClean="0">
                <a:ln>
                  <a:noFill/>
                </a:ln>
                <a:solidFill>
                  <a:srgbClr val="F79646">
                    <a:lumMod val="75000"/>
                  </a:srgbClr>
                </a:solidFill>
                <a:effectLst/>
                <a:uLnTx/>
                <a:uFillTx/>
                <a:latin typeface="Montserrat"/>
                <a:ea typeface="+mn-ea"/>
                <a:cs typeface="+mn-cs"/>
              </a:rPr>
              <a:t>TOURISM AND TRAVEL</a:t>
            </a:r>
            <a:endParaRPr kumimoji="0" lang="en-US" sz="1742" b="1" i="0" u="none" strike="noStrike" kern="1200" cap="none" spc="243" normalizeH="0" baseline="0" noProof="0" dirty="0">
              <a:ln>
                <a:noFill/>
              </a:ln>
              <a:solidFill>
                <a:srgbClr val="F79646">
                  <a:lumMod val="75000"/>
                </a:srgbClr>
              </a:solidFill>
              <a:effectLst/>
              <a:uLnTx/>
              <a:uFillTx/>
              <a:latin typeface="Montserrat"/>
              <a:ea typeface="+mn-ea"/>
              <a:cs typeface="+mn-cs"/>
            </a:endParaRPr>
          </a:p>
          <a:p>
            <a:pPr marL="0" marR="0" lvl="0" indent="0" algn="ctr" defTabSz="914400" rtl="0" eaLnBrk="1" fontAlgn="auto" latinLnBrk="0" hangingPunct="1">
              <a:lnSpc>
                <a:spcPts val="1899"/>
              </a:lnSpc>
              <a:spcBef>
                <a:spcPts val="0"/>
              </a:spcBef>
              <a:spcAft>
                <a:spcPts val="0"/>
              </a:spcAft>
              <a:buClrTx/>
              <a:buSzTx/>
              <a:buFontTx/>
              <a:buNone/>
              <a:tabLst/>
              <a:defRPr/>
            </a:pPr>
            <a:endParaRPr kumimoji="0" lang="en-US" sz="1742" b="1" i="0" u="none" strike="noStrike" kern="1200" cap="none" spc="243" normalizeH="0" baseline="0" noProof="0" dirty="0">
              <a:ln>
                <a:noFill/>
              </a:ln>
              <a:solidFill>
                <a:srgbClr val="CB4F1C"/>
              </a:solidFill>
              <a:effectLst/>
              <a:uLnTx/>
              <a:uFillTx/>
              <a:latin typeface="Montserrat"/>
              <a:ea typeface="+mn-ea"/>
              <a:cs typeface="+mn-cs"/>
            </a:endParaRPr>
          </a:p>
        </p:txBody>
      </p:sp>
      <p:sp>
        <p:nvSpPr>
          <p:cNvPr id="10" name="TextBox 10"/>
          <p:cNvSpPr txBox="1"/>
          <p:nvPr/>
        </p:nvSpPr>
        <p:spPr>
          <a:xfrm>
            <a:off x="5254866" y="2540630"/>
            <a:ext cx="2111836" cy="1218282"/>
          </a:xfrm>
          <a:prstGeom prst="rect">
            <a:avLst/>
          </a:prstGeom>
        </p:spPr>
        <p:txBody>
          <a:bodyPr wrap="square" lIns="0" tIns="0" rIns="0" bIns="0" rtlCol="0" anchor="t">
            <a:spAutoFit/>
          </a:bodyPr>
          <a:lstStyle/>
          <a:p>
            <a:pPr marL="0" marR="0" lvl="0" indent="0" algn="ctr" defTabSz="914400" rtl="0" eaLnBrk="1" fontAlgn="auto" latinLnBrk="0" hangingPunct="1">
              <a:lnSpc>
                <a:spcPts val="1899"/>
              </a:lnSpc>
              <a:spcBef>
                <a:spcPts val="0"/>
              </a:spcBef>
              <a:spcAft>
                <a:spcPts val="0"/>
              </a:spcAft>
              <a:buClrTx/>
              <a:buSzTx/>
              <a:buFontTx/>
              <a:buNone/>
              <a:tabLst/>
              <a:defRPr/>
            </a:pPr>
            <a:r>
              <a:rPr kumimoji="0" lang="en-US" sz="1742" b="1" i="0" u="none" strike="noStrike" kern="1200" cap="none" spc="243" normalizeH="0" baseline="0" noProof="0" dirty="0">
                <a:ln>
                  <a:noFill/>
                </a:ln>
                <a:solidFill>
                  <a:srgbClr val="F79646">
                    <a:lumMod val="75000"/>
                  </a:srgbClr>
                </a:solidFill>
                <a:effectLst/>
                <a:uLnTx/>
                <a:uFillTx/>
                <a:latin typeface="Montserrat"/>
                <a:ea typeface="+mn-ea"/>
                <a:cs typeface="+mn-cs"/>
              </a:rPr>
              <a:t>DIGITAL, SOCIAL &amp; </a:t>
            </a:r>
            <a:r>
              <a:rPr kumimoji="0" lang="en-US" sz="1742" b="1" i="0" u="none" strike="noStrike" kern="1200" cap="none" spc="243" normalizeH="0" baseline="0" noProof="0" dirty="0" smtClean="0">
                <a:ln>
                  <a:noFill/>
                </a:ln>
                <a:solidFill>
                  <a:srgbClr val="F79646">
                    <a:lumMod val="75000"/>
                  </a:srgbClr>
                </a:solidFill>
                <a:effectLst/>
                <a:uLnTx/>
                <a:uFillTx/>
                <a:latin typeface="Montserrat"/>
                <a:ea typeface="+mn-ea"/>
                <a:cs typeface="+mn-cs"/>
              </a:rPr>
              <a:t>GREEN </a:t>
            </a:r>
          </a:p>
          <a:p>
            <a:pPr marL="0" marR="0" lvl="0" indent="0" algn="ctr" defTabSz="914400" rtl="0" eaLnBrk="1" fontAlgn="auto" latinLnBrk="0" hangingPunct="1">
              <a:lnSpc>
                <a:spcPts val="1899"/>
              </a:lnSpc>
              <a:spcBef>
                <a:spcPts val="0"/>
              </a:spcBef>
              <a:spcAft>
                <a:spcPts val="0"/>
              </a:spcAft>
              <a:buClrTx/>
              <a:buSzTx/>
              <a:buFontTx/>
              <a:buNone/>
              <a:tabLst/>
              <a:defRPr/>
            </a:pPr>
            <a:r>
              <a:rPr kumimoji="0" lang="en-US" sz="1742" b="1" i="0" u="none" strike="noStrike" kern="1200" cap="none" spc="243" normalizeH="0" baseline="0" noProof="0" dirty="0" smtClean="0">
                <a:ln>
                  <a:noFill/>
                </a:ln>
                <a:solidFill>
                  <a:srgbClr val="F79646">
                    <a:lumMod val="75000"/>
                  </a:srgbClr>
                </a:solidFill>
                <a:effectLst/>
                <a:uLnTx/>
                <a:uFillTx/>
                <a:latin typeface="Montserrat"/>
                <a:ea typeface="+mn-ea"/>
                <a:cs typeface="+mn-cs"/>
              </a:rPr>
              <a:t>SKILLS</a:t>
            </a:r>
          </a:p>
          <a:p>
            <a:pPr marL="0" marR="0" lvl="0" indent="0" algn="ctr" defTabSz="914400" rtl="0" eaLnBrk="1" fontAlgn="auto" latinLnBrk="0" hangingPunct="1">
              <a:lnSpc>
                <a:spcPts val="1899"/>
              </a:lnSpc>
              <a:spcBef>
                <a:spcPts val="0"/>
              </a:spcBef>
              <a:spcAft>
                <a:spcPts val="0"/>
              </a:spcAft>
              <a:buClrTx/>
              <a:buSzTx/>
              <a:buFontTx/>
              <a:buNone/>
              <a:tabLst/>
              <a:defRPr/>
            </a:pPr>
            <a:r>
              <a:rPr lang="en-US" sz="1742" b="1" spc="243" dirty="0" smtClean="0">
                <a:solidFill>
                  <a:srgbClr val="F79646">
                    <a:lumMod val="75000"/>
                  </a:srgbClr>
                </a:solidFill>
                <a:latin typeface="Montserrat"/>
              </a:rPr>
              <a:t>DEVELOPMENT</a:t>
            </a:r>
            <a:endParaRPr kumimoji="0" lang="en-US" sz="1742" b="1" i="0" u="none" strike="noStrike" kern="1200" cap="none" spc="243" normalizeH="0" baseline="0" noProof="0" dirty="0">
              <a:ln>
                <a:noFill/>
              </a:ln>
              <a:solidFill>
                <a:srgbClr val="F79646">
                  <a:lumMod val="75000"/>
                </a:srgbClr>
              </a:solidFill>
              <a:effectLst/>
              <a:uLnTx/>
              <a:uFillTx/>
              <a:latin typeface="Montserrat"/>
              <a:ea typeface="+mn-ea"/>
              <a:cs typeface="+mn-cs"/>
            </a:endParaRPr>
          </a:p>
        </p:txBody>
      </p:sp>
      <p:sp>
        <p:nvSpPr>
          <p:cNvPr id="12" name="TextBox 9"/>
          <p:cNvSpPr txBox="1"/>
          <p:nvPr/>
        </p:nvSpPr>
        <p:spPr>
          <a:xfrm>
            <a:off x="3768955" y="5334000"/>
            <a:ext cx="2144396" cy="974626"/>
          </a:xfrm>
          <a:prstGeom prst="rect">
            <a:avLst/>
          </a:prstGeom>
        </p:spPr>
        <p:txBody>
          <a:bodyPr lIns="0" tIns="0" rIns="0" bIns="0" rtlCol="0" anchor="t">
            <a:spAutoFit/>
          </a:bodyPr>
          <a:lstStyle/>
          <a:p>
            <a:pPr marL="0" marR="0" lvl="0" indent="0" algn="ctr" defTabSz="914400" rtl="0" eaLnBrk="1" fontAlgn="auto" latinLnBrk="0" hangingPunct="1">
              <a:lnSpc>
                <a:spcPts val="1899"/>
              </a:lnSpc>
              <a:spcBef>
                <a:spcPts val="0"/>
              </a:spcBef>
              <a:spcAft>
                <a:spcPts val="0"/>
              </a:spcAft>
              <a:buClrTx/>
              <a:buSzTx/>
              <a:buFontTx/>
              <a:buNone/>
              <a:tabLst/>
              <a:defRPr/>
            </a:pPr>
            <a:r>
              <a:rPr lang="en-US" sz="1742" b="1" spc="243" noProof="0" dirty="0" smtClean="0">
                <a:solidFill>
                  <a:srgbClr val="F79646">
                    <a:lumMod val="75000"/>
                  </a:srgbClr>
                </a:solidFill>
                <a:latin typeface="Montserrat"/>
              </a:rPr>
              <a:t>EDUCATION</a:t>
            </a:r>
          </a:p>
          <a:p>
            <a:pPr marL="0" marR="0" lvl="0" indent="0" algn="ctr" defTabSz="914400" rtl="0" eaLnBrk="1" fontAlgn="auto" latinLnBrk="0" hangingPunct="1">
              <a:lnSpc>
                <a:spcPts val="1899"/>
              </a:lnSpc>
              <a:spcBef>
                <a:spcPts val="0"/>
              </a:spcBef>
              <a:spcAft>
                <a:spcPts val="0"/>
              </a:spcAft>
              <a:buClrTx/>
              <a:buSzTx/>
              <a:buFontTx/>
              <a:buNone/>
              <a:tabLst/>
              <a:defRPr/>
            </a:pPr>
            <a:r>
              <a:rPr kumimoji="0" lang="en-US" sz="1742" b="1" i="0" u="none" strike="noStrike" kern="1200" cap="none" spc="243" normalizeH="0" baseline="0" dirty="0" smtClean="0">
                <a:ln>
                  <a:noFill/>
                </a:ln>
                <a:solidFill>
                  <a:srgbClr val="F79646">
                    <a:lumMod val="75000"/>
                  </a:srgbClr>
                </a:solidFill>
                <a:effectLst/>
                <a:uLnTx/>
                <a:uFillTx/>
                <a:latin typeface="Montserrat"/>
                <a:ea typeface="+mn-ea"/>
                <a:cs typeface="+mn-cs"/>
              </a:rPr>
              <a:t>&amp;</a:t>
            </a:r>
            <a:r>
              <a:rPr kumimoji="0" lang="en-US" sz="1742" b="1" i="0" u="none" strike="noStrike" kern="1200" cap="none" spc="243" normalizeH="0" dirty="0" smtClean="0">
                <a:ln>
                  <a:noFill/>
                </a:ln>
                <a:solidFill>
                  <a:srgbClr val="F79646">
                    <a:lumMod val="75000"/>
                  </a:srgbClr>
                </a:solidFill>
                <a:effectLst/>
                <a:uLnTx/>
                <a:uFillTx/>
                <a:latin typeface="Montserrat"/>
                <a:ea typeface="+mn-ea"/>
                <a:cs typeface="+mn-cs"/>
              </a:rPr>
              <a:t> </a:t>
            </a:r>
          </a:p>
          <a:p>
            <a:pPr marL="0" marR="0" lvl="0" indent="0" algn="ctr" defTabSz="914400" rtl="0" eaLnBrk="1" fontAlgn="auto" latinLnBrk="0" hangingPunct="1">
              <a:lnSpc>
                <a:spcPts val="1899"/>
              </a:lnSpc>
              <a:spcBef>
                <a:spcPts val="0"/>
              </a:spcBef>
              <a:spcAft>
                <a:spcPts val="0"/>
              </a:spcAft>
              <a:buClrTx/>
              <a:buSzTx/>
              <a:buFontTx/>
              <a:buNone/>
              <a:tabLst/>
              <a:defRPr/>
            </a:pPr>
            <a:r>
              <a:rPr lang="en-US" sz="1742" b="1" spc="243" baseline="0" noProof="0" dirty="0" smtClean="0">
                <a:solidFill>
                  <a:srgbClr val="F79646">
                    <a:lumMod val="75000"/>
                  </a:srgbClr>
                </a:solidFill>
                <a:latin typeface="Montserrat"/>
              </a:rPr>
              <a:t>INDUSTRY</a:t>
            </a:r>
            <a:endParaRPr kumimoji="0" lang="en-US" sz="1742" b="1" i="0" u="none" strike="noStrike" kern="1200" cap="none" spc="243" normalizeH="0" baseline="0" noProof="0" dirty="0">
              <a:ln>
                <a:noFill/>
              </a:ln>
              <a:solidFill>
                <a:srgbClr val="F79646">
                  <a:lumMod val="75000"/>
                </a:srgbClr>
              </a:solidFill>
              <a:effectLst/>
              <a:uLnTx/>
              <a:uFillTx/>
              <a:latin typeface="Montserrat"/>
              <a:ea typeface="+mn-ea"/>
              <a:cs typeface="+mn-cs"/>
            </a:endParaRPr>
          </a:p>
          <a:p>
            <a:pPr marL="0" marR="0" lvl="0" indent="0" algn="ctr" defTabSz="914400" rtl="0" eaLnBrk="1" fontAlgn="auto" latinLnBrk="0" hangingPunct="1">
              <a:lnSpc>
                <a:spcPts val="1899"/>
              </a:lnSpc>
              <a:spcBef>
                <a:spcPts val="0"/>
              </a:spcBef>
              <a:spcAft>
                <a:spcPts val="0"/>
              </a:spcAft>
              <a:buClrTx/>
              <a:buSzTx/>
              <a:buFontTx/>
              <a:buNone/>
              <a:tabLst/>
              <a:defRPr/>
            </a:pPr>
            <a:endParaRPr kumimoji="0" lang="en-US" sz="1742" b="1" i="0" u="none" strike="noStrike" kern="1200" cap="none" spc="243" normalizeH="0" baseline="0" noProof="0" dirty="0">
              <a:ln>
                <a:noFill/>
              </a:ln>
              <a:solidFill>
                <a:srgbClr val="CB4F1C"/>
              </a:solidFill>
              <a:effectLst/>
              <a:uLnTx/>
              <a:uFillTx/>
              <a:latin typeface="Montserrat"/>
              <a:ea typeface="+mn-ea"/>
              <a:cs typeface="+mn-cs"/>
            </a:endParaRPr>
          </a:p>
        </p:txBody>
      </p:sp>
    </p:spTree>
    <p:extLst>
      <p:ext uri="{BB962C8B-B14F-4D97-AF65-F5344CB8AC3E}">
        <p14:creationId xmlns:p14="http://schemas.microsoft.com/office/powerpoint/2010/main" val="287427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62D6B"/>
        </a:solidFill>
        <a:effectLst/>
      </p:bgPr>
    </p:bg>
    <p:spTree>
      <p:nvGrpSpPr>
        <p:cNvPr id="1" name=""/>
        <p:cNvGrpSpPr/>
        <p:nvPr/>
      </p:nvGrpSpPr>
      <p:grpSpPr>
        <a:xfrm>
          <a:off x="0" y="0"/>
          <a:ext cx="0" cy="0"/>
          <a:chOff x="0" y="0"/>
          <a:chExt cx="0" cy="0"/>
        </a:xfrm>
      </p:grpSpPr>
      <p:sp>
        <p:nvSpPr>
          <p:cNvPr id="2" name="TextBox 2"/>
          <p:cNvSpPr txBox="1"/>
          <p:nvPr/>
        </p:nvSpPr>
        <p:spPr>
          <a:xfrm>
            <a:off x="869315" y="427434"/>
            <a:ext cx="8270204" cy="1179810"/>
          </a:xfrm>
          <a:prstGeom prst="rect">
            <a:avLst/>
          </a:prstGeom>
        </p:spPr>
        <p:txBody>
          <a:bodyPr lIns="0" tIns="0" rIns="0" bIns="0" rtlCol="0" anchor="t">
            <a:spAutoFit/>
          </a:bodyPr>
          <a:lstStyle/>
          <a:p>
            <a:pPr algn="ctr">
              <a:lnSpc>
                <a:spcPts val="4578"/>
              </a:lnSpc>
            </a:pPr>
            <a:r>
              <a:rPr lang="en-US" sz="4200" b="1" spc="588" dirty="0" smtClean="0">
                <a:solidFill>
                  <a:srgbClr val="F2F3EE"/>
                </a:solidFill>
                <a:latin typeface="Montserrat"/>
              </a:rPr>
              <a:t>THREE CHALLENGES </a:t>
            </a:r>
          </a:p>
          <a:p>
            <a:pPr algn="ctr">
              <a:lnSpc>
                <a:spcPts val="4578"/>
              </a:lnSpc>
            </a:pPr>
            <a:r>
              <a:rPr lang="en-US" sz="1400" b="1" spc="588" dirty="0" smtClean="0">
                <a:solidFill>
                  <a:srgbClr val="F2F3EE"/>
                </a:solidFill>
                <a:latin typeface="Montserrat"/>
              </a:rPr>
              <a:t>On global, European, national, regional level</a:t>
            </a:r>
            <a:endParaRPr lang="en-US" sz="1400" b="1" spc="588" dirty="0">
              <a:solidFill>
                <a:srgbClr val="F2F3EE"/>
              </a:solidFill>
              <a:latin typeface="Montserrat"/>
            </a:endParaRPr>
          </a:p>
        </p:txBody>
      </p:sp>
      <p:sp>
        <p:nvSpPr>
          <p:cNvPr id="15" name="Rectangle 14"/>
          <p:cNvSpPr/>
          <p:nvPr/>
        </p:nvSpPr>
        <p:spPr>
          <a:xfrm>
            <a:off x="2971800" y="1978670"/>
            <a:ext cx="304800" cy="5336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08960" y="2039551"/>
            <a:ext cx="304800" cy="53365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3"/>
          <a:stretch>
            <a:fillRect/>
          </a:stretch>
        </p:blipFill>
        <p:spPr>
          <a:xfrm>
            <a:off x="-278070" y="1978670"/>
            <a:ext cx="3376523" cy="5104047"/>
          </a:xfrm>
          <a:prstGeom prst="rect">
            <a:avLst/>
          </a:prstGeom>
        </p:spPr>
      </p:pic>
      <p:pic>
        <p:nvPicPr>
          <p:cNvPr id="21" name="Picture 20"/>
          <p:cNvPicPr>
            <a:picLocks noChangeAspect="1"/>
          </p:cNvPicPr>
          <p:nvPr/>
        </p:nvPicPr>
        <p:blipFill>
          <a:blip r:embed="rId4"/>
          <a:stretch>
            <a:fillRect/>
          </a:stretch>
        </p:blipFill>
        <p:spPr>
          <a:xfrm>
            <a:off x="2779992" y="1974499"/>
            <a:ext cx="3568194" cy="5087060"/>
          </a:xfrm>
          <a:prstGeom prst="rect">
            <a:avLst/>
          </a:prstGeom>
        </p:spPr>
      </p:pic>
      <p:sp>
        <p:nvSpPr>
          <p:cNvPr id="13" name="Rectangle 12"/>
          <p:cNvSpPr/>
          <p:nvPr/>
        </p:nvSpPr>
        <p:spPr>
          <a:xfrm>
            <a:off x="0" y="1826665"/>
            <a:ext cx="9753600" cy="2433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5"/>
          <a:stretch>
            <a:fillRect/>
          </a:stretch>
        </p:blipFill>
        <p:spPr>
          <a:xfrm>
            <a:off x="6248400" y="2070031"/>
            <a:ext cx="3702546" cy="5042183"/>
          </a:xfrm>
          <a:prstGeom prst="rect">
            <a:avLst/>
          </a:prstGeom>
        </p:spPr>
      </p:pic>
      <p:sp>
        <p:nvSpPr>
          <p:cNvPr id="17" name="Rectangle 16"/>
          <p:cNvSpPr/>
          <p:nvPr/>
        </p:nvSpPr>
        <p:spPr>
          <a:xfrm>
            <a:off x="0" y="6858000"/>
            <a:ext cx="9753600" cy="50647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742480" y="2076891"/>
            <a:ext cx="75025" cy="488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227198" y="2076891"/>
            <a:ext cx="45719" cy="4881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97565" y="6939052"/>
            <a:ext cx="2438400" cy="307777"/>
          </a:xfrm>
          <a:prstGeom prst="rect">
            <a:avLst/>
          </a:prstGeom>
          <a:noFill/>
        </p:spPr>
        <p:txBody>
          <a:bodyPr wrap="square" rtlCol="0">
            <a:spAutoFit/>
          </a:bodyPr>
          <a:lstStyle/>
          <a:p>
            <a:r>
              <a:rPr lang="en-US" sz="1400" dirty="0" smtClean="0">
                <a:solidFill>
                  <a:schemeClr val="bg1"/>
                </a:solidFill>
                <a:latin typeface="Montserrat" panose="020B0604020202020204" charset="0"/>
              </a:rPr>
              <a:t>DIGITAL</a:t>
            </a:r>
            <a:endParaRPr lang="en-US" sz="1400" dirty="0">
              <a:solidFill>
                <a:schemeClr val="bg1"/>
              </a:solidFill>
              <a:latin typeface="Montserrat" panose="020B0604020202020204" charset="0"/>
            </a:endParaRPr>
          </a:p>
        </p:txBody>
      </p:sp>
      <p:sp>
        <p:nvSpPr>
          <p:cNvPr id="28" name="TextBox 27"/>
          <p:cNvSpPr txBox="1"/>
          <p:nvPr/>
        </p:nvSpPr>
        <p:spPr>
          <a:xfrm>
            <a:off x="4094833" y="6965201"/>
            <a:ext cx="2438400" cy="307777"/>
          </a:xfrm>
          <a:prstGeom prst="rect">
            <a:avLst/>
          </a:prstGeom>
          <a:noFill/>
        </p:spPr>
        <p:txBody>
          <a:bodyPr wrap="square" rtlCol="0">
            <a:spAutoFit/>
          </a:bodyPr>
          <a:lstStyle/>
          <a:p>
            <a:r>
              <a:rPr lang="en-US" sz="1400" dirty="0" smtClean="0">
                <a:solidFill>
                  <a:schemeClr val="bg1"/>
                </a:solidFill>
                <a:latin typeface="Montserrat" panose="020B0604020202020204" charset="0"/>
              </a:rPr>
              <a:t>SOCIAL</a:t>
            </a:r>
            <a:endParaRPr lang="en-US" sz="1400" dirty="0">
              <a:solidFill>
                <a:schemeClr val="bg1"/>
              </a:solidFill>
              <a:latin typeface="Montserrat" panose="020B0604020202020204" charset="0"/>
            </a:endParaRPr>
          </a:p>
        </p:txBody>
      </p:sp>
      <p:sp>
        <p:nvSpPr>
          <p:cNvPr id="29" name="TextBox 28"/>
          <p:cNvSpPr txBox="1"/>
          <p:nvPr/>
        </p:nvSpPr>
        <p:spPr>
          <a:xfrm>
            <a:off x="7580357" y="6969324"/>
            <a:ext cx="2438400" cy="307777"/>
          </a:xfrm>
          <a:prstGeom prst="rect">
            <a:avLst/>
          </a:prstGeom>
          <a:noFill/>
        </p:spPr>
        <p:txBody>
          <a:bodyPr wrap="square" rtlCol="0">
            <a:spAutoFit/>
          </a:bodyPr>
          <a:lstStyle/>
          <a:p>
            <a:r>
              <a:rPr lang="en-US" sz="1400" dirty="0" smtClean="0">
                <a:solidFill>
                  <a:schemeClr val="bg1"/>
                </a:solidFill>
                <a:latin typeface="Montserrat" panose="020B0604020202020204" charset="0"/>
              </a:rPr>
              <a:t>GREEN</a:t>
            </a:r>
            <a:endParaRPr lang="en-US" sz="1400" dirty="0">
              <a:solidFill>
                <a:schemeClr val="bg1"/>
              </a:solidFill>
              <a:latin typeface="Montserrat" panose="020B0604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6666" t="29895" r="36666" b="29895"/>
          <a:stretch>
            <a:fillRect/>
          </a:stretch>
        </p:blipFill>
        <p:spPr>
          <a:xfrm>
            <a:off x="0" y="0"/>
            <a:ext cx="4876918" cy="7353300"/>
          </a:xfrm>
          <a:prstGeom prst="rect">
            <a:avLst/>
          </a:prstGeom>
        </p:spPr>
      </p:pic>
      <p:pic>
        <p:nvPicPr>
          <p:cNvPr id="3" name="Picture 3"/>
          <p:cNvPicPr>
            <a:picLocks noChangeAspect="1"/>
          </p:cNvPicPr>
          <p:nvPr/>
        </p:nvPicPr>
        <p:blipFill>
          <a:blip r:embed="rId3">
            <a:alphaModFix amt="76000"/>
          </a:blip>
          <a:srcRect t="12622" b="12622"/>
          <a:stretch>
            <a:fillRect/>
          </a:stretch>
        </p:blipFill>
        <p:spPr>
          <a:xfrm>
            <a:off x="342900" y="285750"/>
            <a:ext cx="9072212" cy="6781918"/>
          </a:xfrm>
          <a:prstGeom prst="rect">
            <a:avLst/>
          </a:prstGeom>
        </p:spPr>
      </p:pic>
      <p:pic>
        <p:nvPicPr>
          <p:cNvPr id="7" name="Picture 6"/>
          <p:cNvPicPr>
            <a:picLocks noChangeAspect="1"/>
          </p:cNvPicPr>
          <p:nvPr/>
        </p:nvPicPr>
        <p:blipFill>
          <a:blip r:embed="rId4"/>
          <a:stretch>
            <a:fillRect/>
          </a:stretch>
        </p:blipFill>
        <p:spPr>
          <a:xfrm>
            <a:off x="330610" y="916566"/>
            <a:ext cx="9084502" cy="5587141"/>
          </a:xfrm>
          <a:prstGeom prst="rect">
            <a:avLst/>
          </a:prstGeom>
        </p:spPr>
      </p:pic>
    </p:spTree>
    <p:extLst>
      <p:ext uri="{BB962C8B-B14F-4D97-AF65-F5344CB8AC3E}">
        <p14:creationId xmlns:p14="http://schemas.microsoft.com/office/powerpoint/2010/main" val="348493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838" r="16838"/>
          <a:stretch>
            <a:fillRect/>
          </a:stretch>
        </p:blipFill>
        <p:spPr>
          <a:xfrm>
            <a:off x="0" y="0"/>
            <a:ext cx="4876918" cy="7353300"/>
          </a:xfrm>
          <a:prstGeom prst="rect">
            <a:avLst/>
          </a:prstGeom>
        </p:spPr>
      </p:pic>
      <p:sp>
        <p:nvSpPr>
          <p:cNvPr id="3" name="TextBox 3"/>
          <p:cNvSpPr txBox="1"/>
          <p:nvPr/>
        </p:nvSpPr>
        <p:spPr>
          <a:xfrm>
            <a:off x="5467350" y="376405"/>
            <a:ext cx="3771900" cy="995224"/>
          </a:xfrm>
          <a:prstGeom prst="rect">
            <a:avLst/>
          </a:prstGeom>
        </p:spPr>
        <p:txBody>
          <a:bodyPr lIns="0" tIns="0" rIns="0" bIns="0" rtlCol="0" anchor="t">
            <a:spAutoFit/>
          </a:bodyPr>
          <a:lstStyle/>
          <a:p>
            <a:pPr algn="ctr">
              <a:lnSpc>
                <a:spcPts val="3838"/>
              </a:lnSpc>
            </a:pPr>
            <a:endParaRPr dirty="0"/>
          </a:p>
          <a:p>
            <a:pPr algn="ctr">
              <a:lnSpc>
                <a:spcPts val="3838"/>
              </a:lnSpc>
            </a:pPr>
            <a:endParaRPr dirty="0"/>
          </a:p>
        </p:txBody>
      </p:sp>
      <p:grpSp>
        <p:nvGrpSpPr>
          <p:cNvPr id="4" name="Group 4"/>
          <p:cNvGrpSpPr/>
          <p:nvPr/>
        </p:nvGrpSpPr>
        <p:grpSpPr>
          <a:xfrm>
            <a:off x="1003782" y="96186"/>
            <a:ext cx="8927135" cy="5193729"/>
            <a:chOff x="-4227483" y="-2282833"/>
            <a:chExt cx="11902848" cy="6924972"/>
          </a:xfrm>
        </p:grpSpPr>
        <p:sp>
          <p:nvSpPr>
            <p:cNvPr id="5" name="TextBox 5"/>
            <p:cNvSpPr txBox="1"/>
            <p:nvPr/>
          </p:nvSpPr>
          <p:spPr>
            <a:xfrm>
              <a:off x="-4227483" y="-2282833"/>
              <a:ext cx="10588275" cy="6924972"/>
            </a:xfrm>
            <a:prstGeom prst="rect">
              <a:avLst/>
            </a:prstGeom>
          </p:spPr>
          <p:txBody>
            <a:bodyPr wrap="square" lIns="0" tIns="0" rIns="0" bIns="0" rtlCol="0" anchor="t">
              <a:spAutoFit/>
            </a:bodyPr>
            <a:lstStyle/>
            <a:p>
              <a:pPr algn="ctr">
                <a:lnSpc>
                  <a:spcPts val="8100"/>
                </a:lnSpc>
              </a:pPr>
              <a:endParaRPr lang="en-US" sz="6750" b="1" spc="1350" dirty="0" smtClean="0">
                <a:solidFill>
                  <a:srgbClr val="CB4F1C"/>
                </a:solidFill>
                <a:latin typeface="Montserrat" panose="020B0604020202020204" charset="0"/>
              </a:endParaRPr>
            </a:p>
            <a:p>
              <a:pPr algn="ctr">
                <a:lnSpc>
                  <a:spcPts val="8100"/>
                </a:lnSpc>
              </a:pPr>
              <a:endParaRPr lang="en-US" sz="6750" b="1" spc="1350" dirty="0">
                <a:solidFill>
                  <a:srgbClr val="CB4F1C"/>
                </a:solidFill>
                <a:latin typeface="Montserrat" panose="020B0604020202020204" charset="0"/>
              </a:endParaRPr>
            </a:p>
            <a:p>
              <a:pPr algn="ctr">
                <a:lnSpc>
                  <a:spcPts val="8100"/>
                </a:lnSpc>
              </a:pPr>
              <a:r>
                <a:rPr lang="en-US" sz="6750" b="1" spc="1350" dirty="0" smtClean="0">
                  <a:solidFill>
                    <a:srgbClr val="CB4F1C"/>
                  </a:solidFill>
                  <a:latin typeface="Montserrat" panose="020B0604020202020204" charset="0"/>
                </a:rPr>
                <a:t>NTG PROJECT APPROACH</a:t>
              </a:r>
              <a:endParaRPr lang="en-US" sz="6750" b="1" spc="1350" dirty="0">
                <a:solidFill>
                  <a:srgbClr val="CB4F1C"/>
                </a:solidFill>
                <a:latin typeface="Montserrat" panose="020B0604020202020204" charset="0"/>
              </a:endParaRPr>
            </a:p>
          </p:txBody>
        </p:sp>
        <p:sp>
          <p:nvSpPr>
            <p:cNvPr id="6" name="TextBox 6"/>
            <p:cNvSpPr txBox="1"/>
            <p:nvPr/>
          </p:nvSpPr>
          <p:spPr>
            <a:xfrm>
              <a:off x="311027" y="2990569"/>
              <a:ext cx="7364338" cy="771525"/>
            </a:xfrm>
            <a:prstGeom prst="rect">
              <a:avLst/>
            </a:prstGeom>
          </p:spPr>
          <p:txBody>
            <a:bodyPr lIns="0" tIns="0" rIns="0" bIns="0" rtlCol="0" anchor="t">
              <a:spAutoFit/>
            </a:bodyPr>
            <a:lstStyle/>
            <a:p>
              <a:pPr algn="ctr">
                <a:lnSpc>
                  <a:spcPts val="4500"/>
                </a:lnSpc>
              </a:pPr>
              <a:endParaRPr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a:stretch>
            <a:fillRect/>
          </a:stretch>
        </p:blipFill>
        <p:spPr>
          <a:xfrm>
            <a:off x="-156889" y="-136815"/>
            <a:ext cx="11264951" cy="7434867"/>
          </a:xfrm>
          <a:prstGeom prst="rect">
            <a:avLst/>
          </a:prstGeom>
        </p:spPr>
      </p:pic>
      <p:pic>
        <p:nvPicPr>
          <p:cNvPr id="3" name="Picture 3"/>
          <p:cNvPicPr>
            <a:picLocks noChangeAspect="1"/>
          </p:cNvPicPr>
          <p:nvPr/>
        </p:nvPicPr>
        <p:blipFill>
          <a:blip r:embed="rId3">
            <a:alphaModFix amt="76000"/>
          </a:blip>
          <a:srcRect l="25196" t="31458" r="25196" b="31458"/>
          <a:stretch>
            <a:fillRect/>
          </a:stretch>
        </p:blipFill>
        <p:spPr>
          <a:xfrm>
            <a:off x="340694" y="266641"/>
            <a:ext cx="10632106" cy="6781918"/>
          </a:xfrm>
          <a:prstGeom prst="rect">
            <a:avLst/>
          </a:prstGeom>
        </p:spPr>
      </p:pic>
      <p:sp>
        <p:nvSpPr>
          <p:cNvPr id="4" name="TextBox 4"/>
          <p:cNvSpPr txBox="1"/>
          <p:nvPr/>
        </p:nvSpPr>
        <p:spPr>
          <a:xfrm>
            <a:off x="437047" y="381000"/>
            <a:ext cx="10439400" cy="12182822"/>
          </a:xfrm>
          <a:prstGeom prst="rect">
            <a:avLst/>
          </a:prstGeom>
        </p:spPr>
        <p:txBody>
          <a:bodyPr wrap="square" lIns="0" tIns="0" rIns="0" bIns="0" rtlCol="0" anchor="t">
            <a:spAutoFit/>
          </a:bodyPr>
          <a:lstStyle/>
          <a:p>
            <a:pPr algn="ctr">
              <a:lnSpc>
                <a:spcPts val="3838"/>
              </a:lnSpc>
            </a:pPr>
            <a:r>
              <a:rPr lang="en-US" sz="2400" b="1" spc="493" dirty="0" smtClean="0">
                <a:solidFill>
                  <a:srgbClr val="F2F3EE"/>
                </a:solidFill>
                <a:latin typeface="Montserrat"/>
              </a:rPr>
              <a:t>THE FUTURE OF SKILLS SETS </a:t>
            </a:r>
          </a:p>
          <a:p>
            <a:pPr algn="ctr">
              <a:lnSpc>
                <a:spcPts val="3838"/>
              </a:lnSpc>
            </a:pPr>
            <a:r>
              <a:rPr lang="en-US" sz="2400" b="1" spc="493" dirty="0" smtClean="0">
                <a:solidFill>
                  <a:srgbClr val="F2F3EE"/>
                </a:solidFill>
                <a:latin typeface="Montserrat"/>
              </a:rPr>
              <a:t>DEPENDS ON WHAT WE DO TODAY</a:t>
            </a:r>
          </a:p>
          <a:p>
            <a:pPr algn="ctr">
              <a:lnSpc>
                <a:spcPts val="3838"/>
              </a:lnSpc>
            </a:pPr>
            <a:r>
              <a:rPr lang="en-US" sz="2400" b="1" spc="493" dirty="0" smtClean="0">
                <a:solidFill>
                  <a:srgbClr val="F2F3EE"/>
                </a:solidFill>
                <a:latin typeface="Montserrat"/>
              </a:rPr>
              <a:t>NTG’s </a:t>
            </a:r>
          </a:p>
          <a:p>
            <a:pPr algn="ctr">
              <a:lnSpc>
                <a:spcPts val="3838"/>
              </a:lnSpc>
            </a:pPr>
            <a:endParaRPr lang="en-US" sz="3521" b="1" spc="493" dirty="0">
              <a:solidFill>
                <a:srgbClr val="F2F3EE"/>
              </a:solidFill>
              <a:latin typeface="Montserrat"/>
            </a:endParaRPr>
          </a:p>
          <a:p>
            <a:pPr marL="514350" indent="-514350">
              <a:lnSpc>
                <a:spcPts val="3838"/>
              </a:lnSpc>
              <a:buAutoNum type="alphaUcParenR"/>
            </a:pPr>
            <a:r>
              <a:rPr lang="en-US" sz="2000" b="1" spc="493" dirty="0" smtClean="0">
                <a:solidFill>
                  <a:schemeClr val="bg1"/>
                </a:solidFill>
                <a:latin typeface="Montserrat"/>
              </a:rPr>
              <a:t>Skills gap analysis (primary, secondary)</a:t>
            </a:r>
          </a:p>
          <a:p>
            <a:pPr marL="514350" indent="-514350">
              <a:lnSpc>
                <a:spcPts val="3838"/>
              </a:lnSpc>
              <a:buAutoNum type="alphaUcParenR"/>
            </a:pPr>
            <a:r>
              <a:rPr lang="en-US" sz="2000" b="1" spc="493" dirty="0" smtClean="0">
                <a:solidFill>
                  <a:schemeClr val="bg1"/>
                </a:solidFill>
                <a:latin typeface="Montserrat"/>
              </a:rPr>
              <a:t>Skills assessment method</a:t>
            </a:r>
          </a:p>
          <a:p>
            <a:pPr marL="514350" indent="-514350">
              <a:lnSpc>
                <a:spcPts val="3838"/>
              </a:lnSpc>
              <a:buAutoNum type="alphaUcParenR"/>
            </a:pPr>
            <a:r>
              <a:rPr lang="en-US" sz="2000" b="1" spc="493" dirty="0" smtClean="0">
                <a:solidFill>
                  <a:schemeClr val="bg1"/>
                </a:solidFill>
                <a:latin typeface="Montserrat"/>
              </a:rPr>
              <a:t>Industry led skills groups </a:t>
            </a:r>
          </a:p>
          <a:p>
            <a:pPr marL="514350" indent="-514350">
              <a:lnSpc>
                <a:spcPts val="3838"/>
              </a:lnSpc>
              <a:buAutoNum type="alphaUcParenR"/>
            </a:pPr>
            <a:r>
              <a:rPr lang="en-US" sz="2000" b="1" spc="493" dirty="0" smtClean="0">
                <a:solidFill>
                  <a:schemeClr val="bg1"/>
                </a:solidFill>
                <a:latin typeface="Montserrat"/>
              </a:rPr>
              <a:t>NTG Skills Matrix</a:t>
            </a:r>
          </a:p>
          <a:p>
            <a:pPr marL="514350" indent="-514350">
              <a:lnSpc>
                <a:spcPts val="3838"/>
              </a:lnSpc>
              <a:buAutoNum type="alphaUcParenR"/>
            </a:pPr>
            <a:r>
              <a:rPr lang="en-US" sz="2000" b="1" spc="493" dirty="0" smtClean="0">
                <a:solidFill>
                  <a:schemeClr val="bg1"/>
                </a:solidFill>
                <a:latin typeface="Montserrat"/>
              </a:rPr>
              <a:t>New European NTG Modules</a:t>
            </a:r>
          </a:p>
          <a:p>
            <a:pPr marL="514350" indent="-514350">
              <a:lnSpc>
                <a:spcPts val="3838"/>
              </a:lnSpc>
              <a:buAutoNum type="alphaUcParenR"/>
            </a:pPr>
            <a:r>
              <a:rPr lang="en-US" sz="2000" b="1" spc="493" dirty="0" smtClean="0">
                <a:solidFill>
                  <a:srgbClr val="F2F3EE"/>
                </a:solidFill>
                <a:latin typeface="Montserrat"/>
              </a:rPr>
              <a:t>NTG Skills Development Tools &amp; toolkit</a:t>
            </a:r>
          </a:p>
          <a:p>
            <a:pPr marL="514350" indent="-514350">
              <a:lnSpc>
                <a:spcPts val="3838"/>
              </a:lnSpc>
              <a:buAutoNum type="alphaUcParenR"/>
            </a:pPr>
            <a:r>
              <a:rPr lang="en-US" sz="2000" b="1" spc="493" dirty="0" smtClean="0">
                <a:solidFill>
                  <a:srgbClr val="F2F3EE"/>
                </a:solidFill>
                <a:latin typeface="Montserrat"/>
              </a:rPr>
              <a:t>Guidelines for HR | Education</a:t>
            </a:r>
          </a:p>
          <a:p>
            <a:pPr marL="514350" indent="-514350">
              <a:lnSpc>
                <a:spcPts val="3838"/>
              </a:lnSpc>
              <a:buAutoNum type="alphaUcParenR"/>
            </a:pPr>
            <a:r>
              <a:rPr lang="en-US" sz="2000" b="1" spc="493" dirty="0" smtClean="0">
                <a:solidFill>
                  <a:srgbClr val="F2F3EE"/>
                </a:solidFill>
                <a:latin typeface="Montserrat"/>
              </a:rPr>
              <a:t>Quality framework</a:t>
            </a:r>
          </a:p>
          <a:p>
            <a:pPr marL="514350" indent="-514350">
              <a:lnSpc>
                <a:spcPts val="3838"/>
              </a:lnSpc>
              <a:buAutoNum type="alphaUcParenR"/>
            </a:pPr>
            <a:r>
              <a:rPr lang="en-US" sz="2000" b="1" spc="493" dirty="0" smtClean="0">
                <a:solidFill>
                  <a:srgbClr val="F2F3EE"/>
                </a:solidFill>
                <a:latin typeface="Montserrat"/>
              </a:rPr>
              <a:t>Collection of best practices</a:t>
            </a:r>
          </a:p>
          <a:p>
            <a:pPr marL="514350" indent="-514350">
              <a:lnSpc>
                <a:spcPts val="3838"/>
              </a:lnSpc>
              <a:buAutoNum type="alphaUcParenR"/>
            </a:pPr>
            <a:endParaRPr lang="en-US" sz="2800" b="1" spc="493" dirty="0" smtClean="0">
              <a:solidFill>
                <a:srgbClr val="F2F3EE"/>
              </a:solidFill>
              <a:latin typeface="Montserrat"/>
            </a:endParaRPr>
          </a:p>
          <a:p>
            <a:pPr marL="514350" indent="-514350">
              <a:lnSpc>
                <a:spcPts val="3838"/>
              </a:lnSpc>
              <a:buAutoNum type="alphaUcParenR"/>
            </a:pPr>
            <a:endParaRPr lang="en-US" sz="2800" b="1" spc="493" dirty="0" smtClean="0">
              <a:solidFill>
                <a:srgbClr val="F2F3EE"/>
              </a:solidFill>
              <a:latin typeface="Montserrat"/>
            </a:endParaRPr>
          </a:p>
          <a:p>
            <a:pPr marL="514350" indent="-514350">
              <a:lnSpc>
                <a:spcPts val="3838"/>
              </a:lnSpc>
              <a:buAutoNum type="alphaUcParenR"/>
            </a:pPr>
            <a:endParaRPr lang="en-US" sz="2800" b="1" spc="493" dirty="0" smtClean="0">
              <a:solidFill>
                <a:srgbClr val="F2F3EE"/>
              </a:solidFill>
              <a:latin typeface="Montserrat"/>
            </a:endParaRPr>
          </a:p>
          <a:p>
            <a:pPr>
              <a:lnSpc>
                <a:spcPts val="3838"/>
              </a:lnSpc>
            </a:pPr>
            <a:r>
              <a:rPr lang="en-US" sz="2800" spc="493" dirty="0" smtClean="0">
                <a:solidFill>
                  <a:srgbClr val="F2F3EE"/>
                </a:solidFill>
                <a:latin typeface="Montserrat"/>
              </a:rPr>
              <a:t>Secondary data </a:t>
            </a:r>
          </a:p>
          <a:p>
            <a:pPr>
              <a:lnSpc>
                <a:spcPts val="3838"/>
              </a:lnSpc>
            </a:pPr>
            <a:r>
              <a:rPr lang="en-US" sz="2800" spc="493" dirty="0" smtClean="0">
                <a:solidFill>
                  <a:srgbClr val="F2F3EE"/>
                </a:solidFill>
                <a:latin typeface="Montserrat"/>
              </a:rPr>
              <a:t>(infographic + report)</a:t>
            </a:r>
          </a:p>
          <a:p>
            <a:pPr>
              <a:lnSpc>
                <a:spcPts val="3838"/>
              </a:lnSpc>
            </a:pPr>
            <a:endParaRPr lang="en-US" sz="2800" b="1" spc="493" dirty="0" smtClean="0">
              <a:solidFill>
                <a:srgbClr val="F2F3EE"/>
              </a:solidFill>
              <a:latin typeface="Montserrat"/>
            </a:endParaRPr>
          </a:p>
          <a:p>
            <a:pPr>
              <a:lnSpc>
                <a:spcPts val="3838"/>
              </a:lnSpc>
            </a:pPr>
            <a:r>
              <a:rPr lang="en-US" sz="2800" b="1" spc="493" dirty="0" smtClean="0">
                <a:solidFill>
                  <a:srgbClr val="F2F3EE"/>
                </a:solidFill>
                <a:latin typeface="Montserrat"/>
              </a:rPr>
              <a:t>B) Fieldresearch</a:t>
            </a:r>
          </a:p>
          <a:p>
            <a:pPr>
              <a:lnSpc>
                <a:spcPts val="3838"/>
              </a:lnSpc>
            </a:pPr>
            <a:r>
              <a:rPr lang="en-US" sz="2800" spc="493" dirty="0" smtClean="0">
                <a:solidFill>
                  <a:srgbClr val="F2F3EE"/>
                </a:solidFill>
                <a:latin typeface="Montserrat"/>
              </a:rPr>
              <a:t>Primary data</a:t>
            </a:r>
          </a:p>
          <a:p>
            <a:pPr marL="742950" indent="-742950">
              <a:lnSpc>
                <a:spcPts val="3838"/>
              </a:lnSpc>
              <a:buAutoNum type="arabicPeriod"/>
            </a:pPr>
            <a:r>
              <a:rPr lang="en-US" sz="2800" spc="493" dirty="0" smtClean="0">
                <a:solidFill>
                  <a:srgbClr val="F2F3EE"/>
                </a:solidFill>
                <a:latin typeface="Montserrat"/>
              </a:rPr>
              <a:t>Survey report</a:t>
            </a:r>
          </a:p>
          <a:p>
            <a:pPr marL="742950" indent="-742950">
              <a:lnSpc>
                <a:spcPts val="3838"/>
              </a:lnSpc>
              <a:buAutoNum type="arabicPeriod"/>
            </a:pPr>
            <a:r>
              <a:rPr lang="en-US" sz="2800" spc="493" dirty="0" smtClean="0">
                <a:solidFill>
                  <a:srgbClr val="F2F3EE"/>
                </a:solidFill>
                <a:latin typeface="Montserrat"/>
              </a:rPr>
              <a:t>Interview report</a:t>
            </a:r>
          </a:p>
          <a:p>
            <a:pPr>
              <a:lnSpc>
                <a:spcPts val="3838"/>
              </a:lnSpc>
            </a:pPr>
            <a:endParaRPr lang="en-US" sz="3521" b="1" spc="493" dirty="0">
              <a:solidFill>
                <a:srgbClr val="F2F3EE"/>
              </a:solidFill>
              <a:latin typeface="Montserrat"/>
            </a:endParaRPr>
          </a:p>
          <a:p>
            <a:pPr algn="ctr">
              <a:lnSpc>
                <a:spcPts val="3838"/>
              </a:lnSpc>
            </a:pPr>
            <a:endParaRPr lang="en-US" sz="3521" b="1" spc="493" dirty="0">
              <a:solidFill>
                <a:srgbClr val="F2F3EE"/>
              </a:solidFill>
              <a:latin typeface="Montserrat"/>
            </a:endParaRPr>
          </a:p>
        </p:txBody>
      </p:sp>
      <p:pic>
        <p:nvPicPr>
          <p:cNvPr id="5" name="Picture 5"/>
          <p:cNvPicPr>
            <a:picLocks noChangeAspect="1"/>
          </p:cNvPicPr>
          <p:nvPr/>
        </p:nvPicPr>
        <p:blipFill>
          <a:blip r:embed="rId4"/>
          <a:srcRect/>
          <a:stretch>
            <a:fillRect/>
          </a:stretch>
        </p:blipFill>
        <p:spPr>
          <a:xfrm>
            <a:off x="7315200" y="4775428"/>
            <a:ext cx="5735117" cy="5852160"/>
          </a:xfrm>
          <a:prstGeom prst="rect">
            <a:avLst/>
          </a:prstGeom>
        </p:spPr>
      </p:pic>
    </p:spTree>
    <p:extLst>
      <p:ext uri="{BB962C8B-B14F-4D97-AF65-F5344CB8AC3E}">
        <p14:creationId xmlns:p14="http://schemas.microsoft.com/office/powerpoint/2010/main" val="1903786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3E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6838" r="16838"/>
          <a:stretch>
            <a:fillRect/>
          </a:stretch>
        </p:blipFill>
        <p:spPr>
          <a:xfrm>
            <a:off x="0" y="0"/>
            <a:ext cx="4876918" cy="7353300"/>
          </a:xfrm>
          <a:prstGeom prst="rect">
            <a:avLst/>
          </a:prstGeom>
        </p:spPr>
      </p:pic>
      <p:sp>
        <p:nvSpPr>
          <p:cNvPr id="3" name="TextBox 3"/>
          <p:cNvSpPr txBox="1"/>
          <p:nvPr/>
        </p:nvSpPr>
        <p:spPr>
          <a:xfrm>
            <a:off x="5467350" y="376405"/>
            <a:ext cx="3771900" cy="995224"/>
          </a:xfrm>
          <a:prstGeom prst="rect">
            <a:avLst/>
          </a:prstGeom>
        </p:spPr>
        <p:txBody>
          <a:bodyPr lIns="0" tIns="0" rIns="0" bIns="0" rtlCol="0" anchor="t">
            <a:spAutoFit/>
          </a:bodyPr>
          <a:lstStyle/>
          <a:p>
            <a:pPr algn="ctr">
              <a:lnSpc>
                <a:spcPts val="3838"/>
              </a:lnSpc>
            </a:pPr>
            <a:endParaRPr dirty="0"/>
          </a:p>
          <a:p>
            <a:pPr algn="ctr">
              <a:lnSpc>
                <a:spcPts val="3838"/>
              </a:lnSpc>
            </a:pPr>
            <a:endParaRPr dirty="0"/>
          </a:p>
        </p:txBody>
      </p:sp>
      <p:sp>
        <p:nvSpPr>
          <p:cNvPr id="6" name="TextBox 6"/>
          <p:cNvSpPr txBox="1"/>
          <p:nvPr/>
        </p:nvSpPr>
        <p:spPr>
          <a:xfrm>
            <a:off x="4407664" y="4051238"/>
            <a:ext cx="5523253" cy="578644"/>
          </a:xfrm>
          <a:prstGeom prst="rect">
            <a:avLst/>
          </a:prstGeom>
        </p:spPr>
        <p:txBody>
          <a:bodyPr lIns="0" tIns="0" rIns="0" bIns="0" rtlCol="0" anchor="t">
            <a:spAutoFit/>
          </a:bodyPr>
          <a:lstStyle/>
          <a:p>
            <a:pPr algn="ctr">
              <a:lnSpc>
                <a:spcPts val="4500"/>
              </a:lnSpc>
            </a:pPr>
            <a:endParaRPr dirty="0"/>
          </a:p>
        </p:txBody>
      </p:sp>
      <p:pic>
        <p:nvPicPr>
          <p:cNvPr id="7" name="Picture 6"/>
          <p:cNvPicPr>
            <a:picLocks noChangeAspect="1"/>
          </p:cNvPicPr>
          <p:nvPr/>
        </p:nvPicPr>
        <p:blipFill>
          <a:blip r:embed="rId3"/>
          <a:stretch>
            <a:fillRect/>
          </a:stretch>
        </p:blipFill>
        <p:spPr>
          <a:xfrm>
            <a:off x="1475900" y="1380807"/>
            <a:ext cx="6801799" cy="4553585"/>
          </a:xfrm>
          <a:prstGeom prst="rect">
            <a:avLst/>
          </a:prstGeom>
        </p:spPr>
      </p:pic>
    </p:spTree>
    <p:extLst>
      <p:ext uri="{BB962C8B-B14F-4D97-AF65-F5344CB8AC3E}">
        <p14:creationId xmlns:p14="http://schemas.microsoft.com/office/powerpoint/2010/main" val="3637477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6800" y="723414"/>
            <a:ext cx="8270204" cy="1179810"/>
          </a:xfrm>
          <a:prstGeom prst="rect">
            <a:avLst/>
          </a:prstGeom>
        </p:spPr>
        <p:txBody>
          <a:bodyPr lIns="0" tIns="0" rIns="0" bIns="0" rtlCol="0" anchor="t">
            <a:spAutoFit/>
          </a:bodyPr>
          <a:lstStyle/>
          <a:p>
            <a:pPr algn="ctr">
              <a:lnSpc>
                <a:spcPts val="4578"/>
              </a:lnSpc>
            </a:pPr>
            <a:r>
              <a:rPr lang="en-US" sz="4200" b="1" spc="588" dirty="0" smtClean="0">
                <a:solidFill>
                  <a:schemeClr val="accent6">
                    <a:lumMod val="75000"/>
                  </a:schemeClr>
                </a:solidFill>
                <a:latin typeface="Montserrat"/>
              </a:rPr>
              <a:t>5 SUBSECTORS IN THE TOURISM ECOSYSTEM</a:t>
            </a:r>
            <a:endParaRPr lang="en-US" sz="4200" b="1" spc="588" dirty="0">
              <a:solidFill>
                <a:schemeClr val="accent6">
                  <a:lumMod val="75000"/>
                </a:schemeClr>
              </a:solidFill>
              <a:latin typeface="Montserrat"/>
            </a:endParaRPr>
          </a:p>
        </p:txBody>
      </p:sp>
      <p:grpSp>
        <p:nvGrpSpPr>
          <p:cNvPr id="3" name="Group 3"/>
          <p:cNvGrpSpPr>
            <a:grpSpLocks noChangeAspect="1"/>
          </p:cNvGrpSpPr>
          <p:nvPr/>
        </p:nvGrpSpPr>
        <p:grpSpPr>
          <a:xfrm>
            <a:off x="2333625" y="1981200"/>
            <a:ext cx="2433920" cy="2433920"/>
            <a:chOff x="0" y="0"/>
            <a:chExt cx="6350000" cy="6350000"/>
          </a:xfrm>
          <a:solidFill>
            <a:schemeClr val="bg1">
              <a:lumMod val="95000"/>
            </a:schemeClr>
          </a:solidFill>
        </p:grpSpPr>
        <p:sp>
          <p:nvSpPr>
            <p:cNvPr id="4" name="Freeform 4"/>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grpFill/>
            <a:ln>
              <a:solidFill>
                <a:schemeClr val="accent6">
                  <a:lumMod val="75000"/>
                </a:schemeClr>
              </a:solidFill>
            </a:ln>
          </p:spPr>
        </p:sp>
      </p:grpSp>
      <p:grpSp>
        <p:nvGrpSpPr>
          <p:cNvPr id="5" name="Group 5"/>
          <p:cNvGrpSpPr>
            <a:grpSpLocks noChangeAspect="1"/>
          </p:cNvGrpSpPr>
          <p:nvPr/>
        </p:nvGrpSpPr>
        <p:grpSpPr>
          <a:xfrm>
            <a:off x="5054641" y="1981200"/>
            <a:ext cx="2433921" cy="2433920"/>
            <a:chOff x="0" y="0"/>
            <a:chExt cx="6350000" cy="6350000"/>
          </a:xfrm>
        </p:grpSpPr>
        <p:sp>
          <p:nvSpPr>
            <p:cNvPr id="6"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grpSp>
        <p:nvGrpSpPr>
          <p:cNvPr id="7" name="Group 7"/>
          <p:cNvGrpSpPr>
            <a:grpSpLocks noChangeAspect="1"/>
          </p:cNvGrpSpPr>
          <p:nvPr/>
        </p:nvGrpSpPr>
        <p:grpSpPr>
          <a:xfrm>
            <a:off x="3837681" y="4278471"/>
            <a:ext cx="2433920" cy="2433920"/>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sp>
        <p:nvSpPr>
          <p:cNvPr id="9" name="TextBox 9"/>
          <p:cNvSpPr txBox="1"/>
          <p:nvPr/>
        </p:nvSpPr>
        <p:spPr>
          <a:xfrm>
            <a:off x="2470964" y="2667000"/>
            <a:ext cx="2186247" cy="1218282"/>
          </a:xfrm>
          <a:prstGeom prst="rect">
            <a:avLst/>
          </a:prstGeom>
        </p:spPr>
        <p:txBody>
          <a:bodyPr wrap="square" lIns="0" tIns="0" rIns="0" bIns="0" rtlCol="0" anchor="t">
            <a:spAutoFit/>
          </a:bodyPr>
          <a:lstStyle/>
          <a:p>
            <a:pPr algn="ctr">
              <a:lnSpc>
                <a:spcPts val="1899"/>
              </a:lnSpc>
            </a:pPr>
            <a:r>
              <a:rPr lang="en-US" sz="1742" b="1" spc="243" dirty="0" smtClean="0">
                <a:solidFill>
                  <a:srgbClr val="CB4F1C"/>
                </a:solidFill>
                <a:latin typeface="Montserrat"/>
              </a:rPr>
              <a:t>TRAVEL AGENTS &amp; TOUR OPERATORS</a:t>
            </a:r>
            <a:endParaRPr lang="en-US" sz="1742" b="1" spc="243" dirty="0">
              <a:solidFill>
                <a:srgbClr val="CB4F1C"/>
              </a:solidFill>
              <a:latin typeface="Montserrat"/>
            </a:endParaRPr>
          </a:p>
          <a:p>
            <a:pPr algn="ctr">
              <a:lnSpc>
                <a:spcPts val="1899"/>
              </a:lnSpc>
            </a:pPr>
            <a:endParaRPr lang="en-US" sz="1742" b="1" spc="243" dirty="0">
              <a:solidFill>
                <a:srgbClr val="CB4F1C"/>
              </a:solidFill>
              <a:latin typeface="Montserrat"/>
            </a:endParaRPr>
          </a:p>
        </p:txBody>
      </p:sp>
      <p:sp>
        <p:nvSpPr>
          <p:cNvPr id="10" name="TextBox 10"/>
          <p:cNvSpPr txBox="1"/>
          <p:nvPr/>
        </p:nvSpPr>
        <p:spPr>
          <a:xfrm>
            <a:off x="5280804" y="2944535"/>
            <a:ext cx="2101803" cy="487313"/>
          </a:xfrm>
          <a:prstGeom prst="rect">
            <a:avLst/>
          </a:prstGeom>
        </p:spPr>
        <p:txBody>
          <a:bodyPr wrap="square" lIns="0" tIns="0" rIns="0" bIns="0" rtlCol="0" anchor="t">
            <a:spAutoFit/>
          </a:bodyPr>
          <a:lstStyle/>
          <a:p>
            <a:pPr algn="ctr">
              <a:lnSpc>
                <a:spcPts val="1899"/>
              </a:lnSpc>
            </a:pPr>
            <a:r>
              <a:rPr lang="en-US" sz="1742" b="1" spc="243" dirty="0" smtClean="0">
                <a:solidFill>
                  <a:srgbClr val="CB4F1C"/>
                </a:solidFill>
                <a:latin typeface="Montserrat"/>
              </a:rPr>
              <a:t>VISITOR</a:t>
            </a:r>
          </a:p>
          <a:p>
            <a:pPr algn="ctr">
              <a:lnSpc>
                <a:spcPts val="1899"/>
              </a:lnSpc>
            </a:pPr>
            <a:r>
              <a:rPr lang="en-US" sz="1742" b="1" spc="243" dirty="0" smtClean="0">
                <a:solidFill>
                  <a:srgbClr val="CB4F1C"/>
                </a:solidFill>
                <a:latin typeface="Montserrat"/>
              </a:rPr>
              <a:t>ATTRACTIONS</a:t>
            </a:r>
            <a:endParaRPr lang="en-US" sz="1742" b="1" spc="243" dirty="0">
              <a:solidFill>
                <a:srgbClr val="CB4F1C"/>
              </a:solidFill>
              <a:latin typeface="Montserrat"/>
            </a:endParaRPr>
          </a:p>
        </p:txBody>
      </p:sp>
      <p:sp>
        <p:nvSpPr>
          <p:cNvPr id="11" name="TextBox 11"/>
          <p:cNvSpPr txBox="1"/>
          <p:nvPr/>
        </p:nvSpPr>
        <p:spPr>
          <a:xfrm>
            <a:off x="3973585" y="5165543"/>
            <a:ext cx="2295525" cy="974626"/>
          </a:xfrm>
          <a:prstGeom prst="rect">
            <a:avLst/>
          </a:prstGeom>
        </p:spPr>
        <p:txBody>
          <a:bodyPr lIns="0" tIns="0" rIns="0" bIns="0" rtlCol="0" anchor="t">
            <a:spAutoFit/>
          </a:bodyPr>
          <a:lstStyle/>
          <a:p>
            <a:pPr algn="ctr">
              <a:lnSpc>
                <a:spcPts val="1899"/>
              </a:lnSpc>
            </a:pPr>
            <a:r>
              <a:rPr lang="en-US" sz="1742" b="1" spc="243" dirty="0" smtClean="0">
                <a:solidFill>
                  <a:srgbClr val="CB4F1C"/>
                </a:solidFill>
                <a:latin typeface="Montserrat"/>
              </a:rPr>
              <a:t>FOOD &amp; </a:t>
            </a:r>
          </a:p>
          <a:p>
            <a:pPr algn="ctr">
              <a:lnSpc>
                <a:spcPts val="1899"/>
              </a:lnSpc>
            </a:pPr>
            <a:r>
              <a:rPr lang="en-US" sz="1742" b="1" spc="243" dirty="0" smtClean="0">
                <a:solidFill>
                  <a:srgbClr val="CB4F1C"/>
                </a:solidFill>
                <a:latin typeface="Montserrat"/>
              </a:rPr>
              <a:t>BEVERAGE</a:t>
            </a:r>
          </a:p>
          <a:p>
            <a:pPr algn="ctr">
              <a:lnSpc>
                <a:spcPts val="1899"/>
              </a:lnSpc>
            </a:pPr>
            <a:r>
              <a:rPr lang="en-US" sz="1742" b="1" spc="243" dirty="0" smtClean="0">
                <a:solidFill>
                  <a:srgbClr val="CB4F1C"/>
                </a:solidFill>
                <a:latin typeface="Montserrat"/>
              </a:rPr>
              <a:t>OPERATIONS</a:t>
            </a:r>
            <a:endParaRPr lang="en-US" sz="1742" b="1" spc="243" dirty="0">
              <a:solidFill>
                <a:srgbClr val="CB4F1C"/>
              </a:solidFill>
              <a:latin typeface="Montserrat"/>
            </a:endParaRPr>
          </a:p>
          <a:p>
            <a:pPr algn="ctr">
              <a:lnSpc>
                <a:spcPts val="1899"/>
              </a:lnSpc>
            </a:pPr>
            <a:endParaRPr lang="en-US" sz="1742" b="1" spc="243" dirty="0">
              <a:solidFill>
                <a:srgbClr val="CB4F1C"/>
              </a:solidFill>
              <a:latin typeface="Montserrat"/>
            </a:endParaRPr>
          </a:p>
        </p:txBody>
      </p:sp>
      <p:grpSp>
        <p:nvGrpSpPr>
          <p:cNvPr id="12" name="Group 5"/>
          <p:cNvGrpSpPr>
            <a:grpSpLocks noChangeAspect="1"/>
          </p:cNvGrpSpPr>
          <p:nvPr/>
        </p:nvGrpSpPr>
        <p:grpSpPr>
          <a:xfrm>
            <a:off x="989162" y="4222596"/>
            <a:ext cx="2433921" cy="2433920"/>
            <a:chOff x="0" y="0"/>
            <a:chExt cx="6350000" cy="6350000"/>
          </a:xfrm>
        </p:grpSpPr>
        <p:sp>
          <p:nvSpPr>
            <p:cNvPr id="13"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grpSp>
        <p:nvGrpSpPr>
          <p:cNvPr id="14" name="Group 5"/>
          <p:cNvGrpSpPr>
            <a:grpSpLocks noChangeAspect="1"/>
          </p:cNvGrpSpPr>
          <p:nvPr/>
        </p:nvGrpSpPr>
        <p:grpSpPr>
          <a:xfrm>
            <a:off x="6609316" y="4193052"/>
            <a:ext cx="2493008" cy="2493007"/>
            <a:chOff x="0" y="0"/>
            <a:chExt cx="6350000" cy="6350000"/>
          </a:xfrm>
        </p:grpSpPr>
        <p:sp>
          <p:nvSpPr>
            <p:cNvPr id="15" name="Freeform 6"/>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2F3EE"/>
            </a:solidFill>
            <a:ln>
              <a:solidFill>
                <a:schemeClr val="accent6">
                  <a:lumMod val="75000"/>
                </a:schemeClr>
              </a:solidFill>
            </a:ln>
          </p:spPr>
        </p:sp>
      </p:grpSp>
      <p:sp>
        <p:nvSpPr>
          <p:cNvPr id="16" name="TextBox 11"/>
          <p:cNvSpPr txBox="1"/>
          <p:nvPr/>
        </p:nvSpPr>
        <p:spPr>
          <a:xfrm>
            <a:off x="6527715" y="5393088"/>
            <a:ext cx="2690046" cy="487313"/>
          </a:xfrm>
          <a:prstGeom prst="rect">
            <a:avLst/>
          </a:prstGeom>
        </p:spPr>
        <p:txBody>
          <a:bodyPr wrap="square" lIns="0" tIns="0" rIns="0" bIns="0" rtlCol="0" anchor="t">
            <a:spAutoFit/>
          </a:bodyPr>
          <a:lstStyle/>
          <a:p>
            <a:pPr algn="ctr">
              <a:lnSpc>
                <a:spcPts val="1899"/>
              </a:lnSpc>
            </a:pPr>
            <a:r>
              <a:rPr lang="en-US" sz="1742" b="1" spc="243" dirty="0" smtClean="0">
                <a:solidFill>
                  <a:srgbClr val="CB4F1C"/>
                </a:solidFill>
                <a:latin typeface="Montserrat"/>
              </a:rPr>
              <a:t>ACCOMMODATION</a:t>
            </a:r>
            <a:endParaRPr lang="en-US" sz="1742" b="1" spc="243" dirty="0">
              <a:solidFill>
                <a:srgbClr val="CB4F1C"/>
              </a:solidFill>
              <a:latin typeface="Montserrat"/>
            </a:endParaRPr>
          </a:p>
          <a:p>
            <a:pPr algn="ctr">
              <a:lnSpc>
                <a:spcPts val="1899"/>
              </a:lnSpc>
            </a:pPr>
            <a:endParaRPr lang="en-US" sz="1742" b="1" spc="243" dirty="0">
              <a:solidFill>
                <a:srgbClr val="CB4F1C"/>
              </a:solidFill>
              <a:latin typeface="Montserrat"/>
            </a:endParaRPr>
          </a:p>
        </p:txBody>
      </p:sp>
      <p:sp>
        <p:nvSpPr>
          <p:cNvPr id="17" name="TextBox 11"/>
          <p:cNvSpPr txBox="1"/>
          <p:nvPr/>
        </p:nvSpPr>
        <p:spPr>
          <a:xfrm>
            <a:off x="1058359" y="5294111"/>
            <a:ext cx="2295525" cy="487313"/>
          </a:xfrm>
          <a:prstGeom prst="rect">
            <a:avLst/>
          </a:prstGeom>
        </p:spPr>
        <p:txBody>
          <a:bodyPr lIns="0" tIns="0" rIns="0" bIns="0" rtlCol="0" anchor="t">
            <a:spAutoFit/>
          </a:bodyPr>
          <a:lstStyle/>
          <a:p>
            <a:pPr algn="ctr">
              <a:lnSpc>
                <a:spcPts val="1899"/>
              </a:lnSpc>
            </a:pPr>
            <a:r>
              <a:rPr lang="en-US" sz="1742" b="1" spc="243" dirty="0" smtClean="0">
                <a:solidFill>
                  <a:srgbClr val="CB4F1C"/>
                </a:solidFill>
                <a:latin typeface="Montserrat"/>
              </a:rPr>
              <a:t>DESTINATION</a:t>
            </a:r>
          </a:p>
          <a:p>
            <a:pPr algn="ctr">
              <a:lnSpc>
                <a:spcPts val="1899"/>
              </a:lnSpc>
            </a:pPr>
            <a:r>
              <a:rPr lang="en-US" sz="1742" b="1" spc="243" dirty="0" smtClean="0">
                <a:solidFill>
                  <a:srgbClr val="CB4F1C"/>
                </a:solidFill>
                <a:latin typeface="Montserrat"/>
              </a:rPr>
              <a:t>MANAGEMENT</a:t>
            </a:r>
            <a:endParaRPr lang="en-US" sz="1742" b="1" spc="243" dirty="0">
              <a:solidFill>
                <a:srgbClr val="CB4F1C"/>
              </a:solidFill>
              <a:latin typeface="Montserrat"/>
            </a:endParaRPr>
          </a:p>
        </p:txBody>
      </p:sp>
    </p:spTree>
    <p:extLst>
      <p:ext uri="{BB962C8B-B14F-4D97-AF65-F5344CB8AC3E}">
        <p14:creationId xmlns:p14="http://schemas.microsoft.com/office/powerpoint/2010/main" val="692697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4200</TotalTime>
  <Words>371</Words>
  <Application>Microsoft Office PowerPoint</Application>
  <PresentationFormat>Custom</PresentationFormat>
  <Paragraphs>105</Paragraphs>
  <Slides>16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Avenir Next</vt:lpstr>
      <vt:lpstr>Avenir Next Heavy</vt:lpstr>
      <vt:lpstr>Calibri</vt:lpstr>
      <vt:lpstr>Glacial Indifference</vt:lpstr>
      <vt:lpstr>Monsterat</vt:lpstr>
      <vt:lpstr>Montserrat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NTG Round table</dc:title>
  <dc:creator>Elbers, Lobke</dc:creator>
  <cp:lastModifiedBy>SAMUEL Alexia (EMPL)</cp:lastModifiedBy>
  <cp:revision>82</cp:revision>
  <dcterms:created xsi:type="dcterms:W3CDTF">2006-08-16T00:00:00Z</dcterms:created>
  <dcterms:modified xsi:type="dcterms:W3CDTF">2019-10-15T12:15:16Z</dcterms:modified>
  <dc:identifier>DADak27qjZM</dc:identifier>
</cp:coreProperties>
</file>