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0" r:id="rId5"/>
    <p:sldId id="271" r:id="rId6"/>
    <p:sldId id="272" r:id="rId7"/>
    <p:sldId id="273" r:id="rId8"/>
    <p:sldId id="262" r:id="rId9"/>
    <p:sldId id="265" r:id="rId10"/>
    <p:sldId id="274" r:id="rId11"/>
    <p:sldId id="275" r:id="rId12"/>
    <p:sldId id="264" r:id="rId13"/>
  </p:sldIdLst>
  <p:sldSz cx="9144000" cy="5715000" type="screen16x1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618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6758006" cy="952500"/>
          </a:xfrm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658137"/>
            <a:ext cx="726949" cy="7909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6" name="Picture 5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27C5E-574F-486E-8A69-304D0F1A81A7}" type="datetimeFigureOut">
              <a:rPr lang="sv-FI" smtClean="0"/>
              <a:pPr/>
              <a:t>09-10-2019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14" cstate="print"/>
          <a:srcRect l="30886" t="19232" r="33475" b="23077"/>
          <a:stretch>
            <a:fillRect/>
          </a:stretch>
        </p:blipFill>
        <p:spPr>
          <a:xfrm>
            <a:off x="7643834" y="0"/>
            <a:ext cx="1071570" cy="1071550"/>
          </a:xfrm>
          <a:prstGeom prst="rect">
            <a:avLst/>
          </a:prstGeom>
          <a:ln>
            <a:noFill/>
          </a:ln>
          <a:effectLst>
            <a:outerShdw blurRad="850900" dist="38100" dir="5400000" sx="123000" sy="123000" algn="t" rotWithShape="0">
              <a:prstClr val="black">
                <a:alpha val="26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E189-65E8-4ACE-B560-C2922FCF55B4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@axxell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A_-KaDGFG0&amp;feature=youtu.b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§</a:t>
            </a:r>
          </a:p>
        </p:txBody>
      </p:sp>
      <p:pic>
        <p:nvPicPr>
          <p:cNvPr id="4" name="Picture 3" descr="Dock.jpg"/>
          <p:cNvPicPr>
            <a:picLocks noChangeAspect="1"/>
          </p:cNvPicPr>
          <p:nvPr/>
        </p:nvPicPr>
        <p:blipFill>
          <a:blip r:embed="rId2" cstate="print"/>
          <a:srcRect b="35000"/>
          <a:stretch>
            <a:fillRect/>
          </a:stretch>
        </p:blipFill>
        <p:spPr>
          <a:xfrm>
            <a:off x="0" y="0"/>
            <a:ext cx="9144000" cy="37147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928938"/>
            <a:ext cx="9144000" cy="785818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8" name="TextBox 7"/>
          <p:cNvSpPr txBox="1"/>
          <p:nvPr/>
        </p:nvSpPr>
        <p:spPr>
          <a:xfrm>
            <a:off x="1000100" y="4143384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Internationalisation</a:t>
            </a:r>
            <a:r>
              <a:rPr lang="en-US" sz="2000" dirty="0">
                <a:latin typeface="+mj-lt"/>
              </a:rPr>
              <a:t> strategy; Commitment and equity</a:t>
            </a:r>
          </a:p>
          <a:p>
            <a:pPr algn="ctr"/>
            <a:r>
              <a:rPr lang="en-US" sz="2000" dirty="0">
                <a:latin typeface="+mj-lt"/>
              </a:rPr>
              <a:t>Tanja Halttunen, </a:t>
            </a:r>
            <a:r>
              <a:rPr lang="en-US" sz="2000" dirty="0" err="1">
                <a:latin typeface="+mj-lt"/>
              </a:rPr>
              <a:t>Axxell</a:t>
            </a:r>
            <a:r>
              <a:rPr lang="en-US" sz="2000" dirty="0">
                <a:latin typeface="+mj-lt"/>
              </a:rPr>
              <a:t> </a:t>
            </a:r>
          </a:p>
          <a:p>
            <a:pPr algn="ctr"/>
            <a:r>
              <a:rPr lang="en-US" sz="2000" dirty="0">
                <a:latin typeface="+mj-lt"/>
              </a:rPr>
              <a:t>16.10.2019</a:t>
            </a:r>
            <a:endParaRPr lang="sv-FI" sz="2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25" y="160474"/>
            <a:ext cx="726949" cy="79095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978E91F-3D68-4E4D-A14A-A078A8625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" y="49548"/>
            <a:ext cx="937785" cy="10128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810000"/>
            <a:ext cx="5293730" cy="1636888"/>
          </a:xfrm>
          <a:prstGeom prst="rect">
            <a:avLst/>
          </a:prstGeom>
          <a:solidFill>
            <a:srgbClr val="37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9C2016-AF44-4132-B7C1-64F4D312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972560"/>
            <a:ext cx="4945641" cy="135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What did we learn </a:t>
            </a:r>
          </a:p>
        </p:txBody>
      </p:sp>
      <p:pic>
        <p:nvPicPr>
          <p:cNvPr id="6" name="Platshållare för innehåll 5" descr="En bild som visar person, personer, grupp, står&#10;&#10;Automatiskt genererad beskrivning">
            <a:extLst>
              <a:ext uri="{FF2B5EF4-FFF2-40B4-BE49-F238E27FC236}">
                <a16:creationId xmlns:a16="http://schemas.microsoft.com/office/drawing/2014/main" id="{C9BB6822-A19A-484A-8085-7E4845CEA2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00"/>
          <a:stretch/>
        </p:blipFill>
        <p:spPr>
          <a:xfrm>
            <a:off x="245660" y="268110"/>
            <a:ext cx="5293729" cy="34228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68110"/>
            <a:ext cx="3251710" cy="5178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E634C0-C3C3-43DF-95CF-B197745D3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89" y="764770"/>
            <a:ext cx="2568554" cy="4043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Start small</a:t>
            </a:r>
          </a:p>
          <a:p>
            <a:pPr indent="-228600"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Stay positive and don’t give up</a:t>
            </a:r>
          </a:p>
          <a:p>
            <a:pPr indent="-228600"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Convince your management this is a good idea</a:t>
            </a:r>
          </a:p>
          <a:p>
            <a:pPr marL="0" indent="-228600">
              <a:lnSpc>
                <a:spcPct val="90000"/>
              </a:lnSpc>
            </a:pP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4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810000"/>
            <a:ext cx="5293730" cy="1636888"/>
          </a:xfrm>
          <a:prstGeom prst="rect">
            <a:avLst/>
          </a:prstGeom>
          <a:solidFill>
            <a:srgbClr val="6E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A59B27C-9444-4F76-8315-15258225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972560"/>
            <a:ext cx="4945641" cy="135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Remember!</a:t>
            </a:r>
          </a:p>
        </p:txBody>
      </p:sp>
      <p:pic>
        <p:nvPicPr>
          <p:cNvPr id="6" name="Platshållare för innehåll 5" descr="En bild som visar person, utomhus, man, sitter&#10;&#10;Automatiskt genererad beskrivning">
            <a:extLst>
              <a:ext uri="{FF2B5EF4-FFF2-40B4-BE49-F238E27FC236}">
                <a16:creationId xmlns:a16="http://schemas.microsoft.com/office/drawing/2014/main" id="{D98B6483-E661-4E66-BBBC-12DA7CF56A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6" r="-2" b="15044"/>
          <a:stretch/>
        </p:blipFill>
        <p:spPr>
          <a:xfrm>
            <a:off x="245660" y="268110"/>
            <a:ext cx="5293729" cy="34228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68110"/>
            <a:ext cx="3251710" cy="5178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D5E415-FD14-47F0-A287-973298063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89" y="764770"/>
            <a:ext cx="2568554" cy="4043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To earn trust you must give trust</a:t>
            </a:r>
          </a:p>
          <a:p>
            <a:pPr indent="-228600"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Mobilities are not a reward</a:t>
            </a:r>
          </a:p>
          <a:p>
            <a:pPr indent="-228600"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Everybody deserves the opportunity to develop </a:t>
            </a:r>
          </a:p>
        </p:txBody>
      </p:sp>
    </p:spTree>
    <p:extLst>
      <p:ext uri="{BB962C8B-B14F-4D97-AF65-F5344CB8AC3E}">
        <p14:creationId xmlns:p14="http://schemas.microsoft.com/office/powerpoint/2010/main" val="381720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561355"/>
            <a:ext cx="6758006" cy="1152128"/>
          </a:xfrm>
        </p:spPr>
        <p:txBody>
          <a:bodyPr>
            <a:normAutofit/>
          </a:bodyPr>
          <a:lstStyle/>
          <a:p>
            <a:pPr algn="ctr"/>
            <a:r>
              <a:rPr lang="sv-FI" dirty="0" err="1"/>
              <a:t>Thank</a:t>
            </a:r>
            <a:r>
              <a:rPr lang="sv-FI" dirty="0"/>
              <a:t> </a:t>
            </a:r>
            <a:r>
              <a:rPr lang="sv-FI" dirty="0" err="1"/>
              <a:t>you</a:t>
            </a:r>
            <a:r>
              <a:rPr lang="sv-FI" dirty="0"/>
              <a:t> for </a:t>
            </a:r>
            <a:r>
              <a:rPr lang="sv-FI" dirty="0" err="1"/>
              <a:t>listening</a:t>
            </a:r>
            <a:r>
              <a:rPr lang="sv-FI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419"/>
            <a:ext cx="8229600" cy="296771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 more information: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international@axxell.fi</a:t>
            </a:r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3429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810000"/>
            <a:ext cx="5293730" cy="1636888"/>
          </a:xfrm>
          <a:prstGeom prst="rect">
            <a:avLst/>
          </a:prstGeom>
          <a:solidFill>
            <a:srgbClr val="562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A120298-8E95-4D8F-A585-B040DF41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972560"/>
            <a:ext cx="4945641" cy="135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>
                <a:solidFill>
                  <a:srgbClr val="FFFFFF"/>
                </a:solidFill>
              </a:rPr>
              <a:t>Why should all students be encouraged to take part in international mobilities?</a:t>
            </a:r>
          </a:p>
        </p:txBody>
      </p:sp>
      <p:pic>
        <p:nvPicPr>
          <p:cNvPr id="8" name="Platshållare för innehåll 7" descr="En bild som visar person, inomhus, personer, grupp&#10;&#10;Automatiskt genererad beskrivning">
            <a:extLst>
              <a:ext uri="{FF2B5EF4-FFF2-40B4-BE49-F238E27FC236}">
                <a16:creationId xmlns:a16="http://schemas.microsoft.com/office/drawing/2014/main" id="{30BE28C0-AD57-4153-AF7A-107C4BB72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r="-2" b="-2"/>
          <a:stretch/>
        </p:blipFill>
        <p:spPr>
          <a:xfrm>
            <a:off x="245660" y="268110"/>
            <a:ext cx="5293729" cy="34228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68110"/>
            <a:ext cx="3251710" cy="5178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0FD97E-3726-4600-9042-B08373726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89" y="764770"/>
            <a:ext cx="2568554" cy="4043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rgbClr val="FFFFFF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rgbClr val="FFFFFF"/>
              </a:solidFill>
            </a:endParaRPr>
          </a:p>
          <a:p>
            <a:pPr marL="0" indent="-228600">
              <a:lnSpc>
                <a:spcPct val="90000"/>
              </a:lnSpc>
            </a:pPr>
            <a:r>
              <a:rPr lang="en-US" sz="1600" dirty="0" err="1">
                <a:solidFill>
                  <a:srgbClr val="FFFFFF"/>
                </a:solidFill>
                <a:hlinkClick r:id="rId3"/>
              </a:rPr>
              <a:t>Axxell</a:t>
            </a:r>
            <a:r>
              <a:rPr lang="en-US" sz="1600" dirty="0">
                <a:solidFill>
                  <a:srgbClr val="FFFFFF"/>
                </a:solidFill>
                <a:hlinkClick r:id="rId3"/>
              </a:rPr>
              <a:t> and equal opportunities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2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810000"/>
            <a:ext cx="5293730" cy="1636888"/>
          </a:xfrm>
          <a:prstGeom prst="rect">
            <a:avLst/>
          </a:prstGeom>
          <a:solidFill>
            <a:srgbClr val="6C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972560"/>
            <a:ext cx="4945641" cy="135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This is Axxell</a:t>
            </a:r>
          </a:p>
        </p:txBody>
      </p:sp>
      <p:pic>
        <p:nvPicPr>
          <p:cNvPr id="6" name="Platshållare för innehåll 5" descr="En bild som visar text, karta&#10;&#10;Automatiskt genererad beskrivning">
            <a:extLst>
              <a:ext uri="{FF2B5EF4-FFF2-40B4-BE49-F238E27FC236}">
                <a16:creationId xmlns:a16="http://schemas.microsoft.com/office/drawing/2014/main" id="{EEB2C1BB-7C81-4B8E-A1A5-6E410C1C00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3" b="3"/>
          <a:stretch/>
        </p:blipFill>
        <p:spPr>
          <a:xfrm>
            <a:off x="245660" y="268110"/>
            <a:ext cx="5293729" cy="34228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68110"/>
            <a:ext cx="3251710" cy="5178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21989" y="764770"/>
            <a:ext cx="2568554" cy="4043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Axxell in numbers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over 1750 students studying for a vocational qualification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approx. 700 migrant students taking part in language education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approx. 320 staff members (approx. 210 teachers)</a:t>
            </a:r>
          </a:p>
          <a:p>
            <a:pPr indent="-228600">
              <a:lnSpc>
                <a:spcPct val="90000"/>
              </a:lnSpc>
            </a:pPr>
            <a:endParaRPr 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810000"/>
            <a:ext cx="5293730" cy="1636888"/>
          </a:xfrm>
          <a:prstGeom prst="rect">
            <a:avLst/>
          </a:prstGeom>
          <a:solidFill>
            <a:srgbClr val="50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257663D-68FC-4773-A56E-AA7C646E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972560"/>
            <a:ext cx="4945641" cy="135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</a:rPr>
              <a:t>Milestones of implementing equal opportunities for all</a:t>
            </a:r>
          </a:p>
        </p:txBody>
      </p:sp>
      <p:pic>
        <p:nvPicPr>
          <p:cNvPr id="9" name="Platshållare för innehåll 8" descr="En bild som visar utomhus, molnigt, moln, gräs&#10;&#10;Automatiskt genererad beskrivning">
            <a:extLst>
              <a:ext uri="{FF2B5EF4-FFF2-40B4-BE49-F238E27FC236}">
                <a16:creationId xmlns:a16="http://schemas.microsoft.com/office/drawing/2014/main" id="{0DB12FDB-7214-4E50-9724-77D886009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32"/>
          <a:stretch/>
        </p:blipFill>
        <p:spPr>
          <a:xfrm>
            <a:off x="245660" y="268110"/>
            <a:ext cx="5293729" cy="34228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68110"/>
            <a:ext cx="3251710" cy="5178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55674F-AECF-4F2F-80E7-5197C29B4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89" y="764770"/>
            <a:ext cx="2568554" cy="4043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200">
                <a:solidFill>
                  <a:srgbClr val="FFFFFF"/>
                </a:solidFill>
              </a:rPr>
              <a:t>2008 </a:t>
            </a: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 Axxell was established</a:t>
            </a:r>
          </a:p>
          <a:p>
            <a:pPr indent="-228600">
              <a:lnSpc>
                <a:spcPct val="90000"/>
              </a:lnSpc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2009  Axxells first international strategy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Equal opportunities mentioned for the first time</a:t>
            </a:r>
          </a:p>
          <a:p>
            <a:pPr indent="-228600">
              <a:lnSpc>
                <a:spcPct val="90000"/>
              </a:lnSpc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2009 – 2011  Enhance Mobility for students at risk of social exclusion – project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Including students with fewer opportunities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Aim; find out what is needed to encourage student with fewer opportunities to participate in mobilities</a:t>
            </a:r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810000"/>
            <a:ext cx="5293730" cy="1636888"/>
          </a:xfrm>
          <a:prstGeom prst="rect">
            <a:avLst/>
          </a:prstGeom>
          <a:solidFill>
            <a:srgbClr val="53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6A9D1D4-79EB-4CFA-AD0C-54EFC136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972560"/>
            <a:ext cx="4945641" cy="135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Milestones continues...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E670A71D-C3AB-4117-9F30-6367D30888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" r="-2" b="32696"/>
          <a:stretch/>
        </p:blipFill>
        <p:spPr>
          <a:xfrm>
            <a:off x="245660" y="268110"/>
            <a:ext cx="5293729" cy="342282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68110"/>
            <a:ext cx="3251710" cy="5178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124233-433D-4F38-9FF7-C577F0721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89" y="764770"/>
            <a:ext cx="2568554" cy="4043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200">
                <a:solidFill>
                  <a:srgbClr val="FFFFFF"/>
                </a:solidFill>
              </a:rPr>
              <a:t>2010 </a:t>
            </a: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en-US" sz="1200">
                <a:solidFill>
                  <a:srgbClr val="FFFFFF"/>
                </a:solidFill>
              </a:rPr>
              <a:t> K-Ör Norplus project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FFFFF"/>
                </a:solidFill>
              </a:rPr>
              <a:t>First students with fewer opportunities took part in mobilities</a:t>
            </a:r>
          </a:p>
          <a:p>
            <a:pPr indent="-228600">
              <a:lnSpc>
                <a:spcPct val="90000"/>
              </a:lnSpc>
            </a:pPr>
            <a:r>
              <a:rPr lang="en-US" sz="1200">
                <a:solidFill>
                  <a:srgbClr val="FFFFFF"/>
                </a:solidFill>
              </a:rPr>
              <a:t>2012 – 2014</a:t>
            </a: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en-US" sz="1200">
                <a:solidFill>
                  <a:srgbClr val="FFFFFF"/>
                </a:solidFill>
              </a:rPr>
              <a:t> Idekick project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FFFFF"/>
                </a:solidFill>
              </a:rPr>
              <a:t>Axxells management took part in mobilities to learn what positive effects mobilities have on students</a:t>
            </a:r>
          </a:p>
          <a:p>
            <a:pPr indent="-228600">
              <a:lnSpc>
                <a:spcPct val="90000"/>
              </a:lnSpc>
            </a:pPr>
            <a:r>
              <a:rPr lang="en-US" sz="1200">
                <a:solidFill>
                  <a:srgbClr val="FFFFFF"/>
                </a:solidFill>
              </a:rPr>
              <a:t>2012 – 2014</a:t>
            </a: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en-US" sz="1200">
                <a:solidFill>
                  <a:srgbClr val="FFFFFF"/>
                </a:solidFill>
              </a:rPr>
              <a:t> Axxell Across Borders project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FFFFF"/>
                </a:solidFill>
              </a:rPr>
              <a:t>Equal opportunities for students to participate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FFFFF"/>
                </a:solidFill>
              </a:rPr>
              <a:t>Teachers start to see the benefits</a:t>
            </a:r>
          </a:p>
        </p:txBody>
      </p:sp>
    </p:spTree>
    <p:extLst>
      <p:ext uri="{BB962C8B-B14F-4D97-AF65-F5344CB8AC3E}">
        <p14:creationId xmlns:p14="http://schemas.microsoft.com/office/powerpoint/2010/main" val="164271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810000"/>
            <a:ext cx="5293730" cy="1636888"/>
          </a:xfrm>
          <a:prstGeom prst="rect">
            <a:avLst/>
          </a:prstGeom>
          <a:solidFill>
            <a:srgbClr val="1E3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848793-DFFC-4B04-80C6-B4EA43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972560"/>
            <a:ext cx="4945641" cy="135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Milestones continues...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CF72F60-CBF3-4727-ADB6-B5D0B1128A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" b="2"/>
          <a:stretch/>
        </p:blipFill>
        <p:spPr>
          <a:xfrm>
            <a:off x="245660" y="268110"/>
            <a:ext cx="5293729" cy="34228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68110"/>
            <a:ext cx="3251710" cy="5178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A507B7-9B26-40E5-842E-3776DD58E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89" y="764770"/>
            <a:ext cx="2568554" cy="4043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200">
                <a:solidFill>
                  <a:srgbClr val="FFFFFF"/>
                </a:solidFill>
              </a:rPr>
              <a:t>2013 – 2015 </a:t>
            </a: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 SOS Mobilites project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Tools that will help teachers support students with fewer opportunities participate in mobilities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Manual, checklists were developed and implemented</a:t>
            </a:r>
          </a:p>
          <a:p>
            <a:pPr indent="-228600">
              <a:lnSpc>
                <a:spcPct val="90000"/>
              </a:lnSpc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2014  International collaboration and equal opportunities included in the main strategy</a:t>
            </a:r>
          </a:p>
          <a:p>
            <a:pPr indent="-228600">
              <a:lnSpc>
                <a:spcPct val="90000"/>
              </a:lnSpc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2014  LearnMob project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Equal opportunity to participate in mobilities has become the norm</a:t>
            </a:r>
          </a:p>
          <a:p>
            <a:pPr indent="-228600">
              <a:lnSpc>
                <a:spcPct val="90000"/>
              </a:lnSpc>
            </a:pPr>
            <a:r>
              <a:rPr lang="en-US" sz="1200">
                <a:solidFill>
                  <a:srgbClr val="FFFFFF"/>
                </a:solidFill>
                <a:sym typeface="Wingdings" panose="05000000000000000000" pitchFamily="2" charset="2"/>
              </a:rPr>
              <a:t>2014  Axxell gets an international team</a:t>
            </a:r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8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810000"/>
            <a:ext cx="5293730" cy="1636888"/>
          </a:xfrm>
          <a:prstGeom prst="rect">
            <a:avLst/>
          </a:prstGeom>
          <a:solidFill>
            <a:srgbClr val="54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CE6624-FC64-4547-A938-34D8EB3B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972560"/>
            <a:ext cx="4945641" cy="135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Milestones continues…</a:t>
            </a:r>
          </a:p>
        </p:txBody>
      </p:sp>
      <p:pic>
        <p:nvPicPr>
          <p:cNvPr id="7" name="Platshållare för innehåll 6" descr="En bild som visar person, byggnad, grupp, stående&#10;&#10;Automatiskt genererad beskrivning">
            <a:extLst>
              <a:ext uri="{FF2B5EF4-FFF2-40B4-BE49-F238E27FC236}">
                <a16:creationId xmlns:a16="http://schemas.microsoft.com/office/drawing/2014/main" id="{F8F14507-A76D-498C-8C3E-A07F7CB3E3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r="-2" b="7722"/>
          <a:stretch/>
        </p:blipFill>
        <p:spPr>
          <a:xfrm>
            <a:off x="245660" y="268110"/>
            <a:ext cx="5293729" cy="34228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68110"/>
            <a:ext cx="3251710" cy="5178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E8EEF7-B588-4BF6-8D8D-E27C76549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89" y="764770"/>
            <a:ext cx="2568554" cy="4043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2016 </a:t>
            </a:r>
            <a:r>
              <a:rPr lang="en-US" sz="1100">
                <a:solidFill>
                  <a:srgbClr val="FFFFFF"/>
                </a:solidFill>
                <a:sym typeface="Wingdings" panose="05000000000000000000" pitchFamily="2" charset="2"/>
              </a:rPr>
              <a:t> No more international contact teacher  becomes the responsibility of all</a:t>
            </a:r>
          </a:p>
          <a:p>
            <a:pPr indent="-228600"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2016 – 2018 </a:t>
            </a:r>
            <a:r>
              <a:rPr lang="en-US" sz="1100">
                <a:solidFill>
                  <a:srgbClr val="FFFFFF"/>
                </a:solidFill>
                <a:sym typeface="Wingdings" panose="05000000000000000000" pitchFamily="2" charset="2"/>
              </a:rPr>
              <a:t> Appmentor project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FFFFFF"/>
                </a:solidFill>
                <a:sym typeface="Wingdings" panose="05000000000000000000" pitchFamily="2" charset="2"/>
              </a:rPr>
              <a:t>Tools that helps mentor students through social media during mentoring</a:t>
            </a:r>
          </a:p>
          <a:p>
            <a:pPr indent="-228600"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  <a:sym typeface="Wingdings" panose="05000000000000000000" pitchFamily="2" charset="2"/>
              </a:rPr>
              <a:t>2017 – 2019  Idekick project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FFFFFF"/>
                </a:solidFill>
                <a:sym typeface="Wingdings" panose="05000000000000000000" pitchFamily="2" charset="2"/>
              </a:rPr>
              <a:t>Teachers, employers and workmentors participate together in Erasmus+ mobilities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FFFFFF"/>
                </a:solidFill>
                <a:sym typeface="Wingdings" panose="05000000000000000000" pitchFamily="2" charset="2"/>
              </a:rPr>
              <a:t>Aim improve collaboration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FFFFFF"/>
                </a:solidFill>
                <a:sym typeface="Wingdings" panose="05000000000000000000" pitchFamily="2" charset="2"/>
              </a:rPr>
              <a:t>Improve skills to mentor students taking part in mobilities</a:t>
            </a:r>
          </a:p>
          <a:p>
            <a:pPr indent="-228600"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  <a:sym typeface="Wingdings" panose="05000000000000000000" pitchFamily="2" charset="2"/>
              </a:rPr>
              <a:t>2018 – 2021  VET@work project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FFFFFF"/>
                </a:solidFill>
                <a:sym typeface="Wingdings" panose="05000000000000000000" pitchFamily="2" charset="2"/>
              </a:rPr>
              <a:t>Teachers and employers develop tools that help improve and identify skills needed in the future</a:t>
            </a:r>
          </a:p>
          <a:p>
            <a:pPr indent="-228600">
              <a:lnSpc>
                <a:spcPct val="90000"/>
              </a:lnSpc>
            </a:pPr>
            <a:endParaRPr lang="en-US" sz="1100">
              <a:solidFill>
                <a:srgbClr val="FFFF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776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810000"/>
            <a:ext cx="5293730" cy="1636888"/>
          </a:xfrm>
          <a:prstGeom prst="rect">
            <a:avLst/>
          </a:prstGeom>
          <a:solidFill>
            <a:srgbClr val="888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972560"/>
            <a:ext cx="4945641" cy="135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Axxell is actively involved in</a:t>
            </a:r>
          </a:p>
        </p:txBody>
      </p:sp>
      <p:pic>
        <p:nvPicPr>
          <p:cNvPr id="6" name="Platshållare för innehåll 5" descr="En bild som visar text, karta&#10;&#10;Automatiskt genererad beskrivning">
            <a:extLst>
              <a:ext uri="{FF2B5EF4-FFF2-40B4-BE49-F238E27FC236}">
                <a16:creationId xmlns:a16="http://schemas.microsoft.com/office/drawing/2014/main" id="{64837564-AD97-4585-AC56-685880243C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-2" b="6892"/>
          <a:stretch/>
        </p:blipFill>
        <p:spPr>
          <a:xfrm>
            <a:off x="245660" y="268110"/>
            <a:ext cx="5293729" cy="342282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68110"/>
            <a:ext cx="3251710" cy="5178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21989" y="764770"/>
            <a:ext cx="2568554" cy="4043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National and International networks</a:t>
            </a:r>
          </a:p>
          <a:p>
            <a:pPr marL="8001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Dozens of regional and international cooperation projects</a:t>
            </a:r>
          </a:p>
          <a:p>
            <a:pPr marL="8001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Erasmus+ Mobilities for students</a:t>
            </a:r>
          </a:p>
          <a:p>
            <a:pPr marL="8001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Organising further education days for teachers and the labour market through Erasmus+ KA1 projects</a:t>
            </a:r>
          </a:p>
          <a:p>
            <a:pPr indent="-228600"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3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810000"/>
            <a:ext cx="5293730" cy="1636888"/>
          </a:xfrm>
          <a:prstGeom prst="rect">
            <a:avLst/>
          </a:prstGeom>
          <a:solidFill>
            <a:srgbClr val="60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5AC3567-5B6E-4557-996E-227D957E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972560"/>
            <a:ext cx="4945641" cy="135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Axxell international team</a:t>
            </a:r>
          </a:p>
        </p:txBody>
      </p:sp>
      <p:pic>
        <p:nvPicPr>
          <p:cNvPr id="11" name="Platshållare för innehåll 10" descr="En bild som visar person, sitter, bord, skär&#10;&#10;Automatiskt genererad beskrivning">
            <a:extLst>
              <a:ext uri="{FF2B5EF4-FFF2-40B4-BE49-F238E27FC236}">
                <a16:creationId xmlns:a16="http://schemas.microsoft.com/office/drawing/2014/main" id="{001B83C9-37EF-46E2-ABA4-5EF4A51184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0" b="13490"/>
          <a:stretch/>
        </p:blipFill>
        <p:spPr>
          <a:xfrm>
            <a:off x="245660" y="268110"/>
            <a:ext cx="5293729" cy="342282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68110"/>
            <a:ext cx="3251710" cy="5178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E9D71D-4D43-4247-B752-AF20D5457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89" y="764770"/>
            <a:ext cx="2568554" cy="404363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Is responsible for developing international cooperation at </a:t>
            </a:r>
            <a:r>
              <a:rPr lang="en-US" sz="2000" dirty="0" err="1">
                <a:solidFill>
                  <a:srgbClr val="FFFFFF"/>
                </a:solidFill>
              </a:rPr>
              <a:t>Axxell</a:t>
            </a:r>
            <a:endParaRPr lang="en-US" sz="2000" dirty="0">
              <a:solidFill>
                <a:srgbClr val="FFFFFF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FFFF"/>
                </a:solidFill>
              </a:rPr>
              <a:t>Studentmobilities</a:t>
            </a:r>
            <a:endParaRPr lang="en-US" sz="1600" dirty="0">
              <a:solidFill>
                <a:srgbClr val="FFFFFF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FFFF"/>
                </a:solidFill>
              </a:rPr>
              <a:t>Staffmobilities</a:t>
            </a:r>
            <a:endParaRPr lang="en-US" sz="1600" dirty="0">
              <a:solidFill>
                <a:srgbClr val="FFFFFF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International, European and Nordic projects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Wants to encourage all to give students the opportunity to develop through international mobilities</a:t>
            </a: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1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9D161"/>
      </a:accent1>
      <a:accent2>
        <a:srgbClr val="E9B03F"/>
      </a:accent2>
      <a:accent3>
        <a:srgbClr val="BC8B00"/>
      </a:accent3>
      <a:accent4>
        <a:srgbClr val="B26702"/>
      </a:accent4>
      <a:accent5>
        <a:srgbClr val="9E4F36"/>
      </a:accent5>
      <a:accent6>
        <a:srgbClr val="5B381B"/>
      </a:accent6>
      <a:hlink>
        <a:srgbClr val="FFC000"/>
      </a:hlink>
      <a:folHlink>
        <a:srgbClr val="B267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454</Words>
  <Application>Microsoft Office PowerPoint</Application>
  <PresentationFormat>Näytössä katseltava esitys (16:10)</PresentationFormat>
  <Paragraphs>70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Trebuchet MS</vt:lpstr>
      <vt:lpstr>Office Theme</vt:lpstr>
      <vt:lpstr>§</vt:lpstr>
      <vt:lpstr>Why should all students be encouraged to take part in international mobilities?</vt:lpstr>
      <vt:lpstr>This is Axxell</vt:lpstr>
      <vt:lpstr>Milestones of implementing equal opportunities for all</vt:lpstr>
      <vt:lpstr>Milestones continues...</vt:lpstr>
      <vt:lpstr>Milestones continues...</vt:lpstr>
      <vt:lpstr>Milestones continues…</vt:lpstr>
      <vt:lpstr>Axxell is actively involved in</vt:lpstr>
      <vt:lpstr>Axxell international team</vt:lpstr>
      <vt:lpstr>What did we learn </vt:lpstr>
      <vt:lpstr>Remember!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Tanja Halttunen</dc:creator>
  <cp:lastModifiedBy>Turunen-Zwinger Sari</cp:lastModifiedBy>
  <cp:revision>7</cp:revision>
  <dcterms:created xsi:type="dcterms:W3CDTF">2019-10-06T14:28:01Z</dcterms:created>
  <dcterms:modified xsi:type="dcterms:W3CDTF">2019-10-09T11:14:05Z</dcterms:modified>
</cp:coreProperties>
</file>