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686" r:id="rId2"/>
    <p:sldMasterId id="2147483690" r:id="rId3"/>
    <p:sldMasterId id="2147483694" r:id="rId4"/>
    <p:sldMasterId id="2147483704" r:id="rId5"/>
  </p:sldMasterIdLst>
  <p:notesMasterIdLst>
    <p:notesMasterId r:id="rId15"/>
  </p:notesMasterIdLst>
  <p:handoutMasterIdLst>
    <p:handoutMasterId r:id="rId16"/>
  </p:handoutMasterIdLst>
  <p:sldIdLst>
    <p:sldId id="257" r:id="rId6"/>
    <p:sldId id="368" r:id="rId7"/>
    <p:sldId id="287" r:id="rId8"/>
    <p:sldId id="369" r:id="rId9"/>
    <p:sldId id="370" r:id="rId10"/>
    <p:sldId id="278" r:id="rId11"/>
    <p:sldId id="288" r:id="rId12"/>
    <p:sldId id="367" r:id="rId13"/>
    <p:sldId id="371"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2C68"/>
    <a:srgbClr val="F8971D"/>
    <a:srgbClr val="93C01F"/>
    <a:srgbClr val="0A0A06"/>
    <a:srgbClr val="309CD7"/>
    <a:srgbClr val="EF4136"/>
    <a:srgbClr val="F7941D"/>
    <a:srgbClr val="8DC63F"/>
    <a:srgbClr val="C51F67"/>
    <a:srgbClr val="27AA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Vaalea tyyli 3 - Korostus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434" autoAdjust="0"/>
  </p:normalViewPr>
  <p:slideViewPr>
    <p:cSldViewPr>
      <p:cViewPr varScale="1">
        <p:scale>
          <a:sx n="88" d="100"/>
          <a:sy n="88" d="100"/>
        </p:scale>
        <p:origin x="684" y="56"/>
      </p:cViewPr>
      <p:guideLst>
        <p:guide orient="horz" pos="1620"/>
        <p:guide pos="2880"/>
      </p:guideLst>
    </p:cSldViewPr>
  </p:slideViewPr>
  <p:notesTextViewPr>
    <p:cViewPr>
      <p:scale>
        <a:sx n="1" d="1"/>
        <a:sy n="1" d="1"/>
      </p:scale>
      <p:origin x="0" y="0"/>
    </p:cViewPr>
  </p:notesTextViewPr>
  <p:sorterViewPr>
    <p:cViewPr>
      <p:scale>
        <a:sx n="150" d="100"/>
        <a:sy n="150" d="100"/>
      </p:scale>
      <p:origin x="0" y="0"/>
    </p:cViewPr>
  </p:sorterViewPr>
  <p:notesViewPr>
    <p:cSldViewPr>
      <p:cViewPr varScale="1">
        <p:scale>
          <a:sx n="102" d="100"/>
          <a:sy n="102" d="100"/>
        </p:scale>
        <p:origin x="-355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i Karttunen" userId="8ca766d84d3a2642" providerId="LiveId" clId="{E9637D56-444F-42F7-92D8-2C01C28D904E}"/>
    <pc:docChg chg="modSld">
      <pc:chgData name="Anni Karttunen" userId="8ca766d84d3a2642" providerId="LiveId" clId="{E9637D56-444F-42F7-92D8-2C01C28D904E}" dt="2019-10-13T07:46:42.613" v="100" actId="20577"/>
      <pc:docMkLst>
        <pc:docMk/>
      </pc:docMkLst>
      <pc:sldChg chg="modSp">
        <pc:chgData name="Anni Karttunen" userId="8ca766d84d3a2642" providerId="LiveId" clId="{E9637D56-444F-42F7-92D8-2C01C28D904E}" dt="2019-10-13T07:46:42.613" v="100" actId="20577"/>
        <pc:sldMkLst>
          <pc:docMk/>
          <pc:sldMk cId="3690767646" sldId="257"/>
        </pc:sldMkLst>
        <pc:spChg chg="mod">
          <ac:chgData name="Anni Karttunen" userId="8ca766d84d3a2642" providerId="LiveId" clId="{E9637D56-444F-42F7-92D8-2C01C28D904E}" dt="2019-10-13T07:46:13.856" v="87" actId="20577"/>
          <ac:spMkLst>
            <pc:docMk/>
            <pc:sldMk cId="3690767646" sldId="257"/>
            <ac:spMk id="4" creationId="{00000000-0000-0000-0000-000000000000}"/>
          </ac:spMkLst>
        </pc:spChg>
        <pc:spChg chg="mod">
          <ac:chgData name="Anni Karttunen" userId="8ca766d84d3a2642" providerId="LiveId" clId="{E9637D56-444F-42F7-92D8-2C01C28D904E}" dt="2019-10-13T07:46:42.613" v="100" actId="20577"/>
          <ac:spMkLst>
            <pc:docMk/>
            <pc:sldMk cId="3690767646" sldId="257"/>
            <ac:spMk id="5"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1247CB-B034-4D16-A3B1-30D89E55D71E}" type="datetimeFigureOut">
              <a:rPr lang="en-GB" smtClean="0"/>
              <a:t>13/10/2019</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2499E9-814E-46D9-9521-F134DCD171F6}" type="slidenum">
              <a:rPr lang="en-GB" smtClean="0"/>
              <a:t>‹#›</a:t>
            </a:fld>
            <a:endParaRPr lang="en-GB"/>
          </a:p>
        </p:txBody>
      </p:sp>
    </p:spTree>
    <p:extLst>
      <p:ext uri="{BB962C8B-B14F-4D97-AF65-F5344CB8AC3E}">
        <p14:creationId xmlns:p14="http://schemas.microsoft.com/office/powerpoint/2010/main" val="3595275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9B103C-001E-41D5-8174-4B76DBE64CD9}" type="datetimeFigureOut">
              <a:rPr lang="en-GB" smtClean="0"/>
              <a:t>13/10/2019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8716E2-54CA-4F07-AB32-9B62339A570B}" type="slidenum">
              <a:rPr lang="en-GB" smtClean="0"/>
              <a:t>‹#›</a:t>
            </a:fld>
            <a:endParaRPr lang="en-GB"/>
          </a:p>
        </p:txBody>
      </p:sp>
    </p:spTree>
    <p:extLst>
      <p:ext uri="{BB962C8B-B14F-4D97-AF65-F5344CB8AC3E}">
        <p14:creationId xmlns:p14="http://schemas.microsoft.com/office/powerpoint/2010/main" val="2825088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9143997" cy="5146355"/>
          </a:xfrm>
          <a:prstGeom prst="rect">
            <a:avLst/>
          </a:prstGeom>
        </p:spPr>
      </p:pic>
    </p:spTree>
    <p:extLst>
      <p:ext uri="{BB962C8B-B14F-4D97-AF65-F5344CB8AC3E}">
        <p14:creationId xmlns:p14="http://schemas.microsoft.com/office/powerpoint/2010/main" val="139306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ody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8" y="0"/>
            <a:ext cx="9138924" cy="5143500"/>
          </a:xfrm>
          <a:prstGeom prst="rect">
            <a:avLst/>
          </a:prstGeom>
        </p:spPr>
      </p:pic>
    </p:spTree>
    <p:extLst>
      <p:ext uri="{BB962C8B-B14F-4D97-AF65-F5344CB8AC3E}">
        <p14:creationId xmlns:p14="http://schemas.microsoft.com/office/powerpoint/2010/main" val="1249996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Body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8" y="0"/>
            <a:ext cx="9138924" cy="5143500"/>
          </a:xfrm>
          <a:prstGeom prst="rect">
            <a:avLst/>
          </a:prstGeom>
        </p:spPr>
      </p:pic>
    </p:spTree>
    <p:extLst>
      <p:ext uri="{BB962C8B-B14F-4D97-AF65-F5344CB8AC3E}">
        <p14:creationId xmlns:p14="http://schemas.microsoft.com/office/powerpoint/2010/main" val="3752032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Slide_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8" y="0"/>
            <a:ext cx="9138924" cy="5143500"/>
          </a:xfrm>
          <a:prstGeom prst="rect">
            <a:avLst/>
          </a:prstGeom>
        </p:spPr>
      </p:pic>
    </p:spTree>
    <p:extLst>
      <p:ext uri="{BB962C8B-B14F-4D97-AF65-F5344CB8AC3E}">
        <p14:creationId xmlns:p14="http://schemas.microsoft.com/office/powerpoint/2010/main" val="3847729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1" y="1617"/>
            <a:ext cx="9133176" cy="5140265"/>
          </a:xfrm>
          <a:prstGeom prst="rect">
            <a:avLst/>
          </a:prstGeom>
        </p:spPr>
      </p:pic>
    </p:spTree>
    <p:extLst>
      <p:ext uri="{BB962C8B-B14F-4D97-AF65-F5344CB8AC3E}">
        <p14:creationId xmlns:p14="http://schemas.microsoft.com/office/powerpoint/2010/main" val="1167454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ody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8" y="0"/>
            <a:ext cx="9138924" cy="5143500"/>
          </a:xfrm>
          <a:prstGeom prst="rect">
            <a:avLst/>
          </a:prstGeom>
        </p:spPr>
      </p:pic>
    </p:spTree>
    <p:extLst>
      <p:ext uri="{BB962C8B-B14F-4D97-AF65-F5344CB8AC3E}">
        <p14:creationId xmlns:p14="http://schemas.microsoft.com/office/powerpoint/2010/main" val="2514458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ody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8" y="0"/>
            <a:ext cx="9138924" cy="5143500"/>
          </a:xfrm>
          <a:prstGeom prst="rect">
            <a:avLst/>
          </a:prstGeom>
        </p:spPr>
      </p:pic>
    </p:spTree>
    <p:extLst>
      <p:ext uri="{BB962C8B-B14F-4D97-AF65-F5344CB8AC3E}">
        <p14:creationId xmlns:p14="http://schemas.microsoft.com/office/powerpoint/2010/main" val="4096640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ody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8" y="0"/>
            <a:ext cx="9138924" cy="5143500"/>
          </a:xfrm>
          <a:prstGeom prst="rect">
            <a:avLst/>
          </a:prstGeom>
        </p:spPr>
      </p:pic>
    </p:spTree>
    <p:extLst>
      <p:ext uri="{BB962C8B-B14F-4D97-AF65-F5344CB8AC3E}">
        <p14:creationId xmlns:p14="http://schemas.microsoft.com/office/powerpoint/2010/main" val="3815637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ody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8" y="0"/>
            <a:ext cx="9138924" cy="5143500"/>
          </a:xfrm>
          <a:prstGeom prst="rect">
            <a:avLst/>
          </a:prstGeom>
        </p:spPr>
      </p:pic>
    </p:spTree>
    <p:extLst>
      <p:ext uri="{BB962C8B-B14F-4D97-AF65-F5344CB8AC3E}">
        <p14:creationId xmlns:p14="http://schemas.microsoft.com/office/powerpoint/2010/main" val="2461329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ody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8" y="0"/>
            <a:ext cx="9138924" cy="5143500"/>
          </a:xfrm>
          <a:prstGeom prst="rect">
            <a:avLst/>
          </a:prstGeom>
        </p:spPr>
      </p:pic>
    </p:spTree>
    <p:extLst>
      <p:ext uri="{BB962C8B-B14F-4D97-AF65-F5344CB8AC3E}">
        <p14:creationId xmlns:p14="http://schemas.microsoft.com/office/powerpoint/2010/main" val="371811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ody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8" y="0"/>
            <a:ext cx="9138924" cy="5143500"/>
          </a:xfrm>
          <a:prstGeom prst="rect">
            <a:avLst/>
          </a:prstGeom>
        </p:spPr>
      </p:pic>
    </p:spTree>
    <p:extLst>
      <p:ext uri="{BB962C8B-B14F-4D97-AF65-F5344CB8AC3E}">
        <p14:creationId xmlns:p14="http://schemas.microsoft.com/office/powerpoint/2010/main" val="2230878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Body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8" y="0"/>
            <a:ext cx="9138924" cy="5143500"/>
          </a:xfrm>
          <a:prstGeom prst="rect">
            <a:avLst/>
          </a:prstGeom>
        </p:spPr>
      </p:pic>
    </p:spTree>
    <p:extLst>
      <p:ext uri="{BB962C8B-B14F-4D97-AF65-F5344CB8AC3E}">
        <p14:creationId xmlns:p14="http://schemas.microsoft.com/office/powerpoint/2010/main" val="20566023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492852"/>
      </p:ext>
    </p:extLst>
  </p:cSld>
  <p:clrMap bg1="lt1" tx1="dk1" bg2="lt2" tx2="dk2" accent1="accent1" accent2="accent2" accent3="accent3" accent4="accent4" accent5="accent5" accent6="accent6" hlink="hlink" folHlink="folHlink"/>
  <p:sldLayoutIdLst>
    <p:sldLayoutId id="2147483699" r:id="rId1"/>
    <p:sldLayoutId id="214748370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298819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2237441"/>
      </p:ext>
    </p:extLst>
  </p:cSld>
  <p:clrMap bg1="lt1" tx1="dk1" bg2="lt2" tx2="dk2" accent1="accent1" accent2="accent2" accent3="accent3" accent4="accent4" accent5="accent5" accent6="accent6" hlink="hlink" folHlink="folHlink"/>
  <p:sldLayoutIdLst>
    <p:sldLayoutId id="2147483691" r:id="rId1"/>
    <p:sldLayoutId id="2147483702" r:id="rId2"/>
    <p:sldLayoutId id="214748369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527519"/>
      </p:ext>
    </p:extLst>
  </p:cSld>
  <p:clrMap bg1="lt1" tx1="dk1" bg2="lt2" tx2="dk2" accent1="accent1" accent2="accent2" accent3="accent3" accent4="accent4" accent5="accent5" accent6="accent6" hlink="hlink" folHlink="folHlink"/>
  <p:sldLayoutIdLst>
    <p:sldLayoutId id="2147483695" r:id="rId1"/>
    <p:sldLayoutId id="2147483703" r:id="rId2"/>
    <p:sldLayoutId id="214748369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4337637"/>
      </p:ext>
    </p:extLst>
  </p:cSld>
  <p:clrMap bg1="lt1" tx1="dk1" bg2="lt2" tx2="dk2" accent1="accent1" accent2="accent2" accent3="accent3" accent4="accent4" accent5="accent5" accent6="accent6" hlink="hlink" folHlink="folHlink"/>
  <p:sldLayoutIdLst>
    <p:sldLayoutId id="214748370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hyperlink" Target="mailto:anni@globedu.fi"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4048" y="1813923"/>
            <a:ext cx="3854939" cy="1800493"/>
          </a:xfrm>
          <a:prstGeom prst="rect">
            <a:avLst/>
          </a:prstGeom>
          <a:noFill/>
        </p:spPr>
        <p:txBody>
          <a:bodyPr wrap="square" rtlCol="0" anchor="ctr" anchorCtr="0">
            <a:spAutoFit/>
          </a:bodyPr>
          <a:lstStyle/>
          <a:p>
            <a:r>
              <a:rPr lang="fi-FI" sz="2800" dirty="0" err="1">
                <a:solidFill>
                  <a:srgbClr val="FFFFFF"/>
                </a:solidFill>
              </a:rPr>
              <a:t>Guidance</a:t>
            </a:r>
            <a:r>
              <a:rPr lang="fi-FI" sz="2800" dirty="0">
                <a:solidFill>
                  <a:srgbClr val="FFFFFF"/>
                </a:solidFill>
              </a:rPr>
              <a:t> in Validation </a:t>
            </a:r>
            <a:r>
              <a:rPr lang="fi-FI" sz="2800" dirty="0" err="1">
                <a:solidFill>
                  <a:srgbClr val="FFFFFF"/>
                </a:solidFill>
              </a:rPr>
              <a:t>within</a:t>
            </a:r>
            <a:r>
              <a:rPr lang="fi-FI" sz="2800" dirty="0">
                <a:solidFill>
                  <a:srgbClr val="FFFFFF"/>
                </a:solidFill>
              </a:rPr>
              <a:t> the Nordic </a:t>
            </a:r>
            <a:r>
              <a:rPr lang="fi-FI" sz="2800" dirty="0" err="1">
                <a:solidFill>
                  <a:srgbClr val="FFFFFF"/>
                </a:solidFill>
              </a:rPr>
              <a:t>Region</a:t>
            </a:r>
            <a:br>
              <a:rPr lang="en-GB" sz="2800" b="1" dirty="0">
                <a:solidFill>
                  <a:schemeClr val="bg1"/>
                </a:solidFill>
              </a:rPr>
            </a:br>
            <a:endParaRPr lang="en-GB" sz="2800" b="1" dirty="0">
              <a:solidFill>
                <a:schemeClr val="bg1"/>
              </a:solidFill>
            </a:endParaRPr>
          </a:p>
          <a:p>
            <a:r>
              <a:rPr lang="fi-FI" sz="1400" b="1" dirty="0" err="1">
                <a:solidFill>
                  <a:srgbClr val="FFFFFF"/>
                </a:solidFill>
              </a:rPr>
              <a:t>Challenges</a:t>
            </a:r>
            <a:r>
              <a:rPr lang="fi-FI" sz="1400" b="1" dirty="0">
                <a:solidFill>
                  <a:srgbClr val="FFFFFF"/>
                </a:solidFill>
              </a:rPr>
              <a:t> and </a:t>
            </a:r>
            <a:r>
              <a:rPr lang="fi-FI" sz="1400" b="1" dirty="0" err="1">
                <a:solidFill>
                  <a:srgbClr val="FFFFFF"/>
                </a:solidFill>
              </a:rPr>
              <a:t>recommendations</a:t>
            </a:r>
            <a:endParaRPr lang="fi-FI" sz="1400" b="1" dirty="0">
              <a:solidFill>
                <a:srgbClr val="FFFFFF"/>
              </a:solidFill>
            </a:endParaRPr>
          </a:p>
          <a:p>
            <a:endParaRPr lang="en-GB" sz="1300" b="1" dirty="0">
              <a:solidFill>
                <a:schemeClr val="bg1"/>
              </a:solidFill>
            </a:endParaRPr>
          </a:p>
        </p:txBody>
      </p:sp>
      <p:sp>
        <p:nvSpPr>
          <p:cNvPr id="5" name="TextBox 4"/>
          <p:cNvSpPr txBox="1"/>
          <p:nvPr/>
        </p:nvSpPr>
        <p:spPr>
          <a:xfrm>
            <a:off x="5004048" y="3795886"/>
            <a:ext cx="3744416" cy="646331"/>
          </a:xfrm>
          <a:prstGeom prst="rect">
            <a:avLst/>
          </a:prstGeom>
          <a:noFill/>
        </p:spPr>
        <p:txBody>
          <a:bodyPr wrap="square" rtlCol="0">
            <a:spAutoFit/>
          </a:bodyPr>
          <a:lstStyle/>
          <a:p>
            <a:r>
              <a:rPr lang="en-GB" sz="1200">
                <a:solidFill>
                  <a:schemeClr val="bg1"/>
                </a:solidFill>
              </a:rPr>
              <a:t>Anni Karttunen, Globedu</a:t>
            </a:r>
            <a:br>
              <a:rPr lang="en-GB" sz="1200">
                <a:solidFill>
                  <a:schemeClr val="bg1"/>
                </a:solidFill>
              </a:rPr>
            </a:br>
            <a:r>
              <a:rPr lang="en-GB" sz="1200">
                <a:solidFill>
                  <a:schemeClr val="bg1"/>
                </a:solidFill>
              </a:rPr>
              <a:t>17.10.2019</a:t>
            </a:r>
            <a:br>
              <a:rPr lang="en-GB" sz="1200" dirty="0">
                <a:solidFill>
                  <a:schemeClr val="bg1"/>
                </a:solidFill>
              </a:rPr>
            </a:br>
            <a:r>
              <a:rPr lang="en-GB" sz="1200" dirty="0">
                <a:solidFill>
                  <a:schemeClr val="bg1"/>
                </a:solidFill>
              </a:rPr>
              <a:t>Helsinki</a:t>
            </a:r>
            <a:endParaRPr lang="en-GB" sz="1000" dirty="0">
              <a:solidFill>
                <a:schemeClr val="bg1"/>
              </a:solidFill>
            </a:endParaRPr>
          </a:p>
        </p:txBody>
      </p:sp>
    </p:spTree>
    <p:extLst>
      <p:ext uri="{BB962C8B-B14F-4D97-AF65-F5344CB8AC3E}">
        <p14:creationId xmlns:p14="http://schemas.microsoft.com/office/powerpoint/2010/main" val="3690767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10D4124D-70FD-49DC-B79D-4324EA7DBC58}"/>
              </a:ext>
            </a:extLst>
          </p:cNvPr>
          <p:cNvSpPr/>
          <p:nvPr/>
        </p:nvSpPr>
        <p:spPr>
          <a:xfrm>
            <a:off x="683568" y="1096238"/>
            <a:ext cx="7992888" cy="3447098"/>
          </a:xfrm>
          <a:prstGeom prst="rect">
            <a:avLst/>
          </a:prstGeom>
        </p:spPr>
        <p:txBody>
          <a:bodyPr wrap="square">
            <a:spAutoFit/>
          </a:bodyPr>
          <a:lstStyle/>
          <a:p>
            <a:pPr marL="342900" indent="-342900">
              <a:buFont typeface="Arial" panose="020B0604020202020204" pitchFamily="34" charset="0"/>
              <a:buChar char="•"/>
              <a:defRPr/>
            </a:pPr>
            <a:r>
              <a:rPr lang="is-IS" altLang="is-IS" sz="2000" dirty="0">
                <a:solidFill>
                  <a:srgbClr val="000000"/>
                </a:solidFill>
              </a:rPr>
              <a:t>Report produced by NVL – the Nordic Network for Adult Learning- in 2015.</a:t>
            </a:r>
          </a:p>
          <a:p>
            <a:pPr marL="342900" indent="-342900">
              <a:buFont typeface="Arial" panose="020B0604020202020204" pitchFamily="34" charset="0"/>
              <a:buChar char="•"/>
              <a:defRPr/>
            </a:pPr>
            <a:r>
              <a:rPr lang="is-IS" altLang="is-IS" sz="2000" dirty="0">
                <a:solidFill>
                  <a:srgbClr val="000000"/>
                </a:solidFill>
              </a:rPr>
              <a:t>NVL is a network of thematic networks under the auspices of the Nordic Council of Ministers in 2005</a:t>
            </a:r>
          </a:p>
          <a:p>
            <a:pPr>
              <a:defRPr/>
            </a:pPr>
            <a:endParaRPr lang="is-IS" altLang="is-IS" sz="2400" dirty="0">
              <a:solidFill>
                <a:srgbClr val="000000"/>
              </a:solidFill>
            </a:endParaRPr>
          </a:p>
          <a:p>
            <a:pPr>
              <a:defRPr/>
            </a:pPr>
            <a:r>
              <a:rPr lang="is-IS" altLang="is-IS" sz="2400" dirty="0">
                <a:solidFill>
                  <a:srgbClr val="000000"/>
                </a:solidFill>
              </a:rPr>
              <a:t>The purpose of the study:</a:t>
            </a:r>
          </a:p>
          <a:p>
            <a:pPr marL="742950" lvl="1" indent="-285750">
              <a:buFont typeface="Arial" panose="020B0604020202020204" pitchFamily="34" charset="0"/>
              <a:buChar char="•"/>
              <a:defRPr/>
            </a:pPr>
            <a:r>
              <a:rPr lang="is-IS" altLang="is-IS" dirty="0">
                <a:solidFill>
                  <a:srgbClr val="000000"/>
                </a:solidFill>
              </a:rPr>
              <a:t>to provide information on how guidance in the VPL process is carried out in the Nordic Countries</a:t>
            </a:r>
          </a:p>
          <a:p>
            <a:pPr marL="742950" lvl="1" indent="-285750">
              <a:buFont typeface="Arial" panose="020B0604020202020204" pitchFamily="34" charset="0"/>
              <a:buChar char="•"/>
              <a:defRPr/>
            </a:pPr>
            <a:endParaRPr lang="is-IS" altLang="is-IS" dirty="0">
              <a:solidFill>
                <a:srgbClr val="000000"/>
              </a:solidFill>
            </a:endParaRPr>
          </a:p>
          <a:p>
            <a:pPr marL="742950" lvl="1" indent="-285750">
              <a:buFont typeface="Arial" panose="020B0604020202020204" pitchFamily="34" charset="0"/>
              <a:buChar char="•"/>
              <a:defRPr/>
            </a:pPr>
            <a:r>
              <a:rPr lang="is-IS" altLang="is-IS" dirty="0">
                <a:solidFill>
                  <a:srgbClr val="000000"/>
                </a:solidFill>
              </a:rPr>
              <a:t>to create common ground for discussion and development of guidelines for guidance in validation</a:t>
            </a:r>
            <a:endParaRPr lang="da-DK" altLang="is-IS" sz="1700" b="1" dirty="0">
              <a:solidFill>
                <a:srgbClr val="000000"/>
              </a:solidFill>
            </a:endParaRPr>
          </a:p>
        </p:txBody>
      </p:sp>
    </p:spTree>
    <p:extLst>
      <p:ext uri="{BB962C8B-B14F-4D97-AF65-F5344CB8AC3E}">
        <p14:creationId xmlns:p14="http://schemas.microsoft.com/office/powerpoint/2010/main" val="416432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8A46B54F-5427-485B-A204-452E2D00E075}"/>
              </a:ext>
            </a:extLst>
          </p:cNvPr>
          <p:cNvPicPr>
            <a:picLocks noChangeArrowheads="1"/>
          </p:cNvPicPr>
          <p:nvPr/>
        </p:nvPicPr>
        <p:blipFill>
          <a:blip r:embed="rId2">
            <a:extLst>
              <a:ext uri="{28A0092B-C50C-407E-A947-70E740481C1C}">
                <a14:useLocalDpi xmlns:a14="http://schemas.microsoft.com/office/drawing/2010/main" val="0"/>
              </a:ext>
            </a:extLst>
          </a:blip>
          <a:stretch>
            <a:fillRect/>
          </a:stretch>
        </p:blipFill>
        <p:spPr>
          <a:xfrm>
            <a:off x="251520" y="1275606"/>
            <a:ext cx="8178799" cy="3177303"/>
          </a:xfrm>
          <a:prstGeom prst="rect">
            <a:avLst/>
          </a:prstGeom>
        </p:spPr>
      </p:pic>
      <p:sp>
        <p:nvSpPr>
          <p:cNvPr id="3" name="Suorakulmio 2">
            <a:extLst>
              <a:ext uri="{FF2B5EF4-FFF2-40B4-BE49-F238E27FC236}">
                <a16:creationId xmlns:a16="http://schemas.microsoft.com/office/drawing/2014/main" id="{DC9C8979-0FD9-49BB-AC67-EA2F1D463C54}"/>
              </a:ext>
            </a:extLst>
          </p:cNvPr>
          <p:cNvSpPr/>
          <p:nvPr/>
        </p:nvSpPr>
        <p:spPr>
          <a:xfrm>
            <a:off x="3275856" y="195486"/>
            <a:ext cx="4572000" cy="978729"/>
          </a:xfrm>
          <a:prstGeom prst="rect">
            <a:avLst/>
          </a:prstGeom>
        </p:spPr>
        <p:txBody>
          <a:bodyPr>
            <a:spAutoFit/>
          </a:bodyPr>
          <a:lstStyle/>
          <a:p>
            <a:pPr>
              <a:lnSpc>
                <a:spcPct val="90000"/>
              </a:lnSpc>
              <a:spcBef>
                <a:spcPct val="0"/>
              </a:spcBef>
              <a:defRPr/>
            </a:pPr>
            <a:r>
              <a:rPr lang="is-IS" altLang="is-IS" sz="3200" b="1" dirty="0">
                <a:solidFill>
                  <a:srgbClr val="292C69"/>
                </a:solidFill>
                <a:latin typeface="EC Square Sans Pro Medium"/>
                <a:ea typeface="Verdana" panose="020B0604030504040204" pitchFamily="34" charset="0"/>
              </a:rPr>
              <a:t>The phases of validation and the role of guidance</a:t>
            </a:r>
            <a:endParaRPr lang="fi-FI" sz="3200" b="1" dirty="0">
              <a:solidFill>
                <a:srgbClr val="292C69"/>
              </a:solidFill>
              <a:latin typeface="EC Square Sans Pro Medium"/>
              <a:ea typeface="Verdana" panose="020B0604030504040204" pitchFamily="34" charset="0"/>
            </a:endParaRPr>
          </a:p>
        </p:txBody>
      </p:sp>
    </p:spTree>
    <p:extLst>
      <p:ext uri="{BB962C8B-B14F-4D97-AF65-F5344CB8AC3E}">
        <p14:creationId xmlns:p14="http://schemas.microsoft.com/office/powerpoint/2010/main" val="2409420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ulukko 1">
            <a:extLst>
              <a:ext uri="{FF2B5EF4-FFF2-40B4-BE49-F238E27FC236}">
                <a16:creationId xmlns:a16="http://schemas.microsoft.com/office/drawing/2014/main" id="{2D997247-2EB8-4060-A4DD-B79BD4A691E0}"/>
              </a:ext>
            </a:extLst>
          </p:cNvPr>
          <p:cNvGraphicFramePr>
            <a:graphicFrameLocks noGrp="1"/>
          </p:cNvGraphicFramePr>
          <p:nvPr>
            <p:extLst>
              <p:ext uri="{D42A27DB-BD31-4B8C-83A1-F6EECF244321}">
                <p14:modId xmlns:p14="http://schemas.microsoft.com/office/powerpoint/2010/main" val="3699073057"/>
              </p:ext>
            </p:extLst>
          </p:nvPr>
        </p:nvGraphicFramePr>
        <p:xfrm>
          <a:off x="0" y="41068"/>
          <a:ext cx="9144000" cy="5102432"/>
        </p:xfrm>
        <a:graphic>
          <a:graphicData uri="http://schemas.openxmlformats.org/drawingml/2006/table">
            <a:tbl>
              <a:tblPr firstRow="1" firstCol="1" bandRow="1">
                <a:tableStyleId>{5C22544A-7EE6-4342-B048-85BDC9FD1C3A}</a:tableStyleId>
              </a:tblPr>
              <a:tblGrid>
                <a:gridCol w="4575845">
                  <a:extLst>
                    <a:ext uri="{9D8B030D-6E8A-4147-A177-3AD203B41FA5}">
                      <a16:colId xmlns:a16="http://schemas.microsoft.com/office/drawing/2014/main" val="741261503"/>
                    </a:ext>
                  </a:extLst>
                </a:gridCol>
                <a:gridCol w="4568155">
                  <a:extLst>
                    <a:ext uri="{9D8B030D-6E8A-4147-A177-3AD203B41FA5}">
                      <a16:colId xmlns:a16="http://schemas.microsoft.com/office/drawing/2014/main" val="328150140"/>
                    </a:ext>
                  </a:extLst>
                </a:gridCol>
              </a:tblGrid>
              <a:tr h="267730">
                <a:tc>
                  <a:txBody>
                    <a:bodyPr/>
                    <a:lstStyle/>
                    <a:p>
                      <a:pPr algn="l">
                        <a:lnSpc>
                          <a:spcPct val="115000"/>
                        </a:lnSpc>
                        <a:spcAft>
                          <a:spcPts val="0"/>
                        </a:spcAft>
                      </a:pPr>
                      <a:r>
                        <a:rPr lang="en-US" sz="1400">
                          <a:solidFill>
                            <a:schemeClr val="tx1"/>
                          </a:solidFill>
                          <a:effectLst/>
                        </a:rPr>
                        <a:t>Aims of Lifelong Guidance</a:t>
                      </a:r>
                      <a:endParaRPr lang="fi-FI"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61" marR="39161" marT="0" marB="0"/>
                </a:tc>
                <a:tc>
                  <a:txBody>
                    <a:bodyPr/>
                    <a:lstStyle/>
                    <a:p>
                      <a:pPr algn="l">
                        <a:lnSpc>
                          <a:spcPct val="115000"/>
                        </a:lnSpc>
                        <a:spcAft>
                          <a:spcPts val="0"/>
                        </a:spcAft>
                      </a:pPr>
                      <a:r>
                        <a:rPr lang="en-US" sz="1400" dirty="0">
                          <a:solidFill>
                            <a:schemeClr val="tx1"/>
                          </a:solidFill>
                          <a:effectLst/>
                        </a:rPr>
                        <a:t>Aims of VNFIL</a:t>
                      </a:r>
                      <a:endParaRPr lang="fi-FI"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61" marR="39161" marT="0" marB="0"/>
                </a:tc>
                <a:extLst>
                  <a:ext uri="{0D108BD9-81ED-4DB2-BD59-A6C34878D82A}">
                    <a16:rowId xmlns:a16="http://schemas.microsoft.com/office/drawing/2014/main" val="307488011"/>
                  </a:ext>
                </a:extLst>
              </a:tr>
              <a:tr h="492857">
                <a:tc>
                  <a:txBody>
                    <a:bodyPr/>
                    <a:lstStyle/>
                    <a:p>
                      <a:pPr algn="l">
                        <a:lnSpc>
                          <a:spcPct val="115000"/>
                        </a:lnSpc>
                        <a:spcAft>
                          <a:spcPts val="0"/>
                        </a:spcAft>
                      </a:pPr>
                      <a:r>
                        <a:rPr lang="en-US" sz="1400" dirty="0">
                          <a:effectLst/>
                        </a:rPr>
                        <a:t>Citizens recognize their own skills, competences and interests.</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161" marR="39161" marT="0" marB="0"/>
                </a:tc>
                <a:tc>
                  <a:txBody>
                    <a:bodyPr/>
                    <a:lstStyle/>
                    <a:p>
                      <a:pPr algn="l">
                        <a:lnSpc>
                          <a:spcPct val="115000"/>
                        </a:lnSpc>
                        <a:spcAft>
                          <a:spcPts val="0"/>
                        </a:spcAft>
                      </a:pPr>
                      <a:r>
                        <a:rPr lang="en-US" sz="1400" dirty="0">
                          <a:effectLst/>
                        </a:rPr>
                        <a:t>Identification, recognition and possibly certification of citizens’ knowledge, skills and competences. </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161" marR="39161" marT="0" marB="0"/>
                </a:tc>
                <a:extLst>
                  <a:ext uri="{0D108BD9-81ED-4DB2-BD59-A6C34878D82A}">
                    <a16:rowId xmlns:a16="http://schemas.microsoft.com/office/drawing/2014/main" val="3858608293"/>
                  </a:ext>
                </a:extLst>
              </a:tr>
              <a:tr h="1097535">
                <a:tc>
                  <a:txBody>
                    <a:bodyPr/>
                    <a:lstStyle/>
                    <a:p>
                      <a:pPr algn="l">
                        <a:lnSpc>
                          <a:spcPct val="115000"/>
                        </a:lnSpc>
                        <a:spcAft>
                          <a:spcPts val="0"/>
                        </a:spcAft>
                      </a:pPr>
                      <a:r>
                        <a:rPr lang="en-US" sz="1400">
                          <a:effectLst/>
                        </a:rPr>
                        <a:t>Citizens make appropriate decisions regarding their learning and career. </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39161" marR="39161" marT="0" marB="0"/>
                </a:tc>
                <a:tc>
                  <a:txBody>
                    <a:bodyPr/>
                    <a:lstStyle/>
                    <a:p>
                      <a:pPr algn="l">
                        <a:lnSpc>
                          <a:spcPct val="115000"/>
                        </a:lnSpc>
                        <a:spcAft>
                          <a:spcPts val="0"/>
                        </a:spcAft>
                      </a:pPr>
                      <a:r>
                        <a:rPr lang="en-US" sz="1400">
                          <a:effectLst/>
                        </a:rPr>
                        <a:t>The citizen should be able to make the best use of each phase of VNFIL in an appropriate manner (Identification, Documentation, Assessment and Certification), whether it is further learning or employment. </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39161" marR="39161" marT="0" marB="0"/>
                </a:tc>
                <a:extLst>
                  <a:ext uri="{0D108BD9-81ED-4DB2-BD59-A6C34878D82A}">
                    <a16:rowId xmlns:a16="http://schemas.microsoft.com/office/drawing/2014/main" val="3695222763"/>
                  </a:ext>
                </a:extLst>
              </a:tr>
              <a:tr h="746742">
                <a:tc>
                  <a:txBody>
                    <a:bodyPr/>
                    <a:lstStyle/>
                    <a:p>
                      <a:pPr algn="l">
                        <a:lnSpc>
                          <a:spcPct val="115000"/>
                        </a:lnSpc>
                        <a:spcAft>
                          <a:spcPts val="0"/>
                        </a:spcAft>
                      </a:pPr>
                      <a:r>
                        <a:rPr lang="en-US" sz="1400">
                          <a:effectLst/>
                        </a:rPr>
                        <a:t>Citizens manage their individual paths in terms of learning, work and other activities. </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39161" marR="39161" marT="0" marB="0"/>
                </a:tc>
                <a:tc>
                  <a:txBody>
                    <a:bodyPr/>
                    <a:lstStyle/>
                    <a:p>
                      <a:pPr algn="l">
                        <a:lnSpc>
                          <a:spcPct val="115000"/>
                        </a:lnSpc>
                        <a:spcAft>
                          <a:spcPts val="0"/>
                        </a:spcAft>
                      </a:pPr>
                      <a:r>
                        <a:rPr lang="en-US" sz="1400" dirty="0">
                          <a:effectLst/>
                        </a:rPr>
                        <a:t>The citizen is provided with individual paths according to the validation results that may lead to further learning or employment. </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161" marR="39161" marT="0" marB="0"/>
                </a:tc>
                <a:extLst>
                  <a:ext uri="{0D108BD9-81ED-4DB2-BD59-A6C34878D82A}">
                    <a16:rowId xmlns:a16="http://schemas.microsoft.com/office/drawing/2014/main" val="3510788651"/>
                  </a:ext>
                </a:extLst>
              </a:tr>
              <a:tr h="875413">
                <a:tc>
                  <a:txBody>
                    <a:bodyPr/>
                    <a:lstStyle/>
                    <a:p>
                      <a:pPr algn="l">
                        <a:lnSpc>
                          <a:spcPct val="115000"/>
                        </a:lnSpc>
                        <a:spcAft>
                          <a:spcPts val="0"/>
                        </a:spcAft>
                      </a:pPr>
                      <a:r>
                        <a:rPr lang="en-US" sz="1400">
                          <a:effectLst/>
                        </a:rPr>
                        <a:t>Working life receives motivated, employable and flexible employees with tools to develop themselves. </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39161" marR="39161" marT="0" marB="0"/>
                </a:tc>
                <a:tc>
                  <a:txBody>
                    <a:bodyPr/>
                    <a:lstStyle/>
                    <a:p>
                      <a:pPr algn="l">
                        <a:lnSpc>
                          <a:spcPct val="115000"/>
                        </a:lnSpc>
                        <a:spcAft>
                          <a:spcPts val="0"/>
                        </a:spcAft>
                      </a:pPr>
                      <a:r>
                        <a:rPr lang="en-US" sz="1400">
                          <a:effectLst/>
                        </a:rPr>
                        <a:t>The citizen‘s existing competences are made visible in the validation process, which promotes motivation for further learning, employability and flexibility in working life. </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39161" marR="39161" marT="0" marB="0"/>
                </a:tc>
                <a:extLst>
                  <a:ext uri="{0D108BD9-81ED-4DB2-BD59-A6C34878D82A}">
                    <a16:rowId xmlns:a16="http://schemas.microsoft.com/office/drawing/2014/main" val="1110248222"/>
                  </a:ext>
                </a:extLst>
              </a:tr>
              <a:tr h="746742">
                <a:tc>
                  <a:txBody>
                    <a:bodyPr/>
                    <a:lstStyle/>
                    <a:p>
                      <a:pPr algn="l">
                        <a:lnSpc>
                          <a:spcPct val="115000"/>
                        </a:lnSpc>
                        <a:spcAft>
                          <a:spcPts val="0"/>
                        </a:spcAft>
                      </a:pPr>
                      <a:r>
                        <a:rPr lang="en-US" sz="1400">
                          <a:effectLst/>
                        </a:rPr>
                        <a:t>Supports local, regional and national fiscal policy by developing more flexible and adaptable workforce. </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39161" marR="39161" marT="0" marB="0"/>
                </a:tc>
                <a:tc>
                  <a:txBody>
                    <a:bodyPr/>
                    <a:lstStyle/>
                    <a:p>
                      <a:pPr algn="l">
                        <a:lnSpc>
                          <a:spcPct val="115000"/>
                        </a:lnSpc>
                        <a:spcAft>
                          <a:spcPts val="0"/>
                        </a:spcAft>
                      </a:pPr>
                      <a:r>
                        <a:rPr lang="en-US" sz="1400">
                          <a:effectLst/>
                        </a:rPr>
                        <a:t>The purpose of validation is to prevent redundant learning, shorten study times and provide faster access to the labor market. </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39161" marR="39161" marT="0" marB="0"/>
                </a:tc>
                <a:extLst>
                  <a:ext uri="{0D108BD9-81ED-4DB2-BD59-A6C34878D82A}">
                    <a16:rowId xmlns:a16="http://schemas.microsoft.com/office/drawing/2014/main" val="3915637538"/>
                  </a:ext>
                </a:extLst>
              </a:tr>
              <a:tr h="875413">
                <a:tc>
                  <a:txBody>
                    <a:bodyPr/>
                    <a:lstStyle/>
                    <a:p>
                      <a:pPr algn="l">
                        <a:lnSpc>
                          <a:spcPct val="115000"/>
                        </a:lnSpc>
                        <a:spcAft>
                          <a:spcPts val="0"/>
                        </a:spcAft>
                      </a:pPr>
                      <a:r>
                        <a:rPr lang="en-US" sz="1400">
                          <a:effectLst/>
                        </a:rPr>
                        <a:t>Helps society to support the development of more socially aware, democratic citizens, who adhere to sustainable development. </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39161" marR="39161" marT="0" marB="0"/>
                </a:tc>
                <a:tc>
                  <a:txBody>
                    <a:bodyPr/>
                    <a:lstStyle/>
                    <a:p>
                      <a:pPr algn="l">
                        <a:lnSpc>
                          <a:spcPct val="115000"/>
                        </a:lnSpc>
                        <a:spcAft>
                          <a:spcPts val="0"/>
                        </a:spcAft>
                      </a:pPr>
                      <a:r>
                        <a:rPr lang="en-US" sz="1400" dirty="0">
                          <a:effectLst/>
                        </a:rPr>
                        <a:t>VNFIL makes the citizen‘s knowledge, skills and competences visible, thus empowering and activating the individual, and enhancing democratization and social awareness. </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161" marR="39161" marT="0" marB="0"/>
                </a:tc>
                <a:extLst>
                  <a:ext uri="{0D108BD9-81ED-4DB2-BD59-A6C34878D82A}">
                    <a16:rowId xmlns:a16="http://schemas.microsoft.com/office/drawing/2014/main" val="1443011733"/>
                  </a:ext>
                </a:extLst>
              </a:tr>
            </a:tbl>
          </a:graphicData>
        </a:graphic>
      </p:graphicFrame>
    </p:spTree>
    <p:extLst>
      <p:ext uri="{BB962C8B-B14F-4D97-AF65-F5344CB8AC3E}">
        <p14:creationId xmlns:p14="http://schemas.microsoft.com/office/powerpoint/2010/main" val="3143495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7359B7AB-53DF-42BF-BE72-C5FE3F2B2FDD}"/>
              </a:ext>
            </a:extLst>
          </p:cNvPr>
          <p:cNvGraphicFramePr>
            <a:graphicFrameLocks noChangeAspect="1"/>
          </p:cNvGraphicFramePr>
          <p:nvPr>
            <p:extLst>
              <p:ext uri="{D42A27DB-BD31-4B8C-83A1-F6EECF244321}">
                <p14:modId xmlns:p14="http://schemas.microsoft.com/office/powerpoint/2010/main" val="4075850085"/>
              </p:ext>
            </p:extLst>
          </p:nvPr>
        </p:nvGraphicFramePr>
        <p:xfrm>
          <a:off x="899592" y="1220800"/>
          <a:ext cx="7780338" cy="3317899"/>
        </p:xfrm>
        <a:graphic>
          <a:graphicData uri="http://schemas.openxmlformats.org/presentationml/2006/ole">
            <mc:AlternateContent xmlns:mc="http://schemas.openxmlformats.org/markup-compatibility/2006">
              <mc:Choice xmlns:v="urn:schemas-microsoft-com:vml" Requires="v">
                <p:oleObj spid="_x0000_s1026" name="Document" r:id="rId3" imgW="5889940" imgH="2567388" progId="Word.Document.12">
                  <p:embed/>
                </p:oleObj>
              </mc:Choice>
              <mc:Fallback>
                <p:oleObj name="Document" r:id="rId3" imgW="5889940" imgH="2567388" progId="Word.Document.12">
                  <p:embed/>
                  <p:pic>
                    <p:nvPicPr>
                      <p:cNvPr id="2" name="Object 1">
                        <a:extLst>
                          <a:ext uri="{FF2B5EF4-FFF2-40B4-BE49-F238E27FC236}">
                            <a16:creationId xmlns:a16="http://schemas.microsoft.com/office/drawing/2014/main" id="{7359B7AB-53DF-42BF-BE72-C5FE3F2B2F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220800"/>
                        <a:ext cx="7780338" cy="3317899"/>
                      </a:xfrm>
                      <a:prstGeom prst="rect">
                        <a:avLst/>
                      </a:prstGeom>
                      <a:noFill/>
                      <a:ln>
                        <a:noFill/>
                      </a:ln>
                    </p:spPr>
                  </p:pic>
                </p:oleObj>
              </mc:Fallback>
            </mc:AlternateContent>
          </a:graphicData>
        </a:graphic>
      </p:graphicFrame>
      <p:sp>
        <p:nvSpPr>
          <p:cNvPr id="4" name="Suorakulmio 3">
            <a:extLst>
              <a:ext uri="{FF2B5EF4-FFF2-40B4-BE49-F238E27FC236}">
                <a16:creationId xmlns:a16="http://schemas.microsoft.com/office/drawing/2014/main" id="{AE1B0602-B736-4229-BBB0-9613B6AFF106}"/>
              </a:ext>
            </a:extLst>
          </p:cNvPr>
          <p:cNvSpPr/>
          <p:nvPr/>
        </p:nvSpPr>
        <p:spPr>
          <a:xfrm>
            <a:off x="3131840" y="346818"/>
            <a:ext cx="4572000" cy="424732"/>
          </a:xfrm>
          <a:prstGeom prst="rect">
            <a:avLst/>
          </a:prstGeom>
        </p:spPr>
        <p:txBody>
          <a:bodyPr>
            <a:spAutoFit/>
          </a:bodyPr>
          <a:lstStyle/>
          <a:p>
            <a:pPr>
              <a:lnSpc>
                <a:spcPct val="90000"/>
              </a:lnSpc>
              <a:spcBef>
                <a:spcPct val="0"/>
              </a:spcBef>
              <a:defRPr/>
            </a:pPr>
            <a:r>
              <a:rPr lang="is-IS" sz="2400" b="1" dirty="0">
                <a:solidFill>
                  <a:srgbClr val="292C69"/>
                </a:solidFill>
                <a:latin typeface="EC Square Sans Pro Medium"/>
                <a:ea typeface="Verdana" panose="020B0604030504040204" pitchFamily="34" charset="0"/>
              </a:rPr>
              <a:t>Levels and categories of the study</a:t>
            </a:r>
            <a:endParaRPr lang="fi-FI" sz="2400" b="1" dirty="0">
              <a:solidFill>
                <a:srgbClr val="292C69"/>
              </a:solidFill>
              <a:latin typeface="EC Square Sans Pro Medium"/>
              <a:ea typeface="Verdana" panose="020B0604030504040204" pitchFamily="34" charset="0"/>
            </a:endParaRPr>
          </a:p>
        </p:txBody>
      </p:sp>
    </p:spTree>
    <p:extLst>
      <p:ext uri="{BB962C8B-B14F-4D97-AF65-F5344CB8AC3E}">
        <p14:creationId xmlns:p14="http://schemas.microsoft.com/office/powerpoint/2010/main" val="82403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31840" y="307777"/>
            <a:ext cx="6012160" cy="535781"/>
          </a:xfrm>
          <a:prstGeom prst="rect">
            <a:avLst/>
          </a:prstGeom>
        </p:spPr>
        <p:txBody>
          <a:bodyPr anchor="ctr" anchorCtr="0"/>
          <a:lstStyle>
            <a:lvl1pPr algn="l" defTabSz="914400" rtl="0" eaLnBrk="1" latinLnBrk="0" hangingPunct="1">
              <a:lnSpc>
                <a:spcPct val="90000"/>
              </a:lnSpc>
              <a:spcBef>
                <a:spcPct val="0"/>
              </a:spcBef>
              <a:buNone/>
              <a:defRPr sz="3200" b="1" kern="1200">
                <a:solidFill>
                  <a:schemeClr val="tx2"/>
                </a:solidFill>
                <a:latin typeface="+mj-lt"/>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292C69"/>
                </a:solidFill>
                <a:latin typeface="EC Square Sans Pro Medium"/>
              </a:rPr>
              <a:t>Main challenges</a:t>
            </a:r>
            <a:endParaRPr kumimoji="0" lang="en-GB" sz="3200" b="1" i="0" u="none" strike="noStrike" kern="1200" cap="none" spc="0" normalizeH="0" baseline="0" noProof="0" dirty="0">
              <a:ln>
                <a:noFill/>
              </a:ln>
              <a:solidFill>
                <a:srgbClr val="292C69"/>
              </a:solidFill>
              <a:effectLst/>
              <a:uLnTx/>
              <a:uFillTx/>
              <a:latin typeface="EC Square Sans Pro Medium"/>
              <a:ea typeface="Verdana" panose="020B0604030504040204" pitchFamily="34" charset="0"/>
            </a:endParaRPr>
          </a:p>
        </p:txBody>
      </p:sp>
      <p:sp>
        <p:nvSpPr>
          <p:cNvPr id="3" name="Text Placeholder 7"/>
          <p:cNvSpPr txBox="1">
            <a:spLocks/>
          </p:cNvSpPr>
          <p:nvPr/>
        </p:nvSpPr>
        <p:spPr>
          <a:xfrm>
            <a:off x="468313" y="1059583"/>
            <a:ext cx="8216901" cy="31683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b="0" dirty="0">
                <a:solidFill>
                  <a:schemeClr val="tx1"/>
                </a:solidFill>
                <a:latin typeface="Calibri" panose="020F0502020204030204" pitchFamily="34" charset="0"/>
              </a:rPr>
              <a:t>Need for a clearer definition of guidance activities in the VPL process supported by national guidelines </a:t>
            </a:r>
          </a:p>
          <a:p>
            <a:pPr>
              <a:defRPr/>
            </a:pPr>
            <a:r>
              <a:rPr lang="en-US" altLang="is-IS" b="0" dirty="0">
                <a:solidFill>
                  <a:srgbClr val="000000"/>
                </a:solidFill>
                <a:latin typeface="Calibri" panose="020F0502020204030204" pitchFamily="34" charset="0"/>
                <a:ea typeface="Calibri" panose="020F0502020204030204" pitchFamily="34" charset="0"/>
                <a:cs typeface="Times New Roman" pitchFamily="18" charset="0"/>
              </a:rPr>
              <a:t>A </a:t>
            </a:r>
            <a:r>
              <a:rPr lang="en-US" altLang="is-IS" b="0" dirty="0">
                <a:solidFill>
                  <a:srgbClr val="000000"/>
                </a:solidFill>
                <a:latin typeface="Calibri" panose="020F0502020204030204" pitchFamily="34" charset="0"/>
                <a:ea typeface="Calibri" pitchFamily="34" charset="0"/>
                <a:cs typeface="Arial" charset="0"/>
              </a:rPr>
              <a:t>need</a:t>
            </a:r>
            <a:r>
              <a:rPr lang="en-US" altLang="is-IS" b="0" dirty="0">
                <a:solidFill>
                  <a:srgbClr val="000000"/>
                </a:solidFill>
                <a:latin typeface="Calibri" pitchFamily="34" charset="0"/>
                <a:ea typeface="Calibri" pitchFamily="34" charset="0"/>
                <a:cs typeface="Times New Roman" pitchFamily="18" charset="0"/>
              </a:rPr>
              <a:t> for financing guidance services linked to VPL</a:t>
            </a:r>
          </a:p>
          <a:p>
            <a:pPr>
              <a:defRPr/>
            </a:pPr>
            <a:r>
              <a:rPr lang="en-US" b="0" dirty="0">
                <a:solidFill>
                  <a:srgbClr val="000000"/>
                </a:solidFill>
                <a:latin typeface="Calibri" panose="020F0502020204030204" pitchFamily="34" charset="0"/>
              </a:rPr>
              <a:t>Competence development of VPL guidance staff</a:t>
            </a:r>
          </a:p>
          <a:p>
            <a:pPr>
              <a:defRPr/>
            </a:pPr>
            <a:r>
              <a:rPr lang="en-US" altLang="is-IS" b="0" dirty="0">
                <a:solidFill>
                  <a:srgbClr val="000000"/>
                </a:solidFill>
                <a:latin typeface="Calibri" panose="020F0502020204030204" pitchFamily="34" charset="0"/>
              </a:rPr>
              <a:t>The coordination of guidance in VPL</a:t>
            </a:r>
            <a:endParaRPr lang="is-IS" altLang="is-IS" b="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000854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31840" y="307777"/>
            <a:ext cx="6012160" cy="535781"/>
          </a:xfrm>
          <a:prstGeom prst="rect">
            <a:avLst/>
          </a:prstGeom>
        </p:spPr>
        <p:txBody>
          <a:bodyPr anchor="ctr" anchorCtr="0"/>
          <a:lstStyle>
            <a:lvl1pPr algn="l" defTabSz="914400" rtl="0" eaLnBrk="1" latinLnBrk="0" hangingPunct="1">
              <a:lnSpc>
                <a:spcPct val="90000"/>
              </a:lnSpc>
              <a:spcBef>
                <a:spcPct val="0"/>
              </a:spcBef>
              <a:buNone/>
              <a:defRPr sz="3200" b="1" kern="1200">
                <a:solidFill>
                  <a:schemeClr val="tx2"/>
                </a:solidFill>
                <a:latin typeface="+mj-lt"/>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292C69"/>
                </a:solidFill>
                <a:effectLst/>
                <a:uLnTx/>
                <a:uFillTx/>
                <a:latin typeface="EC Square Sans Pro Medium"/>
                <a:ea typeface="Verdana" panose="020B0604030504040204" pitchFamily="34" charset="0"/>
              </a:rPr>
              <a:t>Recommendations</a:t>
            </a:r>
            <a:endParaRPr kumimoji="0" lang="en-GB" sz="3200" b="1" i="0" u="none" strike="noStrike" kern="1200" cap="none" spc="0" normalizeH="0" baseline="0" noProof="0" dirty="0">
              <a:ln>
                <a:noFill/>
              </a:ln>
              <a:solidFill>
                <a:srgbClr val="292C69"/>
              </a:solidFill>
              <a:effectLst/>
              <a:uLnTx/>
              <a:uFillTx/>
              <a:latin typeface="EC Square Sans Pro Medium"/>
              <a:ea typeface="Verdana" panose="020B0604030504040204" pitchFamily="34" charset="0"/>
            </a:endParaRPr>
          </a:p>
        </p:txBody>
      </p:sp>
      <p:sp>
        <p:nvSpPr>
          <p:cNvPr id="3" name="Text Placeholder 7"/>
          <p:cNvSpPr txBox="1">
            <a:spLocks/>
          </p:cNvSpPr>
          <p:nvPr/>
        </p:nvSpPr>
        <p:spPr>
          <a:xfrm>
            <a:off x="468313" y="1059583"/>
            <a:ext cx="8216901" cy="31683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is-IS" altLang="is-IS" dirty="0">
              <a:solidFill>
                <a:srgbClr val="000000"/>
              </a:solidFill>
              <a:latin typeface="Calibri" panose="020F0502020204030204" pitchFamily="34" charset="0"/>
            </a:endParaRPr>
          </a:p>
        </p:txBody>
      </p:sp>
      <p:sp>
        <p:nvSpPr>
          <p:cNvPr id="4" name="Suorakulmio 3">
            <a:extLst>
              <a:ext uri="{FF2B5EF4-FFF2-40B4-BE49-F238E27FC236}">
                <a16:creationId xmlns:a16="http://schemas.microsoft.com/office/drawing/2014/main" id="{F68CD1EB-50F1-486C-9F09-9BA33E1CA13E}"/>
              </a:ext>
            </a:extLst>
          </p:cNvPr>
          <p:cNvSpPr/>
          <p:nvPr/>
        </p:nvSpPr>
        <p:spPr>
          <a:xfrm>
            <a:off x="143508" y="1036929"/>
            <a:ext cx="8856984" cy="2677656"/>
          </a:xfrm>
          <a:prstGeom prst="rect">
            <a:avLst/>
          </a:prstGeom>
        </p:spPr>
        <p:txBody>
          <a:bodyPr wrap="square">
            <a:spAutoFit/>
          </a:bodyPr>
          <a:lstStyle/>
          <a:p>
            <a:pPr marL="285750" indent="-285750">
              <a:buFont typeface="Arial" panose="020B0604020202020204" pitchFamily="34" charset="0"/>
              <a:buChar char="•"/>
              <a:defRPr/>
            </a:pPr>
            <a:r>
              <a:rPr lang="en-GB" sz="2400" dirty="0">
                <a:latin typeface="Calibri" panose="020F0502020204030204" pitchFamily="34" charset="0"/>
              </a:rPr>
              <a:t>A set of common principles / guidelines for guidance in validation related to the different phases in the VPL process should be developed</a:t>
            </a:r>
          </a:p>
          <a:p>
            <a:pPr marL="214313" indent="-214313">
              <a:buFont typeface="Arial" panose="020B0604020202020204" pitchFamily="34" charset="0"/>
              <a:buChar char="•"/>
              <a:defRPr/>
            </a:pPr>
            <a:endParaRPr lang="is-IS" sz="2400" dirty="0">
              <a:latin typeface="Calibri" panose="020F0502020204030204" pitchFamily="34" charset="0"/>
            </a:endParaRPr>
          </a:p>
          <a:p>
            <a:pPr marL="214313" indent="-214313">
              <a:buFont typeface="Arial" panose="020B0604020202020204" pitchFamily="34" charset="0"/>
              <a:buChar char="•"/>
              <a:defRPr/>
            </a:pPr>
            <a:r>
              <a:rPr lang="en-GB" sz="2400" dirty="0">
                <a:latin typeface="Calibri" panose="020F0502020204030204" pitchFamily="34" charset="0"/>
              </a:rPr>
              <a:t>Career Management Skills (CMS) should be used as a tool to increase the efficiency and transparency of career guidance linked with VPL practices. </a:t>
            </a:r>
            <a:endParaRPr lang="is-IS" sz="2400" dirty="0">
              <a:latin typeface="Calibri" panose="020F0502020204030204" pitchFamily="34" charset="0"/>
            </a:endParaRPr>
          </a:p>
        </p:txBody>
      </p:sp>
    </p:spTree>
    <p:extLst>
      <p:ext uri="{BB962C8B-B14F-4D97-AF65-F5344CB8AC3E}">
        <p14:creationId xmlns:p14="http://schemas.microsoft.com/office/powerpoint/2010/main" val="679224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31840" y="307777"/>
            <a:ext cx="6012160" cy="535781"/>
          </a:xfrm>
          <a:prstGeom prst="rect">
            <a:avLst/>
          </a:prstGeom>
        </p:spPr>
        <p:txBody>
          <a:bodyPr anchor="ctr" anchorCtr="0"/>
          <a:lstStyle>
            <a:lvl1pPr algn="l" defTabSz="914400" rtl="0" eaLnBrk="1" latinLnBrk="0" hangingPunct="1">
              <a:lnSpc>
                <a:spcPct val="90000"/>
              </a:lnSpc>
              <a:spcBef>
                <a:spcPct val="0"/>
              </a:spcBef>
              <a:buNone/>
              <a:defRPr sz="3200" b="1" kern="1200">
                <a:solidFill>
                  <a:schemeClr val="tx2"/>
                </a:solidFill>
                <a:latin typeface="+mj-lt"/>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292C69"/>
                </a:solidFill>
                <a:effectLst/>
                <a:uLnTx/>
                <a:uFillTx/>
                <a:latin typeface="EC Square Sans Pro Medium"/>
                <a:ea typeface="Verdana" panose="020B0604030504040204" pitchFamily="34" charset="0"/>
              </a:rPr>
              <a:t>Recommendations</a:t>
            </a:r>
            <a:endParaRPr kumimoji="0" lang="en-GB" sz="3200" b="1" i="0" u="none" strike="noStrike" kern="1200" cap="none" spc="0" normalizeH="0" baseline="0" noProof="0" dirty="0">
              <a:ln>
                <a:noFill/>
              </a:ln>
              <a:solidFill>
                <a:srgbClr val="292C69"/>
              </a:solidFill>
              <a:effectLst/>
              <a:uLnTx/>
              <a:uFillTx/>
              <a:latin typeface="EC Square Sans Pro Medium"/>
              <a:ea typeface="Verdana" panose="020B0604030504040204" pitchFamily="34" charset="0"/>
            </a:endParaRPr>
          </a:p>
        </p:txBody>
      </p:sp>
      <p:sp>
        <p:nvSpPr>
          <p:cNvPr id="3" name="Text Placeholder 7"/>
          <p:cNvSpPr txBox="1">
            <a:spLocks/>
          </p:cNvSpPr>
          <p:nvPr/>
        </p:nvSpPr>
        <p:spPr>
          <a:xfrm>
            <a:off x="468313" y="1059583"/>
            <a:ext cx="8216901" cy="31683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is-IS" altLang="is-IS" dirty="0">
              <a:solidFill>
                <a:srgbClr val="000000"/>
              </a:solidFill>
              <a:latin typeface="Calibri" panose="020F0502020204030204" pitchFamily="34" charset="0"/>
            </a:endParaRPr>
          </a:p>
        </p:txBody>
      </p:sp>
      <p:sp>
        <p:nvSpPr>
          <p:cNvPr id="4" name="Suorakulmio 3">
            <a:extLst>
              <a:ext uri="{FF2B5EF4-FFF2-40B4-BE49-F238E27FC236}">
                <a16:creationId xmlns:a16="http://schemas.microsoft.com/office/drawing/2014/main" id="{F68CD1EB-50F1-486C-9F09-9BA33E1CA13E}"/>
              </a:ext>
            </a:extLst>
          </p:cNvPr>
          <p:cNvSpPr/>
          <p:nvPr/>
        </p:nvSpPr>
        <p:spPr>
          <a:xfrm>
            <a:off x="143508" y="917956"/>
            <a:ext cx="8856984" cy="3416320"/>
          </a:xfrm>
          <a:prstGeom prst="rect">
            <a:avLst/>
          </a:prstGeom>
        </p:spPr>
        <p:txBody>
          <a:bodyPr wrap="square">
            <a:spAutoFit/>
          </a:bodyPr>
          <a:lstStyle/>
          <a:p>
            <a:pPr marL="285750" indent="-285750">
              <a:buFont typeface="Arial" panose="020B0604020202020204" pitchFamily="34" charset="0"/>
              <a:buChar char="•"/>
              <a:defRPr/>
            </a:pPr>
            <a:r>
              <a:rPr lang="en-GB" sz="2400" dirty="0">
                <a:latin typeface="Calibri" panose="020F0502020204030204" pitchFamily="34" charset="0"/>
              </a:rPr>
              <a:t>More focus needs to be on how guidance activities within VPL systems can be financed</a:t>
            </a:r>
            <a:endParaRPr lang="is-IS" sz="2400" dirty="0">
              <a:latin typeface="Calibri" panose="020F0502020204030204" pitchFamily="34" charset="0"/>
            </a:endParaRPr>
          </a:p>
          <a:p>
            <a:pPr marL="285750" indent="-285750">
              <a:buFont typeface="Arial" panose="020B0604020202020204" pitchFamily="34" charset="0"/>
              <a:buChar char="•"/>
              <a:defRPr/>
            </a:pPr>
            <a:endParaRPr lang="en-GB" sz="2400" dirty="0">
              <a:ea typeface="Calibri"/>
              <a:cs typeface="Times New Roman"/>
            </a:endParaRPr>
          </a:p>
          <a:p>
            <a:pPr marL="285750" indent="-285750">
              <a:buFont typeface="Arial" panose="020B0604020202020204" pitchFamily="34" charset="0"/>
              <a:buChar char="•"/>
              <a:defRPr/>
            </a:pPr>
            <a:r>
              <a:rPr lang="en-GB" sz="2400" dirty="0">
                <a:ea typeface="Calibri"/>
                <a:cs typeface="Times New Roman"/>
              </a:rPr>
              <a:t>Systematic education and training of those who deliver guidance in VPL processes needs to be established</a:t>
            </a:r>
          </a:p>
          <a:p>
            <a:pPr marL="285750" indent="-285750">
              <a:buFont typeface="Arial" panose="020B0604020202020204" pitchFamily="34" charset="0"/>
              <a:buChar char="•"/>
              <a:defRPr/>
            </a:pPr>
            <a:endParaRPr lang="en-GB" sz="2400" dirty="0">
              <a:ea typeface="Calibri"/>
              <a:cs typeface="Times New Roman"/>
            </a:endParaRPr>
          </a:p>
          <a:p>
            <a:pPr marL="285750" indent="-285750">
              <a:buFont typeface="Arial" panose="020B0604020202020204" pitchFamily="34" charset="0"/>
              <a:buChar char="•"/>
              <a:defRPr/>
            </a:pPr>
            <a:r>
              <a:rPr lang="en-GB" sz="2400" dirty="0">
                <a:ea typeface="Calibri"/>
                <a:cs typeface="Times New Roman"/>
              </a:rPr>
              <a:t>VPL should be a part of the initial education of professionals in education and counselling/guidance to enhance use of VPL</a:t>
            </a:r>
          </a:p>
          <a:p>
            <a:pPr marL="285750" indent="-285750">
              <a:buFont typeface="Arial" panose="020B0604020202020204" pitchFamily="34" charset="0"/>
              <a:buChar char="•"/>
              <a:defRPr/>
            </a:pPr>
            <a:endParaRPr lang="is-IS" sz="2400" dirty="0">
              <a:latin typeface="Calibri" panose="020F0502020204030204" pitchFamily="34" charset="0"/>
            </a:endParaRPr>
          </a:p>
        </p:txBody>
      </p:sp>
    </p:spTree>
    <p:extLst>
      <p:ext uri="{BB962C8B-B14F-4D97-AF65-F5344CB8AC3E}">
        <p14:creationId xmlns:p14="http://schemas.microsoft.com/office/powerpoint/2010/main" val="682464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9258F95A-DCB0-4F79-A2A9-7866382914C8}"/>
              </a:ext>
            </a:extLst>
          </p:cNvPr>
          <p:cNvSpPr txBox="1"/>
          <p:nvPr/>
        </p:nvSpPr>
        <p:spPr>
          <a:xfrm>
            <a:off x="1763688" y="1851670"/>
            <a:ext cx="5904656" cy="1754326"/>
          </a:xfrm>
          <a:prstGeom prst="rect">
            <a:avLst/>
          </a:prstGeom>
          <a:noFill/>
        </p:spPr>
        <p:txBody>
          <a:bodyPr wrap="square" rtlCol="0">
            <a:spAutoFit/>
          </a:bodyPr>
          <a:lstStyle/>
          <a:p>
            <a:r>
              <a:rPr lang="fi-FI" dirty="0" err="1"/>
              <a:t>Further</a:t>
            </a:r>
            <a:r>
              <a:rPr lang="fi-FI" dirty="0"/>
              <a:t> </a:t>
            </a:r>
            <a:r>
              <a:rPr lang="fi-FI" dirty="0" err="1"/>
              <a:t>information</a:t>
            </a:r>
            <a:r>
              <a:rPr lang="fi-FI" dirty="0"/>
              <a:t>:</a:t>
            </a:r>
          </a:p>
          <a:p>
            <a:endParaRPr lang="fi-FI" dirty="0"/>
          </a:p>
          <a:p>
            <a:r>
              <a:rPr lang="fi-FI" dirty="0"/>
              <a:t>Anni Karttunen</a:t>
            </a:r>
          </a:p>
          <a:p>
            <a:r>
              <a:rPr lang="fi-FI" dirty="0"/>
              <a:t>Globedu</a:t>
            </a:r>
          </a:p>
          <a:p>
            <a:r>
              <a:rPr lang="fi-FI" dirty="0">
                <a:hlinkClick r:id="rId2"/>
              </a:rPr>
              <a:t>anni@globedu.fi</a:t>
            </a:r>
            <a:endParaRPr lang="fi-FI" dirty="0"/>
          </a:p>
          <a:p>
            <a:endParaRPr lang="fi-FI" dirty="0"/>
          </a:p>
        </p:txBody>
      </p:sp>
    </p:spTree>
    <p:extLst>
      <p:ext uri="{BB962C8B-B14F-4D97-AF65-F5344CB8AC3E}">
        <p14:creationId xmlns:p14="http://schemas.microsoft.com/office/powerpoint/2010/main" val="2895733053"/>
      </p:ext>
    </p:extLst>
  </p:cSld>
  <p:clrMapOvr>
    <a:masterClrMapping/>
  </p:clrMapOvr>
</p:sld>
</file>

<file path=ppt/theme/theme1.xml><?xml version="1.0" encoding="utf-8"?>
<a:theme xmlns:a="http://schemas.openxmlformats.org/drawingml/2006/main" name="First Slide">
  <a:themeElements>
    <a:clrScheme name="EVSW Colour Palette 2018">
      <a:dk1>
        <a:srgbClr val="2F2F2F"/>
      </a:dk1>
      <a:lt1>
        <a:srgbClr val="FFFFFF"/>
      </a:lt1>
      <a:dk2>
        <a:srgbClr val="292C69"/>
      </a:dk2>
      <a:lt2>
        <a:srgbClr val="878787"/>
      </a:lt2>
      <a:accent1>
        <a:srgbClr val="F39200"/>
      </a:accent1>
      <a:accent2>
        <a:srgbClr val="003399"/>
      </a:accent2>
      <a:accent3>
        <a:srgbClr val="A3195B"/>
      </a:accent3>
      <a:accent4>
        <a:srgbClr val="95C11F"/>
      </a:accent4>
      <a:accent5>
        <a:srgbClr val="F49600"/>
      </a:accent5>
      <a:accent6>
        <a:srgbClr val="1D71B8"/>
      </a:accent6>
      <a:hlink>
        <a:srgbClr val="36A9E1"/>
      </a:hlink>
      <a:folHlink>
        <a:srgbClr val="C41B62"/>
      </a:folHlink>
    </a:clrScheme>
    <a:fontScheme name="European Vocational Skills Week - Typeface">
      <a:majorFont>
        <a:latin typeface="EC Square Sans Pro Medium"/>
        <a:ea typeface=""/>
        <a:cs typeface=""/>
      </a:majorFont>
      <a:minorFont>
        <a:latin typeface="EC Square Sans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ark Blue Divid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range Divid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reen Divid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ummary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491</Words>
  <Application>Microsoft Office PowerPoint</Application>
  <PresentationFormat>Näytössä katseltava esitys (16:9)</PresentationFormat>
  <Paragraphs>46</Paragraphs>
  <Slides>9</Slides>
  <Notes>0</Notes>
  <HiddenSlides>0</HiddenSlides>
  <MMClips>0</MMClips>
  <ScaleCrop>false</ScaleCrop>
  <HeadingPairs>
    <vt:vector size="8" baseType="variant">
      <vt:variant>
        <vt:lpstr>Käytetyt fontit</vt:lpstr>
      </vt:variant>
      <vt:variant>
        <vt:i4>4</vt:i4>
      </vt:variant>
      <vt:variant>
        <vt:lpstr>Teema</vt:lpstr>
      </vt:variant>
      <vt:variant>
        <vt:i4>5</vt:i4>
      </vt:variant>
      <vt:variant>
        <vt:lpstr>Upotetut OLE-palvelimet</vt:lpstr>
      </vt:variant>
      <vt:variant>
        <vt:i4>1</vt:i4>
      </vt:variant>
      <vt:variant>
        <vt:lpstr>Dian otsikot</vt:lpstr>
      </vt:variant>
      <vt:variant>
        <vt:i4>9</vt:i4>
      </vt:variant>
    </vt:vector>
  </HeadingPairs>
  <TitlesOfParts>
    <vt:vector size="19" baseType="lpstr">
      <vt:lpstr>Arial</vt:lpstr>
      <vt:lpstr>Calibri</vt:lpstr>
      <vt:lpstr>EC Square Sans Pro Light</vt:lpstr>
      <vt:lpstr>EC Square Sans Pro Medium</vt:lpstr>
      <vt:lpstr>First Slide</vt:lpstr>
      <vt:lpstr>Dark Blue Divider</vt:lpstr>
      <vt:lpstr>Orange Divider</vt:lpstr>
      <vt:lpstr>Green Divider</vt:lpstr>
      <vt:lpstr>Summary Slide</vt:lpstr>
      <vt:lpstr>Microsoft Word Document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Anni Karttunen</dc:creator>
  <cp:lastModifiedBy>Anni Karttunen</cp:lastModifiedBy>
  <cp:revision>2</cp:revision>
  <dcterms:created xsi:type="dcterms:W3CDTF">2019-10-13T07:29:09Z</dcterms:created>
  <dcterms:modified xsi:type="dcterms:W3CDTF">2019-10-13T07:46:48Z</dcterms:modified>
</cp:coreProperties>
</file>