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1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92807-CDA8-46A8-A5B2-BC2E6B068C6E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1F60C-700C-4240-9416-30B6E18C4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70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 smtClean="0"/>
              <a:t>Dear Organisers!</a:t>
            </a:r>
          </a:p>
          <a:p>
            <a:endParaRPr lang="en-GB" sz="2400" dirty="0" smtClean="0"/>
          </a:p>
          <a:p>
            <a:r>
              <a:rPr lang="en-GB" sz="2400" dirty="0" smtClean="0"/>
              <a:t>Hungary is one of the „top country”</a:t>
            </a:r>
            <a:r>
              <a:rPr lang="hu-HU" sz="2400" dirty="0" smtClean="0"/>
              <a:t> in </a:t>
            </a:r>
            <a:r>
              <a:rPr lang="hu-HU" sz="2400" dirty="0" err="1" smtClean="0"/>
              <a:t>the</a:t>
            </a:r>
            <a:r>
              <a:rPr lang="hu-HU" sz="2400" dirty="0" smtClean="0"/>
              <a:t> European </a:t>
            </a:r>
            <a:r>
              <a:rPr lang="hu-HU" sz="2400" dirty="0" err="1" smtClean="0"/>
              <a:t>Vocational</a:t>
            </a:r>
            <a:r>
              <a:rPr lang="hu-HU" sz="2400" dirty="0" smtClean="0"/>
              <a:t> </a:t>
            </a:r>
            <a:r>
              <a:rPr lang="hu-HU" sz="2400" dirty="0" err="1" smtClean="0"/>
              <a:t>Skills</a:t>
            </a:r>
            <a:r>
              <a:rPr lang="hu-HU" sz="2400" dirty="0" smtClean="0"/>
              <a:t> </a:t>
            </a:r>
            <a:r>
              <a:rPr lang="hu-HU" sz="2400" dirty="0" err="1" smtClean="0"/>
              <a:t>Week</a:t>
            </a:r>
            <a:r>
              <a:rPr lang="en-GB" sz="2400" dirty="0" smtClean="0"/>
              <a:t>. What is our secret? There is no secret</a:t>
            </a:r>
            <a:r>
              <a:rPr lang="hu-HU" sz="2400" dirty="0" smtClean="0"/>
              <a:t>,</a:t>
            </a:r>
            <a:r>
              <a:rPr lang="en-GB" sz="2400" dirty="0" smtClean="0"/>
              <a:t> just a simple method. Today I’d like to introduce </a:t>
            </a:r>
            <a:r>
              <a:rPr lang="hu-HU" sz="2400" dirty="0" err="1" smtClean="0"/>
              <a:t>our</a:t>
            </a:r>
            <a:r>
              <a:rPr lang="hu-HU" sz="2400" dirty="0" smtClean="0"/>
              <a:t> </a:t>
            </a:r>
            <a:r>
              <a:rPr lang="hu-HU" sz="2400" dirty="0" err="1" smtClean="0"/>
              <a:t>method</a:t>
            </a:r>
            <a:r>
              <a:rPr lang="en-GB" sz="2400" dirty="0" smtClean="0"/>
              <a:t>:</a:t>
            </a:r>
            <a:endParaRPr lang="en-GB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F60C-700C-4240-9416-30B6E18C4B5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442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 smtClean="0"/>
              <a:t>The „Hungarian method” means 5 simple steps:</a:t>
            </a:r>
          </a:p>
          <a:p>
            <a:pPr marL="228600" indent="-228600">
              <a:buAutoNum type="arabicPeriod"/>
            </a:pPr>
            <a:r>
              <a:rPr lang="en-GB" sz="2400" dirty="0" smtClean="0"/>
              <a:t>Communication</a:t>
            </a:r>
          </a:p>
          <a:p>
            <a:pPr marL="228600" indent="-228600">
              <a:buAutoNum type="arabicPeriod"/>
            </a:pPr>
            <a:r>
              <a:rPr lang="en-GB" sz="2400" dirty="0" smtClean="0"/>
              <a:t>Strategic thinking</a:t>
            </a:r>
          </a:p>
          <a:p>
            <a:pPr marL="228600" indent="-228600">
              <a:buAutoNum type="arabicPeriod"/>
            </a:pPr>
            <a:r>
              <a:rPr lang="hu-HU" sz="2400" dirty="0" err="1" smtClean="0"/>
              <a:t>Motivating</a:t>
            </a:r>
            <a:r>
              <a:rPr lang="en-GB" sz="2400" dirty="0" smtClean="0"/>
              <a:t> the organisers</a:t>
            </a:r>
          </a:p>
          <a:p>
            <a:pPr marL="228600" indent="-228600">
              <a:buAutoNum type="arabicPeriod"/>
            </a:pPr>
            <a:r>
              <a:rPr lang="en-GB" sz="2400" dirty="0" smtClean="0"/>
              <a:t>Support to organisers</a:t>
            </a:r>
          </a:p>
          <a:p>
            <a:pPr marL="228600" indent="-228600">
              <a:buAutoNum type="arabicPeriod"/>
            </a:pPr>
            <a:r>
              <a:rPr lang="hu-HU" sz="2400" dirty="0" err="1" smtClean="0"/>
              <a:t>Visible</a:t>
            </a:r>
            <a:r>
              <a:rPr lang="hu-HU" sz="2400" dirty="0" smtClean="0"/>
              <a:t> </a:t>
            </a:r>
            <a:r>
              <a:rPr lang="en-GB" sz="2400" dirty="0" smtClean="0"/>
              <a:t>profit of the European Vocational Skills Week</a:t>
            </a:r>
            <a:endParaRPr lang="en-GB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F60C-700C-4240-9416-30B6E18C4B5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492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 smtClean="0"/>
              <a:t>The first step is the communication:</a:t>
            </a:r>
          </a:p>
          <a:p>
            <a:r>
              <a:rPr lang="en-GB" sz="1800" dirty="0" smtClean="0"/>
              <a:t>We translate the official documents (what you can’t find in Hungarian in the central webpage) </a:t>
            </a:r>
            <a:r>
              <a:rPr lang="en-GB" sz="1800" u="sng" dirty="0" smtClean="0"/>
              <a:t>– </a:t>
            </a:r>
            <a:r>
              <a:rPr lang="en-GB" sz="1800" u="sng" dirty="0" err="1" smtClean="0"/>
              <a:t>a.g.</a:t>
            </a:r>
            <a:r>
              <a:rPr lang="en-GB" sz="1800" u="sng" dirty="0" smtClean="0"/>
              <a:t> registration form</a:t>
            </a:r>
            <a:r>
              <a:rPr lang="en-GB" sz="1800" dirty="0" smtClean="0"/>
              <a:t>. Here is not our friend the ‚Google translator’: we must pair the international terms with the Hungarian practice. </a:t>
            </a:r>
            <a:r>
              <a:rPr lang="en-GB" sz="1800" u="sng" dirty="0" err="1" smtClean="0"/>
              <a:t>A.g.</a:t>
            </a:r>
            <a:r>
              <a:rPr lang="en-GB" sz="1800" u="sng" dirty="0" smtClean="0"/>
              <a:t> the „Open doors event” is an „open day” in the Hungarian schools, and a visit in a company is „open doors” event too.</a:t>
            </a:r>
            <a:r>
              <a:rPr lang="en-GB" sz="1800" dirty="0" smtClean="0"/>
              <a:t> </a:t>
            </a:r>
          </a:p>
          <a:p>
            <a:endParaRPr lang="en-GB" sz="1800" dirty="0" smtClean="0"/>
          </a:p>
          <a:p>
            <a:r>
              <a:rPr lang="en-GB" sz="1800" dirty="0" smtClean="0"/>
              <a:t>Every year we organise workshops to the organisers: we tell the actual information</a:t>
            </a:r>
            <a:r>
              <a:rPr lang="hu-HU" sz="1800" dirty="0" smtClean="0"/>
              <a:t>s,</a:t>
            </a:r>
            <a:r>
              <a:rPr lang="en-GB" sz="1800" dirty="0" smtClean="0"/>
              <a:t> we share the </a:t>
            </a:r>
            <a:r>
              <a:rPr lang="hu-HU" sz="1800" dirty="0" err="1" smtClean="0"/>
              <a:t>best</a:t>
            </a:r>
            <a:r>
              <a:rPr lang="hu-HU" sz="1800" dirty="0" smtClean="0"/>
              <a:t> </a:t>
            </a:r>
            <a:r>
              <a:rPr lang="hu-HU" sz="1800" dirty="0" err="1" smtClean="0"/>
              <a:t>practices</a:t>
            </a:r>
            <a:r>
              <a:rPr lang="hu-HU" sz="1800" dirty="0" smtClean="0"/>
              <a:t> </a:t>
            </a:r>
            <a:r>
              <a:rPr lang="en-GB" sz="1800" dirty="0" smtClean="0"/>
              <a:t>and our results.</a:t>
            </a:r>
            <a:endParaRPr lang="hu-HU" sz="1800" dirty="0" smtClean="0"/>
          </a:p>
          <a:p>
            <a:endParaRPr lang="hu-HU" sz="1800" dirty="0"/>
          </a:p>
          <a:p>
            <a:r>
              <a:rPr lang="hu-HU" sz="1800" dirty="0" smtClean="0"/>
              <a:t>(az aláhúzott részeket csak akkor mondom el, ha rákérdeznek)</a:t>
            </a:r>
            <a:endParaRPr lang="en-GB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F60C-700C-4240-9416-30B6E18C4B5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263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 smtClean="0"/>
              <a:t>Our strategy has three levels:</a:t>
            </a:r>
          </a:p>
          <a:p>
            <a:pPr marL="228600" indent="-228600">
              <a:buAutoNum type="arabicPeriod"/>
            </a:pPr>
            <a:r>
              <a:rPr lang="en-GB" sz="1800" dirty="0" smtClean="0"/>
              <a:t>The first, we encourage the organisers keeping local and low cost programs. They do not have to think in big, high-cost programs. So, every local VET schools can be successful.</a:t>
            </a:r>
          </a:p>
          <a:p>
            <a:pPr marL="228600" indent="-228600">
              <a:buAutoNum type="arabicPeriod"/>
            </a:pPr>
            <a:r>
              <a:rPr lang="en-GB" sz="1800" dirty="0" smtClean="0"/>
              <a:t>Easy access all over the country </a:t>
            </a:r>
          </a:p>
          <a:p>
            <a:pPr marL="228600" indent="-228600">
              <a:buAutoNum type="arabicPeriod"/>
            </a:pPr>
            <a:r>
              <a:rPr lang="en-GB" sz="1800" dirty="0" smtClean="0"/>
              <a:t>And we have two „Flagship” programs: to sell the Week in the media. Our two countrywide flagship programs are the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1800" dirty="0" smtClean="0"/>
              <a:t>What's up? Career guidance festival for technical professions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1800" dirty="0" smtClean="0"/>
              <a:t>Build Your Future! Construction Career Day</a:t>
            </a:r>
          </a:p>
          <a:p>
            <a:pPr marL="228600" indent="-228600">
              <a:buAutoNum type="arabicPeriod"/>
            </a:pPr>
            <a:endParaRPr lang="en-GB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F60C-700C-4240-9416-30B6E18C4B5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649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 smtClean="0"/>
              <a:t>The first two points are obvious. </a:t>
            </a:r>
          </a:p>
          <a:p>
            <a:r>
              <a:rPr lang="en-GB" sz="2400" dirty="0" smtClean="0"/>
              <a:t>The 3rd: we, Hungarians, have a competitive spirit, so the Vocational Week has became a friendly competition in Hungary: the  goal is which organisation can register more interesting programs? </a:t>
            </a:r>
            <a:endParaRPr lang="en-GB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F60C-700C-4240-9416-30B6E18C4B5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489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 smtClean="0"/>
              <a:t>This group is our Marvel heroes: we support the Hungarian organisers </a:t>
            </a:r>
            <a:r>
              <a:rPr lang="hu-HU" sz="2400" dirty="0" smtClean="0"/>
              <a:t>in</a:t>
            </a:r>
            <a:r>
              <a:rPr lang="en-GB" sz="2400" dirty="0" smtClean="0"/>
              <a:t> </a:t>
            </a:r>
            <a:r>
              <a:rPr lang="en-GB" sz="2400" dirty="0" smtClean="0"/>
              <a:t>different ways.</a:t>
            </a:r>
            <a:endParaRPr lang="en-GB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F60C-700C-4240-9416-30B6E18C4B5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185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 smtClean="0"/>
              <a:t>Being the Top Country is a good motivation, but here are the short term profit:</a:t>
            </a:r>
            <a:endParaRPr lang="en-GB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F60C-700C-4240-9416-30B6E18C4B5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366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 smtClean="0"/>
              <a:t>Our main goals are</a:t>
            </a:r>
          </a:p>
          <a:p>
            <a:pPr marL="228600" indent="-228600">
              <a:buAutoNum type="arabicPeriod"/>
            </a:pPr>
            <a:r>
              <a:rPr lang="en-GB" sz="2400" dirty="0" smtClean="0"/>
              <a:t>Cooperation among the VET organizations</a:t>
            </a:r>
          </a:p>
          <a:p>
            <a:pPr marL="228600" indent="-228600">
              <a:buAutoNum type="arabicPeriod"/>
            </a:pPr>
            <a:r>
              <a:rPr lang="en-GB" sz="2400" dirty="0" smtClean="0"/>
              <a:t>Promotion all VET programs in one webpage</a:t>
            </a:r>
          </a:p>
          <a:p>
            <a:pPr marL="228600" indent="-228600">
              <a:buAutoNum type="arabicPeriod"/>
            </a:pPr>
            <a:r>
              <a:rPr lang="en-GB" sz="2400" dirty="0" smtClean="0"/>
              <a:t>a new way of thinking in the Hungarian VET system.</a:t>
            </a:r>
            <a:endParaRPr lang="en-GB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F60C-700C-4240-9416-30B6E18C4B5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626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F60C-700C-4240-9416-30B6E18C4B5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3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CA0F-8165-480C-9D5C-94C355ADDA2A}" type="datetimeFigureOut">
              <a:rPr lang="hu-HU" smtClean="0"/>
              <a:t>2019. 10. 15.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FED-6C90-490E-9168-F1E02C06ED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6854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CA0F-8165-480C-9D5C-94C355ADDA2A}" type="datetimeFigureOut">
              <a:rPr lang="hu-HU" smtClean="0"/>
              <a:t>2019. 10. 15.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FED-6C90-490E-9168-F1E02C06ED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187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CA0F-8165-480C-9D5C-94C355ADDA2A}" type="datetimeFigureOut">
              <a:rPr lang="hu-HU" smtClean="0"/>
              <a:t>2019. 10. 15.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FED-6C90-490E-9168-F1E02C06ED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489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CA0F-8165-480C-9D5C-94C355ADDA2A}" type="datetimeFigureOut">
              <a:rPr lang="hu-HU" smtClean="0"/>
              <a:t>2019. 10. 15.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FED-6C90-490E-9168-F1E02C06ED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827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CA0F-8165-480C-9D5C-94C355ADDA2A}" type="datetimeFigureOut">
              <a:rPr lang="hu-HU" smtClean="0"/>
              <a:t>2019. 10. 15.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FED-6C90-490E-9168-F1E02C06ED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9066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CA0F-8165-480C-9D5C-94C355ADDA2A}" type="datetimeFigureOut">
              <a:rPr lang="hu-HU" smtClean="0"/>
              <a:t>2019. 10. 15.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FED-6C90-490E-9168-F1E02C06ED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25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CA0F-8165-480C-9D5C-94C355ADDA2A}" type="datetimeFigureOut">
              <a:rPr lang="hu-HU" smtClean="0"/>
              <a:t>2019. 10. 15.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FED-6C90-490E-9168-F1E02C06ED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378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CA0F-8165-480C-9D5C-94C355ADDA2A}" type="datetimeFigureOut">
              <a:rPr lang="hu-HU" smtClean="0"/>
              <a:t>2019. 10. 15.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FED-6C90-490E-9168-F1E02C06ED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883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CA0F-8165-480C-9D5C-94C355ADDA2A}" type="datetimeFigureOut">
              <a:rPr lang="hu-HU" smtClean="0"/>
              <a:t>2019. 10. 15.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FED-6C90-490E-9168-F1E02C06ED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649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CA0F-8165-480C-9D5C-94C355ADDA2A}" type="datetimeFigureOut">
              <a:rPr lang="hu-HU" smtClean="0"/>
              <a:t>2019. 10. 15.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FED-6C90-490E-9168-F1E02C06ED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652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CA0F-8165-480C-9D5C-94C355ADDA2A}" type="datetimeFigureOut">
              <a:rPr lang="hu-HU" smtClean="0"/>
              <a:t>2019. 10. 15.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FED-6C90-490E-9168-F1E02C06ED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913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FCA0F-8165-480C-9D5C-94C355ADDA2A}" type="datetimeFigureOut">
              <a:rPr lang="hu-HU" smtClean="0"/>
              <a:t>2019. 10. 15.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A6FED-6C90-490E-9168-F1E02C06ED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824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zakkepzesihet.h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zakhet@gmail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hyperlink" Target="https://www.facebook.com/szakkepzesihet/" TargetMode="External"/><Relationship Id="rId4" Type="http://schemas.openxmlformats.org/officeDocument/2006/relationships/hyperlink" Target="https://szakkepzesihet.h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European Vocational Skills Week in Hungary</a:t>
            </a:r>
            <a:endParaRPr lang="en-GB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err="1" smtClean="0"/>
              <a:t>By</a:t>
            </a:r>
            <a:r>
              <a:rPr lang="hu-HU" dirty="0" smtClean="0"/>
              <a:t> David Rozványi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416300"/>
            <a:ext cx="2552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6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87325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Our steps:</a:t>
            </a:r>
            <a:endParaRPr lang="en-GB" dirty="0"/>
          </a:p>
        </p:txBody>
      </p:sp>
      <p:pic>
        <p:nvPicPr>
          <p:cNvPr id="1026" name="Picture 2" descr="Képtalálat a következőre: „steps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4" y="1527174"/>
            <a:ext cx="10855325" cy="488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Ötszög 4"/>
          <p:cNvSpPr/>
          <p:nvPr/>
        </p:nvSpPr>
        <p:spPr>
          <a:xfrm>
            <a:off x="219073" y="3302000"/>
            <a:ext cx="2578100" cy="111760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1. communication</a:t>
            </a:r>
            <a:endParaRPr lang="en-GB" sz="2400" dirty="0"/>
          </a:p>
        </p:txBody>
      </p:sp>
      <p:sp>
        <p:nvSpPr>
          <p:cNvPr id="7" name="Ötszög 6"/>
          <p:cNvSpPr/>
          <p:nvPr/>
        </p:nvSpPr>
        <p:spPr>
          <a:xfrm>
            <a:off x="2682873" y="5472112"/>
            <a:ext cx="2578100" cy="111760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2. strategy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8" name="Ötszög 7"/>
          <p:cNvSpPr/>
          <p:nvPr/>
        </p:nvSpPr>
        <p:spPr>
          <a:xfrm>
            <a:off x="5146673" y="4054711"/>
            <a:ext cx="2578100" cy="111760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3. motivation</a:t>
            </a:r>
            <a:endParaRPr lang="en-GB" sz="3200" dirty="0"/>
          </a:p>
        </p:txBody>
      </p:sp>
      <p:sp>
        <p:nvSpPr>
          <p:cNvPr id="9" name="Ötszög 8"/>
          <p:cNvSpPr/>
          <p:nvPr/>
        </p:nvSpPr>
        <p:spPr>
          <a:xfrm>
            <a:off x="6835773" y="1711420"/>
            <a:ext cx="2578100" cy="11176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4. support</a:t>
            </a:r>
            <a:endParaRPr lang="en-GB" sz="3200" dirty="0"/>
          </a:p>
        </p:txBody>
      </p:sp>
      <p:sp>
        <p:nvSpPr>
          <p:cNvPr id="10" name="Ötszög 9"/>
          <p:cNvSpPr/>
          <p:nvPr/>
        </p:nvSpPr>
        <p:spPr>
          <a:xfrm>
            <a:off x="9613900" y="662687"/>
            <a:ext cx="2578100" cy="1117600"/>
          </a:xfrm>
          <a:prstGeom prst="homePlate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5. profit!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83716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4897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Translating and dissemination of the  official documents</a:t>
            </a:r>
            <a:endParaRPr lang="hu-HU" sz="3600" dirty="0" smtClean="0"/>
          </a:p>
          <a:p>
            <a:pPr marL="514350" indent="-514350">
              <a:buFont typeface="+mj-lt"/>
              <a:buAutoNum type="arabicPeriod"/>
            </a:pPr>
            <a:endParaRPr lang="en-GB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Workshops for the affected organizations in every year: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200" dirty="0" smtClean="0"/>
              <a:t>Actual information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200" dirty="0" smtClean="0"/>
              <a:t>Best practices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200" dirty="0" smtClean="0"/>
              <a:t>Results </a:t>
            </a:r>
            <a:endParaRPr lang="en-GB" sz="3200" dirty="0"/>
          </a:p>
        </p:txBody>
      </p:sp>
      <p:sp>
        <p:nvSpPr>
          <p:cNvPr id="4" name="Ötszög 3"/>
          <p:cNvSpPr/>
          <p:nvPr/>
        </p:nvSpPr>
        <p:spPr>
          <a:xfrm>
            <a:off x="219073" y="266700"/>
            <a:ext cx="2578100" cy="111760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1. communication</a:t>
            </a:r>
            <a:endParaRPr lang="en-GB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6593">
            <a:off x="7399100" y="1557980"/>
            <a:ext cx="4644416" cy="247059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2223">
            <a:off x="7814732" y="3378200"/>
            <a:ext cx="4097867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79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6743700" cy="47275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Subsidiarity: </a:t>
            </a:r>
            <a:r>
              <a:rPr lang="en-GB" dirty="0" smtClean="0"/>
              <a:t>L</a:t>
            </a:r>
            <a:r>
              <a:rPr lang="hu-HU" dirty="0" smtClean="0"/>
              <a:t>o</a:t>
            </a:r>
            <a:r>
              <a:rPr lang="en-GB" dirty="0" smtClean="0"/>
              <a:t>w </a:t>
            </a:r>
            <a:r>
              <a:rPr lang="en-GB" dirty="0" smtClean="0"/>
              <a:t>cost and Local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programs available throughout the country for the visitors</a:t>
            </a: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Great flagship programs: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What's up? Career guidance festival for technical professions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Build Your Future! Construction Career Day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Ötszög 3"/>
          <p:cNvSpPr/>
          <p:nvPr/>
        </p:nvSpPr>
        <p:spPr>
          <a:xfrm>
            <a:off x="219073" y="277812"/>
            <a:ext cx="2578100" cy="111760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2. strategy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211" y="760413"/>
            <a:ext cx="4838364" cy="304958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0" y="3872706"/>
            <a:ext cx="2617787" cy="261778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399" y="4508499"/>
            <a:ext cx="1384301" cy="138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19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46400" y="174625"/>
            <a:ext cx="8407400" cy="1325563"/>
          </a:xfrm>
        </p:spPr>
        <p:txBody>
          <a:bodyPr/>
          <a:lstStyle/>
          <a:p>
            <a:r>
              <a:rPr lang="en-GB" i="1" dirty="0" smtClean="0"/>
              <a:t>… why it is worth joining?</a:t>
            </a:r>
            <a:endParaRPr lang="en-GB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2400" y="1825625"/>
            <a:ext cx="88773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The European Vocational Skills Week is a very good quality mark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The visual toolkit of the EVSW is very good!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Friendly competition among the 19 counties and the organizations: who has more registered programs?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The registered programs are visible in the Hungarian website </a:t>
            </a:r>
            <a:r>
              <a:rPr lang="en-GB" sz="3200" dirty="0" smtClean="0">
                <a:hlinkClick r:id="rId3"/>
              </a:rPr>
              <a:t>https://szakkepzesihet.hu/</a:t>
            </a:r>
            <a:endParaRPr lang="en-GB" sz="3200" dirty="0"/>
          </a:p>
        </p:txBody>
      </p:sp>
      <p:sp>
        <p:nvSpPr>
          <p:cNvPr id="4" name="Ötszög 3"/>
          <p:cNvSpPr/>
          <p:nvPr/>
        </p:nvSpPr>
        <p:spPr>
          <a:xfrm>
            <a:off x="193673" y="230188"/>
            <a:ext cx="2578100" cy="111760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3. motivation</a:t>
            </a:r>
            <a:endParaRPr lang="en-GB" sz="32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825625"/>
            <a:ext cx="660400" cy="6604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70"/>
          <a:stretch/>
        </p:blipFill>
        <p:spPr>
          <a:xfrm>
            <a:off x="601767" y="2845990"/>
            <a:ext cx="655533" cy="43894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400" y="48514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10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00200" y="1825624"/>
            <a:ext cx="9753600" cy="4816475"/>
          </a:xfrm>
        </p:spPr>
        <p:txBody>
          <a:bodyPr>
            <a:normAutofit lnSpcReduction="10000"/>
          </a:bodyPr>
          <a:lstStyle/>
          <a:p>
            <a:r>
              <a:rPr lang="en-GB" sz="3200" dirty="0" smtClean="0"/>
              <a:t>Quality assurance,</a:t>
            </a:r>
            <a:br>
              <a:rPr lang="en-GB" sz="3200" dirty="0" smtClean="0"/>
            </a:br>
            <a:r>
              <a:rPr lang="en-GB" sz="3200" dirty="0" smtClean="0"/>
              <a:t>translation,</a:t>
            </a:r>
            <a:br>
              <a:rPr lang="en-GB" sz="3200" dirty="0" smtClean="0"/>
            </a:br>
            <a:r>
              <a:rPr lang="en-GB" sz="3200" dirty="0" smtClean="0"/>
              <a:t>administration,</a:t>
            </a:r>
            <a:br>
              <a:rPr lang="en-GB" sz="3200" dirty="0" smtClean="0"/>
            </a:br>
            <a:r>
              <a:rPr lang="en-GB" sz="3200" dirty="0" smtClean="0"/>
              <a:t>social media: </a:t>
            </a:r>
            <a:r>
              <a:rPr lang="en-GB" sz="3200" i="1" dirty="0" smtClean="0"/>
              <a:t>David Rozványi</a:t>
            </a:r>
          </a:p>
          <a:p>
            <a:endParaRPr lang="en-GB" sz="3200" dirty="0" smtClean="0"/>
          </a:p>
          <a:p>
            <a:r>
              <a:rPr lang="en-GB" sz="3200" dirty="0" smtClean="0"/>
              <a:t>IT support,</a:t>
            </a:r>
            <a:br>
              <a:rPr lang="en-GB" sz="3200" dirty="0" smtClean="0"/>
            </a:br>
            <a:r>
              <a:rPr lang="en-GB" sz="3200" dirty="0" smtClean="0"/>
              <a:t>Hungarian website: </a:t>
            </a:r>
            <a:r>
              <a:rPr lang="en-GB" sz="3200" i="1" dirty="0" err="1" smtClean="0"/>
              <a:t>Gábor</a:t>
            </a:r>
            <a:r>
              <a:rPr lang="en-GB" sz="3200" i="1" dirty="0" smtClean="0"/>
              <a:t>, </a:t>
            </a:r>
            <a:r>
              <a:rPr lang="en-GB" sz="3200" i="1" dirty="0" err="1" smtClean="0"/>
              <a:t>Klement-Ugrin</a:t>
            </a:r>
            <a:endParaRPr lang="en-GB" sz="3200" i="1" dirty="0" smtClean="0"/>
          </a:p>
          <a:p>
            <a:endParaRPr lang="en-GB" sz="3200" dirty="0" smtClean="0"/>
          </a:p>
          <a:p>
            <a:r>
              <a:rPr lang="en-GB" sz="3200" dirty="0" smtClean="0"/>
              <a:t>Marketing and</a:t>
            </a:r>
            <a:br>
              <a:rPr lang="en-GB" sz="3200" dirty="0" smtClean="0"/>
            </a:br>
            <a:r>
              <a:rPr lang="en-GB" sz="3200" dirty="0" smtClean="0"/>
              <a:t>financial methods: </a:t>
            </a:r>
            <a:r>
              <a:rPr lang="en-GB" sz="3200" i="1" dirty="0" err="1" smtClean="0"/>
              <a:t>Anikó</a:t>
            </a:r>
            <a:r>
              <a:rPr lang="en-GB" sz="3200" i="1" dirty="0" smtClean="0"/>
              <a:t>, </a:t>
            </a:r>
            <a:r>
              <a:rPr lang="en-GB" sz="3200" i="1" dirty="0" err="1" smtClean="0"/>
              <a:t>Angyalné</a:t>
            </a:r>
            <a:r>
              <a:rPr lang="en-GB" sz="3200" i="1" dirty="0" smtClean="0"/>
              <a:t> Kovács</a:t>
            </a:r>
            <a:endParaRPr lang="en-GB" sz="3200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022600" y="161925"/>
            <a:ext cx="8331200" cy="1325563"/>
          </a:xfrm>
        </p:spPr>
        <p:txBody>
          <a:bodyPr/>
          <a:lstStyle/>
          <a:p>
            <a:r>
              <a:rPr lang="en-GB" dirty="0" smtClean="0"/>
              <a:t>Our support</a:t>
            </a:r>
            <a:r>
              <a:rPr lang="hu-HU" dirty="0" smtClean="0"/>
              <a:t> team</a:t>
            </a:r>
            <a:endParaRPr lang="en-GB" dirty="0"/>
          </a:p>
        </p:txBody>
      </p:sp>
      <p:sp>
        <p:nvSpPr>
          <p:cNvPr id="6" name="Ötszög 5"/>
          <p:cNvSpPr/>
          <p:nvPr/>
        </p:nvSpPr>
        <p:spPr>
          <a:xfrm>
            <a:off x="257173" y="225520"/>
            <a:ext cx="2578100" cy="11176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4. support</a:t>
            </a:r>
            <a:endParaRPr lang="en-GB" sz="3200" dirty="0"/>
          </a:p>
        </p:txBody>
      </p:sp>
      <p:pic>
        <p:nvPicPr>
          <p:cNvPr id="5125" name="Picture 5" descr="A képen a következők lehetnek: 1 személy, szemüveg és közel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3071" y="5177535"/>
            <a:ext cx="1127129" cy="11271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s://scontent-vie1-1.xx.fbcdn.net/v/t1.15752-9/71107891_2429688703766804_7614652848856367104_n.png?_nc_cat=106&amp;_nc_oc=AQnfCxVPnZV2rzlnLoGIbbqF6XR4dPU2EdTnx3yv9THnIhTAglI-jQiQv4B_6c1_M7E&amp;_nc_ht=scontent-vie1-1.xx&amp;oh=7c2af2a2da0e6a44dc97ba48e4ca152d&amp;oe=5E32FD0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1" y="3872610"/>
            <a:ext cx="1127129" cy="112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képen a következők lehetnek: Dávid Rozványi, mosolyo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6" t="2639" r="19246" b="62135"/>
          <a:stretch/>
        </p:blipFill>
        <p:spPr bwMode="auto">
          <a:xfrm>
            <a:off x="473071" y="1891509"/>
            <a:ext cx="1131091" cy="11310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607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We are a „Top Country” – this is a good motivation, but we want more!</a:t>
            </a:r>
            <a:endParaRPr lang="en-GB" sz="3600" dirty="0"/>
          </a:p>
        </p:txBody>
      </p:sp>
      <p:sp>
        <p:nvSpPr>
          <p:cNvPr id="4" name="Ötszög 3"/>
          <p:cNvSpPr/>
          <p:nvPr/>
        </p:nvSpPr>
        <p:spPr>
          <a:xfrm>
            <a:off x="228600" y="303213"/>
            <a:ext cx="2578100" cy="1117600"/>
          </a:xfrm>
          <a:prstGeom prst="homePlate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5. profit!</a:t>
            </a:r>
            <a:endParaRPr lang="en-GB" sz="32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636" y="3387985"/>
            <a:ext cx="3315863" cy="278897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9283540" y="6159500"/>
            <a:ext cx="1018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dirty="0" smtClean="0"/>
              <a:t>2018</a:t>
            </a:r>
            <a:endParaRPr lang="en-GB" sz="32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92" y="3488023"/>
            <a:ext cx="3836349" cy="259130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5337413" y="6159500"/>
            <a:ext cx="1018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dirty="0" smtClean="0"/>
              <a:t>2017</a:t>
            </a:r>
            <a:endParaRPr lang="en-GB" sz="320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32" y="3517900"/>
            <a:ext cx="3235492" cy="2561431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678565" y="6159500"/>
            <a:ext cx="1018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dirty="0" smtClean="0"/>
              <a:t>2016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2971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60524"/>
            <a:ext cx="8242300" cy="47910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3600" dirty="0" smtClean="0"/>
              <a:t>Our </a:t>
            </a:r>
            <a:r>
              <a:rPr lang="en-GB" sz="3600" b="1" dirty="0" smtClean="0"/>
              <a:t>real</a:t>
            </a:r>
            <a:r>
              <a:rPr lang="en-GB" sz="3600" dirty="0" smtClean="0"/>
              <a:t> profit</a:t>
            </a:r>
            <a:r>
              <a:rPr lang="hu-HU" sz="3600" dirty="0" smtClean="0"/>
              <a:t>s</a:t>
            </a:r>
            <a:r>
              <a:rPr lang="en-GB" sz="3600" dirty="0" smtClean="0"/>
              <a:t>: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 smtClean="0"/>
              <a:t>Cooperation among the VET organizations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 smtClean="0"/>
              <a:t>A new webpage is created for the parents and teachers where they can find the important Hungarian VET promotion programs</a:t>
            </a:r>
            <a:r>
              <a:rPr lang="hu-HU" sz="3600" dirty="0" smtClean="0"/>
              <a:t> </a:t>
            </a:r>
            <a:r>
              <a:rPr lang="en-GB" sz="3600" dirty="0" smtClean="0"/>
              <a:t>(In Hungarian, with pictures, </a:t>
            </a:r>
            <a:r>
              <a:rPr lang="en-GB" sz="3600" dirty="0" err="1" smtClean="0"/>
              <a:t>Youtube</a:t>
            </a:r>
            <a:r>
              <a:rPr lang="en-GB" sz="3600" dirty="0" smtClean="0"/>
              <a:t> channels and </a:t>
            </a:r>
            <a:r>
              <a:rPr lang="hu-HU" sz="3600" dirty="0" smtClean="0"/>
              <a:t>G</a:t>
            </a:r>
            <a:r>
              <a:rPr lang="en-GB" sz="3600" dirty="0" err="1" smtClean="0"/>
              <a:t>oogle</a:t>
            </a:r>
            <a:r>
              <a:rPr lang="hu-HU" sz="3600" dirty="0" smtClean="0"/>
              <a:t>M</a:t>
            </a:r>
            <a:r>
              <a:rPr lang="en-GB" sz="3600" dirty="0" smtClean="0"/>
              <a:t>aps)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 smtClean="0"/>
              <a:t>New mentality and methods in the VET promotion</a:t>
            </a:r>
          </a:p>
          <a:p>
            <a:endParaRPr lang="en-GB" sz="3600" dirty="0" smtClean="0"/>
          </a:p>
        </p:txBody>
      </p:sp>
      <p:sp>
        <p:nvSpPr>
          <p:cNvPr id="4" name="Ötszög 3"/>
          <p:cNvSpPr/>
          <p:nvPr/>
        </p:nvSpPr>
        <p:spPr>
          <a:xfrm>
            <a:off x="228600" y="303213"/>
            <a:ext cx="2578100" cy="1117600"/>
          </a:xfrm>
          <a:prstGeom prst="homePlate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5. profit!</a:t>
            </a:r>
            <a:endParaRPr lang="en-GB" sz="32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/>
          <a:srcRect l="1112"/>
          <a:stretch/>
        </p:blipFill>
        <p:spPr>
          <a:xfrm>
            <a:off x="9080500" y="142875"/>
            <a:ext cx="2825750" cy="671512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5854700"/>
            <a:ext cx="1003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74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8200" y="31083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dirty="0" smtClean="0"/>
              <a:t>Thank you for your attention!</a:t>
            </a:r>
            <a:br>
              <a:rPr lang="en-US" sz="6700" dirty="0" smtClean="0"/>
            </a:br>
            <a:r>
              <a:rPr lang="hu-HU" sz="6700" dirty="0" smtClean="0"/>
              <a:t/>
            </a:r>
            <a:br>
              <a:rPr lang="hu-HU" sz="6700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David Rozványi</a:t>
            </a:r>
            <a:br>
              <a:rPr lang="hu-HU" dirty="0" smtClean="0"/>
            </a:br>
            <a:r>
              <a:rPr lang="hu-HU" dirty="0" smtClean="0">
                <a:hlinkClick r:id="rId3"/>
              </a:rPr>
              <a:t>szakhet@gmail.com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>
                <a:hlinkClick r:id="rId4"/>
              </a:rPr>
              <a:t>https://szakkepzesihet.hu</a:t>
            </a:r>
            <a:r>
              <a:rPr lang="hu-HU" dirty="0" smtClean="0">
                <a:hlinkClick r:id="rId4"/>
              </a:rPr>
              <a:t>/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>
                <a:hlinkClick r:id="rId5"/>
              </a:rPr>
              <a:t>https://www.facebook.com/szakkepzesihet/</a:t>
            </a:r>
            <a:r>
              <a:rPr lang="hu-HU" dirty="0" smtClean="0"/>
              <a:t> </a:t>
            </a:r>
            <a:endParaRPr lang="en-GB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100" y="2609056"/>
            <a:ext cx="2552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03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639</Words>
  <Application>Microsoft Office PowerPoint</Application>
  <PresentationFormat>Szélesvásznú</PresentationFormat>
  <Paragraphs>86</Paragraphs>
  <Slides>9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Office-téma</vt:lpstr>
      <vt:lpstr>European Vocational Skills Week in Hungary</vt:lpstr>
      <vt:lpstr>Our steps:</vt:lpstr>
      <vt:lpstr>PowerPoint-bemutató</vt:lpstr>
      <vt:lpstr>PowerPoint-bemutató</vt:lpstr>
      <vt:lpstr>… why it is worth joining?</vt:lpstr>
      <vt:lpstr>Our support team</vt:lpstr>
      <vt:lpstr>PowerPoint-bemutató</vt:lpstr>
      <vt:lpstr>PowerPoint-bemutató</vt:lpstr>
      <vt:lpstr>Thank you for your attention!    David Rozványi szakhet@gmail.com https://szakkepzesihet.hu/ https://www.facebook.com/szakkepzesihet/ </vt:lpstr>
    </vt:vector>
  </TitlesOfParts>
  <Company>SCCM01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Vocational Skills Week in Hungary</dc:title>
  <dc:creator>Rozványi Dávid Iván</dc:creator>
  <cp:lastModifiedBy>Rozványi Dávid Iván</cp:lastModifiedBy>
  <cp:revision>41</cp:revision>
  <cp:lastPrinted>2019-10-15T06:20:09Z</cp:lastPrinted>
  <dcterms:created xsi:type="dcterms:W3CDTF">2019-10-01T10:51:18Z</dcterms:created>
  <dcterms:modified xsi:type="dcterms:W3CDTF">2019-10-15T06:29:03Z</dcterms:modified>
</cp:coreProperties>
</file>