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86" r:id="rId5"/>
    <p:sldMasterId id="2147483690" r:id="rId6"/>
    <p:sldMasterId id="2147483694" r:id="rId7"/>
    <p:sldMasterId id="2147483704" r:id="rId8"/>
  </p:sldMasterIdLst>
  <p:notesMasterIdLst>
    <p:notesMasterId r:id="rId33"/>
  </p:notesMasterIdLst>
  <p:handoutMasterIdLst>
    <p:handoutMasterId r:id="rId34"/>
  </p:handoutMasterIdLst>
  <p:sldIdLst>
    <p:sldId id="256" r:id="rId9"/>
    <p:sldId id="312" r:id="rId10"/>
    <p:sldId id="313" r:id="rId11"/>
    <p:sldId id="315" r:id="rId12"/>
    <p:sldId id="316" r:id="rId13"/>
    <p:sldId id="287" r:id="rId14"/>
    <p:sldId id="319" r:id="rId15"/>
    <p:sldId id="288" r:id="rId16"/>
    <p:sldId id="320" r:id="rId17"/>
    <p:sldId id="318" r:id="rId18"/>
    <p:sldId id="321" r:id="rId19"/>
    <p:sldId id="322" r:id="rId20"/>
    <p:sldId id="275" r:id="rId21"/>
    <p:sldId id="323" r:id="rId22"/>
    <p:sldId id="324" r:id="rId23"/>
    <p:sldId id="278" r:id="rId24"/>
    <p:sldId id="309" r:id="rId25"/>
    <p:sldId id="310" r:id="rId26"/>
    <p:sldId id="311" r:id="rId27"/>
    <p:sldId id="285" r:id="rId28"/>
    <p:sldId id="306" r:id="rId29"/>
    <p:sldId id="307" r:id="rId30"/>
    <p:sldId id="308" r:id="rId31"/>
    <p:sldId id="317" r:id="rId3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8DC63F"/>
    <a:srgbClr val="F8971D"/>
    <a:srgbClr val="93C01F"/>
    <a:srgbClr val="0A0A06"/>
    <a:srgbClr val="309CD7"/>
    <a:srgbClr val="EF4136"/>
    <a:srgbClr val="F7941D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3434" autoAdjust="0"/>
  </p:normalViewPr>
  <p:slideViewPr>
    <p:cSldViewPr>
      <p:cViewPr varScale="1">
        <p:scale>
          <a:sx n="113" d="100"/>
          <a:sy n="113" d="100"/>
        </p:scale>
        <p:origin x="54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χιλλέας Καμέας" userId="a86252e2-e53b-4c82-b158-04957ce92d0b" providerId="ADAL" clId="{518C5396-5445-4848-981B-050793D902F7}"/>
    <pc:docChg chg="custSel addSld delSld modSld sldOrd">
      <pc:chgData name="Αχιλλέας Καμέας" userId="a86252e2-e53b-4c82-b158-04957ce92d0b" providerId="ADAL" clId="{518C5396-5445-4848-981B-050793D902F7}" dt="2019-10-07T18:03:05.261" v="1226"/>
      <pc:docMkLst>
        <pc:docMk/>
      </pc:docMkLst>
      <pc:sldChg chg="modSp">
        <pc:chgData name="Αχιλλέας Καμέας" userId="a86252e2-e53b-4c82-b158-04957ce92d0b" providerId="ADAL" clId="{518C5396-5445-4848-981B-050793D902F7}" dt="2019-10-07T16:36:16.613" v="61" actId="20577"/>
        <pc:sldMkLst>
          <pc:docMk/>
          <pc:sldMk cId="2894240939" sldId="273"/>
        </pc:sldMkLst>
        <pc:spChg chg="mod">
          <ac:chgData name="Αχιλλέας Καμέας" userId="a86252e2-e53b-4c82-b158-04957ce92d0b" providerId="ADAL" clId="{518C5396-5445-4848-981B-050793D902F7}" dt="2019-10-07T16:36:16.613" v="61" actId="20577"/>
          <ac:spMkLst>
            <pc:docMk/>
            <pc:sldMk cId="2894240939" sldId="273"/>
            <ac:spMk id="6" creationId="{00000000-0000-0000-0000-000000000000}"/>
          </ac:spMkLst>
        </pc:spChg>
      </pc:sldChg>
      <pc:sldChg chg="modSp">
        <pc:chgData name="Αχιλλέας Καμέας" userId="a86252e2-e53b-4c82-b158-04957ce92d0b" providerId="ADAL" clId="{518C5396-5445-4848-981B-050793D902F7}" dt="2019-10-07T17:47:31.664" v="894" actId="20577"/>
        <pc:sldMkLst>
          <pc:docMk/>
          <pc:sldMk cId="1183147175" sldId="275"/>
        </pc:sldMkLst>
        <pc:spChg chg="mod">
          <ac:chgData name="Αχιλλέας Καμέας" userId="a86252e2-e53b-4c82-b158-04957ce92d0b" providerId="ADAL" clId="{518C5396-5445-4848-981B-050793D902F7}" dt="2019-10-07T17:47:31.664" v="894" actId="20577"/>
          <ac:spMkLst>
            <pc:docMk/>
            <pc:sldMk cId="1183147175" sldId="275"/>
            <ac:spMk id="6" creationId="{00000000-0000-0000-0000-000000000000}"/>
          </ac:spMkLst>
        </pc:spChg>
      </pc:sldChg>
      <pc:sldChg chg="del">
        <pc:chgData name="Αχιλλέας Καμέας" userId="a86252e2-e53b-4c82-b158-04957ce92d0b" providerId="ADAL" clId="{518C5396-5445-4848-981B-050793D902F7}" dt="2019-10-07T16:34:49.188" v="0" actId="2696"/>
        <pc:sldMkLst>
          <pc:docMk/>
          <pc:sldMk cId="4219784852" sldId="276"/>
        </pc:sldMkLst>
      </pc:sldChg>
      <pc:sldChg chg="modSp">
        <pc:chgData name="Αχιλλέας Καμέας" userId="a86252e2-e53b-4c82-b158-04957ce92d0b" providerId="ADAL" clId="{518C5396-5445-4848-981B-050793D902F7}" dt="2019-10-07T17:54:27.794" v="1022" actId="15"/>
        <pc:sldMkLst>
          <pc:docMk/>
          <pc:sldMk cId="3000854111" sldId="278"/>
        </pc:sldMkLst>
        <pc:spChg chg="mod">
          <ac:chgData name="Αχιλλέας Καμέας" userId="a86252e2-e53b-4c82-b158-04957ce92d0b" providerId="ADAL" clId="{518C5396-5445-4848-981B-050793D902F7}" dt="2019-10-07T17:54:20.744" v="1021" actId="20577"/>
          <ac:spMkLst>
            <pc:docMk/>
            <pc:sldMk cId="3000854111" sldId="278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54:27.794" v="1022" actId="15"/>
          <ac:spMkLst>
            <pc:docMk/>
            <pc:sldMk cId="3000854111" sldId="278"/>
            <ac:spMk id="3" creationId="{00000000-0000-0000-0000-000000000000}"/>
          </ac:spMkLst>
        </pc:spChg>
      </pc:sldChg>
      <pc:sldChg chg="addSp delSp modSp add del">
        <pc:chgData name="Αχιλλέας Καμέας" userId="a86252e2-e53b-4c82-b158-04957ce92d0b" providerId="ADAL" clId="{518C5396-5445-4848-981B-050793D902F7}" dt="2019-10-07T18:03:05.261" v="1226"/>
        <pc:sldMkLst>
          <pc:docMk/>
          <pc:sldMk cId="251483619" sldId="279"/>
        </pc:sldMkLst>
        <pc:spChg chg="del mod">
          <ac:chgData name="Αχιλλέας Καμέας" userId="a86252e2-e53b-4c82-b158-04957ce92d0b" providerId="ADAL" clId="{518C5396-5445-4848-981B-050793D902F7}" dt="2019-10-07T17:59:44.345" v="1193" actId="478"/>
          <ac:spMkLst>
            <pc:docMk/>
            <pc:sldMk cId="251483619" sldId="279"/>
            <ac:spMk id="2" creationId="{00000000-0000-0000-0000-000000000000}"/>
          </ac:spMkLst>
        </pc:spChg>
        <pc:spChg chg="del mod">
          <ac:chgData name="Αχιλλέας Καμέας" userId="a86252e2-e53b-4c82-b158-04957ce92d0b" providerId="ADAL" clId="{518C5396-5445-4848-981B-050793D902F7}" dt="2019-10-07T18:02:48.707" v="1223" actId="478"/>
          <ac:spMkLst>
            <pc:docMk/>
            <pc:sldMk cId="251483619" sldId="279"/>
            <ac:spMk id="3" creationId="{00000000-0000-0000-0000-000000000000}"/>
          </ac:spMkLst>
        </pc:spChg>
        <pc:spChg chg="del">
          <ac:chgData name="Αχιλλέας Καμέας" userId="a86252e2-e53b-4c82-b158-04957ce92d0b" providerId="ADAL" clId="{518C5396-5445-4848-981B-050793D902F7}" dt="2019-10-07T18:02:59.523" v="1225" actId="478"/>
          <ac:spMkLst>
            <pc:docMk/>
            <pc:sldMk cId="251483619" sldId="279"/>
            <ac:spMk id="5" creationId="{00000000-0000-0000-0000-000000000000}"/>
          </ac:spMkLst>
        </pc:spChg>
        <pc:spChg chg="add mod">
          <ac:chgData name="Αχιλλέας Καμέας" userId="a86252e2-e53b-4c82-b158-04957ce92d0b" providerId="ADAL" clId="{518C5396-5445-4848-981B-050793D902F7}" dt="2019-10-07T18:00:01.898" v="1221" actId="20577"/>
          <ac:spMkLst>
            <pc:docMk/>
            <pc:sldMk cId="251483619" sldId="279"/>
            <ac:spMk id="7" creationId="{8D04BB88-E6B5-4938-8E61-14D0D8A94467}"/>
          </ac:spMkLst>
        </pc:spChg>
        <pc:spChg chg="add">
          <ac:chgData name="Αχιλλέας Καμέας" userId="a86252e2-e53b-4c82-b158-04957ce92d0b" providerId="ADAL" clId="{518C5396-5445-4848-981B-050793D902F7}" dt="2019-10-07T18:02:55.491" v="1224"/>
          <ac:spMkLst>
            <pc:docMk/>
            <pc:sldMk cId="251483619" sldId="279"/>
            <ac:spMk id="8" creationId="{23951D7E-D0E8-44BB-AC04-4DFCB474FE10}"/>
          </ac:spMkLst>
        </pc:spChg>
        <pc:spChg chg="add">
          <ac:chgData name="Αχιλλέας Καμέας" userId="a86252e2-e53b-4c82-b158-04957ce92d0b" providerId="ADAL" clId="{518C5396-5445-4848-981B-050793D902F7}" dt="2019-10-07T18:03:05.261" v="1226"/>
          <ac:spMkLst>
            <pc:docMk/>
            <pc:sldMk cId="251483619" sldId="279"/>
            <ac:spMk id="9" creationId="{F84DA877-90E7-4938-8DDE-6FDD5BE5A022}"/>
          </ac:spMkLst>
        </pc:spChg>
      </pc:sldChg>
      <pc:sldChg chg="del">
        <pc:chgData name="Αχιλλέας Καμέας" userId="a86252e2-e53b-4c82-b158-04957ce92d0b" providerId="ADAL" clId="{518C5396-5445-4848-981B-050793D902F7}" dt="2019-10-07T16:34:53.311" v="1" actId="2696"/>
        <pc:sldMkLst>
          <pc:docMk/>
          <pc:sldMk cId="547123056" sldId="281"/>
        </pc:sldMkLst>
      </pc:sldChg>
      <pc:sldChg chg="modSp">
        <pc:chgData name="Αχιλλέας Καμέας" userId="a86252e2-e53b-4c82-b158-04957ce92d0b" providerId="ADAL" clId="{518C5396-5445-4848-981B-050793D902F7}" dt="2019-10-07T17:37:07.077" v="836" actId="20577"/>
        <pc:sldMkLst>
          <pc:docMk/>
          <pc:sldMk cId="1200303109" sldId="282"/>
        </pc:sldMkLst>
        <pc:spChg chg="mod">
          <ac:chgData name="Αχιλλέας Καμέας" userId="a86252e2-e53b-4c82-b158-04957ce92d0b" providerId="ADAL" clId="{518C5396-5445-4848-981B-050793D902F7}" dt="2019-10-07T17:37:07.077" v="836" actId="20577"/>
          <ac:spMkLst>
            <pc:docMk/>
            <pc:sldMk cId="1200303109" sldId="282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6:37:22.040" v="98" actId="20577"/>
          <ac:spMkLst>
            <pc:docMk/>
            <pc:sldMk cId="1200303109" sldId="282"/>
            <ac:spMk id="3" creationId="{00000000-0000-0000-0000-000000000000}"/>
          </ac:spMkLst>
        </pc:spChg>
      </pc:sldChg>
      <pc:sldChg chg="del">
        <pc:chgData name="Αχιλλέας Καμέας" userId="a86252e2-e53b-4c82-b158-04957ce92d0b" providerId="ADAL" clId="{518C5396-5445-4848-981B-050793D902F7}" dt="2019-10-07T17:58:43.756" v="1178" actId="2696"/>
        <pc:sldMkLst>
          <pc:docMk/>
          <pc:sldMk cId="3787394586" sldId="283"/>
        </pc:sldMkLst>
      </pc:sldChg>
      <pc:sldChg chg="modSp ord">
        <pc:chgData name="Αχιλλέας Καμέας" userId="a86252e2-e53b-4c82-b158-04957ce92d0b" providerId="ADAL" clId="{518C5396-5445-4848-981B-050793D902F7}" dt="2019-10-07T16:43:04.217" v="226"/>
        <pc:sldMkLst>
          <pc:docMk/>
          <pc:sldMk cId="33452872" sldId="284"/>
        </pc:sldMkLst>
        <pc:spChg chg="mod">
          <ac:chgData name="Αχιλλέας Καμέας" userId="a86252e2-e53b-4c82-b158-04957ce92d0b" providerId="ADAL" clId="{518C5396-5445-4848-981B-050793D902F7}" dt="2019-10-07T16:38:30.272" v="119" actId="20577"/>
          <ac:spMkLst>
            <pc:docMk/>
            <pc:sldMk cId="33452872" sldId="284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6:42:55.280" v="225" actId="6549"/>
          <ac:spMkLst>
            <pc:docMk/>
            <pc:sldMk cId="33452872" sldId="284"/>
            <ac:spMk id="3" creationId="{00000000-0000-0000-0000-000000000000}"/>
          </ac:spMkLst>
        </pc:spChg>
      </pc:sldChg>
      <pc:sldChg chg="modSp">
        <pc:chgData name="Αχιλλέας Καμέας" userId="a86252e2-e53b-4c82-b158-04957ce92d0b" providerId="ADAL" clId="{518C5396-5445-4848-981B-050793D902F7}" dt="2019-10-07T17:49:22.385" v="959" actId="20577"/>
        <pc:sldMkLst>
          <pc:docMk/>
          <pc:sldMk cId="785135664" sldId="285"/>
        </pc:sldMkLst>
        <pc:spChg chg="mod">
          <ac:chgData name="Αχιλλέας Καμέας" userId="a86252e2-e53b-4c82-b158-04957ce92d0b" providerId="ADAL" clId="{518C5396-5445-4848-981B-050793D902F7}" dt="2019-10-07T17:48:04.757" v="915" actId="20577"/>
          <ac:spMkLst>
            <pc:docMk/>
            <pc:sldMk cId="785135664" sldId="285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49:22.385" v="959" actId="20577"/>
          <ac:spMkLst>
            <pc:docMk/>
            <pc:sldMk cId="785135664" sldId="285"/>
            <ac:spMk id="3" creationId="{00000000-0000-0000-0000-000000000000}"/>
          </ac:spMkLst>
        </pc:spChg>
      </pc:sldChg>
      <pc:sldChg chg="del">
        <pc:chgData name="Αχιλλέας Καμέας" userId="a86252e2-e53b-4c82-b158-04957ce92d0b" providerId="ADAL" clId="{518C5396-5445-4848-981B-050793D902F7}" dt="2019-10-07T16:35:01.125" v="2" actId="2696"/>
        <pc:sldMkLst>
          <pc:docMk/>
          <pc:sldMk cId="4175689942" sldId="286"/>
        </pc:sldMkLst>
      </pc:sldChg>
      <pc:sldChg chg="modSp add">
        <pc:chgData name="Αχιλλέας Καμέας" userId="a86252e2-e53b-4c82-b158-04957ce92d0b" providerId="ADAL" clId="{518C5396-5445-4848-981B-050793D902F7}" dt="2019-10-07T16:42:29.823" v="224"/>
        <pc:sldMkLst>
          <pc:docMk/>
          <pc:sldMk cId="1758222350" sldId="290"/>
        </pc:sldMkLst>
        <pc:spChg chg="mod">
          <ac:chgData name="Αχιλλέας Καμέας" userId="a86252e2-e53b-4c82-b158-04957ce92d0b" providerId="ADAL" clId="{518C5396-5445-4848-981B-050793D902F7}" dt="2019-10-07T16:42:29.823" v="224"/>
          <ac:spMkLst>
            <pc:docMk/>
            <pc:sldMk cId="1758222350" sldId="290"/>
            <ac:spMk id="3" creationId="{00000000-0000-0000-0000-000000000000}"/>
          </ac:spMkLst>
        </pc:spChg>
      </pc:sldChg>
      <pc:sldChg chg="add del">
        <pc:chgData name="Αχιλλέας Καμέας" userId="a86252e2-e53b-4c82-b158-04957ce92d0b" providerId="ADAL" clId="{518C5396-5445-4848-981B-050793D902F7}" dt="2019-10-07T16:43:54.027" v="228" actId="2696"/>
        <pc:sldMkLst>
          <pc:docMk/>
          <pc:sldMk cId="306456364" sldId="291"/>
        </pc:sldMkLst>
      </pc:sldChg>
      <pc:sldChg chg="modSp add">
        <pc:chgData name="Αχιλλέας Καμέας" userId="a86252e2-e53b-4c82-b158-04957ce92d0b" providerId="ADAL" clId="{518C5396-5445-4848-981B-050793D902F7}" dt="2019-10-07T17:06:13.646" v="597" actId="20577"/>
        <pc:sldMkLst>
          <pc:docMk/>
          <pc:sldMk cId="2991404805" sldId="291"/>
        </pc:sldMkLst>
        <pc:spChg chg="mod">
          <ac:chgData name="Αχιλλέας Καμέας" userId="a86252e2-e53b-4c82-b158-04957ce92d0b" providerId="ADAL" clId="{518C5396-5445-4848-981B-050793D902F7}" dt="2019-10-07T16:44:06.303" v="244" actId="20577"/>
          <ac:spMkLst>
            <pc:docMk/>
            <pc:sldMk cId="2991404805" sldId="291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06:13.646" v="597" actId="20577"/>
          <ac:spMkLst>
            <pc:docMk/>
            <pc:sldMk cId="2991404805" sldId="291"/>
            <ac:spMk id="3" creationId="{00000000-0000-0000-0000-000000000000}"/>
          </ac:spMkLst>
        </pc:spChg>
      </pc:sldChg>
      <pc:sldChg chg="add del">
        <pc:chgData name="Αχιλλέας Καμέας" userId="a86252e2-e53b-4c82-b158-04957ce92d0b" providerId="ADAL" clId="{518C5396-5445-4848-981B-050793D902F7}" dt="2019-10-07T16:47:08.217" v="260" actId="2696"/>
        <pc:sldMkLst>
          <pc:docMk/>
          <pc:sldMk cId="268919705" sldId="292"/>
        </pc:sldMkLst>
      </pc:sldChg>
      <pc:sldChg chg="modSp add">
        <pc:chgData name="Αχιλλέας Καμέας" userId="a86252e2-e53b-4c82-b158-04957ce92d0b" providerId="ADAL" clId="{518C5396-5445-4848-981B-050793D902F7}" dt="2019-10-07T16:53:41.663" v="403" actId="20577"/>
        <pc:sldMkLst>
          <pc:docMk/>
          <pc:sldMk cId="1544400051" sldId="292"/>
        </pc:sldMkLst>
        <pc:spChg chg="mod">
          <ac:chgData name="Αχιλλέας Καμέας" userId="a86252e2-e53b-4c82-b158-04957ce92d0b" providerId="ADAL" clId="{518C5396-5445-4848-981B-050793D902F7}" dt="2019-10-07T16:47:43.740" v="283" actId="20577"/>
          <ac:spMkLst>
            <pc:docMk/>
            <pc:sldMk cId="1544400051" sldId="292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6:53:41.663" v="403" actId="20577"/>
          <ac:spMkLst>
            <pc:docMk/>
            <pc:sldMk cId="1544400051" sldId="292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6:54:50.272" v="438" actId="20577"/>
        <pc:sldMkLst>
          <pc:docMk/>
          <pc:sldMk cId="12754906" sldId="293"/>
        </pc:sldMkLst>
        <pc:spChg chg="mod">
          <ac:chgData name="Αχιλλέας Καμέας" userId="a86252e2-e53b-4c82-b158-04957ce92d0b" providerId="ADAL" clId="{518C5396-5445-4848-981B-050793D902F7}" dt="2019-10-07T16:54:50.272" v="438" actId="20577"/>
          <ac:spMkLst>
            <pc:docMk/>
            <pc:sldMk cId="12754906" sldId="293"/>
            <ac:spMk id="6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38:21.598" v="842" actId="404"/>
        <pc:sldMkLst>
          <pc:docMk/>
          <pc:sldMk cId="3754010498" sldId="294"/>
        </pc:sldMkLst>
        <pc:spChg chg="mod">
          <ac:chgData name="Αχιλλέας Καμέας" userId="a86252e2-e53b-4c82-b158-04957ce92d0b" providerId="ADAL" clId="{518C5396-5445-4848-981B-050793D902F7}" dt="2019-10-07T17:38:21.598" v="842" actId="404"/>
          <ac:spMkLst>
            <pc:docMk/>
            <pc:sldMk cId="3754010498" sldId="294"/>
            <ac:spMk id="2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00:56.350" v="497" actId="6549"/>
        <pc:sldMkLst>
          <pc:docMk/>
          <pc:sldMk cId="1415044484" sldId="295"/>
        </pc:sldMkLst>
        <pc:spChg chg="mod">
          <ac:chgData name="Αχιλλέας Καμέας" userId="a86252e2-e53b-4c82-b158-04957ce92d0b" providerId="ADAL" clId="{518C5396-5445-4848-981B-050793D902F7}" dt="2019-10-07T17:00:56.350" v="497" actId="6549"/>
          <ac:spMkLst>
            <pc:docMk/>
            <pc:sldMk cId="1415044484" sldId="295"/>
            <ac:spMk id="3" creationId="{00000000-0000-0000-0000-000000000000}"/>
          </ac:spMkLst>
        </pc:spChg>
      </pc:sldChg>
      <pc:sldChg chg="add ord">
        <pc:chgData name="Αχιλλέας Καμέας" userId="a86252e2-e53b-4c82-b158-04957ce92d0b" providerId="ADAL" clId="{518C5396-5445-4848-981B-050793D902F7}" dt="2019-10-07T17:01:36.543" v="499"/>
        <pc:sldMkLst>
          <pc:docMk/>
          <pc:sldMk cId="2723822130" sldId="296"/>
        </pc:sldMkLst>
      </pc:sldChg>
      <pc:sldChg chg="modSp add ord">
        <pc:chgData name="Αχιλλέας Καμέας" userId="a86252e2-e53b-4c82-b158-04957ce92d0b" providerId="ADAL" clId="{518C5396-5445-4848-981B-050793D902F7}" dt="2019-10-07T17:41:59.986" v="871" actId="20577"/>
        <pc:sldMkLst>
          <pc:docMk/>
          <pc:sldMk cId="3479468881" sldId="297"/>
        </pc:sldMkLst>
        <pc:spChg chg="mod">
          <ac:chgData name="Αχιλλέας Καμέας" userId="a86252e2-e53b-4c82-b158-04957ce92d0b" providerId="ADAL" clId="{518C5396-5445-4848-981B-050793D902F7}" dt="2019-10-07T17:41:59.986" v="871" actId="20577"/>
          <ac:spMkLst>
            <pc:docMk/>
            <pc:sldMk cId="3479468881" sldId="297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18:15.456" v="708" actId="20577"/>
        <pc:sldMkLst>
          <pc:docMk/>
          <pc:sldMk cId="3145736627" sldId="298"/>
        </pc:sldMkLst>
        <pc:spChg chg="mod">
          <ac:chgData name="Αχιλλέας Καμέας" userId="a86252e2-e53b-4c82-b158-04957ce92d0b" providerId="ADAL" clId="{518C5396-5445-4848-981B-050793D902F7}" dt="2019-10-07T17:18:15.456" v="708" actId="20577"/>
          <ac:spMkLst>
            <pc:docMk/>
            <pc:sldMk cId="3145736627" sldId="298"/>
            <ac:spMk id="6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27:49.477" v="775" actId="20577"/>
        <pc:sldMkLst>
          <pc:docMk/>
          <pc:sldMk cId="3050213604" sldId="299"/>
        </pc:sldMkLst>
        <pc:spChg chg="mod">
          <ac:chgData name="Αχιλλέας Καμέας" userId="a86252e2-e53b-4c82-b158-04957ce92d0b" providerId="ADAL" clId="{518C5396-5445-4848-981B-050793D902F7}" dt="2019-10-07T17:27:49.477" v="775" actId="20577"/>
          <ac:spMkLst>
            <pc:docMk/>
            <pc:sldMk cId="3050213604" sldId="299"/>
            <ac:spMk id="2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34:29.841" v="821" actId="6549"/>
        <pc:sldMkLst>
          <pc:docMk/>
          <pc:sldMk cId="2371842680" sldId="300"/>
        </pc:sldMkLst>
        <pc:spChg chg="mod">
          <ac:chgData name="Αχιλλέας Καμέας" userId="a86252e2-e53b-4c82-b158-04957ce92d0b" providerId="ADAL" clId="{518C5396-5445-4848-981B-050793D902F7}" dt="2019-10-07T17:34:29.841" v="821" actId="6549"/>
          <ac:spMkLst>
            <pc:docMk/>
            <pc:sldMk cId="2371842680" sldId="300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34:36.184" v="822" actId="115"/>
        <pc:sldMkLst>
          <pc:docMk/>
          <pc:sldMk cId="3470516787" sldId="301"/>
        </pc:sldMkLst>
        <pc:spChg chg="mod">
          <ac:chgData name="Αχιλλέας Καμέας" userId="a86252e2-e53b-4c82-b158-04957ce92d0b" providerId="ADAL" clId="{518C5396-5445-4848-981B-050793D902F7}" dt="2019-10-07T17:34:36.184" v="822" actId="115"/>
          <ac:spMkLst>
            <pc:docMk/>
            <pc:sldMk cId="3470516787" sldId="301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21:41.178" v="727" actId="20577"/>
        <pc:sldMkLst>
          <pc:docMk/>
          <pc:sldMk cId="1852827094" sldId="302"/>
        </pc:sldMkLst>
        <pc:spChg chg="mod">
          <ac:chgData name="Αχιλλέας Καμέας" userId="a86252e2-e53b-4c82-b158-04957ce92d0b" providerId="ADAL" clId="{518C5396-5445-4848-981B-050793D902F7}" dt="2019-10-07T17:21:41.178" v="727" actId="20577"/>
          <ac:spMkLst>
            <pc:docMk/>
            <pc:sldMk cId="1852827094" sldId="302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21:57.242" v="735" actId="20577"/>
        <pc:sldMkLst>
          <pc:docMk/>
          <pc:sldMk cId="3134558538" sldId="303"/>
        </pc:sldMkLst>
        <pc:spChg chg="mod">
          <ac:chgData name="Αχιλλέας Καμέας" userId="a86252e2-e53b-4c82-b158-04957ce92d0b" providerId="ADAL" clId="{518C5396-5445-4848-981B-050793D902F7}" dt="2019-10-07T17:21:57.242" v="735" actId="20577"/>
          <ac:spMkLst>
            <pc:docMk/>
            <pc:sldMk cId="3134558538" sldId="303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34:45.508" v="825" actId="20577"/>
        <pc:sldMkLst>
          <pc:docMk/>
          <pc:sldMk cId="2854957019" sldId="304"/>
        </pc:sldMkLst>
        <pc:spChg chg="mod">
          <ac:chgData name="Αχιλλέας Καμέας" userId="a86252e2-e53b-4c82-b158-04957ce92d0b" providerId="ADAL" clId="{518C5396-5445-4848-981B-050793D902F7}" dt="2019-10-07T17:34:45.508" v="825" actId="20577"/>
          <ac:spMkLst>
            <pc:docMk/>
            <pc:sldMk cId="2854957019" sldId="304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35:09.665" v="828" actId="403"/>
        <pc:sldMkLst>
          <pc:docMk/>
          <pc:sldMk cId="583800897" sldId="305"/>
        </pc:sldMkLst>
        <pc:spChg chg="mod">
          <ac:chgData name="Αχιλλέας Καμέας" userId="a86252e2-e53b-4c82-b158-04957ce92d0b" providerId="ADAL" clId="{518C5396-5445-4848-981B-050793D902F7}" dt="2019-10-07T17:35:09.665" v="828" actId="403"/>
          <ac:spMkLst>
            <pc:docMk/>
            <pc:sldMk cId="583800897" sldId="305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0:19.330" v="978" actId="404"/>
        <pc:sldMkLst>
          <pc:docMk/>
          <pc:sldMk cId="2556242398" sldId="306"/>
        </pc:sldMkLst>
        <pc:spChg chg="mod">
          <ac:chgData name="Αχιλλέας Καμέας" userId="a86252e2-e53b-4c82-b158-04957ce92d0b" providerId="ADAL" clId="{518C5396-5445-4848-981B-050793D902F7}" dt="2019-10-07T17:48:33.457" v="936" actId="20577"/>
          <ac:spMkLst>
            <pc:docMk/>
            <pc:sldMk cId="2556242398" sldId="306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50:19.330" v="978" actId="404"/>
          <ac:spMkLst>
            <pc:docMk/>
            <pc:sldMk cId="2556242398" sldId="306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0:34.639" v="981" actId="20577"/>
        <pc:sldMkLst>
          <pc:docMk/>
          <pc:sldMk cId="2086189621" sldId="307"/>
        </pc:sldMkLst>
        <pc:spChg chg="mod">
          <ac:chgData name="Αχιλλέας Καμέας" userId="a86252e2-e53b-4c82-b158-04957ce92d0b" providerId="ADAL" clId="{518C5396-5445-4848-981B-050793D902F7}" dt="2019-10-07T17:50:34.639" v="981" actId="20577"/>
          <ac:spMkLst>
            <pc:docMk/>
            <pc:sldMk cId="2086189621" sldId="307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0:43.779" v="982" actId="20577"/>
        <pc:sldMkLst>
          <pc:docMk/>
          <pc:sldMk cId="3051234712" sldId="308"/>
        </pc:sldMkLst>
        <pc:spChg chg="mod">
          <ac:chgData name="Αχιλλέας Καμέας" userId="a86252e2-e53b-4c82-b158-04957ce92d0b" providerId="ADAL" clId="{518C5396-5445-4848-981B-050793D902F7}" dt="2019-10-07T17:50:43.779" v="982" actId="20577"/>
          <ac:spMkLst>
            <pc:docMk/>
            <pc:sldMk cId="3051234712" sldId="308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7:26.948" v="1136" actId="20577"/>
        <pc:sldMkLst>
          <pc:docMk/>
          <pc:sldMk cId="3432007509" sldId="309"/>
        </pc:sldMkLst>
        <pc:spChg chg="mod">
          <ac:chgData name="Αχιλλέας Καμέας" userId="a86252e2-e53b-4c82-b158-04957ce92d0b" providerId="ADAL" clId="{518C5396-5445-4848-981B-050793D902F7}" dt="2019-10-07T17:57:26.948" v="1136" actId="20577"/>
          <ac:spMkLst>
            <pc:docMk/>
            <pc:sldMk cId="3432007509" sldId="309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55:22.797" v="1052" actId="20577"/>
          <ac:spMkLst>
            <pc:docMk/>
            <pc:sldMk cId="3432007509" sldId="309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7:44.703" v="1159" actId="20577"/>
        <pc:sldMkLst>
          <pc:docMk/>
          <pc:sldMk cId="2631425200" sldId="310"/>
        </pc:sldMkLst>
        <pc:spChg chg="mod">
          <ac:chgData name="Αχιλλέας Καμέας" userId="a86252e2-e53b-4c82-b158-04957ce92d0b" providerId="ADAL" clId="{518C5396-5445-4848-981B-050793D902F7}" dt="2019-10-07T17:57:44.703" v="1159" actId="20577"/>
          <ac:spMkLst>
            <pc:docMk/>
            <pc:sldMk cId="2631425200" sldId="310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56:28.724" v="1070" actId="20577"/>
          <ac:spMkLst>
            <pc:docMk/>
            <pc:sldMk cId="2631425200" sldId="310"/>
            <ac:spMk id="3" creationId="{00000000-0000-0000-0000-000000000000}"/>
          </ac:spMkLst>
        </pc:spChg>
      </pc:sldChg>
      <pc:sldChg chg="modSp add">
        <pc:chgData name="Αχιλλέας Καμέας" userId="a86252e2-e53b-4c82-b158-04957ce92d0b" providerId="ADAL" clId="{518C5396-5445-4848-981B-050793D902F7}" dt="2019-10-07T17:58:03.534" v="1176" actId="20577"/>
        <pc:sldMkLst>
          <pc:docMk/>
          <pc:sldMk cId="3004634977" sldId="311"/>
        </pc:sldMkLst>
        <pc:spChg chg="mod">
          <ac:chgData name="Αχιλλέας Καμέας" userId="a86252e2-e53b-4c82-b158-04957ce92d0b" providerId="ADAL" clId="{518C5396-5445-4848-981B-050793D902F7}" dt="2019-10-07T17:58:03.534" v="1176" actId="20577"/>
          <ac:spMkLst>
            <pc:docMk/>
            <pc:sldMk cId="3004634977" sldId="311"/>
            <ac:spMk id="2" creationId="{00000000-0000-0000-0000-000000000000}"/>
          </ac:spMkLst>
        </pc:spChg>
        <pc:spChg chg="mod">
          <ac:chgData name="Αχιλλέας Καμέας" userId="a86252e2-e53b-4c82-b158-04957ce92d0b" providerId="ADAL" clId="{518C5396-5445-4848-981B-050793D902F7}" dt="2019-10-07T17:56:54.669" v="1078" actId="20577"/>
          <ac:spMkLst>
            <pc:docMk/>
            <pc:sldMk cId="3004634977" sldId="31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2095713"/>
            <a:ext cx="3998955" cy="115416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WG3: </a:t>
            </a:r>
            <a:r>
              <a:rPr lang="en-US" sz="28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Learning </a:t>
            </a:r>
            <a:r>
              <a:rPr lang="en-US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providers and Migration</a:t>
            </a: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Empowerment and Integration through Learning </a:t>
            </a: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4048" y="437195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ACHILLES KAMEAS – IVAN TOSCANO 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4.10.2019, 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HELSINKI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Policy makers and broader context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The environment and actors (Society, stakeholders, policy makers) VET </a:t>
            </a:r>
            <a:r>
              <a:rPr lang="en-US" sz="1800" dirty="0">
                <a:solidFill>
                  <a:srgbClr val="F39200"/>
                </a:solidFill>
                <a:latin typeface="EC Square Sans Pro Medium"/>
              </a:rPr>
              <a:t>organizations </a:t>
            </a: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need to build PPP with to foster TCN holistic integration</a:t>
            </a:r>
            <a:endParaRPr lang="en-US" sz="1800" dirty="0">
              <a:solidFill>
                <a:srgbClr val="F39200"/>
              </a:solidFill>
              <a:latin typeface="EC Square Sans Pro Medium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07910"/>
              </p:ext>
            </p:extLst>
          </p:nvPr>
        </p:nvGraphicFramePr>
        <p:xfrm>
          <a:off x="40260" y="1674079"/>
          <a:ext cx="4459732" cy="327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732"/>
              </a:tblGrid>
              <a:tr h="36549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Background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546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The effectiveness of measures-services also rely on the possibility to frame them into relevant, agreed </a:t>
                      </a:r>
                      <a:r>
                        <a:rPr lang="en-US" sz="15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comprehensive EU framework </a:t>
                      </a:r>
                      <a:r>
                        <a:rPr lang="en-US" sz="15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for TCN holistic integration (</a:t>
                      </a:r>
                      <a:r>
                        <a:rPr lang="en-US" sz="15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educational, professional, socio-cultural and economic</a:t>
                      </a:r>
                      <a:r>
                        <a:rPr lang="en-US" sz="15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)</a:t>
                      </a:r>
                    </a:p>
                  </a:txBody>
                  <a:tcPr/>
                </a:tc>
              </a:tr>
              <a:tr h="106602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VET operate within broader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social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environments, while their actions are regulated and affected by local, national and European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policies</a:t>
                      </a:r>
                    </a:p>
                  </a:txBody>
                  <a:tcPr/>
                </a:tc>
              </a:tr>
              <a:tr h="606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Integrating TCN in the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hosting society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is a fundamental and dynamic process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0796"/>
              </p:ext>
            </p:extLst>
          </p:nvPr>
        </p:nvGraphicFramePr>
        <p:xfrm>
          <a:off x="4576763" y="1707652"/>
          <a:ext cx="4536504" cy="324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382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err="1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Challanges</a:t>
                      </a:r>
                      <a:endParaRPr lang="it-IT" sz="18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3704">
                <a:tc>
                  <a:txBody>
                    <a:bodyPr/>
                    <a:lstStyle/>
                    <a:p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The successful socio-economic integration of TCN depends on </a:t>
                      </a:r>
                      <a:r>
                        <a:rPr lang="en-US" sz="1600" b="1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integrated multi-level </a:t>
                      </a:r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interventions through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co-planning and endorsing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comprehensive integration strategies</a:t>
                      </a:r>
                      <a:endParaRPr lang="it-IT" sz="16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824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VET providers are called up to work in partnership with different actors within effective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multi-stakeholder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environments, to fully perceive and tackle the main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characterizing the integration </a:t>
                      </a:r>
                      <a:r>
                        <a:rPr lang="en-US" sz="1600" b="0" kern="120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process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US" sz="1600" b="0" kern="1200" baseline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related to external </a:t>
                      </a:r>
                      <a:r>
                        <a:rPr lang="en-US" sz="1600" b="1" kern="1200" baseline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Challenges related to </a:t>
                      </a:r>
                      <a:r>
                        <a:rPr lang="en-US" sz="1600" b="1" kern="1200" baseline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policy context</a:t>
                      </a:r>
                      <a:endParaRPr lang="en-US" sz="1600" b="1" kern="1200" dirty="0" smtClean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9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Policy makers and broader context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38359"/>
              </p:ext>
            </p:extLst>
          </p:nvPr>
        </p:nvGraphicFramePr>
        <p:xfrm>
          <a:off x="107504" y="987576"/>
          <a:ext cx="439248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Best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Practices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&amp;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Lessons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learned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499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8971D"/>
                          </a:solidFill>
                          <a:latin typeface="EC Square Sans Pro Medium"/>
                        </a:rPr>
                        <a:t>In the policy context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, VET should advocate for the adoption of a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European framework for TCN holistic integration</a:t>
                      </a:r>
                      <a:endParaRPr lang="en-US" sz="1600" b="0" dirty="0" smtClean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/>
                </a:tc>
              </a:tr>
              <a:tr h="53043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VET providers should facilitate bringing policy closer to practice through co-building up of a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toolbox for TCN holistic integration</a:t>
                      </a:r>
                    </a:p>
                  </a:txBody>
                  <a:tcPr/>
                </a:tc>
              </a:tr>
              <a:tr h="680627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8971D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Regarding stakeholders,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VET,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higher education providers, employment, key policy and market actors, cities, 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CSOs and TCN have to build effective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joined up services </a:t>
                      </a:r>
                      <a:endParaRPr lang="en-US" sz="1600" kern="1200" dirty="0" smtClean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VET providers are encouraged to build up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“start-up platforms”,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also encouraging TCN to become entrepreneurs, boosting up their potential and self-confidence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86523"/>
              </p:ext>
            </p:extLst>
          </p:nvPr>
        </p:nvGraphicFramePr>
        <p:xfrm>
          <a:off x="4572000" y="1001990"/>
          <a:ext cx="4392488" cy="40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Recommendations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lvl="0">
                        <a:buSzPct val="90000"/>
                        <a:buBlip>
                          <a:blip r:embed="rId2"/>
                        </a:buBlip>
                        <a:defRPr/>
                      </a:pP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Based on the 2016 EU Action plan for the integration of TCNs, an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EU-wide framework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on TCN social and professional integration should be developed, aligning processes and tools across MSs, with the active involvement of the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community of learning providers</a:t>
                      </a:r>
                    </a:p>
                  </a:txBody>
                  <a:tcPr/>
                </a:tc>
              </a:tr>
              <a:tr h="2169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Existing EU and national frameworks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 guidelines and tools (ECVET, skill portfolio, guidelines on validation, EU action plan)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should be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tailored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to address also TCN needs and background and integrated in an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EU-wide toolbox,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link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outputs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produced and facilitate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connections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between the stages and actors involved in TCN holistic integration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94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Policy makers and broader context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9892"/>
              </p:ext>
            </p:extLst>
          </p:nvPr>
        </p:nvGraphicFramePr>
        <p:xfrm>
          <a:off x="107504" y="946750"/>
          <a:ext cx="439248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Best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Practices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&amp;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Lessons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learned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(2)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Recognize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intercultural mediators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as distinct professionals in Europe and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to equip other professionals with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coaching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intercultural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mediation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competencies</a:t>
                      </a:r>
                    </a:p>
                  </a:txBody>
                  <a:tcPr/>
                </a:tc>
              </a:tr>
              <a:tr h="530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As for the </a:t>
                      </a:r>
                      <a:r>
                        <a:rPr lang="en-US" sz="1600" b="1" kern="1200" dirty="0" smtClean="0">
                          <a:solidFill>
                            <a:srgbClr val="F8971D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social context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 to raise civil society and communities’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about the added value of effective integration processes,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empowering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TCN to become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active citizens</a:t>
                      </a:r>
                    </a:p>
                  </a:txBody>
                  <a:tcPr/>
                </a:tc>
              </a:tr>
              <a:tr h="801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Mainstream non-formal and informal learning approaches into the integration processes: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arts, sports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other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intercultural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activities</a:t>
                      </a:r>
                    </a:p>
                  </a:txBody>
                  <a:tcPr/>
                </a:tc>
              </a:tr>
              <a:tr h="750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Designing interventions targeted to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women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needs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expectations, promoting their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crucial role in effective </a:t>
                      </a:r>
                      <a:r>
                        <a:rPr lang="en-US" sz="1600" b="1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integration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processes</a:t>
                      </a:r>
                      <a:endParaRPr lang="en-US" sz="1600" kern="1200" dirty="0" smtClean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29680"/>
              </p:ext>
            </p:extLst>
          </p:nvPr>
        </p:nvGraphicFramePr>
        <p:xfrm>
          <a:off x="4572000" y="938366"/>
          <a:ext cx="4392488" cy="415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Recommendations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(2)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4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EU policy actors have to foster the building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up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multi-stakeholder private/public partnerships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to facilitate TCN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access to labor market, empowerment and social inclusion</a:t>
                      </a:r>
                    </a:p>
                  </a:txBody>
                  <a:tcPr/>
                </a:tc>
              </a:tr>
              <a:tr h="53043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Intercultural mediators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should be recognized as distinct professionals. VET providers should advocate for training for int. mediation, aligned with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NQFs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and accredited at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EU-level</a:t>
                      </a:r>
                    </a:p>
                  </a:txBody>
                  <a:tcPr/>
                </a:tc>
              </a:tr>
              <a:tr h="165430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VET providers should work in close cooperation with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CSOs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in order to raise local community’s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on added values of effective integration, to guide and inform newly arrived TCN on opportunities, with particular attention to fostering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women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empowerment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62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>
          <a:xfrm rot="528380">
            <a:off x="3572748" y="412685"/>
            <a:ext cx="3969114" cy="4184157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7720" y="1419311"/>
            <a:ext cx="3144596" cy="313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A2C68"/>
                </a:solidFill>
                <a:latin typeface="EC Square Sans Pro Medium"/>
              </a:rPr>
              <a:t>Conclusions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  <a:latin typeface="EC Square Sans Pro Medium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EC Square Sans Pro Medium"/>
              </a:rPr>
              <a:t>The Community </a:t>
            </a:r>
            <a:r>
              <a:rPr lang="en-GB" sz="2400" dirty="0">
                <a:solidFill>
                  <a:schemeClr val="bg1"/>
                </a:solidFill>
                <a:latin typeface="EC Square Sans Pro Medium"/>
              </a:rPr>
              <a:t>of learning </a:t>
            </a:r>
            <a:r>
              <a:rPr lang="en-GB" sz="2400" dirty="0" smtClean="0">
                <a:solidFill>
                  <a:schemeClr val="bg1"/>
                </a:solidFill>
                <a:latin typeface="EC Square Sans Pro Medium"/>
              </a:rPr>
              <a:t>providers for TCN integration</a:t>
            </a:r>
          </a:p>
          <a:p>
            <a:pPr algn="ctr"/>
            <a:endParaRPr lang="en-GB" sz="2400" dirty="0" smtClean="0">
              <a:solidFill>
                <a:schemeClr val="bg1"/>
              </a:solidFill>
              <a:latin typeface="EC Square Sans Pro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EC Square Sans Pro Medium"/>
              </a:rPr>
              <a:t>Challenges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EC Square Sans Pro Medium"/>
              </a:rPr>
              <a:t>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EC Square Sans Pro Medium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EC Square Sans Pro Medium"/>
              </a:rPr>
              <a:t>teps ahead </a:t>
            </a:r>
            <a:endParaRPr lang="en-GB" dirty="0">
              <a:solidFill>
                <a:schemeClr val="bg1"/>
              </a:solidFill>
              <a:latin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314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Fully enabling the potential of VET to foster TNC integration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Both initial and continuous VET share the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dual objective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 of contributing to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employability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 and of promoting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social cohesion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, in particular for disadvantaged groups, such TNC.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Despite the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potential of VET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, providers are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not fully participating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 in the EU platforms, networks for policy making dialogue on </a:t>
            </a:r>
            <a:r>
              <a:rPr lang="en-US" sz="2400" dirty="0">
                <a:solidFill>
                  <a:srgbClr val="8DC63F"/>
                </a:solidFill>
                <a:latin typeface="EC Square Sans Pro Medium"/>
              </a:rPr>
              <a:t>TNC integration (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fragmentation, discrepancies</a:t>
            </a:r>
            <a:r>
              <a:rPr lang="en-US" sz="2400" dirty="0">
                <a:solidFill>
                  <a:srgbClr val="8DC63F"/>
                </a:solidFill>
                <a:latin typeface="EC Square Sans Pro Medium"/>
              </a:rPr>
              <a:t> in standards, quality and 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measures at MS level</a:t>
            </a:r>
            <a:r>
              <a:rPr lang="en-US" sz="2600" dirty="0" smtClean="0">
                <a:solidFill>
                  <a:srgbClr val="8DC63F"/>
                </a:solidFill>
                <a:latin typeface="EC Square Sans Pro Medium"/>
              </a:rPr>
              <a:t>)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endParaRPr lang="en-US" sz="2600" dirty="0" smtClean="0">
              <a:solidFill>
                <a:srgbClr val="2A2C68"/>
              </a:solidFill>
              <a:latin typeface="EC Square Sans Pro Medium"/>
            </a:endParaRPr>
          </a:p>
          <a:p>
            <a:pPr lvl="0">
              <a:buSzPct val="90000"/>
              <a:buBlip>
                <a:blip r:embed="rId2"/>
              </a:buBlip>
              <a:defRPr/>
            </a:pPr>
            <a:endParaRPr lang="en-US" sz="2600" dirty="0" smtClean="0">
              <a:solidFill>
                <a:srgbClr val="2A2C68"/>
              </a:solidFill>
              <a:latin typeface="EC Square Sans Pro Medium"/>
            </a:endParaRPr>
          </a:p>
          <a:p>
            <a:pPr lvl="0">
              <a:buSzPct val="90000"/>
              <a:buBlip>
                <a:blip r:embed="rId2"/>
              </a:buBlip>
              <a:defRPr/>
            </a:pPr>
            <a:endParaRPr lang="en-US" sz="2600" dirty="0">
              <a:solidFill>
                <a:srgbClr val="93C01F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0189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Fully enabling the potential of VET to foster TNC integration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91556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Are we aware 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of the role VET providers should play in order  to promote? </a:t>
            </a:r>
          </a:p>
          <a:p>
            <a:pPr>
              <a:spcBef>
                <a:spcPts val="0"/>
              </a:spcBef>
              <a:buSzPct val="90000"/>
              <a:defRPr/>
            </a:pP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From job insertion to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skills and capabilities for work and life</a:t>
            </a:r>
          </a:p>
          <a:p>
            <a:pPr>
              <a:spcBef>
                <a:spcPts val="0"/>
              </a:spcBef>
              <a:buSzPct val="90000"/>
              <a:defRPr/>
            </a:pP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Learner centered,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 flexible methods,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tailored approaches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and VET provisions</a:t>
            </a:r>
          </a:p>
          <a:p>
            <a:pPr>
              <a:spcBef>
                <a:spcPts val="0"/>
              </a:spcBef>
              <a:buSzPct val="90000"/>
              <a:defRPr/>
            </a:pP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Multi-sectoral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 </a:t>
            </a:r>
            <a:r>
              <a:rPr lang="en-US" sz="1600" dirty="0">
                <a:solidFill>
                  <a:srgbClr val="8DC63F"/>
                </a:solidFill>
                <a:latin typeface="EC Square Sans Pro Medium"/>
              </a:rPr>
              <a:t>integrated strategies and </a:t>
            </a:r>
            <a:r>
              <a:rPr lang="en-US" sz="1600" dirty="0">
                <a:solidFill>
                  <a:srgbClr val="2A2C68"/>
                </a:solidFill>
                <a:latin typeface="EC Square Sans Pro Medium"/>
              </a:rPr>
              <a:t>joined up services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fostering </a:t>
            </a:r>
            <a:r>
              <a:rPr lang="en-US" sz="1600" dirty="0">
                <a:solidFill>
                  <a:srgbClr val="8DC63F"/>
                </a:solidFill>
                <a:latin typeface="EC Square Sans Pro Medium"/>
              </a:rPr>
              <a:t>TCN educational, professional, socio-cultural and economic integration 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Are we ready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to get engaged as VET community and work within multi-actor partnerships?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90000"/>
              <a:defRPr/>
            </a:pP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Structural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 and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organizational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 development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90000"/>
              <a:defRPr/>
            </a:pP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Capacity building and continuous professional development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of VET staff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90000"/>
              <a:defRPr/>
            </a:pPr>
            <a:r>
              <a:rPr lang="en-US" sz="1600" dirty="0">
                <a:solidFill>
                  <a:srgbClr val="8DC63F"/>
                </a:solidFill>
                <a:latin typeface="EC Square Sans Pro Medium"/>
              </a:rPr>
              <a:t>VET organizations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have to invest on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human resources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and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funds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, MS have to provide </a:t>
            </a:r>
            <a:r>
              <a:rPr lang="en-US" sz="1600" dirty="0" smtClean="0">
                <a:solidFill>
                  <a:srgbClr val="2A2C68"/>
                </a:solidFill>
                <a:latin typeface="EC Square Sans Pro Medium"/>
              </a:rPr>
              <a:t>adequate sources </a:t>
            </a:r>
            <a:r>
              <a:rPr lang="en-US" sz="1600" dirty="0" smtClean="0">
                <a:solidFill>
                  <a:srgbClr val="8DC63F"/>
                </a:solidFill>
                <a:latin typeface="EC Square Sans Pro Medium"/>
              </a:rPr>
              <a:t>of funding for VET </a:t>
            </a:r>
            <a:endParaRPr lang="en-US" sz="1600" dirty="0">
              <a:solidFill>
                <a:srgbClr val="8DC63F"/>
              </a:solidFill>
              <a:latin typeface="EC Square Sans Pro Medium"/>
            </a:endParaRPr>
          </a:p>
          <a:p>
            <a:pPr marL="0" lvl="0" indent="0">
              <a:buSzPct val="90000"/>
              <a:buNone/>
              <a:defRPr/>
            </a:pPr>
            <a:endParaRPr lang="en-US" sz="2400" dirty="0">
              <a:solidFill>
                <a:srgbClr val="93C01F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878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Call to action: VET CoP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600" dirty="0">
                <a:solidFill>
                  <a:srgbClr val="93C01F"/>
                </a:solidFill>
                <a:latin typeface="EC Square Sans Pro Medium"/>
              </a:rPr>
              <a:t>T</a:t>
            </a:r>
            <a:r>
              <a:rPr lang="en-US" sz="2600" dirty="0" smtClean="0">
                <a:solidFill>
                  <a:srgbClr val="93C01F"/>
                </a:solidFill>
                <a:latin typeface="EC Square Sans Pro Medium"/>
              </a:rPr>
              <a:t>he </a:t>
            </a:r>
            <a:r>
              <a:rPr lang="en-US" sz="2600" dirty="0">
                <a:solidFill>
                  <a:srgbClr val="2A2C68"/>
                </a:solidFill>
                <a:latin typeface="EC Square Sans Pro Medium"/>
              </a:rPr>
              <a:t>lack of a Community of Practice </a:t>
            </a:r>
            <a:r>
              <a:rPr lang="en-US" sz="2600" dirty="0">
                <a:solidFill>
                  <a:srgbClr val="93C01F"/>
                </a:solidFill>
                <a:latin typeface="EC Square Sans Pro Medium"/>
              </a:rPr>
              <a:t>accessible to </a:t>
            </a:r>
            <a:r>
              <a:rPr lang="en-US" sz="2600" dirty="0" smtClean="0">
                <a:solidFill>
                  <a:srgbClr val="93C01F"/>
                </a:solidFill>
                <a:latin typeface="EC Square Sans Pro Medium"/>
              </a:rPr>
              <a:t>all would restrict </a:t>
            </a:r>
            <a:r>
              <a:rPr lang="en-US" sz="2600" dirty="0">
                <a:solidFill>
                  <a:srgbClr val="93C01F"/>
                </a:solidFill>
                <a:latin typeface="EC Square Sans Pro Medium"/>
              </a:rPr>
              <a:t>the possibilities of </a:t>
            </a:r>
            <a:r>
              <a:rPr lang="en-US" sz="2600" dirty="0" smtClean="0">
                <a:solidFill>
                  <a:srgbClr val="93C01F"/>
                </a:solidFill>
                <a:latin typeface="EC Square Sans Pro Medium"/>
              </a:rPr>
              <a:t>dissemination, practice sharing, mutual learning</a:t>
            </a:r>
            <a:endParaRPr lang="en-US" sz="2600" dirty="0">
              <a:solidFill>
                <a:srgbClr val="93C01F"/>
              </a:solidFill>
              <a:latin typeface="EC Square Sans Pro Medium"/>
            </a:endParaRPr>
          </a:p>
          <a:p>
            <a:pPr lvl="1"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The quality and effectiveness of VET would 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be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much higher if such experiences 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could be </a:t>
            </a:r>
            <a:r>
              <a:rPr lang="en-US" dirty="0" smtClean="0">
                <a:solidFill>
                  <a:srgbClr val="2A2C68"/>
                </a:solidFill>
                <a:latin typeface="EC Square Sans Pro Medium"/>
              </a:rPr>
              <a:t>structured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,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take place and be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shared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more 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easily</a:t>
            </a:r>
            <a:endParaRPr lang="en-US" dirty="0">
              <a:solidFill>
                <a:srgbClr val="93C01F"/>
              </a:solidFill>
              <a:latin typeface="EC Square Sans Pro Medium"/>
            </a:endParaRPr>
          </a:p>
          <a:p>
            <a:pPr lvl="1">
              <a:buSzPct val="90000"/>
              <a:buBlip>
                <a:blip r:embed="rId2"/>
              </a:buBlip>
              <a:defRPr/>
            </a:pPr>
            <a:r>
              <a:rPr lang="en-GB" dirty="0">
                <a:solidFill>
                  <a:srgbClr val="93C01F"/>
                </a:solidFill>
                <a:latin typeface="EC Square Sans Pro Medium"/>
              </a:rPr>
              <a:t>The </a:t>
            </a:r>
            <a:r>
              <a:rPr lang="en-GB" dirty="0">
                <a:solidFill>
                  <a:srgbClr val="93C01F"/>
                </a:solidFill>
                <a:latin typeface="EC Square Sans Pro Medium"/>
              </a:rPr>
              <a:t>added value of a stable and structures </a:t>
            </a:r>
            <a:r>
              <a:rPr lang="en-GB" dirty="0">
                <a:solidFill>
                  <a:srgbClr val="2A2C68"/>
                </a:solidFill>
                <a:latin typeface="EC Square Sans Pro Medium"/>
              </a:rPr>
              <a:t>Community </a:t>
            </a:r>
            <a:r>
              <a:rPr lang="en-GB" dirty="0">
                <a:solidFill>
                  <a:srgbClr val="2A2C68"/>
                </a:solidFill>
                <a:latin typeface="EC Square Sans Pro Medium"/>
              </a:rPr>
              <a:t>of learning providers</a:t>
            </a:r>
            <a:r>
              <a:rPr lang="en-GB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GB" dirty="0" smtClean="0">
                <a:solidFill>
                  <a:srgbClr val="93C01F"/>
                </a:solidFill>
                <a:latin typeface="EC Square Sans Pro Medium"/>
              </a:rPr>
              <a:t>working </a:t>
            </a:r>
            <a:r>
              <a:rPr lang="en-GB" dirty="0">
                <a:solidFill>
                  <a:srgbClr val="93C01F"/>
                </a:solidFill>
                <a:latin typeface="EC Square Sans Pro Medium"/>
              </a:rPr>
              <a:t>with the </a:t>
            </a:r>
            <a:r>
              <a:rPr lang="en-GB" dirty="0">
                <a:solidFill>
                  <a:srgbClr val="93C01F"/>
                </a:solidFill>
                <a:latin typeface="EC Square Sans Pro Medium"/>
              </a:rPr>
              <a:t>Platform VET4EU2: practical guidance, information sharing and mutual learning in order to bring </a:t>
            </a:r>
            <a:r>
              <a:rPr lang="en-GB" dirty="0">
                <a:solidFill>
                  <a:srgbClr val="2A2C68"/>
                </a:solidFill>
                <a:latin typeface="EC Square Sans Pro Medium"/>
              </a:rPr>
              <a:t>policy closer to VET practitioner level</a:t>
            </a:r>
            <a:endParaRPr lang="en-US" dirty="0">
              <a:solidFill>
                <a:srgbClr val="2A2C68"/>
              </a:solidFill>
              <a:latin typeface="EC Square Sans Pro Medium"/>
            </a:endParaRPr>
          </a:p>
          <a:p>
            <a:pPr lvl="1">
              <a:buSzPct val="90000"/>
              <a:buBlip>
                <a:blip r:embed="rId2"/>
              </a:buBlip>
              <a:defRPr/>
            </a:pPr>
            <a:endParaRPr lang="en-US" dirty="0" smtClean="0">
              <a:solidFill>
                <a:srgbClr val="93C01F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085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VET CoP serves the needs of trainers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There exists a high number of innovative VET teachers and trainers across Europe willing to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invest the extra effort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to share their practices and lessons learned with their peers</a:t>
            </a:r>
          </a:p>
          <a:p>
            <a:pPr lvl="1"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Surprisingly they are hindered not by a language barrier but by the </a:t>
            </a:r>
            <a:r>
              <a:rPr lang="en-US" dirty="0" smtClean="0">
                <a:solidFill>
                  <a:srgbClr val="2A2C68"/>
                </a:solidFill>
                <a:latin typeface="EC Square Sans Pro Medium"/>
              </a:rPr>
              <a:t>lack</a:t>
            </a:r>
            <a:r>
              <a:rPr lang="en-US" dirty="0" smtClean="0">
                <a:solidFill>
                  <a:srgbClr val="2A2C68"/>
                </a:solidFill>
                <a:latin typeface="EC Square Sans Pro Medium"/>
              </a:rPr>
              <a:t>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of a EU-wide </a:t>
            </a:r>
            <a:r>
              <a:rPr lang="en-US" dirty="0" smtClean="0">
                <a:solidFill>
                  <a:srgbClr val="2A2C68"/>
                </a:solidFill>
                <a:latin typeface="EC Square Sans Pro Medium"/>
              </a:rPr>
              <a:t>VET community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and tools</a:t>
            </a:r>
          </a:p>
        </p:txBody>
      </p:sp>
    </p:spTree>
    <p:extLst>
      <p:ext uri="{BB962C8B-B14F-4D97-AF65-F5344CB8AC3E}">
        <p14:creationId xmlns:p14="http://schemas.microsoft.com/office/powerpoint/2010/main" val="343200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VET CoP serves the needs of learning providers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Learning providers have to deal with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organizational transformation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, if they want to sustain their business and increase the impact of their offer</a:t>
            </a:r>
          </a:p>
          <a:p>
            <a:pPr lvl="1"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They have to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understand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 the emerging VET landscape and the potential of new technologies, become aware of the need to establish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synergies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at European level and to invest in the development of staff competences</a:t>
            </a:r>
          </a:p>
        </p:txBody>
      </p:sp>
    </p:spTree>
    <p:extLst>
      <p:ext uri="{BB962C8B-B14F-4D97-AF65-F5344CB8AC3E}">
        <p14:creationId xmlns:p14="http://schemas.microsoft.com/office/powerpoint/2010/main" val="263142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VET CoP serves the needs of all stakeholders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2A2C68"/>
                </a:solidFill>
                <a:latin typeface="EC Square Sans Pro Medium"/>
              </a:rPr>
              <a:t>Teachers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and providers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are two of the three pillars 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of the learning process, the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other being </a:t>
            </a:r>
            <a:r>
              <a:rPr lang="en-US" dirty="0">
                <a:solidFill>
                  <a:srgbClr val="2A2C68"/>
                </a:solidFill>
                <a:latin typeface="EC Square Sans Pro Medium"/>
              </a:rPr>
              <a:t>institutions, researchers and policy makers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 at national and European levels</a:t>
            </a:r>
          </a:p>
          <a:p>
            <a:pPr lvl="1"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93C01F"/>
                </a:solidFill>
                <a:latin typeface="EC Square Sans Pro Medium"/>
              </a:rPr>
              <a:t>They have an important contribution to make by must collecting and processing data, designing and implementing VET policies that are relevant and inclusive</a:t>
            </a:r>
          </a:p>
        </p:txBody>
      </p:sp>
    </p:spTree>
    <p:extLst>
      <p:ext uri="{BB962C8B-B14F-4D97-AF65-F5344CB8AC3E}">
        <p14:creationId xmlns:p14="http://schemas.microsoft.com/office/powerpoint/2010/main" val="300463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</a:rPr>
              <a:t>WG3: Learning providers and Migration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683568" y="91556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F39200"/>
                </a:solidFill>
                <a:latin typeface="EC Square Sans Pro Medium"/>
              </a:rPr>
              <a:t>CEDEFOP Community of learning providers:</a:t>
            </a: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</a:rPr>
              <a:t>the added value of working together: </a:t>
            </a:r>
            <a:r>
              <a:rPr lang="en-US" dirty="0" smtClean="0">
                <a:solidFill>
                  <a:srgbClr val="292C69"/>
                </a:solidFill>
              </a:rPr>
              <a:t>the </a:t>
            </a:r>
            <a:r>
              <a:rPr lang="en-GB" sz="1800" dirty="0" smtClean="0"/>
              <a:t>involvement </a:t>
            </a:r>
            <a:r>
              <a:rPr lang="en-GB" sz="1800" dirty="0"/>
              <a:t>of </a:t>
            </a:r>
            <a:r>
              <a:rPr lang="en-GB" sz="1800" dirty="0" smtClean="0"/>
              <a:t>VET stakeholders for </a:t>
            </a:r>
            <a:r>
              <a:rPr lang="en-GB" sz="1800" dirty="0"/>
              <a:t>policy development and effective policy </a:t>
            </a:r>
            <a:r>
              <a:rPr lang="en-GB" sz="1800" dirty="0" smtClean="0"/>
              <a:t>implementation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292C69"/>
                </a:solidFill>
              </a:rPr>
              <a:t>The </a:t>
            </a:r>
            <a:r>
              <a:rPr lang="en-GB" sz="1800" b="1" dirty="0" smtClean="0">
                <a:solidFill>
                  <a:srgbClr val="292C69"/>
                </a:solidFill>
              </a:rPr>
              <a:t>Community of learning providers </a:t>
            </a:r>
            <a:r>
              <a:rPr lang="en-GB" sz="1800" dirty="0" smtClean="0">
                <a:solidFill>
                  <a:srgbClr val="292C69"/>
                </a:solidFill>
              </a:rPr>
              <a:t>and the Platform </a:t>
            </a:r>
            <a:r>
              <a:rPr lang="en-GB" sz="1800" b="1" dirty="0" smtClean="0">
                <a:solidFill>
                  <a:srgbClr val="292C69"/>
                </a:solidFill>
              </a:rPr>
              <a:t>VET4EU2</a:t>
            </a:r>
            <a:r>
              <a:rPr lang="en-GB" sz="1800" dirty="0" smtClean="0">
                <a:solidFill>
                  <a:srgbClr val="292C69"/>
                </a:solidFill>
              </a:rPr>
              <a:t>: practical guidance, information sharing and mutual learning in order to </a:t>
            </a:r>
            <a:r>
              <a:rPr lang="en-GB" sz="1800" b="1" dirty="0" smtClean="0">
                <a:solidFill>
                  <a:srgbClr val="292C69"/>
                </a:solidFill>
              </a:rPr>
              <a:t>bring policy closer to VET practitioner level</a:t>
            </a:r>
            <a:endParaRPr lang="en-US" b="1" dirty="0" smtClean="0">
              <a:solidFill>
                <a:srgbClr val="F39200"/>
              </a:solidFill>
              <a:latin typeface="EC Square Sans Pro Medium"/>
            </a:endParaRP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CoP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work program 2017-2020: 3 subjects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1">
              <a:defRPr/>
            </a:pPr>
            <a:r>
              <a:rPr lang="en-GB" dirty="0"/>
              <a:t>Learning providers and the challenge of </a:t>
            </a:r>
            <a:r>
              <a:rPr lang="en-GB" dirty="0" smtClean="0"/>
              <a:t>TEL</a:t>
            </a:r>
          </a:p>
          <a:p>
            <a:pPr lvl="1">
              <a:defRPr/>
            </a:pPr>
            <a:r>
              <a:rPr lang="en-GB" dirty="0"/>
              <a:t>Learning providers and the EU </a:t>
            </a:r>
            <a:r>
              <a:rPr lang="en-GB" dirty="0" smtClean="0"/>
              <a:t>mobility</a:t>
            </a:r>
          </a:p>
          <a:p>
            <a:pPr lvl="1">
              <a:defRPr/>
            </a:pPr>
            <a:r>
              <a:rPr lang="en-GB" b="1" dirty="0"/>
              <a:t>Learning providers and migration: empowerment and integration through learning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169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Key conclusions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There is a pressing need and important requirement to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keep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a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stable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VET </a:t>
            </a:r>
            <a:r>
              <a:rPr lang="en-US" sz="2400" dirty="0" err="1" smtClean="0">
                <a:solidFill>
                  <a:srgbClr val="2A2C68"/>
                </a:solidFill>
                <a:latin typeface="EC Square Sans Pro Medium"/>
              </a:rPr>
              <a:t>CoP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to bring policy closer to practice,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and to support its initial development with seed funding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The members of the VET CoP will discuss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the topics that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affect them and come up with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suggestions for continuous development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of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the quality of VET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To this end, the development of an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online platform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and other tools should also be funded</a:t>
            </a:r>
          </a:p>
        </p:txBody>
      </p:sp>
    </p:spTree>
    <p:extLst>
      <p:ext uri="{BB962C8B-B14F-4D97-AF65-F5344CB8AC3E}">
        <p14:creationId xmlns:p14="http://schemas.microsoft.com/office/powerpoint/2010/main" val="78513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Key conclusions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Teachers and trainers are key actors in the VET CoP and support of their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continuous professional development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 should become a top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priority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Professional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development of learning providers, teachers and trainers should include the development of new roles, the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adoption of learner-centric pedagogic approaches and intercultural awareness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, the development of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21st century and coaching skills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, and the acquisition of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digital skills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and agility</a:t>
            </a:r>
          </a:p>
        </p:txBody>
      </p:sp>
    </p:spTree>
    <p:extLst>
      <p:ext uri="{BB962C8B-B14F-4D97-AF65-F5344CB8AC3E}">
        <p14:creationId xmlns:p14="http://schemas.microsoft.com/office/powerpoint/2010/main" val="255624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Key conclusions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Alignment of policy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priorities, tailoring tools and frameworks to TCN background and needs </a:t>
            </a:r>
            <a:r>
              <a:rPr lang="en-US" sz="2400" dirty="0" smtClean="0">
                <a:solidFill>
                  <a:srgbClr val="93C01F"/>
                </a:solidFill>
                <a:latin typeface="EC Square Sans Pro Medium"/>
              </a:rPr>
              <a:t>across EU     (EU framework and toolbox for TCN integration),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national, regional and institutional lines should be improved so that their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implementation at grass roots level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can meet the expectations they generate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In the context of VET CoP,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learning providers and managers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 should take the initiative to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align their institutions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to the policy objectives and EU frameworks</a:t>
            </a:r>
          </a:p>
        </p:txBody>
      </p:sp>
    </p:spTree>
    <p:extLst>
      <p:ext uri="{BB962C8B-B14F-4D97-AF65-F5344CB8AC3E}">
        <p14:creationId xmlns:p14="http://schemas.microsoft.com/office/powerpoint/2010/main" val="208618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Key conclusions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Erasmus +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should focus more on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staff mobility </a:t>
            </a:r>
            <a:r>
              <a:rPr lang="en-US" sz="2400" dirty="0">
                <a:solidFill>
                  <a:srgbClr val="93C01F"/>
                </a:solidFill>
                <a:latin typeface="EC Square Sans Pro Medium"/>
              </a:rPr>
              <a:t>linked to the EU policy objectives including study visits and facilitating participation in the 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VET </a:t>
            </a:r>
            <a:r>
              <a:rPr lang="en-US" sz="2400" dirty="0" err="1">
                <a:solidFill>
                  <a:srgbClr val="2A2C68"/>
                </a:solidFill>
                <a:latin typeface="EC Square Sans Pro Medium"/>
              </a:rPr>
              <a:t>CoP</a:t>
            </a:r>
            <a:r>
              <a:rPr lang="en-US" sz="2400" dirty="0">
                <a:solidFill>
                  <a:srgbClr val="2A2C68"/>
                </a:solidFill>
                <a:latin typeface="EC Square Sans Pro Medium"/>
              </a:rPr>
              <a:t>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activities</a:t>
            </a: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EU funds 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(Erasmus+, EASI, FSE) and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national funds 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should foster synergies in order to promote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multi-sectorial interventions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 and to deliver </a:t>
            </a:r>
            <a:r>
              <a:rPr lang="en-US" sz="2400" dirty="0" smtClean="0">
                <a:solidFill>
                  <a:srgbClr val="2A2C68"/>
                </a:solidFill>
                <a:latin typeface="EC Square Sans Pro Medium"/>
              </a:rPr>
              <a:t>joined up services</a:t>
            </a:r>
            <a:r>
              <a:rPr lang="en-US" sz="2400" dirty="0" smtClean="0">
                <a:solidFill>
                  <a:srgbClr val="8DC63F"/>
                </a:solidFill>
                <a:latin typeface="EC Square Sans Pro Medium"/>
              </a:rPr>
              <a:t> for TCN educational, socio-professional and economic integration.</a:t>
            </a:r>
            <a:endParaRPr lang="en-US" sz="2400" dirty="0">
              <a:solidFill>
                <a:srgbClr val="8DC63F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123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endParaRPr lang="en-US" dirty="0">
              <a:solidFill>
                <a:srgbClr val="93C01F"/>
              </a:solidFill>
              <a:latin typeface="EC Square Sans Pro Medium"/>
            </a:endParaRPr>
          </a:p>
        </p:txBody>
      </p:sp>
      <p:pic>
        <p:nvPicPr>
          <p:cNvPr id="4" name="Picture 7" descr="ANd9GcQG7fhbzEB_xY4Lbz9xKNo66wTkOYfgEp9xwsQRN5Xk-uHFhyFf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915566"/>
            <a:ext cx="7200800" cy="344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4382067"/>
            <a:ext cx="80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93C01F"/>
                </a:solidFill>
                <a:latin typeface="EC Square Sans Pro Medium"/>
              </a:rPr>
              <a:t>Have</a:t>
            </a:r>
            <a:r>
              <a:rPr lang="it-IT" sz="2400" b="1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it-IT" sz="2400" b="1" dirty="0" err="1">
                <a:solidFill>
                  <a:srgbClr val="93C01F"/>
                </a:solidFill>
                <a:latin typeface="EC Square Sans Pro Medium"/>
              </a:rPr>
              <a:t>your</a:t>
            </a:r>
            <a:r>
              <a:rPr lang="it-IT" sz="2400" b="1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it-IT" sz="2400" b="1" dirty="0" err="1">
                <a:solidFill>
                  <a:srgbClr val="93C01F"/>
                </a:solidFill>
                <a:latin typeface="EC Square Sans Pro Medium"/>
              </a:rPr>
              <a:t>say</a:t>
            </a:r>
            <a:r>
              <a:rPr lang="it-IT" sz="2400" b="1" dirty="0">
                <a:solidFill>
                  <a:srgbClr val="93C01F"/>
                </a:solidFill>
                <a:latin typeface="EC Square Sans Pro Medium"/>
              </a:rPr>
              <a:t>: </a:t>
            </a:r>
            <a:r>
              <a:rPr lang="it-IT" sz="2400" b="1" dirty="0" err="1">
                <a:solidFill>
                  <a:srgbClr val="93C01F"/>
                </a:solidFill>
                <a:latin typeface="EC Square Sans Pro Medium"/>
              </a:rPr>
              <a:t>your</a:t>
            </a:r>
            <a:r>
              <a:rPr lang="it-IT" sz="2400" b="1" dirty="0">
                <a:solidFill>
                  <a:srgbClr val="93C01F"/>
                </a:solidFill>
                <a:latin typeface="EC Square Sans Pro Medium"/>
              </a:rPr>
              <a:t> opinion </a:t>
            </a:r>
            <a:r>
              <a:rPr lang="it-IT" sz="2400" b="1" dirty="0" err="1">
                <a:solidFill>
                  <a:srgbClr val="93C01F"/>
                </a:solidFill>
                <a:latin typeface="EC Square Sans Pro Medium"/>
              </a:rPr>
              <a:t>matters</a:t>
            </a:r>
            <a:r>
              <a:rPr lang="it-IT" sz="2400" b="1" dirty="0">
                <a:solidFill>
                  <a:srgbClr val="93C01F"/>
                </a:solidFill>
                <a:latin typeface="EC Square Sans Pro Medium"/>
              </a:rPr>
              <a:t>!!!!!!!</a:t>
            </a:r>
          </a:p>
        </p:txBody>
      </p:sp>
    </p:spTree>
    <p:extLst>
      <p:ext uri="{BB962C8B-B14F-4D97-AF65-F5344CB8AC3E}">
        <p14:creationId xmlns:p14="http://schemas.microsoft.com/office/powerpoint/2010/main" val="189638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</a:rPr>
              <a:t>WG3: Learning providers and Migration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683568" y="91556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F39200"/>
                </a:solidFill>
              </a:rPr>
              <a:t>E</a:t>
            </a:r>
            <a:r>
              <a:rPr lang="en-GB" dirty="0" err="1" smtClean="0"/>
              <a:t>mpowerment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integration of TCN – Third Country Nationals - </a:t>
            </a:r>
            <a:r>
              <a:rPr lang="en-GB" dirty="0"/>
              <a:t>through </a:t>
            </a:r>
            <a:r>
              <a:rPr lang="en-GB" dirty="0" smtClean="0"/>
              <a:t>learning</a:t>
            </a:r>
            <a:endParaRPr lang="en-US" dirty="0" smtClean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</a:rPr>
              <a:t>Despite the provisions of the 2011 EU </a:t>
            </a:r>
            <a:r>
              <a:rPr lang="en-US" dirty="0">
                <a:solidFill>
                  <a:srgbClr val="292C69"/>
                </a:solidFill>
              </a:rPr>
              <a:t>Agenda </a:t>
            </a:r>
            <a:r>
              <a:rPr lang="en-US" dirty="0" smtClean="0">
                <a:solidFill>
                  <a:srgbClr val="292C69"/>
                </a:solidFill>
              </a:rPr>
              <a:t>and of the </a:t>
            </a:r>
            <a:r>
              <a:rPr lang="en-US" dirty="0">
                <a:solidFill>
                  <a:srgbClr val="292C69"/>
                </a:solidFill>
              </a:rPr>
              <a:t>latest 2016 </a:t>
            </a:r>
            <a:r>
              <a:rPr lang="en-US" dirty="0" smtClean="0">
                <a:solidFill>
                  <a:srgbClr val="292C69"/>
                </a:solidFill>
              </a:rPr>
              <a:t>EU </a:t>
            </a:r>
            <a:r>
              <a:rPr lang="en-US" dirty="0">
                <a:solidFill>
                  <a:srgbClr val="292C69"/>
                </a:solidFill>
              </a:rPr>
              <a:t>Integration Action </a:t>
            </a:r>
            <a:r>
              <a:rPr lang="en-US" dirty="0" smtClean="0">
                <a:solidFill>
                  <a:srgbClr val="292C69"/>
                </a:solidFill>
              </a:rPr>
              <a:t>Plan</a:t>
            </a:r>
            <a:r>
              <a:rPr lang="en-US" dirty="0">
                <a:solidFill>
                  <a:srgbClr val="292C69"/>
                </a:solidFill>
              </a:rPr>
              <a:t>, </a:t>
            </a:r>
            <a:r>
              <a:rPr lang="en-US" dirty="0" smtClean="0">
                <a:solidFill>
                  <a:srgbClr val="292C69"/>
                </a:solidFill>
              </a:rPr>
              <a:t>the </a:t>
            </a:r>
            <a:r>
              <a:rPr lang="en-US" dirty="0">
                <a:solidFill>
                  <a:srgbClr val="292C69"/>
                </a:solidFill>
              </a:rPr>
              <a:t>implementation of TCN integration policies still is a national competence: </a:t>
            </a:r>
            <a:r>
              <a:rPr lang="en-US" dirty="0" smtClean="0">
                <a:solidFill>
                  <a:srgbClr val="292C69"/>
                </a:solidFill>
              </a:rPr>
              <a:t>fragmentation, </a:t>
            </a:r>
            <a:r>
              <a:rPr lang="en-US" b="1" dirty="0" smtClean="0">
                <a:solidFill>
                  <a:srgbClr val="292C69"/>
                </a:solidFill>
              </a:rPr>
              <a:t>discrepancies </a:t>
            </a:r>
            <a:r>
              <a:rPr lang="en-US" b="1" dirty="0">
                <a:solidFill>
                  <a:srgbClr val="292C69"/>
                </a:solidFill>
              </a:rPr>
              <a:t>in standards, quality and measures</a:t>
            </a:r>
          </a:p>
          <a:p>
            <a:pPr lvl="1">
              <a:defRPr/>
            </a:pPr>
            <a:r>
              <a:rPr lang="nl-NL" dirty="0" smtClean="0"/>
              <a:t>Integration </a:t>
            </a:r>
            <a:r>
              <a:rPr lang="nl-NL" dirty="0"/>
              <a:t>through learning has not been yet sufficiently spread in all educational sectors at all </a:t>
            </a:r>
            <a:r>
              <a:rPr lang="nl-NL" dirty="0" smtClean="0"/>
              <a:t>levels and </a:t>
            </a:r>
            <a:r>
              <a:rPr lang="nl-NL" dirty="0"/>
              <a:t>the number of people concerned, including migrants and refugees, is still limited </a:t>
            </a:r>
            <a:endParaRPr lang="nl-NL" dirty="0" smtClean="0"/>
          </a:p>
          <a:p>
            <a:pPr lvl="1">
              <a:defRPr/>
            </a:pPr>
            <a:r>
              <a:rPr lang="de-DE" b="1" dirty="0"/>
              <a:t>TCN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/>
              <a:t>more</a:t>
            </a:r>
            <a:r>
              <a:rPr lang="de-DE" b="1" dirty="0"/>
              <a:t> at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poverty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social</a:t>
            </a:r>
            <a:r>
              <a:rPr lang="de-DE" b="1" dirty="0"/>
              <a:t> </a:t>
            </a:r>
            <a:r>
              <a:rPr lang="de-DE" b="1" dirty="0" err="1"/>
              <a:t>exclusion</a:t>
            </a:r>
            <a:r>
              <a:rPr lang="de-DE" b="1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host-country </a:t>
            </a:r>
            <a:r>
              <a:rPr lang="de-DE" dirty="0" err="1"/>
              <a:t>nationals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 smtClean="0"/>
              <a:t>employment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3479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</a:rPr>
              <a:t>WG3: Learning providers and Migration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683568" y="91556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de-DE" sz="2400" dirty="0" smtClean="0"/>
              <a:t>The </a:t>
            </a:r>
            <a:r>
              <a:rPr lang="de-DE" sz="2400" dirty="0" err="1" smtClean="0"/>
              <a:t>endorsement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multi-</a:t>
            </a:r>
            <a:r>
              <a:rPr lang="de-DE" sz="2400" dirty="0" err="1" smtClean="0"/>
              <a:t>sectorial</a:t>
            </a:r>
            <a:r>
              <a:rPr lang="de-DE" sz="2400" dirty="0" smtClean="0"/>
              <a:t> </a:t>
            </a:r>
            <a:r>
              <a:rPr lang="de-DE" sz="2400" dirty="0" err="1" smtClean="0"/>
              <a:t>approach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it-IT" sz="2400" dirty="0" smtClean="0"/>
              <a:t> TCN </a:t>
            </a:r>
            <a:r>
              <a:rPr lang="it-IT" sz="2400" dirty="0" err="1" smtClean="0"/>
              <a:t>integration</a:t>
            </a:r>
            <a:endParaRPr lang="en-GB" sz="2400" dirty="0"/>
          </a:p>
          <a:p>
            <a:pPr lvl="1">
              <a:defRPr/>
            </a:pPr>
            <a:r>
              <a:rPr lang="en-US" sz="1800" dirty="0" smtClean="0">
                <a:solidFill>
                  <a:srgbClr val="292C69"/>
                </a:solidFill>
              </a:rPr>
              <a:t>Integration of TCN through learning is a </a:t>
            </a:r>
            <a:r>
              <a:rPr lang="en-US" sz="1800" b="1" dirty="0" smtClean="0">
                <a:solidFill>
                  <a:srgbClr val="292C69"/>
                </a:solidFill>
              </a:rPr>
              <a:t>complex and multifaceted topic where </a:t>
            </a:r>
            <a:r>
              <a:rPr lang="en-US" sz="1800" dirty="0" smtClean="0">
                <a:solidFill>
                  <a:srgbClr val="292C69"/>
                </a:solidFill>
              </a:rPr>
              <a:t>VET, labor market and societal integration are 3 facets of a same comprehensive, holistic approach: the need to endorse </a:t>
            </a:r>
            <a:r>
              <a:rPr lang="en-US" sz="1800" b="1" dirty="0" smtClean="0">
                <a:solidFill>
                  <a:srgbClr val="292C69"/>
                </a:solidFill>
              </a:rPr>
              <a:t>multi-sectoral integrated strategies and joined up services</a:t>
            </a:r>
            <a:r>
              <a:rPr lang="en-US" sz="1800" dirty="0" smtClean="0">
                <a:solidFill>
                  <a:srgbClr val="292C69"/>
                </a:solidFill>
              </a:rPr>
              <a:t> founded on evidence based approaches and lessons learned fostering TCN </a:t>
            </a:r>
            <a:r>
              <a:rPr lang="en-US" sz="1800" b="1" dirty="0" smtClean="0">
                <a:solidFill>
                  <a:srgbClr val="292C69"/>
                </a:solidFill>
              </a:rPr>
              <a:t>educational, professional, socio-cultural and economic integration    </a:t>
            </a:r>
          </a:p>
          <a:p>
            <a:pPr lvl="1">
              <a:defRPr/>
            </a:pPr>
            <a:r>
              <a:rPr lang="en-US" sz="1800" dirty="0">
                <a:solidFill>
                  <a:srgbClr val="292C69"/>
                </a:solidFill>
              </a:rPr>
              <a:t>VET has the potential to foster TCN employability and social inclusion, by better </a:t>
            </a:r>
            <a:r>
              <a:rPr lang="en-US" sz="1800" b="1" dirty="0">
                <a:solidFill>
                  <a:srgbClr val="292C69"/>
                </a:solidFill>
              </a:rPr>
              <a:t>matching “skills for work and life” and labor demand</a:t>
            </a:r>
            <a:r>
              <a:rPr lang="en-US" sz="1800" dirty="0">
                <a:solidFill>
                  <a:srgbClr val="292C69"/>
                </a:solidFill>
              </a:rPr>
              <a:t>. However, VET providers are </a:t>
            </a:r>
            <a:r>
              <a:rPr lang="en-US" sz="1800" b="1" dirty="0">
                <a:solidFill>
                  <a:srgbClr val="292C69"/>
                </a:solidFill>
              </a:rPr>
              <a:t>neither fully involved </a:t>
            </a:r>
            <a:r>
              <a:rPr lang="en-US" sz="1800" dirty="0">
                <a:solidFill>
                  <a:srgbClr val="292C69"/>
                </a:solidFill>
              </a:rPr>
              <a:t>in the EU platforms and policy making processes on TCN integration, nor are they </a:t>
            </a:r>
            <a:r>
              <a:rPr lang="en-US" sz="1800" b="1" dirty="0">
                <a:solidFill>
                  <a:srgbClr val="292C69"/>
                </a:solidFill>
              </a:rPr>
              <a:t>aware and “fully fledged” </a:t>
            </a:r>
            <a:r>
              <a:rPr lang="en-US" sz="1800" dirty="0">
                <a:solidFill>
                  <a:srgbClr val="292C69"/>
                </a:solidFill>
              </a:rPr>
              <a:t>to play a role in it </a:t>
            </a:r>
          </a:p>
          <a:p>
            <a:pPr lvl="1">
              <a:defRPr/>
            </a:pPr>
            <a:endParaRPr lang="en-US" b="1" dirty="0" smtClean="0">
              <a:solidFill>
                <a:srgbClr val="292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Levels and dimensions of analysis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603571" y="987574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Two core and two transversal aspects on the integration through learning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1">
              <a:defRPr/>
            </a:pPr>
            <a:r>
              <a:rPr lang="en-US" b="1" dirty="0" smtClean="0">
                <a:solidFill>
                  <a:srgbClr val="292C69"/>
                </a:solidFill>
                <a:latin typeface="EC Square Sans Pro Light"/>
              </a:rPr>
              <a:t>professional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and </a:t>
            </a:r>
            <a:r>
              <a:rPr lang="en-US" b="1" dirty="0" smtClean="0">
                <a:solidFill>
                  <a:srgbClr val="292C69"/>
                </a:solidFill>
                <a:latin typeface="EC Square Sans Pro Light"/>
              </a:rPr>
              <a:t>Socio-Cultural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integration of TCN (Core)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The integration of </a:t>
            </a:r>
            <a:r>
              <a:rPr lang="en-US" b="1" dirty="0">
                <a:solidFill>
                  <a:srgbClr val="292C69"/>
                </a:solidFill>
                <a:latin typeface="EC Square Sans Pro Light"/>
              </a:rPr>
              <a:t>women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and the role of </a:t>
            </a:r>
            <a:r>
              <a:rPr lang="en-US" b="1" dirty="0" smtClean="0">
                <a:solidFill>
                  <a:srgbClr val="292C69"/>
                </a:solidFill>
                <a:latin typeface="EC Square Sans Pro Light"/>
              </a:rPr>
              <a:t>ICT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(Transversal)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Three </a:t>
            </a:r>
            <a:r>
              <a:rPr lang="en-US" sz="2400" dirty="0">
                <a:solidFill>
                  <a:srgbClr val="F39200"/>
                </a:solidFill>
                <a:latin typeface="EC Square Sans Pro Medium"/>
              </a:rPr>
              <a:t>actors and levels </a:t>
            </a: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of field based analysis (gaps -good practices – lessons leaned – recommendations)</a:t>
            </a:r>
            <a:endParaRPr lang="en-US" sz="2400" dirty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Third Country Nationals, as the </a:t>
            </a:r>
            <a:r>
              <a:rPr lang="en-US" b="1" dirty="0">
                <a:solidFill>
                  <a:srgbClr val="292C69"/>
                </a:solidFill>
                <a:latin typeface="EC Square Sans Pro Light"/>
              </a:rPr>
              <a:t>recipients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of learning</a:t>
            </a: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VET organizations, as the </a:t>
            </a:r>
            <a:r>
              <a:rPr lang="en-US" b="1" dirty="0">
                <a:solidFill>
                  <a:srgbClr val="292C69"/>
                </a:solidFill>
                <a:latin typeface="EC Square Sans Pro Light"/>
              </a:rPr>
              <a:t>providers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of learning</a:t>
            </a:r>
          </a:p>
          <a:p>
            <a:pPr lvl="1">
              <a:defRPr/>
            </a:pPr>
            <a:r>
              <a:rPr lang="en-US" b="1" dirty="0">
                <a:solidFill>
                  <a:srgbClr val="292C69"/>
                </a:solidFill>
                <a:latin typeface="EC Square Sans Pro Light"/>
              </a:rPr>
              <a:t>Policy makers and the broader context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, that set the terms for the learning process to take place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292C69"/>
              </a:solidFill>
              <a:latin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98021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TCNs as the recipients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learning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000" dirty="0" smtClean="0">
                <a:solidFill>
                  <a:srgbClr val="F39200"/>
                </a:solidFill>
                <a:latin typeface="EC Square Sans Pro Medium"/>
              </a:rPr>
              <a:t>Development of tailored VET services, relevant to their profiles, needs and expectations to </a:t>
            </a:r>
            <a:r>
              <a:rPr lang="en-US" sz="2000" dirty="0">
                <a:solidFill>
                  <a:srgbClr val="F39200"/>
                </a:solidFill>
                <a:latin typeface="EC Square Sans Pro Medium"/>
              </a:rPr>
              <a:t>better support </a:t>
            </a:r>
            <a:r>
              <a:rPr lang="en-US" sz="2000" dirty="0" smtClean="0">
                <a:solidFill>
                  <a:srgbClr val="F39200"/>
                </a:solidFill>
                <a:latin typeface="EC Square Sans Pro Medium"/>
              </a:rPr>
              <a:t>holistic integration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67064"/>
              </p:ext>
            </p:extLst>
          </p:nvPr>
        </p:nvGraphicFramePr>
        <p:xfrm>
          <a:off x="107504" y="1707654"/>
          <a:ext cx="4392488" cy="340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8975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Background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387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different backgrounds,</a:t>
                      </a:r>
                      <a:r>
                        <a:rPr lang="en-US" sz="1600" b="0" baseline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hesitant in participating in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validation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of non-formal and informal learning (VNIL) processes</a:t>
                      </a:r>
                      <a:endParaRPr lang="it-IT" sz="1600" b="0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/>
                </a:tc>
              </a:tr>
              <a:tr h="69043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need to be clearly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informed, activated guided</a:t>
                      </a:r>
                      <a:r>
                        <a:rPr lang="en-US" sz="1600" b="1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supported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according to their needs</a:t>
                      </a:r>
                    </a:p>
                  </a:txBody>
                  <a:tcPr/>
                </a:tc>
              </a:tr>
              <a:tr h="140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not only their educational needs and professional development, but also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personal situation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social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cultural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background,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Light"/>
                        </a:rPr>
                        <a:t>awareness</a:t>
                      </a:r>
                      <a:r>
                        <a:rPr lang="en-US" sz="1600" dirty="0" smtClean="0">
                          <a:solidFill>
                            <a:srgbClr val="292C69"/>
                          </a:solidFill>
                          <a:latin typeface="EC Square Sans Pro Light"/>
                        </a:rPr>
                        <a:t> and </a:t>
                      </a:r>
                      <a:r>
                        <a:rPr lang="en-US" sz="1600" b="1" dirty="0" smtClean="0">
                          <a:solidFill>
                            <a:srgbClr val="292C69"/>
                          </a:solidFill>
                          <a:latin typeface="EC Square Sans Pro Light"/>
                        </a:rPr>
                        <a:t>knowledge</a:t>
                      </a:r>
                      <a:r>
                        <a:rPr lang="en-US" sz="1600" dirty="0" smtClean="0">
                          <a:solidFill>
                            <a:srgbClr val="292C69"/>
                          </a:solidFill>
                          <a:latin typeface="EC Square Sans Pro Light"/>
                        </a:rPr>
                        <a:t> about the hosting country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have to be taken into account; </a:t>
                      </a:r>
                      <a:endParaRPr lang="it-IT" sz="1600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9737"/>
              </p:ext>
            </p:extLst>
          </p:nvPr>
        </p:nvGraphicFramePr>
        <p:xfrm>
          <a:off x="4576763" y="1707652"/>
          <a:ext cx="4536504" cy="343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382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err="1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Challanges</a:t>
                      </a:r>
                      <a:endParaRPr lang="it-IT" sz="18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3704">
                <a:tc>
                  <a:txBody>
                    <a:bodyPr/>
                    <a:lstStyle/>
                    <a:p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Traditional step-by-step and “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one size fits all”</a:t>
                      </a:r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approaches</a:t>
                      </a:r>
                      <a:r>
                        <a:rPr lang="en-US" sz="1600" b="0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1600" b="1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not relevant</a:t>
                      </a:r>
                      <a:r>
                        <a:rPr lang="en-US" sz="1600" b="1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to TCN integration</a:t>
                      </a:r>
                      <a:endParaRPr lang="it-IT" sz="1600" b="0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824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The validation processes and mechanisms currently in place are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600" b="1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effective</a:t>
                      </a:r>
                      <a:endParaRPr lang="it-IT" sz="16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1723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The validation instruments are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not tailored to TCN needs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: they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can’t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prove their skills in a different socio-cultural and labour context</a:t>
                      </a:r>
                    </a:p>
                  </a:txBody>
                  <a:tcPr/>
                </a:tc>
              </a:tr>
              <a:tr h="731723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Differences among MS and VET providers</a:t>
                      </a:r>
                      <a:r>
                        <a:rPr lang="en-US" sz="1600" b="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processes, tools and methods of validation) still hamper the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transparency,</a:t>
                      </a:r>
                      <a:r>
                        <a:rPr lang="en-US" sz="1600" b="1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recognition and effectiveness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of validation across Europe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33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TCNs as the recipients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learning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06786"/>
              </p:ext>
            </p:extLst>
          </p:nvPr>
        </p:nvGraphicFramePr>
        <p:xfrm>
          <a:off x="107504" y="915569"/>
          <a:ext cx="4392488" cy="40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3667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Best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Practices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&amp;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Lessons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learned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57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The diversity of VET provisions should reflect the diversity of VET learners, including TCN –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flexible TCN-centered pathways</a:t>
                      </a:r>
                    </a:p>
                  </a:txBody>
                  <a:tcPr/>
                </a:tc>
              </a:tr>
              <a:tr h="75751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Combine preparatory sessions leading to VET together with training for integration (prevocational</a:t>
                      </a:r>
                      <a:r>
                        <a:rPr lang="en-US" sz="1600" b="0" baseline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measures)</a:t>
                      </a:r>
                      <a:endParaRPr lang="en-US" sz="1600" b="0" dirty="0" smtClean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/>
                </a:tc>
              </a:tr>
              <a:tr h="436589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Use Coaches and Intercultural Mediators</a:t>
                      </a:r>
                    </a:p>
                  </a:txBody>
                  <a:tcPr/>
                </a:tc>
              </a:tr>
              <a:tr h="75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Balance between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highly structured processes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less structured assessment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recognition mechanisms</a:t>
                      </a:r>
                      <a:endParaRPr lang="en-US" sz="16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Use ICT tools to detect TCN capabilities and to match their skills with those demanded by the local </a:t>
                      </a:r>
                      <a:r>
                        <a:rPr lang="en-US" sz="1600" kern="1200" dirty="0" err="1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market</a:t>
                      </a:r>
                      <a:endParaRPr lang="it-IT" sz="1600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75730"/>
              </p:ext>
            </p:extLst>
          </p:nvPr>
        </p:nvGraphicFramePr>
        <p:xfrm>
          <a:off x="4572000" y="874742"/>
          <a:ext cx="439248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35524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Recommendations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7861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Validation combined with a comprehensive set of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integrated services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(guidance,</a:t>
                      </a:r>
                      <a:r>
                        <a:rPr lang="en-US" sz="1600" b="0" baseline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orientation, basic and soft skills, pre-vocational measures,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socio-professional integration, counselling)</a:t>
                      </a:r>
                    </a:p>
                  </a:txBody>
                  <a:tcPr/>
                </a:tc>
              </a:tr>
              <a:tr h="97861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Validation processes more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flexible, relevant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to TCN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background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and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learning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experience, (prior learning, non-formal, informal competences, expectations and potential)</a:t>
                      </a:r>
                    </a:p>
                  </a:txBody>
                  <a:tcPr/>
                </a:tc>
              </a:tr>
              <a:tr h="97861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Endorse a balanced mix between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self-assessment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tools 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external evaluation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 such as the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skills portfolio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the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observation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in practical work-based learning</a:t>
                      </a:r>
                    </a:p>
                  </a:txBody>
                  <a:tcPr/>
                </a:tc>
              </a:tr>
              <a:tr h="538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ICT tools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to detect TCN capabilities and to match their skills with the </a:t>
                      </a:r>
                      <a:r>
                        <a:rPr lang="en-US" sz="1600" kern="1200" dirty="0" err="1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market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VET organizations as learning providers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sz="2000" dirty="0" smtClean="0">
                <a:solidFill>
                  <a:srgbClr val="F39200"/>
                </a:solidFill>
                <a:latin typeface="EC Square Sans Pro Medium"/>
              </a:rPr>
              <a:t>Organizational (structural and functional) development and capacity building of </a:t>
            </a:r>
            <a:r>
              <a:rPr lang="en-US" sz="2000" dirty="0">
                <a:solidFill>
                  <a:srgbClr val="F39200"/>
                </a:solidFill>
                <a:latin typeface="EC Square Sans Pro Medium"/>
              </a:rPr>
              <a:t>VET organizations </a:t>
            </a:r>
            <a:r>
              <a:rPr lang="en-US" sz="2000" dirty="0" smtClean="0">
                <a:solidFill>
                  <a:srgbClr val="F39200"/>
                </a:solidFill>
                <a:latin typeface="EC Square Sans Pro Medium"/>
              </a:rPr>
              <a:t>and of </a:t>
            </a:r>
            <a:r>
              <a:rPr lang="en-US" sz="2000" dirty="0">
                <a:solidFill>
                  <a:srgbClr val="F39200"/>
                </a:solidFill>
                <a:latin typeface="EC Square Sans Pro Medium"/>
              </a:rPr>
              <a:t>their </a:t>
            </a:r>
            <a:r>
              <a:rPr lang="en-US" sz="2000" dirty="0" smtClean="0">
                <a:solidFill>
                  <a:srgbClr val="F39200"/>
                </a:solidFill>
                <a:latin typeface="EC Square Sans Pro Medium"/>
              </a:rPr>
              <a:t>resources</a:t>
            </a:r>
            <a:endParaRPr lang="en-US" sz="2000" dirty="0">
              <a:solidFill>
                <a:srgbClr val="F39200"/>
              </a:solidFill>
              <a:latin typeface="EC Square Sans Pro Medium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61620"/>
              </p:ext>
            </p:extLst>
          </p:nvPr>
        </p:nvGraphicFramePr>
        <p:xfrm>
          <a:off x="40260" y="1707654"/>
          <a:ext cx="4459732" cy="336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732"/>
              </a:tblGrid>
              <a:tr h="3650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Background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5941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VET providers are facing the need to develop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specific capacities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skills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to effectively perform TCN validation </a:t>
                      </a:r>
                      <a:endParaRPr lang="it-IT" sz="1600" b="0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/>
                </a:tc>
              </a:tr>
              <a:tr h="77079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TCN professional and socio-cultural holistic integration calls on learning providers to profoundly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redesign their VET provisions</a:t>
                      </a:r>
                    </a:p>
                  </a:txBody>
                  <a:tcPr/>
                </a:tc>
              </a:tr>
              <a:tr h="1320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focus on TCN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skills development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, rather on educational level or age, to develop not only technical, work-bound competencies, but also “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capabilities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” to play an active role in their local, national and global context</a:t>
                      </a:r>
                      <a:endParaRPr lang="it-IT" sz="1600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27543"/>
              </p:ext>
            </p:extLst>
          </p:nvPr>
        </p:nvGraphicFramePr>
        <p:xfrm>
          <a:off x="4576763" y="1707652"/>
          <a:ext cx="4536504" cy="343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382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err="1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Challanges</a:t>
                      </a:r>
                      <a:endParaRPr lang="it-IT" sz="1800" b="1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3704">
                <a:tc>
                  <a:txBody>
                    <a:bodyPr/>
                    <a:lstStyle/>
                    <a:p>
                      <a:r>
                        <a:rPr lang="en-US" sz="1600" b="0" kern="120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VET providers</a:t>
                      </a:r>
                      <a:r>
                        <a:rPr lang="en-US" sz="1600" b="0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not aware or ready to </a:t>
                      </a:r>
                      <a:r>
                        <a:rPr lang="en-US" sz="1600" dirty="0" smtClean="0">
                          <a:solidFill>
                            <a:srgbClr val="F39200"/>
                          </a:solidFill>
                          <a:latin typeface="EC Square Sans Pro Medium"/>
                        </a:rPr>
                        <a:t>manage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cultural clashes</a:t>
                      </a:r>
                      <a:r>
                        <a:rPr lang="en-US" sz="160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, conflicts </a:t>
                      </a:r>
                      <a:r>
                        <a:rPr lang="en-US" sz="1600" b="0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to provide TCN with </a:t>
                      </a:r>
                      <a:r>
                        <a:rPr lang="en-US" sz="1600" b="1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capabilities</a:t>
                      </a:r>
                      <a:r>
                        <a:rPr lang="en-US" sz="1600" b="0" kern="1200" baseline="0" noProof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to tackle socio-cultural gaps</a:t>
                      </a:r>
                      <a:endParaRPr lang="it-IT" sz="1600" b="0" kern="1200" dirty="0">
                        <a:solidFill>
                          <a:srgbClr val="2A2C68"/>
                        </a:solidFill>
                        <a:latin typeface="EC Square Sans Pro Medium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824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Lack of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quality-based guidance,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orientation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needed to facilitate TCN (and </a:t>
                      </a:r>
                      <a:r>
                        <a:rPr lang="en-US" sz="1600" b="0" u="sng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other vulnerable groups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) access to labor market</a:t>
                      </a:r>
                    </a:p>
                  </a:txBody>
                  <a:tcPr/>
                </a:tc>
              </a:tr>
              <a:tr h="56396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Soft skills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fluency in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TCN languages 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still remains an issue for VET providers</a:t>
                      </a:r>
                    </a:p>
                  </a:txBody>
                  <a:tcPr/>
                </a:tc>
              </a:tr>
              <a:tr h="731723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Increased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workload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for VET staff and limited financial, human up-skilled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n-US" sz="1600" b="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to face challenges fostering continuous development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8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VET organizations as learning providers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14700"/>
              </p:ext>
            </p:extLst>
          </p:nvPr>
        </p:nvGraphicFramePr>
        <p:xfrm>
          <a:off x="107504" y="987574"/>
          <a:ext cx="4392488" cy="404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5389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Best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Practices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&amp;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Lessons</a:t>
                      </a:r>
                      <a:r>
                        <a:rPr lang="it-IT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learned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9626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Raise the awareness of VET providers and enhance their understanding of the role played by learning</a:t>
                      </a:r>
                    </a:p>
                  </a:txBody>
                  <a:tcPr/>
                </a:tc>
              </a:tr>
              <a:tr h="103219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Learning providers have to implement organizational development processes in order to develop and align their structures and learning offer to the role they are asked to play</a:t>
                      </a:r>
                    </a:p>
                  </a:txBody>
                  <a:tcPr/>
                </a:tc>
              </a:tr>
              <a:tr h="1032199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Teachers need to acquire the necessary digital, transversal, intercultural and coaching competences, be trained in inclusive teaching and equipped with related lesson materials</a:t>
                      </a:r>
                    </a:p>
                  </a:txBody>
                  <a:tcPr/>
                </a:tc>
              </a:tr>
              <a:tr h="72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Provision of continuous capacity building opportunities and adequate fund for VET staff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51658"/>
              </p:ext>
            </p:extLst>
          </p:nvPr>
        </p:nvGraphicFramePr>
        <p:xfrm>
          <a:off x="4572000" y="982591"/>
          <a:ext cx="4392488" cy="405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75747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Recommendations</a:t>
                      </a:r>
                      <a:endParaRPr lang="it-IT" dirty="0">
                        <a:solidFill>
                          <a:srgbClr val="2A2C68"/>
                        </a:solidFill>
                        <a:latin typeface="EC Square Sans Pro Medium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82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VET to employ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coaches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, work with mediators, orientation and guidance experts</a:t>
                      </a:r>
                      <a:r>
                        <a:rPr lang="en-US" sz="1600" b="0" baseline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to enhance the e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ffectiveness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of TCN integration </a:t>
                      </a:r>
                    </a:p>
                  </a:txBody>
                  <a:tcPr/>
                </a:tc>
              </a:tr>
              <a:tr h="109593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VET to secure adequate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funds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for TCN socio-professional integration, while national and EU key policy makers should provide sustainable </a:t>
                      </a:r>
                      <a:r>
                        <a:rPr lang="en-US" sz="1600" b="1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funding sources</a:t>
                      </a:r>
                      <a:r>
                        <a:rPr lang="en-US" sz="1600" b="0" dirty="0" smtClean="0">
                          <a:solidFill>
                            <a:srgbClr val="2A2C68"/>
                          </a:solidFill>
                          <a:latin typeface="EC Square Sans Pro Medium"/>
                        </a:rPr>
                        <a:t> for their integration policies</a:t>
                      </a:r>
                    </a:p>
                  </a:txBody>
                  <a:tcPr/>
                </a:tc>
              </a:tr>
              <a:tr h="165404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Invest in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organizational restructuring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staff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lifelong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structured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and recognized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capacity development</a:t>
                      </a:r>
                      <a:r>
                        <a:rPr lang="en-US" sz="1600" b="1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mobility, peer learning and best practice exchange), combining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basic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transversal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skills with 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orientation, guidance 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and i</a:t>
                      </a:r>
                      <a:r>
                        <a:rPr lang="en-US" sz="1600" b="1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ntercultural</a:t>
                      </a:r>
                      <a:r>
                        <a:rPr lang="en-US" sz="1600" kern="1200" dirty="0" smtClean="0">
                          <a:solidFill>
                            <a:srgbClr val="2A2C68"/>
                          </a:solidFill>
                          <a:latin typeface="EC Square Sans Pro Medium"/>
                          <a:ea typeface="+mn-ea"/>
                          <a:cs typeface="+mn-cs"/>
                        </a:rPr>
                        <a:t> skills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96376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6C2C96E36D12D41819430E21A85DD14" ma:contentTypeVersion="11" ma:contentTypeDescription="Δημιουργία νέου εγγράφου" ma:contentTypeScope="" ma:versionID="4904bd8208545a05dcc04c5271435a13">
  <xsd:schema xmlns:xsd="http://www.w3.org/2001/XMLSchema" xmlns:xs="http://www.w3.org/2001/XMLSchema" xmlns:p="http://schemas.microsoft.com/office/2006/metadata/properties" xmlns:ns3="fb56e981-b0e1-47a1-8be1-6c47e1ee6ff7" xmlns:ns4="e40cabfb-639e-44e2-aec5-39e0fb9c4357" targetNamespace="http://schemas.microsoft.com/office/2006/metadata/properties" ma:root="true" ma:fieldsID="a27b675144d75ee40727ceea33bdef45" ns3:_="" ns4:_="">
    <xsd:import namespace="fb56e981-b0e1-47a1-8be1-6c47e1ee6ff7"/>
    <xsd:import namespace="e40cabfb-639e-44e2-aec5-39e0fb9c43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6e981-b0e1-47a1-8be1-6c47e1ee6f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cabfb-639e-44e2-aec5-39e0fb9c4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Κοινή χρήση κατακερματισμού υπόδειξης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48977A-E431-44F0-8A87-847544C76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D0A700-5DEF-4F01-AEA7-5D1E0A890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56e981-b0e1-47a1-8be1-6c47e1ee6ff7"/>
    <ds:schemaRef ds:uri="e40cabfb-639e-44e2-aec5-39e0fb9c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69E2F2-1CEA-4CD9-A274-612D2808BCBE}">
  <ds:schemaRefs>
    <ds:schemaRef ds:uri="http://purl.org/dc/elements/1.1/"/>
    <ds:schemaRef ds:uri="e40cabfb-639e-44e2-aec5-39e0fb9c435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b56e981-b0e1-47a1-8be1-6c47e1ee6ff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3190</TotalTime>
  <Words>2436</Words>
  <Application>Microsoft Office PowerPoint</Application>
  <PresentationFormat>Presentazione su schermo (16:9)</PresentationFormat>
  <Paragraphs>149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Arial</vt:lpstr>
      <vt:lpstr>Calibri</vt:lpstr>
      <vt:lpstr>EC Square Sans Pro</vt:lpstr>
      <vt:lpstr>EC Square Sans Pro Light</vt:lpstr>
      <vt:lpstr>EC Square Sans Pro Medium</vt:lpstr>
      <vt:lpstr>Verdana</vt:lpstr>
      <vt:lpstr>First Slide</vt:lpstr>
      <vt:lpstr>Dark Blue Divider</vt:lpstr>
      <vt:lpstr>Orange Divider</vt:lpstr>
      <vt:lpstr>Green Divider</vt:lpstr>
      <vt:lpstr>Summary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Ecorys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ivan.vis ivan.vis</cp:lastModifiedBy>
  <cp:revision>180</cp:revision>
  <cp:lastPrinted>2019-10-09T14:34:30Z</cp:lastPrinted>
  <dcterms:created xsi:type="dcterms:W3CDTF">2017-08-30T12:59:00Z</dcterms:created>
  <dcterms:modified xsi:type="dcterms:W3CDTF">2019-10-10T17:08:46Z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0x01010086C2C96E36D12D41819430E21A85DD14</vt:lpwstr>
  </property>
</Properties>
</file>