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6" r:id="rId2"/>
    <p:sldMasterId id="2147483690" r:id="rId3"/>
    <p:sldMasterId id="2147483694" r:id="rId4"/>
    <p:sldMasterId id="2147483704" r:id="rId5"/>
  </p:sldMasterIdLst>
  <p:notesMasterIdLst>
    <p:notesMasterId r:id="rId25"/>
  </p:notesMasterIdLst>
  <p:handoutMasterIdLst>
    <p:handoutMasterId r:id="rId26"/>
  </p:handoutMasterIdLst>
  <p:sldIdLst>
    <p:sldId id="295" r:id="rId6"/>
    <p:sldId id="308" r:id="rId7"/>
    <p:sldId id="312" r:id="rId8"/>
    <p:sldId id="272" r:id="rId9"/>
    <p:sldId id="309" r:id="rId10"/>
    <p:sldId id="287" r:id="rId11"/>
    <p:sldId id="290" r:id="rId12"/>
    <p:sldId id="289" r:id="rId13"/>
    <p:sldId id="288" r:id="rId14"/>
    <p:sldId id="291" r:id="rId15"/>
    <p:sldId id="292" r:id="rId16"/>
    <p:sldId id="300" r:id="rId17"/>
    <p:sldId id="299" r:id="rId18"/>
    <p:sldId id="296" r:id="rId19"/>
    <p:sldId id="301" r:id="rId20"/>
    <p:sldId id="302" r:id="rId21"/>
    <p:sldId id="303" r:id="rId22"/>
    <p:sldId id="304" r:id="rId23"/>
    <p:sldId id="29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F8971D"/>
    <a:srgbClr val="93C01F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93428-1DAF-4F75-A33D-CB55BF85FEE4}" v="41" dt="2019-10-11T07:14:39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93434" autoAdjust="0"/>
  </p:normalViewPr>
  <p:slideViewPr>
    <p:cSldViewPr>
      <p:cViewPr varScale="1">
        <p:scale>
          <a:sx n="142" d="100"/>
          <a:sy n="142" d="100"/>
        </p:scale>
        <p:origin x="133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2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0930F-8CEE-473B-AA77-972298D497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9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17489" r="13328" b="32197"/>
          <a:stretch/>
        </p:blipFill>
        <p:spPr>
          <a:xfrm>
            <a:off x="7812360" y="4659982"/>
            <a:ext cx="1151790" cy="32114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77987"/>
            <a:ext cx="7067128" cy="63757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1131888"/>
            <a:ext cx="8351837" cy="33115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8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lanning" TargetMode="External"/><Relationship Id="rId13" Type="http://schemas.openxmlformats.org/officeDocument/2006/relationships/hyperlink" Target="https://en.wikipedia.org/wiki/Knowledge" TargetMode="External"/><Relationship Id="rId3" Type="http://schemas.openxmlformats.org/officeDocument/2006/relationships/hyperlink" Target="https://en.wikipedia.org/wiki/Understanding" TargetMode="External"/><Relationship Id="rId7" Type="http://schemas.openxmlformats.org/officeDocument/2006/relationships/hyperlink" Target="https://en.wikipedia.org/wiki/Reason" TargetMode="External"/><Relationship Id="rId12" Type="http://schemas.openxmlformats.org/officeDocument/2006/relationships/hyperlink" Target="https://en.wikipedia.org/wiki/Information" TargetMode="External"/><Relationship Id="rId2" Type="http://schemas.openxmlformats.org/officeDocument/2006/relationships/hyperlink" Target="https://en.wikipedia.org/wiki/Logic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Emotional_knowledge" TargetMode="External"/><Relationship Id="rId11" Type="http://schemas.openxmlformats.org/officeDocument/2006/relationships/hyperlink" Target="https://en.wikipedia.org/wiki/Problem_solving" TargetMode="External"/><Relationship Id="rId5" Type="http://schemas.openxmlformats.org/officeDocument/2006/relationships/hyperlink" Target="https://en.wikipedia.org/wiki/Learning" TargetMode="External"/><Relationship Id="rId10" Type="http://schemas.openxmlformats.org/officeDocument/2006/relationships/hyperlink" Target="https://en.wikipedia.org/wiki/Critical_thinking" TargetMode="External"/><Relationship Id="rId4" Type="http://schemas.openxmlformats.org/officeDocument/2006/relationships/hyperlink" Target="https://en.wikipedia.org/wiki/Self-awareness" TargetMode="External"/><Relationship Id="rId9" Type="http://schemas.openxmlformats.org/officeDocument/2006/relationships/hyperlink" Target="https://en.wikipedia.org/wiki/Creativi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1123" y="2211710"/>
            <a:ext cx="4070963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Joint Session on Artificial Intelligence, 15 October 2019, Helsinki,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11.00-12.30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4" name="Afbeelding 3" descr="Afbeelding met wit, zwart, tafel, paar&#10;&#10;Automatisch gegenereerde beschrijving">
            <a:extLst>
              <a:ext uri="{FF2B5EF4-FFF2-40B4-BE49-F238E27FC236}">
                <a16:creationId xmlns:a16="http://schemas.microsoft.com/office/drawing/2014/main" id="{2B3B38DC-2F6F-4370-9272-51845B0AC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2525653" cy="25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computer, tafel, zitten&#10;&#10;Automatisch gegenereerde beschrijving">
            <a:extLst>
              <a:ext uri="{FF2B5EF4-FFF2-40B4-BE49-F238E27FC236}">
                <a16:creationId xmlns:a16="http://schemas.microsoft.com/office/drawing/2014/main" id="{82230907-39F7-433B-A52F-692993AA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40525"/>
            <a:ext cx="1974156" cy="29702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72B5CD-82FB-402C-9990-8183ABC7B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74" y="1131590"/>
            <a:ext cx="2095500" cy="552450"/>
          </a:xfrm>
          <a:prstGeom prst="rect">
            <a:avLst/>
          </a:prstGeom>
        </p:spPr>
      </p:pic>
      <p:pic>
        <p:nvPicPr>
          <p:cNvPr id="7" name="Afbeelding 6" descr="Afbeelding met binnen, zwart, zitten, klein&#10;&#10;Automatisch gegenereerde beschrijving">
            <a:extLst>
              <a:ext uri="{FF2B5EF4-FFF2-40B4-BE49-F238E27FC236}">
                <a16:creationId xmlns:a16="http://schemas.microsoft.com/office/drawing/2014/main" id="{26B6C1B9-36EA-43DB-9FAA-8880283CF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59" y="1002370"/>
            <a:ext cx="2084365" cy="3008362"/>
          </a:xfrm>
          <a:prstGeom prst="rect">
            <a:avLst/>
          </a:prstGeom>
        </p:spPr>
      </p:pic>
      <p:pic>
        <p:nvPicPr>
          <p:cNvPr id="9" name="Afbeelding 8" descr="Afbeelding met persoon, buiten, hand, man&#10;&#10;Automatisch gegenereerde beschrijving">
            <a:extLst>
              <a:ext uri="{FF2B5EF4-FFF2-40B4-BE49-F238E27FC236}">
                <a16:creationId xmlns:a16="http://schemas.microsoft.com/office/drawing/2014/main" id="{249DDEB3-3C42-49A8-9F67-311F22FC9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59" y="2643758"/>
            <a:ext cx="2794075" cy="18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binnen, persoon, man, zitten&#10;&#10;Automatisch gegenereerde beschrijving">
            <a:extLst>
              <a:ext uri="{FF2B5EF4-FFF2-40B4-BE49-F238E27FC236}">
                <a16:creationId xmlns:a16="http://schemas.microsoft.com/office/drawing/2014/main" id="{9D2C9B99-B372-43F6-92DC-9CCB6454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7607"/>
          <a:stretch/>
        </p:blipFill>
        <p:spPr>
          <a:xfrm>
            <a:off x="1147891" y="1224659"/>
            <a:ext cx="2137190" cy="213718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Afbeelding 12" descr="Afbeelding met persoon, man, binnen, kijken&#10;&#10;Automatisch gegenereerde beschrijving">
            <a:extLst>
              <a:ext uri="{FF2B5EF4-FFF2-40B4-BE49-F238E27FC236}">
                <a16:creationId xmlns:a16="http://schemas.microsoft.com/office/drawing/2014/main" id="{6CADC150-E229-4228-ADEE-E52BBD51E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0246" b="-4"/>
          <a:stretch/>
        </p:blipFill>
        <p:spPr>
          <a:xfrm>
            <a:off x="3505853" y="1224659"/>
            <a:ext cx="2137189" cy="213718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Afbeelding 4" descr="Afbeelding met man, persoon, vasthouden, bril&#10;&#10;Automatisch gegenereerde beschrijving">
            <a:extLst>
              <a:ext uri="{FF2B5EF4-FFF2-40B4-BE49-F238E27FC236}">
                <a16:creationId xmlns:a16="http://schemas.microsoft.com/office/drawing/2014/main" id="{88884813-3E58-4A7A-ADD5-072658190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16806" b="2"/>
          <a:stretch/>
        </p:blipFill>
        <p:spPr>
          <a:xfrm>
            <a:off x="5863815" y="1224659"/>
            <a:ext cx="2137189" cy="2137189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223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2339752" y="1203598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Q: Are you involved in your country in the following activities (multiple choices possible):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a) Using VET and Adult learning to better educate about AI? 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b) Using AI to improve VET and Adult learning teaching and training practices?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c) Integrating AI into curricula for VET and/or Adult learning?</a:t>
            </a:r>
          </a:p>
          <a:p>
            <a:pPr lvl="0"/>
            <a:endParaRPr lang="en-GB" b="1" dirty="0"/>
          </a:p>
          <a:p>
            <a:pPr lvl="0"/>
            <a:r>
              <a:rPr lang="en-GB" b="1" dirty="0"/>
              <a:t>d) None of the above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184" y="2674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APP Question 1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1681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835696" y="1059582"/>
            <a:ext cx="691276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700" b="1" dirty="0" smtClean="0"/>
              <a:t>Q: What </a:t>
            </a:r>
            <a:r>
              <a:rPr lang="en-GB" sz="1700" b="1" dirty="0"/>
              <a:t>are your views on how to best use AI in VET and Adult Learning?  Please rank the following 3 issues according to the order of importance </a:t>
            </a:r>
            <a:endParaRPr lang="en-GB" sz="1700" b="1" dirty="0" smtClean="0"/>
          </a:p>
          <a:p>
            <a:pPr lvl="0"/>
            <a:r>
              <a:rPr lang="en-GB" sz="1700" b="1" dirty="0" smtClean="0"/>
              <a:t>(</a:t>
            </a:r>
            <a:r>
              <a:rPr lang="en-GB" sz="1700" b="1" dirty="0"/>
              <a:t>1 is most important; 3 is least important):</a:t>
            </a:r>
          </a:p>
          <a:p>
            <a:pPr lvl="0"/>
            <a:endParaRPr lang="en-GB" sz="1700" b="1" dirty="0"/>
          </a:p>
          <a:p>
            <a:pPr lvl="0"/>
            <a:r>
              <a:rPr lang="en-GB" sz="1700" b="1" dirty="0"/>
              <a:t>1. For accomplishing certain tasks instead of being done by people (teachers, learners </a:t>
            </a:r>
            <a:r>
              <a:rPr lang="en-GB" sz="1700" b="1" dirty="0" err="1"/>
              <a:t>etc</a:t>
            </a:r>
            <a:r>
              <a:rPr lang="en-GB" sz="1700" b="1" dirty="0"/>
              <a:t>), for example in the area of bureaucracy.</a:t>
            </a:r>
          </a:p>
          <a:p>
            <a:pPr lvl="0"/>
            <a:endParaRPr lang="en-GB" sz="1700" b="1" dirty="0"/>
          </a:p>
          <a:p>
            <a:pPr lvl="0"/>
            <a:r>
              <a:rPr lang="en-GB" sz="1700" b="1" dirty="0"/>
              <a:t>2. For personalising the pedagogical processes, adapting and choosing the best for the learner (more learner </a:t>
            </a:r>
            <a:r>
              <a:rPr lang="en-GB" sz="1700" b="1" dirty="0" err="1"/>
              <a:t>centered</a:t>
            </a:r>
            <a:r>
              <a:rPr lang="en-GB" sz="1700" b="1" dirty="0"/>
              <a:t>, deeper and meaningful teaching and learning, rather than ‘</a:t>
            </a:r>
            <a:r>
              <a:rPr lang="en-GB" sz="1700" b="1" dirty="0" err="1"/>
              <a:t>transmissive</a:t>
            </a:r>
            <a:r>
              <a:rPr lang="en-GB" sz="1700" b="1" dirty="0"/>
              <a:t>’ teaching).</a:t>
            </a:r>
          </a:p>
          <a:p>
            <a:pPr lvl="0"/>
            <a:endParaRPr lang="en-GB" sz="1700" b="1" dirty="0"/>
          </a:p>
          <a:p>
            <a:pPr lvl="0"/>
            <a:r>
              <a:rPr lang="en-GB" sz="1700" b="1" dirty="0"/>
              <a:t>3. For quick feedback about progress in work and/or learning, and giving directions/prognosis for students and teachers individually.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8184" y="2674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APP Question 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7410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691680" y="1419622"/>
            <a:ext cx="68407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500" b="1" dirty="0"/>
              <a:t>1. Digitalisation and industry 4.0</a:t>
            </a:r>
            <a:r>
              <a:rPr lang="en-GB" sz="2500" dirty="0"/>
              <a:t> are high on the </a:t>
            </a:r>
          </a:p>
          <a:p>
            <a:pPr lvl="0"/>
            <a:r>
              <a:rPr lang="en-GB" sz="2500" dirty="0"/>
              <a:t>EU agenda, however, many VET schools (from IVET to HVET) do not even manage to apply and teach 2.0.   Are we going to "jump" into </a:t>
            </a:r>
            <a:r>
              <a:rPr lang="en-GB" sz="2500" dirty="0" smtClean="0"/>
              <a:t>Artificial Intelligence without </a:t>
            </a:r>
            <a:r>
              <a:rPr lang="en-GB" sz="2500" dirty="0"/>
              <a:t>completing this path?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4115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Questions for </a:t>
            </a:r>
            <a:r>
              <a:rPr lang="fr-BE" sz="2400" b="1" dirty="0" err="1"/>
              <a:t>debate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0393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763688" y="1347614"/>
            <a:ext cx="6840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2</a:t>
            </a:r>
            <a:r>
              <a:rPr lang="en-GB" sz="2400" dirty="0"/>
              <a:t>. </a:t>
            </a:r>
            <a:r>
              <a:rPr lang="en-GB" sz="2400" dirty="0" smtClean="0"/>
              <a:t>Artificial Intelligence </a:t>
            </a:r>
            <a:r>
              <a:rPr lang="en-GB" sz="2400" dirty="0"/>
              <a:t>is applicable to and valuable for many domains and labour market sectors, but how can we </a:t>
            </a:r>
            <a:r>
              <a:rPr lang="en-GB" sz="2400" b="1" dirty="0"/>
              <a:t>ensure an inclusive approach</a:t>
            </a:r>
            <a:r>
              <a:rPr lang="en-GB" sz="2400" dirty="0"/>
              <a:t> allowing all kinds of qualifications and VET-levels to learn about, implement and benefit from </a:t>
            </a:r>
            <a:r>
              <a:rPr lang="en-GB" sz="2400" dirty="0" smtClean="0"/>
              <a:t>Artificial Intelligence, </a:t>
            </a:r>
            <a:r>
              <a:rPr lang="en-GB" sz="2400" dirty="0"/>
              <a:t>not only limited to higher level qualifications?</a:t>
            </a:r>
          </a:p>
          <a:p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4115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Questions for </a:t>
            </a:r>
            <a:r>
              <a:rPr lang="fr-BE" sz="2400" b="1" dirty="0" err="1"/>
              <a:t>debate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9952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763688" y="1563638"/>
            <a:ext cx="684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600" b="1" dirty="0"/>
              <a:t>3</a:t>
            </a:r>
            <a:r>
              <a:rPr lang="en-GB" sz="2600" dirty="0"/>
              <a:t>. How can the </a:t>
            </a:r>
            <a:r>
              <a:rPr lang="en-GB" sz="2600" b="1" dirty="0"/>
              <a:t>EU can best support</a:t>
            </a:r>
            <a:r>
              <a:rPr lang="en-GB" sz="2600" dirty="0"/>
              <a:t> Member States on </a:t>
            </a:r>
            <a:r>
              <a:rPr lang="en-GB" sz="2600" dirty="0" smtClean="0"/>
              <a:t>Artificial Intelligence </a:t>
            </a:r>
            <a:r>
              <a:rPr lang="en-GB" sz="2600" dirty="0"/>
              <a:t>in order to make progress on implementing the EU’s </a:t>
            </a:r>
            <a:r>
              <a:rPr lang="en-GB" sz="2600" dirty="0" smtClean="0"/>
              <a:t>Coordinated </a:t>
            </a:r>
            <a:r>
              <a:rPr lang="en-GB" sz="2600" dirty="0"/>
              <a:t>Plan on </a:t>
            </a:r>
            <a:r>
              <a:rPr lang="en-GB" sz="2600" dirty="0" smtClean="0"/>
              <a:t>Artificial Intelligence?</a:t>
            </a:r>
            <a:endParaRPr lang="en-GB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115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Questions for </a:t>
            </a:r>
            <a:r>
              <a:rPr lang="fr-BE" sz="2400" b="1" dirty="0" err="1"/>
              <a:t>debate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3259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2123728" y="127560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4</a:t>
            </a:r>
            <a:r>
              <a:rPr lang="en-GB" sz="2400" dirty="0"/>
              <a:t>. What should be the </a:t>
            </a:r>
            <a:r>
              <a:rPr lang="en-GB" sz="2400" b="1" dirty="0"/>
              <a:t>role of learners and teachers/trainers in </a:t>
            </a:r>
            <a:r>
              <a:rPr lang="en-GB" sz="2400" b="1" dirty="0" smtClean="0"/>
              <a:t>Artificial Intelligence?</a:t>
            </a:r>
            <a:r>
              <a:rPr lang="en-GB" sz="2400" dirty="0" smtClean="0"/>
              <a:t> </a:t>
            </a:r>
            <a:endParaRPr lang="en-GB" sz="2400" dirty="0"/>
          </a:p>
          <a:p>
            <a:pPr lvl="0"/>
            <a:r>
              <a:rPr lang="en-GB" sz="2400" dirty="0"/>
              <a:t>How can we best make use of the knowledge and experience of learners given that they are often aware of new trends and technologies before </a:t>
            </a:r>
            <a:r>
              <a:rPr lang="en-GB" sz="2400" dirty="0" smtClean="0"/>
              <a:t>teachers? </a:t>
            </a:r>
            <a:endParaRPr lang="en-GB" sz="2400" dirty="0"/>
          </a:p>
          <a:p>
            <a:pPr lvl="0"/>
            <a:r>
              <a:rPr lang="en-GB" sz="2400" dirty="0"/>
              <a:t>How can we best involve teachers and trainers in </a:t>
            </a:r>
            <a:r>
              <a:rPr lang="en-GB" sz="2400" dirty="0" smtClean="0"/>
              <a:t>research </a:t>
            </a:r>
            <a:r>
              <a:rPr lang="en-GB" sz="2400" dirty="0"/>
              <a:t>and </a:t>
            </a:r>
            <a:r>
              <a:rPr lang="en-GB" sz="2400" dirty="0" smtClean="0"/>
              <a:t>practices on Artificial </a:t>
            </a:r>
            <a:r>
              <a:rPr lang="en-GB" sz="2400" dirty="0"/>
              <a:t>Intelligence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4115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Questions for </a:t>
            </a:r>
            <a:r>
              <a:rPr lang="fr-BE" sz="2400" b="1" dirty="0" err="1"/>
              <a:t>debate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5368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547664" y="170765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/>
              <a:t>5</a:t>
            </a:r>
            <a:r>
              <a:rPr lang="en-GB" sz="2400" dirty="0"/>
              <a:t>. How do we achieve the </a:t>
            </a:r>
            <a:r>
              <a:rPr lang="en-GB" sz="2400" b="1" dirty="0"/>
              <a:t>right balance between key competences in VET, notably </a:t>
            </a:r>
            <a:r>
              <a:rPr lang="en-GB" sz="2400" dirty="0"/>
              <a:t>digital competences, compared to more specialist skills for </a:t>
            </a:r>
            <a:r>
              <a:rPr lang="en-GB" sz="2400" dirty="0" smtClean="0"/>
              <a:t>Artificial Intelligence?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115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Questions for </a:t>
            </a:r>
            <a:r>
              <a:rPr lang="fr-BE" sz="2400" b="1" dirty="0" err="1"/>
              <a:t>debate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88064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1619672" y="1131590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  <a:endParaRPr kumimoji="0" lang="nl-N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b="1" dirty="0" err="1">
                <a:solidFill>
                  <a:prstClr val="black"/>
                </a:solidFill>
                <a:latin typeface="Calibri" panose="020F0502020204030204"/>
              </a:rPr>
              <a:t>Please</a:t>
            </a:r>
            <a:r>
              <a:rPr lang="nl-NL" sz="2800" b="1" dirty="0">
                <a:solidFill>
                  <a:prstClr val="black"/>
                </a:solidFill>
                <a:latin typeface="Calibri" panose="020F0502020204030204"/>
              </a:rPr>
              <a:t> continue to share </a:t>
            </a:r>
            <a:r>
              <a:rPr lang="nl-NL" sz="2800" b="1" dirty="0" err="1">
                <a:solidFill>
                  <a:prstClr val="black"/>
                </a:solidFill>
                <a:latin typeface="Calibri" panose="020F0502020204030204"/>
              </a:rPr>
              <a:t>contributions</a:t>
            </a:r>
            <a:r>
              <a:rPr lang="nl-NL" sz="2800" b="1" dirty="0">
                <a:solidFill>
                  <a:prstClr val="black"/>
                </a:solidFill>
                <a:latin typeface="Calibri" panose="020F0502020204030204"/>
              </a:rPr>
              <a:t> on the </a:t>
            </a:r>
            <a:r>
              <a:rPr lang="nl-NL" sz="2800" b="1" dirty="0" err="1">
                <a:solidFill>
                  <a:prstClr val="black"/>
                </a:solidFill>
                <a:latin typeface="Calibri" panose="020F0502020204030204"/>
              </a:rPr>
              <a:t>wall</a:t>
            </a:r>
            <a:r>
              <a:rPr lang="nl-NL" sz="2800" b="1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nl-NL" sz="2800" b="1" dirty="0" err="1">
                <a:solidFill>
                  <a:prstClr val="black"/>
                </a:solidFill>
                <a:latin typeface="Calibri" panose="020F0502020204030204"/>
              </a:rPr>
              <a:t>ideas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64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EVSW 2019 APP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1138" y="879562"/>
            <a:ext cx="5193558" cy="1759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To download </a:t>
            </a:r>
            <a:r>
              <a:rPr lang="en-US" dirty="0" smtClean="0">
                <a:solidFill>
                  <a:schemeClr val="tx2"/>
                </a:solidFill>
              </a:rPr>
              <a:t>the app: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Search ‘EVSW 2019’ </a:t>
            </a:r>
            <a:r>
              <a:rPr lang="en-US" dirty="0" smtClean="0">
                <a:solidFill>
                  <a:schemeClr val="tx2"/>
                </a:solidFill>
              </a:rPr>
              <a:t>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Apple App Store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Google Play Store</a:t>
            </a:r>
            <a:endParaRPr lang="en-US" dirty="0"/>
          </a:p>
          <a:p>
            <a:pPr marL="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3003798"/>
            <a:ext cx="8419764" cy="1983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1" y="14639"/>
            <a:ext cx="1676912" cy="27731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3842" y="2543429"/>
            <a:ext cx="8712968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To login </a:t>
            </a:r>
            <a:r>
              <a:rPr lang="en-US" dirty="0" smtClean="0">
                <a:solidFill>
                  <a:schemeClr val="tx2"/>
                </a:solidFill>
              </a:rPr>
              <a:t>to the app:</a:t>
            </a:r>
          </a:p>
          <a:p>
            <a:pPr marL="0" lvl="1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Username: </a:t>
            </a:r>
            <a:r>
              <a:rPr lang="en-US" dirty="0" smtClean="0">
                <a:solidFill>
                  <a:schemeClr val="tx2"/>
                </a:solidFill>
              </a:rPr>
              <a:t>email address used to register for the Week</a:t>
            </a:r>
          </a:p>
          <a:p>
            <a:pPr marL="285750" lvl="1">
              <a:buNone/>
            </a:pPr>
            <a:r>
              <a:rPr lang="en-US" dirty="0" smtClean="0">
                <a:solidFill>
                  <a:srgbClr val="92D050"/>
                </a:solidFill>
              </a:rPr>
              <a:t>Password: </a:t>
            </a:r>
            <a:r>
              <a:rPr lang="en-US" dirty="0" err="1" smtClean="0">
                <a:solidFill>
                  <a:schemeClr val="tx2"/>
                </a:solidFill>
              </a:rPr>
              <a:t>helsinki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39952" y="3723878"/>
            <a:ext cx="5544616" cy="1517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b="1" kern="1200">
                <a:solidFill>
                  <a:srgbClr val="F8A83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b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None/>
            </a:pPr>
            <a:r>
              <a:rPr lang="en-US" sz="2000" dirty="0" smtClean="0">
                <a:solidFill>
                  <a:srgbClr val="92D050"/>
                </a:solidFill>
              </a:rPr>
              <a:t>You can also login </a:t>
            </a:r>
            <a:r>
              <a:rPr lang="en-US" sz="2000" dirty="0">
                <a:solidFill>
                  <a:schemeClr val="tx2"/>
                </a:solidFill>
              </a:rPr>
              <a:t>to the app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as a guest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</a:t>
            </a:r>
            <a:r>
              <a:rPr lang="en-US" sz="2000" dirty="0" smtClean="0">
                <a:solidFill>
                  <a:schemeClr val="tx2"/>
                </a:solidFill>
              </a:rPr>
              <a:t>y creating a new account</a:t>
            </a:r>
            <a:endParaRPr lang="en-US" sz="2000" dirty="0">
              <a:solidFill>
                <a:schemeClr val="tx2"/>
              </a:solidFill>
            </a:endParaRPr>
          </a:p>
          <a:p>
            <a:pPr marL="285750" lvl="1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046BB6C-D296-437D-A9DC-539411B99776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9303182-FCD3-4C93-A06D-947AAC99BCBD}"/>
              </a:ext>
            </a:extLst>
          </p:cNvPr>
          <p:cNvSpPr txBox="1"/>
          <p:nvPr/>
        </p:nvSpPr>
        <p:spPr>
          <a:xfrm>
            <a:off x="3732023" y="722907"/>
            <a:ext cx="4783327" cy="415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ARTIFICIAL INTELLIGENCE AND HUMAN EDUCATION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2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046BB6C-D296-437D-A9DC-539411B99776}"/>
              </a:ext>
            </a:extLst>
          </p:cNvPr>
          <p:cNvSpPr txBox="1"/>
          <p:nvPr/>
        </p:nvSpPr>
        <p:spPr>
          <a:xfrm>
            <a:off x="628650" y="722907"/>
            <a:ext cx="5311502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9303182-FCD3-4C93-A06D-947AAC99BCBD}"/>
              </a:ext>
            </a:extLst>
          </p:cNvPr>
          <p:cNvSpPr txBox="1"/>
          <p:nvPr/>
        </p:nvSpPr>
        <p:spPr>
          <a:xfrm>
            <a:off x="3732023" y="722907"/>
            <a:ext cx="4783327" cy="415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02375" y="352978"/>
            <a:ext cx="10221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Agenda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418" y="922019"/>
            <a:ext cx="53387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2060"/>
                </a:solidFill>
              </a:rPr>
              <a:t>11:00-11:05 </a:t>
            </a:r>
            <a:r>
              <a:rPr lang="fr-BE" sz="1400" b="1" dirty="0" err="1" smtClean="0">
                <a:solidFill>
                  <a:srgbClr val="002060"/>
                </a:solidFill>
              </a:rPr>
              <a:t>Welcome</a:t>
            </a:r>
            <a:r>
              <a:rPr lang="fr-BE" sz="1400" b="1" dirty="0" smtClean="0">
                <a:solidFill>
                  <a:srgbClr val="002060"/>
                </a:solidFill>
              </a:rPr>
              <a:t> and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Moderator</a:t>
            </a:r>
            <a:r>
              <a:rPr lang="fr-BE" sz="1400" b="1" dirty="0" smtClean="0">
                <a:solidFill>
                  <a:srgbClr val="002060"/>
                </a:solidFill>
              </a:rPr>
              <a:t>: René van </a:t>
            </a:r>
            <a:r>
              <a:rPr lang="fr-BE" sz="1400" b="1" dirty="0" err="1" smtClean="0">
                <a:solidFill>
                  <a:srgbClr val="002060"/>
                </a:solidFill>
              </a:rPr>
              <a:t>Schalwijk</a:t>
            </a:r>
            <a:r>
              <a:rPr lang="fr-BE" sz="1400" b="1" dirty="0" smtClean="0">
                <a:solidFill>
                  <a:srgbClr val="002060"/>
                </a:solidFill>
              </a:rPr>
              <a:t>, </a:t>
            </a:r>
            <a:r>
              <a:rPr lang="fr-BE" sz="1400" b="1" dirty="0" err="1" smtClean="0">
                <a:solidFill>
                  <a:srgbClr val="002060"/>
                </a:solidFill>
              </a:rPr>
              <a:t>Coordinator</a:t>
            </a:r>
            <a:r>
              <a:rPr lang="fr-BE" sz="1400" b="1" dirty="0" smtClean="0">
                <a:solidFill>
                  <a:srgbClr val="002060"/>
                </a:solidFill>
              </a:rPr>
              <a:t>, </a:t>
            </a:r>
            <a:r>
              <a:rPr lang="fr-BE" sz="1400" b="1" dirty="0" err="1" smtClean="0">
                <a:solidFill>
                  <a:srgbClr val="002060"/>
                </a:solidFill>
              </a:rPr>
              <a:t>Cedefop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Community</a:t>
            </a:r>
            <a:r>
              <a:rPr lang="fr-BE" sz="1400" b="1" dirty="0" smtClean="0">
                <a:solidFill>
                  <a:srgbClr val="002060"/>
                </a:solidFill>
              </a:rPr>
              <a:t> of Learning Providers</a:t>
            </a:r>
          </a:p>
          <a:p>
            <a:endParaRPr lang="fr-BE" sz="1400" b="1" dirty="0" smtClean="0">
              <a:solidFill>
                <a:srgbClr val="002060"/>
              </a:solidFill>
            </a:endParaRPr>
          </a:p>
          <a:p>
            <a:r>
              <a:rPr lang="fr-BE" sz="1400" b="1" dirty="0" smtClean="0">
                <a:solidFill>
                  <a:srgbClr val="002060"/>
                </a:solidFill>
              </a:rPr>
              <a:t>11:10-11:50 </a:t>
            </a:r>
            <a:r>
              <a:rPr lang="fr-BE" sz="1400" b="1" dirty="0" err="1" smtClean="0">
                <a:solidFill>
                  <a:srgbClr val="002060"/>
                </a:solidFill>
              </a:rPr>
              <a:t>Keynote</a:t>
            </a:r>
            <a:r>
              <a:rPr lang="fr-BE" sz="1400" b="1" dirty="0" smtClean="0">
                <a:solidFill>
                  <a:srgbClr val="002060"/>
                </a:solidFill>
              </a:rPr>
              <a:t> speeches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2060"/>
                </a:solidFill>
              </a:rPr>
              <a:t>Silvia </a:t>
            </a:r>
            <a:r>
              <a:rPr lang="fr-BE" sz="1400" b="1" dirty="0" err="1" smtClean="0">
                <a:solidFill>
                  <a:srgbClr val="002060"/>
                </a:solidFill>
              </a:rPr>
              <a:t>Merisio</a:t>
            </a:r>
            <a:r>
              <a:rPr lang="fr-BE" sz="1400" b="1" dirty="0" smtClean="0">
                <a:solidFill>
                  <a:srgbClr val="002060"/>
                </a:solidFill>
              </a:rPr>
              <a:t>, Policy </a:t>
            </a:r>
            <a:r>
              <a:rPr lang="fr-BE" sz="1400" b="1" dirty="0" err="1" smtClean="0">
                <a:solidFill>
                  <a:srgbClr val="002060"/>
                </a:solidFill>
              </a:rPr>
              <a:t>Officer</a:t>
            </a:r>
            <a:r>
              <a:rPr lang="fr-BE" sz="1400" b="1" dirty="0" smtClean="0">
                <a:solidFill>
                  <a:srgbClr val="002060"/>
                </a:solidFill>
              </a:rPr>
              <a:t>, </a:t>
            </a:r>
            <a:r>
              <a:rPr lang="fr-BE" sz="1400" b="1" dirty="0" err="1" smtClean="0">
                <a:solidFill>
                  <a:srgbClr val="002060"/>
                </a:solidFill>
              </a:rPr>
              <a:t>European</a:t>
            </a:r>
            <a:r>
              <a:rPr lang="fr-BE" sz="1400" b="1" dirty="0" smtClean="0">
                <a:solidFill>
                  <a:srgbClr val="002060"/>
                </a:solidFill>
              </a:rPr>
              <a:t> Commission, DG CNECT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err="1" smtClean="0">
                <a:solidFill>
                  <a:srgbClr val="002060"/>
                </a:solidFill>
              </a:rPr>
              <a:t>Ilkka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Tuomi</a:t>
            </a:r>
            <a:r>
              <a:rPr lang="fr-BE" sz="1400" b="1" dirty="0" smtClean="0">
                <a:solidFill>
                  <a:srgbClr val="002060"/>
                </a:solidFill>
              </a:rPr>
              <a:t>, Chief </a:t>
            </a:r>
            <a:r>
              <a:rPr lang="fr-BE" sz="1400" b="1" dirty="0" err="1" smtClean="0">
                <a:solidFill>
                  <a:srgbClr val="002060"/>
                </a:solidFill>
              </a:rPr>
              <a:t>Scientist</a:t>
            </a:r>
            <a:r>
              <a:rPr lang="fr-BE" sz="1400" b="1" dirty="0" smtClean="0">
                <a:solidFill>
                  <a:srgbClr val="002060"/>
                </a:solidFill>
              </a:rPr>
              <a:t>, </a:t>
            </a:r>
            <a:r>
              <a:rPr lang="fr-BE" sz="1400" b="1" dirty="0" err="1" smtClean="0">
                <a:solidFill>
                  <a:srgbClr val="002060"/>
                </a:solidFill>
              </a:rPr>
              <a:t>Meaning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Processing</a:t>
            </a:r>
            <a:r>
              <a:rPr lang="fr-BE" sz="1400" b="1" dirty="0" smtClean="0">
                <a:solidFill>
                  <a:srgbClr val="002060"/>
                </a:solidFill>
              </a:rPr>
              <a:t> Ltd, </a:t>
            </a:r>
            <a:r>
              <a:rPr lang="fr-BE" sz="1400" b="1" dirty="0" err="1" smtClean="0">
                <a:solidFill>
                  <a:srgbClr val="002060"/>
                </a:solidFill>
              </a:rPr>
              <a:t>Finland</a:t>
            </a:r>
            <a:endParaRPr lang="fr-BE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2060"/>
                </a:solidFill>
              </a:rPr>
              <a:t>Harri Ketamo, Chairman, </a:t>
            </a:r>
            <a:r>
              <a:rPr lang="fr-BE" sz="1400" b="1" dirty="0" err="1" smtClean="0">
                <a:solidFill>
                  <a:srgbClr val="002060"/>
                </a:solidFill>
              </a:rPr>
              <a:t>Hedai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Ltd,Finland</a:t>
            </a:r>
            <a:endParaRPr lang="fr-BE" sz="1400" b="1" dirty="0" smtClean="0">
              <a:solidFill>
                <a:srgbClr val="002060"/>
              </a:solidFill>
            </a:endParaRPr>
          </a:p>
          <a:p>
            <a:endParaRPr lang="fr-BE" sz="1400" b="1" dirty="0" smtClean="0">
              <a:solidFill>
                <a:srgbClr val="002060"/>
              </a:solidFill>
            </a:endParaRPr>
          </a:p>
          <a:p>
            <a:r>
              <a:rPr lang="fr-BE" sz="1400" b="1" dirty="0" smtClean="0">
                <a:solidFill>
                  <a:srgbClr val="002060"/>
                </a:solidFill>
              </a:rPr>
              <a:t>11:50-12:20 Interactive discussion and ‘</a:t>
            </a:r>
            <a:r>
              <a:rPr lang="fr-BE" sz="1400" b="1" dirty="0" err="1" smtClean="0">
                <a:solidFill>
                  <a:srgbClr val="002060"/>
                </a:solidFill>
              </a:rPr>
              <a:t>elevator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pitches</a:t>
            </a:r>
            <a:r>
              <a:rPr lang="fr-BE" sz="1400" b="1" dirty="0" smtClean="0">
                <a:solidFill>
                  <a:srgbClr val="002060"/>
                </a:solidFill>
              </a:rPr>
              <a:t>’ </a:t>
            </a:r>
            <a:r>
              <a:rPr lang="fr-BE" sz="1400" b="1" dirty="0" err="1" smtClean="0">
                <a:solidFill>
                  <a:srgbClr val="002060"/>
                </a:solidFill>
              </a:rPr>
              <a:t>including</a:t>
            </a:r>
            <a:r>
              <a:rPr lang="fr-BE" sz="1400" b="1" dirty="0" smtClean="0">
                <a:solidFill>
                  <a:srgbClr val="002060"/>
                </a:solidFill>
              </a:rPr>
              <a:t>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err="1" smtClean="0">
                <a:solidFill>
                  <a:srgbClr val="002060"/>
                </a:solidFill>
              </a:rPr>
              <a:t>Margarida</a:t>
            </a:r>
            <a:r>
              <a:rPr lang="fr-BE" sz="1400" b="1" dirty="0" smtClean="0">
                <a:solidFill>
                  <a:srgbClr val="002060"/>
                </a:solidFill>
              </a:rPr>
              <a:t> </a:t>
            </a:r>
            <a:r>
              <a:rPr lang="fr-BE" sz="1400" b="1" dirty="0" err="1" smtClean="0">
                <a:solidFill>
                  <a:srgbClr val="002060"/>
                </a:solidFill>
              </a:rPr>
              <a:t>Segard</a:t>
            </a:r>
            <a:r>
              <a:rPr lang="fr-BE" sz="1400" b="1" dirty="0" smtClean="0">
                <a:solidFill>
                  <a:srgbClr val="002060"/>
                </a:solidFill>
              </a:rPr>
              <a:t>, EVBB, Portugal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400" b="1" dirty="0" smtClean="0">
                <a:solidFill>
                  <a:srgbClr val="002060"/>
                </a:solidFill>
              </a:rPr>
              <a:t>Simona </a:t>
            </a:r>
            <a:r>
              <a:rPr lang="fr-BE" sz="1400" b="1" dirty="0" err="1" smtClean="0">
                <a:solidFill>
                  <a:srgbClr val="002060"/>
                </a:solidFill>
              </a:rPr>
              <a:t>Petkova</a:t>
            </a:r>
            <a:r>
              <a:rPr lang="fr-BE" sz="1400" b="1" dirty="0" smtClean="0">
                <a:solidFill>
                  <a:srgbClr val="002060"/>
                </a:solidFill>
              </a:rPr>
              <a:t>, </a:t>
            </a:r>
            <a:r>
              <a:rPr lang="fr-BE" sz="1400" b="1" dirty="0" err="1" smtClean="0">
                <a:solidFill>
                  <a:srgbClr val="002060"/>
                </a:solidFill>
              </a:rPr>
              <a:t>European</a:t>
            </a:r>
            <a:r>
              <a:rPr lang="fr-BE" sz="1400" b="1" dirty="0" smtClean="0">
                <a:solidFill>
                  <a:srgbClr val="002060"/>
                </a:solidFill>
              </a:rPr>
              <a:t> Commission, DG EAC</a:t>
            </a:r>
          </a:p>
          <a:p>
            <a:endParaRPr lang="fr-BE" sz="1400" b="1" dirty="0" smtClean="0">
              <a:solidFill>
                <a:srgbClr val="002060"/>
              </a:solidFill>
            </a:endParaRPr>
          </a:p>
          <a:p>
            <a:r>
              <a:rPr lang="fr-BE" sz="1400" b="1" dirty="0" smtClean="0">
                <a:solidFill>
                  <a:srgbClr val="002060"/>
                </a:solidFill>
              </a:rPr>
              <a:t>12:20-12:30 </a:t>
            </a:r>
            <a:r>
              <a:rPr lang="fr-BE" sz="1400" b="1" dirty="0" err="1" smtClean="0">
                <a:solidFill>
                  <a:srgbClr val="002060"/>
                </a:solidFill>
              </a:rPr>
              <a:t>Synthesis</a:t>
            </a:r>
            <a:r>
              <a:rPr lang="fr-BE" sz="1400" b="1" dirty="0" smtClean="0">
                <a:solidFill>
                  <a:srgbClr val="002060"/>
                </a:solidFill>
              </a:rPr>
              <a:t> of key messages</a:t>
            </a:r>
          </a:p>
          <a:p>
            <a:endParaRPr lang="fr-BE" sz="1400" b="1" dirty="0" smtClean="0">
              <a:solidFill>
                <a:srgbClr val="002060"/>
              </a:solidFill>
            </a:endParaRPr>
          </a:p>
          <a:p>
            <a:r>
              <a:rPr lang="fr-BE" sz="1400" b="1" dirty="0" smtClean="0">
                <a:solidFill>
                  <a:srgbClr val="002060"/>
                </a:solidFill>
              </a:rPr>
              <a:t>12:30-14:00 Lunch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94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046BB6C-D296-437D-A9DC-539411B99776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WELCOME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Aim of Session</a:t>
            </a:r>
            <a:endParaRPr lang="en-US" sz="40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9303182-FCD3-4C93-A06D-947AAC99BCBD}"/>
              </a:ext>
            </a:extLst>
          </p:cNvPr>
          <p:cNvSpPr txBox="1"/>
          <p:nvPr/>
        </p:nvSpPr>
        <p:spPr>
          <a:xfrm>
            <a:off x="3732023" y="722907"/>
            <a:ext cx="4783327" cy="408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CB28B7-1971-4876-9264-5D95981F2030}"/>
              </a:ext>
            </a:extLst>
          </p:cNvPr>
          <p:cNvSpPr txBox="1"/>
          <p:nvPr/>
        </p:nvSpPr>
        <p:spPr>
          <a:xfrm>
            <a:off x="3779912" y="627534"/>
            <a:ext cx="52435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b="1" dirty="0" err="1">
                <a:solidFill>
                  <a:srgbClr val="FF0000"/>
                </a:solidFill>
              </a:rPr>
              <a:t>Inform</a:t>
            </a:r>
            <a:r>
              <a:rPr lang="nl-NL" sz="1700" dirty="0"/>
              <a:t> 	    </a:t>
            </a:r>
            <a:r>
              <a:rPr lang="nl-NL" sz="1700" dirty="0" err="1"/>
              <a:t>about</a:t>
            </a:r>
            <a:r>
              <a:rPr lang="nl-NL" sz="1700" dirty="0"/>
              <a:t> EU Communication on </a:t>
            </a:r>
            <a:r>
              <a:rPr lang="nl-NL" sz="1700" dirty="0" err="1"/>
              <a:t>Artificial</a:t>
            </a:r>
            <a:endParaRPr lang="nl-NL" sz="1700" dirty="0"/>
          </a:p>
          <a:p>
            <a:r>
              <a:rPr lang="nl-NL" sz="1700" dirty="0"/>
              <a:t>                       Intelligence (AI) in Europe + </a:t>
            </a:r>
            <a:r>
              <a:rPr lang="nl-NL" sz="1700" dirty="0" err="1"/>
              <a:t>Coordinated</a:t>
            </a:r>
            <a:endParaRPr lang="nl-NL" sz="1700" dirty="0"/>
          </a:p>
          <a:p>
            <a:r>
              <a:rPr lang="nl-NL" sz="1700" dirty="0"/>
              <a:t>                       Plan on </a:t>
            </a:r>
            <a:r>
              <a:rPr lang="nl-NL" sz="1700" dirty="0" err="1"/>
              <a:t>Artificial</a:t>
            </a:r>
            <a:r>
              <a:rPr lang="nl-NL" sz="1700" dirty="0"/>
              <a:t> Intelligence	</a:t>
            </a:r>
          </a:p>
          <a:p>
            <a:endParaRPr lang="nl-NL" sz="1700" b="1" dirty="0">
              <a:solidFill>
                <a:srgbClr val="FF0000"/>
              </a:solidFill>
            </a:endParaRPr>
          </a:p>
          <a:p>
            <a:r>
              <a:rPr lang="nl-NL" sz="1700" b="1" dirty="0">
                <a:solidFill>
                  <a:srgbClr val="FF0000"/>
                </a:solidFill>
              </a:rPr>
              <a:t>Share</a:t>
            </a:r>
            <a:r>
              <a:rPr lang="nl-NL" sz="1700" dirty="0"/>
              <a:t> 	     and increase </a:t>
            </a:r>
            <a:r>
              <a:rPr lang="nl-NL" sz="1700" dirty="0" err="1"/>
              <a:t>knowledge</a:t>
            </a:r>
            <a:r>
              <a:rPr lang="nl-NL" sz="1700" dirty="0"/>
              <a:t> and 		     </a:t>
            </a:r>
            <a:r>
              <a:rPr lang="nl-NL" sz="1700" dirty="0" err="1"/>
              <a:t>understanding</a:t>
            </a:r>
            <a:r>
              <a:rPr lang="nl-NL" sz="1700" dirty="0"/>
              <a:t> of </a:t>
            </a:r>
            <a:r>
              <a:rPr lang="nl-NL" sz="1700" dirty="0" err="1"/>
              <a:t>Artificial</a:t>
            </a:r>
            <a:r>
              <a:rPr lang="nl-NL" sz="1700" dirty="0"/>
              <a:t> Intelligence in 	     VET and Adult Learning</a:t>
            </a:r>
          </a:p>
          <a:p>
            <a:endParaRPr lang="nl-NL" sz="1700" dirty="0"/>
          </a:p>
          <a:p>
            <a:r>
              <a:rPr lang="nl-NL" sz="1700" b="1" dirty="0" err="1">
                <a:solidFill>
                  <a:srgbClr val="FF0000"/>
                </a:solidFill>
              </a:rPr>
              <a:t>Create</a:t>
            </a:r>
            <a:r>
              <a:rPr lang="nl-NL" sz="1700" dirty="0"/>
              <a:t> 	     </a:t>
            </a:r>
            <a:r>
              <a:rPr lang="nl-NL" sz="1700" dirty="0" err="1"/>
              <a:t>networks</a:t>
            </a:r>
            <a:r>
              <a:rPr lang="nl-NL" sz="1700" dirty="0"/>
              <a:t> and </a:t>
            </a:r>
            <a:r>
              <a:rPr lang="nl-NL" sz="1700" dirty="0" err="1"/>
              <a:t>identify</a:t>
            </a:r>
            <a:r>
              <a:rPr lang="nl-NL" sz="1700" dirty="0"/>
              <a:t> </a:t>
            </a:r>
            <a:r>
              <a:rPr lang="nl-NL" sz="1700" dirty="0" err="1"/>
              <a:t>good</a:t>
            </a:r>
            <a:r>
              <a:rPr lang="nl-NL" sz="1700" dirty="0"/>
              <a:t> </a:t>
            </a:r>
            <a:r>
              <a:rPr lang="nl-NL" sz="1700" dirty="0" err="1"/>
              <a:t>practices</a:t>
            </a:r>
            <a:endParaRPr lang="nl-NL" sz="1700" dirty="0"/>
          </a:p>
          <a:p>
            <a:r>
              <a:rPr lang="nl-NL" sz="1700" dirty="0"/>
              <a:t>                        on </a:t>
            </a:r>
            <a:r>
              <a:rPr lang="nl-NL" sz="1700" dirty="0" err="1"/>
              <a:t>both</a:t>
            </a:r>
            <a:r>
              <a:rPr lang="nl-NL" sz="1700" dirty="0"/>
              <a:t> </a:t>
            </a:r>
            <a:r>
              <a:rPr lang="nl-NL" sz="1700" dirty="0" err="1"/>
              <a:t>national</a:t>
            </a:r>
            <a:r>
              <a:rPr lang="nl-NL" sz="1700" dirty="0"/>
              <a:t> </a:t>
            </a:r>
            <a:r>
              <a:rPr lang="nl-NL" sz="1700" dirty="0" err="1"/>
              <a:t>and</a:t>
            </a:r>
            <a:r>
              <a:rPr lang="nl-NL" sz="1700" dirty="0"/>
              <a:t> EU level</a:t>
            </a:r>
          </a:p>
          <a:p>
            <a:endParaRPr lang="nl-NL" sz="1700" dirty="0"/>
          </a:p>
          <a:p>
            <a:r>
              <a:rPr lang="nl-NL" sz="1700" b="1" dirty="0" err="1">
                <a:solidFill>
                  <a:srgbClr val="FF0000"/>
                </a:solidFill>
              </a:rPr>
              <a:t>Contribute</a:t>
            </a:r>
            <a:r>
              <a:rPr lang="nl-NL" sz="1700" dirty="0"/>
              <a:t>     to VET </a:t>
            </a:r>
            <a:r>
              <a:rPr lang="nl-NL" sz="1700" dirty="0" err="1"/>
              <a:t>and</a:t>
            </a:r>
            <a:r>
              <a:rPr lang="nl-NL" sz="1700" dirty="0"/>
              <a:t> Adult Learning </a:t>
            </a:r>
            <a:r>
              <a:rPr lang="nl-NL" sz="1700" dirty="0" err="1"/>
              <a:t>aspects</a:t>
            </a:r>
            <a:endParaRPr lang="nl-NL" sz="1700" dirty="0"/>
          </a:p>
          <a:p>
            <a:r>
              <a:rPr lang="nl-NL" sz="1700" dirty="0"/>
              <a:t>    	      </a:t>
            </a:r>
            <a:r>
              <a:rPr lang="nl-NL" sz="1700" dirty="0" err="1"/>
              <a:t>for</a:t>
            </a:r>
            <a:r>
              <a:rPr lang="nl-NL" sz="1700" dirty="0"/>
              <a:t> EU report on </a:t>
            </a:r>
            <a:r>
              <a:rPr lang="nl-NL" sz="1700" dirty="0" err="1"/>
              <a:t>Artificial</a:t>
            </a:r>
            <a:r>
              <a:rPr lang="nl-NL" sz="1700" dirty="0"/>
              <a:t> </a:t>
            </a:r>
            <a:r>
              <a:rPr lang="nl-NL" sz="1700" dirty="0" smtClean="0"/>
              <a:t>Intelligence </a:t>
            </a:r>
            <a:r>
              <a:rPr lang="nl-NL" sz="1700" dirty="0" err="1"/>
              <a:t>due</a:t>
            </a:r>
            <a:r>
              <a:rPr lang="nl-NL" sz="1700" dirty="0"/>
              <a:t> 	      </a:t>
            </a:r>
            <a:r>
              <a:rPr lang="nl-NL" sz="1700" dirty="0" err="1"/>
              <a:t>early</a:t>
            </a:r>
            <a:r>
              <a:rPr lang="nl-NL" sz="17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48044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D14DB6F-9CBE-4AC1-B7D8-0A33C6C36FCF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ARTIFICIAL INTELLIGENCE?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EAA3A41C-4B1C-4032-904A-81D453CD1A1D}"/>
              </a:ext>
            </a:extLst>
          </p:cNvPr>
          <p:cNvSpPr txBox="1"/>
          <p:nvPr/>
        </p:nvSpPr>
        <p:spPr>
          <a:xfrm>
            <a:off x="3732023" y="722907"/>
            <a:ext cx="4783327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Artificial intelligence is intelligence demonstrated by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machines</a:t>
            </a:r>
            <a:r>
              <a:rPr lang="en-US" u="sng" dirty="0"/>
              <a:t> </a:t>
            </a:r>
            <a:r>
              <a:rPr lang="en-US" dirty="0"/>
              <a:t>a system’s ability to correctly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interpret external data</a:t>
            </a:r>
            <a:r>
              <a:rPr lang="en-US" dirty="0"/>
              <a:t>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to learn </a:t>
            </a:r>
            <a:r>
              <a:rPr lang="en-US" dirty="0"/>
              <a:t>from such data, and to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those learnings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to achieve specific goals and tasks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through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flexible adaptation</a:t>
            </a:r>
            <a:r>
              <a:rPr lang="en-US" u="sng" dirty="0"/>
              <a:t>.</a:t>
            </a:r>
            <a:r>
              <a:rPr lang="en-US" dirty="0"/>
              <a:t>”(Wikipedia)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Artificial intelligence refers to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machines or algorithms </a:t>
            </a:r>
            <a:r>
              <a:rPr lang="en-US" dirty="0"/>
              <a:t>that are capable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observing their environment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en-US" dirty="0"/>
              <a:t> from it and, based on the knowledge and experience gained,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take intelligent action or propose decisions</a:t>
            </a:r>
            <a:r>
              <a:rPr lang="en-US" dirty="0"/>
              <a:t>.(EU commission factsheet)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7854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E37C53E-8B36-4534-8A0B-EA71AE64FAB3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intelligence?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B900D366-C665-48F4-8243-5BC57247A3BD}"/>
              </a:ext>
            </a:extLst>
          </p:cNvPr>
          <p:cNvSpPr/>
          <p:nvPr/>
        </p:nvSpPr>
        <p:spPr>
          <a:xfrm>
            <a:off x="3732023" y="722907"/>
            <a:ext cx="4783327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Intelligence is the capacity for </a:t>
            </a:r>
            <a:r>
              <a:rPr lang="en-US" dirty="0">
                <a:hlinkClick r:id="rId2" tooltip="Logic"/>
              </a:rPr>
              <a:t>logic</a:t>
            </a:r>
            <a:r>
              <a:rPr lang="en-US" dirty="0"/>
              <a:t>, </a:t>
            </a:r>
            <a:r>
              <a:rPr lang="en-US" u="sng" dirty="0">
                <a:hlinkClick r:id="rId3"/>
              </a:rPr>
              <a:t>understanding</a:t>
            </a:r>
            <a:r>
              <a:rPr lang="en-US" dirty="0"/>
              <a:t>, </a:t>
            </a:r>
            <a:r>
              <a:rPr lang="en-US" dirty="0">
                <a:hlinkClick r:id="rId4" tooltip="Self-awareness"/>
              </a:rPr>
              <a:t>self-awareness</a:t>
            </a:r>
            <a:r>
              <a:rPr lang="en-US" dirty="0"/>
              <a:t>, </a:t>
            </a:r>
            <a:r>
              <a:rPr lang="en-US" dirty="0">
                <a:hlinkClick r:id="rId5" tooltip="Learning"/>
              </a:rPr>
              <a:t>learning</a:t>
            </a:r>
            <a:r>
              <a:rPr lang="en-US" dirty="0"/>
              <a:t>, </a:t>
            </a:r>
            <a:r>
              <a:rPr lang="en-US" dirty="0">
                <a:hlinkClick r:id="rId6" tooltip="Emotional knowledge"/>
              </a:rPr>
              <a:t>emotional knowledge</a:t>
            </a:r>
            <a:r>
              <a:rPr lang="en-US" dirty="0"/>
              <a:t>, </a:t>
            </a:r>
            <a:r>
              <a:rPr lang="en-US" dirty="0">
                <a:hlinkClick r:id="rId7" tooltip="Reason"/>
              </a:rPr>
              <a:t>reasoning</a:t>
            </a:r>
            <a:r>
              <a:rPr lang="en-US" dirty="0"/>
              <a:t>, </a:t>
            </a:r>
            <a:r>
              <a:rPr lang="en-US" dirty="0">
                <a:hlinkClick r:id="rId8" tooltip="Planning"/>
              </a:rPr>
              <a:t>planning</a:t>
            </a:r>
            <a:r>
              <a:rPr lang="en-US" dirty="0"/>
              <a:t>, </a:t>
            </a:r>
            <a:r>
              <a:rPr lang="en-US" dirty="0">
                <a:hlinkClick r:id="rId9" tooltip="Creativity"/>
              </a:rPr>
              <a:t>creativity</a:t>
            </a:r>
            <a:r>
              <a:rPr lang="en-US" dirty="0"/>
              <a:t>, </a:t>
            </a:r>
            <a:r>
              <a:rPr lang="en-US" dirty="0">
                <a:hlinkClick r:id="rId10" tooltip="Critical thinking"/>
              </a:rPr>
              <a:t>critical thinking</a:t>
            </a:r>
            <a:r>
              <a:rPr lang="en-US" dirty="0"/>
              <a:t>, and </a:t>
            </a:r>
            <a:r>
              <a:rPr lang="en-US" dirty="0">
                <a:hlinkClick r:id="rId11" tooltip="Problem solving"/>
              </a:rPr>
              <a:t>problem solving</a:t>
            </a:r>
            <a:r>
              <a:rPr lang="en-US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generally, it can be described as the ability to perceive or infer </a:t>
            </a:r>
            <a:r>
              <a:rPr lang="en-US" dirty="0">
                <a:hlinkClick r:id="rId12" tooltip="Information"/>
              </a:rPr>
              <a:t>information</a:t>
            </a:r>
            <a:r>
              <a:rPr lang="en-US" dirty="0"/>
              <a:t>, and to retain it as </a:t>
            </a:r>
            <a:r>
              <a:rPr lang="en-US" dirty="0">
                <a:hlinkClick r:id="rId13" tooltip="Knowledge"/>
              </a:rPr>
              <a:t>knowledge</a:t>
            </a:r>
            <a:r>
              <a:rPr lang="en-US" dirty="0"/>
              <a:t> to be applied towards adaptive behaviors within an environment or context. (Wikipedia)</a:t>
            </a:r>
          </a:p>
        </p:txBody>
      </p:sp>
    </p:spTree>
    <p:extLst>
      <p:ext uri="{BB962C8B-B14F-4D97-AF65-F5344CB8AC3E}">
        <p14:creationId xmlns:p14="http://schemas.microsoft.com/office/powerpoint/2010/main" val="2389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377950B-CB87-4201-8AEE-EAF6EE7ED8EA}"/>
              </a:ext>
            </a:extLst>
          </p:cNvPr>
          <p:cNvSpPr txBox="1"/>
          <p:nvPr/>
        </p:nvSpPr>
        <p:spPr>
          <a:xfrm>
            <a:off x="2195736" y="1059582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Great!!!!</a:t>
            </a:r>
          </a:p>
          <a:p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This is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our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core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business in education</a:t>
            </a:r>
          </a:p>
          <a:p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things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developing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accent1">
                    <a:lumMod val="75000"/>
                  </a:schemeClr>
                </a:solidFill>
              </a:rPr>
              <a:t>examples</a:t>
            </a:r>
            <a:r>
              <a:rPr lang="nl-NL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33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55576" y="1475448"/>
            <a:ext cx="1971675" cy="1910443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2700" dirty="0">
                <a:solidFill>
                  <a:srgbClr val="FFFFFF"/>
                </a:solidFill>
                <a:ea typeface="+mj-ea"/>
                <a:cs typeface="+mj-cs"/>
              </a:rPr>
              <a:t>HAL 9000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b="0" dirty="0"/>
              <a:t> </a:t>
            </a:r>
            <a:r>
              <a:rPr lang="en-US" b="0" dirty="0">
                <a:solidFill>
                  <a:schemeClr val="bg1"/>
                </a:solidFill>
              </a:rPr>
              <a:t>"I'm sorry Dave, I'm afraid I can't do that“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(1968)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Afbeelding 3" descr="Afbeelding met rood, donker, zitten, voedsel&#10;&#10;Automatisch gegenereerde beschrijving">
            <a:extLst>
              <a:ext uri="{FF2B5EF4-FFF2-40B4-BE49-F238E27FC236}">
                <a16:creationId xmlns:a16="http://schemas.microsoft.com/office/drawing/2014/main" id="{37E5443B-5AFB-4A4B-835A-9F00234E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87" y="979599"/>
            <a:ext cx="5085525" cy="31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6598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1335</TotalTime>
  <Words>776</Words>
  <Application>Microsoft Office PowerPoint</Application>
  <PresentationFormat>On-screen Show (16:9)</PresentationFormat>
  <Paragraphs>101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EC Square Sans Pro Light</vt:lpstr>
      <vt:lpstr>EC Square Sans Pro Medium</vt:lpstr>
      <vt:lpstr>Verdana</vt:lpstr>
      <vt:lpstr>First Slide</vt:lpstr>
      <vt:lpstr>Dark Blue Divider</vt:lpstr>
      <vt:lpstr>Orange Divider</vt:lpstr>
      <vt:lpstr>Green Divider</vt:lpstr>
      <vt:lpstr>Summary Slide</vt:lpstr>
      <vt:lpstr>PowerPoint Presentation</vt:lpstr>
      <vt:lpstr>EVSW 2019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HOFFMANN Helen (EMPL)</cp:lastModifiedBy>
  <cp:revision>138</cp:revision>
  <dcterms:created xsi:type="dcterms:W3CDTF">2017-08-30T12:59:00Z</dcterms:created>
  <dcterms:modified xsi:type="dcterms:W3CDTF">2019-10-14T08:17:47Z</dcterms:modified>
</cp:coreProperties>
</file>