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6"/>
  </p:sldMasterIdLst>
  <p:notesMasterIdLst>
    <p:notesMasterId r:id="rId22"/>
  </p:notesMasterIdLst>
  <p:sldIdLst>
    <p:sldId id="256" r:id="rId7"/>
    <p:sldId id="427" r:id="rId8"/>
    <p:sldId id="422" r:id="rId9"/>
    <p:sldId id="423" r:id="rId10"/>
    <p:sldId id="424" r:id="rId11"/>
    <p:sldId id="421" r:id="rId12"/>
    <p:sldId id="425" r:id="rId13"/>
    <p:sldId id="414" r:id="rId14"/>
    <p:sldId id="402" r:id="rId15"/>
    <p:sldId id="403" r:id="rId16"/>
    <p:sldId id="415" r:id="rId17"/>
    <p:sldId id="426" r:id="rId18"/>
    <p:sldId id="413" r:id="rId19"/>
    <p:sldId id="418" r:id="rId20"/>
    <p:sldId id="412" r:id="rId21"/>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816">
          <p15:clr>
            <a:srgbClr val="A4A3A4"/>
          </p15:clr>
        </p15:guide>
        <p15:guide id="3" orient="horz" pos="10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ECKE Stijn" initials="B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006838"/>
    <a:srgbClr val="2BB673"/>
    <a:srgbClr val="39B54A"/>
    <a:srgbClr val="00A79D"/>
    <a:srgbClr val="A18ABA"/>
    <a:srgbClr val="662D91"/>
    <a:srgbClr val="595959"/>
    <a:srgbClr val="8C68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0" autoAdjust="0"/>
    <p:restoredTop sz="87304" autoAdjust="0"/>
  </p:normalViewPr>
  <p:slideViewPr>
    <p:cSldViewPr>
      <p:cViewPr>
        <p:scale>
          <a:sx n="80" d="100"/>
          <a:sy n="80" d="100"/>
        </p:scale>
        <p:origin x="1524" y="-78"/>
      </p:cViewPr>
      <p:guideLst>
        <p:guide orient="horz" pos="3072"/>
        <p:guide pos="816"/>
        <p:guide orient="horz" pos="1056"/>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FS-CH-1.main.oecd.org\Users3\Meierkord_a\All%20division%20work\20181109%20FOW%20Anja%20(Autosave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main.oecd.org\ASgenELS\PROJECTS\BACKUP\JP%20Morgan\Skills%20for%20Jobs%202018\Publication%202018\Final%20-CHARTS%20FOR%20BROCHUR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main.oecd.org\sdataELS\Applic\PIAAC\Future%20of%20Skills%20workshop\8%20-%20Summary%20report\Data\Future%20of%20adult%20learning_data.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https://portal.oecd.org/eshare/els/pc/Deliverables/SAE/Skills%20Outputs/AL%20launch/Policy%20brief/Chart%201.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281551338772064E-2"/>
          <c:y val="5.9048013000443197E-2"/>
          <c:w val="0.92503356685055893"/>
          <c:h val="0.74303896029112249"/>
        </c:manualLayout>
      </c:layout>
      <c:barChart>
        <c:barDir val="col"/>
        <c:grouping val="clustered"/>
        <c:varyColors val="0"/>
        <c:ser>
          <c:idx val="0"/>
          <c:order val="0"/>
          <c:tx>
            <c:strRef>
              <c:f>'G20-Employment rate'!$AB$23</c:f>
              <c:strCache>
                <c:ptCount val="1"/>
                <c:pt idx="0">
                  <c:v>2017</c:v>
                </c:pt>
              </c:strCache>
            </c:strRef>
          </c:tx>
          <c:spPr>
            <a:solidFill>
              <a:srgbClr val="0070C0"/>
            </a:solidFill>
            <a:ln w="6350" cmpd="sng">
              <a:noFill/>
            </a:ln>
            <a:effectLst/>
          </c:spPr>
          <c:invertIfNegative val="0"/>
          <c:dPt>
            <c:idx val="6"/>
            <c:invertIfNegative val="0"/>
            <c:bubble3D val="0"/>
            <c:extLst>
              <c:ext xmlns:c16="http://schemas.microsoft.com/office/drawing/2014/chart" uri="{C3380CC4-5D6E-409C-BE32-E72D297353CC}">
                <c16:uniqueId val="{00000000-C3BD-4886-89DB-4A001DA48FC6}"/>
              </c:ext>
            </c:extLst>
          </c:dPt>
          <c:cat>
            <c:strRef>
              <c:f>'G20-Employment rate'!$AA$25:$AA$62</c:f>
              <c:strCache>
                <c:ptCount val="38"/>
                <c:pt idx="0">
                  <c:v>Iceland</c:v>
                </c:pt>
                <c:pt idx="1">
                  <c:v>Switzerland</c:v>
                </c:pt>
                <c:pt idx="2">
                  <c:v>New Zealand</c:v>
                </c:pt>
                <c:pt idx="3">
                  <c:v>Sweden</c:v>
                </c:pt>
                <c:pt idx="4">
                  <c:v>Netherlands</c:v>
                </c:pt>
                <c:pt idx="5">
                  <c:v>Japan</c:v>
                </c:pt>
                <c:pt idx="6">
                  <c:v>Germany</c:v>
                </c:pt>
                <c:pt idx="7">
                  <c:v>United Kingdom</c:v>
                </c:pt>
                <c:pt idx="8">
                  <c:v>Denmark</c:v>
                </c:pt>
                <c:pt idx="9">
                  <c:v>Estonia</c:v>
                </c:pt>
                <c:pt idx="10">
                  <c:v>Norway</c:v>
                </c:pt>
                <c:pt idx="11">
                  <c:v>Czech Republic</c:v>
                </c:pt>
                <c:pt idx="12">
                  <c:v>Canada</c:v>
                </c:pt>
                <c:pt idx="13">
                  <c:v>Australia</c:v>
                </c:pt>
                <c:pt idx="14">
                  <c:v>Austria</c:v>
                </c:pt>
                <c:pt idx="15">
                  <c:v>Lithuania</c:v>
                </c:pt>
                <c:pt idx="16">
                  <c:v>Finland</c:v>
                </c:pt>
                <c:pt idx="17">
                  <c:v>United States</c:v>
                </c:pt>
                <c:pt idx="18">
                  <c:v>Latvia</c:v>
                </c:pt>
                <c:pt idx="19">
                  <c:v>Slovenia</c:v>
                </c:pt>
                <c:pt idx="20">
                  <c:v>Israel</c:v>
                </c:pt>
                <c:pt idx="21">
                  <c:v>Hungary</c:v>
                </c:pt>
                <c:pt idx="22">
                  <c:v>Portugal</c:v>
                </c:pt>
                <c:pt idx="23">
                  <c:v>OECD</c:v>
                </c:pt>
                <c:pt idx="24">
                  <c:v>Ireland</c:v>
                </c:pt>
                <c:pt idx="25">
                  <c:v>Columbia</c:v>
                </c:pt>
                <c:pt idx="26">
                  <c:v>Korea</c:v>
                </c:pt>
                <c:pt idx="27">
                  <c:v>Luxembourg</c:v>
                </c:pt>
                <c:pt idx="28">
                  <c:v>Slovak Republic</c:v>
                </c:pt>
                <c:pt idx="29">
                  <c:v>Poland</c:v>
                </c:pt>
                <c:pt idx="30">
                  <c:v>France</c:v>
                </c:pt>
                <c:pt idx="31">
                  <c:v>Belgium</c:v>
                </c:pt>
                <c:pt idx="32">
                  <c:v>Chile</c:v>
                </c:pt>
                <c:pt idx="33">
                  <c:v>Spain</c:v>
                </c:pt>
                <c:pt idx="34">
                  <c:v>Mexico</c:v>
                </c:pt>
                <c:pt idx="35">
                  <c:v>Italy</c:v>
                </c:pt>
                <c:pt idx="36">
                  <c:v>Greece</c:v>
                </c:pt>
                <c:pt idx="37">
                  <c:v>Turkey</c:v>
                </c:pt>
              </c:strCache>
            </c:strRef>
          </c:cat>
          <c:val>
            <c:numRef>
              <c:f>'G20-Employment rate'!$AB$25:$AB$62</c:f>
              <c:numCache>
                <c:formatCode>#,##0.0_ ;\-#,##0.0\ </c:formatCode>
                <c:ptCount val="38"/>
                <c:pt idx="0">
                  <c:v>85.75774952071184</c:v>
                </c:pt>
                <c:pt idx="1">
                  <c:v>79.78379784212855</c:v>
                </c:pt>
                <c:pt idx="2">
                  <c:v>76.879518850516135</c:v>
                </c:pt>
                <c:pt idx="3">
                  <c:v>76.86409227736128</c:v>
                </c:pt>
                <c:pt idx="4">
                  <c:v>75.84897765282021</c:v>
                </c:pt>
                <c:pt idx="5">
                  <c:v>75.256376544833032</c:v>
                </c:pt>
                <c:pt idx="6">
                  <c:v>75.248299455193219</c:v>
                </c:pt>
                <c:pt idx="7">
                  <c:v>74.96267854138361</c:v>
                </c:pt>
                <c:pt idx="8">
                  <c:v>74.206451823665816</c:v>
                </c:pt>
                <c:pt idx="9">
                  <c:v>74.110123683117308</c:v>
                </c:pt>
                <c:pt idx="10">
                  <c:v>74.069033039126879</c:v>
                </c:pt>
                <c:pt idx="11">
                  <c:v>73.646103109951767</c:v>
                </c:pt>
                <c:pt idx="12">
                  <c:v>73.440430732058317</c:v>
                </c:pt>
                <c:pt idx="13">
                  <c:v>72.979749987341037</c:v>
                </c:pt>
                <c:pt idx="14">
                  <c:v>72.16427567421114</c:v>
                </c:pt>
                <c:pt idx="15">
                  <c:v>70.405328486031621</c:v>
                </c:pt>
                <c:pt idx="16">
                  <c:v>70.111589359976989</c:v>
                </c:pt>
                <c:pt idx="17">
                  <c:v>70.110977585544205</c:v>
                </c:pt>
                <c:pt idx="18">
                  <c:v>70.100806700834013</c:v>
                </c:pt>
                <c:pt idx="19">
                  <c:v>69.267139379268954</c:v>
                </c:pt>
                <c:pt idx="20">
                  <c:v>69.038834310815773</c:v>
                </c:pt>
                <c:pt idx="21">
                  <c:v>68.172646916823041</c:v>
                </c:pt>
                <c:pt idx="22">
                  <c:v>67.806943479472338</c:v>
                </c:pt>
                <c:pt idx="23">
                  <c:v>67.788224186095718</c:v>
                </c:pt>
                <c:pt idx="24">
                  <c:v>67.427770486732115</c:v>
                </c:pt>
                <c:pt idx="25">
                  <c:v>66.938290028685998</c:v>
                </c:pt>
                <c:pt idx="26">
                  <c:v>66.629316352502798</c:v>
                </c:pt>
                <c:pt idx="27">
                  <c:v>66.28150570918028</c:v>
                </c:pt>
                <c:pt idx="28">
                  <c:v>66.184892166789538</c:v>
                </c:pt>
                <c:pt idx="29">
                  <c:v>66.12239793525562</c:v>
                </c:pt>
                <c:pt idx="30">
                  <c:v>65.22726431126307</c:v>
                </c:pt>
                <c:pt idx="31">
                  <c:v>63.135162949934532</c:v>
                </c:pt>
                <c:pt idx="32">
                  <c:v>62.679941387445673</c:v>
                </c:pt>
                <c:pt idx="33">
                  <c:v>62.057614327783462</c:v>
                </c:pt>
                <c:pt idx="34">
                  <c:v>61.129139372242769</c:v>
                </c:pt>
                <c:pt idx="35">
                  <c:v>57.955360206774863</c:v>
                </c:pt>
                <c:pt idx="36">
                  <c:v>53.483803252964648</c:v>
                </c:pt>
                <c:pt idx="37">
                  <c:v>51.5278091367502</c:v>
                </c:pt>
              </c:numCache>
            </c:numRef>
          </c:val>
          <c:extLst>
            <c:ext xmlns:c16="http://schemas.microsoft.com/office/drawing/2014/chart" uri="{C3380CC4-5D6E-409C-BE32-E72D297353CC}">
              <c16:uniqueId val="{00000001-C3BD-4886-89DB-4A001DA48FC6}"/>
            </c:ext>
          </c:extLst>
        </c:ser>
        <c:dLbls>
          <c:showLegendKey val="0"/>
          <c:showVal val="0"/>
          <c:showCatName val="0"/>
          <c:showSerName val="0"/>
          <c:showPercent val="0"/>
          <c:showBubbleSize val="0"/>
        </c:dLbls>
        <c:gapWidth val="50"/>
        <c:axId val="303415680"/>
        <c:axId val="303417216"/>
      </c:barChart>
      <c:lineChart>
        <c:grouping val="standard"/>
        <c:varyColors val="0"/>
        <c:ser>
          <c:idx val="7"/>
          <c:order val="1"/>
          <c:tx>
            <c:strRef>
              <c:f>'G20-Employment rate'!$AC$23</c:f>
              <c:strCache>
                <c:ptCount val="1"/>
                <c:pt idx="0">
                  <c:v>1997</c:v>
                </c:pt>
              </c:strCache>
            </c:strRef>
          </c:tx>
          <c:spPr>
            <a:ln w="28575" cap="rnd" cmpd="sng" algn="ctr">
              <a:noFill/>
              <a:prstDash val="solid"/>
              <a:round/>
            </a:ln>
            <a:effectLst/>
            <a:extLst/>
          </c:spPr>
          <c:marker>
            <c:symbol val="circle"/>
            <c:size val="8"/>
            <c:spPr>
              <a:solidFill>
                <a:srgbClr val="C00000"/>
              </a:solidFill>
              <a:ln w="3175">
                <a:noFill/>
                <a:prstDash val="solid"/>
              </a:ln>
              <a:effectLst/>
              <a:extLst/>
            </c:spPr>
          </c:marker>
          <c:cat>
            <c:strRef>
              <c:f>'G20-Employment rate'!$Z$25:$Z$62</c:f>
              <c:strCache>
                <c:ptCount val="38"/>
                <c:pt idx="0">
                  <c:v>ISL</c:v>
                </c:pt>
                <c:pt idx="1">
                  <c:v>CHE</c:v>
                </c:pt>
                <c:pt idx="2">
                  <c:v>NZL</c:v>
                </c:pt>
                <c:pt idx="3">
                  <c:v>SWE</c:v>
                </c:pt>
                <c:pt idx="4">
                  <c:v>NLD</c:v>
                </c:pt>
                <c:pt idx="5">
                  <c:v>JPN</c:v>
                </c:pt>
                <c:pt idx="6">
                  <c:v>DEU</c:v>
                </c:pt>
                <c:pt idx="7">
                  <c:v>GBR</c:v>
                </c:pt>
                <c:pt idx="8">
                  <c:v>DNK</c:v>
                </c:pt>
                <c:pt idx="9">
                  <c:v>EST</c:v>
                </c:pt>
                <c:pt idx="10">
                  <c:v>NOR</c:v>
                </c:pt>
                <c:pt idx="11">
                  <c:v>CZE</c:v>
                </c:pt>
                <c:pt idx="12">
                  <c:v>CAN</c:v>
                </c:pt>
                <c:pt idx="13">
                  <c:v>AUS</c:v>
                </c:pt>
                <c:pt idx="14">
                  <c:v>AUT</c:v>
                </c:pt>
                <c:pt idx="15">
                  <c:v>LTU</c:v>
                </c:pt>
                <c:pt idx="16">
                  <c:v>FIN</c:v>
                </c:pt>
                <c:pt idx="17">
                  <c:v>USA</c:v>
                </c:pt>
                <c:pt idx="18">
                  <c:v>LVA</c:v>
                </c:pt>
                <c:pt idx="19">
                  <c:v>SVN</c:v>
                </c:pt>
                <c:pt idx="20">
                  <c:v>ISR</c:v>
                </c:pt>
                <c:pt idx="21">
                  <c:v>HUN</c:v>
                </c:pt>
                <c:pt idx="22">
                  <c:v>PRT</c:v>
                </c:pt>
                <c:pt idx="23">
                  <c:v>OECD</c:v>
                </c:pt>
                <c:pt idx="24">
                  <c:v>IRL</c:v>
                </c:pt>
                <c:pt idx="25">
                  <c:v>COL</c:v>
                </c:pt>
                <c:pt idx="26">
                  <c:v>KOR</c:v>
                </c:pt>
                <c:pt idx="27">
                  <c:v>LUX</c:v>
                </c:pt>
                <c:pt idx="28">
                  <c:v>SVK</c:v>
                </c:pt>
                <c:pt idx="29">
                  <c:v>POL</c:v>
                </c:pt>
                <c:pt idx="30">
                  <c:v>FRA</c:v>
                </c:pt>
                <c:pt idx="31">
                  <c:v>BEL</c:v>
                </c:pt>
                <c:pt idx="32">
                  <c:v>CHL</c:v>
                </c:pt>
                <c:pt idx="33">
                  <c:v>ESP</c:v>
                </c:pt>
                <c:pt idx="34">
                  <c:v>MEX</c:v>
                </c:pt>
                <c:pt idx="35">
                  <c:v>ITA</c:v>
                </c:pt>
                <c:pt idx="36">
                  <c:v>GRC</c:v>
                </c:pt>
                <c:pt idx="37">
                  <c:v>TUR</c:v>
                </c:pt>
              </c:strCache>
            </c:strRef>
          </c:cat>
          <c:val>
            <c:numRef>
              <c:f>'G20-Employment rate'!$AC$25:$AC$62</c:f>
              <c:numCache>
                <c:formatCode>#,##0.0_ ;\-#,##0.0\ </c:formatCode>
                <c:ptCount val="38"/>
                <c:pt idx="0">
                  <c:v>79.963550727210333</c:v>
                </c:pt>
                <c:pt idx="1">
                  <c:v>76.880662261129757</c:v>
                </c:pt>
                <c:pt idx="2">
                  <c:v>70.129289343332985</c:v>
                </c:pt>
                <c:pt idx="3">
                  <c:v>70.710165825522708</c:v>
                </c:pt>
                <c:pt idx="4">
                  <c:v>67.881139396233564</c:v>
                </c:pt>
                <c:pt idx="5">
                  <c:v>70.024146257330116</c:v>
                </c:pt>
                <c:pt idx="6">
                  <c:v>63.838732280493723</c:v>
                </c:pt>
                <c:pt idx="7">
                  <c:v>70.825568636023391</c:v>
                </c:pt>
                <c:pt idx="8">
                  <c:v>75.429303659256192</c:v>
                </c:pt>
                <c:pt idx="9">
                  <c:v>65.726101647606072</c:v>
                </c:pt>
                <c:pt idx="10">
                  <c:v>77.027509824937482</c:v>
                </c:pt>
                <c:pt idx="11">
                  <c:v>68.656349056237275</c:v>
                </c:pt>
                <c:pt idx="12">
                  <c:v>67.990511365256069</c:v>
                </c:pt>
                <c:pt idx="13">
                  <c:v>67.365803484353677</c:v>
                </c:pt>
                <c:pt idx="14">
                  <c:v>67.804040975959936</c:v>
                </c:pt>
                <c:pt idx="15">
                  <c:v>58.8</c:v>
                </c:pt>
                <c:pt idx="16">
                  <c:v>63.543490951546993</c:v>
                </c:pt>
                <c:pt idx="17">
                  <c:v>73.504183611461698</c:v>
                </c:pt>
                <c:pt idx="18">
                  <c:v>57.3</c:v>
                </c:pt>
                <c:pt idx="19">
                  <c:v>62.8</c:v>
                </c:pt>
                <c:pt idx="20">
                  <c:v>62.332877040544709</c:v>
                </c:pt>
                <c:pt idx="21">
                  <c:v>52.749217815925483</c:v>
                </c:pt>
                <c:pt idx="22">
                  <c:v>63.443378634403949</c:v>
                </c:pt>
                <c:pt idx="23">
                  <c:v>64.840586429685331</c:v>
                </c:pt>
                <c:pt idx="24">
                  <c:v>56.261337702615712</c:v>
                </c:pt>
                <c:pt idx="25">
                  <c:v>60.3</c:v>
                </c:pt>
                <c:pt idx="26">
                  <c:v>63.744870148178322</c:v>
                </c:pt>
                <c:pt idx="27">
                  <c:v>59.947325079139283</c:v>
                </c:pt>
                <c:pt idx="28">
                  <c:v>61.091969991664342</c:v>
                </c:pt>
                <c:pt idx="29">
                  <c:v>58.808289004137443</c:v>
                </c:pt>
                <c:pt idx="30">
                  <c:v>58.899196546832172</c:v>
                </c:pt>
                <c:pt idx="31">
                  <c:v>56.976024113644407</c:v>
                </c:pt>
                <c:pt idx="32">
                  <c:v>56.60352541015741</c:v>
                </c:pt>
                <c:pt idx="33">
                  <c:v>50.696816999363911</c:v>
                </c:pt>
                <c:pt idx="34">
                  <c:v>60.265976840398473</c:v>
                </c:pt>
                <c:pt idx="35">
                  <c:v>51.581032752720823</c:v>
                </c:pt>
                <c:pt idx="36">
                  <c:v>54.846248198806471</c:v>
                </c:pt>
                <c:pt idx="37">
                  <c:v>51.329335332333827</c:v>
                </c:pt>
              </c:numCache>
            </c:numRef>
          </c:val>
          <c:smooth val="0"/>
          <c:extLst>
            <c:ext xmlns:c16="http://schemas.microsoft.com/office/drawing/2014/chart" uri="{C3380CC4-5D6E-409C-BE32-E72D297353CC}">
              <c16:uniqueId val="{00000002-C3BD-4886-89DB-4A001DA48FC6}"/>
            </c:ext>
          </c:extLst>
        </c:ser>
        <c:dLbls>
          <c:showLegendKey val="0"/>
          <c:showVal val="0"/>
          <c:showCatName val="0"/>
          <c:showSerName val="0"/>
          <c:showPercent val="0"/>
          <c:showBubbleSize val="0"/>
        </c:dLbls>
        <c:marker val="1"/>
        <c:smooth val="0"/>
        <c:axId val="303415680"/>
        <c:axId val="303417216"/>
      </c:lineChart>
      <c:catAx>
        <c:axId val="303415680"/>
        <c:scaling>
          <c:orientation val="minMax"/>
        </c:scaling>
        <c:delete val="0"/>
        <c:axPos val="b"/>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800"/>
            </a:pPr>
            <a:endParaRPr lang="en-US"/>
          </a:p>
        </c:txPr>
        <c:crossAx val="303417216"/>
        <c:crosses val="autoZero"/>
        <c:auto val="1"/>
        <c:lblAlgn val="ctr"/>
        <c:lblOffset val="0"/>
        <c:tickLblSkip val="1"/>
        <c:noMultiLvlLbl val="0"/>
      </c:catAx>
      <c:valAx>
        <c:axId val="303417216"/>
        <c:scaling>
          <c:orientation val="minMax"/>
        </c:scaling>
        <c:delete val="0"/>
        <c:axPos val="l"/>
        <c:majorGridlines>
          <c:spPr>
            <a:ln w="9525" cmpd="sng">
              <a:solidFill>
                <a:sysClr val="window" lastClr="FFFFFF">
                  <a:lumMod val="85000"/>
                </a:sysClr>
              </a:solidFill>
              <a:prstDash val="sysDot"/>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800"/>
            </a:pPr>
            <a:endParaRPr lang="en-US"/>
          </a:p>
        </c:txPr>
        <c:crossAx val="303415680"/>
        <c:crosses val="autoZero"/>
        <c:crossBetween val="between"/>
      </c:valAx>
      <c:spPr>
        <a:noFill/>
        <a:ln w="9525">
          <a:noFill/>
        </a:ln>
      </c:spPr>
    </c:plotArea>
    <c:legend>
      <c:legendPos val="r"/>
      <c:layout>
        <c:manualLayout>
          <c:xMode val="edge"/>
          <c:yMode val="edge"/>
          <c:x val="0.75801671594071829"/>
          <c:y val="3.4930221106022549E-2"/>
          <c:w val="0.19860837891855157"/>
          <c:h val="0.13474132072684297"/>
        </c:manualLayout>
      </c:layout>
      <c:overlay val="1"/>
      <c:spPr>
        <a:noFill/>
        <a:ln>
          <a:noFill/>
        </a:ln>
        <a:effectLst/>
        <a:extLst>
          <a:ext uri="{91240B29-F687-4F45-9708-019B960494DF}">
            <a14:hiddenLine xmlns:a14="http://schemas.microsoft.com/office/drawing/2010/main">
              <a:noFill/>
            </a14:hiddenLine>
          </a:ext>
        </a:extLst>
      </c:spPr>
      <c:txPr>
        <a:bodyPr/>
        <a:lstStyle/>
        <a:p>
          <a:pPr>
            <a:defRPr sz="900">
              <a:latin typeface="+mn-lt"/>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solidFill>
            <a:schemeClr val="tx1">
              <a:lumMod val="95000"/>
              <a:lumOff val="5000"/>
            </a:schemeClr>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1"/>
          <c:order val="1"/>
          <c:tx>
            <c:strRef>
              <c:f>'Figure 2.1'!$D$3</c:f>
              <c:strCache>
                <c:ptCount val="1"/>
                <c:pt idx="0">
                  <c:v>High-skilled</c:v>
                </c:pt>
              </c:strCache>
            </c:strRef>
          </c:tx>
          <c:spPr>
            <a:solidFill>
              <a:srgbClr val="254061"/>
            </a:solidFill>
            <a:ln w="28575">
              <a:noFill/>
            </a:ln>
          </c:spPr>
          <c:invertIfNegative val="0"/>
          <c:dPt>
            <c:idx val="17"/>
            <c:invertIfNegative val="0"/>
            <c:bubble3D val="0"/>
            <c:extLst>
              <c:ext xmlns:c16="http://schemas.microsoft.com/office/drawing/2014/chart" uri="{C3380CC4-5D6E-409C-BE32-E72D297353CC}">
                <c16:uniqueId val="{00000001-8A4D-4274-8695-5D277ACD2C2A}"/>
              </c:ext>
            </c:extLst>
          </c:dPt>
          <c:cat>
            <c:strRef>
              <c:f>'Figure 2.1'!$B$4:$B$37</c:f>
              <c:strCache>
                <c:ptCount val="34"/>
                <c:pt idx="0">
                  <c:v>Finland</c:v>
                </c:pt>
                <c:pt idx="1">
                  <c:v>Netherlands</c:v>
                </c:pt>
                <c:pt idx="2">
                  <c:v>Norway</c:v>
                </c:pt>
                <c:pt idx="3">
                  <c:v>Iceland</c:v>
                </c:pt>
                <c:pt idx="4">
                  <c:v>Sweden</c:v>
                </c:pt>
                <c:pt idx="5">
                  <c:v>Luxembourg</c:v>
                </c:pt>
                <c:pt idx="6">
                  <c:v>Germany</c:v>
                </c:pt>
                <c:pt idx="7">
                  <c:v>Switzerland</c:v>
                </c:pt>
                <c:pt idx="8">
                  <c:v>Belgium</c:v>
                </c:pt>
                <c:pt idx="9">
                  <c:v>New Zealand</c:v>
                </c:pt>
                <c:pt idx="10">
                  <c:v>France</c:v>
                </c:pt>
                <c:pt idx="11">
                  <c:v>Italy</c:v>
                </c:pt>
                <c:pt idx="12">
                  <c:v>Denmark</c:v>
                </c:pt>
                <c:pt idx="13">
                  <c:v>Estonia</c:v>
                </c:pt>
                <c:pt idx="14">
                  <c:v>Ireland</c:v>
                </c:pt>
                <c:pt idx="15">
                  <c:v>Austria</c:v>
                </c:pt>
                <c:pt idx="16">
                  <c:v>Lithuania</c:v>
                </c:pt>
                <c:pt idx="17">
                  <c:v>OECD average</c:v>
                </c:pt>
                <c:pt idx="18">
                  <c:v>Spain</c:v>
                </c:pt>
                <c:pt idx="19">
                  <c:v>Latvia</c:v>
                </c:pt>
                <c:pt idx="20">
                  <c:v>Portugal</c:v>
                </c:pt>
                <c:pt idx="21">
                  <c:v>United States</c:v>
                </c:pt>
                <c:pt idx="22">
                  <c:v>Australia</c:v>
                </c:pt>
                <c:pt idx="23">
                  <c:v>Canada</c:v>
                </c:pt>
                <c:pt idx="24">
                  <c:v>United Kingdom</c:v>
                </c:pt>
                <c:pt idx="25">
                  <c:v>Slovenia</c:v>
                </c:pt>
                <c:pt idx="26">
                  <c:v>Greece</c:v>
                </c:pt>
                <c:pt idx="27">
                  <c:v>Czech Republic</c:v>
                </c:pt>
                <c:pt idx="28">
                  <c:v>Poland</c:v>
                </c:pt>
                <c:pt idx="29">
                  <c:v>Slovak Republic</c:v>
                </c:pt>
                <c:pt idx="30">
                  <c:v>Hungary</c:v>
                </c:pt>
                <c:pt idx="31">
                  <c:v>Chile</c:v>
                </c:pt>
                <c:pt idx="32">
                  <c:v>Mexico</c:v>
                </c:pt>
                <c:pt idx="33">
                  <c:v>Turkey</c:v>
                </c:pt>
              </c:strCache>
            </c:strRef>
          </c:cat>
          <c:val>
            <c:numRef>
              <c:f>'Figure 2.1'!$H$4:$H$37</c:f>
              <c:numCache>
                <c:formatCode>General</c:formatCode>
                <c:ptCount val="34"/>
                <c:pt idx="0">
                  <c:v>0.94595959094925641</c:v>
                </c:pt>
                <c:pt idx="1">
                  <c:v>0.79578667573914452</c:v>
                </c:pt>
                <c:pt idx="2">
                  <c:v>0.75940740990039857</c:v>
                </c:pt>
                <c:pt idx="3">
                  <c:v>0.74487177177945207</c:v>
                </c:pt>
                <c:pt idx="4">
                  <c:v>0.73282979210779087</c:v>
                </c:pt>
                <c:pt idx="5">
                  <c:v>0.72615175507170415</c:v>
                </c:pt>
                <c:pt idx="6">
                  <c:v>0.70038322855018764</c:v>
                </c:pt>
                <c:pt idx="7">
                  <c:v>0.68522088364583522</c:v>
                </c:pt>
                <c:pt idx="8">
                  <c:v>0.67086654300857107</c:v>
                </c:pt>
                <c:pt idx="9">
                  <c:v>0.66543608554778577</c:v>
                </c:pt>
                <c:pt idx="10">
                  <c:v>0.64333399320390872</c:v>
                </c:pt>
                <c:pt idx="11">
                  <c:v>0.62509053037172135</c:v>
                </c:pt>
                <c:pt idx="12">
                  <c:v>0.60364248044859492</c:v>
                </c:pt>
                <c:pt idx="13">
                  <c:v>0.60198663138675912</c:v>
                </c:pt>
                <c:pt idx="14">
                  <c:v>0.59715305782819783</c:v>
                </c:pt>
                <c:pt idx="15">
                  <c:v>0.57854059005100777</c:v>
                </c:pt>
                <c:pt idx="16">
                  <c:v>0.57782796878011544</c:v>
                </c:pt>
                <c:pt idx="17">
                  <c:v>0.54628422256518472</c:v>
                </c:pt>
                <c:pt idx="18">
                  <c:v>0.54196923934131702</c:v>
                </c:pt>
                <c:pt idx="19">
                  <c:v>0.51738894553209802</c:v>
                </c:pt>
                <c:pt idx="20">
                  <c:v>0.51077171499197271</c:v>
                </c:pt>
                <c:pt idx="21">
                  <c:v>0.49282780604116661</c:v>
                </c:pt>
                <c:pt idx="22">
                  <c:v>0.49195588827591596</c:v>
                </c:pt>
                <c:pt idx="23">
                  <c:v>0.48574777537652425</c:v>
                </c:pt>
                <c:pt idx="24">
                  <c:v>0.4853339654925829</c:v>
                </c:pt>
                <c:pt idx="25">
                  <c:v>0.45177452251566369</c:v>
                </c:pt>
                <c:pt idx="26">
                  <c:v>0.43402963252835591</c:v>
                </c:pt>
                <c:pt idx="27">
                  <c:v>0.40982557083270121</c:v>
                </c:pt>
                <c:pt idx="28">
                  <c:v>0.37834825270663147</c:v>
                </c:pt>
                <c:pt idx="29">
                  <c:v>0.36862033212181644</c:v>
                </c:pt>
                <c:pt idx="30">
                  <c:v>0.26915820800632595</c:v>
                </c:pt>
                <c:pt idx="31">
                  <c:v>0.18508955050698084</c:v>
                </c:pt>
                <c:pt idx="32">
                  <c:v>0.1784133578779967</c:v>
                </c:pt>
                <c:pt idx="33">
                  <c:v>0.17163559413261475</c:v>
                </c:pt>
              </c:numCache>
            </c:numRef>
          </c:val>
          <c:extLst>
            <c:ext xmlns:c16="http://schemas.microsoft.com/office/drawing/2014/chart" uri="{C3380CC4-5D6E-409C-BE32-E72D297353CC}">
              <c16:uniqueId val="{00000002-8A4D-4274-8695-5D277ACD2C2A}"/>
            </c:ext>
          </c:extLst>
        </c:ser>
        <c:ser>
          <c:idx val="2"/>
          <c:order val="2"/>
          <c:tx>
            <c:strRef>
              <c:f>'Figure 2.1'!$G$3</c:f>
              <c:strCache>
                <c:ptCount val="1"/>
                <c:pt idx="0">
                  <c:v>Medium-skilled</c:v>
                </c:pt>
              </c:strCache>
            </c:strRef>
          </c:tx>
          <c:spPr>
            <a:solidFill>
              <a:srgbClr val="4F81BD">
                <a:lumMod val="60000"/>
                <a:lumOff val="40000"/>
              </a:srgbClr>
            </a:solidFill>
            <a:ln w="6350" cmpd="sng">
              <a:noFill/>
              <a:round/>
            </a:ln>
            <a:effectLst/>
          </c:spPr>
          <c:invertIfNegative val="0"/>
          <c:dPt>
            <c:idx val="17"/>
            <c:invertIfNegative val="0"/>
            <c:bubble3D val="0"/>
            <c:extLst>
              <c:ext xmlns:c16="http://schemas.microsoft.com/office/drawing/2014/chart" uri="{C3380CC4-5D6E-409C-BE32-E72D297353CC}">
                <c16:uniqueId val="{00000004-8A4D-4274-8695-5D277ACD2C2A}"/>
              </c:ext>
            </c:extLst>
          </c:dPt>
          <c:cat>
            <c:strRef>
              <c:f>'Figure 2.1'!$B$4:$B$37</c:f>
              <c:strCache>
                <c:ptCount val="34"/>
                <c:pt idx="0">
                  <c:v>Finland</c:v>
                </c:pt>
                <c:pt idx="1">
                  <c:v>Netherlands</c:v>
                </c:pt>
                <c:pt idx="2">
                  <c:v>Norway</c:v>
                </c:pt>
                <c:pt idx="3">
                  <c:v>Iceland</c:v>
                </c:pt>
                <c:pt idx="4">
                  <c:v>Sweden</c:v>
                </c:pt>
                <c:pt idx="5">
                  <c:v>Luxembourg</c:v>
                </c:pt>
                <c:pt idx="6">
                  <c:v>Germany</c:v>
                </c:pt>
                <c:pt idx="7">
                  <c:v>Switzerland</c:v>
                </c:pt>
                <c:pt idx="8">
                  <c:v>Belgium</c:v>
                </c:pt>
                <c:pt idx="9">
                  <c:v>New Zealand</c:v>
                </c:pt>
                <c:pt idx="10">
                  <c:v>France</c:v>
                </c:pt>
                <c:pt idx="11">
                  <c:v>Italy</c:v>
                </c:pt>
                <c:pt idx="12">
                  <c:v>Denmark</c:v>
                </c:pt>
                <c:pt idx="13">
                  <c:v>Estonia</c:v>
                </c:pt>
                <c:pt idx="14">
                  <c:v>Ireland</c:v>
                </c:pt>
                <c:pt idx="15">
                  <c:v>Austria</c:v>
                </c:pt>
                <c:pt idx="16">
                  <c:v>Lithuania</c:v>
                </c:pt>
                <c:pt idx="17">
                  <c:v>OECD average</c:v>
                </c:pt>
                <c:pt idx="18">
                  <c:v>Spain</c:v>
                </c:pt>
                <c:pt idx="19">
                  <c:v>Latvia</c:v>
                </c:pt>
                <c:pt idx="20">
                  <c:v>Portugal</c:v>
                </c:pt>
                <c:pt idx="21">
                  <c:v>United States</c:v>
                </c:pt>
                <c:pt idx="22">
                  <c:v>Australia</c:v>
                </c:pt>
                <c:pt idx="23">
                  <c:v>Canada</c:v>
                </c:pt>
                <c:pt idx="24">
                  <c:v>United Kingdom</c:v>
                </c:pt>
                <c:pt idx="25">
                  <c:v>Slovenia</c:v>
                </c:pt>
                <c:pt idx="26">
                  <c:v>Greece</c:v>
                </c:pt>
                <c:pt idx="27">
                  <c:v>Czech Republic</c:v>
                </c:pt>
                <c:pt idx="28">
                  <c:v>Poland</c:v>
                </c:pt>
                <c:pt idx="29">
                  <c:v>Slovak Republic</c:v>
                </c:pt>
                <c:pt idx="30">
                  <c:v>Hungary</c:v>
                </c:pt>
                <c:pt idx="31">
                  <c:v>Chile</c:v>
                </c:pt>
                <c:pt idx="32">
                  <c:v>Mexico</c:v>
                </c:pt>
                <c:pt idx="33">
                  <c:v>Turkey</c:v>
                </c:pt>
              </c:strCache>
            </c:strRef>
          </c:cat>
          <c:val>
            <c:numRef>
              <c:f>'Figure 2.1'!$G$4:$G$37</c:f>
              <c:numCache>
                <c:formatCode>General</c:formatCode>
                <c:ptCount val="34"/>
                <c:pt idx="0">
                  <c:v>5.4040409050743574E-2</c:v>
                </c:pt>
                <c:pt idx="1">
                  <c:v>0.18378203702806684</c:v>
                </c:pt>
                <c:pt idx="2">
                  <c:v>0.19912689349557849</c:v>
                </c:pt>
                <c:pt idx="3">
                  <c:v>0.25512822822054798</c:v>
                </c:pt>
                <c:pt idx="4">
                  <c:v>0.22230937844977819</c:v>
                </c:pt>
                <c:pt idx="5">
                  <c:v>0.1809456690654718</c:v>
                </c:pt>
                <c:pt idx="6">
                  <c:v>0.2996167714498123</c:v>
                </c:pt>
                <c:pt idx="7">
                  <c:v>0.25727168681484491</c:v>
                </c:pt>
                <c:pt idx="8">
                  <c:v>0.21209497875724678</c:v>
                </c:pt>
                <c:pt idx="9">
                  <c:v>0.27400872227116546</c:v>
                </c:pt>
                <c:pt idx="10">
                  <c:v>0.29588773214814929</c:v>
                </c:pt>
                <c:pt idx="11">
                  <c:v>0.31313598794419412</c:v>
                </c:pt>
                <c:pt idx="12">
                  <c:v>0.28533312522901155</c:v>
                </c:pt>
                <c:pt idx="13">
                  <c:v>0.39801336861324077</c:v>
                </c:pt>
                <c:pt idx="14">
                  <c:v>0.40284694217180222</c:v>
                </c:pt>
                <c:pt idx="15">
                  <c:v>0.41113929202493832</c:v>
                </c:pt>
                <c:pt idx="16">
                  <c:v>0.42217203121988467</c:v>
                </c:pt>
                <c:pt idx="17">
                  <c:v>0.39317059639780638</c:v>
                </c:pt>
                <c:pt idx="18">
                  <c:v>0.35513610051695665</c:v>
                </c:pt>
                <c:pt idx="19">
                  <c:v>0.44151167815370329</c:v>
                </c:pt>
                <c:pt idx="20">
                  <c:v>0.48922828500802723</c:v>
                </c:pt>
                <c:pt idx="21">
                  <c:v>0.45285102625090756</c:v>
                </c:pt>
                <c:pt idx="22">
                  <c:v>0.50804411172408404</c:v>
                </c:pt>
                <c:pt idx="23">
                  <c:v>0.3285353783151404</c:v>
                </c:pt>
                <c:pt idx="24">
                  <c:v>0.41626561578064408</c:v>
                </c:pt>
                <c:pt idx="25">
                  <c:v>0.38848724362874931</c:v>
                </c:pt>
                <c:pt idx="26">
                  <c:v>0.5659703674716442</c:v>
                </c:pt>
                <c:pt idx="27">
                  <c:v>0.59017442916729879</c:v>
                </c:pt>
                <c:pt idx="28">
                  <c:v>0.62165174729336847</c:v>
                </c:pt>
                <c:pt idx="29">
                  <c:v>0.63137966787818367</c:v>
                </c:pt>
                <c:pt idx="30">
                  <c:v>0.64518909175682648</c:v>
                </c:pt>
                <c:pt idx="31">
                  <c:v>0.71679963565193927</c:v>
                </c:pt>
                <c:pt idx="32">
                  <c:v>0.48313874518492145</c:v>
                </c:pt>
                <c:pt idx="33">
                  <c:v>0.67341330339073846</c:v>
                </c:pt>
              </c:numCache>
            </c:numRef>
          </c:val>
          <c:extLst>
            <c:ext xmlns:c16="http://schemas.microsoft.com/office/drawing/2014/chart" uri="{C3380CC4-5D6E-409C-BE32-E72D297353CC}">
              <c16:uniqueId val="{00000005-8A4D-4274-8695-5D277ACD2C2A}"/>
            </c:ext>
          </c:extLst>
        </c:ser>
        <c:ser>
          <c:idx val="0"/>
          <c:order val="0"/>
          <c:tx>
            <c:strRef>
              <c:f>'Figure 2.1'!$I$3</c:f>
              <c:strCache>
                <c:ptCount val="1"/>
                <c:pt idx="0">
                  <c:v>Low-skilled</c:v>
                </c:pt>
              </c:strCache>
            </c:strRef>
          </c:tx>
          <c:spPr>
            <a:solidFill>
              <a:srgbClr val="BFBFBF"/>
            </a:solidFill>
            <a:ln>
              <a:noFill/>
            </a:ln>
          </c:spPr>
          <c:invertIfNegative val="0"/>
          <c:dPt>
            <c:idx val="17"/>
            <c:invertIfNegative val="0"/>
            <c:bubble3D val="0"/>
            <c:extLst>
              <c:ext xmlns:c16="http://schemas.microsoft.com/office/drawing/2014/chart" uri="{C3380CC4-5D6E-409C-BE32-E72D297353CC}">
                <c16:uniqueId val="{00000007-8A4D-4274-8695-5D277ACD2C2A}"/>
              </c:ext>
            </c:extLst>
          </c:dPt>
          <c:cat>
            <c:strRef>
              <c:f>'Figure 2.1'!$B$4:$B$37</c:f>
              <c:strCache>
                <c:ptCount val="34"/>
                <c:pt idx="0">
                  <c:v>Finland</c:v>
                </c:pt>
                <c:pt idx="1">
                  <c:v>Netherlands</c:v>
                </c:pt>
                <c:pt idx="2">
                  <c:v>Norway</c:v>
                </c:pt>
                <c:pt idx="3">
                  <c:v>Iceland</c:v>
                </c:pt>
                <c:pt idx="4">
                  <c:v>Sweden</c:v>
                </c:pt>
                <c:pt idx="5">
                  <c:v>Luxembourg</c:v>
                </c:pt>
                <c:pt idx="6">
                  <c:v>Germany</c:v>
                </c:pt>
                <c:pt idx="7">
                  <c:v>Switzerland</c:v>
                </c:pt>
                <c:pt idx="8">
                  <c:v>Belgium</c:v>
                </c:pt>
                <c:pt idx="9">
                  <c:v>New Zealand</c:v>
                </c:pt>
                <c:pt idx="10">
                  <c:v>France</c:v>
                </c:pt>
                <c:pt idx="11">
                  <c:v>Italy</c:v>
                </c:pt>
                <c:pt idx="12">
                  <c:v>Denmark</c:v>
                </c:pt>
                <c:pt idx="13">
                  <c:v>Estonia</c:v>
                </c:pt>
                <c:pt idx="14">
                  <c:v>Ireland</c:v>
                </c:pt>
                <c:pt idx="15">
                  <c:v>Austria</c:v>
                </c:pt>
                <c:pt idx="16">
                  <c:v>Lithuania</c:v>
                </c:pt>
                <c:pt idx="17">
                  <c:v>OECD average</c:v>
                </c:pt>
                <c:pt idx="18">
                  <c:v>Spain</c:v>
                </c:pt>
                <c:pt idx="19">
                  <c:v>Latvia</c:v>
                </c:pt>
                <c:pt idx="20">
                  <c:v>Portugal</c:v>
                </c:pt>
                <c:pt idx="21">
                  <c:v>United States</c:v>
                </c:pt>
                <c:pt idx="22">
                  <c:v>Australia</c:v>
                </c:pt>
                <c:pt idx="23">
                  <c:v>Canada</c:v>
                </c:pt>
                <c:pt idx="24">
                  <c:v>United Kingdom</c:v>
                </c:pt>
                <c:pt idx="25">
                  <c:v>Slovenia</c:v>
                </c:pt>
                <c:pt idx="26">
                  <c:v>Greece</c:v>
                </c:pt>
                <c:pt idx="27">
                  <c:v>Czech Republic</c:v>
                </c:pt>
                <c:pt idx="28">
                  <c:v>Poland</c:v>
                </c:pt>
                <c:pt idx="29">
                  <c:v>Slovak Republic</c:v>
                </c:pt>
                <c:pt idx="30">
                  <c:v>Hungary</c:v>
                </c:pt>
                <c:pt idx="31">
                  <c:v>Chile</c:v>
                </c:pt>
                <c:pt idx="32">
                  <c:v>Mexico</c:v>
                </c:pt>
                <c:pt idx="33">
                  <c:v>Turkey</c:v>
                </c:pt>
              </c:strCache>
            </c:strRef>
          </c:cat>
          <c:val>
            <c:numRef>
              <c:f>'Figure 2.1'!$I$4:$I$37</c:f>
              <c:numCache>
                <c:formatCode>General</c:formatCode>
                <c:ptCount val="34"/>
                <c:pt idx="0">
                  <c:v>0</c:v>
                </c:pt>
                <c:pt idx="1">
                  <c:v>2.043128723278877E-2</c:v>
                </c:pt>
                <c:pt idx="2">
                  <c:v>4.1465696604022904E-2</c:v>
                </c:pt>
                <c:pt idx="3">
                  <c:v>0</c:v>
                </c:pt>
                <c:pt idx="4">
                  <c:v>4.4860829442430909E-2</c:v>
                </c:pt>
                <c:pt idx="5">
                  <c:v>9.2902575862823883E-2</c:v>
                </c:pt>
                <c:pt idx="6">
                  <c:v>0</c:v>
                </c:pt>
                <c:pt idx="7">
                  <c:v>5.7507429539319893E-2</c:v>
                </c:pt>
                <c:pt idx="8">
                  <c:v>0.11703847823418222</c:v>
                </c:pt>
                <c:pt idx="9">
                  <c:v>6.0555192181048753E-2</c:v>
                </c:pt>
                <c:pt idx="10">
                  <c:v>6.077827464794202E-2</c:v>
                </c:pt>
                <c:pt idx="11">
                  <c:v>6.1773481684084509E-2</c:v>
                </c:pt>
                <c:pt idx="12">
                  <c:v>0.11102439432239343</c:v>
                </c:pt>
                <c:pt idx="13">
                  <c:v>0</c:v>
                </c:pt>
                <c:pt idx="14">
                  <c:v>0</c:v>
                </c:pt>
                <c:pt idx="15">
                  <c:v>1.032011792405396E-2</c:v>
                </c:pt>
                <c:pt idx="16">
                  <c:v>0</c:v>
                </c:pt>
                <c:pt idx="17">
                  <c:v>6.0545181037008906E-2</c:v>
                </c:pt>
                <c:pt idx="18">
                  <c:v>0.10289466014172621</c:v>
                </c:pt>
                <c:pt idx="19">
                  <c:v>4.1099376314198771E-2</c:v>
                </c:pt>
                <c:pt idx="20">
                  <c:v>0</c:v>
                </c:pt>
                <c:pt idx="21">
                  <c:v>5.4321167707925944E-2</c:v>
                </c:pt>
                <c:pt idx="22">
                  <c:v>0</c:v>
                </c:pt>
                <c:pt idx="23">
                  <c:v>0.18571684630833529</c:v>
                </c:pt>
                <c:pt idx="24">
                  <c:v>9.8400418726773006E-2</c:v>
                </c:pt>
                <c:pt idx="25">
                  <c:v>0.15973823385558691</c:v>
                </c:pt>
                <c:pt idx="26">
                  <c:v>0</c:v>
                </c:pt>
                <c:pt idx="27">
                  <c:v>0</c:v>
                </c:pt>
                <c:pt idx="28">
                  <c:v>0</c:v>
                </c:pt>
                <c:pt idx="29">
                  <c:v>0</c:v>
                </c:pt>
                <c:pt idx="30">
                  <c:v>8.5652700236847637E-2</c:v>
                </c:pt>
                <c:pt idx="31">
                  <c:v>9.8110813841079905E-2</c:v>
                </c:pt>
                <c:pt idx="32">
                  <c:v>0.33844789693708199</c:v>
                </c:pt>
                <c:pt idx="33">
                  <c:v>0.15495110247664678</c:v>
                </c:pt>
              </c:numCache>
            </c:numRef>
          </c:val>
          <c:extLst>
            <c:ext xmlns:c16="http://schemas.microsoft.com/office/drawing/2014/chart" uri="{C3380CC4-5D6E-409C-BE32-E72D297353CC}">
              <c16:uniqueId val="{00000008-8A4D-4274-8695-5D277ACD2C2A}"/>
            </c:ext>
          </c:extLst>
        </c:ser>
        <c:dLbls>
          <c:showLegendKey val="0"/>
          <c:showVal val="0"/>
          <c:showCatName val="0"/>
          <c:showSerName val="0"/>
          <c:showPercent val="0"/>
          <c:showBubbleSize val="0"/>
        </c:dLbls>
        <c:gapWidth val="30"/>
        <c:overlap val="100"/>
        <c:axId val="53663616"/>
        <c:axId val="53665152"/>
      </c:barChart>
      <c:catAx>
        <c:axId val="53663616"/>
        <c:scaling>
          <c:orientation val="minMax"/>
        </c:scaling>
        <c:delete val="0"/>
        <c:axPos val="b"/>
        <c:numFmt formatCode="General" sourceLinked="1"/>
        <c:majorTickMark val="none"/>
        <c:minorTickMark val="none"/>
        <c:tickLblPos val="nextTo"/>
        <c:txPr>
          <a:bodyPr rot="-2700000" vert="horz"/>
          <a:lstStyle/>
          <a:p>
            <a:pPr>
              <a:defRPr sz="1050" baseline="0">
                <a:solidFill>
                  <a:schemeClr val="tx1">
                    <a:lumMod val="50000"/>
                  </a:schemeClr>
                </a:solidFill>
                <a:latin typeface="Calibri Light" panose="020F0302020204030204" pitchFamily="34" charset="0"/>
                <a:cs typeface="Calibri Light" panose="020F0302020204030204" pitchFamily="34" charset="0"/>
              </a:defRPr>
            </a:pPr>
            <a:endParaRPr lang="en-US"/>
          </a:p>
        </c:txPr>
        <c:crossAx val="53665152"/>
        <c:crosses val="autoZero"/>
        <c:auto val="1"/>
        <c:lblAlgn val="ctr"/>
        <c:lblOffset val="100"/>
        <c:noMultiLvlLbl val="0"/>
      </c:catAx>
      <c:valAx>
        <c:axId val="53665152"/>
        <c:scaling>
          <c:orientation val="minMax"/>
        </c:scaling>
        <c:delete val="0"/>
        <c:axPos val="l"/>
        <c:majorGridlines>
          <c:spPr>
            <a:ln>
              <a:solidFill>
                <a:schemeClr val="bg1">
                  <a:lumMod val="50000"/>
                  <a:alpha val="16000"/>
                </a:schemeClr>
              </a:solidFill>
            </a:ln>
          </c:spPr>
        </c:majorGridlines>
        <c:numFmt formatCode="0%" sourceLinked="1"/>
        <c:majorTickMark val="none"/>
        <c:minorTickMark val="none"/>
        <c:tickLblPos val="nextTo"/>
        <c:spPr>
          <a:ln>
            <a:noFill/>
          </a:ln>
        </c:spPr>
        <c:txPr>
          <a:bodyPr rot="0" vert="horz"/>
          <a:lstStyle/>
          <a:p>
            <a:pPr>
              <a:defRPr sz="1000" baseline="0">
                <a:solidFill>
                  <a:schemeClr val="tx1">
                    <a:lumMod val="50000"/>
                  </a:schemeClr>
                </a:solidFill>
              </a:defRPr>
            </a:pPr>
            <a:endParaRPr lang="en-US"/>
          </a:p>
        </c:txPr>
        <c:crossAx val="53663616"/>
        <c:crosses val="autoZero"/>
        <c:crossBetween val="between"/>
      </c:valAx>
      <c:spPr>
        <a:noFill/>
        <a:ln>
          <a:noFill/>
        </a:ln>
      </c:spPr>
    </c:plotArea>
    <c:legend>
      <c:legendPos val="t"/>
      <c:layout/>
      <c:overlay val="0"/>
      <c:txPr>
        <a:bodyPr/>
        <a:lstStyle/>
        <a:p>
          <a:pPr>
            <a:defRPr sz="1200">
              <a:solidFill>
                <a:schemeClr val="tx1">
                  <a:lumMod val="50000"/>
                </a:schemeClr>
              </a:solidFill>
              <a:latin typeface="Calibri Light" panose="020F0302020204030204" pitchFamily="34" charset="0"/>
              <a:cs typeface="Calibri Light" panose="020F0302020204030204" pitchFamily="34" charset="0"/>
            </a:defRPr>
          </a:pPr>
          <a:endParaRPr lang="en-US"/>
        </a:p>
      </c:txPr>
    </c:legend>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729651192678212E-2"/>
          <c:y val="9.0947908446394207E-2"/>
          <c:w val="0.93662752604675381"/>
          <c:h val="0.6690907739483718"/>
        </c:manualLayout>
      </c:layout>
      <c:barChart>
        <c:barDir val="col"/>
        <c:grouping val="stacked"/>
        <c:varyColors val="0"/>
        <c:ser>
          <c:idx val="1"/>
          <c:order val="0"/>
          <c:tx>
            <c:strRef>
              <c:f>Automation!$D$2</c:f>
              <c:strCache>
                <c:ptCount val="1"/>
                <c:pt idx="0">
                  <c:v>High risk of automation</c:v>
                </c:pt>
              </c:strCache>
            </c:strRef>
          </c:tx>
          <c:spPr>
            <a:solidFill>
              <a:srgbClr val="003399"/>
            </a:solidFill>
            <a:ln w="6350" cmpd="sng">
              <a:noFill/>
              <a:round/>
            </a:ln>
            <a:effectLst/>
          </c:spPr>
          <c:invertIfNegative val="0"/>
          <c:dPt>
            <c:idx val="8"/>
            <c:invertIfNegative val="0"/>
            <c:bubble3D val="0"/>
            <c:extLst>
              <c:ext xmlns:c16="http://schemas.microsoft.com/office/drawing/2014/chart" uri="{C3380CC4-5D6E-409C-BE32-E72D297353CC}">
                <c16:uniqueId val="{00000000-EAB4-4BF7-89EA-620D244D8C5B}"/>
              </c:ext>
            </c:extLst>
          </c:dPt>
          <c:dPt>
            <c:idx val="25"/>
            <c:invertIfNegative val="0"/>
            <c:bubble3D val="0"/>
            <c:extLst>
              <c:ext xmlns:c16="http://schemas.microsoft.com/office/drawing/2014/chart" uri="{C3380CC4-5D6E-409C-BE32-E72D297353CC}">
                <c16:uniqueId val="{00000001-EAB4-4BF7-89EA-620D244D8C5B}"/>
              </c:ext>
            </c:extLst>
          </c:dPt>
          <c:cat>
            <c:strRef>
              <c:f>Automation!$B$3:$B$31</c:f>
              <c:strCache>
                <c:ptCount val="29"/>
                <c:pt idx="0">
                  <c:v>Norway</c:v>
                </c:pt>
                <c:pt idx="1">
                  <c:v>New Zealand</c:v>
                </c:pt>
                <c:pt idx="2">
                  <c:v>Finland</c:v>
                </c:pt>
                <c:pt idx="3">
                  <c:v>Sweden</c:v>
                </c:pt>
                <c:pt idx="4">
                  <c:v>United States</c:v>
                </c:pt>
                <c:pt idx="5">
                  <c:v>United Kingdom</c:v>
                </c:pt>
                <c:pt idx="6">
                  <c:v>Denmark</c:v>
                </c:pt>
                <c:pt idx="7">
                  <c:v>Netherlands</c:v>
                </c:pt>
                <c:pt idx="8">
                  <c:v>Canada</c:v>
                </c:pt>
                <c:pt idx="9">
                  <c:v>Belgium</c:v>
                </c:pt>
                <c:pt idx="10">
                  <c:v>Ireland</c:v>
                </c:pt>
                <c:pt idx="11">
                  <c:v>Estonia</c:v>
                </c:pt>
                <c:pt idx="12">
                  <c:v>Korea</c:v>
                </c:pt>
                <c:pt idx="13">
                  <c:v>Israel</c:v>
                </c:pt>
                <c:pt idx="14">
                  <c:v>Austria</c:v>
                </c:pt>
                <c:pt idx="15">
                  <c:v>Czech Republic</c:v>
                </c:pt>
                <c:pt idx="16">
                  <c:v>Russian Federation</c:v>
                </c:pt>
                <c:pt idx="17">
                  <c:v>France</c:v>
                </c:pt>
                <c:pt idx="18">
                  <c:v>Poland</c:v>
                </c:pt>
                <c:pt idx="19">
                  <c:v>Italy</c:v>
                </c:pt>
                <c:pt idx="20">
                  <c:v>Spain</c:v>
                </c:pt>
                <c:pt idx="21">
                  <c:v>Slovenia</c:v>
                </c:pt>
                <c:pt idx="22">
                  <c:v>Chile</c:v>
                </c:pt>
                <c:pt idx="23">
                  <c:v>Germany</c:v>
                </c:pt>
                <c:pt idx="24">
                  <c:v>Japan</c:v>
                </c:pt>
                <c:pt idx="25">
                  <c:v>Greece</c:v>
                </c:pt>
                <c:pt idx="26">
                  <c:v>Turkey</c:v>
                </c:pt>
                <c:pt idx="27">
                  <c:v>Lithuania</c:v>
                </c:pt>
                <c:pt idx="28">
                  <c:v>Slovak Republic</c:v>
                </c:pt>
              </c:strCache>
            </c:strRef>
          </c:cat>
          <c:val>
            <c:numRef>
              <c:f>Automation!$D$3:$D$31</c:f>
              <c:numCache>
                <c:formatCode>0.0</c:formatCode>
                <c:ptCount val="29"/>
                <c:pt idx="0">
                  <c:v>5.6692298311092051</c:v>
                </c:pt>
                <c:pt idx="1">
                  <c:v>9.9750589394755291</c:v>
                </c:pt>
                <c:pt idx="2">
                  <c:v>7.2494329045145038</c:v>
                </c:pt>
                <c:pt idx="3">
                  <c:v>7.9753890118147455</c:v>
                </c:pt>
                <c:pt idx="4">
                  <c:v>10.231878961701378</c:v>
                </c:pt>
                <c:pt idx="5">
                  <c:v>11.682835297979134</c:v>
                </c:pt>
                <c:pt idx="6">
                  <c:v>10.658413311047479</c:v>
                </c:pt>
                <c:pt idx="7">
                  <c:v>11.370373827663368</c:v>
                </c:pt>
                <c:pt idx="8">
                  <c:v>13.486660375397562</c:v>
                </c:pt>
                <c:pt idx="9">
                  <c:v>13.987573148111844</c:v>
                </c:pt>
                <c:pt idx="10">
                  <c:v>15.944030258055539</c:v>
                </c:pt>
                <c:pt idx="11">
                  <c:v>12.18001003669484</c:v>
                </c:pt>
                <c:pt idx="12">
                  <c:v>10.444186812866254</c:v>
                </c:pt>
                <c:pt idx="13">
                  <c:v>16.76990077805538</c:v>
                </c:pt>
                <c:pt idx="14">
                  <c:v>16.60468903639676</c:v>
                </c:pt>
                <c:pt idx="15">
                  <c:v>15.463629282166623</c:v>
                </c:pt>
                <c:pt idx="16">
                  <c:v>12.055290795936841</c:v>
                </c:pt>
                <c:pt idx="17">
                  <c:v>16.40355616693498</c:v>
                </c:pt>
                <c:pt idx="18">
                  <c:v>19.775196791034919</c:v>
                </c:pt>
                <c:pt idx="19">
                  <c:v>15.233762030564284</c:v>
                </c:pt>
                <c:pt idx="20">
                  <c:v>21.736166406611691</c:v>
                </c:pt>
                <c:pt idx="21">
                  <c:v>25.69990855669548</c:v>
                </c:pt>
                <c:pt idx="22">
                  <c:v>21.591167295465464</c:v>
                </c:pt>
                <c:pt idx="23">
                  <c:v>18.366746883947933</c:v>
                </c:pt>
                <c:pt idx="24">
                  <c:v>15.052930143825547</c:v>
                </c:pt>
                <c:pt idx="25">
                  <c:v>23.388031067622546</c:v>
                </c:pt>
                <c:pt idx="26">
                  <c:v>16.429876239012941</c:v>
                </c:pt>
                <c:pt idx="27">
                  <c:v>21.04976573807398</c:v>
                </c:pt>
                <c:pt idx="28">
                  <c:v>33.60413325855442</c:v>
                </c:pt>
              </c:numCache>
            </c:numRef>
          </c:val>
          <c:extLst>
            <c:ext xmlns:c16="http://schemas.microsoft.com/office/drawing/2014/chart" uri="{C3380CC4-5D6E-409C-BE32-E72D297353CC}">
              <c16:uniqueId val="{00000002-EAB4-4BF7-89EA-620D244D8C5B}"/>
            </c:ext>
          </c:extLst>
        </c:ser>
        <c:ser>
          <c:idx val="0"/>
          <c:order val="1"/>
          <c:tx>
            <c:strRef>
              <c:f>Automation!$C$2</c:f>
              <c:strCache>
                <c:ptCount val="1"/>
                <c:pt idx="0">
                  <c:v>Significant risk of change</c:v>
                </c:pt>
              </c:strCache>
            </c:strRef>
          </c:tx>
          <c:spPr>
            <a:solidFill>
              <a:srgbClr val="003399">
                <a:alpha val="50196"/>
              </a:srgbClr>
            </a:solidFill>
            <a:ln w="6350" cmpd="sng">
              <a:noFill/>
              <a:round/>
            </a:ln>
            <a:effectLst/>
          </c:spPr>
          <c:invertIfNegative val="0"/>
          <c:dPt>
            <c:idx val="8"/>
            <c:invertIfNegative val="0"/>
            <c:bubble3D val="0"/>
            <c:extLst>
              <c:ext xmlns:c16="http://schemas.microsoft.com/office/drawing/2014/chart" uri="{C3380CC4-5D6E-409C-BE32-E72D297353CC}">
                <c16:uniqueId val="{00000003-EAB4-4BF7-89EA-620D244D8C5B}"/>
              </c:ext>
            </c:extLst>
          </c:dPt>
          <c:dPt>
            <c:idx val="25"/>
            <c:invertIfNegative val="0"/>
            <c:bubble3D val="0"/>
            <c:extLst>
              <c:ext xmlns:c16="http://schemas.microsoft.com/office/drawing/2014/chart" uri="{C3380CC4-5D6E-409C-BE32-E72D297353CC}">
                <c16:uniqueId val="{00000004-EAB4-4BF7-89EA-620D244D8C5B}"/>
              </c:ext>
            </c:extLst>
          </c:dPt>
          <c:cat>
            <c:strRef>
              <c:f>Automation!$B$3:$B$31</c:f>
              <c:strCache>
                <c:ptCount val="29"/>
                <c:pt idx="0">
                  <c:v>Norway</c:v>
                </c:pt>
                <c:pt idx="1">
                  <c:v>New Zealand</c:v>
                </c:pt>
                <c:pt idx="2">
                  <c:v>Finland</c:v>
                </c:pt>
                <c:pt idx="3">
                  <c:v>Sweden</c:v>
                </c:pt>
                <c:pt idx="4">
                  <c:v>United States</c:v>
                </c:pt>
                <c:pt idx="5">
                  <c:v>United Kingdom</c:v>
                </c:pt>
                <c:pt idx="6">
                  <c:v>Denmark</c:v>
                </c:pt>
                <c:pt idx="7">
                  <c:v>Netherlands</c:v>
                </c:pt>
                <c:pt idx="8">
                  <c:v>Canada</c:v>
                </c:pt>
                <c:pt idx="9">
                  <c:v>Belgium</c:v>
                </c:pt>
                <c:pt idx="10">
                  <c:v>Ireland</c:v>
                </c:pt>
                <c:pt idx="11">
                  <c:v>Estonia</c:v>
                </c:pt>
                <c:pt idx="12">
                  <c:v>Korea</c:v>
                </c:pt>
                <c:pt idx="13">
                  <c:v>Israel</c:v>
                </c:pt>
                <c:pt idx="14">
                  <c:v>Austria</c:v>
                </c:pt>
                <c:pt idx="15">
                  <c:v>Czech Republic</c:v>
                </c:pt>
                <c:pt idx="16">
                  <c:v>Russian Federation</c:v>
                </c:pt>
                <c:pt idx="17">
                  <c:v>France</c:v>
                </c:pt>
                <c:pt idx="18">
                  <c:v>Poland</c:v>
                </c:pt>
                <c:pt idx="19">
                  <c:v>Italy</c:v>
                </c:pt>
                <c:pt idx="20">
                  <c:v>Spain</c:v>
                </c:pt>
                <c:pt idx="21">
                  <c:v>Slovenia</c:v>
                </c:pt>
                <c:pt idx="22">
                  <c:v>Chile</c:v>
                </c:pt>
                <c:pt idx="23">
                  <c:v>Germany</c:v>
                </c:pt>
                <c:pt idx="24">
                  <c:v>Japan</c:v>
                </c:pt>
                <c:pt idx="25">
                  <c:v>Greece</c:v>
                </c:pt>
                <c:pt idx="26">
                  <c:v>Turkey</c:v>
                </c:pt>
                <c:pt idx="27">
                  <c:v>Lithuania</c:v>
                </c:pt>
                <c:pt idx="28">
                  <c:v>Slovak Republic</c:v>
                </c:pt>
              </c:strCache>
            </c:strRef>
          </c:cat>
          <c:val>
            <c:numRef>
              <c:f>Automation!$C$3:$C$31</c:f>
              <c:numCache>
                <c:formatCode>0.0</c:formatCode>
                <c:ptCount val="29"/>
                <c:pt idx="0">
                  <c:v>25.739709578869128</c:v>
                </c:pt>
                <c:pt idx="1">
                  <c:v>22.795185065615598</c:v>
                </c:pt>
                <c:pt idx="2">
                  <c:v>26.374185892414118</c:v>
                </c:pt>
                <c:pt idx="3">
                  <c:v>27.469062384238999</c:v>
                </c:pt>
                <c:pt idx="4">
                  <c:v>26.998165164278639</c:v>
                </c:pt>
                <c:pt idx="5">
                  <c:v>25.998965712053419</c:v>
                </c:pt>
                <c:pt idx="6">
                  <c:v>27.597517349771746</c:v>
                </c:pt>
                <c:pt idx="7">
                  <c:v>28.700809584790605</c:v>
                </c:pt>
                <c:pt idx="8">
                  <c:v>28.587131144374894</c:v>
                </c:pt>
                <c:pt idx="9">
                  <c:v>28.543507636200424</c:v>
                </c:pt>
                <c:pt idx="10">
                  <c:v>26.803649101009363</c:v>
                </c:pt>
                <c:pt idx="11">
                  <c:v>30.816515854570905</c:v>
                </c:pt>
                <c:pt idx="12">
                  <c:v>32.766743028885543</c:v>
                </c:pt>
                <c:pt idx="13">
                  <c:v>28.004844088867131</c:v>
                </c:pt>
                <c:pt idx="14">
                  <c:v>29.678296987182659</c:v>
                </c:pt>
                <c:pt idx="15">
                  <c:v>31.199291382703208</c:v>
                </c:pt>
                <c:pt idx="16">
                  <c:v>35.538299598159469</c:v>
                </c:pt>
                <c:pt idx="17">
                  <c:v>32.780711136637166</c:v>
                </c:pt>
                <c:pt idx="18">
                  <c:v>30.577445745042652</c:v>
                </c:pt>
                <c:pt idx="19">
                  <c:v>35.506488668546325</c:v>
                </c:pt>
                <c:pt idx="20">
                  <c:v>30.191277272455977</c:v>
                </c:pt>
                <c:pt idx="21">
                  <c:v>27.249228311742279</c:v>
                </c:pt>
                <c:pt idx="22">
                  <c:v>31.367674111701206</c:v>
                </c:pt>
                <c:pt idx="23">
                  <c:v>35.793724894297036</c:v>
                </c:pt>
                <c:pt idx="24">
                  <c:v>39.229728389880584</c:v>
                </c:pt>
                <c:pt idx="25">
                  <c:v>35.292681113883397</c:v>
                </c:pt>
                <c:pt idx="26">
                  <c:v>43.085555536303382</c:v>
                </c:pt>
                <c:pt idx="27">
                  <c:v>41.934752787479695</c:v>
                </c:pt>
                <c:pt idx="28">
                  <c:v>30.808997668178005</c:v>
                </c:pt>
              </c:numCache>
            </c:numRef>
          </c:val>
          <c:extLst>
            <c:ext xmlns:c16="http://schemas.microsoft.com/office/drawing/2014/chart" uri="{C3380CC4-5D6E-409C-BE32-E72D297353CC}">
              <c16:uniqueId val="{00000005-EAB4-4BF7-89EA-620D244D8C5B}"/>
            </c:ext>
          </c:extLst>
        </c:ser>
        <c:dLbls>
          <c:showLegendKey val="0"/>
          <c:showVal val="0"/>
          <c:showCatName val="0"/>
          <c:showSerName val="0"/>
          <c:showPercent val="0"/>
          <c:showBubbleSize val="0"/>
        </c:dLbls>
        <c:gapWidth val="50"/>
        <c:overlap val="100"/>
        <c:axId val="137237248"/>
        <c:axId val="137238784"/>
      </c:barChart>
      <c:catAx>
        <c:axId val="137237248"/>
        <c:scaling>
          <c:orientation val="minMax"/>
        </c:scaling>
        <c:delete val="0"/>
        <c:axPos val="b"/>
        <c:majorGridlines>
          <c:spPr>
            <a:ln w="9525" cmpd="sng">
              <a:noFill/>
              <a:prstDash val="solid"/>
            </a:ln>
          </c:spPr>
        </c:majorGridlines>
        <c:numFmt formatCode="General" sourceLinked="1"/>
        <c:majorTickMark val="in"/>
        <c:minorTickMark val="none"/>
        <c:tickLblPos val="low"/>
        <c:spPr>
          <a:noFill/>
          <a:ln w="9525">
            <a:solidFill>
              <a:schemeClr val="tx1">
                <a:lumMod val="50000"/>
                <a:lumOff val="50000"/>
              </a:schemeClr>
            </a:solidFill>
            <a:prstDash val="solid"/>
          </a:ln>
          <a:extLst>
            <a:ext uri="{909E8E84-426E-40DD-AFC4-6F175D3DCCD1}">
              <a14:hiddenFill xmlns:a14="http://schemas.microsoft.com/office/drawing/2010/main">
                <a:noFill/>
              </a14:hiddenFill>
            </a:ext>
          </a:extLst>
        </c:spPr>
        <c:txPr>
          <a:bodyPr rot="-2700000" vert="horz"/>
          <a:lstStyle/>
          <a:p>
            <a:pPr>
              <a:defRPr sz="1050" b="0" i="0">
                <a:solidFill>
                  <a:schemeClr val="bg2">
                    <a:lumMod val="10000"/>
                  </a:schemeClr>
                </a:solidFill>
                <a:latin typeface="Calibri" panose="020F0502020204030204" pitchFamily="34" charset="0"/>
                <a:ea typeface="Arial Narrow"/>
                <a:cs typeface="Calibri" panose="020F0502020204030204" pitchFamily="34" charset="0"/>
              </a:defRPr>
            </a:pPr>
            <a:endParaRPr lang="en-US"/>
          </a:p>
        </c:txPr>
        <c:crossAx val="137238784"/>
        <c:crosses val="autoZero"/>
        <c:auto val="1"/>
        <c:lblAlgn val="ctr"/>
        <c:lblOffset val="0"/>
        <c:tickLblSkip val="1"/>
        <c:noMultiLvlLbl val="0"/>
      </c:catAx>
      <c:valAx>
        <c:axId val="137238784"/>
        <c:scaling>
          <c:orientation val="minMax"/>
        </c:scaling>
        <c:delete val="0"/>
        <c:axPos val="l"/>
        <c:majorGridlines>
          <c:spPr>
            <a:ln w="9525" cmpd="sng">
              <a:noFill/>
              <a:prstDash val="sysDash"/>
            </a:ln>
          </c:spPr>
        </c:majorGridlines>
        <c:numFmt formatCode="General" sourceLinked="0"/>
        <c:majorTickMark val="in"/>
        <c:minorTickMark val="none"/>
        <c:tickLblPos val="nextTo"/>
        <c:spPr>
          <a:noFill/>
          <a:ln w="9525">
            <a:solidFill>
              <a:schemeClr val="tx1">
                <a:lumMod val="50000"/>
                <a:lumOff val="50000"/>
              </a:schemeClr>
            </a:solidFill>
            <a:prstDash val="solid"/>
          </a:ln>
          <a:extLst>
            <a:ext uri="{909E8E84-426E-40DD-AFC4-6F175D3DCCD1}">
              <a14:hiddenFill xmlns:a14="http://schemas.microsoft.com/office/drawing/2010/main">
                <a:noFill/>
              </a14:hiddenFill>
            </a:ext>
          </a:extLst>
        </c:spPr>
        <c:txPr>
          <a:bodyPr rot="-60000000" vert="horz"/>
          <a:lstStyle/>
          <a:p>
            <a:pPr>
              <a:defRPr sz="1000" b="0" i="0">
                <a:solidFill>
                  <a:schemeClr val="bg2">
                    <a:lumMod val="10000"/>
                  </a:schemeClr>
                </a:solidFill>
                <a:latin typeface="Calibri" panose="020F0502020204030204" pitchFamily="34" charset="0"/>
                <a:ea typeface="Arial Narrow"/>
                <a:cs typeface="Calibri" panose="020F0502020204030204" pitchFamily="34" charset="0"/>
              </a:defRPr>
            </a:pPr>
            <a:endParaRPr lang="en-US"/>
          </a:p>
        </c:txPr>
        <c:crossAx val="137237248"/>
        <c:crosses val="autoZero"/>
        <c:crossBetween val="between"/>
      </c:valAx>
      <c:spPr>
        <a:noFill/>
        <a:ln w="9525">
          <a:noFill/>
        </a:ln>
      </c:spPr>
    </c:plotArea>
    <c:legend>
      <c:legendPos val="t"/>
      <c:layout>
        <c:manualLayout>
          <c:xMode val="edge"/>
          <c:yMode val="edge"/>
          <c:x val="0.18678964354712529"/>
          <c:y val="2.0084481338037634E-2"/>
          <c:w val="0.61164489986027015"/>
          <c:h val="8.8831443715484709E-2"/>
        </c:manualLayout>
      </c:layout>
      <c:overlay val="0"/>
      <c:spPr>
        <a:noFill/>
        <a:ln>
          <a:noFill/>
          <a:round/>
        </a:ln>
        <a:effectLst/>
        <a:extLst>
          <a:ext uri="{91240B29-F687-4F45-9708-019B960494DF}">
            <a14:hiddenLine xmlns:a14="http://schemas.microsoft.com/office/drawing/2010/main">
              <a:noFill/>
              <a:round/>
            </a14:hiddenLine>
          </a:ext>
        </a:extLst>
      </c:spPr>
      <c:txPr>
        <a:bodyPr/>
        <a:lstStyle/>
        <a:p>
          <a:pPr>
            <a:defRPr sz="1600" b="0" i="0">
              <a:solidFill>
                <a:schemeClr val="bg2">
                  <a:lumMod val="10000"/>
                </a:schemeClr>
              </a:solidFill>
              <a:latin typeface="Calibri" panose="020F0502020204030204" pitchFamily="34" charset="0"/>
              <a:ea typeface="Arial Narrow"/>
              <a:cs typeface="Calibri" panose="020F0502020204030204" pitchFamily="34" charset="0"/>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9.1936233173452366E-3"/>
          <c:y val="0.13285764016894772"/>
          <c:w val="0.98850797085331843"/>
          <c:h val="0.85718195830922828"/>
        </c:manualLayout>
      </c:layout>
      <c:barChart>
        <c:barDir val="col"/>
        <c:grouping val="stacked"/>
        <c:varyColors val="0"/>
        <c:ser>
          <c:idx val="3"/>
          <c:order val="0"/>
          <c:tx>
            <c:strRef>
              <c:f>'[Chart 1.xlsx]new'!$E$24</c:f>
              <c:strCache>
                <c:ptCount val="1"/>
                <c:pt idx="0">
                  <c:v>Participated and wanted further training</c:v>
                </c:pt>
              </c:strCache>
            </c:strRef>
          </c:tx>
          <c:spPr>
            <a:solidFill>
              <a:srgbClr val="00A79D"/>
            </a:solidFill>
            <a:ln w="6350" cmpd="sng">
              <a:noFill/>
            </a:ln>
            <a:effectLst/>
          </c:spPr>
          <c:invertIfNegative val="0"/>
          <c:cat>
            <c:strRef>
              <c:f>'[Chart 1.xlsx]new'!$A$25:$A$56</c:f>
              <c:strCache>
                <c:ptCount val="32"/>
                <c:pt idx="0">
                  <c:v>Denmark</c:v>
                </c:pt>
                <c:pt idx="1">
                  <c:v>New Zealand</c:v>
                </c:pt>
                <c:pt idx="2">
                  <c:v>Norway</c:v>
                </c:pt>
                <c:pt idx="3">
                  <c:v>Finland</c:v>
                </c:pt>
                <c:pt idx="4">
                  <c:v>Netherlands</c:v>
                </c:pt>
                <c:pt idx="5">
                  <c:v>Sweden</c:v>
                </c:pt>
                <c:pt idx="6">
                  <c:v>United States</c:v>
                </c:pt>
                <c:pt idx="7">
                  <c:v>Canada</c:v>
                </c:pt>
                <c:pt idx="8">
                  <c:v>United Kingdom</c:v>
                </c:pt>
                <c:pt idx="9">
                  <c:v>Australia</c:v>
                </c:pt>
                <c:pt idx="10">
                  <c:v>Singapore</c:v>
                </c:pt>
                <c:pt idx="11">
                  <c:v>Germany</c:v>
                </c:pt>
                <c:pt idx="12">
                  <c:v>Ireland</c:v>
                </c:pt>
                <c:pt idx="13">
                  <c:v>Czech Republic</c:v>
                </c:pt>
                <c:pt idx="14">
                  <c:v>Estonia</c:v>
                </c:pt>
                <c:pt idx="15">
                  <c:v>Austria</c:v>
                </c:pt>
                <c:pt idx="16">
                  <c:v>Chile</c:v>
                </c:pt>
                <c:pt idx="17">
                  <c:v>Belgium</c:v>
                </c:pt>
                <c:pt idx="18">
                  <c:v>Israel</c:v>
                </c:pt>
                <c:pt idx="19">
                  <c:v>Korea</c:v>
                </c:pt>
                <c:pt idx="20">
                  <c:v>Slovenia</c:v>
                </c:pt>
                <c:pt idx="21">
                  <c:v>Spain</c:v>
                </c:pt>
                <c:pt idx="22">
                  <c:v>Japan</c:v>
                </c:pt>
                <c:pt idx="23">
                  <c:v>France</c:v>
                </c:pt>
                <c:pt idx="24">
                  <c:v>Slovak Republic</c:v>
                </c:pt>
                <c:pt idx="25">
                  <c:v>Poland</c:v>
                </c:pt>
                <c:pt idx="26">
                  <c:v>Lithuania</c:v>
                </c:pt>
                <c:pt idx="27">
                  <c:v>Italy</c:v>
                </c:pt>
                <c:pt idx="28">
                  <c:v>Greece</c:v>
                </c:pt>
                <c:pt idx="29">
                  <c:v>Turkey</c:v>
                </c:pt>
                <c:pt idx="31">
                  <c:v>Average</c:v>
                </c:pt>
              </c:strCache>
            </c:strRef>
          </c:cat>
          <c:val>
            <c:numRef>
              <c:f>'[Chart 1.xlsx]new'!$E$25:$E$56</c:f>
              <c:numCache>
                <c:formatCode>General</c:formatCode>
                <c:ptCount val="32"/>
                <c:pt idx="0">
                  <c:v>0.22766450047492981</c:v>
                </c:pt>
                <c:pt idx="1">
                  <c:v>0.23673354089260101</c:v>
                </c:pt>
                <c:pt idx="2">
                  <c:v>0.17016959190368652</c:v>
                </c:pt>
                <c:pt idx="3">
                  <c:v>0.2026655524969101</c:v>
                </c:pt>
                <c:pt idx="4">
                  <c:v>0.15542630851268768</c:v>
                </c:pt>
                <c:pt idx="5">
                  <c:v>0.1960432231426239</c:v>
                </c:pt>
                <c:pt idx="6">
                  <c:v>0.22656501829624176</c:v>
                </c:pt>
                <c:pt idx="7">
                  <c:v>0.1915418803691864</c:v>
                </c:pt>
                <c:pt idx="8">
                  <c:v>0.15333133935928345</c:v>
                </c:pt>
                <c:pt idx="9">
                  <c:v>0.14389769732952118</c:v>
                </c:pt>
                <c:pt idx="10">
                  <c:v>0.2223021388053894</c:v>
                </c:pt>
                <c:pt idx="11">
                  <c:v>0.18455755710601807</c:v>
                </c:pt>
                <c:pt idx="12">
                  <c:v>0.16075870394706726</c:v>
                </c:pt>
                <c:pt idx="13">
                  <c:v>9.5762521028518677E-2</c:v>
                </c:pt>
                <c:pt idx="14">
                  <c:v>0.16823750734329224</c:v>
                </c:pt>
                <c:pt idx="15">
                  <c:v>0.10678040236234665</c:v>
                </c:pt>
                <c:pt idx="16">
                  <c:v>0.16581705212593079</c:v>
                </c:pt>
                <c:pt idx="17">
                  <c:v>0.10105319321155548</c:v>
                </c:pt>
                <c:pt idx="18">
                  <c:v>0.12921421229839325</c:v>
                </c:pt>
                <c:pt idx="19">
                  <c:v>0.14752346277236938</c:v>
                </c:pt>
                <c:pt idx="20">
                  <c:v>9.7708083689212799E-2</c:v>
                </c:pt>
                <c:pt idx="21">
                  <c:v>0.15139137208461761</c:v>
                </c:pt>
                <c:pt idx="22">
                  <c:v>0.11168523877859116</c:v>
                </c:pt>
                <c:pt idx="23">
                  <c:v>9.1159060597419739E-2</c:v>
                </c:pt>
                <c:pt idx="24">
                  <c:v>5.9718921780586243E-2</c:v>
                </c:pt>
                <c:pt idx="25">
                  <c:v>7.0595011115074158E-2</c:v>
                </c:pt>
                <c:pt idx="26">
                  <c:v>8.8538497686386108E-2</c:v>
                </c:pt>
                <c:pt idx="27">
                  <c:v>6.4583688974380493E-2</c:v>
                </c:pt>
                <c:pt idx="28">
                  <c:v>6.3622415065765381E-2</c:v>
                </c:pt>
                <c:pt idx="29">
                  <c:v>3.4288756549358368E-2</c:v>
                </c:pt>
                <c:pt idx="31">
                  <c:v>0.13997301459312439</c:v>
                </c:pt>
              </c:numCache>
            </c:numRef>
          </c:val>
          <c:extLst>
            <c:ext xmlns:c16="http://schemas.microsoft.com/office/drawing/2014/chart" uri="{C3380CC4-5D6E-409C-BE32-E72D297353CC}">
              <c16:uniqueId val="{00000000-0DB4-4181-9908-A8C094841AB8}"/>
            </c:ext>
          </c:extLst>
        </c:ser>
        <c:ser>
          <c:idx val="2"/>
          <c:order val="1"/>
          <c:tx>
            <c:strRef>
              <c:f>'[Chart 1.xlsx]new'!$D$24</c:f>
              <c:strCache>
                <c:ptCount val="1"/>
                <c:pt idx="0">
                  <c:v>Participated and did not want further training</c:v>
                </c:pt>
              </c:strCache>
            </c:strRef>
          </c:tx>
          <c:spPr>
            <a:solidFill>
              <a:srgbClr val="00A79D">
                <a:alpha val="50196"/>
              </a:srgbClr>
            </a:solidFill>
            <a:ln w="6350" cmpd="sng">
              <a:noFill/>
            </a:ln>
            <a:effectLst/>
          </c:spPr>
          <c:invertIfNegative val="0"/>
          <c:cat>
            <c:strRef>
              <c:f>'[Chart 1.xlsx]new'!$A$25:$A$56</c:f>
              <c:strCache>
                <c:ptCount val="32"/>
                <c:pt idx="0">
                  <c:v>Denmark</c:v>
                </c:pt>
                <c:pt idx="1">
                  <c:v>New Zealand</c:v>
                </c:pt>
                <c:pt idx="2">
                  <c:v>Norway</c:v>
                </c:pt>
                <c:pt idx="3">
                  <c:v>Finland</c:v>
                </c:pt>
                <c:pt idx="4">
                  <c:v>Netherlands</c:v>
                </c:pt>
                <c:pt idx="5">
                  <c:v>Sweden</c:v>
                </c:pt>
                <c:pt idx="6">
                  <c:v>United States</c:v>
                </c:pt>
                <c:pt idx="7">
                  <c:v>Canada</c:v>
                </c:pt>
                <c:pt idx="8">
                  <c:v>United Kingdom</c:v>
                </c:pt>
                <c:pt idx="9">
                  <c:v>Australia</c:v>
                </c:pt>
                <c:pt idx="10">
                  <c:v>Singapore</c:v>
                </c:pt>
                <c:pt idx="11">
                  <c:v>Germany</c:v>
                </c:pt>
                <c:pt idx="12">
                  <c:v>Ireland</c:v>
                </c:pt>
                <c:pt idx="13">
                  <c:v>Czech Republic</c:v>
                </c:pt>
                <c:pt idx="14">
                  <c:v>Estonia</c:v>
                </c:pt>
                <c:pt idx="15">
                  <c:v>Austria</c:v>
                </c:pt>
                <c:pt idx="16">
                  <c:v>Chile</c:v>
                </c:pt>
                <c:pt idx="17">
                  <c:v>Belgium</c:v>
                </c:pt>
                <c:pt idx="18">
                  <c:v>Israel</c:v>
                </c:pt>
                <c:pt idx="19">
                  <c:v>Korea</c:v>
                </c:pt>
                <c:pt idx="20">
                  <c:v>Slovenia</c:v>
                </c:pt>
                <c:pt idx="21">
                  <c:v>Spain</c:v>
                </c:pt>
                <c:pt idx="22">
                  <c:v>Japan</c:v>
                </c:pt>
                <c:pt idx="23">
                  <c:v>France</c:v>
                </c:pt>
                <c:pt idx="24">
                  <c:v>Slovak Republic</c:v>
                </c:pt>
                <c:pt idx="25">
                  <c:v>Poland</c:v>
                </c:pt>
                <c:pt idx="26">
                  <c:v>Lithuania</c:v>
                </c:pt>
                <c:pt idx="27">
                  <c:v>Italy</c:v>
                </c:pt>
                <c:pt idx="28">
                  <c:v>Greece</c:v>
                </c:pt>
                <c:pt idx="29">
                  <c:v>Turkey</c:v>
                </c:pt>
                <c:pt idx="31">
                  <c:v>Average</c:v>
                </c:pt>
              </c:strCache>
            </c:strRef>
          </c:cat>
          <c:val>
            <c:numRef>
              <c:f>'[Chart 1.xlsx]new'!$D$25:$D$56</c:f>
              <c:numCache>
                <c:formatCode>General</c:formatCode>
                <c:ptCount val="32"/>
                <c:pt idx="0">
                  <c:v>0.35212108492851257</c:v>
                </c:pt>
                <c:pt idx="1">
                  <c:v>0.3368411660194397</c:v>
                </c:pt>
                <c:pt idx="2">
                  <c:v>0.38967522978782654</c:v>
                </c:pt>
                <c:pt idx="3">
                  <c:v>0.35007619857788086</c:v>
                </c:pt>
                <c:pt idx="4">
                  <c:v>0.37357822060585022</c:v>
                </c:pt>
                <c:pt idx="5">
                  <c:v>0.32878366112709045</c:v>
                </c:pt>
                <c:pt idx="6">
                  <c:v>0.27872318029403687</c:v>
                </c:pt>
                <c:pt idx="7">
                  <c:v>0.29534909129142761</c:v>
                </c:pt>
                <c:pt idx="8">
                  <c:v>0.33312001824378967</c:v>
                </c:pt>
                <c:pt idx="9">
                  <c:v>0.34044858813285828</c:v>
                </c:pt>
                <c:pt idx="10">
                  <c:v>0.25596961379051208</c:v>
                </c:pt>
                <c:pt idx="11">
                  <c:v>0.27239561080932617</c:v>
                </c:pt>
                <c:pt idx="12">
                  <c:v>0.26969808340072632</c:v>
                </c:pt>
                <c:pt idx="13">
                  <c:v>0.32571899890899658</c:v>
                </c:pt>
                <c:pt idx="14">
                  <c:v>0.24850195646286011</c:v>
                </c:pt>
                <c:pt idx="15">
                  <c:v>0.29167500138282776</c:v>
                </c:pt>
                <c:pt idx="16">
                  <c:v>0.22832217812538147</c:v>
                </c:pt>
                <c:pt idx="17">
                  <c:v>0.28903725743293762</c:v>
                </c:pt>
                <c:pt idx="18">
                  <c:v>0.25876995921134949</c:v>
                </c:pt>
                <c:pt idx="19">
                  <c:v>0.23221604526042938</c:v>
                </c:pt>
                <c:pt idx="20">
                  <c:v>0.26695165038108826</c:v>
                </c:pt>
                <c:pt idx="21">
                  <c:v>0.20208114385604858</c:v>
                </c:pt>
                <c:pt idx="22">
                  <c:v>0.239906907081604</c:v>
                </c:pt>
                <c:pt idx="23">
                  <c:v>0.2244371771812439</c:v>
                </c:pt>
                <c:pt idx="24">
                  <c:v>0.2324376106262207</c:v>
                </c:pt>
                <c:pt idx="25">
                  <c:v>0.21678996086120605</c:v>
                </c:pt>
                <c:pt idx="26">
                  <c:v>0.18578091263771057</c:v>
                </c:pt>
                <c:pt idx="27">
                  <c:v>0.13673034310340881</c:v>
                </c:pt>
                <c:pt idx="28">
                  <c:v>9.8836272954940796E-2</c:v>
                </c:pt>
                <c:pt idx="29">
                  <c:v>0.12779873609542847</c:v>
                </c:pt>
                <c:pt idx="31">
                  <c:v>0.2638174295425415</c:v>
                </c:pt>
              </c:numCache>
            </c:numRef>
          </c:val>
          <c:extLst>
            <c:ext xmlns:c16="http://schemas.microsoft.com/office/drawing/2014/chart" uri="{C3380CC4-5D6E-409C-BE32-E72D297353CC}">
              <c16:uniqueId val="{00000001-0DB4-4181-9908-A8C094841AB8}"/>
            </c:ext>
          </c:extLst>
        </c:ser>
        <c:ser>
          <c:idx val="1"/>
          <c:order val="2"/>
          <c:tx>
            <c:strRef>
              <c:f>'[Chart 1.xlsx]new'!$C$24</c:f>
              <c:strCache>
                <c:ptCount val="1"/>
                <c:pt idx="0">
                  <c:v>Did not participate, but wanted to</c:v>
                </c:pt>
              </c:strCache>
            </c:strRef>
          </c:tx>
          <c:spPr>
            <a:solidFill>
              <a:srgbClr val="A18ABA">
                <a:alpha val="49804"/>
              </a:srgbClr>
            </a:solidFill>
            <a:ln w="6350" cmpd="sng">
              <a:noFill/>
            </a:ln>
            <a:effectLst/>
          </c:spPr>
          <c:invertIfNegative val="0"/>
          <c:cat>
            <c:strRef>
              <c:f>'[Chart 1.xlsx]new'!$A$25:$A$56</c:f>
              <c:strCache>
                <c:ptCount val="32"/>
                <c:pt idx="0">
                  <c:v>Denmark</c:v>
                </c:pt>
                <c:pt idx="1">
                  <c:v>New Zealand</c:v>
                </c:pt>
                <c:pt idx="2">
                  <c:v>Norway</c:v>
                </c:pt>
                <c:pt idx="3">
                  <c:v>Finland</c:v>
                </c:pt>
                <c:pt idx="4">
                  <c:v>Netherlands</c:v>
                </c:pt>
                <c:pt idx="5">
                  <c:v>Sweden</c:v>
                </c:pt>
                <c:pt idx="6">
                  <c:v>United States</c:v>
                </c:pt>
                <c:pt idx="7">
                  <c:v>Canada</c:v>
                </c:pt>
                <c:pt idx="8">
                  <c:v>United Kingdom</c:v>
                </c:pt>
                <c:pt idx="9">
                  <c:v>Australia</c:v>
                </c:pt>
                <c:pt idx="10">
                  <c:v>Singapore</c:v>
                </c:pt>
                <c:pt idx="11">
                  <c:v>Germany</c:v>
                </c:pt>
                <c:pt idx="12">
                  <c:v>Ireland</c:v>
                </c:pt>
                <c:pt idx="13">
                  <c:v>Czech Republic</c:v>
                </c:pt>
                <c:pt idx="14">
                  <c:v>Estonia</c:v>
                </c:pt>
                <c:pt idx="15">
                  <c:v>Austria</c:v>
                </c:pt>
                <c:pt idx="16">
                  <c:v>Chile</c:v>
                </c:pt>
                <c:pt idx="17">
                  <c:v>Belgium</c:v>
                </c:pt>
                <c:pt idx="18">
                  <c:v>Israel</c:v>
                </c:pt>
                <c:pt idx="19">
                  <c:v>Korea</c:v>
                </c:pt>
                <c:pt idx="20">
                  <c:v>Slovenia</c:v>
                </c:pt>
                <c:pt idx="21">
                  <c:v>Spain</c:v>
                </c:pt>
                <c:pt idx="22">
                  <c:v>Japan</c:v>
                </c:pt>
                <c:pt idx="23">
                  <c:v>France</c:v>
                </c:pt>
                <c:pt idx="24">
                  <c:v>Slovak Republic</c:v>
                </c:pt>
                <c:pt idx="25">
                  <c:v>Poland</c:v>
                </c:pt>
                <c:pt idx="26">
                  <c:v>Lithuania</c:v>
                </c:pt>
                <c:pt idx="27">
                  <c:v>Italy</c:v>
                </c:pt>
                <c:pt idx="28">
                  <c:v>Greece</c:v>
                </c:pt>
                <c:pt idx="29">
                  <c:v>Turkey</c:v>
                </c:pt>
                <c:pt idx="31">
                  <c:v>Average</c:v>
                </c:pt>
              </c:strCache>
            </c:strRef>
          </c:cat>
          <c:val>
            <c:numRef>
              <c:f>'[Chart 1.xlsx]new'!$C$25:$C$56</c:f>
              <c:numCache>
                <c:formatCode>General</c:formatCode>
                <c:ptCount val="32"/>
                <c:pt idx="0">
                  <c:v>0.10639769583940506</c:v>
                </c:pt>
                <c:pt idx="1">
                  <c:v>0.14356888830661774</c:v>
                </c:pt>
                <c:pt idx="2">
                  <c:v>8.6143217980861664E-2</c:v>
                </c:pt>
                <c:pt idx="3">
                  <c:v>9.8794735968112946E-2</c:v>
                </c:pt>
                <c:pt idx="4">
                  <c:v>7.2140470147132874E-2</c:v>
                </c:pt>
                <c:pt idx="5">
                  <c:v>0.12255959212779999</c:v>
                </c:pt>
                <c:pt idx="6">
                  <c:v>0.14017385244369507</c:v>
                </c:pt>
                <c:pt idx="7">
                  <c:v>0.12083254009485245</c:v>
                </c:pt>
                <c:pt idx="8">
                  <c:v>9.442843496799469E-2</c:v>
                </c:pt>
                <c:pt idx="9">
                  <c:v>9.77468341588974E-2</c:v>
                </c:pt>
                <c:pt idx="10">
                  <c:v>0.12505346536636353</c:v>
                </c:pt>
                <c:pt idx="11">
                  <c:v>0.10217992961406708</c:v>
                </c:pt>
                <c:pt idx="12">
                  <c:v>0.15142667293548584</c:v>
                </c:pt>
                <c:pt idx="13">
                  <c:v>6.3993342220783234E-2</c:v>
                </c:pt>
                <c:pt idx="14">
                  <c:v>0.15001958608627319</c:v>
                </c:pt>
                <c:pt idx="15">
                  <c:v>9.5676444470882416E-2</c:v>
                </c:pt>
                <c:pt idx="16">
                  <c:v>0.15492157638072968</c:v>
                </c:pt>
                <c:pt idx="17">
                  <c:v>7.4362426996231079E-2</c:v>
                </c:pt>
                <c:pt idx="18">
                  <c:v>0.12350724637508392</c:v>
                </c:pt>
                <c:pt idx="19">
                  <c:v>0.1811201423406601</c:v>
                </c:pt>
                <c:pt idx="20">
                  <c:v>8.5895605385303497E-2</c:v>
                </c:pt>
                <c:pt idx="21">
                  <c:v>0.16022375226020813</c:v>
                </c:pt>
                <c:pt idx="22">
                  <c:v>7.6508544385433197E-2</c:v>
                </c:pt>
                <c:pt idx="23">
                  <c:v>0.10157924145460129</c:v>
                </c:pt>
                <c:pt idx="24">
                  <c:v>3.6767095327377319E-2</c:v>
                </c:pt>
                <c:pt idx="25">
                  <c:v>4.4736485928297043E-2</c:v>
                </c:pt>
                <c:pt idx="26">
                  <c:v>6.1301339417695999E-2</c:v>
                </c:pt>
                <c:pt idx="27">
                  <c:v>9.6738561987876892E-2</c:v>
                </c:pt>
                <c:pt idx="28">
                  <c:v>8.1050701439380646E-2</c:v>
                </c:pt>
                <c:pt idx="29">
                  <c:v>4.7785848379135132E-2</c:v>
                </c:pt>
                <c:pt idx="31">
                  <c:v>0.10314109921455383</c:v>
                </c:pt>
              </c:numCache>
            </c:numRef>
          </c:val>
          <c:extLst>
            <c:ext xmlns:c16="http://schemas.microsoft.com/office/drawing/2014/chart" uri="{C3380CC4-5D6E-409C-BE32-E72D297353CC}">
              <c16:uniqueId val="{00000002-0DB4-4181-9908-A8C094841AB8}"/>
            </c:ext>
          </c:extLst>
        </c:ser>
        <c:ser>
          <c:idx val="0"/>
          <c:order val="3"/>
          <c:tx>
            <c:strRef>
              <c:f>'[Chart 1.xlsx]new'!$B$24</c:f>
              <c:strCache>
                <c:ptCount val="1"/>
                <c:pt idx="0">
                  <c:v>Did not participate and did not want to</c:v>
                </c:pt>
              </c:strCache>
            </c:strRef>
          </c:tx>
          <c:spPr>
            <a:solidFill>
              <a:srgbClr val="662D91"/>
            </a:solidFill>
            <a:ln w="6350" cmpd="sng">
              <a:noFill/>
            </a:ln>
            <a:effectLst/>
          </c:spPr>
          <c:invertIfNegative val="0"/>
          <c:cat>
            <c:strRef>
              <c:f>'[Chart 1.xlsx]new'!$A$25:$A$56</c:f>
              <c:strCache>
                <c:ptCount val="32"/>
                <c:pt idx="0">
                  <c:v>Denmark</c:v>
                </c:pt>
                <c:pt idx="1">
                  <c:v>New Zealand</c:v>
                </c:pt>
                <c:pt idx="2">
                  <c:v>Norway</c:v>
                </c:pt>
                <c:pt idx="3">
                  <c:v>Finland</c:v>
                </c:pt>
                <c:pt idx="4">
                  <c:v>Netherlands</c:v>
                </c:pt>
                <c:pt idx="5">
                  <c:v>Sweden</c:v>
                </c:pt>
                <c:pt idx="6">
                  <c:v>United States</c:v>
                </c:pt>
                <c:pt idx="7">
                  <c:v>Canada</c:v>
                </c:pt>
                <c:pt idx="8">
                  <c:v>United Kingdom</c:v>
                </c:pt>
                <c:pt idx="9">
                  <c:v>Australia</c:v>
                </c:pt>
                <c:pt idx="10">
                  <c:v>Singapore</c:v>
                </c:pt>
                <c:pt idx="11">
                  <c:v>Germany</c:v>
                </c:pt>
                <c:pt idx="12">
                  <c:v>Ireland</c:v>
                </c:pt>
                <c:pt idx="13">
                  <c:v>Czech Republic</c:v>
                </c:pt>
                <c:pt idx="14">
                  <c:v>Estonia</c:v>
                </c:pt>
                <c:pt idx="15">
                  <c:v>Austria</c:v>
                </c:pt>
                <c:pt idx="16">
                  <c:v>Chile</c:v>
                </c:pt>
                <c:pt idx="17">
                  <c:v>Belgium</c:v>
                </c:pt>
                <c:pt idx="18">
                  <c:v>Israel</c:v>
                </c:pt>
                <c:pt idx="19">
                  <c:v>Korea</c:v>
                </c:pt>
                <c:pt idx="20">
                  <c:v>Slovenia</c:v>
                </c:pt>
                <c:pt idx="21">
                  <c:v>Spain</c:v>
                </c:pt>
                <c:pt idx="22">
                  <c:v>Japan</c:v>
                </c:pt>
                <c:pt idx="23">
                  <c:v>France</c:v>
                </c:pt>
                <c:pt idx="24">
                  <c:v>Slovak Republic</c:v>
                </c:pt>
                <c:pt idx="25">
                  <c:v>Poland</c:v>
                </c:pt>
                <c:pt idx="26">
                  <c:v>Lithuania</c:v>
                </c:pt>
                <c:pt idx="27">
                  <c:v>Italy</c:v>
                </c:pt>
                <c:pt idx="28">
                  <c:v>Greece</c:v>
                </c:pt>
                <c:pt idx="29">
                  <c:v>Turkey</c:v>
                </c:pt>
                <c:pt idx="31">
                  <c:v>Average</c:v>
                </c:pt>
              </c:strCache>
            </c:strRef>
          </c:cat>
          <c:val>
            <c:numRef>
              <c:f>'[Chart 1.xlsx]new'!$B$25:$B$56</c:f>
              <c:numCache>
                <c:formatCode>General</c:formatCode>
                <c:ptCount val="32"/>
                <c:pt idx="0">
                  <c:v>0.31381669640541077</c:v>
                </c:pt>
                <c:pt idx="1">
                  <c:v>0.28285640478134155</c:v>
                </c:pt>
                <c:pt idx="2">
                  <c:v>0.35401198267936707</c:v>
                </c:pt>
                <c:pt idx="3">
                  <c:v>0.34846353530883789</c:v>
                </c:pt>
                <c:pt idx="4">
                  <c:v>0.39885500073432922</c:v>
                </c:pt>
                <c:pt idx="5">
                  <c:v>0.35261350870132446</c:v>
                </c:pt>
                <c:pt idx="6">
                  <c:v>0.3545379638671875</c:v>
                </c:pt>
                <c:pt idx="7">
                  <c:v>0.39227649569511414</c:v>
                </c:pt>
                <c:pt idx="8">
                  <c:v>0.419120192527771</c:v>
                </c:pt>
                <c:pt idx="9">
                  <c:v>0.41790691018104553</c:v>
                </c:pt>
                <c:pt idx="10">
                  <c:v>0.3966747522354126</c:v>
                </c:pt>
                <c:pt idx="11">
                  <c:v>0.44086691737174988</c:v>
                </c:pt>
                <c:pt idx="12">
                  <c:v>0.41811656951904297</c:v>
                </c:pt>
                <c:pt idx="13">
                  <c:v>0.51452511548995972</c:v>
                </c:pt>
                <c:pt idx="14">
                  <c:v>0.43324095010757446</c:v>
                </c:pt>
                <c:pt idx="15">
                  <c:v>0.50586813688278198</c:v>
                </c:pt>
                <c:pt idx="16">
                  <c:v>0.45093920826911926</c:v>
                </c:pt>
                <c:pt idx="17">
                  <c:v>0.53554713726043701</c:v>
                </c:pt>
                <c:pt idx="18">
                  <c:v>0.48850858211517334</c:v>
                </c:pt>
                <c:pt idx="19">
                  <c:v>0.43914034962654114</c:v>
                </c:pt>
                <c:pt idx="20">
                  <c:v>0.54944467544555664</c:v>
                </c:pt>
                <c:pt idx="21">
                  <c:v>0.48630371689796448</c:v>
                </c:pt>
                <c:pt idx="22">
                  <c:v>0.57189929485321045</c:v>
                </c:pt>
                <c:pt idx="23">
                  <c:v>0.58282452821731567</c:v>
                </c:pt>
                <c:pt idx="24">
                  <c:v>0.67107635736465454</c:v>
                </c:pt>
                <c:pt idx="25">
                  <c:v>0.66787856817245483</c:v>
                </c:pt>
                <c:pt idx="26">
                  <c:v>0.66437923908233643</c:v>
                </c:pt>
                <c:pt idx="27">
                  <c:v>0.70194739103317261</c:v>
                </c:pt>
                <c:pt idx="28">
                  <c:v>0.75649058818817139</c:v>
                </c:pt>
                <c:pt idx="29">
                  <c:v>0.79012668132781982</c:v>
                </c:pt>
                <c:pt idx="31">
                  <c:v>0.49306845664978027</c:v>
                </c:pt>
              </c:numCache>
            </c:numRef>
          </c:val>
          <c:extLst>
            <c:ext xmlns:c16="http://schemas.microsoft.com/office/drawing/2014/chart" uri="{C3380CC4-5D6E-409C-BE32-E72D297353CC}">
              <c16:uniqueId val="{00000003-0DB4-4181-9908-A8C094841AB8}"/>
            </c:ext>
          </c:extLst>
        </c:ser>
        <c:dLbls>
          <c:showLegendKey val="0"/>
          <c:showVal val="0"/>
          <c:showCatName val="0"/>
          <c:showSerName val="0"/>
          <c:showPercent val="0"/>
          <c:showBubbleSize val="0"/>
        </c:dLbls>
        <c:gapWidth val="50"/>
        <c:overlap val="100"/>
        <c:axId val="423157760"/>
        <c:axId val="423159296"/>
      </c:barChart>
      <c:catAx>
        <c:axId val="423157760"/>
        <c:scaling>
          <c:orientation val="minMax"/>
        </c:scaling>
        <c:delete val="0"/>
        <c:axPos val="b"/>
        <c:majorGridlines>
          <c:spPr>
            <a:ln w="9525" cmpd="sng">
              <a:noFill/>
              <a:prstDash val="solid"/>
            </a:ln>
          </c:spPr>
        </c:majorGridlines>
        <c:numFmt formatCode="General" sourceLinked="1"/>
        <c:majorTickMark val="in"/>
        <c:minorTickMark val="none"/>
        <c:tickLblPos val="low"/>
        <c:spPr>
          <a:noFill/>
          <a:ln w="9525">
            <a:solidFill>
              <a:sysClr val="windowText" lastClr="000000">
                <a:lumMod val="65000"/>
                <a:lumOff val="35000"/>
              </a:sysClr>
            </a:solidFill>
            <a:prstDash val="solid"/>
          </a:ln>
          <a:extLst>
            <a:ext uri="{909E8E84-426E-40DD-AFC4-6F175D3DCCD1}">
              <a14:hiddenFill xmlns:a14="http://schemas.microsoft.com/office/drawing/2010/main">
                <a:noFill/>
              </a14:hiddenFill>
            </a:ext>
          </a:extLst>
        </c:spPr>
        <c:txPr>
          <a:bodyPr rot="-2700000" vert="horz"/>
          <a:lstStyle/>
          <a:p>
            <a:pPr>
              <a:defRPr sz="900" b="0" i="0">
                <a:solidFill>
                  <a:schemeClr val="tx1"/>
                </a:solidFill>
                <a:latin typeface="Arial" panose="020B0604020202020204" pitchFamily="34" charset="0"/>
                <a:ea typeface="Arial Narrow"/>
                <a:cs typeface="Arial" panose="020B0604020202020204" pitchFamily="34" charset="0"/>
              </a:defRPr>
            </a:pPr>
            <a:endParaRPr lang="en-US"/>
          </a:p>
        </c:txPr>
        <c:crossAx val="423159296"/>
        <c:crosses val="autoZero"/>
        <c:auto val="1"/>
        <c:lblAlgn val="ctr"/>
        <c:lblOffset val="0"/>
        <c:tickLblSkip val="1"/>
        <c:noMultiLvlLbl val="0"/>
      </c:catAx>
      <c:valAx>
        <c:axId val="423159296"/>
        <c:scaling>
          <c:orientation val="minMax"/>
          <c:max val="1"/>
        </c:scaling>
        <c:delete val="0"/>
        <c:axPos val="l"/>
        <c:majorGridlines>
          <c:spPr>
            <a:ln w="9525" cmpd="sng">
              <a:noFill/>
              <a:prstDash val="solid"/>
            </a:ln>
          </c:spPr>
        </c:majorGridlines>
        <c:numFmt formatCode="0%" sourceLinked="0"/>
        <c:majorTickMark val="in"/>
        <c:minorTickMark val="none"/>
        <c:tickLblPos val="nextTo"/>
        <c:spPr>
          <a:noFill/>
          <a:ln w="9525">
            <a:solidFill>
              <a:sysClr val="windowText" lastClr="000000">
                <a:lumMod val="65000"/>
                <a:lumOff val="35000"/>
              </a:sysClr>
            </a:solidFill>
            <a:prstDash val="solid"/>
          </a:ln>
          <a:extLst>
            <a:ext uri="{909E8E84-426E-40DD-AFC4-6F175D3DCCD1}">
              <a14:hiddenFill xmlns:a14="http://schemas.microsoft.com/office/drawing/2010/main">
                <a:noFill/>
              </a14:hiddenFill>
            </a:ext>
          </a:extLst>
        </c:spPr>
        <c:txPr>
          <a:bodyPr rot="-60000000" vert="horz"/>
          <a:lstStyle/>
          <a:p>
            <a:pPr>
              <a:defRPr sz="650" b="0" i="0">
                <a:solidFill>
                  <a:schemeClr val="tx1"/>
                </a:solidFill>
                <a:latin typeface="Arial" panose="020B0604020202020204" pitchFamily="34" charset="0"/>
                <a:ea typeface="Arial Narrow"/>
                <a:cs typeface="Arial" panose="020B0604020202020204" pitchFamily="34" charset="0"/>
              </a:defRPr>
            </a:pPr>
            <a:endParaRPr lang="en-US"/>
          </a:p>
        </c:txPr>
        <c:crossAx val="423157760"/>
        <c:crosses val="autoZero"/>
        <c:crossBetween val="between"/>
      </c:valAx>
      <c:spPr>
        <a:solidFill>
          <a:srgbClr val="FFFFFF"/>
        </a:solidFill>
        <a:ln w="9525">
          <a:noFill/>
        </a:ln>
      </c:spPr>
    </c:plotArea>
    <c:legend>
      <c:legendPos val="t"/>
      <c:legendEntry>
        <c:idx val="0"/>
        <c:txPr>
          <a:bodyPr/>
          <a:lstStyle/>
          <a:p>
            <a:pPr>
              <a:defRPr sz="1200" b="0" i="0" baseline="0">
                <a:solidFill>
                  <a:schemeClr val="bg2">
                    <a:lumMod val="10000"/>
                  </a:schemeClr>
                </a:solidFill>
                <a:latin typeface="Calibri Light" panose="020F0302020204030204" pitchFamily="34" charset="0"/>
                <a:ea typeface="Arial Narrow"/>
                <a:cs typeface="Calibri Light" panose="020F0302020204030204" pitchFamily="34" charset="0"/>
              </a:defRPr>
            </a:pPr>
            <a:endParaRPr lang="en-US"/>
          </a:p>
        </c:txPr>
      </c:legendEntry>
      <c:layout>
        <c:manualLayout>
          <c:xMode val="edge"/>
          <c:yMode val="edge"/>
          <c:x val="7.3503326611230685E-2"/>
          <c:y val="0"/>
          <c:w val="0.90497914076529906"/>
          <c:h val="0.12513690613448025"/>
        </c:manualLayout>
      </c:layout>
      <c:overlay val="1"/>
      <c:spPr>
        <a:solidFill>
          <a:srgbClr val="FFFFFF"/>
        </a:solidFill>
        <a:ln>
          <a:noFill/>
        </a:ln>
        <a:effectLst/>
        <a:extLst>
          <a:ext uri="{91240B29-F687-4F45-9708-019B960494DF}">
            <a14:hiddenLine xmlns:a14="http://schemas.microsoft.com/office/drawing/2010/main">
              <a:noFill/>
            </a14:hiddenLine>
          </a:ext>
        </a:extLst>
      </c:spPr>
      <c:txPr>
        <a:bodyPr/>
        <a:lstStyle/>
        <a:p>
          <a:pPr>
            <a:defRPr sz="1200" b="0" i="0" baseline="0">
              <a:solidFill>
                <a:schemeClr val="bg2">
                  <a:lumMod val="10000"/>
                </a:schemeClr>
              </a:solidFill>
              <a:latin typeface="Calibri Light" panose="020F0302020204030204" pitchFamily="34" charset="0"/>
              <a:ea typeface="Arial Narrow"/>
              <a:cs typeface="Calibri Light" panose="020F0302020204030204" pitchFamily="34" charset="0"/>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A23E6-CB20-40C2-8F7E-1460C79BDA40}" type="doc">
      <dgm:prSet loTypeId="urn:microsoft.com/office/officeart/2008/layout/VerticalCurvedList" loCatId="list" qsTypeId="urn:microsoft.com/office/officeart/2005/8/quickstyle/simple4" qsCatId="simple" csTypeId="urn:microsoft.com/office/officeart/2005/8/colors/accent2_3" csCatId="accent2" phldr="1"/>
      <dgm:spPr/>
      <dgm:t>
        <a:bodyPr/>
        <a:lstStyle/>
        <a:p>
          <a:endParaRPr lang="en-US"/>
        </a:p>
      </dgm:t>
    </dgm:pt>
    <dgm:pt modelId="{D6267EF2-D8AD-40EC-8DAF-AA38CBC10A63}">
      <dgm:prSet phldrT="[Text]" custT="1"/>
      <dgm:spPr/>
      <dgm:t>
        <a:bodyPr/>
        <a:lstStyle/>
        <a:p>
          <a:r>
            <a:rPr lang="en-US" sz="4000" dirty="0" smtClean="0">
              <a:latin typeface="+mj-lt"/>
            </a:rPr>
            <a:t>What are the key AL issues in your country? </a:t>
          </a:r>
          <a:endParaRPr lang="en-US" sz="4000" dirty="0">
            <a:latin typeface="+mj-lt"/>
          </a:endParaRPr>
        </a:p>
      </dgm:t>
    </dgm:pt>
    <dgm:pt modelId="{93E3C3C4-19E6-41FA-8F1D-460A6333C32A}" type="parTrans" cxnId="{17785156-428D-4C6B-AB27-632C7046BBD7}">
      <dgm:prSet/>
      <dgm:spPr/>
      <dgm:t>
        <a:bodyPr/>
        <a:lstStyle/>
        <a:p>
          <a:endParaRPr lang="en-US"/>
        </a:p>
      </dgm:t>
    </dgm:pt>
    <dgm:pt modelId="{02D136C4-CD9C-4529-AAF2-05478BC19702}" type="sibTrans" cxnId="{17785156-428D-4C6B-AB27-632C7046BBD7}">
      <dgm:prSet/>
      <dgm:spPr/>
      <dgm:t>
        <a:bodyPr/>
        <a:lstStyle/>
        <a:p>
          <a:endParaRPr lang="en-US"/>
        </a:p>
      </dgm:t>
    </dgm:pt>
    <dgm:pt modelId="{AB228E21-D2E1-4C66-8F98-0433130DCE63}">
      <dgm:prSet phldrT="[Text]" custT="1"/>
      <dgm:spPr/>
      <dgm:t>
        <a:bodyPr/>
        <a:lstStyle/>
        <a:p>
          <a:r>
            <a:rPr lang="en-US" sz="4000" dirty="0" smtClean="0">
              <a:latin typeface="+mj-lt"/>
            </a:rPr>
            <a:t>Where is more research needed so you can make better policy?</a:t>
          </a:r>
          <a:endParaRPr lang="en-US" sz="4000" dirty="0">
            <a:latin typeface="+mj-lt"/>
          </a:endParaRPr>
        </a:p>
      </dgm:t>
    </dgm:pt>
    <dgm:pt modelId="{3A64C75F-C2FA-49B1-82D1-256432CA150E}" type="parTrans" cxnId="{83E8B66A-4CD5-4618-9064-70E8C646869A}">
      <dgm:prSet/>
      <dgm:spPr/>
      <dgm:t>
        <a:bodyPr/>
        <a:lstStyle/>
        <a:p>
          <a:endParaRPr lang="en-US"/>
        </a:p>
      </dgm:t>
    </dgm:pt>
    <dgm:pt modelId="{C0BB168E-60B8-4284-8FDC-472B00B28209}" type="sibTrans" cxnId="{83E8B66A-4CD5-4618-9064-70E8C646869A}">
      <dgm:prSet/>
      <dgm:spPr/>
      <dgm:t>
        <a:bodyPr/>
        <a:lstStyle/>
        <a:p>
          <a:endParaRPr lang="en-US"/>
        </a:p>
      </dgm:t>
    </dgm:pt>
    <dgm:pt modelId="{0C30F513-1519-416D-BD3F-53FACFCF7B11}" type="pres">
      <dgm:prSet presAssocID="{147A23E6-CB20-40C2-8F7E-1460C79BDA40}" presName="Name0" presStyleCnt="0">
        <dgm:presLayoutVars>
          <dgm:chMax val="7"/>
          <dgm:chPref val="7"/>
          <dgm:dir/>
        </dgm:presLayoutVars>
      </dgm:prSet>
      <dgm:spPr/>
    </dgm:pt>
    <dgm:pt modelId="{5BDA3722-F6F1-44CE-BD89-02D9B0C82398}" type="pres">
      <dgm:prSet presAssocID="{147A23E6-CB20-40C2-8F7E-1460C79BDA40}" presName="Name1" presStyleCnt="0"/>
      <dgm:spPr/>
    </dgm:pt>
    <dgm:pt modelId="{B3E62272-4540-4669-9F0B-6E2506BD9897}" type="pres">
      <dgm:prSet presAssocID="{147A23E6-CB20-40C2-8F7E-1460C79BDA40}" presName="cycle" presStyleCnt="0"/>
      <dgm:spPr/>
    </dgm:pt>
    <dgm:pt modelId="{39736E09-42F0-407D-856A-3CD35CB14404}" type="pres">
      <dgm:prSet presAssocID="{147A23E6-CB20-40C2-8F7E-1460C79BDA40}" presName="srcNode" presStyleLbl="node1" presStyleIdx="0" presStyleCnt="2"/>
      <dgm:spPr/>
    </dgm:pt>
    <dgm:pt modelId="{9D44AB60-4EAA-4A78-86E2-81565426D2C0}" type="pres">
      <dgm:prSet presAssocID="{147A23E6-CB20-40C2-8F7E-1460C79BDA40}" presName="conn" presStyleLbl="parChTrans1D2" presStyleIdx="0" presStyleCnt="1"/>
      <dgm:spPr/>
    </dgm:pt>
    <dgm:pt modelId="{835A65BC-5D9D-4C71-99E2-DFB3691682B1}" type="pres">
      <dgm:prSet presAssocID="{147A23E6-CB20-40C2-8F7E-1460C79BDA40}" presName="extraNode" presStyleLbl="node1" presStyleIdx="0" presStyleCnt="2"/>
      <dgm:spPr/>
    </dgm:pt>
    <dgm:pt modelId="{E27BD160-1F36-4766-9DF2-8902AB4086EF}" type="pres">
      <dgm:prSet presAssocID="{147A23E6-CB20-40C2-8F7E-1460C79BDA40}" presName="dstNode" presStyleLbl="node1" presStyleIdx="0" presStyleCnt="2"/>
      <dgm:spPr/>
    </dgm:pt>
    <dgm:pt modelId="{75BB84E4-3BFC-48AF-B22B-27D297B54E18}" type="pres">
      <dgm:prSet presAssocID="{D6267EF2-D8AD-40EC-8DAF-AA38CBC10A63}" presName="text_1" presStyleLbl="node1" presStyleIdx="0" presStyleCnt="2" custScaleY="123442">
        <dgm:presLayoutVars>
          <dgm:bulletEnabled val="1"/>
        </dgm:presLayoutVars>
      </dgm:prSet>
      <dgm:spPr/>
    </dgm:pt>
    <dgm:pt modelId="{1366E98B-EB2D-4853-BEAC-B948DBDDDA91}" type="pres">
      <dgm:prSet presAssocID="{D6267EF2-D8AD-40EC-8DAF-AA38CBC10A63}" presName="accent_1" presStyleCnt="0"/>
      <dgm:spPr/>
    </dgm:pt>
    <dgm:pt modelId="{5412BB26-DBAD-4207-A587-7AABF548AD4A}" type="pres">
      <dgm:prSet presAssocID="{D6267EF2-D8AD-40EC-8DAF-AA38CBC10A63}" presName="accentRepeatNode" presStyleLbl="solidFgAcc1" presStyleIdx="0" presStyleCnt="2"/>
      <dgm:spPr/>
    </dgm:pt>
    <dgm:pt modelId="{3EE5152C-F031-4BA9-B3F1-E6260FC14AFB}" type="pres">
      <dgm:prSet presAssocID="{AB228E21-D2E1-4C66-8F98-0433130DCE63}" presName="text_2" presStyleLbl="node1" presStyleIdx="1" presStyleCnt="2" custScaleY="123442">
        <dgm:presLayoutVars>
          <dgm:bulletEnabled val="1"/>
        </dgm:presLayoutVars>
      </dgm:prSet>
      <dgm:spPr/>
      <dgm:t>
        <a:bodyPr/>
        <a:lstStyle/>
        <a:p>
          <a:endParaRPr lang="en-US"/>
        </a:p>
      </dgm:t>
    </dgm:pt>
    <dgm:pt modelId="{C602F1C8-98E7-4A48-A050-AF7432F93726}" type="pres">
      <dgm:prSet presAssocID="{AB228E21-D2E1-4C66-8F98-0433130DCE63}" presName="accent_2" presStyleCnt="0"/>
      <dgm:spPr/>
    </dgm:pt>
    <dgm:pt modelId="{4B4882DB-C26E-46B4-948E-9024DB9F7234}" type="pres">
      <dgm:prSet presAssocID="{AB228E21-D2E1-4C66-8F98-0433130DCE63}" presName="accentRepeatNode" presStyleLbl="solidFgAcc1" presStyleIdx="1" presStyleCnt="2"/>
      <dgm:spPr/>
    </dgm:pt>
  </dgm:ptLst>
  <dgm:cxnLst>
    <dgm:cxn modelId="{58C9DC38-7644-43BC-B922-AECF38B13A7C}" type="presOf" srcId="{147A23E6-CB20-40C2-8F7E-1460C79BDA40}" destId="{0C30F513-1519-416D-BD3F-53FACFCF7B11}" srcOrd="0" destOrd="0" presId="urn:microsoft.com/office/officeart/2008/layout/VerticalCurvedList"/>
    <dgm:cxn modelId="{BC8E9944-8CA5-4762-A58A-7506B3007F8C}" type="presOf" srcId="{AB228E21-D2E1-4C66-8F98-0433130DCE63}" destId="{3EE5152C-F031-4BA9-B3F1-E6260FC14AFB}" srcOrd="0" destOrd="0" presId="urn:microsoft.com/office/officeart/2008/layout/VerticalCurvedList"/>
    <dgm:cxn modelId="{17785156-428D-4C6B-AB27-632C7046BBD7}" srcId="{147A23E6-CB20-40C2-8F7E-1460C79BDA40}" destId="{D6267EF2-D8AD-40EC-8DAF-AA38CBC10A63}" srcOrd="0" destOrd="0" parTransId="{93E3C3C4-19E6-41FA-8F1D-460A6333C32A}" sibTransId="{02D136C4-CD9C-4529-AAF2-05478BC19702}"/>
    <dgm:cxn modelId="{03C6C1D1-7BF1-49E0-8957-B5AD1AB1771B}" type="presOf" srcId="{D6267EF2-D8AD-40EC-8DAF-AA38CBC10A63}" destId="{75BB84E4-3BFC-48AF-B22B-27D297B54E18}" srcOrd="0" destOrd="0" presId="urn:microsoft.com/office/officeart/2008/layout/VerticalCurvedList"/>
    <dgm:cxn modelId="{EAF8C402-7C1B-4D33-AB3B-A4E1C5B64886}" type="presOf" srcId="{02D136C4-CD9C-4529-AAF2-05478BC19702}" destId="{9D44AB60-4EAA-4A78-86E2-81565426D2C0}" srcOrd="0" destOrd="0" presId="urn:microsoft.com/office/officeart/2008/layout/VerticalCurvedList"/>
    <dgm:cxn modelId="{83E8B66A-4CD5-4618-9064-70E8C646869A}" srcId="{147A23E6-CB20-40C2-8F7E-1460C79BDA40}" destId="{AB228E21-D2E1-4C66-8F98-0433130DCE63}" srcOrd="1" destOrd="0" parTransId="{3A64C75F-C2FA-49B1-82D1-256432CA150E}" sibTransId="{C0BB168E-60B8-4284-8FDC-472B00B28209}"/>
    <dgm:cxn modelId="{319894C5-7E85-493F-A614-15E314B97C64}" type="presParOf" srcId="{0C30F513-1519-416D-BD3F-53FACFCF7B11}" destId="{5BDA3722-F6F1-44CE-BD89-02D9B0C82398}" srcOrd="0" destOrd="0" presId="urn:microsoft.com/office/officeart/2008/layout/VerticalCurvedList"/>
    <dgm:cxn modelId="{D8F4C94E-76BC-4EBF-917A-4FC3B897B357}" type="presParOf" srcId="{5BDA3722-F6F1-44CE-BD89-02D9B0C82398}" destId="{B3E62272-4540-4669-9F0B-6E2506BD9897}" srcOrd="0" destOrd="0" presId="urn:microsoft.com/office/officeart/2008/layout/VerticalCurvedList"/>
    <dgm:cxn modelId="{6C68E73A-882F-496F-A6EA-70405773C3DA}" type="presParOf" srcId="{B3E62272-4540-4669-9F0B-6E2506BD9897}" destId="{39736E09-42F0-407D-856A-3CD35CB14404}" srcOrd="0" destOrd="0" presId="urn:microsoft.com/office/officeart/2008/layout/VerticalCurvedList"/>
    <dgm:cxn modelId="{EDEACA9B-EF92-45D3-85C7-94A3A9F4FA3B}" type="presParOf" srcId="{B3E62272-4540-4669-9F0B-6E2506BD9897}" destId="{9D44AB60-4EAA-4A78-86E2-81565426D2C0}" srcOrd="1" destOrd="0" presId="urn:microsoft.com/office/officeart/2008/layout/VerticalCurvedList"/>
    <dgm:cxn modelId="{5B6FECF7-5421-4694-94DA-32F1B7E8021E}" type="presParOf" srcId="{B3E62272-4540-4669-9F0B-6E2506BD9897}" destId="{835A65BC-5D9D-4C71-99E2-DFB3691682B1}" srcOrd="2" destOrd="0" presId="urn:microsoft.com/office/officeart/2008/layout/VerticalCurvedList"/>
    <dgm:cxn modelId="{D9D76B62-1392-45F2-A647-50C52E2C1015}" type="presParOf" srcId="{B3E62272-4540-4669-9F0B-6E2506BD9897}" destId="{E27BD160-1F36-4766-9DF2-8902AB4086EF}" srcOrd="3" destOrd="0" presId="urn:microsoft.com/office/officeart/2008/layout/VerticalCurvedList"/>
    <dgm:cxn modelId="{A57BCD9C-FD9C-449F-9225-968DA020F143}" type="presParOf" srcId="{5BDA3722-F6F1-44CE-BD89-02D9B0C82398}" destId="{75BB84E4-3BFC-48AF-B22B-27D297B54E18}" srcOrd="1" destOrd="0" presId="urn:microsoft.com/office/officeart/2008/layout/VerticalCurvedList"/>
    <dgm:cxn modelId="{6F951B68-607F-4AF7-9DC3-A5A5E5677643}" type="presParOf" srcId="{5BDA3722-F6F1-44CE-BD89-02D9B0C82398}" destId="{1366E98B-EB2D-4853-BEAC-B948DBDDDA91}" srcOrd="2" destOrd="0" presId="urn:microsoft.com/office/officeart/2008/layout/VerticalCurvedList"/>
    <dgm:cxn modelId="{B3B4150B-4F17-4D3A-AE15-F488058CCA86}" type="presParOf" srcId="{1366E98B-EB2D-4853-BEAC-B948DBDDDA91}" destId="{5412BB26-DBAD-4207-A587-7AABF548AD4A}" srcOrd="0" destOrd="0" presId="urn:microsoft.com/office/officeart/2008/layout/VerticalCurvedList"/>
    <dgm:cxn modelId="{B2BB3494-F128-4B0B-9889-D438E17783F0}" type="presParOf" srcId="{5BDA3722-F6F1-44CE-BD89-02D9B0C82398}" destId="{3EE5152C-F031-4BA9-B3F1-E6260FC14AFB}" srcOrd="3" destOrd="0" presId="urn:microsoft.com/office/officeart/2008/layout/VerticalCurvedList"/>
    <dgm:cxn modelId="{FC8ECF1A-C46E-4686-9B36-369C03F5E4AF}" type="presParOf" srcId="{5BDA3722-F6F1-44CE-BD89-02D9B0C82398}" destId="{C602F1C8-98E7-4A48-A050-AF7432F93726}" srcOrd="4" destOrd="0" presId="urn:microsoft.com/office/officeart/2008/layout/VerticalCurvedList"/>
    <dgm:cxn modelId="{1F1D42A5-2CAB-4F02-B43A-79902D91F2FB}" type="presParOf" srcId="{C602F1C8-98E7-4A48-A050-AF7432F93726}" destId="{4B4882DB-C26E-46B4-948E-9024DB9F723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4AB60-4EAA-4A78-86E2-81565426D2C0}">
      <dsp:nvSpPr>
        <dsp:cNvPr id="0" name=""/>
        <dsp:cNvSpPr/>
      </dsp:nvSpPr>
      <dsp:spPr>
        <a:xfrm>
          <a:off x="-5471624" y="-844209"/>
          <a:ext cx="6565219" cy="6565219"/>
        </a:xfrm>
        <a:prstGeom prst="blockArc">
          <a:avLst>
            <a:gd name="adj1" fmla="val 18900000"/>
            <a:gd name="adj2" fmla="val 2700000"/>
            <a:gd name="adj3" fmla="val 329"/>
          </a:avLst>
        </a:prstGeom>
        <a:noFill/>
        <a:ln w="9525" cap="flat" cmpd="sng" algn="ctr">
          <a:solidFill>
            <a:schemeClr val="accent2">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BB84E4-3BFC-48AF-B22B-27D297B54E18}">
      <dsp:nvSpPr>
        <dsp:cNvPr id="0" name=""/>
        <dsp:cNvSpPr/>
      </dsp:nvSpPr>
      <dsp:spPr>
        <a:xfrm>
          <a:off x="896477" y="533402"/>
          <a:ext cx="7154997" cy="1719799"/>
        </a:xfrm>
        <a:prstGeom prst="rect">
          <a:avLst/>
        </a:prstGeom>
        <a:gradFill rotWithShape="0">
          <a:gsLst>
            <a:gs pos="0">
              <a:schemeClr val="accent2">
                <a:shade val="80000"/>
                <a:hueOff val="0"/>
                <a:satOff val="0"/>
                <a:lumOff val="0"/>
                <a:alphaOff val="0"/>
                <a:tint val="43000"/>
                <a:satMod val="165000"/>
              </a:schemeClr>
            </a:gs>
            <a:gs pos="55000">
              <a:schemeClr val="accent2">
                <a:shade val="80000"/>
                <a:hueOff val="0"/>
                <a:satOff val="0"/>
                <a:lumOff val="0"/>
                <a:alphaOff val="0"/>
                <a:tint val="83000"/>
                <a:satMod val="155000"/>
              </a:schemeClr>
            </a:gs>
            <a:gs pos="100000">
              <a:schemeClr val="accent2">
                <a:shade val="8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5856" tIns="101600" rIns="101600" bIns="101600" numCol="1" spcCol="1270" anchor="ctr" anchorCtr="0">
          <a:noAutofit/>
        </a:bodyPr>
        <a:lstStyle/>
        <a:p>
          <a:pPr lvl="0" algn="l" defTabSz="1778000">
            <a:lnSpc>
              <a:spcPct val="90000"/>
            </a:lnSpc>
            <a:spcBef>
              <a:spcPct val="0"/>
            </a:spcBef>
            <a:spcAft>
              <a:spcPct val="35000"/>
            </a:spcAft>
          </a:pPr>
          <a:r>
            <a:rPr lang="en-US" sz="4000" kern="1200" dirty="0" smtClean="0">
              <a:latin typeface="+mj-lt"/>
            </a:rPr>
            <a:t>What are the key AL issues in your country? </a:t>
          </a:r>
          <a:endParaRPr lang="en-US" sz="4000" kern="1200" dirty="0">
            <a:latin typeface="+mj-lt"/>
          </a:endParaRPr>
        </a:p>
      </dsp:txBody>
      <dsp:txXfrm>
        <a:off x="896477" y="533402"/>
        <a:ext cx="7154997" cy="1719799"/>
      </dsp:txXfrm>
    </dsp:sp>
    <dsp:sp modelId="{5412BB26-DBAD-4207-A587-7AABF548AD4A}">
      <dsp:nvSpPr>
        <dsp:cNvPr id="0" name=""/>
        <dsp:cNvSpPr/>
      </dsp:nvSpPr>
      <dsp:spPr>
        <a:xfrm>
          <a:off x="25725" y="522549"/>
          <a:ext cx="1741505" cy="1741505"/>
        </a:xfrm>
        <a:prstGeom prst="ellips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E5152C-F031-4BA9-B3F1-E6260FC14AFB}">
      <dsp:nvSpPr>
        <dsp:cNvPr id="0" name=""/>
        <dsp:cNvSpPr/>
      </dsp:nvSpPr>
      <dsp:spPr>
        <a:xfrm>
          <a:off x="896477" y="2623598"/>
          <a:ext cx="7154997" cy="1719799"/>
        </a:xfrm>
        <a:prstGeom prst="rect">
          <a:avLst/>
        </a:prstGeom>
        <a:gradFill rotWithShape="0">
          <a:gsLst>
            <a:gs pos="0">
              <a:schemeClr val="accent2">
                <a:shade val="80000"/>
                <a:hueOff val="-35872"/>
                <a:satOff val="-4024"/>
                <a:lumOff val="25680"/>
                <a:alphaOff val="0"/>
                <a:tint val="43000"/>
                <a:satMod val="165000"/>
              </a:schemeClr>
            </a:gs>
            <a:gs pos="55000">
              <a:schemeClr val="accent2">
                <a:shade val="80000"/>
                <a:hueOff val="-35872"/>
                <a:satOff val="-4024"/>
                <a:lumOff val="25680"/>
                <a:alphaOff val="0"/>
                <a:tint val="83000"/>
                <a:satMod val="155000"/>
              </a:schemeClr>
            </a:gs>
            <a:gs pos="100000">
              <a:schemeClr val="accent2">
                <a:shade val="80000"/>
                <a:hueOff val="-35872"/>
                <a:satOff val="-4024"/>
                <a:lumOff val="2568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5856" tIns="101600" rIns="101600" bIns="101600" numCol="1" spcCol="1270" anchor="ctr" anchorCtr="0">
          <a:noAutofit/>
        </a:bodyPr>
        <a:lstStyle/>
        <a:p>
          <a:pPr lvl="0" algn="l" defTabSz="1778000">
            <a:lnSpc>
              <a:spcPct val="90000"/>
            </a:lnSpc>
            <a:spcBef>
              <a:spcPct val="0"/>
            </a:spcBef>
            <a:spcAft>
              <a:spcPct val="35000"/>
            </a:spcAft>
          </a:pPr>
          <a:r>
            <a:rPr lang="en-US" sz="4000" kern="1200" dirty="0" smtClean="0">
              <a:latin typeface="+mj-lt"/>
            </a:rPr>
            <a:t>Where is more research needed so you can make better policy?</a:t>
          </a:r>
          <a:endParaRPr lang="en-US" sz="4000" kern="1200" dirty="0">
            <a:latin typeface="+mj-lt"/>
          </a:endParaRPr>
        </a:p>
      </dsp:txBody>
      <dsp:txXfrm>
        <a:off x="896477" y="2623598"/>
        <a:ext cx="7154997" cy="1719799"/>
      </dsp:txXfrm>
    </dsp:sp>
    <dsp:sp modelId="{4B4882DB-C26E-46B4-948E-9024DB9F7234}">
      <dsp:nvSpPr>
        <dsp:cNvPr id="0" name=""/>
        <dsp:cNvSpPr/>
      </dsp:nvSpPr>
      <dsp:spPr>
        <a:xfrm>
          <a:off x="25725" y="2612745"/>
          <a:ext cx="1741505" cy="1741505"/>
        </a:xfrm>
        <a:prstGeom prst="ellipse">
          <a:avLst/>
        </a:prstGeom>
        <a:solidFill>
          <a:schemeClr val="lt1">
            <a:hueOff val="0"/>
            <a:satOff val="0"/>
            <a:lumOff val="0"/>
            <a:alphaOff val="0"/>
          </a:schemeClr>
        </a:solidFill>
        <a:ln w="9525" cap="flat" cmpd="sng" algn="ctr">
          <a:solidFill>
            <a:schemeClr val="accent2">
              <a:shade val="80000"/>
              <a:hueOff val="-35872"/>
              <a:satOff val="-4024"/>
              <a:lumOff val="2568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ABC0B26E-57D9-46A6-972C-7500419D69B0}" type="datetimeFigureOut">
              <a:rPr lang="en-GB" smtClean="0"/>
              <a:t>14/10/2019</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8F819E90-54B8-4842-939D-889BE901CC4B}" type="slidenum">
              <a:rPr lang="en-GB" smtClean="0"/>
              <a:t>‹#›</a:t>
            </a:fld>
            <a:endParaRPr lang="en-GB"/>
          </a:p>
        </p:txBody>
      </p:sp>
    </p:spTree>
    <p:extLst>
      <p:ext uri="{BB962C8B-B14F-4D97-AF65-F5344CB8AC3E}">
        <p14:creationId xmlns:p14="http://schemas.microsoft.com/office/powerpoint/2010/main" val="394058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8F819E90-54B8-4842-939D-889BE901CC4B}" type="slidenum">
              <a:rPr lang="en-GB" smtClean="0"/>
              <a:t>1</a:t>
            </a:fld>
            <a:endParaRPr lang="en-GB"/>
          </a:p>
        </p:txBody>
      </p:sp>
    </p:spTree>
    <p:extLst>
      <p:ext uri="{BB962C8B-B14F-4D97-AF65-F5344CB8AC3E}">
        <p14:creationId xmlns:p14="http://schemas.microsoft.com/office/powerpoint/2010/main" val="975990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819E90-54B8-4842-939D-889BE901CC4B}" type="slidenum">
              <a:rPr lang="en-GB" smtClean="0"/>
              <a:t>10</a:t>
            </a:fld>
            <a:endParaRPr lang="en-GB"/>
          </a:p>
        </p:txBody>
      </p:sp>
    </p:spTree>
    <p:extLst>
      <p:ext uri="{BB962C8B-B14F-4D97-AF65-F5344CB8AC3E}">
        <p14:creationId xmlns:p14="http://schemas.microsoft.com/office/powerpoint/2010/main" val="346647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819E90-54B8-4842-939D-889BE901CC4B}" type="slidenum">
              <a:rPr lang="en-GB" smtClean="0"/>
              <a:t>11</a:t>
            </a:fld>
            <a:endParaRPr lang="en-GB"/>
          </a:p>
        </p:txBody>
      </p:sp>
    </p:spTree>
    <p:extLst>
      <p:ext uri="{BB962C8B-B14F-4D97-AF65-F5344CB8AC3E}">
        <p14:creationId xmlns:p14="http://schemas.microsoft.com/office/powerpoint/2010/main" val="865429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819E90-54B8-4842-939D-889BE901CC4B}" type="slidenum">
              <a:rPr lang="en-GB" smtClean="0"/>
              <a:t>12</a:t>
            </a:fld>
            <a:endParaRPr lang="en-GB"/>
          </a:p>
        </p:txBody>
      </p:sp>
    </p:spTree>
    <p:extLst>
      <p:ext uri="{BB962C8B-B14F-4D97-AF65-F5344CB8AC3E}">
        <p14:creationId xmlns:p14="http://schemas.microsoft.com/office/powerpoint/2010/main" val="2513303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01A6497-E01C-482C-A7B9-ABB453228363}" type="slidenum">
              <a:rPr lang="en-GB" smtClean="0"/>
              <a:t>13</a:t>
            </a:fld>
            <a:endParaRPr lang="en-GB"/>
          </a:p>
        </p:txBody>
      </p:sp>
    </p:spTree>
    <p:extLst>
      <p:ext uri="{BB962C8B-B14F-4D97-AF65-F5344CB8AC3E}">
        <p14:creationId xmlns:p14="http://schemas.microsoft.com/office/powerpoint/2010/main" val="190683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r>
          </a:p>
        </p:txBody>
      </p:sp>
      <p:sp>
        <p:nvSpPr>
          <p:cNvPr id="4" name="Slide Number Placeholder 3"/>
          <p:cNvSpPr>
            <a:spLocks noGrp="1"/>
          </p:cNvSpPr>
          <p:nvPr>
            <p:ph type="sldNum" sz="quarter" idx="10"/>
          </p:nvPr>
        </p:nvSpPr>
        <p:spPr/>
        <p:txBody>
          <a:bodyPr/>
          <a:lstStyle/>
          <a:p>
            <a:fld id="{A01A6497-E01C-482C-A7B9-ABB453228363}" type="slidenum">
              <a:rPr lang="en-GB" smtClean="0"/>
              <a:t>14</a:t>
            </a:fld>
            <a:endParaRPr lang="en-GB"/>
          </a:p>
        </p:txBody>
      </p:sp>
    </p:spTree>
    <p:extLst>
      <p:ext uri="{BB962C8B-B14F-4D97-AF65-F5344CB8AC3E}">
        <p14:creationId xmlns:p14="http://schemas.microsoft.com/office/powerpoint/2010/main" val="2948719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8F819E90-54B8-4842-939D-889BE901CC4B}" type="slidenum">
              <a:rPr lang="en-GB" smtClean="0"/>
              <a:t>15</a:t>
            </a:fld>
            <a:endParaRPr lang="en-GB"/>
          </a:p>
        </p:txBody>
      </p:sp>
    </p:spTree>
    <p:extLst>
      <p:ext uri="{BB962C8B-B14F-4D97-AF65-F5344CB8AC3E}">
        <p14:creationId xmlns:p14="http://schemas.microsoft.com/office/powerpoint/2010/main" val="310173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Premise of the research project: megatrends such as technological change, population ageing and globalisation are changing the types of jobs that are available and how we do them.</a:t>
            </a:r>
          </a:p>
          <a:p>
            <a:pPr marL="17145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For</a:t>
            </a:r>
            <a:r>
              <a:rPr lang="en-GB" sz="1200" kern="1200" baseline="0" dirty="0" smtClean="0">
                <a:solidFill>
                  <a:schemeClr val="tx1"/>
                </a:solidFill>
                <a:effectLst/>
                <a:latin typeface="+mn-lt"/>
                <a:ea typeface="+mn-ea"/>
                <a:cs typeface="+mn-cs"/>
              </a:rPr>
              <a:t> example, the </a:t>
            </a:r>
            <a:r>
              <a:rPr lang="en-GB" sz="1200" kern="1200" dirty="0" smtClean="0">
                <a:solidFill>
                  <a:schemeClr val="tx1"/>
                </a:solidFill>
                <a:effectLst/>
                <a:latin typeface="+mn-lt"/>
                <a:ea typeface="+mn-ea"/>
                <a:cs typeface="+mn-cs"/>
              </a:rPr>
              <a:t>number of manufacturing jobs has decreased in advanced economies in the past decades, and an increasing number of the remaining jobs in this sector now require the ability to operate, monitor and maintain advanced industrial robots. At the same time, new jobs requiring new combinations of skills have emerged, such as data scientists, web developer or social media manager. </a:t>
            </a:r>
            <a:r>
              <a:rPr lang="en-GB"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GB"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Data on job polarisation shows that the share of middle skilled jobs, such as secretaries, plumbers and train drivers, have decreased in all advanced economies (UK:10%</a:t>
            </a:r>
            <a:r>
              <a:rPr lang="en-GB" sz="1200" kern="1200" baseline="0" dirty="0" smtClean="0">
                <a:solidFill>
                  <a:schemeClr val="tx1"/>
                </a:solidFill>
                <a:effectLst/>
                <a:latin typeface="+mn-lt"/>
                <a:ea typeface="+mn-ea"/>
                <a:cs typeface="+mn-cs"/>
              </a:rPr>
              <a:t> between 1995 and 2015)</a:t>
            </a:r>
            <a:r>
              <a:rPr lang="en-GB" sz="1200" kern="1200" dirty="0" smtClean="0">
                <a:solidFill>
                  <a:schemeClr val="tx1"/>
                </a:solidFill>
                <a:effectLst/>
                <a:latin typeface="+mn-lt"/>
                <a:ea typeface="+mn-ea"/>
                <a:cs typeface="+mn-cs"/>
              </a:rPr>
              <a:t>. In</a:t>
            </a:r>
            <a:r>
              <a:rPr lang="en-GB" sz="1200" kern="1200" baseline="0" dirty="0" smtClean="0">
                <a:solidFill>
                  <a:schemeClr val="tx1"/>
                </a:solidFill>
                <a:effectLst/>
                <a:latin typeface="+mn-lt"/>
                <a:ea typeface="+mn-ea"/>
                <a:cs typeface="+mn-cs"/>
              </a:rPr>
              <a:t> the UK, they </a:t>
            </a:r>
            <a:r>
              <a:rPr lang="en-GB" sz="1200" kern="1200" dirty="0" smtClean="0">
                <a:solidFill>
                  <a:schemeClr val="tx1"/>
                </a:solidFill>
                <a:effectLst/>
                <a:latin typeface="+mn-lt"/>
                <a:ea typeface="+mn-ea"/>
                <a:cs typeface="+mn-cs"/>
              </a:rPr>
              <a:t>have primarily been replaced by high-skilled jobs (up 9%), such as software engineers, environmental scientists and nurse practitioners, but also</a:t>
            </a:r>
            <a:r>
              <a:rPr lang="en-GB" sz="1200" kern="1200" baseline="0" dirty="0" smtClean="0">
                <a:solidFill>
                  <a:schemeClr val="tx1"/>
                </a:solidFill>
                <a:effectLst/>
                <a:latin typeface="+mn-lt"/>
                <a:ea typeface="+mn-ea"/>
                <a:cs typeface="+mn-cs"/>
              </a:rPr>
              <a:t> a small number of</a:t>
            </a:r>
            <a:r>
              <a:rPr lang="en-GB" sz="1200" kern="1200" dirty="0" smtClean="0">
                <a:solidFill>
                  <a:schemeClr val="tx1"/>
                </a:solidFill>
                <a:effectLst/>
                <a:latin typeface="+mn-lt"/>
                <a:ea typeface="+mn-ea"/>
                <a:cs typeface="+mn-cs"/>
              </a:rPr>
              <a:t> low-skilled jobs, including call centre salespersons and office cleaners</a:t>
            </a:r>
            <a:r>
              <a:rPr lang="en-GB" sz="1200" kern="1200" baseline="0" dirty="0" smtClean="0">
                <a:solidFill>
                  <a:schemeClr val="tx1"/>
                </a:solidFill>
                <a:effectLst/>
                <a:latin typeface="+mn-lt"/>
                <a:ea typeface="+mn-ea"/>
                <a:cs typeface="+mn-cs"/>
              </a:rPr>
              <a:t> (up 1%).]</a:t>
            </a:r>
          </a:p>
          <a:p>
            <a:endParaRPr lang="en-GB" sz="1200" kern="1200" dirty="0" smtClean="0">
              <a:solidFill>
                <a:schemeClr val="tx1"/>
              </a:solidFill>
              <a:effectLst/>
              <a:latin typeface="+mn-lt"/>
              <a:ea typeface="+mn-ea"/>
              <a:cs typeface="+mn-cs"/>
            </a:endParaRP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8F819E90-54B8-4842-939D-889BE901CC4B}" type="slidenum">
              <a:rPr lang="en-GB" smtClean="0"/>
              <a:t>2</a:t>
            </a:fld>
            <a:endParaRPr lang="en-GB"/>
          </a:p>
        </p:txBody>
      </p:sp>
    </p:spTree>
    <p:extLst>
      <p:ext uri="{BB962C8B-B14F-4D97-AF65-F5344CB8AC3E}">
        <p14:creationId xmlns:p14="http://schemas.microsoft.com/office/powerpoint/2010/main" val="169370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sz="10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F819E90-54B8-4842-939D-889BE901CC4B}" type="slidenum">
              <a:rPr lang="en-GB" smtClean="0"/>
              <a:t>3</a:t>
            </a:fld>
            <a:endParaRPr lang="en-GB"/>
          </a:p>
        </p:txBody>
      </p:sp>
    </p:spTree>
    <p:extLst>
      <p:ext uri="{BB962C8B-B14F-4D97-AF65-F5344CB8AC3E}">
        <p14:creationId xmlns:p14="http://schemas.microsoft.com/office/powerpoint/2010/main" val="339686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819E90-54B8-4842-939D-889BE901CC4B}" type="slidenum">
              <a:rPr lang="en-GB" smtClean="0"/>
              <a:t>4</a:t>
            </a:fld>
            <a:endParaRPr lang="en-GB"/>
          </a:p>
        </p:txBody>
      </p:sp>
    </p:spTree>
    <p:extLst>
      <p:ext uri="{BB962C8B-B14F-4D97-AF65-F5344CB8AC3E}">
        <p14:creationId xmlns:p14="http://schemas.microsoft.com/office/powerpoint/2010/main" val="407901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F819E90-54B8-4842-939D-889BE901CC4B}" type="slidenum">
              <a:rPr lang="en-GB" smtClean="0"/>
              <a:t>5</a:t>
            </a:fld>
            <a:endParaRPr lang="en-GB"/>
          </a:p>
        </p:txBody>
      </p:sp>
    </p:spTree>
    <p:extLst>
      <p:ext uri="{BB962C8B-B14F-4D97-AF65-F5344CB8AC3E}">
        <p14:creationId xmlns:p14="http://schemas.microsoft.com/office/powerpoint/2010/main" val="252404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F819E90-54B8-4842-939D-889BE901CC4B}" type="slidenum">
              <a:rPr lang="en-GB" smtClean="0"/>
              <a:t>6</a:t>
            </a:fld>
            <a:endParaRPr lang="en-GB"/>
          </a:p>
        </p:txBody>
      </p:sp>
    </p:spTree>
    <p:extLst>
      <p:ext uri="{BB962C8B-B14F-4D97-AF65-F5344CB8AC3E}">
        <p14:creationId xmlns:p14="http://schemas.microsoft.com/office/powerpoint/2010/main" val="261462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819E90-54B8-4842-939D-889BE901CC4B}" type="slidenum">
              <a:rPr lang="en-GB" smtClean="0"/>
              <a:t>7</a:t>
            </a:fld>
            <a:endParaRPr lang="en-GB"/>
          </a:p>
        </p:txBody>
      </p:sp>
    </p:spTree>
    <p:extLst>
      <p:ext uri="{BB962C8B-B14F-4D97-AF65-F5344CB8AC3E}">
        <p14:creationId xmlns:p14="http://schemas.microsoft.com/office/powerpoint/2010/main" val="408150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e-DE" noProof="0" dirty="0" smtClean="0"/>
          </a:p>
        </p:txBody>
      </p:sp>
      <p:sp>
        <p:nvSpPr>
          <p:cNvPr id="4" name="Slide Number Placeholder 3"/>
          <p:cNvSpPr>
            <a:spLocks noGrp="1"/>
          </p:cNvSpPr>
          <p:nvPr>
            <p:ph type="sldNum" sz="quarter" idx="10"/>
          </p:nvPr>
        </p:nvSpPr>
        <p:spPr/>
        <p:txBody>
          <a:bodyPr/>
          <a:lstStyle/>
          <a:p>
            <a:fld id="{8F819E90-54B8-4842-939D-889BE901CC4B}" type="slidenum">
              <a:rPr lang="en-GB" smtClean="0"/>
              <a:t>8</a:t>
            </a:fld>
            <a:endParaRPr lang="en-GB"/>
          </a:p>
        </p:txBody>
      </p:sp>
    </p:spTree>
    <p:extLst>
      <p:ext uri="{BB962C8B-B14F-4D97-AF65-F5344CB8AC3E}">
        <p14:creationId xmlns:p14="http://schemas.microsoft.com/office/powerpoint/2010/main" val="231494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baseline="0" noProof="0" dirty="0" smtClean="0"/>
          </a:p>
        </p:txBody>
      </p:sp>
      <p:sp>
        <p:nvSpPr>
          <p:cNvPr id="4" name="Slide Number Placeholder 3"/>
          <p:cNvSpPr>
            <a:spLocks noGrp="1"/>
          </p:cNvSpPr>
          <p:nvPr>
            <p:ph type="sldNum" sz="quarter" idx="10"/>
          </p:nvPr>
        </p:nvSpPr>
        <p:spPr/>
        <p:txBody>
          <a:bodyPr/>
          <a:lstStyle/>
          <a:p>
            <a:fld id="{8F819E90-54B8-4842-939D-889BE901CC4B}" type="slidenum">
              <a:rPr lang="en-GB" smtClean="0"/>
              <a:t>9</a:t>
            </a:fld>
            <a:endParaRPr lang="en-GB"/>
          </a:p>
        </p:txBody>
      </p:sp>
    </p:spTree>
    <p:extLst>
      <p:ext uri="{BB962C8B-B14F-4D97-AF65-F5344CB8AC3E}">
        <p14:creationId xmlns:p14="http://schemas.microsoft.com/office/powerpoint/2010/main" val="3472721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D8BD707-D9CF-40AE-B4C6-C98DA3205C09}" type="datetimeFigureOut">
              <a:rPr lang="en-US" smtClean="0"/>
              <a:pPr/>
              <a:t>14-Oct-2019</a:t>
            </a:fld>
            <a:endParaRPr lang="en-US"/>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D8BD707-D9CF-40AE-B4C6-C98DA3205C09}" type="datetimeFigureOut">
              <a:rPr lang="en-US" smtClean="0"/>
              <a:pPr/>
              <a:t>14-Oct-2019</a:t>
            </a:fld>
            <a:endParaRPr lang="en-US"/>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6F15528-21DE-4FAA-801E-634DDDAF4B2B}" type="slidenum">
              <a:rPr lang="en-US" smtClean="0"/>
              <a:pPr/>
              <a:t>‹#›</a:t>
            </a:fld>
            <a:endParaRPr lang="en-US"/>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1D8BD707-D9CF-40AE-B4C6-C98DA3205C09}" type="datetimeFigureOut">
              <a:rPr lang="en-US" smtClean="0"/>
              <a:pPr/>
              <a:t>14-Oct-2019</a:t>
            </a:fld>
            <a:endParaRPr lang="en-US"/>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D8BD707-D9CF-40AE-B4C6-C98DA3205C09}" type="datetimeFigureOut">
              <a:rPr lang="en-US" smtClean="0"/>
              <a:pPr/>
              <a:t>14-Oct-2019</a:t>
            </a:fld>
            <a:endParaRPr lang="en-US"/>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oecd-futureofjobs.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tats.oecd.org/Index.aspx?QueryId=6419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www.oecd.org/berlin/publikationen/employment-outlook-2017.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743200"/>
            <a:ext cx="6858000" cy="669414"/>
          </a:xfrm>
        </p:spPr>
        <p:txBody>
          <a:bodyPr/>
          <a:lstStyle/>
          <a:p>
            <a:pPr>
              <a:spcAft>
                <a:spcPts val="600"/>
              </a:spcAft>
            </a:pPr>
            <a:r>
              <a:rPr lang="en-US" sz="4400" cap="none" dirty="0" smtClean="0"/>
              <a:t>Future-proof adult learning</a:t>
            </a:r>
            <a:endParaRPr lang="en-GB" sz="4400" cap="none" dirty="0"/>
          </a:p>
        </p:txBody>
      </p:sp>
      <p:sp>
        <p:nvSpPr>
          <p:cNvPr id="3" name="Subtitle 2"/>
          <p:cNvSpPr>
            <a:spLocks noGrp="1"/>
          </p:cNvSpPr>
          <p:nvPr>
            <p:ph type="subTitle" idx="1"/>
          </p:nvPr>
        </p:nvSpPr>
        <p:spPr>
          <a:xfrm>
            <a:off x="4267200" y="27709"/>
            <a:ext cx="4876800" cy="861774"/>
          </a:xfrm>
        </p:spPr>
        <p:txBody>
          <a:bodyPr/>
          <a:lstStyle/>
          <a:p>
            <a:pPr algn="r"/>
            <a:endParaRPr lang="en-GB" dirty="0" smtClean="0"/>
          </a:p>
          <a:p>
            <a:pPr algn="r"/>
            <a:r>
              <a:rPr lang="en-GB" dirty="0" smtClean="0"/>
              <a:t>ET2020 Working Group on Adult Learning</a:t>
            </a:r>
            <a:endParaRPr lang="en-GB" dirty="0" smtClean="0"/>
          </a:p>
          <a:p>
            <a:pPr algn="r"/>
            <a:r>
              <a:rPr lang="en-GB" dirty="0" smtClean="0"/>
              <a:t>15.10.2019</a:t>
            </a:r>
            <a:r>
              <a:rPr lang="en-GB" dirty="0" smtClean="0"/>
              <a:t>, </a:t>
            </a:r>
            <a:r>
              <a:rPr lang="en-GB" dirty="0" smtClean="0"/>
              <a:t>Helsinki</a:t>
            </a:r>
            <a:endParaRPr lang="en-GB" dirty="0"/>
          </a:p>
        </p:txBody>
      </p:sp>
      <p:sp>
        <p:nvSpPr>
          <p:cNvPr id="4" name="Rectangle 3"/>
          <p:cNvSpPr/>
          <p:nvPr/>
        </p:nvSpPr>
        <p:spPr>
          <a:xfrm>
            <a:off x="1295400" y="4191000"/>
            <a:ext cx="5791200" cy="1118255"/>
          </a:xfrm>
          <a:prstGeom prst="rect">
            <a:avLst/>
          </a:prstGeom>
        </p:spPr>
        <p:txBody>
          <a:bodyPr wrap="square">
            <a:spAutoFit/>
          </a:bodyPr>
          <a:lstStyle/>
          <a:p>
            <a:pPr>
              <a:lnSpc>
                <a:spcPts val="2000"/>
              </a:lnSpc>
              <a:buClr>
                <a:schemeClr val="tx1"/>
              </a:buClr>
            </a:pPr>
            <a:r>
              <a:rPr lang="en-GB" dirty="0">
                <a:solidFill>
                  <a:schemeClr val="bg1"/>
                </a:solidFill>
                <a:latin typeface="+mj-lt"/>
              </a:rPr>
              <a:t>Anja </a:t>
            </a:r>
            <a:r>
              <a:rPr lang="en-GB" dirty="0" err="1">
                <a:solidFill>
                  <a:schemeClr val="bg1"/>
                </a:solidFill>
                <a:latin typeface="+mj-lt"/>
              </a:rPr>
              <a:t>Meierkord</a:t>
            </a:r>
            <a:endParaRPr lang="en-GB" dirty="0">
              <a:solidFill>
                <a:schemeClr val="bg1"/>
              </a:solidFill>
              <a:latin typeface="+mj-lt"/>
            </a:endParaRPr>
          </a:p>
          <a:p>
            <a:pPr>
              <a:lnSpc>
                <a:spcPts val="2000"/>
              </a:lnSpc>
              <a:buClr>
                <a:schemeClr val="tx1"/>
              </a:buClr>
            </a:pPr>
            <a:r>
              <a:rPr lang="en-GB" dirty="0">
                <a:solidFill>
                  <a:schemeClr val="bg1"/>
                </a:solidFill>
                <a:latin typeface="+mj-lt"/>
              </a:rPr>
              <a:t>Labour Market Economist</a:t>
            </a:r>
          </a:p>
          <a:p>
            <a:pPr>
              <a:lnSpc>
                <a:spcPts val="2000"/>
              </a:lnSpc>
              <a:buClr>
                <a:schemeClr val="tx1"/>
              </a:buClr>
            </a:pPr>
            <a:r>
              <a:rPr lang="en-GB" dirty="0">
                <a:solidFill>
                  <a:schemeClr val="bg1"/>
                </a:solidFill>
                <a:latin typeface="+mj-lt"/>
              </a:rPr>
              <a:t>Directorate for Employment, Labour and Social Affairs</a:t>
            </a:r>
          </a:p>
          <a:p>
            <a:pPr>
              <a:lnSpc>
                <a:spcPts val="2000"/>
              </a:lnSpc>
              <a:buClr>
                <a:schemeClr val="tx1"/>
              </a:buClr>
            </a:pPr>
            <a:r>
              <a:rPr lang="en-GB" dirty="0">
                <a:solidFill>
                  <a:schemeClr val="bg1"/>
                </a:solidFill>
                <a:latin typeface="+mj-lt"/>
              </a:rPr>
              <a:t>OECD</a:t>
            </a:r>
          </a:p>
        </p:txBody>
      </p:sp>
    </p:spTree>
    <p:extLst>
      <p:ext uri="{BB962C8B-B14F-4D97-AF65-F5344CB8AC3E}">
        <p14:creationId xmlns:p14="http://schemas.microsoft.com/office/powerpoint/2010/main" val="12368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04800"/>
            <a:ext cx="7873200" cy="1022400"/>
          </a:xfrm>
        </p:spPr>
        <p:txBody>
          <a:bodyPr vert="horz" lIns="91440" tIns="45720" rIns="91440" bIns="45720" rtlCol="0" anchor="ctr">
            <a:noAutofit/>
          </a:bodyPr>
          <a:lstStyle/>
          <a:p>
            <a:r>
              <a:rPr lang="en-GB" sz="2800" b="1" dirty="0" smtClean="0">
                <a:solidFill>
                  <a:schemeClr val="tx2"/>
                </a:solidFill>
              </a:rPr>
              <a:t>Many adults do not </a:t>
            </a:r>
            <a:r>
              <a:rPr lang="en-GB" sz="2800" b="1" dirty="0" smtClean="0">
                <a:solidFill>
                  <a:schemeClr val="tx2"/>
                </a:solidFill>
              </a:rPr>
              <a:t>train, …</a:t>
            </a:r>
            <a:endParaRPr lang="en-GB" sz="2800" b="1" dirty="0">
              <a:solidFill>
                <a:schemeClr val="tx2"/>
              </a:solidFill>
            </a:endParaRPr>
          </a:p>
        </p:txBody>
      </p:sp>
      <p:sp>
        <p:nvSpPr>
          <p:cNvPr id="2" name="Rectangle 1"/>
          <p:cNvSpPr/>
          <p:nvPr/>
        </p:nvSpPr>
        <p:spPr>
          <a:xfrm>
            <a:off x="838200" y="1372949"/>
            <a:ext cx="8077200" cy="369332"/>
          </a:xfrm>
          <a:prstGeom prst="rect">
            <a:avLst/>
          </a:prstGeom>
        </p:spPr>
        <p:txBody>
          <a:bodyPr wrap="square">
            <a:spAutoFit/>
          </a:bodyPr>
          <a:lstStyle/>
          <a:p>
            <a:pPr algn="ctr"/>
            <a:r>
              <a:rPr lang="en-GB" dirty="0" smtClean="0">
                <a:latin typeface="+mj-lt"/>
              </a:rPr>
              <a:t>Participation and willingness to train across countries, % of adults</a:t>
            </a:r>
            <a:endParaRPr lang="en-GB" dirty="0">
              <a:latin typeface="+mj-lt"/>
            </a:endParaRPr>
          </a:p>
        </p:txBody>
      </p:sp>
      <p:sp>
        <p:nvSpPr>
          <p:cNvPr id="5" name="Rectangle 4"/>
          <p:cNvSpPr/>
          <p:nvPr/>
        </p:nvSpPr>
        <p:spPr>
          <a:xfrm>
            <a:off x="952499" y="5938949"/>
            <a:ext cx="7543800" cy="646331"/>
          </a:xfrm>
          <a:prstGeom prst="rect">
            <a:avLst/>
          </a:prstGeom>
        </p:spPr>
        <p:txBody>
          <a:bodyPr wrap="square">
            <a:spAutoFit/>
          </a:bodyPr>
          <a:lstStyle/>
          <a:p>
            <a:r>
              <a:rPr lang="en-GB" sz="1200" dirty="0">
                <a:latin typeface="+mj-lt"/>
              </a:rPr>
              <a:t>Note: The average refers to the unweighted average of OECD countries participating in PIAAC; formal and non-formal job-related education and </a:t>
            </a:r>
            <a:r>
              <a:rPr lang="en-GB" sz="1200" dirty="0" smtClean="0">
                <a:latin typeface="+mj-lt"/>
              </a:rPr>
              <a:t>training; data for England and Northern Ireland only</a:t>
            </a:r>
          </a:p>
          <a:p>
            <a:r>
              <a:rPr lang="en-GB" sz="1200" dirty="0">
                <a:latin typeface="+mj-lt"/>
              </a:rPr>
              <a:t>Source: PIAAC data (2012, 2015).</a:t>
            </a:r>
          </a:p>
        </p:txBody>
      </p:sp>
      <p:graphicFrame>
        <p:nvGraphicFramePr>
          <p:cNvPr id="7" name="Chart 6"/>
          <p:cNvGraphicFramePr>
            <a:graphicFrameLocks/>
          </p:cNvGraphicFramePr>
          <p:nvPr>
            <p:extLst>
              <p:ext uri="{D42A27DB-BD31-4B8C-83A1-F6EECF244321}">
                <p14:modId xmlns:p14="http://schemas.microsoft.com/office/powerpoint/2010/main" val="783392057"/>
              </p:ext>
            </p:extLst>
          </p:nvPr>
        </p:nvGraphicFramePr>
        <p:xfrm>
          <a:off x="838201" y="1945106"/>
          <a:ext cx="7658098" cy="39577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255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04800"/>
            <a:ext cx="7873200" cy="1022400"/>
          </a:xfrm>
        </p:spPr>
        <p:txBody>
          <a:bodyPr vert="horz" lIns="91440" tIns="45720" rIns="91440" bIns="45720" rtlCol="0" anchor="ctr">
            <a:noAutofit/>
          </a:bodyPr>
          <a:lstStyle/>
          <a:p>
            <a:r>
              <a:rPr lang="en-GB" sz="2800" b="1" dirty="0" smtClean="0">
                <a:solidFill>
                  <a:schemeClr val="tx2"/>
                </a:solidFill>
              </a:rPr>
              <a:t>…certain groups of individuals don’t participate…</a:t>
            </a:r>
            <a:endParaRPr lang="en-GB" sz="2800" b="1" dirty="0">
              <a:solidFill>
                <a:schemeClr val="tx2"/>
              </a:solidFill>
            </a:endParaRPr>
          </a:p>
        </p:txBody>
      </p:sp>
      <p:sp>
        <p:nvSpPr>
          <p:cNvPr id="5" name="Rectangle 4"/>
          <p:cNvSpPr/>
          <p:nvPr/>
        </p:nvSpPr>
        <p:spPr>
          <a:xfrm>
            <a:off x="723899" y="5836532"/>
            <a:ext cx="7543800" cy="646331"/>
          </a:xfrm>
          <a:prstGeom prst="rect">
            <a:avLst/>
          </a:prstGeom>
        </p:spPr>
        <p:txBody>
          <a:bodyPr wrap="square">
            <a:spAutoFit/>
          </a:bodyPr>
          <a:lstStyle/>
          <a:p>
            <a:r>
              <a:rPr lang="en-GB" sz="1200" dirty="0">
                <a:latin typeface="+mj-lt"/>
              </a:rPr>
              <a:t>Note: </a:t>
            </a:r>
            <a:r>
              <a:rPr lang="en-GB" sz="1200" dirty="0" smtClean="0">
                <a:latin typeface="+mj-lt"/>
              </a:rPr>
              <a:t>formal </a:t>
            </a:r>
            <a:r>
              <a:rPr lang="en-GB" sz="1200" dirty="0">
                <a:latin typeface="+mj-lt"/>
              </a:rPr>
              <a:t>and non-formal job-related education and </a:t>
            </a:r>
            <a:r>
              <a:rPr lang="en-GB" sz="1200" dirty="0" smtClean="0">
                <a:latin typeface="+mj-lt"/>
              </a:rPr>
              <a:t>training; some data refers to all adults, others to workers only; data for England and Northern Ireland only</a:t>
            </a:r>
          </a:p>
          <a:p>
            <a:r>
              <a:rPr lang="en-GB" sz="1200" dirty="0">
                <a:latin typeface="+mj-lt"/>
              </a:rPr>
              <a:t>Source: PIAAC data (2012, 2015).</a:t>
            </a:r>
          </a:p>
        </p:txBody>
      </p:sp>
      <p:sp>
        <p:nvSpPr>
          <p:cNvPr id="7" name="Rectangle 6"/>
          <p:cNvSpPr/>
          <p:nvPr/>
        </p:nvSpPr>
        <p:spPr>
          <a:xfrm>
            <a:off x="735931" y="1497783"/>
            <a:ext cx="8123322" cy="369332"/>
          </a:xfrm>
          <a:prstGeom prst="rect">
            <a:avLst/>
          </a:prstGeom>
        </p:spPr>
        <p:txBody>
          <a:bodyPr wrap="square">
            <a:spAutoFit/>
          </a:bodyPr>
          <a:lstStyle/>
          <a:p>
            <a:pPr algn="ctr"/>
            <a:r>
              <a:rPr lang="en-GB" dirty="0" smtClean="0">
                <a:latin typeface="+mj-lt"/>
              </a:rPr>
              <a:t>Participation gaps of disadvantaged groups, % of adult participating in training</a:t>
            </a:r>
            <a:endParaRPr lang="en-GB" dirty="0">
              <a:latin typeface="+mj-lt"/>
            </a:endParaRPr>
          </a:p>
        </p:txBody>
      </p:sp>
      <p:pic>
        <p:nvPicPr>
          <p:cNvPr id="4" name="Picture 3"/>
          <p:cNvPicPr>
            <a:picLocks noChangeAspect="1"/>
          </p:cNvPicPr>
          <p:nvPr/>
        </p:nvPicPr>
        <p:blipFill>
          <a:blip r:embed="rId3"/>
          <a:stretch>
            <a:fillRect/>
          </a:stretch>
        </p:blipFill>
        <p:spPr>
          <a:xfrm>
            <a:off x="554599" y="2025600"/>
            <a:ext cx="8232273" cy="3810932"/>
          </a:xfrm>
          <a:prstGeom prst="rect">
            <a:avLst/>
          </a:prstGeom>
        </p:spPr>
      </p:pic>
    </p:spTree>
    <p:extLst>
      <p:ext uri="{BB962C8B-B14F-4D97-AF65-F5344CB8AC3E}">
        <p14:creationId xmlns:p14="http://schemas.microsoft.com/office/powerpoint/2010/main" val="23915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04800"/>
            <a:ext cx="7873200" cy="1022400"/>
          </a:xfrm>
        </p:spPr>
        <p:txBody>
          <a:bodyPr vert="horz" lIns="91440" tIns="45720" rIns="91440" bIns="45720" rtlCol="0" anchor="ctr">
            <a:noAutofit/>
          </a:bodyPr>
          <a:lstStyle/>
          <a:p>
            <a:r>
              <a:rPr lang="en-GB" sz="2800" b="1" dirty="0" smtClean="0">
                <a:solidFill>
                  <a:schemeClr val="tx2"/>
                </a:solidFill>
              </a:rPr>
              <a:t>…and many don’t perceive training to be useful for the labour market.</a:t>
            </a:r>
            <a:endParaRPr lang="en-GB" sz="2800" b="1" dirty="0">
              <a:solidFill>
                <a:schemeClr val="tx2"/>
              </a:solidFill>
            </a:endParaRPr>
          </a:p>
        </p:txBody>
      </p:sp>
      <p:sp>
        <p:nvSpPr>
          <p:cNvPr id="5" name="Rectangle 4"/>
          <p:cNvSpPr/>
          <p:nvPr/>
        </p:nvSpPr>
        <p:spPr>
          <a:xfrm>
            <a:off x="723899" y="5836532"/>
            <a:ext cx="7543800" cy="630942"/>
          </a:xfrm>
          <a:prstGeom prst="rect">
            <a:avLst/>
          </a:prstGeom>
        </p:spPr>
        <p:txBody>
          <a:bodyPr wrap="square">
            <a:spAutoFit/>
          </a:bodyPr>
          <a:lstStyle/>
          <a:p>
            <a:pPr marL="431800" marR="60325" algn="just">
              <a:spcBef>
                <a:spcPts val="600"/>
              </a:spcBef>
              <a:tabLst>
                <a:tab pos="5671185" algn="l"/>
              </a:tabLst>
            </a:pPr>
            <a:r>
              <a:rPr lang="en-US" sz="1000" dirty="0">
                <a:solidFill>
                  <a:srgbClr val="6D6C5F"/>
                </a:solidFill>
                <a:latin typeface="+mj-lt"/>
                <a:ea typeface="SimSun" panose="02010600030101010101" pitchFamily="2" charset="-122"/>
                <a:cs typeface="Arial" panose="020B0604020202020204" pitchFamily="34" charset="0"/>
              </a:rPr>
              <a:t>Note: </a:t>
            </a:r>
            <a:r>
              <a:rPr lang="en-US" sz="1000" dirty="0" smtClean="0">
                <a:solidFill>
                  <a:srgbClr val="6D6C5F"/>
                </a:solidFill>
                <a:latin typeface="+mj-lt"/>
                <a:ea typeface="SimSun" panose="02010600030101010101" pitchFamily="2" charset="-122"/>
                <a:cs typeface="Arial" panose="020B0604020202020204" pitchFamily="34" charset="0"/>
              </a:rPr>
              <a:t>Data refers to non-formal </a:t>
            </a:r>
            <a:r>
              <a:rPr lang="en-US" sz="1000" dirty="0">
                <a:solidFill>
                  <a:srgbClr val="6D6C5F"/>
                </a:solidFill>
                <a:latin typeface="+mj-lt"/>
                <a:ea typeface="SimSun" panose="02010600030101010101" pitchFamily="2" charset="-122"/>
                <a:cs typeface="Arial" panose="020B0604020202020204" pitchFamily="34" charset="0"/>
              </a:rPr>
              <a:t>learning only; Positive employment outcomes are defined as getting a (new) job, higher </a:t>
            </a:r>
            <a:r>
              <a:rPr lang="en-US" sz="1000" dirty="0" smtClean="0">
                <a:solidFill>
                  <a:srgbClr val="6D6C5F"/>
                </a:solidFill>
                <a:latin typeface="+mj-lt"/>
                <a:ea typeface="SimSun" panose="02010600030101010101" pitchFamily="2" charset="-122"/>
                <a:cs typeface="Arial" panose="020B0604020202020204" pitchFamily="34" charset="0"/>
              </a:rPr>
              <a:t>salary/wages, promotion </a:t>
            </a:r>
            <a:r>
              <a:rPr lang="en-US" sz="1000" dirty="0">
                <a:solidFill>
                  <a:srgbClr val="6D6C5F"/>
                </a:solidFill>
                <a:latin typeface="+mj-lt"/>
                <a:ea typeface="SimSun" panose="02010600030101010101" pitchFamily="2" charset="-122"/>
                <a:cs typeface="Arial" panose="020B0604020202020204" pitchFamily="34" charset="0"/>
              </a:rPr>
              <a:t>in the job, new task, better performance in the present job. </a:t>
            </a:r>
          </a:p>
          <a:p>
            <a:pPr marL="431800" marR="60325" algn="just">
              <a:spcBef>
                <a:spcPts val="600"/>
              </a:spcBef>
              <a:tabLst>
                <a:tab pos="5671185" algn="l"/>
              </a:tabLst>
            </a:pPr>
            <a:r>
              <a:rPr lang="en-US" sz="1000" dirty="0">
                <a:solidFill>
                  <a:srgbClr val="6D6C5F"/>
                </a:solidFill>
                <a:latin typeface="+mj-lt"/>
                <a:ea typeface="SimSun" panose="02010600030101010101" pitchFamily="2" charset="-122"/>
                <a:cs typeface="Arial" panose="020B0604020202020204" pitchFamily="34" charset="0"/>
              </a:rPr>
              <a:t>Source: AES (2016</a:t>
            </a:r>
            <a:r>
              <a:rPr lang="en-US" sz="1000" dirty="0" smtClean="0">
                <a:solidFill>
                  <a:srgbClr val="6D6C5F"/>
                </a:solidFill>
                <a:latin typeface="+mj-lt"/>
                <a:ea typeface="SimSun" panose="02010600030101010101" pitchFamily="2" charset="-122"/>
                <a:cs typeface="Arial" panose="020B0604020202020204" pitchFamily="34" charset="0"/>
              </a:rPr>
              <a:t>)</a:t>
            </a:r>
            <a:endParaRPr lang="en-GB" sz="1000" dirty="0">
              <a:solidFill>
                <a:srgbClr val="6D6C5F"/>
              </a:solidFill>
              <a:latin typeface="+mj-lt"/>
              <a:ea typeface="SimSun" panose="02010600030101010101" pitchFamily="2" charset="-122"/>
              <a:cs typeface="Arial" panose="020B0604020202020204" pitchFamily="34" charset="0"/>
            </a:endParaRPr>
          </a:p>
        </p:txBody>
      </p:sp>
      <p:sp>
        <p:nvSpPr>
          <p:cNvPr id="2" name="Rectangle 1"/>
          <p:cNvSpPr/>
          <p:nvPr/>
        </p:nvSpPr>
        <p:spPr>
          <a:xfrm>
            <a:off x="447291" y="1591310"/>
            <a:ext cx="8097088" cy="369332"/>
          </a:xfrm>
          <a:prstGeom prst="rect">
            <a:avLst/>
          </a:prstGeom>
        </p:spPr>
        <p:txBody>
          <a:bodyPr wrap="none">
            <a:spAutoFit/>
          </a:bodyPr>
          <a:lstStyle/>
          <a:p>
            <a:pPr algn="ctr"/>
            <a:r>
              <a:rPr lang="en-GB" dirty="0" smtClean="0">
                <a:latin typeface="+mj-lt"/>
                <a:ea typeface="+mj-ea"/>
                <a:cs typeface="+mj-cs"/>
              </a:rPr>
              <a:t>Experience of positive employment outcomes following training, % of learners</a:t>
            </a:r>
            <a:endParaRPr lang="en-GB" dirty="0">
              <a:latin typeface="+mj-lt"/>
              <a:ea typeface="+mj-ea"/>
              <a:cs typeface="+mj-cs"/>
            </a:endParaRPr>
          </a:p>
        </p:txBody>
      </p:sp>
      <p:pic>
        <p:nvPicPr>
          <p:cNvPr id="8" name="Picture 7"/>
          <p:cNvPicPr>
            <a:picLocks noChangeAspect="1"/>
          </p:cNvPicPr>
          <p:nvPr/>
        </p:nvPicPr>
        <p:blipFill>
          <a:blip r:embed="rId3"/>
          <a:stretch>
            <a:fillRect/>
          </a:stretch>
        </p:blipFill>
        <p:spPr>
          <a:xfrm>
            <a:off x="616084" y="2145783"/>
            <a:ext cx="8070716" cy="3589868"/>
          </a:xfrm>
          <a:prstGeom prst="rect">
            <a:avLst/>
          </a:prstGeom>
        </p:spPr>
      </p:pic>
    </p:spTree>
    <p:extLst>
      <p:ext uri="{BB962C8B-B14F-4D97-AF65-F5344CB8AC3E}">
        <p14:creationId xmlns:p14="http://schemas.microsoft.com/office/powerpoint/2010/main" val="112676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1295400" y="304800"/>
            <a:ext cx="7873200" cy="1022400"/>
          </a:xfrm>
        </p:spPr>
        <p:txBody>
          <a:bodyPr vert="horz" lIns="91440" tIns="45720" rIns="91440" bIns="45720" rtlCol="0" anchor="ctr">
            <a:noAutofit/>
          </a:bodyPr>
          <a:lstStyle/>
          <a:p>
            <a:r>
              <a:rPr lang="en-GB" sz="2800" b="1" dirty="0" smtClean="0">
                <a:solidFill>
                  <a:schemeClr val="tx2"/>
                </a:solidFill>
              </a:rPr>
              <a:t>There are five key areas of action for policy-makers.</a:t>
            </a:r>
            <a:endParaRPr lang="en-GB" sz="2800" b="1" dirty="0">
              <a:solidFill>
                <a:schemeClr val="tx2"/>
              </a:solidFill>
            </a:endParaRPr>
          </a:p>
        </p:txBody>
      </p:sp>
      <p:sp>
        <p:nvSpPr>
          <p:cNvPr id="22" name="Block Arc 21"/>
          <p:cNvSpPr/>
          <p:nvPr/>
        </p:nvSpPr>
        <p:spPr>
          <a:xfrm>
            <a:off x="-4885597" y="544053"/>
            <a:ext cx="6633494" cy="6633494"/>
          </a:xfrm>
          <a:prstGeom prst="blockArc">
            <a:avLst>
              <a:gd name="adj1" fmla="val 18900000"/>
              <a:gd name="adj2" fmla="val 2700000"/>
              <a:gd name="adj3" fmla="val 32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23" name="Freeform 22"/>
          <p:cNvSpPr/>
          <p:nvPr/>
        </p:nvSpPr>
        <p:spPr>
          <a:xfrm>
            <a:off x="1150140" y="1704876"/>
            <a:ext cx="7467833" cy="616147"/>
          </a:xfrm>
          <a:custGeom>
            <a:avLst/>
            <a:gdLst>
              <a:gd name="connsiteX0" fmla="*/ 0 w 7467833"/>
              <a:gd name="connsiteY0" fmla="*/ 0 h 616147"/>
              <a:gd name="connsiteX1" fmla="*/ 7467833 w 7467833"/>
              <a:gd name="connsiteY1" fmla="*/ 0 h 616147"/>
              <a:gd name="connsiteX2" fmla="*/ 7467833 w 7467833"/>
              <a:gd name="connsiteY2" fmla="*/ 616147 h 616147"/>
              <a:gd name="connsiteX3" fmla="*/ 0 w 7467833"/>
              <a:gd name="connsiteY3" fmla="*/ 616147 h 616147"/>
              <a:gd name="connsiteX4" fmla="*/ 0 w 7467833"/>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833" h="616147">
                <a:moveTo>
                  <a:pt x="0" y="0"/>
                </a:moveTo>
                <a:lnTo>
                  <a:pt x="7467833" y="0"/>
                </a:lnTo>
                <a:lnTo>
                  <a:pt x="7467833" y="616147"/>
                </a:lnTo>
                <a:lnTo>
                  <a:pt x="0" y="616147"/>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906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Improving the coverage and inclusiveness of adult learning</a:t>
            </a:r>
            <a:endParaRPr lang="en-US" sz="1800" kern="1200" dirty="0">
              <a:latin typeface="+mj-lt"/>
            </a:endParaRPr>
          </a:p>
        </p:txBody>
      </p:sp>
      <p:sp>
        <p:nvSpPr>
          <p:cNvPr id="24" name="Oval 23"/>
          <p:cNvSpPr/>
          <p:nvPr/>
        </p:nvSpPr>
        <p:spPr>
          <a:xfrm>
            <a:off x="765048" y="1627858"/>
            <a:ext cx="770183" cy="770183"/>
          </a:xfrm>
          <a:prstGeom prst="ellipse">
            <a:avLst/>
          </a:prstGeom>
          <a:blipFill rotWithShape="0">
            <a:blip r:embed="rId3"/>
            <a:stretch>
              <a:fillRect/>
            </a:stretch>
          </a:blip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5" name="Freeform 24"/>
          <p:cNvSpPr/>
          <p:nvPr/>
        </p:nvSpPr>
        <p:spPr>
          <a:xfrm>
            <a:off x="1591653" y="2628801"/>
            <a:ext cx="7026320" cy="616147"/>
          </a:xfrm>
          <a:custGeom>
            <a:avLst/>
            <a:gdLst>
              <a:gd name="connsiteX0" fmla="*/ 0 w 7026320"/>
              <a:gd name="connsiteY0" fmla="*/ 0 h 616147"/>
              <a:gd name="connsiteX1" fmla="*/ 7026320 w 7026320"/>
              <a:gd name="connsiteY1" fmla="*/ 0 h 616147"/>
              <a:gd name="connsiteX2" fmla="*/ 7026320 w 7026320"/>
              <a:gd name="connsiteY2" fmla="*/ 616147 h 616147"/>
              <a:gd name="connsiteX3" fmla="*/ 0 w 7026320"/>
              <a:gd name="connsiteY3" fmla="*/ 616147 h 616147"/>
              <a:gd name="connsiteX4" fmla="*/ 0 w 7026320"/>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6320" h="616147">
                <a:moveTo>
                  <a:pt x="0" y="0"/>
                </a:moveTo>
                <a:lnTo>
                  <a:pt x="7026320" y="0"/>
                </a:lnTo>
                <a:lnTo>
                  <a:pt x="7026320" y="616147"/>
                </a:lnTo>
                <a:lnTo>
                  <a:pt x="0" y="616147"/>
                </a:lnTo>
                <a:lnTo>
                  <a:pt x="0" y="0"/>
                </a:lnTo>
                <a:close/>
              </a:path>
            </a:pathLst>
          </a:custGeom>
        </p:spPr>
        <p:style>
          <a:lnRef idx="2">
            <a:schemeClr val="lt1">
              <a:hueOff val="0"/>
              <a:satOff val="0"/>
              <a:lumOff val="0"/>
              <a:alphaOff val="0"/>
            </a:schemeClr>
          </a:lnRef>
          <a:fillRef idx="1">
            <a:schemeClr val="accent4">
              <a:hueOff val="-1116192"/>
              <a:satOff val="6725"/>
              <a:lumOff val="539"/>
              <a:alphaOff val="0"/>
            </a:schemeClr>
          </a:fillRef>
          <a:effectRef idx="0">
            <a:schemeClr val="accent4">
              <a:hueOff val="-1116192"/>
              <a:satOff val="6725"/>
              <a:lumOff val="539"/>
              <a:alphaOff val="0"/>
            </a:schemeClr>
          </a:effectRef>
          <a:fontRef idx="minor">
            <a:schemeClr val="lt1"/>
          </a:fontRef>
        </p:style>
        <p:txBody>
          <a:bodyPr spcFirstLastPara="0" vert="horz" wrap="square" lIns="48906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Aligning the training content more strongly with the skills needs of the </a:t>
            </a:r>
            <a:r>
              <a:rPr lang="en-US" sz="1800" kern="1200" dirty="0" err="1" smtClean="0">
                <a:latin typeface="+mj-lt"/>
              </a:rPr>
              <a:t>labour</a:t>
            </a:r>
            <a:r>
              <a:rPr lang="en-US" sz="1800" kern="1200" dirty="0" smtClean="0">
                <a:latin typeface="+mj-lt"/>
              </a:rPr>
              <a:t> market</a:t>
            </a:r>
            <a:endParaRPr lang="en-US" sz="1800" kern="1200" dirty="0">
              <a:latin typeface="+mj-lt"/>
            </a:endParaRPr>
          </a:p>
        </p:txBody>
      </p:sp>
      <p:sp>
        <p:nvSpPr>
          <p:cNvPr id="26" name="Oval 25"/>
          <p:cNvSpPr/>
          <p:nvPr/>
        </p:nvSpPr>
        <p:spPr>
          <a:xfrm>
            <a:off x="1206561" y="2551783"/>
            <a:ext cx="770183" cy="770183"/>
          </a:xfrm>
          <a:prstGeom prst="ellipse">
            <a:avLst/>
          </a:prstGeom>
          <a:blipFill rotWithShape="0">
            <a:blip r:embed="rId4"/>
            <a:stretch>
              <a:fillRect/>
            </a:stretch>
          </a:blipFill>
        </p:spPr>
        <p:style>
          <a:lnRef idx="2">
            <a:schemeClr val="accent4">
              <a:hueOff val="-1116192"/>
              <a:satOff val="6725"/>
              <a:lumOff val="539"/>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7" name="Freeform 26"/>
          <p:cNvSpPr/>
          <p:nvPr/>
        </p:nvSpPr>
        <p:spPr>
          <a:xfrm>
            <a:off x="1727162" y="3552726"/>
            <a:ext cx="6890811" cy="616147"/>
          </a:xfrm>
          <a:custGeom>
            <a:avLst/>
            <a:gdLst>
              <a:gd name="connsiteX0" fmla="*/ 0 w 6890811"/>
              <a:gd name="connsiteY0" fmla="*/ 0 h 616147"/>
              <a:gd name="connsiteX1" fmla="*/ 6890811 w 6890811"/>
              <a:gd name="connsiteY1" fmla="*/ 0 h 616147"/>
              <a:gd name="connsiteX2" fmla="*/ 6890811 w 6890811"/>
              <a:gd name="connsiteY2" fmla="*/ 616147 h 616147"/>
              <a:gd name="connsiteX3" fmla="*/ 0 w 6890811"/>
              <a:gd name="connsiteY3" fmla="*/ 616147 h 616147"/>
              <a:gd name="connsiteX4" fmla="*/ 0 w 6890811"/>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0811" h="616147">
                <a:moveTo>
                  <a:pt x="0" y="0"/>
                </a:moveTo>
                <a:lnTo>
                  <a:pt x="6890811" y="0"/>
                </a:lnTo>
                <a:lnTo>
                  <a:pt x="6890811" y="616147"/>
                </a:lnTo>
                <a:lnTo>
                  <a:pt x="0" y="616147"/>
                </a:lnTo>
                <a:lnTo>
                  <a:pt x="0" y="0"/>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48906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Improving the quality and impact of training provision</a:t>
            </a:r>
            <a:endParaRPr lang="en-US" sz="1800" kern="1200" dirty="0">
              <a:latin typeface="+mj-lt"/>
            </a:endParaRPr>
          </a:p>
        </p:txBody>
      </p:sp>
      <p:sp>
        <p:nvSpPr>
          <p:cNvPr id="28" name="Oval 27"/>
          <p:cNvSpPr/>
          <p:nvPr/>
        </p:nvSpPr>
        <p:spPr>
          <a:xfrm>
            <a:off x="1295400" y="3475708"/>
            <a:ext cx="863522" cy="770183"/>
          </a:xfrm>
          <a:prstGeom prst="ellipse">
            <a:avLst/>
          </a:prstGeom>
          <a:blipFill rotWithShape="0">
            <a:blip r:embed="rId5"/>
            <a:stretch>
              <a:fillRect/>
            </a:stretch>
          </a:blipFill>
        </p:spPr>
        <p:style>
          <a:lnRef idx="2">
            <a:schemeClr val="accent4">
              <a:hueOff val="-2232385"/>
              <a:satOff val="13449"/>
              <a:lumOff val="1078"/>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9" name="Freeform 28"/>
          <p:cNvSpPr/>
          <p:nvPr/>
        </p:nvSpPr>
        <p:spPr>
          <a:xfrm>
            <a:off x="1591653" y="4476651"/>
            <a:ext cx="7026320" cy="616147"/>
          </a:xfrm>
          <a:custGeom>
            <a:avLst/>
            <a:gdLst>
              <a:gd name="connsiteX0" fmla="*/ 0 w 7026320"/>
              <a:gd name="connsiteY0" fmla="*/ 0 h 616147"/>
              <a:gd name="connsiteX1" fmla="*/ 7026320 w 7026320"/>
              <a:gd name="connsiteY1" fmla="*/ 0 h 616147"/>
              <a:gd name="connsiteX2" fmla="*/ 7026320 w 7026320"/>
              <a:gd name="connsiteY2" fmla="*/ 616147 h 616147"/>
              <a:gd name="connsiteX3" fmla="*/ 0 w 7026320"/>
              <a:gd name="connsiteY3" fmla="*/ 616147 h 616147"/>
              <a:gd name="connsiteX4" fmla="*/ 0 w 7026320"/>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6320" h="616147">
                <a:moveTo>
                  <a:pt x="0" y="0"/>
                </a:moveTo>
                <a:lnTo>
                  <a:pt x="7026320" y="0"/>
                </a:lnTo>
                <a:lnTo>
                  <a:pt x="7026320" y="616147"/>
                </a:lnTo>
                <a:lnTo>
                  <a:pt x="0" y="616147"/>
                </a:lnTo>
                <a:lnTo>
                  <a:pt x="0" y="0"/>
                </a:lnTo>
                <a:close/>
              </a:path>
            </a:pathLst>
          </a:custGeom>
        </p:spPr>
        <p:style>
          <a:lnRef idx="2">
            <a:schemeClr val="lt1">
              <a:hueOff val="0"/>
              <a:satOff val="0"/>
              <a:lumOff val="0"/>
              <a:alphaOff val="0"/>
            </a:schemeClr>
          </a:lnRef>
          <a:fillRef idx="1">
            <a:schemeClr val="accent4">
              <a:hueOff val="-3348577"/>
              <a:satOff val="20174"/>
              <a:lumOff val="1617"/>
              <a:alphaOff val="0"/>
            </a:schemeClr>
          </a:fillRef>
          <a:effectRef idx="0">
            <a:schemeClr val="accent4">
              <a:hueOff val="-3348577"/>
              <a:satOff val="20174"/>
              <a:lumOff val="1617"/>
              <a:alphaOff val="0"/>
            </a:schemeClr>
          </a:effectRef>
          <a:fontRef idx="minor">
            <a:schemeClr val="lt1"/>
          </a:fontRef>
        </p:style>
        <p:txBody>
          <a:bodyPr spcFirstLastPara="0" vert="horz" wrap="square" lIns="48906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Putting in place adequate and sustainable financing</a:t>
            </a:r>
            <a:endParaRPr lang="en-US" sz="1800" kern="1200" dirty="0">
              <a:latin typeface="+mj-lt"/>
            </a:endParaRPr>
          </a:p>
        </p:txBody>
      </p:sp>
      <p:sp>
        <p:nvSpPr>
          <p:cNvPr id="30" name="Oval 29"/>
          <p:cNvSpPr/>
          <p:nvPr/>
        </p:nvSpPr>
        <p:spPr>
          <a:xfrm>
            <a:off x="1206561" y="4399633"/>
            <a:ext cx="770183" cy="770183"/>
          </a:xfrm>
          <a:prstGeom prst="ellipse">
            <a:avLst/>
          </a:prstGeom>
          <a:blipFill rotWithShape="0">
            <a:blip r:embed="rId6"/>
            <a:stretch>
              <a:fillRect/>
            </a:stretch>
          </a:blipFill>
        </p:spPr>
        <p:style>
          <a:lnRef idx="2">
            <a:schemeClr val="accent4">
              <a:hueOff val="-3348577"/>
              <a:satOff val="20174"/>
              <a:lumOff val="1617"/>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1" name="Freeform 30"/>
          <p:cNvSpPr/>
          <p:nvPr/>
        </p:nvSpPr>
        <p:spPr>
          <a:xfrm>
            <a:off x="1150140" y="5400576"/>
            <a:ext cx="7467833" cy="616147"/>
          </a:xfrm>
          <a:custGeom>
            <a:avLst/>
            <a:gdLst>
              <a:gd name="connsiteX0" fmla="*/ 0 w 7467833"/>
              <a:gd name="connsiteY0" fmla="*/ 0 h 616147"/>
              <a:gd name="connsiteX1" fmla="*/ 7467833 w 7467833"/>
              <a:gd name="connsiteY1" fmla="*/ 0 h 616147"/>
              <a:gd name="connsiteX2" fmla="*/ 7467833 w 7467833"/>
              <a:gd name="connsiteY2" fmla="*/ 616147 h 616147"/>
              <a:gd name="connsiteX3" fmla="*/ 0 w 7467833"/>
              <a:gd name="connsiteY3" fmla="*/ 616147 h 616147"/>
              <a:gd name="connsiteX4" fmla="*/ 0 w 7467833"/>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833" h="616147">
                <a:moveTo>
                  <a:pt x="0" y="0"/>
                </a:moveTo>
                <a:lnTo>
                  <a:pt x="7467833" y="0"/>
                </a:lnTo>
                <a:lnTo>
                  <a:pt x="7467833" y="616147"/>
                </a:lnTo>
                <a:lnTo>
                  <a:pt x="0" y="616147"/>
                </a:lnTo>
                <a:lnTo>
                  <a:pt x="0" y="0"/>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48906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Strengthening governance mechanisms</a:t>
            </a:r>
            <a:endParaRPr lang="en-US" sz="1800" kern="1200" dirty="0">
              <a:latin typeface="+mj-lt"/>
            </a:endParaRPr>
          </a:p>
        </p:txBody>
      </p:sp>
      <p:sp>
        <p:nvSpPr>
          <p:cNvPr id="32" name="Oval 31"/>
          <p:cNvSpPr/>
          <p:nvPr/>
        </p:nvSpPr>
        <p:spPr>
          <a:xfrm>
            <a:off x="765048" y="5323558"/>
            <a:ext cx="770183" cy="770183"/>
          </a:xfrm>
          <a:prstGeom prst="ellipse">
            <a:avLst/>
          </a:prstGeom>
          <a:blipFill rotWithShape="0">
            <a:blip r:embed="rId7"/>
            <a:stretch>
              <a:fillRect/>
            </a:stretch>
          </a:blipFill>
        </p:spPr>
        <p:style>
          <a:lnRef idx="2">
            <a:schemeClr val="accent4">
              <a:hueOff val="-4464770"/>
              <a:satOff val="26899"/>
              <a:lumOff val="2156"/>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08588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P spid="29"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1295400" y="304800"/>
            <a:ext cx="7873200" cy="1022400"/>
          </a:xfrm>
        </p:spPr>
        <p:txBody>
          <a:bodyPr vert="horz" lIns="91440" tIns="45720" rIns="91440" bIns="45720" rtlCol="0" anchor="ctr">
            <a:noAutofit/>
          </a:bodyPr>
          <a:lstStyle/>
          <a:p>
            <a:r>
              <a:rPr lang="en-GB" sz="2800" b="1" dirty="0" smtClean="0">
                <a:solidFill>
                  <a:schemeClr val="tx2"/>
                </a:solidFill>
              </a:rPr>
              <a:t>Follow-up </a:t>
            </a:r>
            <a:r>
              <a:rPr lang="en-GB" sz="2800" b="1" dirty="0" smtClean="0">
                <a:solidFill>
                  <a:schemeClr val="tx2"/>
                </a:solidFill>
              </a:rPr>
              <a:t>questions</a:t>
            </a:r>
            <a:endParaRPr lang="en-GB" sz="2800" b="1" dirty="0">
              <a:solidFill>
                <a:schemeClr val="tx2"/>
              </a:solidFill>
            </a:endParaRPr>
          </a:p>
        </p:txBody>
      </p:sp>
      <p:graphicFrame>
        <p:nvGraphicFramePr>
          <p:cNvPr id="2" name="Diagram 1"/>
          <p:cNvGraphicFramePr/>
          <p:nvPr>
            <p:extLst>
              <p:ext uri="{D42A27DB-BD31-4B8C-83A1-F6EECF244321}">
                <p14:modId xmlns:p14="http://schemas.microsoft.com/office/powerpoint/2010/main" val="1151616440"/>
              </p:ext>
            </p:extLst>
          </p:nvPr>
        </p:nvGraphicFramePr>
        <p:xfrm>
          <a:off x="457200" y="1524000"/>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9628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4737" y="762000"/>
            <a:ext cx="7315200" cy="682816"/>
          </a:xfrm>
        </p:spPr>
        <p:txBody>
          <a:bodyPr/>
          <a:lstStyle/>
          <a:p>
            <a:pPr algn="ctr">
              <a:spcAft>
                <a:spcPts val="600"/>
              </a:spcAft>
            </a:pPr>
            <a:r>
              <a:rPr lang="en-US" sz="5400" cap="none" dirty="0" smtClean="0"/>
              <a:t>Thank you!</a:t>
            </a:r>
            <a:endParaRPr lang="en-GB" sz="5400" cap="none" dirty="0"/>
          </a:p>
        </p:txBody>
      </p:sp>
      <p:sp>
        <p:nvSpPr>
          <p:cNvPr id="4" name="Rectangle 3"/>
          <p:cNvSpPr/>
          <p:nvPr/>
        </p:nvSpPr>
        <p:spPr>
          <a:xfrm>
            <a:off x="425116" y="3563468"/>
            <a:ext cx="6703828" cy="3170099"/>
          </a:xfrm>
          <a:prstGeom prst="rect">
            <a:avLst/>
          </a:prstGeom>
        </p:spPr>
        <p:txBody>
          <a:bodyPr wrap="square">
            <a:spAutoFit/>
          </a:bodyPr>
          <a:lstStyle/>
          <a:p>
            <a:pPr>
              <a:lnSpc>
                <a:spcPts val="2000"/>
              </a:lnSpc>
              <a:buClr>
                <a:schemeClr val="tx1"/>
              </a:buClr>
            </a:pPr>
            <a:r>
              <a:rPr lang="en-GB" dirty="0" smtClean="0">
                <a:solidFill>
                  <a:schemeClr val="bg1"/>
                </a:solidFill>
                <a:latin typeface="+mj-lt"/>
              </a:rPr>
              <a:t>Anja.Meierkord@oecd.org</a:t>
            </a:r>
          </a:p>
          <a:p>
            <a:pPr>
              <a:lnSpc>
                <a:spcPts val="2000"/>
              </a:lnSpc>
              <a:buClr>
                <a:schemeClr val="tx1"/>
              </a:buClr>
            </a:pPr>
            <a:endParaRPr lang="en-GB" dirty="0" smtClean="0">
              <a:solidFill>
                <a:schemeClr val="bg1"/>
              </a:solidFill>
              <a:latin typeface="+mj-lt"/>
            </a:endParaRPr>
          </a:p>
          <a:p>
            <a:pPr>
              <a:lnSpc>
                <a:spcPts val="2000"/>
              </a:lnSpc>
              <a:buClr>
                <a:schemeClr val="tx1"/>
              </a:buClr>
            </a:pPr>
            <a:r>
              <a:rPr lang="en-GB" dirty="0" smtClean="0">
                <a:solidFill>
                  <a:schemeClr val="bg1"/>
                </a:solidFill>
                <a:latin typeface="+mj-lt"/>
              </a:rPr>
              <a:t>Find us on:</a:t>
            </a:r>
          </a:p>
          <a:p>
            <a:pPr>
              <a:lnSpc>
                <a:spcPts val="2000"/>
              </a:lnSpc>
              <a:buClr>
                <a:schemeClr val="tx1"/>
              </a:buClr>
            </a:pPr>
            <a:endParaRPr lang="en-GB" dirty="0" smtClean="0">
              <a:solidFill>
                <a:schemeClr val="bg1"/>
              </a:solidFill>
              <a:latin typeface="+mj-lt"/>
            </a:endParaRPr>
          </a:p>
          <a:p>
            <a:pPr>
              <a:lnSpc>
                <a:spcPts val="2000"/>
              </a:lnSpc>
              <a:buClr>
                <a:schemeClr val="tx1"/>
              </a:buClr>
            </a:pPr>
            <a:r>
              <a:rPr lang="en-GB" dirty="0" smtClean="0">
                <a:solidFill>
                  <a:schemeClr val="bg1"/>
                </a:solidFill>
                <a:latin typeface="+mj-lt"/>
              </a:rPr>
              <a:t>Website - http</a:t>
            </a:r>
            <a:r>
              <a:rPr lang="en-GB" dirty="0">
                <a:solidFill>
                  <a:schemeClr val="bg1"/>
                </a:solidFill>
                <a:latin typeface="+mj-lt"/>
              </a:rPr>
              <a:t>://</a:t>
            </a:r>
            <a:r>
              <a:rPr lang="en-GB" dirty="0" smtClean="0">
                <a:solidFill>
                  <a:schemeClr val="bg1"/>
                </a:solidFill>
                <a:latin typeface="+mj-lt"/>
              </a:rPr>
              <a:t>www.oecd.org/employment/skills-and-work.htm </a:t>
            </a:r>
            <a:endParaRPr lang="en-GB" dirty="0">
              <a:solidFill>
                <a:schemeClr val="bg1"/>
              </a:solidFill>
              <a:latin typeface="+mj-lt"/>
            </a:endParaRPr>
          </a:p>
          <a:p>
            <a:pPr>
              <a:lnSpc>
                <a:spcPts val="2000"/>
              </a:lnSpc>
              <a:buClr>
                <a:schemeClr val="tx1"/>
              </a:buClr>
            </a:pPr>
            <a:r>
              <a:rPr lang="en-GB" dirty="0" smtClean="0">
                <a:solidFill>
                  <a:schemeClr val="bg1"/>
                </a:solidFill>
                <a:latin typeface="+mj-lt"/>
              </a:rPr>
              <a:t>Blog -  https</a:t>
            </a:r>
            <a:r>
              <a:rPr lang="en-GB" dirty="0">
                <a:solidFill>
                  <a:schemeClr val="bg1"/>
                </a:solidFill>
                <a:latin typeface="+mj-lt"/>
              </a:rPr>
              <a:t>://oecdskillsandwork.wordpress.com</a:t>
            </a:r>
            <a:r>
              <a:rPr lang="en-GB" dirty="0" smtClean="0">
                <a:solidFill>
                  <a:schemeClr val="bg1"/>
                </a:solidFill>
                <a:latin typeface="+mj-lt"/>
              </a:rPr>
              <a:t>/</a:t>
            </a:r>
          </a:p>
          <a:p>
            <a:pPr>
              <a:lnSpc>
                <a:spcPts val="2000"/>
              </a:lnSpc>
              <a:buClr>
                <a:schemeClr val="tx1"/>
              </a:buClr>
            </a:pPr>
            <a:endParaRPr lang="en-GB" dirty="0">
              <a:solidFill>
                <a:schemeClr val="bg1"/>
              </a:solidFill>
              <a:latin typeface="+mj-lt"/>
            </a:endParaRPr>
          </a:p>
          <a:p>
            <a:pPr>
              <a:lnSpc>
                <a:spcPts val="2000"/>
              </a:lnSpc>
              <a:buClr>
                <a:schemeClr val="tx1"/>
              </a:buClr>
            </a:pPr>
            <a:r>
              <a:rPr lang="en-GB" dirty="0" smtClean="0">
                <a:solidFill>
                  <a:schemeClr val="bg1"/>
                </a:solidFill>
                <a:latin typeface="+mj-lt"/>
              </a:rPr>
              <a:t>Find out what the future holds for your job:</a:t>
            </a:r>
          </a:p>
          <a:p>
            <a:pPr>
              <a:lnSpc>
                <a:spcPts val="2000"/>
              </a:lnSpc>
              <a:buClr>
                <a:schemeClr val="tx1"/>
              </a:buClr>
            </a:pPr>
            <a:endParaRPr lang="en-GB" dirty="0" smtClean="0">
              <a:solidFill>
                <a:schemeClr val="bg1"/>
              </a:solidFill>
              <a:latin typeface="+mj-lt"/>
            </a:endParaRPr>
          </a:p>
          <a:p>
            <a:pPr>
              <a:lnSpc>
                <a:spcPts val="2000"/>
              </a:lnSpc>
              <a:buClr>
                <a:schemeClr val="tx1"/>
              </a:buClr>
            </a:pPr>
            <a:endParaRPr lang="en-GB" dirty="0" smtClean="0">
              <a:solidFill>
                <a:schemeClr val="bg1"/>
              </a:solidFill>
              <a:latin typeface="+mj-lt"/>
            </a:endParaRPr>
          </a:p>
          <a:p>
            <a:pPr>
              <a:lnSpc>
                <a:spcPts val="2000"/>
              </a:lnSpc>
              <a:buClr>
                <a:schemeClr val="tx1"/>
              </a:buClr>
            </a:pPr>
            <a:endParaRPr lang="en-GB" dirty="0">
              <a:solidFill>
                <a:schemeClr val="bg1"/>
              </a:solidFill>
              <a:latin typeface="+mj-lt"/>
            </a:endParaRPr>
          </a:p>
          <a:p>
            <a:pPr>
              <a:lnSpc>
                <a:spcPts val="2000"/>
              </a:lnSpc>
              <a:buClr>
                <a:schemeClr val="tx1"/>
              </a:buClr>
            </a:pPr>
            <a:endParaRPr lang="en-GB" dirty="0">
              <a:solidFill>
                <a:schemeClr val="bg1"/>
              </a:solidFill>
              <a:latin typeface="+mj-lt"/>
            </a:endParaRPr>
          </a:p>
        </p:txBody>
      </p:sp>
      <p:pic>
        <p:nvPicPr>
          <p:cNvPr id="5" name="Picture 4" descr="T1686-Banner version external-(100x550cm) logos and URL-no button resized III">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791200"/>
            <a:ext cx="5638800" cy="942367"/>
          </a:xfrm>
          <a:prstGeom prst="rect">
            <a:avLst/>
          </a:prstGeom>
          <a:noFill/>
          <a:ln>
            <a:noFill/>
          </a:ln>
        </p:spPr>
      </p:pic>
    </p:spTree>
    <p:extLst>
      <p:ext uri="{BB962C8B-B14F-4D97-AF65-F5344CB8AC3E}">
        <p14:creationId xmlns:p14="http://schemas.microsoft.com/office/powerpoint/2010/main" val="3091563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73000"/>
            <a:ext cx="8382000" cy="1022400"/>
          </a:xfrm>
        </p:spPr>
        <p:txBody>
          <a:bodyPr/>
          <a:lstStyle/>
          <a:p>
            <a:r>
              <a:rPr lang="en-GB" sz="2800" b="1" dirty="0" smtClean="0">
                <a:solidFill>
                  <a:schemeClr val="tx2"/>
                </a:solidFill>
              </a:rPr>
              <a:t>Adult learning systems are under </a:t>
            </a:r>
            <a:r>
              <a:rPr lang="en-GB" sz="2800" b="1" dirty="0" smtClean="0">
                <a:solidFill>
                  <a:schemeClr val="tx2"/>
                </a:solidFill>
              </a:rPr>
              <a:t>pressure.</a:t>
            </a:r>
            <a:endParaRPr lang="en-GB" sz="2800" b="1" dirty="0">
              <a:solidFill>
                <a:schemeClr val="tx2"/>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647" y="2383841"/>
            <a:ext cx="3048000" cy="3069028"/>
          </a:xfrm>
          <a:prstGeom prst="rect">
            <a:avLst/>
          </a:prstGeom>
        </p:spPr>
      </p:pic>
      <p:sp>
        <p:nvSpPr>
          <p:cNvPr id="16" name="Freeform 15"/>
          <p:cNvSpPr/>
          <p:nvPr/>
        </p:nvSpPr>
        <p:spPr>
          <a:xfrm>
            <a:off x="304800" y="2202836"/>
            <a:ext cx="3151170" cy="886535"/>
          </a:xfrm>
          <a:custGeom>
            <a:avLst/>
            <a:gdLst>
              <a:gd name="connsiteX0" fmla="*/ 0 w 3059896"/>
              <a:gd name="connsiteY0" fmla="*/ 0 h 1007970"/>
              <a:gd name="connsiteX1" fmla="*/ 2555911 w 3059896"/>
              <a:gd name="connsiteY1" fmla="*/ 0 h 1007970"/>
              <a:gd name="connsiteX2" fmla="*/ 3059896 w 3059896"/>
              <a:gd name="connsiteY2" fmla="*/ 503985 h 1007970"/>
              <a:gd name="connsiteX3" fmla="*/ 2555911 w 3059896"/>
              <a:gd name="connsiteY3" fmla="*/ 1007970 h 1007970"/>
              <a:gd name="connsiteX4" fmla="*/ 0 w 3059896"/>
              <a:gd name="connsiteY4" fmla="*/ 1007970 h 1007970"/>
              <a:gd name="connsiteX5" fmla="*/ 503985 w 3059896"/>
              <a:gd name="connsiteY5" fmla="*/ 503985 h 1007970"/>
              <a:gd name="connsiteX6" fmla="*/ 0 w 3059896"/>
              <a:gd name="connsiteY6" fmla="*/ 0 h 100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896" h="1007970">
                <a:moveTo>
                  <a:pt x="0" y="0"/>
                </a:moveTo>
                <a:lnTo>
                  <a:pt x="2555911" y="0"/>
                </a:lnTo>
                <a:lnTo>
                  <a:pt x="3059896" y="503985"/>
                </a:lnTo>
                <a:lnTo>
                  <a:pt x="2555911" y="1007970"/>
                </a:lnTo>
                <a:lnTo>
                  <a:pt x="0" y="1007970"/>
                </a:lnTo>
                <a:lnTo>
                  <a:pt x="503985" y="50398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35735" tIns="15875" rIns="503985" bIns="15875" numCol="1" spcCol="1270" anchor="ctr" anchorCtr="0">
            <a:noAutofit/>
          </a:bodyPr>
          <a:lstStyle/>
          <a:p>
            <a:pPr lvl="0" algn="ctr" defTabSz="1111250">
              <a:lnSpc>
                <a:spcPct val="90000"/>
              </a:lnSpc>
              <a:spcBef>
                <a:spcPct val="0"/>
              </a:spcBef>
              <a:spcAft>
                <a:spcPct val="35000"/>
              </a:spcAft>
            </a:pPr>
            <a:r>
              <a:rPr lang="en-GB" sz="2400" kern="1200" dirty="0" smtClean="0">
                <a:latin typeface="+mj-lt"/>
              </a:rPr>
              <a:t>Technological change</a:t>
            </a:r>
            <a:endParaRPr lang="en-GB" sz="2400" kern="1200" dirty="0">
              <a:latin typeface="+mj-lt"/>
            </a:endParaRPr>
          </a:p>
        </p:txBody>
      </p:sp>
      <p:sp>
        <p:nvSpPr>
          <p:cNvPr id="18" name="Freeform 17"/>
          <p:cNvSpPr/>
          <p:nvPr/>
        </p:nvSpPr>
        <p:spPr>
          <a:xfrm>
            <a:off x="125430" y="3270376"/>
            <a:ext cx="2942800" cy="907436"/>
          </a:xfrm>
          <a:custGeom>
            <a:avLst/>
            <a:gdLst>
              <a:gd name="connsiteX0" fmla="*/ 0 w 3067344"/>
              <a:gd name="connsiteY0" fmla="*/ 0 h 1010418"/>
              <a:gd name="connsiteX1" fmla="*/ 2562135 w 3067344"/>
              <a:gd name="connsiteY1" fmla="*/ 0 h 1010418"/>
              <a:gd name="connsiteX2" fmla="*/ 3067344 w 3067344"/>
              <a:gd name="connsiteY2" fmla="*/ 505209 h 1010418"/>
              <a:gd name="connsiteX3" fmla="*/ 2562135 w 3067344"/>
              <a:gd name="connsiteY3" fmla="*/ 1010418 h 1010418"/>
              <a:gd name="connsiteX4" fmla="*/ 0 w 3067344"/>
              <a:gd name="connsiteY4" fmla="*/ 1010418 h 1010418"/>
              <a:gd name="connsiteX5" fmla="*/ 505209 w 3067344"/>
              <a:gd name="connsiteY5" fmla="*/ 505209 h 1010418"/>
              <a:gd name="connsiteX6" fmla="*/ 0 w 3067344"/>
              <a:gd name="connsiteY6" fmla="*/ 0 h 101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7344" h="1010418">
                <a:moveTo>
                  <a:pt x="0" y="0"/>
                </a:moveTo>
                <a:lnTo>
                  <a:pt x="2562135" y="0"/>
                </a:lnTo>
                <a:lnTo>
                  <a:pt x="3067344" y="505209"/>
                </a:lnTo>
                <a:lnTo>
                  <a:pt x="2562135" y="1010418"/>
                </a:lnTo>
                <a:lnTo>
                  <a:pt x="0" y="1010418"/>
                </a:lnTo>
                <a:lnTo>
                  <a:pt x="505209" y="505209"/>
                </a:lnTo>
                <a:lnTo>
                  <a:pt x="0" y="0"/>
                </a:lnTo>
                <a:close/>
              </a:path>
            </a:pathLst>
          </a:cu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536959" tIns="15875" rIns="505209" bIns="15875" numCol="1" spcCol="1270" anchor="ctr" anchorCtr="0">
            <a:noAutofit/>
          </a:bodyPr>
          <a:lstStyle/>
          <a:p>
            <a:pPr lvl="0" algn="ctr" defTabSz="1111250">
              <a:lnSpc>
                <a:spcPct val="90000"/>
              </a:lnSpc>
              <a:spcBef>
                <a:spcPct val="0"/>
              </a:spcBef>
              <a:spcAft>
                <a:spcPct val="35000"/>
              </a:spcAft>
            </a:pPr>
            <a:r>
              <a:rPr lang="en-GB" sz="2400" kern="1200" dirty="0" smtClean="0">
                <a:latin typeface="+mj-lt"/>
              </a:rPr>
              <a:t>Population ageing</a:t>
            </a:r>
            <a:endParaRPr lang="en-GB" sz="2400" kern="1200" dirty="0">
              <a:latin typeface="+mj-lt"/>
            </a:endParaRPr>
          </a:p>
        </p:txBody>
      </p:sp>
      <p:sp>
        <p:nvSpPr>
          <p:cNvPr id="19" name="Freeform 18"/>
          <p:cNvSpPr/>
          <p:nvPr/>
        </p:nvSpPr>
        <p:spPr>
          <a:xfrm>
            <a:off x="304800" y="4423334"/>
            <a:ext cx="3133241" cy="906932"/>
          </a:xfrm>
          <a:custGeom>
            <a:avLst/>
            <a:gdLst>
              <a:gd name="connsiteX0" fmla="*/ 0 w 3074793"/>
              <a:gd name="connsiteY0" fmla="*/ 0 h 1012877"/>
              <a:gd name="connsiteX1" fmla="*/ 2568355 w 3074793"/>
              <a:gd name="connsiteY1" fmla="*/ 0 h 1012877"/>
              <a:gd name="connsiteX2" fmla="*/ 3074793 w 3074793"/>
              <a:gd name="connsiteY2" fmla="*/ 506439 h 1012877"/>
              <a:gd name="connsiteX3" fmla="*/ 2568355 w 3074793"/>
              <a:gd name="connsiteY3" fmla="*/ 1012877 h 1012877"/>
              <a:gd name="connsiteX4" fmla="*/ 0 w 3074793"/>
              <a:gd name="connsiteY4" fmla="*/ 1012877 h 1012877"/>
              <a:gd name="connsiteX5" fmla="*/ 506439 w 3074793"/>
              <a:gd name="connsiteY5" fmla="*/ 506439 h 1012877"/>
              <a:gd name="connsiteX6" fmla="*/ 0 w 3074793"/>
              <a:gd name="connsiteY6" fmla="*/ 0 h 101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793" h="1012877">
                <a:moveTo>
                  <a:pt x="0" y="0"/>
                </a:moveTo>
                <a:lnTo>
                  <a:pt x="2568355" y="0"/>
                </a:lnTo>
                <a:lnTo>
                  <a:pt x="3074793" y="506439"/>
                </a:lnTo>
                <a:lnTo>
                  <a:pt x="2568355" y="1012877"/>
                </a:lnTo>
                <a:lnTo>
                  <a:pt x="0" y="1012877"/>
                </a:lnTo>
                <a:lnTo>
                  <a:pt x="506439" y="506439"/>
                </a:lnTo>
                <a:lnTo>
                  <a:pt x="0" y="0"/>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538189" tIns="15875" rIns="506438" bIns="15875" numCol="1" spcCol="1270" anchor="ctr" anchorCtr="0">
            <a:noAutofit/>
          </a:bodyPr>
          <a:lstStyle/>
          <a:p>
            <a:pPr lvl="0" algn="ctr" defTabSz="1111250">
              <a:lnSpc>
                <a:spcPct val="90000"/>
              </a:lnSpc>
              <a:spcBef>
                <a:spcPct val="0"/>
              </a:spcBef>
              <a:spcAft>
                <a:spcPct val="35000"/>
              </a:spcAft>
            </a:pPr>
            <a:r>
              <a:rPr lang="en-GB" sz="2400" kern="1200" dirty="0" smtClean="0">
                <a:latin typeface="+mj-lt"/>
              </a:rPr>
              <a:t>Globalisation</a:t>
            </a:r>
            <a:endParaRPr lang="en-GB" sz="2400" kern="1200" dirty="0">
              <a:latin typeface="+mj-lt"/>
            </a:endParaRPr>
          </a:p>
        </p:txBody>
      </p:sp>
      <p:sp>
        <p:nvSpPr>
          <p:cNvPr id="21" name="TextBox 20"/>
          <p:cNvSpPr txBox="1"/>
          <p:nvPr/>
        </p:nvSpPr>
        <p:spPr>
          <a:xfrm>
            <a:off x="6326944" y="2383841"/>
            <a:ext cx="2622332" cy="1200329"/>
          </a:xfrm>
          <a:prstGeom prst="rect">
            <a:avLst/>
          </a:prstGeom>
          <a:noFill/>
        </p:spPr>
        <p:txBody>
          <a:bodyPr wrap="square" rtlCol="0">
            <a:spAutoFit/>
          </a:bodyPr>
          <a:lstStyle/>
          <a:p>
            <a:r>
              <a:rPr lang="en-GB" sz="2400" dirty="0" smtClean="0">
                <a:solidFill>
                  <a:srgbClr val="FF0000"/>
                </a:solidFill>
                <a:latin typeface="+mj-lt"/>
              </a:rPr>
              <a:t>Changing skill demand and supply.</a:t>
            </a:r>
            <a:endParaRPr lang="en-GB" sz="2400" dirty="0">
              <a:solidFill>
                <a:srgbClr val="FF0000"/>
              </a:solidFill>
              <a:latin typeface="+mj-lt"/>
            </a:endParaRPr>
          </a:p>
        </p:txBody>
      </p:sp>
      <p:sp>
        <p:nvSpPr>
          <p:cNvPr id="22" name="TextBox 21"/>
          <p:cNvSpPr txBox="1"/>
          <p:nvPr/>
        </p:nvSpPr>
        <p:spPr>
          <a:xfrm>
            <a:off x="6360028" y="3858780"/>
            <a:ext cx="2514600" cy="1200329"/>
          </a:xfrm>
          <a:prstGeom prst="rect">
            <a:avLst/>
          </a:prstGeom>
          <a:noFill/>
        </p:spPr>
        <p:txBody>
          <a:bodyPr wrap="square" rtlCol="0">
            <a:spAutoFit/>
          </a:bodyPr>
          <a:lstStyle/>
          <a:p>
            <a:r>
              <a:rPr lang="en-GB" sz="2400" dirty="0" smtClean="0">
                <a:solidFill>
                  <a:srgbClr val="FF0000"/>
                </a:solidFill>
                <a:latin typeface="+mj-lt"/>
              </a:rPr>
              <a:t>Increased need for up- and reskilling</a:t>
            </a:r>
            <a:endParaRPr lang="en-GB" sz="2400" dirty="0">
              <a:solidFill>
                <a:srgbClr val="FF0000"/>
              </a:solidFill>
              <a:latin typeface="+mj-lt"/>
            </a:endParaRPr>
          </a:p>
        </p:txBody>
      </p:sp>
    </p:spTree>
    <p:extLst>
      <p:ext uri="{BB962C8B-B14F-4D97-AF65-F5344CB8AC3E}">
        <p14:creationId xmlns:p14="http://schemas.microsoft.com/office/powerpoint/2010/main" val="151594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5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73000"/>
            <a:ext cx="7848600" cy="1022400"/>
          </a:xfrm>
        </p:spPr>
        <p:txBody>
          <a:bodyPr vert="horz" lIns="91440" tIns="45720" rIns="91440" bIns="45720" rtlCol="0" anchor="ctr">
            <a:noAutofit/>
          </a:bodyPr>
          <a:lstStyle/>
          <a:p>
            <a:r>
              <a:rPr lang="en-GB" sz="2800" b="1" dirty="0">
                <a:solidFill>
                  <a:schemeClr val="tx2"/>
                </a:solidFill>
              </a:rPr>
              <a:t>Most countries have seen increases in employment </a:t>
            </a:r>
            <a:r>
              <a:rPr lang="en-GB" sz="2800" b="1" dirty="0" smtClean="0">
                <a:solidFill>
                  <a:schemeClr val="tx2"/>
                </a:solidFill>
              </a:rPr>
              <a:t>rates in the last </a:t>
            </a:r>
            <a:r>
              <a:rPr lang="en-GB" sz="2800" b="1" dirty="0" smtClean="0">
                <a:solidFill>
                  <a:schemeClr val="tx2"/>
                </a:solidFill>
              </a:rPr>
              <a:t>decades…</a:t>
            </a:r>
            <a:endParaRPr lang="en-GB" sz="2800" b="1" dirty="0">
              <a:solidFill>
                <a:schemeClr val="tx2"/>
              </a:solidFill>
            </a:endParaRPr>
          </a:p>
        </p:txBody>
      </p:sp>
      <p:sp>
        <p:nvSpPr>
          <p:cNvPr id="8" name="TextBox 7"/>
          <p:cNvSpPr txBox="1"/>
          <p:nvPr/>
        </p:nvSpPr>
        <p:spPr>
          <a:xfrm>
            <a:off x="990600" y="1676400"/>
            <a:ext cx="7467600" cy="369332"/>
          </a:xfrm>
          <a:prstGeom prst="rect">
            <a:avLst/>
          </a:prstGeom>
          <a:noFill/>
        </p:spPr>
        <p:txBody>
          <a:bodyPr wrap="square" rtlCol="0">
            <a:spAutoFit/>
          </a:bodyPr>
          <a:lstStyle/>
          <a:p>
            <a:pPr algn="ctr"/>
            <a:r>
              <a:rPr lang="en-US" dirty="0">
                <a:latin typeface="+mj-lt"/>
                <a:ea typeface="+mj-ea"/>
                <a:cs typeface="+mj-cs"/>
              </a:rPr>
              <a:t>Employment-to-population </a:t>
            </a:r>
            <a:r>
              <a:rPr lang="en-US" dirty="0" smtClean="0">
                <a:latin typeface="+mj-lt"/>
                <a:ea typeface="+mj-ea"/>
                <a:cs typeface="+mj-cs"/>
              </a:rPr>
              <a:t>ratio across countries, </a:t>
            </a:r>
            <a:r>
              <a:rPr lang="en-US" dirty="0">
                <a:latin typeface="+mj-lt"/>
                <a:ea typeface="+mj-ea"/>
                <a:cs typeface="+mj-cs"/>
              </a:rPr>
              <a:t>age 15-64</a:t>
            </a:r>
            <a:endParaRPr lang="en-GB" dirty="0">
              <a:latin typeface="+mj-lt"/>
              <a:ea typeface="+mj-ea"/>
              <a:cs typeface="+mj-cs"/>
            </a:endParaRPr>
          </a:p>
        </p:txBody>
      </p:sp>
      <p:sp>
        <p:nvSpPr>
          <p:cNvPr id="7" name="TextBox 6"/>
          <p:cNvSpPr txBox="1"/>
          <p:nvPr/>
        </p:nvSpPr>
        <p:spPr>
          <a:xfrm>
            <a:off x="609600" y="5936567"/>
            <a:ext cx="7668648" cy="677108"/>
          </a:xfrm>
          <a:prstGeom prst="rect">
            <a:avLst/>
          </a:prstGeom>
          <a:noFill/>
        </p:spPr>
        <p:txBody>
          <a:bodyPr wrap="square" rtlCol="0">
            <a:spAutoFit/>
          </a:bodyPr>
          <a:lstStyle/>
          <a:p>
            <a:pPr marL="431800" marR="60325" algn="just">
              <a:spcBef>
                <a:spcPts val="600"/>
              </a:spcBef>
              <a:tabLst>
                <a:tab pos="5671185" algn="l"/>
              </a:tabLst>
            </a:pPr>
            <a:r>
              <a:rPr lang="en-US" sz="1000" dirty="0">
                <a:solidFill>
                  <a:srgbClr val="6D6C5F"/>
                </a:solidFill>
                <a:latin typeface="+mj-lt"/>
                <a:ea typeface="SimSun" panose="02010600030101010101" pitchFamily="2" charset="-122"/>
                <a:cs typeface="Arial" panose="020B0604020202020204" pitchFamily="34" charset="0"/>
              </a:rPr>
              <a:t>Note: 2007 data refers to 2001 for Japan and 2000 for France, Hungary and Israel</a:t>
            </a:r>
          </a:p>
          <a:p>
            <a:pPr marL="431800" marR="60325" algn="just">
              <a:spcBef>
                <a:spcPts val="600"/>
              </a:spcBef>
              <a:tabLst>
                <a:tab pos="5671185" algn="l"/>
              </a:tabLst>
            </a:pPr>
            <a:r>
              <a:rPr lang="en-US" sz="1000" dirty="0">
                <a:solidFill>
                  <a:srgbClr val="6D6C5F"/>
                </a:solidFill>
                <a:latin typeface="+mj-lt"/>
                <a:ea typeface="SimSun" panose="02010600030101010101" pitchFamily="2" charset="-122"/>
                <a:cs typeface="Arial" panose="020B0604020202020204" pitchFamily="34" charset="0"/>
              </a:rPr>
              <a:t>Source: OECD </a:t>
            </a:r>
            <a:r>
              <a:rPr lang="en-US" sz="1000" dirty="0" err="1">
                <a:solidFill>
                  <a:srgbClr val="6D6C5F"/>
                </a:solidFill>
                <a:latin typeface="+mj-lt"/>
                <a:ea typeface="SimSun" panose="02010600030101010101" pitchFamily="2" charset="-122"/>
                <a:cs typeface="Arial" panose="020B0604020202020204" pitchFamily="34" charset="0"/>
              </a:rPr>
              <a:t>Labour</a:t>
            </a:r>
            <a:r>
              <a:rPr lang="en-US" sz="1000" dirty="0">
                <a:solidFill>
                  <a:srgbClr val="6D6C5F"/>
                </a:solidFill>
                <a:latin typeface="+mj-lt"/>
                <a:ea typeface="SimSun" panose="02010600030101010101" pitchFamily="2" charset="-122"/>
                <a:cs typeface="Arial" panose="020B0604020202020204" pitchFamily="34" charset="0"/>
              </a:rPr>
              <a:t> Force Statistics Database </a:t>
            </a:r>
            <a:r>
              <a:rPr lang="en-US" sz="1000" dirty="0">
                <a:solidFill>
                  <a:srgbClr val="6D6C5F"/>
                </a:solidFill>
                <a:latin typeface="+mj-lt"/>
                <a:ea typeface="SimSun" panose="02010600030101010101" pitchFamily="2" charset="-122"/>
                <a:cs typeface="Arial" panose="020B0604020202020204" pitchFamily="34" charset="0"/>
                <a:hlinkClick r:id="rId3"/>
              </a:rPr>
              <a:t>(data here</a:t>
            </a:r>
            <a:r>
              <a:rPr lang="en-US" sz="1000" dirty="0">
                <a:solidFill>
                  <a:srgbClr val="6D6C5F"/>
                </a:solidFill>
                <a:latin typeface="+mj-lt"/>
                <a:ea typeface="SimSun" panose="02010600030101010101" pitchFamily="2" charset="-122"/>
                <a:cs typeface="Arial" panose="020B0604020202020204" pitchFamily="34" charset="0"/>
              </a:rPr>
              <a:t>) </a:t>
            </a:r>
          </a:p>
          <a:p>
            <a:endParaRPr lang="en-GB" sz="1200" dirty="0"/>
          </a:p>
        </p:txBody>
      </p:sp>
      <p:graphicFrame>
        <p:nvGraphicFramePr>
          <p:cNvPr id="12" name="Chart 11"/>
          <p:cNvGraphicFramePr>
            <a:graphicFrameLocks/>
          </p:cNvGraphicFramePr>
          <p:nvPr>
            <p:extLst/>
          </p:nvPr>
        </p:nvGraphicFramePr>
        <p:xfrm>
          <a:off x="252924" y="2225924"/>
          <a:ext cx="8382000" cy="37312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5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Graphic spid="1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37600"/>
            <a:ext cx="8153400" cy="1022400"/>
          </a:xfrm>
        </p:spPr>
        <p:txBody>
          <a:bodyPr vert="horz" lIns="91440" tIns="45720" rIns="91440" bIns="45720" rtlCol="0" anchor="ctr">
            <a:noAutofit/>
          </a:bodyPr>
          <a:lstStyle/>
          <a:p>
            <a:r>
              <a:rPr lang="en-GB" sz="2800" b="1" dirty="0" smtClean="0">
                <a:solidFill>
                  <a:schemeClr val="tx2"/>
                </a:solidFill>
              </a:rPr>
              <a:t>…but the jobs </a:t>
            </a:r>
            <a:r>
              <a:rPr lang="en-GB" sz="2800" b="1" dirty="0">
                <a:solidFill>
                  <a:schemeClr val="tx2"/>
                </a:solidFill>
              </a:rPr>
              <a:t>created are not the same as those </a:t>
            </a:r>
            <a:r>
              <a:rPr lang="en-GB" sz="2800" b="1" dirty="0" smtClean="0">
                <a:solidFill>
                  <a:schemeClr val="tx2"/>
                </a:solidFill>
              </a:rPr>
              <a:t>disappearing</a:t>
            </a:r>
            <a:r>
              <a:rPr lang="en-GB" b="1" dirty="0">
                <a:solidFill>
                  <a:schemeClr val="tx2"/>
                </a:solidFill>
              </a:rPr>
              <a:t>.</a:t>
            </a:r>
            <a:endParaRPr lang="en-GB" b="1" dirty="0">
              <a:solidFill>
                <a:schemeClr val="tx2"/>
              </a:solidFill>
            </a:endParaRPr>
          </a:p>
        </p:txBody>
      </p:sp>
      <p:sp>
        <p:nvSpPr>
          <p:cNvPr id="8" name="TextBox 7"/>
          <p:cNvSpPr txBox="1"/>
          <p:nvPr/>
        </p:nvSpPr>
        <p:spPr>
          <a:xfrm>
            <a:off x="1045841" y="1572525"/>
            <a:ext cx="7467600" cy="646331"/>
          </a:xfrm>
          <a:prstGeom prst="rect">
            <a:avLst/>
          </a:prstGeom>
          <a:noFill/>
        </p:spPr>
        <p:txBody>
          <a:bodyPr wrap="square" rtlCol="0">
            <a:spAutoFit/>
          </a:bodyPr>
          <a:lstStyle/>
          <a:p>
            <a:pPr algn="ctr"/>
            <a:r>
              <a:rPr lang="en-US" dirty="0">
                <a:latin typeface="+mj-lt"/>
                <a:ea typeface="+mj-ea"/>
                <a:cs typeface="+mj-cs"/>
              </a:rPr>
              <a:t>Percentage point change in share of total employment </a:t>
            </a:r>
            <a:br>
              <a:rPr lang="en-US" dirty="0">
                <a:latin typeface="+mj-lt"/>
                <a:ea typeface="+mj-ea"/>
                <a:cs typeface="+mj-cs"/>
              </a:rPr>
            </a:br>
            <a:r>
              <a:rPr lang="en-US" dirty="0">
                <a:latin typeface="+mj-lt"/>
                <a:ea typeface="+mj-ea"/>
                <a:cs typeface="+mj-cs"/>
              </a:rPr>
              <a:t>(OECD average), 1995 to 2015 </a:t>
            </a:r>
          </a:p>
        </p:txBody>
      </p:sp>
      <p:sp>
        <p:nvSpPr>
          <p:cNvPr id="5" name="TextBox 4"/>
          <p:cNvSpPr txBox="1"/>
          <p:nvPr/>
        </p:nvSpPr>
        <p:spPr>
          <a:xfrm>
            <a:off x="914399" y="6172200"/>
            <a:ext cx="7249783" cy="477054"/>
          </a:xfrm>
          <a:prstGeom prst="rect">
            <a:avLst/>
          </a:prstGeom>
          <a:noFill/>
        </p:spPr>
        <p:txBody>
          <a:bodyPr wrap="square" rtlCol="0">
            <a:spAutoFit/>
          </a:bodyPr>
          <a:lstStyle/>
          <a:p>
            <a:pPr marL="431800" marR="60325" algn="just">
              <a:spcBef>
                <a:spcPts val="600"/>
              </a:spcBef>
              <a:tabLst>
                <a:tab pos="5671185" algn="l"/>
              </a:tabLst>
            </a:pPr>
            <a:r>
              <a:rPr lang="en-GB" sz="1000" dirty="0" smtClean="0">
                <a:solidFill>
                  <a:srgbClr val="6D6C5F"/>
                </a:solidFill>
                <a:latin typeface="+mj-lt"/>
                <a:ea typeface="SimSun" panose="02010600030101010101" pitchFamily="2" charset="-122"/>
                <a:cs typeface="Arial" panose="020B0604020202020204" pitchFamily="34" charset="0"/>
              </a:rPr>
              <a:t>Note: </a:t>
            </a:r>
            <a:r>
              <a:rPr lang="en-US" sz="1000" dirty="0">
                <a:solidFill>
                  <a:srgbClr val="6D6C5F"/>
                </a:solidFill>
                <a:latin typeface="+mj-lt"/>
                <a:ea typeface="SimSun" panose="02010600030101010101" pitchFamily="2" charset="-122"/>
                <a:cs typeface="Arial" panose="020B0604020202020204" pitchFamily="34" charset="0"/>
              </a:rPr>
              <a:t>High, medium and low skilled occupations are ISCO occupational groups 1 to 3, 4 to 8 and 9 respectively. </a:t>
            </a:r>
            <a:endParaRPr lang="en-US" sz="1000" dirty="0" smtClean="0">
              <a:solidFill>
                <a:srgbClr val="6D6C5F"/>
              </a:solidFill>
              <a:latin typeface="+mj-lt"/>
              <a:ea typeface="SimSun" panose="02010600030101010101" pitchFamily="2" charset="-122"/>
              <a:cs typeface="Arial" panose="020B0604020202020204" pitchFamily="34" charset="0"/>
            </a:endParaRPr>
          </a:p>
          <a:p>
            <a:pPr marL="431800" marR="60325" algn="just">
              <a:spcBef>
                <a:spcPts val="600"/>
              </a:spcBef>
              <a:tabLst>
                <a:tab pos="5671185" algn="l"/>
              </a:tabLst>
            </a:pPr>
            <a:r>
              <a:rPr lang="en-GB" sz="1000" dirty="0" smtClean="0">
                <a:solidFill>
                  <a:srgbClr val="6D6C5F"/>
                </a:solidFill>
                <a:latin typeface="+mj-lt"/>
                <a:ea typeface="SimSun" panose="02010600030101010101" pitchFamily="2" charset="-122"/>
                <a:cs typeface="Arial" panose="020B0604020202020204" pitchFamily="34" charset="0"/>
              </a:rPr>
              <a:t>Source: OECD (2017), OECD Employment Outlook 2017, (</a:t>
            </a:r>
            <a:r>
              <a:rPr lang="en-GB" sz="1000" dirty="0" smtClean="0">
                <a:solidFill>
                  <a:srgbClr val="6D6C5F"/>
                </a:solidFill>
                <a:latin typeface="+mj-lt"/>
                <a:ea typeface="SimSun" panose="02010600030101010101" pitchFamily="2" charset="-122"/>
                <a:cs typeface="Arial" panose="020B0604020202020204" pitchFamily="34" charset="0"/>
                <a:hlinkClick r:id="rId3"/>
              </a:rPr>
              <a:t>available here)</a:t>
            </a:r>
            <a:endParaRPr lang="en-GB" sz="1000" dirty="0">
              <a:solidFill>
                <a:srgbClr val="6D6C5F"/>
              </a:solidFill>
              <a:latin typeface="+mj-lt"/>
              <a:ea typeface="SimSun" panose="02010600030101010101" pitchFamily="2" charset="-122"/>
              <a:cs typeface="Arial" panose="020B0604020202020204" pitchFamily="34" charset="0"/>
            </a:endParaRPr>
          </a:p>
        </p:txBody>
      </p:sp>
      <p:pic>
        <p:nvPicPr>
          <p:cNvPr id="4" name="Picture 3"/>
          <p:cNvPicPr>
            <a:picLocks noChangeAspect="1"/>
          </p:cNvPicPr>
          <p:nvPr/>
        </p:nvPicPr>
        <p:blipFill>
          <a:blip r:embed="rId4"/>
          <a:stretch>
            <a:fillRect/>
          </a:stretch>
        </p:blipFill>
        <p:spPr>
          <a:xfrm>
            <a:off x="786852" y="2151438"/>
            <a:ext cx="7714866" cy="3935606"/>
          </a:xfrm>
          <a:prstGeom prst="rect">
            <a:avLst/>
          </a:prstGeom>
        </p:spPr>
      </p:pic>
      <p:sp>
        <p:nvSpPr>
          <p:cNvPr id="7" name="Rectangle 6"/>
          <p:cNvSpPr/>
          <p:nvPr/>
        </p:nvSpPr>
        <p:spPr>
          <a:xfrm>
            <a:off x="3733800" y="2667000"/>
            <a:ext cx="11430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656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73000"/>
            <a:ext cx="8382000" cy="1022400"/>
          </a:xfrm>
        </p:spPr>
        <p:txBody>
          <a:bodyPr/>
          <a:lstStyle/>
          <a:p>
            <a:r>
              <a:rPr lang="en-GB" sz="2800" b="1" dirty="0" smtClean="0">
                <a:solidFill>
                  <a:schemeClr val="tx2"/>
                </a:solidFill>
              </a:rPr>
              <a:t>Skill imbalances in the labour market are intensifying…</a:t>
            </a:r>
            <a:endParaRPr lang="en-GB" sz="2800" b="1" dirty="0">
              <a:solidFill>
                <a:schemeClr val="tx2"/>
              </a:solidFill>
            </a:endParaRPr>
          </a:p>
        </p:txBody>
      </p:sp>
      <p:graphicFrame>
        <p:nvGraphicFramePr>
          <p:cNvPr id="12" name="Chart 11"/>
          <p:cNvGraphicFramePr>
            <a:graphicFrameLocks/>
          </p:cNvGraphicFramePr>
          <p:nvPr>
            <p:extLst/>
          </p:nvPr>
        </p:nvGraphicFramePr>
        <p:xfrm>
          <a:off x="304800" y="2014954"/>
          <a:ext cx="8458200" cy="3809999"/>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685800" y="1676400"/>
            <a:ext cx="8077200" cy="369332"/>
          </a:xfrm>
          <a:prstGeom prst="rect">
            <a:avLst/>
          </a:prstGeom>
        </p:spPr>
        <p:txBody>
          <a:bodyPr wrap="square">
            <a:spAutoFit/>
          </a:bodyPr>
          <a:lstStyle/>
          <a:p>
            <a:pPr algn="ctr"/>
            <a:r>
              <a:rPr lang="en-GB" dirty="0">
                <a:latin typeface="+mj-lt"/>
                <a:ea typeface="+mj-ea"/>
                <a:cs typeface="+mj-cs"/>
              </a:rPr>
              <a:t>Share of employment in high demand by skill level</a:t>
            </a:r>
          </a:p>
        </p:txBody>
      </p:sp>
      <p:sp>
        <p:nvSpPr>
          <p:cNvPr id="17" name="Rectangle 16"/>
          <p:cNvSpPr/>
          <p:nvPr/>
        </p:nvSpPr>
        <p:spPr>
          <a:xfrm rot="10800000" flipV="1">
            <a:off x="228600" y="5862282"/>
            <a:ext cx="8382000" cy="784830"/>
          </a:xfrm>
          <a:prstGeom prst="rect">
            <a:avLst/>
          </a:prstGeom>
        </p:spPr>
        <p:txBody>
          <a:bodyPr wrap="square">
            <a:spAutoFit/>
          </a:bodyPr>
          <a:lstStyle/>
          <a:p>
            <a:pPr marL="431800" marR="60325" algn="just">
              <a:spcBef>
                <a:spcPts val="600"/>
              </a:spcBef>
              <a:tabLst>
                <a:tab pos="5671185" algn="l"/>
              </a:tabLst>
            </a:pPr>
            <a:r>
              <a:rPr lang="en-US" sz="1000" dirty="0">
                <a:solidFill>
                  <a:srgbClr val="6D6C5F"/>
                </a:solidFill>
                <a:latin typeface="+mj-lt"/>
                <a:ea typeface="SimSun" panose="02010600030101010101" pitchFamily="2" charset="-122"/>
                <a:cs typeface="Arial" panose="020B0604020202020204" pitchFamily="34" charset="0"/>
              </a:rPr>
              <a:t>Note: High, medium and low skilled occupations are ISCO occupational groups 1 to 3, 4 to 8 and 9 respectively. Shares of employment in each skill tier are computed as the corresponding employment in each group over the total number of workers in shortage in each country. Data refer to the latest year for which information is available</a:t>
            </a:r>
          </a:p>
          <a:p>
            <a:pPr marL="431800" marR="60325" algn="just">
              <a:spcBef>
                <a:spcPts val="600"/>
              </a:spcBef>
              <a:tabLst>
                <a:tab pos="5671185" algn="l"/>
              </a:tabLst>
            </a:pPr>
            <a:r>
              <a:rPr lang="en-US" sz="1000" dirty="0">
                <a:solidFill>
                  <a:srgbClr val="6D6C5F"/>
                </a:solidFill>
                <a:latin typeface="+mj-lt"/>
                <a:ea typeface="SimSun" panose="02010600030101010101" pitchFamily="2" charset="-122"/>
                <a:cs typeface="Arial" panose="020B0604020202020204" pitchFamily="34" charset="0"/>
              </a:rPr>
              <a:t>Source: Elaborations based on the OECD Skills for Jobs database (2018).</a:t>
            </a:r>
            <a:endParaRPr lang="en-GB" sz="1000" dirty="0">
              <a:solidFill>
                <a:srgbClr val="6D6C5F"/>
              </a:solidFill>
              <a:latin typeface="+mj-l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8279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73000"/>
            <a:ext cx="8382000" cy="1022400"/>
          </a:xfrm>
        </p:spPr>
        <p:txBody>
          <a:bodyPr/>
          <a:lstStyle/>
          <a:p>
            <a:r>
              <a:rPr lang="en-GB" sz="2800" b="1" dirty="0" smtClean="0">
                <a:solidFill>
                  <a:schemeClr val="tx2"/>
                </a:solidFill>
              </a:rPr>
              <a:t>…and many more jobs will be affected by change in the future.</a:t>
            </a:r>
            <a:endParaRPr lang="en-GB" sz="2800" b="1" dirty="0">
              <a:solidFill>
                <a:schemeClr val="tx2"/>
              </a:solidFill>
            </a:endParaRPr>
          </a:p>
        </p:txBody>
      </p:sp>
      <p:graphicFrame>
        <p:nvGraphicFramePr>
          <p:cNvPr id="9" name="Chart 8"/>
          <p:cNvGraphicFramePr>
            <a:graphicFrameLocks/>
          </p:cNvGraphicFramePr>
          <p:nvPr>
            <p:extLst/>
          </p:nvPr>
        </p:nvGraphicFramePr>
        <p:xfrm>
          <a:off x="381000" y="2286000"/>
          <a:ext cx="83820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rot="10800000" flipV="1">
            <a:off x="228600" y="6016170"/>
            <a:ext cx="7924800" cy="477054"/>
          </a:xfrm>
          <a:prstGeom prst="rect">
            <a:avLst/>
          </a:prstGeom>
        </p:spPr>
        <p:txBody>
          <a:bodyPr wrap="square">
            <a:spAutoFit/>
          </a:bodyPr>
          <a:lstStyle/>
          <a:p>
            <a:pPr marL="431800" marR="60325" algn="just">
              <a:spcBef>
                <a:spcPts val="600"/>
              </a:spcBef>
              <a:tabLst>
                <a:tab pos="5671185" algn="l"/>
              </a:tabLst>
            </a:pPr>
            <a:r>
              <a:rPr lang="en-GB" sz="1000" dirty="0" smtClean="0">
                <a:solidFill>
                  <a:srgbClr val="6D6C5F"/>
                </a:solidFill>
                <a:latin typeface="+mj-lt"/>
                <a:ea typeface="SimSun" panose="02010600030101010101" pitchFamily="2" charset="-122"/>
                <a:cs typeface="Arial" panose="020B0604020202020204" pitchFamily="34" charset="0"/>
              </a:rPr>
              <a:t>Note: High </a:t>
            </a:r>
            <a:r>
              <a:rPr lang="en-GB" sz="1000" dirty="0">
                <a:solidFill>
                  <a:srgbClr val="6D6C5F"/>
                </a:solidFill>
                <a:latin typeface="+mj-lt"/>
                <a:ea typeface="SimSun" panose="02010600030101010101" pitchFamily="2" charset="-122"/>
                <a:cs typeface="Arial" panose="020B0604020202020204" pitchFamily="34" charset="0"/>
              </a:rPr>
              <a:t>risk – more than 70% probability of automation; risk of significant change – between 50 and 70% probability. </a:t>
            </a:r>
            <a:endParaRPr lang="en-GB" sz="1000" dirty="0">
              <a:latin typeface="+mj-lt"/>
              <a:ea typeface="SimSun" panose="02010600030101010101" pitchFamily="2" charset="-122"/>
              <a:cs typeface="Arial" panose="020B0604020202020204" pitchFamily="34" charset="0"/>
            </a:endParaRPr>
          </a:p>
          <a:p>
            <a:pPr marL="431800" marR="60325" algn="just">
              <a:spcBef>
                <a:spcPts val="600"/>
              </a:spcBef>
              <a:tabLst>
                <a:tab pos="5671185" algn="l"/>
              </a:tabLst>
            </a:pPr>
            <a:r>
              <a:rPr lang="en-GB" sz="1000" dirty="0">
                <a:solidFill>
                  <a:srgbClr val="6D6C5F"/>
                </a:solidFill>
                <a:latin typeface="+mj-lt"/>
                <a:ea typeface="SimSun" panose="02010600030101010101" pitchFamily="2" charset="-122"/>
                <a:cs typeface="Arial" panose="020B0604020202020204" pitchFamily="34" charset="0"/>
              </a:rPr>
              <a:t>Source: </a:t>
            </a:r>
            <a:r>
              <a:rPr lang="en-GB" sz="1000" dirty="0" err="1">
                <a:solidFill>
                  <a:srgbClr val="6D6C5F"/>
                </a:solidFill>
                <a:latin typeface="+mj-lt"/>
                <a:ea typeface="SimSun" panose="02010600030101010101" pitchFamily="2" charset="-122"/>
                <a:cs typeface="Arial" panose="020B0604020202020204" pitchFamily="34" charset="0"/>
              </a:rPr>
              <a:t>Nedelkoska</a:t>
            </a:r>
            <a:r>
              <a:rPr lang="en-GB" sz="1000" dirty="0">
                <a:solidFill>
                  <a:srgbClr val="6D6C5F"/>
                </a:solidFill>
                <a:latin typeface="+mj-lt"/>
                <a:ea typeface="SimSun" panose="02010600030101010101" pitchFamily="2" charset="-122"/>
                <a:cs typeface="Arial" panose="020B0604020202020204" pitchFamily="34" charset="0"/>
              </a:rPr>
              <a:t> and </a:t>
            </a:r>
            <a:r>
              <a:rPr lang="en-GB" sz="1000" dirty="0" err="1">
                <a:solidFill>
                  <a:srgbClr val="6D6C5F"/>
                </a:solidFill>
                <a:latin typeface="+mj-lt"/>
                <a:ea typeface="SimSun" panose="02010600030101010101" pitchFamily="2" charset="-122"/>
                <a:cs typeface="Arial" panose="020B0604020202020204" pitchFamily="34" charset="0"/>
              </a:rPr>
              <a:t>Quintini</a:t>
            </a:r>
            <a:r>
              <a:rPr lang="en-GB" sz="1000" dirty="0">
                <a:solidFill>
                  <a:srgbClr val="6D6C5F"/>
                </a:solidFill>
                <a:latin typeface="+mj-lt"/>
                <a:ea typeface="SimSun" panose="02010600030101010101" pitchFamily="2" charset="-122"/>
                <a:cs typeface="Arial" panose="020B0604020202020204" pitchFamily="34" charset="0"/>
              </a:rPr>
              <a:t>, 2018, based on PIAAC data (2012)</a:t>
            </a:r>
            <a:endParaRPr lang="en-GB" sz="1000" dirty="0">
              <a:effectLst/>
              <a:latin typeface="+mj-lt"/>
              <a:ea typeface="SimSun" panose="02010600030101010101" pitchFamily="2" charset="-122"/>
              <a:cs typeface="Arial" panose="020B0604020202020204" pitchFamily="34" charset="0"/>
            </a:endParaRPr>
          </a:p>
        </p:txBody>
      </p:sp>
      <p:sp>
        <p:nvSpPr>
          <p:cNvPr id="11" name="Rectangle 10"/>
          <p:cNvSpPr/>
          <p:nvPr/>
        </p:nvSpPr>
        <p:spPr>
          <a:xfrm>
            <a:off x="685800" y="1676400"/>
            <a:ext cx="8077200" cy="369332"/>
          </a:xfrm>
          <a:prstGeom prst="rect">
            <a:avLst/>
          </a:prstGeom>
        </p:spPr>
        <p:txBody>
          <a:bodyPr wrap="square">
            <a:spAutoFit/>
          </a:bodyPr>
          <a:lstStyle/>
          <a:p>
            <a:pPr algn="ctr"/>
            <a:r>
              <a:rPr lang="en-GB" dirty="0">
                <a:latin typeface="+mj-lt"/>
                <a:ea typeface="+mj-ea"/>
                <a:cs typeface="+mj-cs"/>
              </a:rPr>
              <a:t>Jobs likely to change or be automated across countries, % of jobs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 y="1295400"/>
            <a:ext cx="5591175" cy="2574883"/>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2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15" dur="500"/>
                                        <p:tgtEl>
                                          <p:spTgt spid="9">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20" dur="500"/>
                                        <p:tgtEl>
                                          <p:spTgt spid="9">
                                            <p:graphicEl>
                                              <a:chart seriesIdx="1"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1250"/>
          <a:stretch/>
        </p:blipFill>
        <p:spPr>
          <a:xfrm>
            <a:off x="7496573" y="2900342"/>
            <a:ext cx="1425320" cy="19243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a:blip r:embed="rId4"/>
          <a:stretch>
            <a:fillRect/>
          </a:stretch>
        </p:blipFill>
        <p:spPr>
          <a:xfrm>
            <a:off x="7340456" y="3756914"/>
            <a:ext cx="1309092" cy="18434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itle 2"/>
          <p:cNvSpPr>
            <a:spLocks noGrp="1"/>
          </p:cNvSpPr>
          <p:nvPr>
            <p:ph type="title"/>
          </p:nvPr>
        </p:nvSpPr>
        <p:spPr>
          <a:xfrm>
            <a:off x="990600" y="273000"/>
            <a:ext cx="8064000" cy="1022400"/>
          </a:xfrm>
        </p:spPr>
        <p:txBody>
          <a:bodyPr/>
          <a:lstStyle/>
          <a:p>
            <a:r>
              <a:rPr lang="en-GB" sz="2800" b="1" dirty="0">
                <a:solidFill>
                  <a:schemeClr val="tx2"/>
                </a:solidFill>
              </a:rPr>
              <a:t>A</a:t>
            </a:r>
            <a:r>
              <a:rPr lang="en-GB" sz="2800" b="1" dirty="0" smtClean="0">
                <a:solidFill>
                  <a:schemeClr val="tx2"/>
                </a:solidFill>
              </a:rPr>
              <a:t>re we ready for these challenges?</a:t>
            </a:r>
            <a:endParaRPr lang="en-GB" sz="2800" b="1" dirty="0">
              <a:solidFill>
                <a:schemeClr val="tx2"/>
              </a:solidFill>
            </a:endParaRPr>
          </a:p>
        </p:txBody>
      </p:sp>
      <p:sp>
        <p:nvSpPr>
          <p:cNvPr id="2" name="TextBox 1"/>
          <p:cNvSpPr txBox="1"/>
          <p:nvPr/>
        </p:nvSpPr>
        <p:spPr>
          <a:xfrm>
            <a:off x="457200" y="1676400"/>
            <a:ext cx="6219521" cy="5109091"/>
          </a:xfrm>
          <a:prstGeom prst="rect">
            <a:avLst/>
          </a:prstGeom>
          <a:noFill/>
        </p:spPr>
        <p:txBody>
          <a:bodyPr wrap="square" rtlCol="0">
            <a:spAutoFit/>
          </a:bodyPr>
          <a:lstStyle/>
          <a:p>
            <a:r>
              <a:rPr lang="en-GB" sz="2400" dirty="0" smtClean="0">
                <a:latin typeface="+mj-lt"/>
              </a:rPr>
              <a:t>OECD project on future-ready </a:t>
            </a:r>
          </a:p>
          <a:p>
            <a:r>
              <a:rPr lang="en-GB" sz="2400" dirty="0" smtClean="0">
                <a:latin typeface="+mj-lt"/>
              </a:rPr>
              <a:t>adult learning systems:</a:t>
            </a:r>
          </a:p>
          <a:p>
            <a:endParaRPr lang="en-GB" sz="2400" dirty="0" smtClean="0">
              <a:latin typeface="+mj-lt"/>
            </a:endParaRPr>
          </a:p>
          <a:p>
            <a:pPr marL="342900" indent="-342900">
              <a:spcAft>
                <a:spcPts val="600"/>
              </a:spcAft>
              <a:buFont typeface="Arial" panose="020B0604020202020204" pitchFamily="34" charset="0"/>
              <a:buChar char="•"/>
            </a:pPr>
            <a:r>
              <a:rPr lang="en-GB" sz="2400" dirty="0" smtClean="0">
                <a:latin typeface="+mj-lt"/>
              </a:rPr>
              <a:t>Priorities for Adult Learning dashboard </a:t>
            </a:r>
          </a:p>
          <a:p>
            <a:pPr marL="342900" indent="-342900">
              <a:spcAft>
                <a:spcPts val="600"/>
              </a:spcAft>
              <a:buFont typeface="Arial" panose="020B0604020202020204" pitchFamily="34" charset="0"/>
              <a:buChar char="•"/>
            </a:pPr>
            <a:r>
              <a:rPr lang="en-GB" sz="2400" dirty="0" smtClean="0">
                <a:latin typeface="+mj-lt"/>
              </a:rPr>
              <a:t>Accompanying report: </a:t>
            </a:r>
            <a:r>
              <a:rPr lang="en-GB" sz="2400" i="1" dirty="0" smtClean="0">
                <a:latin typeface="+mj-lt"/>
              </a:rPr>
              <a:t>Future-ready adult learning systems</a:t>
            </a:r>
            <a:endParaRPr lang="en-GB" sz="2400" i="1" dirty="0">
              <a:latin typeface="+mj-lt"/>
            </a:endParaRPr>
          </a:p>
          <a:p>
            <a:pPr marL="342900" indent="-342900">
              <a:spcAft>
                <a:spcPts val="600"/>
              </a:spcAft>
              <a:buFont typeface="Arial" panose="020B0604020202020204" pitchFamily="34" charset="0"/>
              <a:buChar char="•"/>
            </a:pPr>
            <a:r>
              <a:rPr lang="en-GB" sz="2400" dirty="0" smtClean="0">
                <a:latin typeface="+mj-lt"/>
              </a:rPr>
              <a:t>Booklets for non-technical audiences on specific themes:</a:t>
            </a:r>
          </a:p>
          <a:p>
            <a:pPr marL="800100" lvl="1" indent="-342900">
              <a:spcAft>
                <a:spcPts val="600"/>
              </a:spcAft>
              <a:buFont typeface="Arial" panose="020B0604020202020204" pitchFamily="34" charset="0"/>
              <a:buChar char="•"/>
            </a:pPr>
            <a:r>
              <a:rPr lang="en-GB" sz="2000" dirty="0" smtClean="0">
                <a:latin typeface="+mj-lt"/>
              </a:rPr>
              <a:t>Engaging low-skilled adults in learning</a:t>
            </a:r>
          </a:p>
          <a:p>
            <a:pPr marL="800100" lvl="1" indent="-342900">
              <a:spcAft>
                <a:spcPts val="600"/>
              </a:spcAft>
              <a:buFont typeface="Arial" panose="020B0604020202020204" pitchFamily="34" charset="0"/>
              <a:buChar char="•"/>
            </a:pPr>
            <a:r>
              <a:rPr lang="en-GB" sz="2000" dirty="0" smtClean="0">
                <a:latin typeface="+mj-lt"/>
              </a:rPr>
              <a:t>Making adult learning work in social partnership</a:t>
            </a:r>
          </a:p>
          <a:p>
            <a:pPr marL="800100" lvl="1" indent="-342900">
              <a:spcAft>
                <a:spcPts val="600"/>
              </a:spcAft>
              <a:buFont typeface="Arial" panose="020B0604020202020204" pitchFamily="34" charset="0"/>
              <a:buChar char="•"/>
            </a:pPr>
            <a:r>
              <a:rPr lang="en-GB" sz="2000" dirty="0" smtClean="0">
                <a:latin typeface="+mj-lt"/>
              </a:rPr>
              <a:t>Creating responsive adult learning systems</a:t>
            </a:r>
          </a:p>
          <a:p>
            <a:pPr marL="342900" indent="-342900">
              <a:spcAft>
                <a:spcPts val="600"/>
              </a:spcAft>
              <a:buFont typeface="Arial" panose="020B0604020202020204" pitchFamily="34" charset="0"/>
              <a:buChar char="•"/>
            </a:pPr>
            <a:r>
              <a:rPr lang="en-GB" sz="2400" dirty="0">
                <a:latin typeface="+mj-lt"/>
              </a:rPr>
              <a:t>Country reviews </a:t>
            </a:r>
            <a:r>
              <a:rPr lang="en-GB" sz="2400" dirty="0" smtClean="0">
                <a:latin typeface="+mj-lt"/>
              </a:rPr>
              <a:t> - ongoing </a:t>
            </a:r>
            <a:endParaRPr lang="en-GB" sz="2400" dirty="0">
              <a:latin typeface="+mj-lt"/>
            </a:endParaRPr>
          </a:p>
        </p:txBody>
      </p:sp>
      <p:pic>
        <p:nvPicPr>
          <p:cNvPr id="8" name="Content Placeholder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2705" y="1762833"/>
            <a:ext cx="3969188" cy="85056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6"/>
          <a:srcRect l="1337"/>
          <a:stretch/>
        </p:blipFill>
        <p:spPr>
          <a:xfrm>
            <a:off x="7033382" y="4535214"/>
            <a:ext cx="1259505" cy="18040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rotWithShape="1">
          <a:blip r:embed="rId7"/>
          <a:srcRect l="55834" t="14445" r="12999" b="8125"/>
          <a:stretch/>
        </p:blipFill>
        <p:spPr>
          <a:xfrm>
            <a:off x="6440447" y="5041649"/>
            <a:ext cx="1218049" cy="17021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4821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500"/>
                                        <p:tgtEl>
                                          <p:spTgt spid="2">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990600" y="273000"/>
            <a:ext cx="8382000" cy="1022400"/>
          </a:xfrm>
        </p:spPr>
        <p:txBody>
          <a:bodyPr/>
          <a:lstStyle/>
          <a:p>
            <a:r>
              <a:rPr lang="en-GB" sz="2800" b="1" dirty="0" smtClean="0">
                <a:solidFill>
                  <a:schemeClr val="tx2"/>
                </a:solidFill>
              </a:rPr>
              <a:t>The OECD PAL dashboard…</a:t>
            </a:r>
            <a:endParaRPr lang="en-GB" sz="2800" b="1" dirty="0">
              <a:solidFill>
                <a:schemeClr val="tx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18552336"/>
              </p:ext>
            </p:extLst>
          </p:nvPr>
        </p:nvGraphicFramePr>
        <p:xfrm>
          <a:off x="152400" y="1676400"/>
          <a:ext cx="8839201" cy="260360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9202">
                  <a:extLst>
                    <a:ext uri="{9D8B030D-6E8A-4147-A177-3AD203B41FA5}">
                      <a16:colId xmlns:a16="http://schemas.microsoft.com/office/drawing/2014/main" val="968386652"/>
                    </a:ext>
                  </a:extLst>
                </a:gridCol>
                <a:gridCol w="1142998">
                  <a:extLst>
                    <a:ext uri="{9D8B030D-6E8A-4147-A177-3AD203B41FA5}">
                      <a16:colId xmlns:a16="http://schemas.microsoft.com/office/drawing/2014/main" val="1887158884"/>
                    </a:ext>
                  </a:extLst>
                </a:gridCol>
                <a:gridCol w="1426029">
                  <a:extLst>
                    <a:ext uri="{9D8B030D-6E8A-4147-A177-3AD203B41FA5}">
                      <a16:colId xmlns:a16="http://schemas.microsoft.com/office/drawing/2014/main" val="3685846190"/>
                    </a:ext>
                  </a:extLst>
                </a:gridCol>
                <a:gridCol w="1262743">
                  <a:extLst>
                    <a:ext uri="{9D8B030D-6E8A-4147-A177-3AD203B41FA5}">
                      <a16:colId xmlns:a16="http://schemas.microsoft.com/office/drawing/2014/main" val="2677575703"/>
                    </a:ext>
                  </a:extLst>
                </a:gridCol>
                <a:gridCol w="1262743">
                  <a:extLst>
                    <a:ext uri="{9D8B030D-6E8A-4147-A177-3AD203B41FA5}">
                      <a16:colId xmlns:a16="http://schemas.microsoft.com/office/drawing/2014/main" val="4074676408"/>
                    </a:ext>
                  </a:extLst>
                </a:gridCol>
                <a:gridCol w="1262743">
                  <a:extLst>
                    <a:ext uri="{9D8B030D-6E8A-4147-A177-3AD203B41FA5}">
                      <a16:colId xmlns:a16="http://schemas.microsoft.com/office/drawing/2014/main" val="2678538144"/>
                    </a:ext>
                  </a:extLst>
                </a:gridCol>
                <a:gridCol w="1262743">
                  <a:extLst>
                    <a:ext uri="{9D8B030D-6E8A-4147-A177-3AD203B41FA5}">
                      <a16:colId xmlns:a16="http://schemas.microsoft.com/office/drawing/2014/main" val="4045663250"/>
                    </a:ext>
                  </a:extLst>
                </a:gridCol>
              </a:tblGrid>
              <a:tr h="570491">
                <a:tc>
                  <a:txBody>
                    <a:bodyPr/>
                    <a:lstStyle/>
                    <a:p>
                      <a:r>
                        <a:rPr lang="en-GB" sz="1400" dirty="0" smtClean="0">
                          <a:solidFill>
                            <a:schemeClr val="bg1"/>
                          </a:solidFill>
                          <a:latin typeface="+mj-lt"/>
                        </a:rPr>
                        <a:t>Urgency</a:t>
                      </a:r>
                      <a:endParaRPr lang="en-GB" sz="1400" dirty="0">
                        <a:solidFill>
                          <a:schemeClr val="bg1"/>
                        </a:solidFill>
                        <a:latin typeface="+mj-lt"/>
                      </a:endParaRPr>
                    </a:p>
                  </a:txBody>
                  <a:tcPr>
                    <a:solidFill>
                      <a:srgbClr val="595959"/>
                    </a:solidFill>
                  </a:tcPr>
                </a:tc>
                <a:tc>
                  <a:txBody>
                    <a:bodyPr/>
                    <a:lstStyle/>
                    <a:p>
                      <a:r>
                        <a:rPr lang="en-GB" sz="1400" dirty="0" smtClean="0">
                          <a:latin typeface="+mj-lt"/>
                        </a:rPr>
                        <a:t>Coverage</a:t>
                      </a:r>
                      <a:endParaRPr lang="en-GB" sz="1400" dirty="0">
                        <a:latin typeface="+mj-lt"/>
                      </a:endParaRPr>
                    </a:p>
                  </a:txBody>
                  <a:tcPr>
                    <a:solidFill>
                      <a:srgbClr val="662D91"/>
                    </a:solidFill>
                  </a:tcPr>
                </a:tc>
                <a:tc>
                  <a:txBody>
                    <a:bodyPr/>
                    <a:lstStyle/>
                    <a:p>
                      <a:r>
                        <a:rPr lang="en-GB" sz="1400" dirty="0" smtClean="0">
                          <a:solidFill>
                            <a:schemeClr val="bg1"/>
                          </a:solidFill>
                          <a:latin typeface="+mj-lt"/>
                        </a:rPr>
                        <a:t>Inclusiveness</a:t>
                      </a:r>
                      <a:endParaRPr lang="en-GB" sz="1400" dirty="0">
                        <a:solidFill>
                          <a:schemeClr val="bg1"/>
                        </a:solidFill>
                        <a:latin typeface="+mj-lt"/>
                      </a:endParaRPr>
                    </a:p>
                  </a:txBody>
                  <a:tcPr>
                    <a:solidFill>
                      <a:srgbClr val="A18ABA"/>
                    </a:solidFill>
                  </a:tcPr>
                </a:tc>
                <a:tc>
                  <a:txBody>
                    <a:bodyPr/>
                    <a:lstStyle/>
                    <a:p>
                      <a:r>
                        <a:rPr lang="en-GB" sz="1400" dirty="0" smtClean="0">
                          <a:latin typeface="+mj-lt"/>
                        </a:rPr>
                        <a:t>Flexi-guidance</a:t>
                      </a:r>
                      <a:endParaRPr lang="en-GB" sz="1400" dirty="0">
                        <a:latin typeface="+mj-lt"/>
                      </a:endParaRPr>
                    </a:p>
                  </a:txBody>
                  <a:tcPr>
                    <a:solidFill>
                      <a:srgbClr val="00A79D"/>
                    </a:solidFill>
                  </a:tcPr>
                </a:tc>
                <a:tc>
                  <a:txBody>
                    <a:bodyPr/>
                    <a:lstStyle/>
                    <a:p>
                      <a:r>
                        <a:rPr lang="en-GB" sz="1400" dirty="0" smtClean="0">
                          <a:latin typeface="+mj-lt"/>
                        </a:rPr>
                        <a:t>Alignment</a:t>
                      </a:r>
                      <a:endParaRPr lang="en-GB" sz="1400" dirty="0">
                        <a:latin typeface="+mj-lt"/>
                      </a:endParaRPr>
                    </a:p>
                  </a:txBody>
                  <a:tcPr>
                    <a:solidFill>
                      <a:srgbClr val="39B54A"/>
                    </a:solidFill>
                  </a:tcPr>
                </a:tc>
                <a:tc>
                  <a:txBody>
                    <a:bodyPr/>
                    <a:lstStyle/>
                    <a:p>
                      <a:r>
                        <a:rPr lang="en-GB" sz="1400" dirty="0" smtClean="0">
                          <a:solidFill>
                            <a:schemeClr val="bg1"/>
                          </a:solidFill>
                          <a:latin typeface="+mj-lt"/>
                        </a:rPr>
                        <a:t>Perceived</a:t>
                      </a:r>
                      <a:r>
                        <a:rPr lang="en-GB" sz="1400" baseline="0" dirty="0" smtClean="0">
                          <a:solidFill>
                            <a:schemeClr val="bg1"/>
                          </a:solidFill>
                          <a:latin typeface="+mj-lt"/>
                        </a:rPr>
                        <a:t> impact</a:t>
                      </a:r>
                      <a:endParaRPr lang="en-GB" sz="1400" dirty="0">
                        <a:solidFill>
                          <a:schemeClr val="bg1"/>
                        </a:solidFill>
                        <a:latin typeface="+mj-lt"/>
                      </a:endParaRPr>
                    </a:p>
                  </a:txBody>
                  <a:tcPr>
                    <a:solidFill>
                      <a:srgbClr val="2BB673"/>
                    </a:solidFill>
                  </a:tcPr>
                </a:tc>
                <a:tc>
                  <a:txBody>
                    <a:bodyPr/>
                    <a:lstStyle/>
                    <a:p>
                      <a:r>
                        <a:rPr lang="en-GB" sz="1400" dirty="0" smtClean="0">
                          <a:solidFill>
                            <a:schemeClr val="bg1"/>
                          </a:solidFill>
                          <a:latin typeface="+mj-lt"/>
                        </a:rPr>
                        <a:t>Financing</a:t>
                      </a:r>
                      <a:endParaRPr lang="en-GB" sz="1400" dirty="0">
                        <a:solidFill>
                          <a:schemeClr val="bg1"/>
                        </a:solidFill>
                        <a:latin typeface="+mj-lt"/>
                      </a:endParaRPr>
                    </a:p>
                  </a:txBody>
                  <a:tcPr>
                    <a:solidFill>
                      <a:srgbClr val="006838"/>
                    </a:solidFill>
                  </a:tcPr>
                </a:tc>
                <a:extLst>
                  <a:ext uri="{0D108BD9-81ED-4DB2-BD59-A6C34878D82A}">
                    <a16:rowId xmlns:a16="http://schemas.microsoft.com/office/drawing/2014/main" val="1699867405"/>
                  </a:ext>
                </a:extLst>
              </a:tr>
              <a:tr h="2033111">
                <a:tc>
                  <a:txBody>
                    <a:bodyPr/>
                    <a:lstStyle/>
                    <a:p>
                      <a:pPr>
                        <a:spcAft>
                          <a:spcPts val="600"/>
                        </a:spcAft>
                      </a:pPr>
                      <a:r>
                        <a:rPr lang="en-GB" sz="1200" dirty="0" smtClean="0">
                          <a:solidFill>
                            <a:schemeClr val="bg1"/>
                          </a:solidFill>
                          <a:latin typeface="+mj-lt"/>
                        </a:rPr>
                        <a:t>Population ageing</a:t>
                      </a:r>
                    </a:p>
                    <a:p>
                      <a:pPr>
                        <a:spcAft>
                          <a:spcPts val="600"/>
                        </a:spcAft>
                      </a:pPr>
                      <a:r>
                        <a:rPr lang="en-GB" sz="1200" dirty="0" smtClean="0">
                          <a:solidFill>
                            <a:schemeClr val="bg1"/>
                          </a:solidFill>
                          <a:latin typeface="+mj-lt"/>
                        </a:rPr>
                        <a:t>Automation &amp;</a:t>
                      </a:r>
                      <a:r>
                        <a:rPr lang="en-GB" sz="1200" baseline="0" dirty="0" smtClean="0">
                          <a:solidFill>
                            <a:schemeClr val="bg1"/>
                          </a:solidFill>
                          <a:latin typeface="+mj-lt"/>
                        </a:rPr>
                        <a:t> s</a:t>
                      </a:r>
                      <a:r>
                        <a:rPr lang="en-GB" sz="1200" dirty="0" smtClean="0">
                          <a:solidFill>
                            <a:schemeClr val="bg1"/>
                          </a:solidFill>
                          <a:latin typeface="+mj-lt"/>
                        </a:rPr>
                        <a:t>tructural change</a:t>
                      </a:r>
                    </a:p>
                    <a:p>
                      <a:pPr>
                        <a:spcAft>
                          <a:spcPts val="600"/>
                        </a:spcAft>
                      </a:pPr>
                      <a:r>
                        <a:rPr lang="en-GB" sz="1200" dirty="0" smtClean="0">
                          <a:solidFill>
                            <a:schemeClr val="bg1"/>
                          </a:solidFill>
                          <a:latin typeface="+mj-lt"/>
                        </a:rPr>
                        <a:t>Adult</a:t>
                      </a:r>
                      <a:r>
                        <a:rPr lang="en-GB" sz="1200" baseline="0" dirty="0" smtClean="0">
                          <a:solidFill>
                            <a:schemeClr val="bg1"/>
                          </a:solidFill>
                          <a:latin typeface="+mj-lt"/>
                        </a:rPr>
                        <a:t> skills</a:t>
                      </a:r>
                    </a:p>
                    <a:p>
                      <a:pPr>
                        <a:spcAft>
                          <a:spcPts val="600"/>
                        </a:spcAft>
                      </a:pPr>
                      <a:r>
                        <a:rPr lang="en-GB" sz="1200" baseline="0" dirty="0" smtClean="0">
                          <a:solidFill>
                            <a:schemeClr val="bg1"/>
                          </a:solidFill>
                          <a:latin typeface="+mj-lt"/>
                        </a:rPr>
                        <a:t>Globalisation</a:t>
                      </a:r>
                      <a:endParaRPr lang="en-GB" sz="1200" dirty="0">
                        <a:solidFill>
                          <a:schemeClr val="bg1"/>
                        </a:solidFill>
                        <a:latin typeface="+mj-lt"/>
                      </a:endParaRPr>
                    </a:p>
                  </a:txBody>
                  <a:tcPr>
                    <a:solidFill>
                      <a:srgbClr val="595959">
                        <a:alpha val="60000"/>
                      </a:srgbClr>
                    </a:solidFill>
                  </a:tcPr>
                </a:tc>
                <a:tc>
                  <a:txBody>
                    <a:bodyPr/>
                    <a:lstStyle/>
                    <a:p>
                      <a:pPr>
                        <a:spcAft>
                          <a:spcPts val="600"/>
                        </a:spcAft>
                      </a:pPr>
                      <a:r>
                        <a:rPr lang="en-GB" sz="1200" dirty="0" smtClean="0">
                          <a:solidFill>
                            <a:schemeClr val="bg1"/>
                          </a:solidFill>
                          <a:latin typeface="+mj-lt"/>
                        </a:rPr>
                        <a:t>Employers</a:t>
                      </a:r>
                    </a:p>
                    <a:p>
                      <a:pPr>
                        <a:spcAft>
                          <a:spcPts val="600"/>
                        </a:spcAft>
                      </a:pPr>
                      <a:r>
                        <a:rPr lang="en-GB" sz="1200" dirty="0" smtClean="0">
                          <a:solidFill>
                            <a:schemeClr val="bg1"/>
                          </a:solidFill>
                          <a:latin typeface="+mj-lt"/>
                        </a:rPr>
                        <a:t>Individuals</a:t>
                      </a:r>
                      <a:endParaRPr lang="en-GB" sz="1200" dirty="0">
                        <a:solidFill>
                          <a:schemeClr val="bg1"/>
                        </a:solidFill>
                        <a:latin typeface="+mj-lt"/>
                      </a:endParaRPr>
                    </a:p>
                  </a:txBody>
                  <a:tcPr>
                    <a:solidFill>
                      <a:srgbClr val="662D91">
                        <a:alpha val="60000"/>
                      </a:srgbClr>
                    </a:solidFill>
                  </a:tcPr>
                </a:tc>
                <a:tc>
                  <a:txBody>
                    <a:bodyPr/>
                    <a:lstStyle/>
                    <a:p>
                      <a:pPr>
                        <a:spcAft>
                          <a:spcPts val="600"/>
                        </a:spcAft>
                      </a:pPr>
                      <a:r>
                        <a:rPr lang="en-GB" sz="1200" dirty="0" smtClean="0">
                          <a:solidFill>
                            <a:schemeClr val="bg1"/>
                          </a:solidFill>
                          <a:latin typeface="+mj-lt"/>
                        </a:rPr>
                        <a:t>Socio-demographic</a:t>
                      </a:r>
                      <a:r>
                        <a:rPr lang="en-GB" sz="1200" baseline="0" dirty="0" smtClean="0">
                          <a:solidFill>
                            <a:schemeClr val="bg1"/>
                          </a:solidFill>
                          <a:latin typeface="+mj-lt"/>
                        </a:rPr>
                        <a:t> characteristics</a:t>
                      </a:r>
                    </a:p>
                    <a:p>
                      <a:pPr>
                        <a:spcAft>
                          <a:spcPts val="600"/>
                        </a:spcAft>
                      </a:pPr>
                      <a:r>
                        <a:rPr lang="en-GB" sz="1200" baseline="0" dirty="0" smtClean="0">
                          <a:solidFill>
                            <a:schemeClr val="bg1"/>
                          </a:solidFill>
                          <a:latin typeface="+mj-lt"/>
                        </a:rPr>
                        <a:t>Employment and contract status</a:t>
                      </a:r>
                      <a:endParaRPr lang="en-GB" sz="1200" dirty="0">
                        <a:solidFill>
                          <a:schemeClr val="bg1"/>
                        </a:solidFill>
                        <a:latin typeface="+mj-lt"/>
                      </a:endParaRPr>
                    </a:p>
                  </a:txBody>
                  <a:tcPr>
                    <a:solidFill>
                      <a:srgbClr val="A18ABA">
                        <a:alpha val="60000"/>
                      </a:srgbClr>
                    </a:solidFill>
                  </a:tcPr>
                </a:tc>
                <a:tc>
                  <a:txBody>
                    <a:bodyPr/>
                    <a:lstStyle/>
                    <a:p>
                      <a:pPr>
                        <a:spcAft>
                          <a:spcPts val="600"/>
                        </a:spcAft>
                      </a:pPr>
                      <a:r>
                        <a:rPr lang="en-GB" sz="1200" dirty="0" smtClean="0">
                          <a:solidFill>
                            <a:schemeClr val="bg1"/>
                          </a:solidFill>
                          <a:latin typeface="+mj-lt"/>
                        </a:rPr>
                        <a:t>Flexibility of training</a:t>
                      </a:r>
                      <a:r>
                        <a:rPr lang="en-GB" sz="1200" baseline="0" dirty="0" smtClean="0">
                          <a:solidFill>
                            <a:schemeClr val="bg1"/>
                          </a:solidFill>
                          <a:latin typeface="+mj-lt"/>
                        </a:rPr>
                        <a:t> provision</a:t>
                      </a:r>
                    </a:p>
                    <a:p>
                      <a:pPr>
                        <a:spcAft>
                          <a:spcPts val="600"/>
                        </a:spcAft>
                      </a:pPr>
                      <a:r>
                        <a:rPr lang="en-GB" sz="1200" baseline="0" dirty="0" smtClean="0">
                          <a:solidFill>
                            <a:schemeClr val="bg1"/>
                          </a:solidFill>
                          <a:latin typeface="+mj-lt"/>
                        </a:rPr>
                        <a:t>Use of career guidance services</a:t>
                      </a:r>
                      <a:endParaRPr lang="en-GB" sz="1200" dirty="0">
                        <a:solidFill>
                          <a:schemeClr val="bg1"/>
                        </a:solidFill>
                        <a:latin typeface="+mj-lt"/>
                      </a:endParaRPr>
                    </a:p>
                  </a:txBody>
                  <a:tcPr>
                    <a:solidFill>
                      <a:srgbClr val="00A79D">
                        <a:alpha val="60000"/>
                      </a:srgbClr>
                    </a:solidFill>
                  </a:tcPr>
                </a:tc>
                <a:tc>
                  <a:txBody>
                    <a:bodyPr/>
                    <a:lstStyle/>
                    <a:p>
                      <a:pPr>
                        <a:spcAft>
                          <a:spcPts val="600"/>
                        </a:spcAft>
                      </a:pPr>
                      <a:r>
                        <a:rPr lang="en-GB" sz="1200" dirty="0" smtClean="0">
                          <a:solidFill>
                            <a:schemeClr val="bg1"/>
                          </a:solidFill>
                          <a:latin typeface="+mj-lt"/>
                        </a:rPr>
                        <a:t>Labour market</a:t>
                      </a:r>
                      <a:r>
                        <a:rPr lang="en-GB" sz="1200" baseline="0" dirty="0" smtClean="0">
                          <a:solidFill>
                            <a:schemeClr val="bg1"/>
                          </a:solidFill>
                          <a:latin typeface="+mj-lt"/>
                        </a:rPr>
                        <a:t> imbalances</a:t>
                      </a:r>
                    </a:p>
                    <a:p>
                      <a:pPr>
                        <a:spcAft>
                          <a:spcPts val="600"/>
                        </a:spcAft>
                      </a:pPr>
                      <a:r>
                        <a:rPr lang="en-GB" sz="1200" baseline="0" dirty="0" smtClean="0">
                          <a:solidFill>
                            <a:schemeClr val="bg1"/>
                          </a:solidFill>
                          <a:latin typeface="+mj-lt"/>
                        </a:rPr>
                        <a:t>Assessment of skill needs</a:t>
                      </a:r>
                    </a:p>
                    <a:p>
                      <a:pPr>
                        <a:spcAft>
                          <a:spcPts val="600"/>
                        </a:spcAft>
                      </a:pPr>
                      <a:r>
                        <a:rPr lang="en-GB" sz="1200" baseline="0" dirty="0" smtClean="0">
                          <a:solidFill>
                            <a:schemeClr val="bg1"/>
                          </a:solidFill>
                          <a:latin typeface="+mj-lt"/>
                        </a:rPr>
                        <a:t>Training for future skills</a:t>
                      </a:r>
                      <a:endParaRPr lang="en-GB" sz="1200" dirty="0">
                        <a:solidFill>
                          <a:schemeClr val="bg1"/>
                        </a:solidFill>
                        <a:latin typeface="+mj-lt"/>
                      </a:endParaRPr>
                    </a:p>
                  </a:txBody>
                  <a:tcPr>
                    <a:solidFill>
                      <a:srgbClr val="39B54A">
                        <a:alpha val="60000"/>
                      </a:srgbClr>
                    </a:solidFill>
                  </a:tcPr>
                </a:tc>
                <a:tc>
                  <a:txBody>
                    <a:bodyPr/>
                    <a:lstStyle/>
                    <a:p>
                      <a:r>
                        <a:rPr lang="en-GB" sz="1200" dirty="0" smtClean="0">
                          <a:solidFill>
                            <a:schemeClr val="bg1"/>
                          </a:solidFill>
                          <a:latin typeface="+mj-lt"/>
                        </a:rPr>
                        <a:t>Usefulness and effectiveness</a:t>
                      </a:r>
                      <a:endParaRPr lang="en-GB" sz="1200" dirty="0">
                        <a:solidFill>
                          <a:schemeClr val="bg1"/>
                        </a:solidFill>
                        <a:latin typeface="+mj-lt"/>
                      </a:endParaRPr>
                    </a:p>
                  </a:txBody>
                  <a:tcPr>
                    <a:solidFill>
                      <a:srgbClr val="2BB673">
                        <a:alpha val="60000"/>
                      </a:srgbClr>
                    </a:solidFill>
                  </a:tcPr>
                </a:tc>
                <a:tc>
                  <a:txBody>
                    <a:bodyPr/>
                    <a:lstStyle/>
                    <a:p>
                      <a:pPr>
                        <a:spcAft>
                          <a:spcPts val="600"/>
                        </a:spcAft>
                      </a:pPr>
                      <a:r>
                        <a:rPr lang="en-GB" sz="1200" dirty="0" smtClean="0">
                          <a:solidFill>
                            <a:schemeClr val="bg1"/>
                          </a:solidFill>
                          <a:latin typeface="+mj-lt"/>
                        </a:rPr>
                        <a:t>Government</a:t>
                      </a:r>
                    </a:p>
                    <a:p>
                      <a:pPr>
                        <a:spcAft>
                          <a:spcPts val="600"/>
                        </a:spcAft>
                      </a:pPr>
                      <a:r>
                        <a:rPr lang="en-GB" sz="1200" dirty="0" smtClean="0">
                          <a:solidFill>
                            <a:schemeClr val="bg1"/>
                          </a:solidFill>
                          <a:latin typeface="+mj-lt"/>
                        </a:rPr>
                        <a:t>Employers</a:t>
                      </a:r>
                    </a:p>
                    <a:p>
                      <a:pPr>
                        <a:spcAft>
                          <a:spcPts val="600"/>
                        </a:spcAft>
                      </a:pPr>
                      <a:r>
                        <a:rPr lang="en-GB" sz="1200" dirty="0" smtClean="0">
                          <a:solidFill>
                            <a:schemeClr val="bg1"/>
                          </a:solidFill>
                          <a:latin typeface="+mj-lt"/>
                        </a:rPr>
                        <a:t>Individuals</a:t>
                      </a:r>
                      <a:endParaRPr lang="en-GB" sz="1200" dirty="0">
                        <a:solidFill>
                          <a:schemeClr val="bg1"/>
                        </a:solidFill>
                        <a:latin typeface="+mj-lt"/>
                      </a:endParaRPr>
                    </a:p>
                  </a:txBody>
                  <a:tcPr>
                    <a:solidFill>
                      <a:srgbClr val="006838">
                        <a:alpha val="60000"/>
                      </a:srgbClr>
                    </a:solidFill>
                  </a:tcPr>
                </a:tc>
                <a:extLst>
                  <a:ext uri="{0D108BD9-81ED-4DB2-BD59-A6C34878D82A}">
                    <a16:rowId xmlns:a16="http://schemas.microsoft.com/office/drawing/2014/main" val="4265619613"/>
                  </a:ext>
                </a:extLst>
              </a:tr>
            </a:tbl>
          </a:graphicData>
        </a:graphic>
      </p:graphicFrame>
      <p:sp>
        <p:nvSpPr>
          <p:cNvPr id="9" name="TextBox 8"/>
          <p:cNvSpPr txBox="1"/>
          <p:nvPr/>
        </p:nvSpPr>
        <p:spPr>
          <a:xfrm>
            <a:off x="381000" y="4648200"/>
            <a:ext cx="8534400" cy="1754326"/>
          </a:xfrm>
          <a:prstGeom prst="rect">
            <a:avLst/>
          </a:prstGeom>
          <a:noFill/>
        </p:spPr>
        <p:txBody>
          <a:bodyPr wrap="square" rtlCol="0">
            <a:spAutoFit/>
          </a:bodyPr>
          <a:lstStyle/>
          <a:p>
            <a:pPr lvl="0">
              <a:defRPr/>
            </a:pPr>
            <a:r>
              <a:rPr lang="en-GB" dirty="0" smtClean="0">
                <a:latin typeface="+mj-lt"/>
              </a:rPr>
              <a:t>Data basis:</a:t>
            </a:r>
            <a:r>
              <a:rPr lang="fr-FR" dirty="0" smtClean="0">
                <a:latin typeface="+mj-lt"/>
              </a:rPr>
              <a:t> </a:t>
            </a:r>
          </a:p>
          <a:p>
            <a:pPr lvl="0">
              <a:defRPr/>
            </a:pPr>
            <a:endParaRPr lang="fr-FR" dirty="0" smtClean="0">
              <a:latin typeface="+mj-lt"/>
            </a:endParaRPr>
          </a:p>
          <a:p>
            <a:pPr lvl="0">
              <a:defRPr/>
            </a:pPr>
            <a:r>
              <a:rPr lang="en-GB" dirty="0" smtClean="0">
                <a:latin typeface="+mj-lt"/>
              </a:rPr>
              <a:t>Continuing</a:t>
            </a:r>
            <a:r>
              <a:rPr lang="fr-FR" dirty="0" smtClean="0">
                <a:latin typeface="+mj-lt"/>
              </a:rPr>
              <a:t> </a:t>
            </a:r>
            <a:r>
              <a:rPr lang="en-GB" dirty="0" smtClean="0">
                <a:latin typeface="+mj-lt"/>
              </a:rPr>
              <a:t>Vocational</a:t>
            </a:r>
            <a:r>
              <a:rPr lang="fr-FR" dirty="0" smtClean="0">
                <a:latin typeface="+mj-lt"/>
              </a:rPr>
              <a:t> </a:t>
            </a:r>
            <a:r>
              <a:rPr lang="fr-FR" dirty="0">
                <a:latin typeface="+mj-lt"/>
              </a:rPr>
              <a:t>Training Survey (CVTS), the European </a:t>
            </a:r>
            <a:r>
              <a:rPr lang="fr-FR" dirty="0" err="1">
                <a:latin typeface="+mj-lt"/>
              </a:rPr>
              <a:t>Adult</a:t>
            </a:r>
            <a:r>
              <a:rPr lang="fr-FR" dirty="0">
                <a:latin typeface="+mj-lt"/>
              </a:rPr>
              <a:t> </a:t>
            </a:r>
            <a:r>
              <a:rPr lang="fr-FR" dirty="0" err="1">
                <a:latin typeface="+mj-lt"/>
              </a:rPr>
              <a:t>Education</a:t>
            </a:r>
            <a:r>
              <a:rPr lang="fr-FR" dirty="0">
                <a:latin typeface="+mj-lt"/>
              </a:rPr>
              <a:t> Survey (AES), Eurostat and OECD data on Active Labour </a:t>
            </a:r>
            <a:r>
              <a:rPr lang="fr-FR" dirty="0" err="1">
                <a:latin typeface="+mj-lt"/>
              </a:rPr>
              <a:t>Market</a:t>
            </a:r>
            <a:r>
              <a:rPr lang="fr-FR" dirty="0">
                <a:latin typeface="+mj-lt"/>
              </a:rPr>
              <a:t> </a:t>
            </a:r>
            <a:r>
              <a:rPr lang="fr-FR" dirty="0" err="1">
                <a:latin typeface="+mj-lt"/>
              </a:rPr>
              <a:t>Policies</a:t>
            </a:r>
            <a:r>
              <a:rPr lang="fr-FR" dirty="0">
                <a:latin typeface="+mj-lt"/>
              </a:rPr>
              <a:t>, Survey of </a:t>
            </a:r>
            <a:r>
              <a:rPr lang="fr-FR" dirty="0" err="1">
                <a:latin typeface="+mj-lt"/>
              </a:rPr>
              <a:t>Adult</a:t>
            </a:r>
            <a:r>
              <a:rPr lang="fr-FR" dirty="0">
                <a:latin typeface="+mj-lt"/>
              </a:rPr>
              <a:t> </a:t>
            </a:r>
            <a:r>
              <a:rPr lang="fr-FR" dirty="0" err="1">
                <a:latin typeface="+mj-lt"/>
              </a:rPr>
              <a:t>Skills</a:t>
            </a:r>
            <a:r>
              <a:rPr lang="fr-FR" dirty="0">
                <a:latin typeface="+mj-lt"/>
              </a:rPr>
              <a:t> (PIAAC</a:t>
            </a:r>
            <a:r>
              <a:rPr lang="fr-FR" dirty="0" smtClean="0">
                <a:latin typeface="+mj-lt"/>
              </a:rPr>
              <a:t>) data, </a:t>
            </a:r>
            <a:r>
              <a:rPr lang="fr-FR" dirty="0">
                <a:latin typeface="+mj-lt"/>
              </a:rPr>
              <a:t>UN world population prospects data, a </a:t>
            </a:r>
            <a:r>
              <a:rPr lang="fr-FR" dirty="0" err="1">
                <a:latin typeface="+mj-lt"/>
              </a:rPr>
              <a:t>number</a:t>
            </a:r>
            <a:r>
              <a:rPr lang="fr-FR" dirty="0">
                <a:latin typeface="+mj-lt"/>
              </a:rPr>
              <a:t> of country </a:t>
            </a:r>
            <a:r>
              <a:rPr lang="fr-FR" dirty="0" err="1">
                <a:latin typeface="+mj-lt"/>
              </a:rPr>
              <a:t>level</a:t>
            </a:r>
            <a:r>
              <a:rPr lang="fr-FR" dirty="0">
                <a:latin typeface="+mj-lt"/>
              </a:rPr>
              <a:t> </a:t>
            </a:r>
            <a:r>
              <a:rPr lang="fr-FR" dirty="0" err="1" smtClean="0">
                <a:latin typeface="+mj-lt"/>
              </a:rPr>
              <a:t>surveys</a:t>
            </a:r>
            <a:endParaRPr lang="fr-FR" dirty="0">
              <a:latin typeface="+mj-lt"/>
            </a:endParaRPr>
          </a:p>
        </p:txBody>
      </p:sp>
    </p:spTree>
    <p:extLst>
      <p:ext uri="{BB962C8B-B14F-4D97-AF65-F5344CB8AC3E}">
        <p14:creationId xmlns:p14="http://schemas.microsoft.com/office/powerpoint/2010/main" val="18218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p:cNvSpPr>
            <a:spLocks noGrp="1"/>
          </p:cNvSpPr>
          <p:nvPr>
            <p:ph type="title"/>
          </p:nvPr>
        </p:nvSpPr>
        <p:spPr>
          <a:xfrm>
            <a:off x="1308600" y="273000"/>
            <a:ext cx="8064000" cy="1022400"/>
          </a:xfrm>
        </p:spPr>
        <p:txBody>
          <a:bodyPr/>
          <a:lstStyle/>
          <a:p>
            <a:r>
              <a:rPr lang="en-GB" sz="2800" b="1" dirty="0" smtClean="0">
                <a:solidFill>
                  <a:schemeClr val="tx2"/>
                </a:solidFill>
              </a:rPr>
              <a:t>… </a:t>
            </a:r>
            <a:r>
              <a:rPr lang="en-GB" sz="2800" b="1" dirty="0" smtClean="0">
                <a:solidFill>
                  <a:schemeClr val="tx2"/>
                </a:solidFill>
              </a:rPr>
              <a:t>reveals that no AL system is perfect.</a:t>
            </a:r>
            <a:endParaRPr lang="en-GB" sz="2800" b="1" dirty="0">
              <a:solidFill>
                <a:schemeClr val="tx2"/>
              </a:solidFill>
            </a:endParaRPr>
          </a:p>
        </p:txBody>
      </p:sp>
      <p:pic>
        <p:nvPicPr>
          <p:cNvPr id="7" name="Picture 6"/>
          <p:cNvPicPr>
            <a:picLocks noChangeAspect="1"/>
          </p:cNvPicPr>
          <p:nvPr/>
        </p:nvPicPr>
        <p:blipFill>
          <a:blip r:embed="rId3"/>
          <a:stretch>
            <a:fillRect/>
          </a:stretch>
        </p:blipFill>
        <p:spPr>
          <a:xfrm>
            <a:off x="228600" y="1524000"/>
            <a:ext cx="8631105" cy="4863967"/>
          </a:xfrm>
          <a:prstGeom prst="rect">
            <a:avLst/>
          </a:prstGeom>
        </p:spPr>
      </p:pic>
      <p:sp>
        <p:nvSpPr>
          <p:cNvPr id="8" name="Rectangle 7"/>
          <p:cNvSpPr/>
          <p:nvPr/>
        </p:nvSpPr>
        <p:spPr>
          <a:xfrm>
            <a:off x="76200" y="5181600"/>
            <a:ext cx="89154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459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4.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33AB0B45A31F2B489F9B80276A6B0922" ma:contentTypeVersion="73" ma:contentTypeDescription="" ma:contentTypeScope="" ma:versionID="9a60641146cc569c79485b56ed4b21f6">
  <xsd:schema xmlns:xsd="http://www.w3.org/2001/XMLSchema" xmlns:xs="http://www.w3.org/2001/XMLSchema" xmlns:p="http://schemas.microsoft.com/office/2006/metadata/properties" xmlns:ns1="54c4cd27-f286-408f-9ce0-33c1e0f3ab39" xmlns:ns2="c5805097-db0a-42f9-a837-be9035f1f571" xmlns:ns3="22a5b7d0-1699-458f-b8e2-4d8247229549" xmlns:ns5="c9f238dd-bb73-4aef-a7a5-d644ad823e52" xmlns:ns6="ca82dde9-3436-4d3d-bddd-d31447390034" xmlns:ns7="http://schemas.microsoft.com/sharepoint/v4" targetNamespace="http://schemas.microsoft.com/office/2006/metadata/properties" ma:root="true" ma:fieldsID="032ced2f3b94eb4200151775e7513f61" ns1:_="" ns2:_="" ns3:_="" ns5:_="" ns6:_="" ns7:_="">
    <xsd:import namespace="54c4cd27-f286-408f-9ce0-33c1e0f3ab39"/>
    <xsd:import namespace="c5805097-db0a-42f9-a837-be9035f1f571"/>
    <xsd:import namespace="22a5b7d0-1699-458f-b8e2-4d8247229549"/>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6:TaxCatchAllLabel" minOccurs="0"/>
                <xsd:element ref="ns1:OECDMeetingDate" minOccurs="0"/>
                <xsd:element ref="ns6:OECDlanguage" minOccurs="0"/>
                <xsd:element ref="ns6:TaxCatchAll" minOccurs="0"/>
                <xsd:element ref="ns2:cc3d610261fc4fa09f62df6074327105" minOccurs="0"/>
                <xsd:element ref="ns3:k87588ac03a94edb9fcc4f2494cfdd51" minOccurs="0"/>
                <xsd:element ref="ns3:b8c3c820c0584e889da065b0a99e2c1a" minOccurs="0"/>
                <xsd:element ref="ns7:IconOverlay" minOccurs="0"/>
                <xsd:element ref="ns3:OECDSharingStatus" minOccurs="0"/>
                <xsd:element ref="ns3:OECDCommunityDocumentURL" minOccurs="0"/>
                <xsd:element ref="ns3:OECDCommunityDocumentID" minOccurs="0"/>
                <xsd:element ref="ns2:eShareHorizProjTaxHTField0" minOccurs="0"/>
                <xsd:element ref="ns3:OECDTagsCache" minOccurs="0"/>
                <xsd:element ref="ns2:OECDAllRelatedUser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24" nillable="true" ma:displayName="Meeting Date" ma:default="" ma:format="DateOnly" ma:hidden="true" ma:internalName="OECDMeeting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805097-db0a-42f9-a837-be9035f1f5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cc3d610261fc4fa09f62df6074327105" ma:index="30" nillable="true" ma:taxonomy="true" ma:internalName="cc3d610261fc4fa09f62df6074327105" ma:taxonomyFieldName="OECDHorizontalProjects" ma:displayName="Horizontal project" ma:readOnly="false" ma:default="" ma:fieldId="{cc3d6102-61fc-4fa0-9f62-df607432710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39" nillable="true" ma:displayName="OECDHorizontalProjects_0" ma:description="" ma:hidden="true" ma:internalName="eShareHorizProjTaxHTField0">
      <xsd:simpleType>
        <xsd:restriction base="dms:Note"/>
      </xsd:simpleType>
    </xsd:element>
    <xsd:element name="OECDAllRelatedUsers" ma:index="42"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a5b7d0-1699-458f-b8e2-4d8247229549"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e4a9a165-02d8-4f21-bcc3-1bc2950ca1ad" ma:internalName="OECDProjectLookup" ma:readOnly="false" ma:showField="OECDShortProjectName" ma:web="22a5b7d0-1699-458f-b8e2-4d8247229549">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e4a9a165-02d8-4f21-bcc3-1bc2950ca1ad"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87588ac03a94edb9fcc4f2494cfdd51" ma:index="31" nillable="true" ma:taxonomy="true" ma:internalName="k87588ac03a94edb9fcc4f2494cfdd51" ma:taxonomyFieldName="OECDProjectOwnerStructure" ma:displayName="Project owner" ma:readOnly="false" ma:default="" ma:fieldId="487588ac-03a9-4edb-9fcc-4f2494cfdd51"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b8c3c820c0584e889da065b0a99e2c1a" ma:index="32" nillable="true" ma:displayName="Deliverable owner_0" ma:hidden="true" ma:internalName="b8c3c820c0584e889da065b0a99e2c1a">
      <xsd:simpleType>
        <xsd:restriction base="dms:Note"/>
      </xsd:simpleType>
    </xsd:element>
    <xsd:element name="OECDSharingStatus" ma:index="36" nillable="true" ma:displayName="O.N.E Document Sharing Status" ma:description="" ma:hidden="true" ma:internalName="OECDSharingStatus">
      <xsd:simpleType>
        <xsd:restriction base="dms:Text"/>
      </xsd:simpleType>
    </xsd:element>
    <xsd:element name="OECDCommunityDocumentURL" ma:index="37" nillable="true" ma:displayName="O.N.E Community Document URL" ma:description="" ma:hidden="true" ma:internalName="OECDCommunityDocumentURL">
      <xsd:simpleType>
        <xsd:restriction base="dms:Text"/>
      </xsd:simpleType>
    </xsd:element>
    <xsd:element name="OECDCommunityDocumentID" ma:index="38" nillable="true" ma:displayName="O.N.E Community Document ID" ma:decimals="0" ma:description="" ma:hidden="true" ma:internalName="OECDCommunityDocumentID">
      <xsd:simpleType>
        <xsd:restriction base="dms:Number"/>
      </xsd:simpleType>
    </xsd:element>
    <xsd:element name="OECDTagsCache" ma:index="41" nillable="true" ma:displayName="Tags cache" ma:description="" ma:hidden="true" ma:internalName="OECDTagsCache">
      <xsd:simpleType>
        <xsd:restriction base="dms:Note"/>
      </xsd:simpleType>
    </xsd:element>
    <xsd:element name="SharedWithUsers" ma:index="4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Label" ma:index="23" nillable="true" ma:displayName="Taxonomy Catch All Column1" ma:hidden="true" ma:list="{065777cc-c5a0-47b6-ab6d-968be733c10c}" ma:internalName="TaxCatchAllLabel" ma:readOnly="true" ma:showField="CatchAllDataLabel"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OECDlanguage" ma:index="27"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29" nillable="true" ma:displayName="Taxonomy Catch All Column" ma:hidden="true" ma:list="{065777cc-c5a0-47b6-ab6d-968be733c10c}" ma:internalName="TaxCatchAll" ma:showField="CatchAllData" ma:web="c5805097-db0a-42f9-a837-be9035f1f5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4"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OECDProjectMembers xmlns="22a5b7d0-1699-458f-b8e2-4d8247229549">
      <UserInfo>
        <DisplayName>AMARO DE PAULA Diogo, ELS/SAE</DisplayName>
        <AccountId>881</AccountId>
        <AccountType/>
      </UserInfo>
      <UserInfo>
        <DisplayName>BLUMIN Dana, ELS/SAE</DisplayName>
        <AccountId>220</AccountId>
        <AccountType/>
      </UserInfo>
      <UserInfo>
        <DisplayName>BROECKE Stijn, ELS/SAE</DisplayName>
        <AccountId>110</AccountId>
        <AccountType/>
      </UserInfo>
      <UserInfo>
        <DisplayName>CIMPER Sylvie, ELS/SAE</DisplayName>
        <AccountId>158</AccountId>
        <AccountType/>
      </UserInfo>
      <UserInfo>
        <DisplayName>FALCO Paolo, ELS/SAE</DisplayName>
        <AccountId>155</AccountId>
        <AccountType/>
      </UserInfo>
      <UserInfo>
        <DisplayName>FORTI Alessia, ELS/SAE</DisplayName>
        <AccountId>212</AccountId>
        <AccountType/>
      </UserInfo>
      <UserInfo>
        <DisplayName>HA Hyeongso, ELS/SAE</DisplayName>
        <AccountId>364</AccountId>
        <AccountType/>
      </UserInfo>
      <UserInfo>
        <DisplayName>HAYWOOD Luke, ELS/SAE</DisplayName>
        <AccountId>886</AccountId>
        <AccountType/>
      </UserInfo>
      <UserInfo>
        <DisplayName>INOUE Yusuke, ELS/SAE</DisplayName>
        <AccountId>691</AccountId>
        <AccountType/>
      </UserInfo>
      <UserInfo>
        <DisplayName>KEESE Mark, ELS/SAE</DisplayName>
        <AccountId>162</AccountId>
        <AccountType/>
      </UserInfo>
      <UserInfo>
        <DisplayName>LANGENBUCHER Kristine, ELS/SAE</DisplayName>
        <AccountId>114</AccountId>
        <AccountType/>
      </UserInfo>
      <UserInfo>
        <DisplayName>MACDONALD Duncan, ELS/SAE</DisplayName>
        <AccountId>741</AccountId>
        <AccountType/>
      </UserInfo>
      <UserInfo>
        <DisplayName>MANCA Fabio, ELS/SAE</DisplayName>
        <AccountId>141</AccountId>
        <AccountType/>
      </UserInfo>
      <UserInfo>
        <DisplayName>MARIANNA Pascal, ELS/SAE</DisplayName>
        <AccountId>147</AccountId>
        <AccountType/>
      </UserInfo>
      <UserInfo>
        <DisplayName>MEZA-ESSID Monica, ELS/SAE</DisplayName>
        <AccountId>211</AccountId>
        <AccountType/>
      </UserInfo>
      <UserInfo>
        <DisplayName>MULLOCK Katharine, ELS/SAE</DisplayName>
        <AccountId>481</AccountId>
        <AccountType/>
      </UserInfo>
      <UserInfo>
        <DisplayName>PRINZ Christopher, ELS/SAE</DisplayName>
        <AccountId>236</AccountId>
        <AccountType/>
      </UserInfo>
      <UserInfo>
        <DisplayName>QUINTINI Glenda, ELS/SAE</DisplayName>
        <AccountId>193</AccountId>
        <AccountType/>
      </UserInfo>
      <UserInfo>
        <DisplayName>SAINT-MARTIN Anne, ELS/SAE</DisplayName>
        <AccountId>139</AccountId>
        <AccountType/>
      </UserInfo>
      <UserInfo>
        <DisplayName>SALVATORI Andrea, ELS/SAE</DisplayName>
        <AccountId>879</AccountId>
        <AccountType/>
      </UserInfo>
      <UserInfo>
        <DisplayName>SINGH Shruti, ELS/SAE</DisplayName>
        <AccountId>149</AccountId>
        <AccountType/>
      </UserInfo>
      <UserInfo>
        <DisplayName>SONNET Anne, ELS/SAE</DisplayName>
        <AccountId>154</AccountId>
        <AccountType/>
      </UserInfo>
      <UserInfo>
        <DisplayName>STERMSEK Marko, ELS/SAE</DisplayName>
        <AccountId>927</AccountId>
        <AccountType/>
      </UserInfo>
      <UserInfo>
        <DisplayName>VANDEWEYER Marieke, ELS/SAE</DisplayName>
        <AccountId>347</AccountId>
        <AccountType/>
      </UserInfo>
      <UserInfo>
        <DisplayName>VOURC'H Ann, ELS/SAE</DisplayName>
        <AccountId>112</AccountId>
        <AccountType/>
      </UserInfo>
      <UserInfo>
        <DisplayName>KODLOVA Katerina, ELS/SAE</DisplayName>
        <AccountId>1086</AccountId>
        <AccountType/>
      </UserInfo>
      <UserInfo>
        <DisplayName>LAURINGSON Anne, ELS/SAE</DisplayName>
        <AccountId>1154</AccountId>
        <AccountType/>
      </UserInfo>
      <UserInfo>
        <DisplayName>GREEN Andrew, ELS/SAE</DisplayName>
        <AccountId>1105</AccountId>
        <AccountType/>
      </UserInfo>
      <UserInfo>
        <DisplayName>FIALHO Priscilla, ECO/CS1</DisplayName>
        <AccountId>1056</AccountId>
        <AccountType/>
      </UserInfo>
      <UserInfo>
        <DisplayName>XENOGIANI Theodora, ELS/SAE</DisplayName>
        <AccountId>108</AccountId>
        <AccountType/>
      </UserInfo>
      <UserInfo>
        <DisplayName>POESCHEL Friedrich, ELS/IMD</DisplayName>
        <AccountId>156</AccountId>
        <AccountType/>
      </UserInfo>
      <UserInfo>
        <DisplayName>MEIERKORD Anja, ELS/SAE</DisplayName>
        <AccountId>1255</AccountId>
        <AccountType/>
      </UserInfo>
    </OECDProjectMembers>
    <OECDProjectManager xmlns="22a5b7d0-1699-458f-b8e2-4d8247229549">
      <UserInfo>
        <DisplayName/>
        <AccountId>211</AccountId>
        <AccountType/>
      </UserInfo>
    </OECDProjectManager>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Employment</TermName>
          <TermId xmlns="http://schemas.microsoft.com/office/infopath/2007/PartnerControls">9736cb43-7793-491d-8dac-90f3d1afdbcc</TermId>
        </TermInfo>
        <TermInfo xmlns="http://schemas.microsoft.com/office/infopath/2007/PartnerControls">
          <TermName xmlns="http://schemas.microsoft.com/office/infopath/2007/PartnerControls">Labour</TermName>
          <TermId xmlns="http://schemas.microsoft.com/office/infopath/2007/PartnerControls">9c96754d-5db2-4682-a431-266ac481e73b</TermId>
        </TermInfo>
        <TermInfo xmlns="http://schemas.microsoft.com/office/infopath/2007/PartnerControls">
          <TermName xmlns="http://schemas.microsoft.com/office/infopath/2007/PartnerControls">Skills</TermName>
          <TermId xmlns="http://schemas.microsoft.com/office/infopath/2007/PartnerControls">cfb0c4bc-ef0d-44ad-811d-389e928c8141</TermId>
        </TermInfo>
      </Terms>
    </eShareTopicTaxHTField0>
    <cc3d610261fc4fa09f62df6074327105 xmlns="c5805097-db0a-42f9-a837-be9035f1f571">
      <Terms xmlns="http://schemas.microsoft.com/office/infopath/2007/PartnerControls"/>
    </cc3d610261fc4fa09f62df6074327105>
    <OECDProjectLookup xmlns="22a5b7d0-1699-458f-b8e2-4d8247229549">32</OECDProjectLookup>
    <eSharePWBTaxHTField0 xmlns="c9f238dd-bb73-4aef-a7a5-d644ad823e52">
      <Terms xmlns="http://schemas.microsoft.com/office/infopath/2007/PartnerControls">
        <TermInfo xmlns="http://schemas.microsoft.com/office/infopath/2007/PartnerControls">
          <TermName xmlns="http://schemas.microsoft.com/office/infopath/2007/PartnerControls">2.2.1 Employment Outlook, Reviews and Labour Market Policies</TermName>
          <TermId xmlns="http://schemas.microsoft.com/office/infopath/2007/PartnerControls">1a54e589-635d-4952-aea7-46764f352023</TermId>
        </TermInfo>
      </Terms>
    </eSharePWBTaxHTField0>
    <TaxCatchAll xmlns="ca82dde9-3436-4d3d-bddd-d31447390034">
      <Value>304</Value>
      <Value>14</Value>
      <Value>195</Value>
      <Value>294</Value>
      <Value>768</Value>
      <Value>22</Value>
      <Value>816</Value>
    </TaxCatchAll>
    <OECDMainProject xmlns="22a5b7d0-1699-458f-b8e2-4d8247229549">32</OECDMainProject>
    <eShareKeywordsTaxHTField0 xmlns="c9f238dd-bb73-4aef-a7a5-d644ad823e52">
      <Terms xmlns="http://schemas.microsoft.com/office/infopath/2007/PartnerControls">
        <TermInfo xmlns="http://schemas.microsoft.com/office/infopath/2007/PartnerControls">
          <TermName xmlns="http://schemas.microsoft.com/office/infopath/2007/PartnerControls">Future of Work FoW</TermName>
          <TermId xmlns="http://schemas.microsoft.com/office/infopath/2007/PartnerControls">d9a69bab-73f0-4006-8b29-3112d7fb27e2</TermId>
        </TermInfo>
      </Terms>
    </eShareKeywordsTaxHTField0>
    <k87588ac03a94edb9fcc4f2494cfdd51 xmlns="22a5b7d0-1699-458f-b8e2-4d8247229549">
      <Terms xmlns="http://schemas.microsoft.com/office/infopath/2007/PartnerControls">
        <TermInfo xmlns="http://schemas.microsoft.com/office/infopath/2007/PartnerControls">
          <TermName xmlns="http://schemas.microsoft.com/office/infopath/2007/PartnerControls">ELS/SAE</TermName>
          <TermId xmlns="http://schemas.microsoft.com/office/infopath/2007/PartnerControls">381e32e1-e5bd-4327-9c64-8476cec74d5c</TermId>
        </TermInfo>
      </Terms>
    </k87588ac03a94edb9fcc4f2494cfdd51>
    <eShareCommitteeTaxHTField0 xmlns="c9f238dd-bb73-4aef-a7a5-d644ad823e52">
      <Terms xmlns="http://schemas.microsoft.com/office/infopath/2007/PartnerControls">
        <TermInfo xmlns="http://schemas.microsoft.com/office/infopath/2007/PartnerControls">
          <TermName xmlns="http://schemas.microsoft.com/office/infopath/2007/PartnerControls">Employment, Labour and Social Affairs Committee</TermName>
          <TermId xmlns="http://schemas.microsoft.com/office/infopath/2007/PartnerControls">042c2d58-0ad6-4bf4-853d-cad057c581bf</TermId>
        </TermInfo>
      </Terms>
    </eShareCommitteeTaxHTField0>
    <eShareHorizProjTaxHTField0 xmlns="c5805097-db0a-42f9-a837-be9035f1f571" xsi:nil="true"/>
    <OECDKimBussinessContext xmlns="54c4cd27-f286-408f-9ce0-33c1e0f3ab39" xsi:nil="true"/>
    <OECDlanguage xmlns="ca82dde9-3436-4d3d-bddd-d31447390034">English</OECDlanguage>
    <OECDAllRelatedUsers xmlns="c5805097-db0a-42f9-a837-be9035f1f571">
      <UserInfo>
        <DisplayName/>
        <AccountId xsi:nil="true"/>
        <AccountType/>
      </UserInfo>
    </OECDAllRelatedUsers>
    <IconOverlay xmlns="http://schemas.microsoft.com/sharepoint/v4" xsi:nil="true"/>
    <OECDCommunityDocumentID xmlns="22a5b7d0-1699-458f-b8e2-4d8247229549" xsi:nil="true"/>
    <OECDTagsCache xmlns="22a5b7d0-1699-458f-b8e2-4d8247229549" xsi:nil="true"/>
    <b8c3c820c0584e889da065b0a99e2c1a xmlns="22a5b7d0-1699-458f-b8e2-4d8247229549" xsi:nil="true"/>
    <OECDMeetingDate xmlns="54c4cd27-f286-408f-9ce0-33c1e0f3ab39" xsi:nil="true"/>
    <OECDSharingStatus xmlns="22a5b7d0-1699-458f-b8e2-4d8247229549" xsi:nil="true"/>
    <OECDCommunityDocumentURL xmlns="22a5b7d0-1699-458f-b8e2-4d8247229549" xsi:nil="true"/>
    <OECDPinnedBy xmlns="22a5b7d0-1699-458f-b8e2-4d8247229549">
      <UserInfo>
        <DisplayName/>
        <AccountId xsi:nil="true"/>
        <AccountType/>
      </UserInfo>
    </OECDPinnedBy>
    <OECDKimProvenance xmlns="54c4cd27-f286-408f-9ce0-33c1e0f3ab39" xsi:nil="true"/>
    <OECDKimStatus xmlns="54c4cd27-f286-408f-9ce0-33c1e0f3ab39">Draft</OECDKimStatus>
    <OECDExpirationDate xmlns="c5805097-db0a-42f9-a837-be9035f1f571" xsi:nil="true"/>
  </documentManagement>
</p:properties>
</file>

<file path=customXml/itemProps1.xml><?xml version="1.0" encoding="utf-8"?>
<ds:datastoreItem xmlns:ds="http://schemas.openxmlformats.org/officeDocument/2006/customXml" ds:itemID="{D57792B1-4041-4539-B025-538DDB5A9F61}">
  <ds:schemaRefs>
    <ds:schemaRef ds:uri="Microsoft.SharePoint.Taxonomy.ContentTypeSync"/>
  </ds:schemaRefs>
</ds:datastoreItem>
</file>

<file path=customXml/itemProps2.xml><?xml version="1.0" encoding="utf-8"?>
<ds:datastoreItem xmlns:ds="http://schemas.openxmlformats.org/officeDocument/2006/customXml" ds:itemID="{DD165E75-95A6-45BC-9DF2-1B9287523CC3}">
  <ds:schemaRefs>
    <ds:schemaRef ds:uri="http://schemas.microsoft.com/sharepoint/v3/contenttype/forms"/>
  </ds:schemaRefs>
</ds:datastoreItem>
</file>

<file path=customXml/itemProps3.xml><?xml version="1.0" encoding="utf-8"?>
<ds:datastoreItem xmlns:ds="http://schemas.openxmlformats.org/officeDocument/2006/customXml" ds:itemID="{87C7ED61-803C-40A7-9AC9-ACC03EE7A787}">
  <ds:schemaRefs>
    <ds:schemaRef ds:uri="http://www.oecd.org/eshare/projectsentre/CtFieldPriority/"/>
    <ds:schemaRef ds:uri="http://schemas.microsoft.com/2003/10/Serialization/Arrays"/>
  </ds:schemaRefs>
</ds:datastoreItem>
</file>

<file path=customXml/itemProps4.xml><?xml version="1.0" encoding="utf-8"?>
<ds:datastoreItem xmlns:ds="http://schemas.openxmlformats.org/officeDocument/2006/customXml" ds:itemID="{7F76CCF9-35A5-4D95-9BDF-29404B0242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5805097-db0a-42f9-a837-be9035f1f571"/>
    <ds:schemaRef ds:uri="22a5b7d0-1699-458f-b8e2-4d8247229549"/>
    <ds:schemaRef ds:uri="c9f238dd-bb73-4aef-a7a5-d644ad823e52"/>
    <ds:schemaRef ds:uri="ca82dde9-3436-4d3d-bddd-d3144739003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B5748F8-B908-4DA1-B8DF-34C81B081ABA}">
  <ds:schemaRefs>
    <ds:schemaRef ds:uri="http://schemas.microsoft.com/office/2006/metadata/properties"/>
    <ds:schemaRef ds:uri="22a5b7d0-1699-458f-b8e2-4d8247229549"/>
    <ds:schemaRef ds:uri="54c4cd27-f286-408f-9ce0-33c1e0f3ab39"/>
    <ds:schemaRef ds:uri="http://schemas.microsoft.com/sharepoint/v4"/>
    <ds:schemaRef ds:uri="http://purl.org/dc/terms/"/>
    <ds:schemaRef ds:uri="c5805097-db0a-42f9-a837-be9035f1f571"/>
    <ds:schemaRef ds:uri="c9f238dd-bb73-4aef-a7a5-d644ad823e52"/>
    <ds:schemaRef ds:uri="http://schemas.microsoft.com/office/2006/documentManagement/types"/>
    <ds:schemaRef ds:uri="http://schemas.microsoft.com/office/infopath/2007/PartnerControls"/>
    <ds:schemaRef ds:uri="ca82dde9-3436-4d3d-bddd-d31447390034"/>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6050</TotalTime>
  <Words>981</Words>
  <Application>Microsoft Office PowerPoint</Application>
  <PresentationFormat>On-screen Show (4:3)</PresentationFormat>
  <Paragraphs>124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SimSun</vt:lpstr>
      <vt:lpstr>Arial</vt:lpstr>
      <vt:lpstr>Calibri</vt:lpstr>
      <vt:lpstr>Georgia</vt:lpstr>
      <vt:lpstr>Helvetica 65 Medium</vt:lpstr>
      <vt:lpstr>OECD_English_white</vt:lpstr>
      <vt:lpstr>Future-proof adult learning</vt:lpstr>
      <vt:lpstr>Adult learning systems are under pressure.</vt:lpstr>
      <vt:lpstr>Most countries have seen increases in employment rates in the last decades…</vt:lpstr>
      <vt:lpstr>…but the jobs created are not the same as those disappearing.</vt:lpstr>
      <vt:lpstr>Skill imbalances in the labour market are intensifying…</vt:lpstr>
      <vt:lpstr>…and many more jobs will be affected by change in the future.</vt:lpstr>
      <vt:lpstr>Are we ready for these challenges?</vt:lpstr>
      <vt:lpstr>The OECD PAL dashboard…</vt:lpstr>
      <vt:lpstr>… reveals that no AL system is perfect.</vt:lpstr>
      <vt:lpstr>Many adults do not train, …</vt:lpstr>
      <vt:lpstr>…certain groups of individuals don’t participate…</vt:lpstr>
      <vt:lpstr>…and many don’t perceive training to be useful for the labour market.</vt:lpstr>
      <vt:lpstr>There are five key areas of action for policy-makers.</vt:lpstr>
      <vt:lpstr>Follow-up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gig economy Challenges for labour, skills and social policies</dc:title>
  <dc:creator>BROECKE Stijn, ELS/SAE</dc:creator>
  <cp:lastModifiedBy>MEIERKORD Anja, ELS/SAE</cp:lastModifiedBy>
  <cp:revision>1295</cp:revision>
  <cp:lastPrinted>2018-03-22T07:59:11Z</cp:lastPrinted>
  <dcterms:created xsi:type="dcterms:W3CDTF">2006-08-16T00:00:00Z</dcterms:created>
  <dcterms:modified xsi:type="dcterms:W3CDTF">2019-10-14T09:03:52Z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ECDCountry">
    <vt:lpwstr/>
  </property>
  <property fmtid="{D5CDD505-2E9C-101B-9397-08002B2CF9AE}" pid="3" name="OECDTopic">
    <vt:lpwstr>195;#Employment|9736cb43-7793-491d-8dac-90f3d1afdbcc;#304;#Labour|9c96754d-5db2-4682-a431-266ac481e73b;#14;#Skills|cfb0c4bc-ef0d-44ad-811d-389e928c8141</vt:lpwstr>
  </property>
  <property fmtid="{D5CDD505-2E9C-101B-9397-08002B2CF9AE}" pid="4" name="OECDCommittee">
    <vt:lpwstr>22;#Employment, Labour and Social Affairs Committee|042c2d58-0ad6-4bf4-853d-cad057c581bf</vt:lpwstr>
  </property>
  <property fmtid="{D5CDD505-2E9C-101B-9397-08002B2CF9AE}" pid="5" name="ContentTypeId">
    <vt:lpwstr>0x0101008B4DD370EC31429186F3AD49F0D3098F00D44DBCB9EB4F45278CB5C9765BE5299500A4858B360C6A491AA753F8BCA47AA9100033AB0B45A31F2B489F9B80276A6B0922</vt:lpwstr>
  </property>
  <property fmtid="{D5CDD505-2E9C-101B-9397-08002B2CF9AE}" pid="6" name="OECDPWB">
    <vt:lpwstr>816;#2.2.1 Employment Outlook, Reviews and Labour Market Policies|1a54e589-635d-4952-aea7-46764f352023</vt:lpwstr>
  </property>
  <property fmtid="{D5CDD505-2E9C-101B-9397-08002B2CF9AE}" pid="7" name="eShareOrganisationTaxHTField0">
    <vt:lpwstr/>
  </property>
  <property fmtid="{D5CDD505-2E9C-101B-9397-08002B2CF9AE}" pid="8" name="OECDKeywords">
    <vt:lpwstr>294;#Future of Work FoW|d9a69bab-73f0-4006-8b29-3112d7fb27e2</vt:lpwstr>
  </property>
  <property fmtid="{D5CDD505-2E9C-101B-9397-08002B2CF9AE}" pid="9" name="OECDHorizontalProjects">
    <vt:lpwstr/>
  </property>
  <property fmtid="{D5CDD505-2E9C-101B-9397-08002B2CF9AE}" pid="10" name="OECDProjectOwnerStructure">
    <vt:lpwstr>768;#ELS/SAE|381e32e1-e5bd-4327-9c64-8476cec74d5c</vt:lpwstr>
  </property>
  <property fmtid="{D5CDD505-2E9C-101B-9397-08002B2CF9AE}" pid="11" name="OECDOrganisation">
    <vt:lpwstr/>
  </property>
  <property fmtid="{D5CDD505-2E9C-101B-9397-08002B2CF9AE}" pid="12" name="_docset_NoMedatataSyncRequired">
    <vt:lpwstr>False</vt:lpwstr>
  </property>
</Properties>
</file>