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686" r:id="rId2"/>
    <p:sldMasterId id="2147483690" r:id="rId3"/>
    <p:sldMasterId id="2147483694" r:id="rId4"/>
    <p:sldMasterId id="2147483704" r:id="rId5"/>
  </p:sldMasterIdLst>
  <p:notesMasterIdLst>
    <p:notesMasterId r:id="rId18"/>
  </p:notesMasterIdLst>
  <p:handoutMasterIdLst>
    <p:handoutMasterId r:id="rId19"/>
  </p:handoutMasterIdLst>
  <p:sldIdLst>
    <p:sldId id="257" r:id="rId6"/>
    <p:sldId id="272" r:id="rId7"/>
    <p:sldId id="276" r:id="rId8"/>
    <p:sldId id="287" r:id="rId9"/>
    <p:sldId id="286" r:id="rId10"/>
    <p:sldId id="282" r:id="rId11"/>
    <p:sldId id="288" r:id="rId12"/>
    <p:sldId id="284" r:id="rId13"/>
    <p:sldId id="290" r:id="rId14"/>
    <p:sldId id="291" r:id="rId15"/>
    <p:sldId id="289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F8971D"/>
    <a:srgbClr val="93C01F"/>
    <a:srgbClr val="0A0A06"/>
    <a:srgbClr val="309CD7"/>
    <a:srgbClr val="EF4136"/>
    <a:srgbClr val="F7941D"/>
    <a:srgbClr val="8DC63F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434" autoAdjust="0"/>
  </p:normalViewPr>
  <p:slideViewPr>
    <p:cSldViewPr>
      <p:cViewPr varScale="1">
        <p:scale>
          <a:sx n="134" d="100"/>
          <a:sy n="134" d="100"/>
        </p:scale>
        <p:origin x="-344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12/10/19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12/10/19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0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  <p:sldLayoutId id="2147483706" r:id="rId4"/>
    <p:sldLayoutId id="214748370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hyperlink" Target="https://h2020enliven.files.wordpress.com/2017/09/enliven-d2-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048" y="1921645"/>
            <a:ext cx="3854939" cy="158504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ESREA, the ENLIVEN project, and the </a:t>
            </a:r>
            <a:r>
              <a:rPr lang="en-GB" sz="28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Upskilling</a:t>
            </a:r>
            <a:r>
              <a:rPr lang="en-GB" sz="2800" b="1" dirty="0" smtClean="0">
                <a:solidFill>
                  <a:schemeClr val="bg1"/>
                </a:solidFill>
                <a:latin typeface="EC Square Sans Pro" panose="020B0506040000020004" pitchFamily="34" charset="0"/>
              </a:rPr>
              <a:t> Pathways</a:t>
            </a:r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13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50785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MARCELLA MILANA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15 October 2019 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Helsinki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6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39502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Invisible barriers to adult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 learning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07319"/>
            <a:ext cx="4040188" cy="47982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971D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Individual and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8971D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 group level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8971D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487140"/>
            <a:ext cx="4040188" cy="266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2"/>
              </a:buBlip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W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hat 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limits 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participation 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in existing learning opportunities </a:t>
            </a:r>
            <a:endParaRPr lang="en-US" dirty="0" smtClean="0">
              <a:solidFill>
                <a:srgbClr val="292C69"/>
              </a:solidFill>
              <a:latin typeface="EC Square Sans Pro Medium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Linguistic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Digital</a:t>
            </a: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Biographical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0" lvl="0" indent="0">
              <a:buNone/>
              <a:defRPr/>
            </a:pPr>
            <a:endParaRPr lang="en-US" dirty="0" smtClean="0">
              <a:solidFill>
                <a:srgbClr val="292C69"/>
              </a:solidFill>
              <a:latin typeface="EC Square Sans Pro Medium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645026" y="1007319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8971D"/>
                </a:solidFill>
                <a:effectLst/>
                <a:uLnTx/>
                <a:uFillTx/>
                <a:latin typeface="EC Square Sans Pro Light"/>
                <a:ea typeface="+mn-ea"/>
                <a:cs typeface="+mn-cs"/>
              </a:rPr>
              <a:t>Structural level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8971D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5026" y="1490937"/>
            <a:ext cx="4040188" cy="2664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Blip>
                <a:blip r:embed="rId2"/>
              </a:buBlip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W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hat 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limits 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implementation 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and effectiveness of learning opportunities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Historical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-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cultural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Legislative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-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administrative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Verdana" panose="020B0604030504040204" pitchFamily="34" charset="0"/>
              </a:rPr>
              <a:t>Lack of professional preparedness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8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468313" y="1059583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The presentation is based on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 the following work from the ENLIVEN project: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 smtClean="0">
                <a:solidFill>
                  <a:srgbClr val="292C69"/>
                </a:solidFill>
                <a:latin typeface="EC Square Sans Pro Light"/>
              </a:rPr>
              <a:t>Boeren</a:t>
            </a:r>
            <a:r>
              <a:rPr lang="it-IT" dirty="0">
                <a:solidFill>
                  <a:srgbClr val="292C69"/>
                </a:solidFill>
                <a:latin typeface="EC Square Sans Pro Light"/>
              </a:rPr>
              <a:t>, E., </a:t>
            </a:r>
            <a:r>
              <a:rPr lang="it-IT" dirty="0" err="1">
                <a:solidFill>
                  <a:srgbClr val="292C69"/>
                </a:solidFill>
                <a:latin typeface="EC Square Sans Pro Light"/>
              </a:rPr>
              <a:t>Whittaker</a:t>
            </a:r>
            <a:r>
              <a:rPr lang="it-IT" dirty="0">
                <a:solidFill>
                  <a:srgbClr val="292C69"/>
                </a:solidFill>
                <a:latin typeface="EC Square Sans Pro Light"/>
              </a:rPr>
              <a:t>, S., &amp; Riddell, S. (2017).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Provision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of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seven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types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of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education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for (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disadvantaged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)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adults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in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ten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countries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: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overview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and cross-country </a:t>
            </a:r>
            <a:r>
              <a:rPr lang="it-IT" i="1" dirty="0" err="1">
                <a:solidFill>
                  <a:srgbClr val="292C69"/>
                </a:solidFill>
                <a:latin typeface="EC Square Sans Pro Light"/>
              </a:rPr>
              <a:t>comparison</a:t>
            </a:r>
            <a:r>
              <a:rPr lang="it-IT" i="1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it-IT" dirty="0">
                <a:solidFill>
                  <a:srgbClr val="292C69"/>
                </a:solidFill>
                <a:latin typeface="EC Square Sans Pro Light"/>
              </a:rPr>
              <a:t>(ENLIVEN Report, </a:t>
            </a:r>
            <a:r>
              <a:rPr lang="it-IT" dirty="0" err="1">
                <a:solidFill>
                  <a:srgbClr val="292C69"/>
                </a:solidFill>
                <a:latin typeface="EC Square Sans Pro Light"/>
              </a:rPr>
              <a:t>Deliverable</a:t>
            </a:r>
            <a:r>
              <a:rPr lang="it-IT" dirty="0">
                <a:solidFill>
                  <a:srgbClr val="292C69"/>
                </a:solidFill>
                <a:latin typeface="EC Square Sans Pro Light"/>
              </a:rPr>
              <a:t> No. </a:t>
            </a:r>
            <a:r>
              <a:rPr lang="it-IT" dirty="0">
                <a:solidFill>
                  <a:srgbClr val="292C69"/>
                </a:solidFill>
                <a:latin typeface="EC Square Sans Pro Light"/>
              </a:rPr>
              <a:t>2.1). </a:t>
            </a:r>
            <a:r>
              <a:rPr lang="it-IT" dirty="0" smtClean="0">
                <a:solidFill>
                  <a:srgbClr val="292C69"/>
                </a:solidFill>
                <a:latin typeface="EC Square Sans Pro Light"/>
                <a:hlinkClick r:id="rId3"/>
              </a:rPr>
              <a:t>https</a:t>
            </a:r>
            <a:r>
              <a:rPr lang="it-IT" dirty="0">
                <a:solidFill>
                  <a:srgbClr val="292C69"/>
                </a:solidFill>
                <a:latin typeface="EC Square Sans Pro Light"/>
                <a:hlinkClick r:id="rId3"/>
              </a:rPr>
              <a:t>://h2020enliven.files.wordpress.com/2017/09/enliven-d2-1</a:t>
            </a:r>
            <a:r>
              <a:rPr lang="it-IT" dirty="0" smtClean="0">
                <a:solidFill>
                  <a:srgbClr val="292C69"/>
                </a:solidFill>
                <a:latin typeface="EC Square Sans Pro Light"/>
                <a:hlinkClick r:id="rId3"/>
              </a:rPr>
              <a:t>.pdf</a:t>
            </a:r>
            <a:r>
              <a:rPr lang="it-IT" dirty="0" smtClean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it-IT" dirty="0">
                <a:solidFill>
                  <a:srgbClr val="292C69"/>
                </a:solidFill>
                <a:latin typeface="EC Square Sans Pro Light"/>
              </a:rPr>
              <a:t> 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Milana,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M., </a:t>
            </a:r>
            <a:r>
              <a:rPr lang="en-US" dirty="0" err="1">
                <a:solidFill>
                  <a:srgbClr val="292C69"/>
                </a:solidFill>
                <a:latin typeface="EC Square Sans Pro Light"/>
              </a:rPr>
              <a:t>Klatt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,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G., &amp; </a:t>
            </a:r>
            <a:r>
              <a:rPr lang="en-US" dirty="0" err="1" smtClean="0">
                <a:solidFill>
                  <a:srgbClr val="292C69"/>
                </a:solidFill>
                <a:latin typeface="EC Square Sans Pro Light"/>
              </a:rPr>
              <a:t>Vatrella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,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S. (Eds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.) (forthcoming). </a:t>
            </a:r>
            <a:r>
              <a:rPr lang="en-US" i="1" dirty="0">
                <a:solidFill>
                  <a:srgbClr val="292C69"/>
                </a:solidFill>
                <a:latin typeface="EC Square Sans Pro Light"/>
              </a:rPr>
              <a:t>Europe’s Lifelong Learning Markets, Governance and Policy. Using an Instruments Approach.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en-AU" dirty="0">
                <a:solidFill>
                  <a:srgbClr val="292C69"/>
                </a:solidFill>
                <a:latin typeface="EC Square Sans Pro Light"/>
              </a:rPr>
              <a:t>New York, London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: Palgrave Macmillan 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Aknowledgements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6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/>
        </p:nvSpPr>
        <p:spPr>
          <a:xfrm rot="20696663">
            <a:off x="4619737" y="3412023"/>
            <a:ext cx="1704724" cy="1701682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10"/>
          <p:cNvSpPr/>
          <p:nvPr/>
        </p:nvSpPr>
        <p:spPr>
          <a:xfrm rot="202191">
            <a:off x="4120266" y="537644"/>
            <a:ext cx="1895626" cy="1835963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7720" y="2619639"/>
            <a:ext cx="314459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EC Square Sans Pro Medium"/>
              </a:rPr>
              <a:t>Contact:</a:t>
            </a:r>
            <a:endParaRPr lang="en-GB" sz="2400" dirty="0">
              <a:solidFill>
                <a:schemeClr val="bg1"/>
              </a:solidFill>
              <a:latin typeface="EC Square Sans Pro Medium"/>
            </a:endParaRPr>
          </a:p>
          <a:p>
            <a:r>
              <a:rPr lang="en-GB" dirty="0" err="1">
                <a:solidFill>
                  <a:schemeClr val="bg1"/>
                </a:solidFill>
                <a:latin typeface="EC Square Sans Pro Light"/>
              </a:rPr>
              <a:t>m</a:t>
            </a:r>
            <a:r>
              <a:rPr lang="en-GB" dirty="0" err="1" smtClean="0">
                <a:solidFill>
                  <a:schemeClr val="bg1"/>
                </a:solidFill>
                <a:latin typeface="EC Square Sans Pro Light"/>
              </a:rPr>
              <a:t>arcella.milana@univr.it</a:t>
            </a:r>
            <a:endParaRPr lang="en-GB" dirty="0">
              <a:solidFill>
                <a:schemeClr val="bg1"/>
              </a:solidFill>
              <a:latin typeface="EC Square Sans Pro Light"/>
            </a:endParaRPr>
          </a:p>
        </p:txBody>
      </p:sp>
      <p:sp>
        <p:nvSpPr>
          <p:cNvPr id="7" name="Rectangle 15"/>
          <p:cNvSpPr/>
          <p:nvPr/>
        </p:nvSpPr>
        <p:spPr>
          <a:xfrm rot="1599978">
            <a:off x="4635027" y="3458764"/>
            <a:ext cx="2211204" cy="775094"/>
          </a:xfrm>
          <a:custGeom>
            <a:avLst/>
            <a:gdLst>
              <a:gd name="connsiteX0" fmla="*/ 0 w 2186522"/>
              <a:gd name="connsiteY0" fmla="*/ 0 h 514416"/>
              <a:gd name="connsiteX1" fmla="*/ 2186522 w 2186522"/>
              <a:gd name="connsiteY1" fmla="*/ 0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186522"/>
              <a:gd name="connsiteY0" fmla="*/ 0 h 514416"/>
              <a:gd name="connsiteX1" fmla="*/ 1962904 w 2186522"/>
              <a:gd name="connsiteY1" fmla="*/ 157117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186522"/>
              <a:gd name="connsiteY0" fmla="*/ 0 h 514416"/>
              <a:gd name="connsiteX1" fmla="*/ 1962904 w 2186522"/>
              <a:gd name="connsiteY1" fmla="*/ 157117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741812"/>
              <a:gd name="connsiteY0" fmla="*/ 0 h 640270"/>
              <a:gd name="connsiteX1" fmla="*/ 1962904 w 2741812"/>
              <a:gd name="connsiteY1" fmla="*/ 157117 h 640270"/>
              <a:gd name="connsiteX2" fmla="*/ 2741812 w 2741812"/>
              <a:gd name="connsiteY2" fmla="*/ 640270 h 640270"/>
              <a:gd name="connsiteX3" fmla="*/ 0 w 2741812"/>
              <a:gd name="connsiteY3" fmla="*/ 514416 h 640270"/>
              <a:gd name="connsiteX4" fmla="*/ 0 w 2741812"/>
              <a:gd name="connsiteY4" fmla="*/ 0 h 640270"/>
              <a:gd name="connsiteX0" fmla="*/ 0 w 2741812"/>
              <a:gd name="connsiteY0" fmla="*/ 0 h 640270"/>
              <a:gd name="connsiteX1" fmla="*/ 1675912 w 2741812"/>
              <a:gd name="connsiteY1" fmla="*/ 200918 h 640270"/>
              <a:gd name="connsiteX2" fmla="*/ 2741812 w 2741812"/>
              <a:gd name="connsiteY2" fmla="*/ 640270 h 640270"/>
              <a:gd name="connsiteX3" fmla="*/ 0 w 2741812"/>
              <a:gd name="connsiteY3" fmla="*/ 514416 h 640270"/>
              <a:gd name="connsiteX4" fmla="*/ 0 w 2741812"/>
              <a:gd name="connsiteY4" fmla="*/ 0 h 640270"/>
              <a:gd name="connsiteX0" fmla="*/ 0 w 2507772"/>
              <a:gd name="connsiteY0" fmla="*/ 0 h 537750"/>
              <a:gd name="connsiteX1" fmla="*/ 1675912 w 2507772"/>
              <a:gd name="connsiteY1" fmla="*/ 200918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675912 w 2507772"/>
              <a:gd name="connsiteY1" fmla="*/ 200918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205074 w 2507772"/>
              <a:gd name="connsiteY1" fmla="*/ 29884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205074 w 2507772"/>
              <a:gd name="connsiteY1" fmla="*/ 29884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902819"/>
              <a:gd name="connsiteY0" fmla="*/ 0 h 934037"/>
              <a:gd name="connsiteX1" fmla="*/ 1205074 w 2902819"/>
              <a:gd name="connsiteY1" fmla="*/ 29884 h 934037"/>
              <a:gd name="connsiteX2" fmla="*/ 2902819 w 2902819"/>
              <a:gd name="connsiteY2" fmla="*/ 934037 h 934037"/>
              <a:gd name="connsiteX3" fmla="*/ 0 w 2902819"/>
              <a:gd name="connsiteY3" fmla="*/ 514416 h 934037"/>
              <a:gd name="connsiteX4" fmla="*/ 0 w 2902819"/>
              <a:gd name="connsiteY4" fmla="*/ 0 h 934037"/>
              <a:gd name="connsiteX0" fmla="*/ 0 w 2227180"/>
              <a:gd name="connsiteY0" fmla="*/ 0 h 553316"/>
              <a:gd name="connsiteX1" fmla="*/ 1205074 w 2227180"/>
              <a:gd name="connsiteY1" fmla="*/ 29884 h 553316"/>
              <a:gd name="connsiteX2" fmla="*/ 2227180 w 2227180"/>
              <a:gd name="connsiteY2" fmla="*/ 553316 h 553316"/>
              <a:gd name="connsiteX3" fmla="*/ 0 w 2227180"/>
              <a:gd name="connsiteY3" fmla="*/ 514416 h 553316"/>
              <a:gd name="connsiteX4" fmla="*/ 0 w 2227180"/>
              <a:gd name="connsiteY4" fmla="*/ 0 h 553316"/>
              <a:gd name="connsiteX0" fmla="*/ 0 w 2294019"/>
              <a:gd name="connsiteY0" fmla="*/ 0 h 553316"/>
              <a:gd name="connsiteX1" fmla="*/ 1205074 w 2294019"/>
              <a:gd name="connsiteY1" fmla="*/ 29884 h 553316"/>
              <a:gd name="connsiteX2" fmla="*/ 2227180 w 2294019"/>
              <a:gd name="connsiteY2" fmla="*/ 553316 h 553316"/>
              <a:gd name="connsiteX3" fmla="*/ 0 w 2294019"/>
              <a:gd name="connsiteY3" fmla="*/ 514416 h 553316"/>
              <a:gd name="connsiteX4" fmla="*/ 0 w 2294019"/>
              <a:gd name="connsiteY4" fmla="*/ 0 h 553316"/>
              <a:gd name="connsiteX0" fmla="*/ 0 w 2244183"/>
              <a:gd name="connsiteY0" fmla="*/ 0 h 553316"/>
              <a:gd name="connsiteX1" fmla="*/ 1205074 w 2244183"/>
              <a:gd name="connsiteY1" fmla="*/ 29884 h 553316"/>
              <a:gd name="connsiteX2" fmla="*/ 2227180 w 2244183"/>
              <a:gd name="connsiteY2" fmla="*/ 553316 h 553316"/>
              <a:gd name="connsiteX3" fmla="*/ 0 w 2244183"/>
              <a:gd name="connsiteY3" fmla="*/ 514416 h 553316"/>
              <a:gd name="connsiteX4" fmla="*/ 0 w 2244183"/>
              <a:gd name="connsiteY4" fmla="*/ 0 h 553316"/>
              <a:gd name="connsiteX0" fmla="*/ 0 w 2227180"/>
              <a:gd name="connsiteY0" fmla="*/ 0 h 553316"/>
              <a:gd name="connsiteX1" fmla="*/ 1205074 w 2227180"/>
              <a:gd name="connsiteY1" fmla="*/ 29884 h 553316"/>
              <a:gd name="connsiteX2" fmla="*/ 2227180 w 2227180"/>
              <a:gd name="connsiteY2" fmla="*/ 553316 h 553316"/>
              <a:gd name="connsiteX3" fmla="*/ 0 w 2227180"/>
              <a:gd name="connsiteY3" fmla="*/ 514416 h 553316"/>
              <a:gd name="connsiteX4" fmla="*/ 0 w 2227180"/>
              <a:gd name="connsiteY4" fmla="*/ 0 h 553316"/>
              <a:gd name="connsiteX0" fmla="*/ 0 w 2355176"/>
              <a:gd name="connsiteY0" fmla="*/ 0 h 514416"/>
              <a:gd name="connsiteX1" fmla="*/ 1205074 w 2355176"/>
              <a:gd name="connsiteY1" fmla="*/ 29884 h 514416"/>
              <a:gd name="connsiteX2" fmla="*/ 2355176 w 2355176"/>
              <a:gd name="connsiteY2" fmla="*/ 359683 h 514416"/>
              <a:gd name="connsiteX3" fmla="*/ 0 w 2355176"/>
              <a:gd name="connsiteY3" fmla="*/ 514416 h 514416"/>
              <a:gd name="connsiteX4" fmla="*/ 0 w 2355176"/>
              <a:gd name="connsiteY4" fmla="*/ 0 h 514416"/>
              <a:gd name="connsiteX0" fmla="*/ 0 w 2355176"/>
              <a:gd name="connsiteY0" fmla="*/ 0 h 514416"/>
              <a:gd name="connsiteX1" fmla="*/ 1205074 w 2355176"/>
              <a:gd name="connsiteY1" fmla="*/ 29884 h 514416"/>
              <a:gd name="connsiteX2" fmla="*/ 2355176 w 2355176"/>
              <a:gd name="connsiteY2" fmla="*/ 359683 h 514416"/>
              <a:gd name="connsiteX3" fmla="*/ 0 w 2355176"/>
              <a:gd name="connsiteY3" fmla="*/ 514416 h 514416"/>
              <a:gd name="connsiteX4" fmla="*/ 0 w 2355176"/>
              <a:gd name="connsiteY4" fmla="*/ 0 h 514416"/>
              <a:gd name="connsiteX0" fmla="*/ 0 w 2309876"/>
              <a:gd name="connsiteY0" fmla="*/ 0 h 514416"/>
              <a:gd name="connsiteX1" fmla="*/ 1205074 w 2309876"/>
              <a:gd name="connsiteY1" fmla="*/ 29884 h 514416"/>
              <a:gd name="connsiteX2" fmla="*/ 2309876 w 2309876"/>
              <a:gd name="connsiteY2" fmla="*/ 428578 h 514416"/>
              <a:gd name="connsiteX3" fmla="*/ 0 w 2309876"/>
              <a:gd name="connsiteY3" fmla="*/ 514416 h 514416"/>
              <a:gd name="connsiteX4" fmla="*/ 0 w 2309876"/>
              <a:gd name="connsiteY4" fmla="*/ 0 h 514416"/>
              <a:gd name="connsiteX0" fmla="*/ 0 w 2330329"/>
              <a:gd name="connsiteY0" fmla="*/ 0 h 514416"/>
              <a:gd name="connsiteX1" fmla="*/ 1205074 w 2330329"/>
              <a:gd name="connsiteY1" fmla="*/ 29884 h 514416"/>
              <a:gd name="connsiteX2" fmla="*/ 2330329 w 2330329"/>
              <a:gd name="connsiteY2" fmla="*/ 294681 h 514416"/>
              <a:gd name="connsiteX3" fmla="*/ 0 w 2330329"/>
              <a:gd name="connsiteY3" fmla="*/ 514416 h 514416"/>
              <a:gd name="connsiteX4" fmla="*/ 0 w 2330329"/>
              <a:gd name="connsiteY4" fmla="*/ 0 h 514416"/>
              <a:gd name="connsiteX0" fmla="*/ 0 w 2330329"/>
              <a:gd name="connsiteY0" fmla="*/ 0 h 514416"/>
              <a:gd name="connsiteX1" fmla="*/ 1205074 w 2330329"/>
              <a:gd name="connsiteY1" fmla="*/ 29884 h 514416"/>
              <a:gd name="connsiteX2" fmla="*/ 2330329 w 2330329"/>
              <a:gd name="connsiteY2" fmla="*/ 294681 h 514416"/>
              <a:gd name="connsiteX3" fmla="*/ 0 w 2330329"/>
              <a:gd name="connsiteY3" fmla="*/ 514416 h 514416"/>
              <a:gd name="connsiteX4" fmla="*/ 0 w 2330329"/>
              <a:gd name="connsiteY4" fmla="*/ 0 h 514416"/>
              <a:gd name="connsiteX0" fmla="*/ 0 w 2330329"/>
              <a:gd name="connsiteY0" fmla="*/ 0 h 523386"/>
              <a:gd name="connsiteX1" fmla="*/ 1205074 w 2330329"/>
              <a:gd name="connsiteY1" fmla="*/ 29884 h 523386"/>
              <a:gd name="connsiteX2" fmla="*/ 2330329 w 2330329"/>
              <a:gd name="connsiteY2" fmla="*/ 294681 h 523386"/>
              <a:gd name="connsiteX3" fmla="*/ 0 w 2330329"/>
              <a:gd name="connsiteY3" fmla="*/ 514416 h 523386"/>
              <a:gd name="connsiteX4" fmla="*/ 0 w 2330329"/>
              <a:gd name="connsiteY4" fmla="*/ 0 h 523386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59443"/>
              <a:gd name="connsiteY0" fmla="*/ 0 h 644656"/>
              <a:gd name="connsiteX1" fmla="*/ 1205074 w 2359443"/>
              <a:gd name="connsiteY1" fmla="*/ 29884 h 644656"/>
              <a:gd name="connsiteX2" fmla="*/ 2359443 w 2359443"/>
              <a:gd name="connsiteY2" fmla="*/ 340860 h 644656"/>
              <a:gd name="connsiteX3" fmla="*/ 0 w 2359443"/>
              <a:gd name="connsiteY3" fmla="*/ 514416 h 644656"/>
              <a:gd name="connsiteX4" fmla="*/ 0 w 2359443"/>
              <a:gd name="connsiteY4" fmla="*/ 0 h 644656"/>
              <a:gd name="connsiteX0" fmla="*/ 0 w 2359443"/>
              <a:gd name="connsiteY0" fmla="*/ 0 h 644656"/>
              <a:gd name="connsiteX1" fmla="*/ 1093264 w 2359443"/>
              <a:gd name="connsiteY1" fmla="*/ 108442 h 644656"/>
              <a:gd name="connsiteX2" fmla="*/ 2359443 w 2359443"/>
              <a:gd name="connsiteY2" fmla="*/ 340860 h 644656"/>
              <a:gd name="connsiteX3" fmla="*/ 0 w 2359443"/>
              <a:gd name="connsiteY3" fmla="*/ 514416 h 644656"/>
              <a:gd name="connsiteX4" fmla="*/ 0 w 2359443"/>
              <a:gd name="connsiteY4" fmla="*/ 0 h 644656"/>
              <a:gd name="connsiteX0" fmla="*/ 12928 w 2359443"/>
              <a:gd name="connsiteY0" fmla="*/ 53135 h 536537"/>
              <a:gd name="connsiteX1" fmla="*/ 1093264 w 2359443"/>
              <a:gd name="connsiteY1" fmla="*/ 323 h 536537"/>
              <a:gd name="connsiteX2" fmla="*/ 2359443 w 2359443"/>
              <a:gd name="connsiteY2" fmla="*/ 232741 h 536537"/>
              <a:gd name="connsiteX3" fmla="*/ 0 w 2359443"/>
              <a:gd name="connsiteY3" fmla="*/ 406297 h 536537"/>
              <a:gd name="connsiteX4" fmla="*/ 12928 w 2359443"/>
              <a:gd name="connsiteY4" fmla="*/ 53135 h 536537"/>
              <a:gd name="connsiteX0" fmla="*/ 12928 w 2351789"/>
              <a:gd name="connsiteY0" fmla="*/ 53003 h 590216"/>
              <a:gd name="connsiteX1" fmla="*/ 1093264 w 2351789"/>
              <a:gd name="connsiteY1" fmla="*/ 191 h 590216"/>
              <a:gd name="connsiteX2" fmla="*/ 2351789 w 2351789"/>
              <a:gd name="connsiteY2" fmla="*/ 310035 h 590216"/>
              <a:gd name="connsiteX3" fmla="*/ 0 w 2351789"/>
              <a:gd name="connsiteY3" fmla="*/ 406165 h 590216"/>
              <a:gd name="connsiteX4" fmla="*/ 12928 w 2351789"/>
              <a:gd name="connsiteY4" fmla="*/ 53003 h 590216"/>
              <a:gd name="connsiteX0" fmla="*/ 12928 w 2563235"/>
              <a:gd name="connsiteY0" fmla="*/ 53368 h 505652"/>
              <a:gd name="connsiteX1" fmla="*/ 1093264 w 2563235"/>
              <a:gd name="connsiteY1" fmla="*/ 556 h 505652"/>
              <a:gd name="connsiteX2" fmla="*/ 2563235 w 2563235"/>
              <a:gd name="connsiteY2" fmla="*/ 185158 h 505652"/>
              <a:gd name="connsiteX3" fmla="*/ 0 w 2563235"/>
              <a:gd name="connsiteY3" fmla="*/ 406530 h 505652"/>
              <a:gd name="connsiteX4" fmla="*/ 12928 w 2563235"/>
              <a:gd name="connsiteY4" fmla="*/ 53368 h 505652"/>
              <a:gd name="connsiteX0" fmla="*/ 12928 w 2563235"/>
              <a:gd name="connsiteY0" fmla="*/ 53006 h 505290"/>
              <a:gd name="connsiteX1" fmla="*/ 1093264 w 2563235"/>
              <a:gd name="connsiteY1" fmla="*/ 194 h 505290"/>
              <a:gd name="connsiteX2" fmla="*/ 2563235 w 2563235"/>
              <a:gd name="connsiteY2" fmla="*/ 184796 h 505290"/>
              <a:gd name="connsiteX3" fmla="*/ 0 w 2563235"/>
              <a:gd name="connsiteY3" fmla="*/ 406168 h 505290"/>
              <a:gd name="connsiteX4" fmla="*/ 12928 w 2563235"/>
              <a:gd name="connsiteY4" fmla="*/ 53006 h 505290"/>
              <a:gd name="connsiteX0" fmla="*/ 12928 w 2252901"/>
              <a:gd name="connsiteY0" fmla="*/ 53011 h 501511"/>
              <a:gd name="connsiteX1" fmla="*/ 1093264 w 2252901"/>
              <a:gd name="connsiteY1" fmla="*/ 199 h 501511"/>
              <a:gd name="connsiteX2" fmla="*/ 2252901 w 2252901"/>
              <a:gd name="connsiteY2" fmla="*/ 178784 h 501511"/>
              <a:gd name="connsiteX3" fmla="*/ 0 w 2252901"/>
              <a:gd name="connsiteY3" fmla="*/ 406173 h 501511"/>
              <a:gd name="connsiteX4" fmla="*/ 12928 w 2252901"/>
              <a:gd name="connsiteY4" fmla="*/ 53011 h 501511"/>
              <a:gd name="connsiteX0" fmla="*/ 12928 w 2253118"/>
              <a:gd name="connsiteY0" fmla="*/ 53011 h 421839"/>
              <a:gd name="connsiteX1" fmla="*/ 1093264 w 2253118"/>
              <a:gd name="connsiteY1" fmla="*/ 199 h 421839"/>
              <a:gd name="connsiteX2" fmla="*/ 2252901 w 2253118"/>
              <a:gd name="connsiteY2" fmla="*/ 178784 h 421839"/>
              <a:gd name="connsiteX3" fmla="*/ 0 w 2253118"/>
              <a:gd name="connsiteY3" fmla="*/ 406173 h 421839"/>
              <a:gd name="connsiteX4" fmla="*/ 12928 w 2253118"/>
              <a:gd name="connsiteY4" fmla="*/ 53011 h 421839"/>
              <a:gd name="connsiteX0" fmla="*/ 12928 w 2252901"/>
              <a:gd name="connsiteY0" fmla="*/ 53011 h 406173"/>
              <a:gd name="connsiteX1" fmla="*/ 1093264 w 2252901"/>
              <a:gd name="connsiteY1" fmla="*/ 199 h 406173"/>
              <a:gd name="connsiteX2" fmla="*/ 2252901 w 2252901"/>
              <a:gd name="connsiteY2" fmla="*/ 178784 h 406173"/>
              <a:gd name="connsiteX3" fmla="*/ 0 w 2252901"/>
              <a:gd name="connsiteY3" fmla="*/ 406173 h 406173"/>
              <a:gd name="connsiteX4" fmla="*/ 12928 w 2252901"/>
              <a:gd name="connsiteY4" fmla="*/ 53011 h 406173"/>
              <a:gd name="connsiteX0" fmla="*/ 12928 w 2424927"/>
              <a:gd name="connsiteY0" fmla="*/ 53011 h 474993"/>
              <a:gd name="connsiteX1" fmla="*/ 1093264 w 2424927"/>
              <a:gd name="connsiteY1" fmla="*/ 199 h 474993"/>
              <a:gd name="connsiteX2" fmla="*/ 2252901 w 2424927"/>
              <a:gd name="connsiteY2" fmla="*/ 178784 h 474993"/>
              <a:gd name="connsiteX3" fmla="*/ 0 w 2424927"/>
              <a:gd name="connsiteY3" fmla="*/ 406173 h 474993"/>
              <a:gd name="connsiteX4" fmla="*/ 12928 w 2424927"/>
              <a:gd name="connsiteY4" fmla="*/ 53011 h 474993"/>
              <a:gd name="connsiteX0" fmla="*/ 12928 w 2252901"/>
              <a:gd name="connsiteY0" fmla="*/ 53011 h 406173"/>
              <a:gd name="connsiteX1" fmla="*/ 1093264 w 2252901"/>
              <a:gd name="connsiteY1" fmla="*/ 199 h 406173"/>
              <a:gd name="connsiteX2" fmla="*/ 2252901 w 2252901"/>
              <a:gd name="connsiteY2" fmla="*/ 178784 h 406173"/>
              <a:gd name="connsiteX3" fmla="*/ 0 w 2252901"/>
              <a:gd name="connsiteY3" fmla="*/ 406173 h 406173"/>
              <a:gd name="connsiteX4" fmla="*/ 12928 w 2252901"/>
              <a:gd name="connsiteY4" fmla="*/ 53011 h 406173"/>
              <a:gd name="connsiteX0" fmla="*/ 12928 w 2252901"/>
              <a:gd name="connsiteY0" fmla="*/ 175388 h 528550"/>
              <a:gd name="connsiteX1" fmla="*/ 1093264 w 2252901"/>
              <a:gd name="connsiteY1" fmla="*/ 122576 h 528550"/>
              <a:gd name="connsiteX2" fmla="*/ 2252901 w 2252901"/>
              <a:gd name="connsiteY2" fmla="*/ 301161 h 528550"/>
              <a:gd name="connsiteX3" fmla="*/ 0 w 2252901"/>
              <a:gd name="connsiteY3" fmla="*/ 528550 h 528550"/>
              <a:gd name="connsiteX4" fmla="*/ 12928 w 2252901"/>
              <a:gd name="connsiteY4" fmla="*/ 175388 h 528550"/>
              <a:gd name="connsiteX0" fmla="*/ 12928 w 2381381"/>
              <a:gd name="connsiteY0" fmla="*/ 52812 h 405974"/>
              <a:gd name="connsiteX1" fmla="*/ 1093264 w 2381381"/>
              <a:gd name="connsiteY1" fmla="*/ 0 h 405974"/>
              <a:gd name="connsiteX2" fmla="*/ 2252901 w 2381381"/>
              <a:gd name="connsiteY2" fmla="*/ 178585 h 405974"/>
              <a:gd name="connsiteX3" fmla="*/ 0 w 2381381"/>
              <a:gd name="connsiteY3" fmla="*/ 405974 h 405974"/>
              <a:gd name="connsiteX4" fmla="*/ 12928 w 2381381"/>
              <a:gd name="connsiteY4" fmla="*/ 52812 h 405974"/>
              <a:gd name="connsiteX0" fmla="*/ 12928 w 2424244"/>
              <a:gd name="connsiteY0" fmla="*/ 65870 h 419032"/>
              <a:gd name="connsiteX1" fmla="*/ 1093264 w 2424244"/>
              <a:gd name="connsiteY1" fmla="*/ 13058 h 419032"/>
              <a:gd name="connsiteX2" fmla="*/ 2252901 w 2424244"/>
              <a:gd name="connsiteY2" fmla="*/ 191643 h 419032"/>
              <a:gd name="connsiteX3" fmla="*/ 0 w 2424244"/>
              <a:gd name="connsiteY3" fmla="*/ 419032 h 419032"/>
              <a:gd name="connsiteX4" fmla="*/ 12928 w 2424244"/>
              <a:gd name="connsiteY4" fmla="*/ 65870 h 419032"/>
              <a:gd name="connsiteX0" fmla="*/ 12928 w 2281591"/>
              <a:gd name="connsiteY0" fmla="*/ 54696 h 407858"/>
              <a:gd name="connsiteX1" fmla="*/ 1093264 w 2281591"/>
              <a:gd name="connsiteY1" fmla="*/ 1884 h 407858"/>
              <a:gd name="connsiteX2" fmla="*/ 2252901 w 2281591"/>
              <a:gd name="connsiteY2" fmla="*/ 180469 h 407858"/>
              <a:gd name="connsiteX3" fmla="*/ 0 w 2281591"/>
              <a:gd name="connsiteY3" fmla="*/ 407858 h 407858"/>
              <a:gd name="connsiteX4" fmla="*/ 12928 w 2281591"/>
              <a:gd name="connsiteY4" fmla="*/ 54696 h 407858"/>
              <a:gd name="connsiteX0" fmla="*/ 12928 w 2254865"/>
              <a:gd name="connsiteY0" fmla="*/ 58407 h 411569"/>
              <a:gd name="connsiteX1" fmla="*/ 1093264 w 2254865"/>
              <a:gd name="connsiteY1" fmla="*/ 5595 h 411569"/>
              <a:gd name="connsiteX2" fmla="*/ 2252901 w 2254865"/>
              <a:gd name="connsiteY2" fmla="*/ 184180 h 411569"/>
              <a:gd name="connsiteX3" fmla="*/ 0 w 2254865"/>
              <a:gd name="connsiteY3" fmla="*/ 411569 h 411569"/>
              <a:gd name="connsiteX4" fmla="*/ 12928 w 2254865"/>
              <a:gd name="connsiteY4" fmla="*/ 58407 h 411569"/>
              <a:gd name="connsiteX0" fmla="*/ 12928 w 2266797"/>
              <a:gd name="connsiteY0" fmla="*/ 53290 h 406452"/>
              <a:gd name="connsiteX1" fmla="*/ 1093264 w 2266797"/>
              <a:gd name="connsiteY1" fmla="*/ 478 h 406452"/>
              <a:gd name="connsiteX2" fmla="*/ 2252901 w 2266797"/>
              <a:gd name="connsiteY2" fmla="*/ 179063 h 406452"/>
              <a:gd name="connsiteX3" fmla="*/ 0 w 2266797"/>
              <a:gd name="connsiteY3" fmla="*/ 406452 h 406452"/>
              <a:gd name="connsiteX4" fmla="*/ 12928 w 2266797"/>
              <a:gd name="connsiteY4" fmla="*/ 53290 h 406452"/>
              <a:gd name="connsiteX0" fmla="*/ 12928 w 2317035"/>
              <a:gd name="connsiteY0" fmla="*/ 52812 h 405974"/>
              <a:gd name="connsiteX1" fmla="*/ 1093264 w 2317035"/>
              <a:gd name="connsiteY1" fmla="*/ 0 h 405974"/>
              <a:gd name="connsiteX2" fmla="*/ 2252901 w 2317035"/>
              <a:gd name="connsiteY2" fmla="*/ 178585 h 405974"/>
              <a:gd name="connsiteX3" fmla="*/ 0 w 2317035"/>
              <a:gd name="connsiteY3" fmla="*/ 405974 h 405974"/>
              <a:gd name="connsiteX4" fmla="*/ 12928 w 2317035"/>
              <a:gd name="connsiteY4" fmla="*/ 52812 h 405974"/>
              <a:gd name="connsiteX0" fmla="*/ 12928 w 2257263"/>
              <a:gd name="connsiteY0" fmla="*/ 67318 h 420480"/>
              <a:gd name="connsiteX1" fmla="*/ 1093264 w 2257263"/>
              <a:gd name="connsiteY1" fmla="*/ 14506 h 420480"/>
              <a:gd name="connsiteX2" fmla="*/ 2252901 w 2257263"/>
              <a:gd name="connsiteY2" fmla="*/ 193091 h 420480"/>
              <a:gd name="connsiteX3" fmla="*/ 0 w 2257263"/>
              <a:gd name="connsiteY3" fmla="*/ 420480 h 420480"/>
              <a:gd name="connsiteX4" fmla="*/ 12928 w 2257263"/>
              <a:gd name="connsiteY4" fmla="*/ 67318 h 420480"/>
              <a:gd name="connsiteX0" fmla="*/ 12928 w 2304826"/>
              <a:gd name="connsiteY0" fmla="*/ 73757 h 426919"/>
              <a:gd name="connsiteX1" fmla="*/ 1093264 w 2304826"/>
              <a:gd name="connsiteY1" fmla="*/ 20945 h 426919"/>
              <a:gd name="connsiteX2" fmla="*/ 2300586 w 2304826"/>
              <a:gd name="connsiteY2" fmla="*/ 185600 h 426919"/>
              <a:gd name="connsiteX3" fmla="*/ 0 w 2304826"/>
              <a:gd name="connsiteY3" fmla="*/ 426919 h 426919"/>
              <a:gd name="connsiteX4" fmla="*/ 12928 w 2304826"/>
              <a:gd name="connsiteY4" fmla="*/ 73757 h 426919"/>
              <a:gd name="connsiteX0" fmla="*/ 12928 w 2304826"/>
              <a:gd name="connsiteY0" fmla="*/ 52812 h 405974"/>
              <a:gd name="connsiteX1" fmla="*/ 1093264 w 2304826"/>
              <a:gd name="connsiteY1" fmla="*/ 0 h 405974"/>
              <a:gd name="connsiteX2" fmla="*/ 2300586 w 2304826"/>
              <a:gd name="connsiteY2" fmla="*/ 164655 h 405974"/>
              <a:gd name="connsiteX3" fmla="*/ 0 w 2304826"/>
              <a:gd name="connsiteY3" fmla="*/ 405974 h 405974"/>
              <a:gd name="connsiteX4" fmla="*/ 12928 w 2304826"/>
              <a:gd name="connsiteY4" fmla="*/ 52812 h 405974"/>
              <a:gd name="connsiteX0" fmla="*/ 12928 w 2304826"/>
              <a:gd name="connsiteY0" fmla="*/ 52812 h 405974"/>
              <a:gd name="connsiteX1" fmla="*/ 1093264 w 2304826"/>
              <a:gd name="connsiteY1" fmla="*/ 0 h 405974"/>
              <a:gd name="connsiteX2" fmla="*/ 2300586 w 2304826"/>
              <a:gd name="connsiteY2" fmla="*/ 164655 h 405974"/>
              <a:gd name="connsiteX3" fmla="*/ 0 w 2304826"/>
              <a:gd name="connsiteY3" fmla="*/ 405974 h 405974"/>
              <a:gd name="connsiteX4" fmla="*/ 12928 w 2304826"/>
              <a:gd name="connsiteY4" fmla="*/ 52812 h 405974"/>
              <a:gd name="connsiteX0" fmla="*/ 12928 w 2304826"/>
              <a:gd name="connsiteY0" fmla="*/ 74648 h 427810"/>
              <a:gd name="connsiteX1" fmla="*/ 1093264 w 2304826"/>
              <a:gd name="connsiteY1" fmla="*/ 21836 h 427810"/>
              <a:gd name="connsiteX2" fmla="*/ 2300586 w 2304826"/>
              <a:gd name="connsiteY2" fmla="*/ 186491 h 427810"/>
              <a:gd name="connsiteX3" fmla="*/ 0 w 2304826"/>
              <a:gd name="connsiteY3" fmla="*/ 427810 h 427810"/>
              <a:gd name="connsiteX4" fmla="*/ 12928 w 2304826"/>
              <a:gd name="connsiteY4" fmla="*/ 74648 h 427810"/>
              <a:gd name="connsiteX0" fmla="*/ 12928 w 2420331"/>
              <a:gd name="connsiteY0" fmla="*/ 55452 h 408614"/>
              <a:gd name="connsiteX1" fmla="*/ 1093264 w 2420331"/>
              <a:gd name="connsiteY1" fmla="*/ 2640 h 408614"/>
              <a:gd name="connsiteX2" fmla="*/ 2300586 w 2420331"/>
              <a:gd name="connsiteY2" fmla="*/ 167295 h 408614"/>
              <a:gd name="connsiteX3" fmla="*/ 0 w 2420331"/>
              <a:gd name="connsiteY3" fmla="*/ 408614 h 408614"/>
              <a:gd name="connsiteX4" fmla="*/ 12928 w 2420331"/>
              <a:gd name="connsiteY4" fmla="*/ 55452 h 408614"/>
              <a:gd name="connsiteX0" fmla="*/ 12928 w 2317341"/>
              <a:gd name="connsiteY0" fmla="*/ 180432 h 533594"/>
              <a:gd name="connsiteX1" fmla="*/ 988605 w 2317341"/>
              <a:gd name="connsiteY1" fmla="*/ 0 h 533594"/>
              <a:gd name="connsiteX2" fmla="*/ 2300586 w 2317341"/>
              <a:gd name="connsiteY2" fmla="*/ 292275 h 533594"/>
              <a:gd name="connsiteX3" fmla="*/ 0 w 2317341"/>
              <a:gd name="connsiteY3" fmla="*/ 533594 h 533594"/>
              <a:gd name="connsiteX4" fmla="*/ 12928 w 2317341"/>
              <a:gd name="connsiteY4" fmla="*/ 180432 h 533594"/>
              <a:gd name="connsiteX0" fmla="*/ 12928 w 2317807"/>
              <a:gd name="connsiteY0" fmla="*/ 180432 h 533594"/>
              <a:gd name="connsiteX1" fmla="*/ 988605 w 2317807"/>
              <a:gd name="connsiteY1" fmla="*/ 0 h 533594"/>
              <a:gd name="connsiteX2" fmla="*/ 2300586 w 2317807"/>
              <a:gd name="connsiteY2" fmla="*/ 292275 h 533594"/>
              <a:gd name="connsiteX3" fmla="*/ 0 w 2317807"/>
              <a:gd name="connsiteY3" fmla="*/ 533594 h 533594"/>
              <a:gd name="connsiteX4" fmla="*/ 12928 w 2317807"/>
              <a:gd name="connsiteY4" fmla="*/ 180432 h 533594"/>
              <a:gd name="connsiteX0" fmla="*/ 12928 w 2321260"/>
              <a:gd name="connsiteY0" fmla="*/ 233516 h 586678"/>
              <a:gd name="connsiteX1" fmla="*/ 1060008 w 2321260"/>
              <a:gd name="connsiteY1" fmla="*/ 0 h 586678"/>
              <a:gd name="connsiteX2" fmla="*/ 2300586 w 2321260"/>
              <a:gd name="connsiteY2" fmla="*/ 345359 h 586678"/>
              <a:gd name="connsiteX3" fmla="*/ 0 w 2321260"/>
              <a:gd name="connsiteY3" fmla="*/ 586678 h 586678"/>
              <a:gd name="connsiteX4" fmla="*/ 12928 w 2321260"/>
              <a:gd name="connsiteY4" fmla="*/ 233516 h 586678"/>
              <a:gd name="connsiteX0" fmla="*/ 12928 w 2314334"/>
              <a:gd name="connsiteY0" fmla="*/ 95475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12928 w 2314334"/>
              <a:gd name="connsiteY4" fmla="*/ 95475 h 448637"/>
              <a:gd name="connsiteX0" fmla="*/ 47188 w 2314334"/>
              <a:gd name="connsiteY0" fmla="*/ 162611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47188 w 2314334"/>
              <a:gd name="connsiteY4" fmla="*/ 162611 h 448637"/>
              <a:gd name="connsiteX0" fmla="*/ 90859 w 2314334"/>
              <a:gd name="connsiteY0" fmla="*/ 231880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90859 w 2314334"/>
              <a:gd name="connsiteY4" fmla="*/ 231880 h 448637"/>
              <a:gd name="connsiteX0" fmla="*/ 69153 w 2314334"/>
              <a:gd name="connsiteY0" fmla="*/ 414970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69153 w 2314334"/>
              <a:gd name="connsiteY4" fmla="*/ 414970 h 448637"/>
              <a:gd name="connsiteX0" fmla="*/ 28991 w 2314334"/>
              <a:gd name="connsiteY0" fmla="*/ 133749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28991 w 2314334"/>
              <a:gd name="connsiteY4" fmla="*/ 133749 h 448637"/>
              <a:gd name="connsiteX0" fmla="*/ 0 w 2827446"/>
              <a:gd name="connsiteY0" fmla="*/ 604594 h 604594"/>
              <a:gd name="connsiteX1" fmla="*/ 1418143 w 2827446"/>
              <a:gd name="connsiteY1" fmla="*/ 0 h 604594"/>
              <a:gd name="connsiteX2" fmla="*/ 2813698 w 2827446"/>
              <a:gd name="connsiteY2" fmla="*/ 207318 h 604594"/>
              <a:gd name="connsiteX3" fmla="*/ 513112 w 2827446"/>
              <a:gd name="connsiteY3" fmla="*/ 448637 h 604594"/>
              <a:gd name="connsiteX4" fmla="*/ 0 w 2827446"/>
              <a:gd name="connsiteY4" fmla="*/ 604594 h 604594"/>
              <a:gd name="connsiteX0" fmla="*/ 649408 w 2314334"/>
              <a:gd name="connsiteY0" fmla="*/ 81408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649408 w 2314334"/>
              <a:gd name="connsiteY4" fmla="*/ 81408 h 448637"/>
              <a:gd name="connsiteX0" fmla="*/ 930375 w 2314334"/>
              <a:gd name="connsiteY0" fmla="*/ 0 h 471766"/>
              <a:gd name="connsiteX1" fmla="*/ 905031 w 2314334"/>
              <a:gd name="connsiteY1" fmla="*/ 23129 h 471766"/>
              <a:gd name="connsiteX2" fmla="*/ 2300586 w 2314334"/>
              <a:gd name="connsiteY2" fmla="*/ 230447 h 471766"/>
              <a:gd name="connsiteX3" fmla="*/ 0 w 2314334"/>
              <a:gd name="connsiteY3" fmla="*/ 471766 h 471766"/>
              <a:gd name="connsiteX4" fmla="*/ 930375 w 2314334"/>
              <a:gd name="connsiteY4" fmla="*/ 0 h 471766"/>
              <a:gd name="connsiteX0" fmla="*/ 945934 w 2314334"/>
              <a:gd name="connsiteY0" fmla="*/ 0 h 562244"/>
              <a:gd name="connsiteX1" fmla="*/ 905031 w 2314334"/>
              <a:gd name="connsiteY1" fmla="*/ 113607 h 562244"/>
              <a:gd name="connsiteX2" fmla="*/ 2300586 w 2314334"/>
              <a:gd name="connsiteY2" fmla="*/ 320925 h 562244"/>
              <a:gd name="connsiteX3" fmla="*/ 0 w 2314334"/>
              <a:gd name="connsiteY3" fmla="*/ 562244 h 562244"/>
              <a:gd name="connsiteX4" fmla="*/ 945934 w 2314334"/>
              <a:gd name="connsiteY4" fmla="*/ 0 h 562244"/>
              <a:gd name="connsiteX0" fmla="*/ 950452 w 2314334"/>
              <a:gd name="connsiteY0" fmla="*/ 0 h 516691"/>
              <a:gd name="connsiteX1" fmla="*/ 905031 w 2314334"/>
              <a:gd name="connsiteY1" fmla="*/ 68054 h 516691"/>
              <a:gd name="connsiteX2" fmla="*/ 2300586 w 2314334"/>
              <a:gd name="connsiteY2" fmla="*/ 275372 h 516691"/>
              <a:gd name="connsiteX3" fmla="*/ 0 w 2314334"/>
              <a:gd name="connsiteY3" fmla="*/ 516691 h 516691"/>
              <a:gd name="connsiteX4" fmla="*/ 950452 w 2314334"/>
              <a:gd name="connsiteY4" fmla="*/ 0 h 516691"/>
              <a:gd name="connsiteX0" fmla="*/ 950452 w 2514206"/>
              <a:gd name="connsiteY0" fmla="*/ 0 h 516691"/>
              <a:gd name="connsiteX1" fmla="*/ 905031 w 2514206"/>
              <a:gd name="connsiteY1" fmla="*/ 68054 h 516691"/>
              <a:gd name="connsiteX2" fmla="*/ 2502369 w 2514206"/>
              <a:gd name="connsiteY2" fmla="*/ 83620 h 516691"/>
              <a:gd name="connsiteX3" fmla="*/ 0 w 2514206"/>
              <a:gd name="connsiteY3" fmla="*/ 516691 h 516691"/>
              <a:gd name="connsiteX4" fmla="*/ 950452 w 2514206"/>
              <a:gd name="connsiteY4" fmla="*/ 0 h 516691"/>
              <a:gd name="connsiteX0" fmla="*/ 950452 w 1930629"/>
              <a:gd name="connsiteY0" fmla="*/ 0 h 516691"/>
              <a:gd name="connsiteX1" fmla="*/ 905031 w 1930629"/>
              <a:gd name="connsiteY1" fmla="*/ 68054 h 516691"/>
              <a:gd name="connsiteX2" fmla="*/ 1910692 w 1930629"/>
              <a:gd name="connsiteY2" fmla="*/ 271112 h 516691"/>
              <a:gd name="connsiteX3" fmla="*/ 0 w 1930629"/>
              <a:gd name="connsiteY3" fmla="*/ 516691 h 516691"/>
              <a:gd name="connsiteX4" fmla="*/ 950452 w 1930629"/>
              <a:gd name="connsiteY4" fmla="*/ 0 h 516691"/>
              <a:gd name="connsiteX0" fmla="*/ 950452 w 2011099"/>
              <a:gd name="connsiteY0" fmla="*/ 3807 h 520498"/>
              <a:gd name="connsiteX1" fmla="*/ 905031 w 2011099"/>
              <a:gd name="connsiteY1" fmla="*/ 71861 h 520498"/>
              <a:gd name="connsiteX2" fmla="*/ 1992883 w 2011099"/>
              <a:gd name="connsiteY2" fmla="*/ 21430 h 520498"/>
              <a:gd name="connsiteX3" fmla="*/ 0 w 2011099"/>
              <a:gd name="connsiteY3" fmla="*/ 520498 h 520498"/>
              <a:gd name="connsiteX4" fmla="*/ 950452 w 2011099"/>
              <a:gd name="connsiteY4" fmla="*/ 3807 h 520498"/>
              <a:gd name="connsiteX0" fmla="*/ 881726 w 2011099"/>
              <a:gd name="connsiteY0" fmla="*/ 0 h 604954"/>
              <a:gd name="connsiteX1" fmla="*/ 905031 w 2011099"/>
              <a:gd name="connsiteY1" fmla="*/ 156317 h 604954"/>
              <a:gd name="connsiteX2" fmla="*/ 1992883 w 2011099"/>
              <a:gd name="connsiteY2" fmla="*/ 105886 h 604954"/>
              <a:gd name="connsiteX3" fmla="*/ 0 w 2011099"/>
              <a:gd name="connsiteY3" fmla="*/ 604954 h 604954"/>
              <a:gd name="connsiteX4" fmla="*/ 881726 w 2011099"/>
              <a:gd name="connsiteY4" fmla="*/ 0 h 604954"/>
              <a:gd name="connsiteX0" fmla="*/ 465352 w 2011099"/>
              <a:gd name="connsiteY0" fmla="*/ 0 h 547352"/>
              <a:gd name="connsiteX1" fmla="*/ 905031 w 2011099"/>
              <a:gd name="connsiteY1" fmla="*/ 98715 h 547352"/>
              <a:gd name="connsiteX2" fmla="*/ 1992883 w 2011099"/>
              <a:gd name="connsiteY2" fmla="*/ 48284 h 547352"/>
              <a:gd name="connsiteX3" fmla="*/ 0 w 2011099"/>
              <a:gd name="connsiteY3" fmla="*/ 547352 h 547352"/>
              <a:gd name="connsiteX4" fmla="*/ 465352 w 2011099"/>
              <a:gd name="connsiteY4" fmla="*/ 0 h 547352"/>
              <a:gd name="connsiteX0" fmla="*/ 465352 w 2043668"/>
              <a:gd name="connsiteY0" fmla="*/ 226816 h 774168"/>
              <a:gd name="connsiteX1" fmla="*/ 1533880 w 2043668"/>
              <a:gd name="connsiteY1" fmla="*/ 1350 h 774168"/>
              <a:gd name="connsiteX2" fmla="*/ 1992883 w 2043668"/>
              <a:gd name="connsiteY2" fmla="*/ 275100 h 774168"/>
              <a:gd name="connsiteX3" fmla="*/ 0 w 2043668"/>
              <a:gd name="connsiteY3" fmla="*/ 774168 h 774168"/>
              <a:gd name="connsiteX4" fmla="*/ 465352 w 2043668"/>
              <a:gd name="connsiteY4" fmla="*/ 226816 h 774168"/>
              <a:gd name="connsiteX0" fmla="*/ 465352 w 2058831"/>
              <a:gd name="connsiteY0" fmla="*/ 226816 h 774168"/>
              <a:gd name="connsiteX1" fmla="*/ 1533880 w 2058831"/>
              <a:gd name="connsiteY1" fmla="*/ 1350 h 774168"/>
              <a:gd name="connsiteX2" fmla="*/ 2010252 w 2058831"/>
              <a:gd name="connsiteY2" fmla="*/ 446722 h 774168"/>
              <a:gd name="connsiteX3" fmla="*/ 0 w 2058831"/>
              <a:gd name="connsiteY3" fmla="*/ 774168 h 774168"/>
              <a:gd name="connsiteX4" fmla="*/ 465352 w 2058831"/>
              <a:gd name="connsiteY4" fmla="*/ 226816 h 774168"/>
              <a:gd name="connsiteX0" fmla="*/ 351449 w 2058831"/>
              <a:gd name="connsiteY0" fmla="*/ 175846 h 774464"/>
              <a:gd name="connsiteX1" fmla="*/ 1533880 w 2058831"/>
              <a:gd name="connsiteY1" fmla="*/ 1646 h 774464"/>
              <a:gd name="connsiteX2" fmla="*/ 2010252 w 2058831"/>
              <a:gd name="connsiteY2" fmla="*/ 447018 h 774464"/>
              <a:gd name="connsiteX3" fmla="*/ 0 w 2058831"/>
              <a:gd name="connsiteY3" fmla="*/ 774464 h 774464"/>
              <a:gd name="connsiteX4" fmla="*/ 351449 w 2058831"/>
              <a:gd name="connsiteY4" fmla="*/ 175846 h 774464"/>
              <a:gd name="connsiteX0" fmla="*/ 319132 w 2058831"/>
              <a:gd name="connsiteY0" fmla="*/ 111801 h 775094"/>
              <a:gd name="connsiteX1" fmla="*/ 1533880 w 2058831"/>
              <a:gd name="connsiteY1" fmla="*/ 2276 h 775094"/>
              <a:gd name="connsiteX2" fmla="*/ 2010252 w 2058831"/>
              <a:gd name="connsiteY2" fmla="*/ 447648 h 775094"/>
              <a:gd name="connsiteX3" fmla="*/ 0 w 2058831"/>
              <a:gd name="connsiteY3" fmla="*/ 775094 h 775094"/>
              <a:gd name="connsiteX4" fmla="*/ 319132 w 2058831"/>
              <a:gd name="connsiteY4" fmla="*/ 111801 h 775094"/>
              <a:gd name="connsiteX0" fmla="*/ 319132 w 2211204"/>
              <a:gd name="connsiteY0" fmla="*/ 111801 h 775094"/>
              <a:gd name="connsiteX1" fmla="*/ 1533880 w 2211204"/>
              <a:gd name="connsiteY1" fmla="*/ 2276 h 775094"/>
              <a:gd name="connsiteX2" fmla="*/ 2177417 w 2211204"/>
              <a:gd name="connsiteY2" fmla="*/ 349196 h 775094"/>
              <a:gd name="connsiteX3" fmla="*/ 0 w 2211204"/>
              <a:gd name="connsiteY3" fmla="*/ 775094 h 775094"/>
              <a:gd name="connsiteX4" fmla="*/ 319132 w 2211204"/>
              <a:gd name="connsiteY4" fmla="*/ 111801 h 7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04" h="775094">
                <a:moveTo>
                  <a:pt x="319132" y="111801"/>
                </a:moveTo>
                <a:cubicBezTo>
                  <a:pt x="303992" y="134486"/>
                  <a:pt x="1549020" y="-20409"/>
                  <a:pt x="1533880" y="2276"/>
                </a:cubicBezTo>
                <a:cubicBezTo>
                  <a:pt x="1949165" y="23676"/>
                  <a:pt x="2328255" y="274423"/>
                  <a:pt x="2177417" y="349196"/>
                </a:cubicBezTo>
                <a:cubicBezTo>
                  <a:pt x="2026579" y="423969"/>
                  <a:pt x="776776" y="701849"/>
                  <a:pt x="0" y="775094"/>
                </a:cubicBezTo>
                <a:lnTo>
                  <a:pt x="319132" y="111801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700" dirty="0">
                <a:ln w="0"/>
                <a:solidFill>
                  <a:schemeClr val="bg1"/>
                </a:solidFill>
                <a:latin typeface="EC Square Sans Pro Medium" panose="020B0500000000020004" pitchFamily="34" charset="0"/>
              </a:rPr>
              <a:t>#</a:t>
            </a:r>
            <a:r>
              <a:rPr lang="en-US" sz="1700" dirty="0" err="1">
                <a:ln w="0"/>
                <a:solidFill>
                  <a:schemeClr val="bg1"/>
                </a:solidFill>
                <a:latin typeface="EC Square Sans Pro Medium" panose="020B0500000000020004" pitchFamily="34" charset="0"/>
              </a:rPr>
              <a:t>DiscoverYourTalent</a:t>
            </a:r>
            <a:endParaRPr lang="en-US" sz="1700" dirty="0">
              <a:ln w="0"/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  <p:sp>
        <p:nvSpPr>
          <p:cNvPr id="9" name="Rectangle 10"/>
          <p:cNvSpPr>
            <a:spLocks noChangeAspect="1"/>
          </p:cNvSpPr>
          <p:nvPr/>
        </p:nvSpPr>
        <p:spPr>
          <a:xfrm rot="1023827">
            <a:off x="5704541" y="-580245"/>
            <a:ext cx="4637563" cy="3997775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24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>
                <a:solidFill>
                  <a:srgbClr val="292C69"/>
                </a:solidFill>
                <a:latin typeface="EC Square Sans Pro Medium"/>
              </a:rPr>
              <a:t>Outline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352159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The European Society for Research on the Education of Adults</a:t>
            </a:r>
          </a:p>
          <a:p>
            <a:pPr lvl="2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The ESREA Network on Policy Studies in Adult Education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Encouraging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Lifelong Learning for an Inclusive and Vibrant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Europe</a:t>
            </a: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 (The ENLIVEN project </a:t>
            </a:r>
            <a:r>
              <a:rPr lang="mr-IN" dirty="0" smtClean="0">
                <a:solidFill>
                  <a:srgbClr val="292C69"/>
                </a:solidFill>
                <a:latin typeface="EC Square Sans Pro Light"/>
              </a:rPr>
              <a:t>–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an EU’s Horizon 2020 funded project)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The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Upskilling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 Pathways </a:t>
            </a:r>
          </a:p>
          <a:p>
            <a:pPr lvl="2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Cases from Italy,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the United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Kingdom and Slovakia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9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ESREA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www.esrea.org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)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95536" y="1131590"/>
            <a:ext cx="8147248" cy="266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Promotes and disseminate research on the education of adults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and adult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 learning in Europe, through: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Verdana" panose="020B0604030504040204" pitchFamily="34" charset="0"/>
              </a:rPr>
              <a:t>12 thematic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Verdana" panose="020B0604030504040204" pitchFamily="34" charset="0"/>
              </a:rPr>
              <a:t> 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Verdana" panose="020B0604030504040204" pitchFamily="34" charset="0"/>
              </a:rPr>
              <a:t>esearch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Verdana" panose="020B0604030504040204" pitchFamily="34" charset="0"/>
              </a:rPr>
              <a:t> networks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Light"/>
                <a:ea typeface="Verdana" panose="020B0604030504040204" pitchFamily="34" charset="0"/>
              </a:rPr>
              <a:t>Annual, biannual and triennial conferences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292C69"/>
                </a:solidFill>
                <a:latin typeface="EC Square Sans Pro Light"/>
              </a:rPr>
              <a:t>Open Access publications:</a:t>
            </a:r>
          </a:p>
          <a:p>
            <a:pPr lvl="2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Book series (Brill | Sense) </a:t>
            </a:r>
          </a:p>
          <a:p>
            <a:pPr lvl="2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RELA journal</a:t>
            </a:r>
          </a:p>
          <a:p>
            <a:pPr lvl="4">
              <a:defRPr/>
            </a:pPr>
            <a:endParaRPr lang="en-GB" dirty="0">
              <a:solidFill>
                <a:srgbClr val="292C69"/>
              </a:solidFill>
              <a:latin typeface="EC Square Sans Pro Light"/>
            </a:endParaRPr>
          </a:p>
          <a:p>
            <a:pPr lvl="3">
              <a:defRPr/>
            </a:pPr>
            <a:endParaRPr lang="en-US" sz="2000" dirty="0">
              <a:solidFill>
                <a:srgbClr val="292C69"/>
              </a:solidFill>
              <a:latin typeface="EC Square Sans Pro Light"/>
            </a:endParaRPr>
          </a:p>
        </p:txBody>
      </p:sp>
      <p:pic>
        <p:nvPicPr>
          <p:cNvPr id="10" name="Picture 9" descr="front_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571750"/>
            <a:ext cx="987269" cy="139811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 descr="Screenshot 2019-10-12 at 20.42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07854"/>
            <a:ext cx="4624225" cy="1512168"/>
          </a:xfrm>
          <a:prstGeom prst="rect">
            <a:avLst/>
          </a:prstGeom>
        </p:spPr>
      </p:pic>
      <p:pic>
        <p:nvPicPr>
          <p:cNvPr id="12" name="Picture 11" descr="978900437547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91630"/>
            <a:ext cx="1058416" cy="16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8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275606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en-US" dirty="0" smtClean="0">
                <a:solidFill>
                  <a:srgbClr val="F39200"/>
                </a:solidFill>
                <a:latin typeface="EC Square Sans Pro Medium"/>
              </a:rPr>
              <a:t>An </a:t>
            </a:r>
            <a:r>
              <a:rPr lang="en-US" dirty="0">
                <a:solidFill>
                  <a:srgbClr val="F39200"/>
                </a:solidFill>
                <a:latin typeface="EC Square Sans Pro Medium"/>
              </a:rPr>
              <a:t>ESREA thematic </a:t>
            </a:r>
            <a:r>
              <a:rPr lang="en-US" dirty="0" smtClean="0">
                <a:solidFill>
                  <a:srgbClr val="F39200"/>
                </a:solidFill>
                <a:latin typeface="EC Square Sans Pro Medium"/>
              </a:rPr>
              <a:t>network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Committed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to on-going dialogue, development &amp; impact of AE policies &amp; research of AE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policy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Welcomes discussion from different perspectives &amp; traditions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Supports theory developments for studying AE-relevant policy issues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Meets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on biannual basis &amp; engages in “policy dialogues” 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Sponsor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publications of academic books &amp; journal’s special issues</a:t>
            </a:r>
          </a:p>
          <a:p>
            <a:pPr lvl="4">
              <a:defRPr/>
            </a:pPr>
            <a:endParaRPr lang="en-GB" sz="1600" dirty="0">
              <a:solidFill>
                <a:srgbClr val="292C69"/>
              </a:solidFill>
              <a:latin typeface="EC Square Sans Pro Light"/>
              <a:ea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3950" y="339502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292C69"/>
                </a:solidFill>
                <a:latin typeface="EC Square Sans Pro Medium"/>
              </a:rPr>
              <a:t>Policy </a:t>
            </a:r>
            <a:r>
              <a:rPr lang="en-US" sz="2800" dirty="0">
                <a:solidFill>
                  <a:srgbClr val="292C69"/>
                </a:solidFill>
                <a:latin typeface="EC Square Sans Pro Medium"/>
              </a:rPr>
              <a:t>Studies in </a:t>
            </a:r>
            <a:r>
              <a:rPr lang="en-US" sz="2800" dirty="0" smtClean="0">
                <a:solidFill>
                  <a:srgbClr val="292C69"/>
                </a:solidFill>
                <a:latin typeface="EC Square Sans Pro Medium"/>
              </a:rPr>
              <a:t>Adult Education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3022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679797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The ENLIVEN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292C69"/>
                </a:solidFill>
                <a:effectLst/>
                <a:uLnTx/>
                <a:uFillTx/>
                <a:latin typeface="EC Square Sans Pro Medium"/>
                <a:ea typeface="Verdana" panose="020B0604030504040204" pitchFamily="34" charset="0"/>
              </a:rPr>
              <a:t> project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pic>
        <p:nvPicPr>
          <p:cNvPr id="8" name="Picture 7" descr="Screenshot 2019-10-12 at 21.1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66"/>
            <a:ext cx="5753502" cy="410674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5004048" y="1275606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292C69"/>
                </a:solidFill>
                <a:latin typeface="EC Square Sans Pro Medium"/>
              </a:rPr>
              <a:t>How can policy interventions in adult education markets become more effective? </a:t>
            </a:r>
            <a:endParaRPr lang="en-US" dirty="0">
              <a:solidFill>
                <a:srgbClr val="F8971D"/>
              </a:solidFill>
              <a:latin typeface="EC Square Sans Pro Light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004048" y="1779662"/>
            <a:ext cx="4040188" cy="26687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800" b="1" dirty="0" smtClean="0">
                <a:solidFill>
                  <a:srgbClr val="292C69"/>
                </a:solidFill>
                <a:latin typeface="EC Square Sans Pro Medium"/>
              </a:rPr>
              <a:t>ENLIVEN examined</a:t>
            </a:r>
            <a:r>
              <a:rPr lang="mr-IN" sz="1800" b="1" dirty="0" smtClean="0">
                <a:solidFill>
                  <a:srgbClr val="292C69"/>
                </a:solidFill>
                <a:latin typeface="EC Square Sans Pro Medium"/>
              </a:rPr>
              <a:t>…</a:t>
            </a:r>
            <a:endParaRPr lang="en-US" sz="1800" b="1" dirty="0" smtClean="0">
              <a:solidFill>
                <a:srgbClr val="292C69"/>
              </a:solidFill>
              <a:latin typeface="EC Square Sans Pro Medium"/>
            </a:endParaRPr>
          </a:p>
          <a:p>
            <a:pPr lvl="1">
              <a:defRPr/>
            </a:pPr>
            <a:r>
              <a:rPr lang="en-GB" sz="1600" dirty="0" smtClean="0"/>
              <a:t>Programmes</a:t>
            </a:r>
            <a:r>
              <a:rPr lang="en-US" sz="1600" dirty="0" smtClean="0"/>
              <a:t>, </a:t>
            </a:r>
            <a:r>
              <a:rPr lang="en-US" sz="1600" dirty="0"/>
              <a:t>governance and policies in EU adult </a:t>
            </a:r>
            <a:r>
              <a:rPr lang="en-US" sz="1600" dirty="0" smtClean="0"/>
              <a:t>learning</a:t>
            </a:r>
          </a:p>
          <a:p>
            <a:pPr lvl="1">
              <a:defRPr/>
            </a:pPr>
            <a:r>
              <a:rPr lang="en-US" sz="1600" dirty="0"/>
              <a:t>S</a:t>
            </a:r>
            <a:r>
              <a:rPr lang="en-US" sz="1600" dirty="0" smtClean="0"/>
              <a:t>ystem </a:t>
            </a:r>
            <a:r>
              <a:rPr lang="en-US" sz="1600" dirty="0"/>
              <a:t>characteristics to explain country/region-level variation in lifelong learning participation </a:t>
            </a:r>
            <a:r>
              <a:rPr lang="en-US" sz="1600" dirty="0" smtClean="0"/>
              <a:t>rates</a:t>
            </a:r>
          </a:p>
          <a:p>
            <a:pPr lvl="1">
              <a:defRPr/>
            </a:pPr>
            <a:r>
              <a:rPr lang="en-US" sz="1600" dirty="0" smtClean="0"/>
              <a:t>The </a:t>
            </a:r>
            <a:r>
              <a:rPr lang="en-US" sz="1600" dirty="0"/>
              <a:t>operation and effectiveness of </a:t>
            </a:r>
            <a:r>
              <a:rPr lang="en-US" sz="1600" dirty="0" smtClean="0"/>
              <a:t>      young </a:t>
            </a:r>
            <a:r>
              <a:rPr lang="en-US" sz="1600" dirty="0"/>
              <a:t>adults’ learning at and for </a:t>
            </a:r>
            <a:r>
              <a:rPr lang="en-US" sz="1600" dirty="0" smtClean="0"/>
              <a:t>work</a:t>
            </a:r>
            <a:endParaRPr lang="en-US" dirty="0"/>
          </a:p>
          <a:p>
            <a:pPr lvl="1">
              <a:defRPr/>
            </a:pPr>
            <a:r>
              <a:rPr lang="mr-IN" sz="1600" b="1" dirty="0" smtClean="0"/>
              <a:t>…</a:t>
            </a:r>
            <a:r>
              <a:rPr lang="en-GB" sz="1600" b="1" dirty="0" smtClean="0"/>
              <a:t>and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/>
              <a:t>DEVELOPED and </a:t>
            </a:r>
            <a:r>
              <a:rPr lang="en-US" sz="1600" b="1" dirty="0" smtClean="0"/>
              <a:t>TRIALED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an Intelligent Data Support </a:t>
            </a:r>
            <a:r>
              <a:rPr lang="en-US" sz="1600" dirty="0" smtClean="0">
                <a:latin typeface="+mn-lt"/>
              </a:rPr>
              <a:t>System </a:t>
            </a:r>
            <a:r>
              <a:rPr lang="en-US" sz="1600" dirty="0">
                <a:latin typeface="+mn-lt"/>
              </a:rPr>
              <a:t>for evidence-based policy-making and </a:t>
            </a:r>
            <a:r>
              <a:rPr lang="en-US" sz="1600" dirty="0" smtClean="0">
                <a:latin typeface="+mn-lt"/>
              </a:rPr>
              <a:t>debate</a:t>
            </a:r>
            <a:endParaRPr lang="en-US" sz="1600" dirty="0">
              <a:latin typeface="+mn-lt"/>
            </a:endParaRPr>
          </a:p>
          <a:p>
            <a:pPr lvl="1">
              <a:defRPr/>
            </a:pPr>
            <a:endParaRPr lang="en-US" sz="1600" dirty="0"/>
          </a:p>
          <a:p>
            <a:pPr lvl="1">
              <a:defRPr/>
            </a:pPr>
            <a:endParaRPr lang="en-US" sz="1800" b="1" dirty="0">
              <a:solidFill>
                <a:srgbClr val="292C69"/>
              </a:solidFill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568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468313" y="1059582"/>
            <a:ext cx="8568183" cy="3744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Need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to </a:t>
            </a: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support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inclusion policies in the Campania  Region  </a:t>
            </a: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(Southern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Italy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)</a:t>
            </a:r>
            <a:endParaRPr lang="en-US" sz="2400" dirty="0">
              <a:solidFill>
                <a:srgbClr val="F39200"/>
              </a:solidFill>
              <a:latin typeface="EC Square Sans Pro Medium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22 months (Nov 2016-Apr 2018)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0" dirty="0" smtClean="0">
                <a:solidFill>
                  <a:srgbClr val="292C69"/>
                </a:solidFill>
                <a:latin typeface="EC Square Sans Pro Light"/>
              </a:rPr>
              <a:t>Co-funded under the Asylum, Migration and Integration Fund (AMIF)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L</a:t>
            </a:r>
            <a:r>
              <a:rPr lang="en-GB" sz="2000" b="0" dirty="0" smtClean="0">
                <a:solidFill>
                  <a:srgbClr val="292C69"/>
                </a:solidFill>
                <a:latin typeface="EC Square Sans Pro Light"/>
              </a:rPr>
              <a:t>egally </a:t>
            </a:r>
            <a:r>
              <a:rPr lang="en-GB" sz="2000" b="0" dirty="0">
                <a:solidFill>
                  <a:srgbClr val="292C69"/>
                </a:solidFill>
                <a:latin typeface="EC Square Sans Pro Light"/>
              </a:rPr>
              <a:t>resident Third Country Nationals in Italy</a:t>
            </a:r>
            <a:r>
              <a:rPr lang="en-GB" dirty="0"/>
              <a:t> </a:t>
            </a:r>
            <a:endParaRPr lang="en-US" dirty="0" smtClean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Providing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a tailored and flexible teaching offer for learning Italian as </a:t>
            </a: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2L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Encouraging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the participation of migrants </a:t>
            </a: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(women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, illiterate people, vulnerable people, refugees and applicants for international and humanitarian protection</a:t>
            </a: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)</a:t>
            </a:r>
            <a:endParaRPr lang="en-US" sz="1600" dirty="0">
              <a:solidFill>
                <a:srgbClr val="292C69"/>
              </a:solidFill>
              <a:latin typeface="EC Square Sans Pro Light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Improving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teaching methods on Italian language and civic </a:t>
            </a: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education</a:t>
            </a:r>
          </a:p>
          <a:p>
            <a:pPr lvl="1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25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different kinds of activities (e.g. language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courses, theatre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workshops, artisanal training, citizens meetings)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 smtClean="0">
                <a:solidFill>
                  <a:srgbClr val="292C69"/>
                </a:solidFill>
                <a:latin typeface="EC Square Sans Pro Medium"/>
              </a:rPr>
              <a:t>Italy</a:t>
            </a:r>
            <a:r>
              <a:rPr lang="en-GB" dirty="0">
                <a:solidFill>
                  <a:srgbClr val="292C69"/>
                </a:solidFill>
                <a:latin typeface="EC Square Sans Pro Medium"/>
              </a:rPr>
              <a:t>: “The Floor is Yours!”</a:t>
            </a:r>
            <a:endParaRPr lang="en-US" dirty="0">
              <a:solidFill>
                <a:srgbClr val="292C69"/>
              </a:solidFill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0030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03848" y="339502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Medium"/>
              </a:rPr>
              <a:t>UK</a:t>
            </a:r>
            <a:r>
              <a:rPr lang="en-GB" dirty="0">
                <a:solidFill>
                  <a:srgbClr val="292C69"/>
                </a:solidFill>
                <a:latin typeface="EC Square Sans Pro Medium"/>
              </a:rPr>
              <a:t>: Talent Match D2N2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 </a:t>
            </a:r>
            <a:endParaRPr lang="en-GB" dirty="0">
              <a:solidFill>
                <a:srgbClr val="292C69"/>
              </a:solidFill>
              <a:latin typeface="EC Square Sans Pro Medium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468313" y="1059582"/>
            <a:ext cx="8568183" cy="3744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Need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to support </a:t>
            </a: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‘Inclusive Learning Pathways’ (in Derby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city, Derbyshire, Nottingham city and </a:t>
            </a: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Nottinghamshire)</a:t>
            </a:r>
            <a:endParaRPr lang="en-US" sz="2400" dirty="0">
              <a:solidFill>
                <a:srgbClr val="F39200"/>
              </a:solidFill>
              <a:latin typeface="EC Square Sans Pro Medium"/>
            </a:endParaRPr>
          </a:p>
          <a:p>
            <a:pPr lvl="1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5-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year programme (2014 – 2019) </a:t>
            </a:r>
            <a:endParaRPr lang="en-GB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Funded by the Big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Lottery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(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awarding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community-orientated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grants), much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of the funding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comes 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from the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ERDF and the ESF </a:t>
            </a:r>
          </a:p>
          <a:p>
            <a:pPr lvl="1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Young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adults with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the most complex and entrenched barriers to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employment (i.e.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low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skills and educational attainment,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in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geographical areas with pockets of significant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deprivation) 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2">
              <a:defRPr/>
            </a:pP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Match people’s needs with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their broader ambitions</a:t>
            </a:r>
            <a:r>
              <a:rPr lang="en-US" sz="1600" dirty="0">
                <a:solidFill>
                  <a:srgbClr val="292C69"/>
                </a:solidFill>
                <a:latin typeface="EC Square Sans Pro Light"/>
              </a:rPr>
              <a:t> </a:t>
            </a:r>
            <a:endParaRPr lang="en-GB" sz="1600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O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ne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-to-one mentoring relationships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focusing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on taking time to establish trust and rapport to help the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person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address barriers and make progress towards the labour market. </a:t>
            </a:r>
          </a:p>
        </p:txBody>
      </p:sp>
    </p:spTree>
    <p:extLst>
      <p:ext uri="{BB962C8B-B14F-4D97-AF65-F5344CB8AC3E}">
        <p14:creationId xmlns:p14="http://schemas.microsoft.com/office/powerpoint/2010/main" val="152356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Medium"/>
              </a:rPr>
              <a:t>Slovakia</a:t>
            </a:r>
            <a:r>
              <a:rPr lang="en-GB" dirty="0">
                <a:solidFill>
                  <a:srgbClr val="292C69"/>
                </a:solidFill>
                <a:latin typeface="EC Square Sans Pro Medium"/>
              </a:rPr>
              <a:t>: REPAS+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 </a:t>
            </a:r>
            <a:endParaRPr lang="en-GB" dirty="0">
              <a:solidFill>
                <a:srgbClr val="292C69"/>
              </a:solidFill>
              <a:latin typeface="EC Square Sans Pro Medium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468313" y="1059582"/>
            <a:ext cx="8568183" cy="3744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Need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to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provide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the opportunity for young adults to re-qualify </a:t>
            </a: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to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meet new labour market requirements</a:t>
            </a:r>
            <a:r>
              <a:rPr lang="en-US" sz="2400" dirty="0">
                <a:solidFill>
                  <a:srgbClr val="F39200"/>
                </a:solidFill>
                <a:latin typeface="EC Square Sans Pro Medium"/>
              </a:rPr>
              <a:t> </a:t>
            </a:r>
            <a:endParaRPr lang="en-US" sz="2400" dirty="0">
              <a:solidFill>
                <a:srgbClr val="F39200"/>
              </a:solidFill>
              <a:latin typeface="EC Square Sans Pro Medium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Delivered across Slovakia (except the Bratislava region) via regional labour offices  </a:t>
            </a:r>
            <a:endParaRPr lang="en-GB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A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dministered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by the Central Office of Labour and Social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Affairs</a:t>
            </a:r>
          </a:p>
          <a:p>
            <a:pPr lvl="1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Included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as part of the UP </a:t>
            </a:r>
            <a:r>
              <a:rPr lang="en-GB">
                <a:solidFill>
                  <a:srgbClr val="292C69"/>
                </a:solidFill>
                <a:latin typeface="EC Square Sans Pro Light"/>
              </a:rPr>
              <a:t>initiative </a:t>
            </a:r>
            <a:r>
              <a:rPr lang="en-GB" smtClean="0">
                <a:solidFill>
                  <a:srgbClr val="292C69"/>
                </a:solidFill>
                <a:latin typeface="EC Square Sans Pro Light"/>
              </a:rPr>
              <a:t>(</a:t>
            </a:r>
            <a:r>
              <a:rPr lang="en-GB" smtClean="0"/>
              <a:t>!) </a:t>
            </a:r>
            <a:endParaRPr lang="en-GB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Young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people defined as NEET up to 29 years old</a:t>
            </a:r>
            <a:r>
              <a:rPr lang="en-US" dirty="0">
                <a:solidFill>
                  <a:srgbClr val="292C69"/>
                </a:solidFill>
                <a:latin typeface="EC Square Sans Pro Light"/>
              </a:rPr>
              <a:t> </a:t>
            </a: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S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upport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the re-qualification of young registered job seekers who face problems in finding a job </a:t>
            </a: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placement</a:t>
            </a:r>
          </a:p>
          <a:p>
            <a:pPr lvl="1">
              <a:defRPr/>
            </a:pP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The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length of the training is defined by the participants and the main activities of the programme are vocational training provided by external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3345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Lessons learned</a:t>
            </a:r>
            <a:endParaRPr lang="en-US" dirty="0">
              <a:solidFill>
                <a:srgbClr val="292C69"/>
              </a:solidFill>
              <a:latin typeface="EC Square Sans Pro Medium"/>
            </a:endParaRPr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468313" y="1059582"/>
            <a:ext cx="8568183" cy="37444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SzPct val="90000"/>
              <a:buBlip>
                <a:blip r:embed="rId2"/>
              </a:buBlip>
              <a:defRPr/>
            </a:pPr>
            <a:r>
              <a:rPr lang="en-GB" sz="2400" dirty="0" smtClean="0">
                <a:solidFill>
                  <a:srgbClr val="F39200"/>
                </a:solidFill>
                <a:latin typeface="EC Square Sans Pro Medium"/>
              </a:rPr>
              <a:t>Deep </a:t>
            </a:r>
            <a:r>
              <a:rPr lang="en-GB" sz="2400" dirty="0">
                <a:solidFill>
                  <a:srgbClr val="F39200"/>
                </a:solidFill>
                <a:latin typeface="EC Square Sans Pro Medium"/>
              </a:rPr>
              <a:t>differences between national and regional contexts </a:t>
            </a:r>
            <a:endParaRPr lang="en-GB" sz="2400" dirty="0">
              <a:solidFill>
                <a:srgbClr val="F39200"/>
              </a:solidFill>
              <a:latin typeface="EC Square Sans Pro Medium"/>
            </a:endParaRPr>
          </a:p>
          <a:p>
            <a:pPr lvl="1">
              <a:defRPr/>
            </a:pPr>
            <a:r>
              <a:rPr lang="en-GB" dirty="0">
                <a:solidFill>
                  <a:srgbClr val="292C69"/>
                </a:solidFill>
                <a:latin typeface="EC Square Sans Pro Light"/>
              </a:rPr>
              <a:t>P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eople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in predominantly low skilled, disadvantaged regions are the least able to take advantage of skills development opportunities </a:t>
            </a:r>
            <a:r>
              <a:rPr lang="mr-IN" dirty="0" smtClean="0">
                <a:solidFill>
                  <a:srgbClr val="292C69"/>
                </a:solidFill>
                <a:latin typeface="EC Square Sans Pro Light"/>
              </a:rPr>
              <a:t>–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unless programmes are </a:t>
            </a:r>
            <a:r>
              <a:rPr lang="en-GB" dirty="0">
                <a:solidFill>
                  <a:srgbClr val="292C69"/>
                </a:solidFill>
                <a:latin typeface="EC Square Sans Pro Light"/>
              </a:rPr>
              <a:t>targeted at their particular needs in terms of access, support and </a:t>
            </a:r>
            <a:r>
              <a:rPr lang="en-GB" dirty="0" smtClean="0">
                <a:solidFill>
                  <a:srgbClr val="292C69"/>
                </a:solidFill>
                <a:latin typeface="EC Square Sans Pro Light"/>
              </a:rPr>
              <a:t>outreach</a:t>
            </a:r>
            <a:endParaRPr lang="en-US" sz="1600" dirty="0">
              <a:solidFill>
                <a:srgbClr val="292C69"/>
              </a:solidFill>
              <a:latin typeface="EC Square Sans Pro Light"/>
            </a:endParaRPr>
          </a:p>
          <a:p>
            <a:pPr lvl="2">
              <a:defRPr/>
            </a:pP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Importance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of communication – between government, policy makers, providers and institutions – in tackling disadvantage, inequality and social exclusion</a:t>
            </a:r>
            <a:r>
              <a:rPr lang="en-US" sz="1600" dirty="0">
                <a:solidFill>
                  <a:srgbClr val="292C69"/>
                </a:solidFill>
                <a:latin typeface="EC Square Sans Pro Light"/>
              </a:rPr>
              <a:t> </a:t>
            </a:r>
            <a:endParaRPr lang="en-US" sz="1600" dirty="0" smtClean="0">
              <a:solidFill>
                <a:srgbClr val="292C69"/>
              </a:solidFill>
              <a:latin typeface="EC Square Sans Pro Light"/>
            </a:endParaRPr>
          </a:p>
          <a:p>
            <a:pPr lvl="2">
              <a:defRPr/>
            </a:pP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“Asset-based approach” that involves trust building over a period of time and careful planning to find out what skills and abilities a person has and what he/she may aspire to </a:t>
            </a: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do</a:t>
            </a:r>
            <a:endParaRPr lang="en-US" sz="1600" dirty="0" smtClean="0">
              <a:solidFill>
                <a:srgbClr val="292C69"/>
              </a:solidFill>
              <a:latin typeface="EC Square Sans Pro Light"/>
            </a:endParaRPr>
          </a:p>
          <a:p>
            <a:pPr lvl="2">
              <a:defRPr/>
            </a:pPr>
            <a:r>
              <a:rPr lang="en-GB" sz="1600" dirty="0" smtClean="0">
                <a:solidFill>
                  <a:srgbClr val="292C69"/>
                </a:solidFill>
                <a:latin typeface="EC Square Sans Pro Light"/>
              </a:rPr>
              <a:t>In </a:t>
            </a:r>
            <a:r>
              <a:rPr lang="en-GB" sz="1600" dirty="0">
                <a:solidFill>
                  <a:srgbClr val="292C69"/>
                </a:solidFill>
                <a:latin typeface="EC Square Sans Pro Light"/>
              </a:rPr>
              <a:t>regions with weak labour demand and limited job opportunities, financial contributions for job creation makes a significant difference</a:t>
            </a:r>
          </a:p>
          <a:p>
            <a:pPr lvl="2">
              <a:defRPr/>
            </a:pPr>
            <a:endParaRPr lang="en-US" sz="1600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GB" dirty="0" smtClean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GB" dirty="0" smtClean="0">
              <a:solidFill>
                <a:srgbClr val="292C69"/>
              </a:solidFill>
              <a:latin typeface="EC Squar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03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1371</TotalTime>
  <Words>774</Words>
  <Application>Microsoft Macintosh PowerPoint</Application>
  <PresentationFormat>On-screen Show (16:9)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First Slide</vt:lpstr>
      <vt:lpstr>Dark Blue Divider</vt:lpstr>
      <vt:lpstr>Orange Divider</vt:lpstr>
      <vt:lpstr>Green Divider</vt:lpstr>
      <vt:lpstr>Summary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Microsoft Office User</cp:lastModifiedBy>
  <cp:revision>151</cp:revision>
  <cp:lastPrinted>2019-10-12T19:15:36Z</cp:lastPrinted>
  <dcterms:created xsi:type="dcterms:W3CDTF">2017-08-30T12:59:00Z</dcterms:created>
  <dcterms:modified xsi:type="dcterms:W3CDTF">2019-10-12T21:54:41Z</dcterms:modified>
</cp:coreProperties>
</file>