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5"/>
  </p:sldMasterIdLst>
  <p:notesMasterIdLst>
    <p:notesMasterId r:id="rId27"/>
  </p:notesMasterIdLst>
  <p:sldIdLst>
    <p:sldId id="256" r:id="rId6"/>
    <p:sldId id="405" r:id="rId7"/>
    <p:sldId id="407" r:id="rId8"/>
    <p:sldId id="456" r:id="rId9"/>
    <p:sldId id="457" r:id="rId10"/>
    <p:sldId id="458" r:id="rId11"/>
    <p:sldId id="460" r:id="rId12"/>
    <p:sldId id="459" r:id="rId13"/>
    <p:sldId id="467" r:id="rId14"/>
    <p:sldId id="463" r:id="rId15"/>
    <p:sldId id="435" r:id="rId16"/>
    <p:sldId id="438" r:id="rId17"/>
    <p:sldId id="468" r:id="rId18"/>
    <p:sldId id="447" r:id="rId19"/>
    <p:sldId id="452" r:id="rId20"/>
    <p:sldId id="471" r:id="rId21"/>
    <p:sldId id="469" r:id="rId22"/>
    <p:sldId id="470" r:id="rId23"/>
    <p:sldId id="449" r:id="rId24"/>
    <p:sldId id="433" r:id="rId25"/>
    <p:sldId id="45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1934" autoAdjust="0"/>
  </p:normalViewPr>
  <p:slideViewPr>
    <p:cSldViewPr snapToGrid="0">
      <p:cViewPr varScale="1">
        <p:scale>
          <a:sx n="60" d="100"/>
          <a:sy n="60" d="100"/>
        </p:scale>
        <p:origin x="1386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4F44-740D-4D8A-9658-B221B80922CA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64B65-3DD8-4517-A44B-8FA3FDFD3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6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8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8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8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4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9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1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00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7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4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B3F3-D8D2-4F22-8264-59519543DA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5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B3F3-D8D2-4F22-8264-59519543DA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3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5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1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1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9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9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4B65-3DD8-4517-A44B-8FA3FDFD3E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9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01200"/>
            <a:ext cx="23232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43048AA-0ECC-4052-BF2E-6E79B4432A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6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443048AA-0ECC-4052-BF2E-6E79B443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43048AA-0ECC-4052-BF2E-6E79B4432A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CEF619E-FA41-47B9-B072-EF1D85A4C737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43048AA-0ECC-4052-BF2E-6E79B4432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S:\Data\Jennifer%20CANNON\g4-2.em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S:\Data\Jennifer%20CANNON\g5-2.em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S:\Data\Jennifer%20CANNON\g5-4.em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S:\Data\Jennifer%20CANNON\g4-4.em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S:\Data\Jennifer%20CANNON\g5-7.em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787/82ccc2a3-en" TargetMode="External"/><Relationship Id="rId2" Type="http://schemas.openxmlformats.org/officeDocument/2006/relationships/hyperlink" Target="https://dx.doi.org/10.1787/045be9b0-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x.doi.org/10.1787/g2g9fac5-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199" y="1581124"/>
            <a:ext cx="8698857" cy="1784399"/>
          </a:xfrm>
        </p:spPr>
        <p:txBody>
          <a:bodyPr anchor="t"/>
          <a:lstStyle/>
          <a:p>
            <a:r>
              <a:rPr lang="en-GB" sz="3600" dirty="0"/>
              <a:t>Unlocking the potential of migrants through </a:t>
            </a:r>
            <a:r>
              <a:rPr lang="en-US" sz="3600" dirty="0" smtClean="0"/>
              <a:t>Vocational Education and Training </a:t>
            </a:r>
            <a:r>
              <a:rPr lang="en-GB" sz="3600" dirty="0" smtClean="0"/>
              <a:t>(VET)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20" y="4720258"/>
            <a:ext cx="9511657" cy="16312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i="1" dirty="0" smtClean="0"/>
              <a:t>Shinyoung Jeon, Policy Analyst</a:t>
            </a:r>
          </a:p>
          <a:p>
            <a:pPr algn="just">
              <a:lnSpc>
                <a:spcPct val="100000"/>
              </a:lnSpc>
            </a:pPr>
            <a:r>
              <a:rPr lang="en-US" sz="2000" i="1" dirty="0" smtClean="0"/>
              <a:t>VET and Adult Learning Team, OECD Centre for Skills</a:t>
            </a:r>
          </a:p>
          <a:p>
            <a:pPr algn="just">
              <a:lnSpc>
                <a:spcPct val="100000"/>
              </a:lnSpc>
            </a:pPr>
            <a:endParaRPr lang="en-US" sz="2000" i="1" dirty="0"/>
          </a:p>
          <a:p>
            <a:pPr algn="just">
              <a:lnSpc>
                <a:spcPct val="100000"/>
              </a:lnSpc>
            </a:pPr>
            <a:r>
              <a:rPr lang="en-US" sz="2000" b="1" i="1" dirty="0" err="1" smtClean="0"/>
              <a:t>Cedefop</a:t>
            </a:r>
            <a:r>
              <a:rPr lang="en-US" sz="2000" b="1" i="1" dirty="0" smtClean="0"/>
              <a:t> community of learning providers (WG3),14 October 2019</a:t>
            </a:r>
          </a:p>
          <a:p>
            <a:pPr algn="just">
              <a:lnSpc>
                <a:spcPct val="100000"/>
              </a:lnSpc>
            </a:pPr>
            <a:endParaRPr lang="en-GB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2408199" y="3380285"/>
            <a:ext cx="75105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  <a:p>
            <a:r>
              <a:rPr lang="en-GB" sz="24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Cross-country Analysis</a:t>
            </a:r>
            <a:endParaRPr lang="en-GB" sz="10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893" y="115362"/>
            <a:ext cx="1330613" cy="120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5845" r="66380" b="83440"/>
          <a:stretch/>
        </p:blipFill>
        <p:spPr>
          <a:xfrm>
            <a:off x="7534803" y="130629"/>
            <a:ext cx="3075140" cy="5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516"/>
          <a:stretch/>
        </p:blipFill>
        <p:spPr>
          <a:xfrm>
            <a:off x="405903" y="1669141"/>
            <a:ext cx="10922097" cy="4572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Migrant students tend to benefit less from career guidance </a:t>
            </a:r>
            <a:r>
              <a:rPr lang="en-US" dirty="0" smtClean="0"/>
              <a:t>provision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30515" y="1605835"/>
            <a:ext cx="50074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Attended job shadowing or work-site visits (%)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8457" y="1882834"/>
            <a:ext cx="30115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Visited a job fair (%)</a:t>
            </a:r>
            <a:endParaRPr lang="en-GB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17133"/>
              </p:ext>
            </p:extLst>
          </p:nvPr>
        </p:nvGraphicFramePr>
        <p:xfrm>
          <a:off x="307573" y="1371599"/>
          <a:ext cx="11647360" cy="5407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986">
                  <a:extLst>
                    <a:ext uri="{9D8B030D-6E8A-4147-A177-3AD203B41FA5}">
                      <a16:colId xmlns:a16="http://schemas.microsoft.com/office/drawing/2014/main" val="3368346945"/>
                    </a:ext>
                  </a:extLst>
                </a:gridCol>
                <a:gridCol w="6786987">
                  <a:extLst>
                    <a:ext uri="{9D8B030D-6E8A-4147-A177-3AD203B41FA5}">
                      <a16:colId xmlns:a16="http://schemas.microsoft.com/office/drawing/2014/main" val="3839415343"/>
                    </a:ext>
                  </a:extLst>
                </a:gridCol>
                <a:gridCol w="2294387">
                  <a:extLst>
                    <a:ext uri="{9D8B030D-6E8A-4147-A177-3AD203B41FA5}">
                      <a16:colId xmlns:a16="http://schemas.microsoft.com/office/drawing/2014/main" val="1019625821"/>
                    </a:ext>
                  </a:extLst>
                </a:gridCol>
              </a:tblGrid>
              <a:tr h="25798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Preparatory programmes</a:t>
                      </a:r>
                      <a:endParaRPr lang="en-GB" sz="18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Duration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143465"/>
                  </a:ext>
                </a:extLst>
              </a:tr>
              <a:tr h="33408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Australia</a:t>
                      </a:r>
                      <a:endParaRPr lang="en-GB" sz="18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>
                          <a:effectLst/>
                        </a:rPr>
                        <a:t>Pre-apprenticeship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 dirty="0">
                          <a:effectLst/>
                        </a:rPr>
                        <a:t>6-12 months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2076323"/>
                  </a:ext>
                </a:extLst>
              </a:tr>
              <a:tr h="80081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Denmark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Integration Basic </a:t>
                      </a:r>
                      <a:r>
                        <a:rPr lang="en-GB" sz="1800" dirty="0" smtClean="0">
                          <a:effectLst/>
                        </a:rPr>
                        <a:t>Education 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 err="1" smtClean="0">
                          <a:effectLst/>
                        </a:rPr>
                        <a:t>Integrationsgrunduddannelsen</a:t>
                      </a:r>
                      <a:r>
                        <a:rPr lang="en-GB" sz="1800" dirty="0" smtClean="0">
                          <a:effectLst/>
                        </a:rPr>
                        <a:t>, IGU)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2 years</a:t>
                      </a:r>
                      <a:endParaRPr lang="en-GB" sz="18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1896032"/>
                  </a:ext>
                </a:extLst>
              </a:tr>
              <a:tr h="7795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England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United Kingdom)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 smtClean="0">
                          <a:effectLst/>
                        </a:rPr>
                        <a:t>Traineeship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6 weeks-6 months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5485658"/>
                  </a:ext>
                </a:extLst>
              </a:tr>
              <a:tr h="89088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Finland</a:t>
                      </a:r>
                      <a:endParaRPr lang="en-GB" sz="18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 dirty="0">
                          <a:effectLst/>
                        </a:rPr>
                        <a:t>Preparatory vocational education </a:t>
                      </a:r>
                      <a:r>
                        <a:rPr lang="en-GB" sz="1800" dirty="0" smtClean="0">
                          <a:effectLst/>
                        </a:rPr>
                        <a:t>(VALMA or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 dirty="0" err="1" smtClean="0">
                          <a:effectLst/>
                        </a:rPr>
                        <a:t>ammatilliseen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peruskoulutukseen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valmentava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koulutus</a:t>
                      </a:r>
                      <a:r>
                        <a:rPr lang="en-GB" sz="1800" dirty="0" smtClean="0">
                          <a:effectLst/>
                        </a:rPr>
                        <a:t>)*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6-12 months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899328"/>
                  </a:ext>
                </a:extLst>
              </a:tr>
              <a:tr h="54364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Germany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Transitional </a:t>
                      </a:r>
                      <a:r>
                        <a:rPr kumimoji="0"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programmes (</a:t>
                      </a:r>
                      <a:r>
                        <a:rPr kumimoji="0"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Übergangsbereich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among which: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pre-vocational year (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Berufsvorbereitungsjahr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and preparatory traineeships (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Einstiegsqualifizierungen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EQ) </a:t>
                      </a:r>
                      <a:endParaRPr kumimoji="0"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6 months - </a:t>
                      </a:r>
                      <a:br>
                        <a:rPr lang="en-GB" sz="1800" dirty="0">
                          <a:effectLst/>
                        </a:rPr>
                      </a:br>
                      <a:r>
                        <a:rPr lang="en-GB" sz="1800" dirty="0">
                          <a:effectLst/>
                        </a:rPr>
                        <a:t>2 years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938107"/>
                  </a:ext>
                </a:extLst>
              </a:tr>
              <a:tr h="556805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The Netherlands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MBO 1 (part of regular VET)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600414"/>
                  </a:ext>
                </a:extLst>
              </a:tr>
              <a:tr h="379772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Sweden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Introductory programmes</a:t>
                      </a:r>
                      <a:endParaRPr lang="en-GB" sz="18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1-3 years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742258"/>
                  </a:ext>
                </a:extLst>
              </a:tr>
              <a:tr h="54283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Switzerland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Transitional </a:t>
                      </a:r>
                      <a:r>
                        <a:rPr lang="en-GB" sz="1800" dirty="0" smtClean="0">
                          <a:effectLst/>
                        </a:rPr>
                        <a:t>programmes</a:t>
                      </a:r>
                      <a:r>
                        <a:rPr lang="en-GB" sz="1800" baseline="0" dirty="0" smtClean="0">
                          <a:effectLst/>
                        </a:rPr>
                        <a:t> and </a:t>
                      </a:r>
                      <a:r>
                        <a:rPr lang="en-GB" sz="1800" dirty="0" smtClean="0">
                          <a:effectLst/>
                        </a:rPr>
                        <a:t>Pre-apprenticeship programmes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7642" marR="57642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 dirty="0">
                          <a:effectLst/>
                        </a:rPr>
                        <a:t>6-12 months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236675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Preparatory </a:t>
            </a:r>
            <a:r>
              <a:rPr lang="en-GB" dirty="0"/>
              <a:t>programmes </a:t>
            </a:r>
            <a:r>
              <a:rPr lang="en-GB" dirty="0" smtClean="0"/>
              <a:t>facilitate </a:t>
            </a:r>
            <a:r>
              <a:rPr lang="en-GB" dirty="0"/>
              <a:t>entry or transition </a:t>
            </a:r>
            <a:r>
              <a:rPr lang="en-GB" dirty="0" smtClean="0"/>
              <a:t>into </a:t>
            </a:r>
            <a:r>
              <a:rPr lang="en-GB" dirty="0"/>
              <a:t>upper-secondary VET</a:t>
            </a:r>
          </a:p>
        </p:txBody>
      </p:sp>
    </p:spTree>
    <p:extLst>
      <p:ext uri="{BB962C8B-B14F-4D97-AF65-F5344CB8AC3E}">
        <p14:creationId xmlns:p14="http://schemas.microsoft.com/office/powerpoint/2010/main" val="312286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</a:t>
            </a:r>
            <a:r>
              <a:rPr lang="en-GB" dirty="0" smtClean="0"/>
              <a:t>into </a:t>
            </a:r>
            <a:r>
              <a:rPr lang="en-GB" dirty="0"/>
              <a:t>VET is more challenging for </a:t>
            </a:r>
            <a:r>
              <a:rPr lang="en-GB" dirty="0" smtClean="0"/>
              <a:t>migrants </a:t>
            </a:r>
            <a:r>
              <a:rPr lang="en-GB" sz="2400" dirty="0"/>
              <a:t>Admission rates of upper-secondary VET applications </a:t>
            </a:r>
            <a:r>
              <a:rPr lang="en-GB" sz="2400" dirty="0" smtClean="0"/>
              <a:t>2016-17 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"/>
          <a:stretch>
            <a:fillRect/>
          </a:stretch>
        </p:blipFill>
        <p:spPr bwMode="auto">
          <a:xfrm>
            <a:off x="355600" y="1509486"/>
            <a:ext cx="10972400" cy="5239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01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36159" y="2054676"/>
            <a:ext cx="675966" cy="143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3992" y="2824184"/>
            <a:ext cx="855712" cy="66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3992" y="2054676"/>
            <a:ext cx="855712" cy="6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6441" y="2448377"/>
            <a:ext cx="646481" cy="103924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03202" y="3535747"/>
            <a:ext cx="272241" cy="32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5872" y="2816364"/>
            <a:ext cx="416407" cy="32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6626" y="2057080"/>
            <a:ext cx="656197" cy="321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71120" y="3857816"/>
            <a:ext cx="17298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36161" y="3513018"/>
            <a:ext cx="817265" cy="215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99854" y="3847133"/>
            <a:ext cx="258168" cy="354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209595" y="3524019"/>
            <a:ext cx="385270" cy="438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23992" y="2767538"/>
            <a:ext cx="85571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3360" y="3507744"/>
            <a:ext cx="684000" cy="49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70933"/>
              </p:ext>
            </p:extLst>
          </p:nvPr>
        </p:nvGraphicFramePr>
        <p:xfrm>
          <a:off x="1292892" y="1490977"/>
          <a:ext cx="9769069" cy="297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279">
                  <a:extLst>
                    <a:ext uri="{9D8B030D-6E8A-4147-A177-3AD203B41FA5}">
                      <a16:colId xmlns:a16="http://schemas.microsoft.com/office/drawing/2014/main" val="1245045437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3694050999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1788199152"/>
                    </a:ext>
                  </a:extLst>
                </a:gridCol>
                <a:gridCol w="1339909">
                  <a:extLst>
                    <a:ext uri="{9D8B030D-6E8A-4147-A177-3AD203B41FA5}">
                      <a16:colId xmlns:a16="http://schemas.microsoft.com/office/drawing/2014/main" val="2562136494"/>
                    </a:ext>
                  </a:extLst>
                </a:gridCol>
                <a:gridCol w="1562894">
                  <a:extLst>
                    <a:ext uri="{9D8B030D-6E8A-4147-A177-3AD203B41FA5}">
                      <a16:colId xmlns:a16="http://schemas.microsoft.com/office/drawing/2014/main" val="464100215"/>
                    </a:ext>
                  </a:extLst>
                </a:gridCol>
                <a:gridCol w="1990587">
                  <a:extLst>
                    <a:ext uri="{9D8B030D-6E8A-4147-A177-3AD203B41FA5}">
                      <a16:colId xmlns:a16="http://schemas.microsoft.com/office/drawing/2014/main" val="606477324"/>
                    </a:ext>
                  </a:extLst>
                </a:gridCol>
              </a:tblGrid>
              <a:tr h="297303"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Germany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</a:rPr>
                        <a:t>Italy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Netherlands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Norway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Sweden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4318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Switzerland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6881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2092705" y="5261655"/>
            <a:ext cx="40098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67083" y="5052596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 Narrow" panose="020B0606020202030204" pitchFamily="34" charset="0"/>
              </a:rPr>
              <a:t>Entry/transition point entailing the need to find an apprenticeship</a:t>
            </a:r>
            <a:endParaRPr lang="en-GB" sz="16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2307" y="5933772"/>
            <a:ext cx="576064" cy="19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Narrow" panose="020B0606020202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09322" y="5883156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 Narrow" panose="020B0606020202030204" pitchFamily="34" charset="0"/>
              </a:rPr>
              <a:t>School-based</a:t>
            </a:r>
            <a:endParaRPr lang="en-GB" sz="16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92998" y="4926988"/>
            <a:ext cx="576064" cy="19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Narrow" panose="020B0606020202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69062" y="4855186"/>
            <a:ext cx="152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 Narrow" panose="020B0606020202030204" pitchFamily="34" charset="0"/>
              </a:rPr>
              <a:t>Work-based</a:t>
            </a:r>
            <a:endParaRPr lang="en-GB" sz="16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29225" y="2057080"/>
            <a:ext cx="150019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77427" y="3008475"/>
            <a:ext cx="10589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2 years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6129" y="2279276"/>
            <a:ext cx="1197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2 years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16280" y="3866408"/>
            <a:ext cx="1315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ctr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2 years </a:t>
            </a:r>
            <a:br>
              <a:rPr lang="en-GB" sz="1000" dirty="0">
                <a:latin typeface="Arial Narrow" panose="020B0606020202030204" pitchFamily="34" charset="0"/>
              </a:rPr>
            </a:br>
            <a:r>
              <a:rPr lang="en-GB" sz="1000" dirty="0">
                <a:latin typeface="Arial Narrow" panose="020B0606020202030204" pitchFamily="34" charset="0"/>
              </a:rPr>
              <a:t>(EBA)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092648" y="3519556"/>
            <a:ext cx="1106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31800" algn="ctr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3-4 years </a:t>
            </a:r>
            <a:br>
              <a:rPr lang="en-GB" sz="1000" dirty="0">
                <a:latin typeface="Arial Narrow" panose="020B0606020202030204" pitchFamily="34" charset="0"/>
              </a:rPr>
            </a:br>
            <a:r>
              <a:rPr lang="en-GB" sz="1000" dirty="0">
                <a:latin typeface="Arial Narrow" panose="020B0606020202030204" pitchFamily="34" charset="0"/>
              </a:rPr>
              <a:t>(EFZ)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117383" y="5829098"/>
            <a:ext cx="400981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23992" y="3519368"/>
            <a:ext cx="8557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282158" y="4213733"/>
            <a:ext cx="1048230" cy="325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569524" y="3172277"/>
            <a:ext cx="1145476" cy="577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495545" y="5694505"/>
            <a:ext cx="4140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 Narrow" panose="020B0606020202030204" pitchFamily="34" charset="0"/>
              </a:rPr>
              <a:t>Entry/transition point that requires qualifications</a:t>
            </a:r>
            <a:endParaRPr lang="en-GB" sz="16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878296" y="5421666"/>
            <a:ext cx="576064" cy="19495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 Narrow" panose="020B0606020202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10834" y="5354897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 Narrow" panose="020B0606020202030204" pitchFamily="34" charset="0"/>
              </a:rPr>
              <a:t>Dual model</a:t>
            </a:r>
            <a:endParaRPr lang="en-GB" sz="16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670828" y="3506286"/>
            <a:ext cx="140952" cy="381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52095" y="2056941"/>
            <a:ext cx="253242" cy="320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6627" y="2444453"/>
            <a:ext cx="656197" cy="319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79511" y="2814247"/>
            <a:ext cx="656197" cy="319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79177" y="3212473"/>
            <a:ext cx="806702" cy="319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33389" y="3515041"/>
            <a:ext cx="1197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2-3 years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79702" y="2454727"/>
            <a:ext cx="114299" cy="1027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39689" y="3229064"/>
            <a:ext cx="10589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MBO 1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897701" y="3204026"/>
            <a:ext cx="268001" cy="2967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207507" y="3204026"/>
            <a:ext cx="416407" cy="2967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189771" y="2422106"/>
            <a:ext cx="416407" cy="32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175559" y="2050866"/>
            <a:ext cx="416407" cy="31137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6454" y="2055516"/>
            <a:ext cx="154305" cy="14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9668635" y="3513777"/>
            <a:ext cx="160528" cy="263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792512" y="2172620"/>
            <a:ext cx="170952" cy="1175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725626" y="2830343"/>
            <a:ext cx="405292" cy="317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24843" y="3548445"/>
            <a:ext cx="405292" cy="296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723531" y="3883766"/>
            <a:ext cx="405292" cy="289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82159" y="3545791"/>
            <a:ext cx="405921" cy="62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226563" y="2444869"/>
            <a:ext cx="155062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456610" y="2443524"/>
            <a:ext cx="253242" cy="320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229653" y="2813071"/>
            <a:ext cx="155062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456610" y="2813071"/>
            <a:ext cx="253242" cy="320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58770" y="3210541"/>
            <a:ext cx="253242" cy="320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229712" y="3210541"/>
            <a:ext cx="155062" cy="32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184875" y="2453372"/>
            <a:ext cx="141337" cy="33234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84813" y="2830965"/>
            <a:ext cx="150034" cy="100755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38111" y="4207184"/>
            <a:ext cx="106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ctr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3-4 years</a:t>
            </a:r>
            <a: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  <a:t/>
            </a:r>
            <a:b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</a:br>
            <a: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  <a:t>(regional)</a:t>
            </a:r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231436" y="2054676"/>
            <a:ext cx="96812" cy="138385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8225407" y="3461237"/>
            <a:ext cx="128019" cy="29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279178" y="3186046"/>
            <a:ext cx="410172" cy="317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150224" y="4211207"/>
            <a:ext cx="1074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ctr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5 years</a:t>
            </a:r>
            <a: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  <a:t/>
            </a:r>
            <a:b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</a:br>
            <a: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  <a:t>(national)</a:t>
            </a:r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859429" y="3837078"/>
            <a:ext cx="1413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ctr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3-4 years</a:t>
            </a:r>
            <a: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  <a:t/>
            </a:r>
            <a:br>
              <a:rPr lang="en-GB" sz="1000" dirty="0">
                <a:latin typeface="Arial Narrow" panose="020B0606020202030204" pitchFamily="34" charset="0"/>
                <a:ea typeface="SimSun" panose="02010600030101010101" pitchFamily="2" charset="-122"/>
              </a:rPr>
            </a:br>
            <a:endParaRPr lang="en-GB" sz="1000" dirty="0">
              <a:latin typeface="Arial Narrow" panose="020B0606020202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56162" y="3480873"/>
            <a:ext cx="10886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31800"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latin typeface="Arial Narrow" panose="020B0606020202030204" pitchFamily="34" charset="0"/>
              </a:rPr>
              <a:t>3-4 years</a:t>
            </a:r>
            <a:endParaRPr lang="en-GB" sz="1000" dirty="0"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83623" y="2824185"/>
            <a:ext cx="405292" cy="317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83623" y="2456762"/>
            <a:ext cx="405292" cy="317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724843" y="3186046"/>
            <a:ext cx="405292" cy="317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809734" y="2961044"/>
            <a:ext cx="232886" cy="1103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428722" y="2639344"/>
            <a:ext cx="114509" cy="708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0725" y="4810496"/>
            <a:ext cx="7848600" cy="1538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77" name="Title 2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</p:spPr>
        <p:txBody>
          <a:bodyPr/>
          <a:lstStyle/>
          <a:p>
            <a:r>
              <a:rPr lang="en-GB" dirty="0" smtClean="0"/>
              <a:t>Wide variation of entry requirements to upper-secondary 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Completion rates in VET are lower among students with migrant </a:t>
            </a:r>
            <a:r>
              <a:rPr lang="en-GB" dirty="0" smtClean="0"/>
              <a:t>backgrounds (different cohort years)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r="1410" b="6150"/>
          <a:stretch>
            <a:fillRect/>
          </a:stretch>
        </p:blipFill>
        <p:spPr bwMode="auto">
          <a:xfrm>
            <a:off x="1440000" y="1524000"/>
            <a:ext cx="9609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7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shares of migrant students perform paid work than native students in many OECD </a:t>
            </a:r>
            <a:r>
              <a:rPr lang="en-GB" dirty="0" smtClean="0"/>
              <a:t>countries (PISA)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4" b="5118"/>
          <a:stretch>
            <a:fillRect/>
          </a:stretch>
        </p:blipFill>
        <p:spPr bwMode="auto">
          <a:xfrm>
            <a:off x="635000" y="1511300"/>
            <a:ext cx="10464800" cy="5257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41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Career guidance, accessible information</a:t>
            </a:r>
          </a:p>
          <a:p>
            <a:endParaRPr lang="en-US" dirty="0"/>
          </a:p>
          <a:p>
            <a:r>
              <a:rPr lang="en-US" dirty="0" smtClean="0"/>
              <a:t>Preparatory </a:t>
            </a:r>
            <a:r>
              <a:rPr lang="en-US" dirty="0" err="1" smtClean="0"/>
              <a:t>programmes</a:t>
            </a:r>
            <a:r>
              <a:rPr lang="en-US" dirty="0" smtClean="0"/>
              <a:t>, pre-apprenticeships</a:t>
            </a:r>
          </a:p>
          <a:p>
            <a:endParaRPr lang="en-US" dirty="0"/>
          </a:p>
          <a:p>
            <a:r>
              <a:rPr lang="en-US" dirty="0" smtClean="0"/>
              <a:t>Flexible mode of VET to facilitate easier acces</a:t>
            </a:r>
            <a:r>
              <a:rPr lang="en-US" dirty="0" smtClean="0"/>
              <a:t>s to VET</a:t>
            </a:r>
          </a:p>
          <a:p>
            <a:endParaRPr lang="en-US" dirty="0"/>
          </a:p>
          <a:p>
            <a:r>
              <a:rPr lang="en-US" dirty="0" smtClean="0"/>
              <a:t>Intermediary bodies to help connect migrants to employers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from mentors, coaches and other support mechanisms both at schools and in </a:t>
            </a:r>
            <a:r>
              <a:rPr lang="en-US" dirty="0" smtClean="0"/>
              <a:t>workplaces</a:t>
            </a:r>
          </a:p>
          <a:p>
            <a:endParaRPr lang="en-US" dirty="0"/>
          </a:p>
          <a:p>
            <a:r>
              <a:rPr lang="en-GB" dirty="0" smtClean="0"/>
              <a:t>Prepare </a:t>
            </a:r>
            <a:r>
              <a:rPr lang="en-GB" dirty="0"/>
              <a:t>the teaching workforce</a:t>
            </a:r>
            <a:r>
              <a:rPr lang="en-GB" b="1" dirty="0"/>
              <a:t> </a:t>
            </a:r>
            <a:r>
              <a:rPr lang="en-GB" dirty="0"/>
              <a:t>and reinforce their ability to increasing shares of migrant students and their challenges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support for migrant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49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Migrant VET graduates are less likely to have gained work experience during upper-secondary VET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r="5300"/>
          <a:stretch>
            <a:fillRect/>
          </a:stretch>
        </p:blipFill>
        <p:spPr bwMode="auto">
          <a:xfrm>
            <a:off x="1008200" y="1854200"/>
            <a:ext cx="10193200" cy="478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354435"/>
            <a:ext cx="1093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Share of upper-secondary VET graduates who had no work experience 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during </a:t>
            </a:r>
            <a:r>
              <a:rPr lang="en-US" sz="1600" dirty="0">
                <a:latin typeface="+mj-lt"/>
              </a:rPr>
              <a:t>the course of upper-secondary VET, 2016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46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Migrant graduates are less likely to be engaged in work-based learning during VET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996" y="1422400"/>
            <a:ext cx="11009004" cy="5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VET designed for lower performing students with support measures may facilitate completion for migrant students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3101" r="1716" b="4215"/>
          <a:stretch>
            <a:fillRect/>
          </a:stretch>
        </p:blipFill>
        <p:spPr bwMode="auto">
          <a:xfrm>
            <a:off x="1104900" y="1676400"/>
            <a:ext cx="10223100" cy="499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0850" y="1337846"/>
            <a:ext cx="1087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 algn="ctr">
              <a:spcAft>
                <a:spcPts val="600"/>
              </a:spcAft>
            </a:pPr>
            <a:r>
              <a:rPr lang="en-GB" sz="1600"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Share (%) of students who completed upper-secondary VET with an expected qualification, 2012 cohort from Switzerland, 2017</a:t>
            </a:r>
          </a:p>
        </p:txBody>
      </p:sp>
    </p:spTree>
    <p:extLst>
      <p:ext uri="{BB962C8B-B14F-4D97-AF65-F5344CB8AC3E}">
        <p14:creationId xmlns:p14="http://schemas.microsoft.com/office/powerpoint/2010/main" val="5799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About the </a:t>
            </a:r>
            <a:r>
              <a:rPr lang="en-GB" b="1" dirty="0" smtClean="0"/>
              <a:t>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 advice for VET systems and VET stakeholders who are seeking to integrate young migrants and refugees into the host-country </a:t>
            </a:r>
            <a:r>
              <a:rPr lang="en-US" dirty="0" err="1"/>
              <a:t>labour</a:t>
            </a:r>
            <a:r>
              <a:rPr lang="en-US" dirty="0"/>
              <a:t> market. </a:t>
            </a:r>
            <a:endParaRPr lang="en-GB" dirty="0"/>
          </a:p>
          <a:p>
            <a:endParaRPr lang="en-GB" dirty="0"/>
          </a:p>
          <a:p>
            <a:r>
              <a:rPr lang="en-GB" dirty="0"/>
              <a:t>With a particular focus on : </a:t>
            </a:r>
          </a:p>
          <a:p>
            <a:pPr lvl="1"/>
            <a:r>
              <a:rPr lang="en-GB" dirty="0"/>
              <a:t>Young humanitarian migrants (15-34) and their integration into upper-secondary VET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Germany, Italy, Sweden and </a:t>
            </a:r>
            <a:r>
              <a:rPr lang="en-GB" dirty="0" smtClean="0"/>
              <a:t>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0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26343" y="3053845"/>
            <a:ext cx="530825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To unlock the potential of </a:t>
            </a:r>
            <a:r>
              <a:rPr lang="en-GB" b="1" dirty="0" smtClean="0"/>
              <a:t>migrants:</a:t>
            </a:r>
            <a:endParaRPr lang="en-GB" b="1" dirty="0"/>
          </a:p>
          <a:p>
            <a:endParaRPr lang="en-GB" b="1" dirty="0" smtClean="0"/>
          </a:p>
          <a:p>
            <a:r>
              <a:rPr lang="en-GB" b="1" i="1" dirty="0" smtClean="0">
                <a:solidFill>
                  <a:srgbClr val="FF0000"/>
                </a:solidFill>
              </a:rPr>
              <a:t>Build strong, flexible and inclusive VET systems that works for all</a:t>
            </a:r>
          </a:p>
          <a:p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531" t="15093" r="35000" b="11759"/>
          <a:stretch/>
        </p:blipFill>
        <p:spPr>
          <a:xfrm>
            <a:off x="6966381" y="1576863"/>
            <a:ext cx="3701619" cy="499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9429" y="777413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Cite this content as:</a:t>
            </a:r>
          </a:p>
          <a:p>
            <a:r>
              <a:rPr lang="en-GB" dirty="0">
                <a:solidFill>
                  <a:schemeClr val="bg1"/>
                </a:solidFill>
              </a:rPr>
              <a:t>Jeon, S. (2019), </a:t>
            </a:r>
            <a:r>
              <a:rPr lang="en-GB" i="1" dirty="0">
                <a:solidFill>
                  <a:schemeClr val="bg1"/>
                </a:solidFill>
              </a:rPr>
              <a:t>Unlocking The Potential Of Migrants: Cross-country Analysis</a:t>
            </a:r>
            <a:r>
              <a:rPr lang="en-GB" dirty="0">
                <a:solidFill>
                  <a:schemeClr val="bg1"/>
                </a:solidFill>
              </a:rPr>
              <a:t>, OECD Reviews Of Vocational Education And Training, OECD Publishing, Paris, </a:t>
            </a:r>
            <a:r>
              <a:rPr lang="en-GB" u="sng" dirty="0">
                <a:solidFill>
                  <a:schemeClr val="bg1"/>
                </a:solidFill>
                <a:hlinkClick r:id="rId2"/>
              </a:rPr>
              <a:t>Https://Dx.Doi.Org/10.1787/045be9b0-en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See also: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Bergseng</a:t>
            </a:r>
            <a:r>
              <a:rPr lang="en-GB" dirty="0">
                <a:solidFill>
                  <a:schemeClr val="bg1"/>
                </a:solidFill>
              </a:rPr>
              <a:t>, B., E. </a:t>
            </a:r>
            <a:r>
              <a:rPr lang="en-GB" dirty="0" err="1">
                <a:solidFill>
                  <a:schemeClr val="bg1"/>
                </a:solidFill>
              </a:rPr>
              <a:t>Degler</a:t>
            </a:r>
            <a:r>
              <a:rPr lang="en-GB" dirty="0">
                <a:solidFill>
                  <a:schemeClr val="bg1"/>
                </a:solidFill>
              </a:rPr>
              <a:t> And S. </a:t>
            </a:r>
            <a:r>
              <a:rPr lang="en-GB" dirty="0" err="1">
                <a:solidFill>
                  <a:schemeClr val="bg1"/>
                </a:solidFill>
              </a:rPr>
              <a:t>Lüthi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smtClean="0">
                <a:solidFill>
                  <a:schemeClr val="bg1"/>
                </a:solidFill>
              </a:rPr>
              <a:t>2019 forthcoming), </a:t>
            </a:r>
            <a:r>
              <a:rPr lang="en-GB" i="1" dirty="0">
                <a:solidFill>
                  <a:schemeClr val="bg1"/>
                </a:solidFill>
              </a:rPr>
              <a:t>Unlocking The Potential Of Migrants In Germany</a:t>
            </a:r>
            <a:r>
              <a:rPr lang="en-GB" dirty="0">
                <a:solidFill>
                  <a:schemeClr val="bg1"/>
                </a:solidFill>
              </a:rPr>
              <a:t>, OECD Reviews Of Vocational Education And Training, OECD Publishing, Paris, </a:t>
            </a:r>
            <a:r>
              <a:rPr lang="en-GB" u="sng" dirty="0">
                <a:solidFill>
                  <a:schemeClr val="bg1"/>
                </a:solidFill>
                <a:hlinkClick r:id="rId3"/>
              </a:rPr>
              <a:t>Https://Dx.Doi.Org/10.1787/82ccc2a3-en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Kuczera</a:t>
            </a:r>
            <a:r>
              <a:rPr lang="en-US" dirty="0">
                <a:solidFill>
                  <a:schemeClr val="bg1"/>
                </a:solidFill>
              </a:rPr>
              <a:t>, M. and S. Jeon (2019), Vocational Education and Training in Sweden, OECD Reviews of Vocational Education and Training, OECD Publishing, Paris,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https://dx.doi.org/10.1787/g2g9fac5-en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Lüthi</a:t>
            </a:r>
            <a:r>
              <a:rPr lang="en-US" dirty="0">
                <a:solidFill>
                  <a:schemeClr val="bg1"/>
                </a:solidFill>
              </a:rPr>
              <a:t>, S. (forthcoming), “Unlocking the potential of migrants through vocational education and training - Country note: Switzerland”, </a:t>
            </a:r>
            <a:r>
              <a:rPr lang="en-US" i="1" dirty="0">
                <a:solidFill>
                  <a:schemeClr val="bg1"/>
                </a:solidFill>
              </a:rPr>
              <a:t>OECD Social, Employment and Migration Working Papers</a:t>
            </a:r>
            <a:r>
              <a:rPr lang="en-US" dirty="0">
                <a:solidFill>
                  <a:schemeClr val="bg1"/>
                </a:solidFill>
              </a:rPr>
              <a:t>, OECD Publishing, Paris.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Across the OECD in 2017, 27% of people aged 15-34,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59 million </a:t>
            </a:r>
            <a:r>
              <a:rPr lang="en-US" dirty="0" smtClean="0"/>
              <a:t>people </a:t>
            </a:r>
            <a:r>
              <a:rPr lang="en-US" dirty="0"/>
              <a:t>had a migrant </a:t>
            </a:r>
            <a:r>
              <a:rPr lang="en-US" dirty="0" smtClean="0"/>
              <a:t>background. </a:t>
            </a:r>
          </a:p>
          <a:p>
            <a:r>
              <a:rPr lang="en-US" dirty="0" smtClean="0"/>
              <a:t>With an </a:t>
            </a:r>
            <a:r>
              <a:rPr lang="en-US" dirty="0"/>
              <a:t>increase of 4 percentage points over the previous </a:t>
            </a:r>
            <a:r>
              <a:rPr lang="en-US" dirty="0" smtClean="0"/>
              <a:t>decade.</a:t>
            </a:r>
          </a:p>
          <a:p>
            <a:r>
              <a:rPr lang="en-US" dirty="0" smtClean="0"/>
              <a:t>Between </a:t>
            </a:r>
            <a:r>
              <a:rPr lang="en-US" dirty="0"/>
              <a:t>2014 and 2017, more than 5.3 million asylum seekers arrived in OECD </a:t>
            </a:r>
            <a:r>
              <a:rPr lang="en-US" dirty="0" smtClean="0"/>
              <a:t>countries </a:t>
            </a:r>
            <a:r>
              <a:rPr lang="en-US" dirty="0"/>
              <a:t>and over 50% of those arriving in </a:t>
            </a:r>
            <a:r>
              <a:rPr lang="en-US" dirty="0" smtClean="0"/>
              <a:t>Europe </a:t>
            </a:r>
            <a:r>
              <a:rPr lang="en-US" dirty="0"/>
              <a:t>were aged </a:t>
            </a:r>
            <a:r>
              <a:rPr lang="en-US" dirty="0" smtClean="0"/>
              <a:t>18-34. </a:t>
            </a:r>
          </a:p>
          <a:p>
            <a:r>
              <a:rPr lang="en-US" dirty="0" smtClean="0"/>
              <a:t>Of </a:t>
            </a:r>
            <a:r>
              <a:rPr lang="en-US" dirty="0"/>
              <a:t>these, many – though not all – have obtained some form of international protection and are therefore classified as humanitarian </a:t>
            </a:r>
            <a:r>
              <a:rPr lang="en-US" dirty="0" smtClean="0"/>
              <a:t>migrants.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6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Recently, many </a:t>
            </a:r>
            <a:r>
              <a:rPr lang="en-US" dirty="0"/>
              <a:t>young people came to seek asylum in EU </a:t>
            </a:r>
            <a:r>
              <a:rPr lang="en-US" dirty="0" smtClean="0"/>
              <a:t>countries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02602" y="1506022"/>
            <a:ext cx="980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Cumulative sum of asylum seekers among young people (18-34) in selected EU countries and decisions (2014-18)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428" y="1970088"/>
            <a:ext cx="937423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284" b="51688"/>
          <a:stretch/>
        </p:blipFill>
        <p:spPr>
          <a:xfrm>
            <a:off x="248568" y="1657772"/>
            <a:ext cx="11174176" cy="44672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 is a </a:t>
            </a:r>
            <a:r>
              <a:rPr lang="en-US" dirty="0" err="1"/>
              <a:t>recognised</a:t>
            </a:r>
            <a:r>
              <a:rPr lang="en-US" dirty="0"/>
              <a:t> solution in many OECD </a:t>
            </a:r>
            <a:r>
              <a:rPr lang="en-US" dirty="0" smtClean="0"/>
              <a:t>countries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60764" y="1324446"/>
            <a:ext cx="770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Upper-secondary VET graduates show strong  employment outcomes (ages 15-34), 2018</a:t>
            </a:r>
            <a:endParaRPr lang="en-GB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Switzerland</a:t>
            </a:r>
          </a:p>
          <a:p>
            <a:pPr lvl="1"/>
            <a:r>
              <a:rPr lang="en-US" dirty="0" smtClean="0"/>
              <a:t>investment in </a:t>
            </a:r>
            <a:r>
              <a:rPr lang="en-US" dirty="0"/>
              <a:t>migrant integration </a:t>
            </a:r>
            <a:r>
              <a:rPr lang="en-US" dirty="0" smtClean="0"/>
              <a:t>through VET</a:t>
            </a:r>
          </a:p>
          <a:p>
            <a:pPr lvl="1"/>
            <a:r>
              <a:rPr lang="en-US" dirty="0" smtClean="0"/>
              <a:t>recently-launched pre-apprenticeship </a:t>
            </a:r>
            <a:r>
              <a:rPr lang="en-US" dirty="0" err="1" smtClean="0"/>
              <a:t>programmes</a:t>
            </a:r>
            <a:r>
              <a:rPr lang="en-US" dirty="0" smtClean="0"/>
              <a:t> for </a:t>
            </a:r>
            <a:r>
              <a:rPr lang="en-US" dirty="0"/>
              <a:t>newly arrived youth. </a:t>
            </a:r>
            <a:endParaRPr lang="en-US" dirty="0" smtClean="0"/>
          </a:p>
          <a:p>
            <a:r>
              <a:rPr lang="en-US" b="1" dirty="0" smtClean="0"/>
              <a:t>Sweden </a:t>
            </a:r>
          </a:p>
          <a:p>
            <a:pPr lvl="1"/>
            <a:r>
              <a:rPr lang="en-US" dirty="0" smtClean="0"/>
              <a:t>implementing </a:t>
            </a:r>
            <a:r>
              <a:rPr lang="en-US" dirty="0"/>
              <a:t>a number of VET-related instruments to </a:t>
            </a:r>
            <a:r>
              <a:rPr lang="en-US" dirty="0" err="1"/>
              <a:t>maximise</a:t>
            </a:r>
            <a:r>
              <a:rPr lang="en-US" dirty="0"/>
              <a:t> the potential of migrants </a:t>
            </a:r>
            <a:endParaRPr lang="en-US" dirty="0" smtClean="0"/>
          </a:p>
          <a:p>
            <a:pPr lvl="1"/>
            <a:r>
              <a:rPr lang="en-US" i="1" dirty="0" smtClean="0"/>
              <a:t>Vocational </a:t>
            </a:r>
            <a:r>
              <a:rPr lang="en-US" i="1" dirty="0"/>
              <a:t>Packages </a:t>
            </a:r>
            <a:r>
              <a:rPr lang="en-US" dirty="0"/>
              <a:t>in the upper-secondary transitional </a:t>
            </a:r>
            <a:r>
              <a:rPr lang="en-US" dirty="0" err="1"/>
              <a:t>programmes</a:t>
            </a:r>
            <a:r>
              <a:rPr lang="en-US" dirty="0"/>
              <a:t> and adult education </a:t>
            </a:r>
            <a:r>
              <a:rPr lang="en-US" dirty="0" err="1"/>
              <a:t>programmes</a:t>
            </a:r>
            <a:r>
              <a:rPr lang="en-US" dirty="0"/>
              <a:t> – mainly but not exclusively targeting newly arrived </a:t>
            </a:r>
            <a:r>
              <a:rPr lang="en-US" dirty="0" smtClean="0"/>
              <a:t>migrants. </a:t>
            </a:r>
          </a:p>
          <a:p>
            <a:r>
              <a:rPr lang="en-US" b="1" dirty="0" smtClean="0"/>
              <a:t>Italy</a:t>
            </a:r>
          </a:p>
          <a:p>
            <a:pPr lvl="1"/>
            <a:r>
              <a:rPr lang="en-US" dirty="0" smtClean="0"/>
              <a:t>strengthening </a:t>
            </a:r>
            <a:r>
              <a:rPr lang="en-US" dirty="0"/>
              <a:t>work-based </a:t>
            </a:r>
            <a:r>
              <a:rPr lang="en-US" dirty="0" smtClean="0"/>
              <a:t>VET, </a:t>
            </a:r>
            <a:r>
              <a:rPr lang="en-US" dirty="0"/>
              <a:t>which is </a:t>
            </a:r>
            <a:r>
              <a:rPr lang="en-US" dirty="0" smtClean="0"/>
              <a:t>used to </a:t>
            </a:r>
            <a:r>
              <a:rPr lang="en-US" dirty="0"/>
              <a:t>better integrate young humanitarian migrants in numerous EU-funded </a:t>
            </a:r>
            <a:r>
              <a:rPr lang="en-US" dirty="0" smtClean="0"/>
              <a:t>projects.</a:t>
            </a:r>
          </a:p>
          <a:p>
            <a:r>
              <a:rPr lang="en-US" b="1" dirty="0"/>
              <a:t>Germany</a:t>
            </a:r>
          </a:p>
          <a:p>
            <a:pPr lvl="1"/>
            <a:r>
              <a:rPr lang="en-US" dirty="0"/>
              <a:t>strong efforts towards refugee integration through VET, with a focus on those who face particularly high barriers.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effective good practices across countries may help to </a:t>
            </a:r>
            <a:r>
              <a:rPr lang="en-US" dirty="0" smtClean="0"/>
              <a:t>strengthen </a:t>
            </a:r>
            <a:r>
              <a:rPr lang="en-US" dirty="0"/>
              <a:t>the effort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0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000" y="1260000"/>
            <a:ext cx="9097994" cy="559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 of migrant entrants into VET has increased in recent </a:t>
            </a:r>
            <a:r>
              <a:rPr lang="en-US" dirty="0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0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39" b="6395"/>
          <a:stretch/>
        </p:blipFill>
        <p:spPr>
          <a:xfrm>
            <a:off x="204314" y="1260000"/>
            <a:ext cx="11272339" cy="49168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 of </a:t>
            </a:r>
            <a:r>
              <a:rPr lang="en-US" dirty="0" smtClean="0"/>
              <a:t>migrants in and from VET </a:t>
            </a:r>
            <a:r>
              <a:rPr lang="en-US" dirty="0"/>
              <a:t>has increased in recent </a:t>
            </a:r>
            <a:r>
              <a:rPr lang="en-US" dirty="0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0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Key messages: </a:t>
            </a:r>
            <a:r>
              <a:rPr lang="en-GB" b="1" dirty="0"/>
              <a:t>Build strong, flexible and inclusive VET system that works for all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4036" y="1589300"/>
            <a:ext cx="10127760" cy="5053077"/>
            <a:chOff x="1491353" y="577784"/>
            <a:chExt cx="6191438" cy="5789870"/>
          </a:xfrm>
        </p:grpSpPr>
        <p:sp>
          <p:nvSpPr>
            <p:cNvPr id="5" name="Up-Down Arrow 4"/>
            <p:cNvSpPr/>
            <p:nvPr/>
          </p:nvSpPr>
          <p:spPr>
            <a:xfrm>
              <a:off x="4932040" y="2380527"/>
              <a:ext cx="777022" cy="1912569"/>
            </a:xfrm>
            <a:prstGeom prst="upDownArrow">
              <a:avLst/>
            </a:prstGeom>
            <a:solidFill>
              <a:srgbClr val="CCCCC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Up-Down Arrow 5"/>
            <p:cNvSpPr/>
            <p:nvPr/>
          </p:nvSpPr>
          <p:spPr>
            <a:xfrm>
              <a:off x="3385416" y="2161209"/>
              <a:ext cx="777022" cy="2391099"/>
            </a:xfrm>
            <a:prstGeom prst="upDownArrow">
              <a:avLst/>
            </a:prstGeom>
            <a:solidFill>
              <a:srgbClr val="CCCCC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1922770" y="1913697"/>
              <a:ext cx="777022" cy="3084786"/>
            </a:xfrm>
            <a:prstGeom prst="upDownArrow">
              <a:avLst/>
            </a:prstGeom>
            <a:solidFill>
              <a:srgbClr val="CCCCCC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68422" y="3126600"/>
              <a:ext cx="964868" cy="604800"/>
              <a:chOff x="-53624" y="212538"/>
              <a:chExt cx="964868" cy="60480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724" y="212538"/>
                <a:ext cx="910520" cy="604800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ed Rectangle 4"/>
              <p:cNvSpPr/>
              <p:nvPr/>
            </p:nvSpPr>
            <p:spPr>
              <a:xfrm>
                <a:off x="-53624" y="227090"/>
                <a:ext cx="910520" cy="36420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b="1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Inform</a:t>
                </a:r>
                <a:endParaRPr lang="en-GB" b="1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331068" y="3126600"/>
              <a:ext cx="964868" cy="604800"/>
              <a:chOff x="1409022" y="212538"/>
              <a:chExt cx="964868" cy="604800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463370" y="212538"/>
                <a:ext cx="910520" cy="604800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ed Rectangle 6"/>
              <p:cNvSpPr/>
              <p:nvPr/>
            </p:nvSpPr>
            <p:spPr>
              <a:xfrm>
                <a:off x="1409022" y="212538"/>
                <a:ext cx="910520" cy="36420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b="1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Prepare</a:t>
                </a:r>
                <a:endParaRPr lang="en-GB" b="1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82081" y="3126600"/>
              <a:ext cx="1164097" cy="604800"/>
              <a:chOff x="2860035" y="212538"/>
              <a:chExt cx="1164097" cy="6048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926017" y="212538"/>
                <a:ext cx="910520" cy="604800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ounded Rectangle 8"/>
              <p:cNvSpPr/>
              <p:nvPr/>
            </p:nvSpPr>
            <p:spPr>
              <a:xfrm>
                <a:off x="2860035" y="226456"/>
                <a:ext cx="1164097" cy="36420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b="1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Enable access</a:t>
                </a:r>
                <a:endParaRPr lang="en-GB" b="1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10709" y="3126600"/>
              <a:ext cx="910520" cy="604800"/>
              <a:chOff x="4388663" y="212538"/>
              <a:chExt cx="910520" cy="6048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4388663" y="212538"/>
                <a:ext cx="910520" cy="604800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ed Rectangle 10"/>
              <p:cNvSpPr/>
              <p:nvPr/>
            </p:nvSpPr>
            <p:spPr>
              <a:xfrm>
                <a:off x="4388663" y="212538"/>
                <a:ext cx="910520" cy="36420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b="1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Support</a:t>
                </a:r>
                <a:endParaRPr lang="en-GB" b="1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64584" y="577784"/>
              <a:ext cx="1552021" cy="1330050"/>
              <a:chOff x="150610" y="597700"/>
              <a:chExt cx="1031312" cy="957600"/>
            </a:xfrm>
          </p:grpSpPr>
          <p:sp>
            <p:nvSpPr>
              <p:cNvPr id="36" name="Rounded Rectangle 26"/>
              <p:cNvSpPr/>
              <p:nvPr/>
            </p:nvSpPr>
            <p:spPr>
              <a:xfrm>
                <a:off x="213012" y="597700"/>
                <a:ext cx="910520" cy="957600"/>
              </a:xfrm>
              <a:prstGeom prst="ellipse">
                <a:avLst/>
              </a:prstGeom>
              <a:solidFill>
                <a:srgbClr val="4F81BD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ounded Rectangle 4"/>
              <p:cNvSpPr/>
              <p:nvPr/>
            </p:nvSpPr>
            <p:spPr>
              <a:xfrm>
                <a:off x="150610" y="609037"/>
                <a:ext cx="1031312" cy="9042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Identify what VET </a:t>
                </a: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opportunities </a:t>
                </a:r>
                <a:r>
                  <a:rPr lang="en-GB" kern="1200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are available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86263" y="851264"/>
              <a:ext cx="1620230" cy="1330050"/>
              <a:chOff x="1584720" y="587223"/>
              <a:chExt cx="1076637" cy="957600"/>
            </a:xfrm>
          </p:grpSpPr>
          <p:sp>
            <p:nvSpPr>
              <p:cNvPr id="34" name="Rounded Rectangle 24"/>
              <p:cNvSpPr/>
              <p:nvPr/>
            </p:nvSpPr>
            <p:spPr>
              <a:xfrm>
                <a:off x="1670499" y="587223"/>
                <a:ext cx="910520" cy="957600"/>
              </a:xfrm>
              <a:prstGeom prst="ellipse">
                <a:avLst/>
              </a:prstGeom>
              <a:solidFill>
                <a:srgbClr val="4F81BD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ounded Rectangle 6"/>
              <p:cNvSpPr/>
              <p:nvPr/>
            </p:nvSpPr>
            <p:spPr>
              <a:xfrm>
                <a:off x="1584720" y="603413"/>
                <a:ext cx="1076637" cy="9042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Be prepared </a:t>
                </a:r>
                <a:r>
                  <a:rPr lang="en-GB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to fully take advantage of the VET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15312" y="1052736"/>
              <a:ext cx="1623454" cy="1330050"/>
              <a:chOff x="3028379" y="576746"/>
              <a:chExt cx="1078779" cy="957600"/>
            </a:xfrm>
          </p:grpSpPr>
          <p:sp>
            <p:nvSpPr>
              <p:cNvPr id="32" name="Rounded Rectangle 22"/>
              <p:cNvSpPr/>
              <p:nvPr/>
            </p:nvSpPr>
            <p:spPr>
              <a:xfrm>
                <a:off x="3112509" y="576746"/>
                <a:ext cx="910520" cy="957600"/>
              </a:xfrm>
              <a:prstGeom prst="ellipse">
                <a:avLst/>
              </a:prstGeom>
              <a:solidFill>
                <a:srgbClr val="4F81BD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ounded Rectangle 8"/>
              <p:cNvSpPr/>
              <p:nvPr/>
            </p:nvSpPr>
            <p:spPr>
              <a:xfrm>
                <a:off x="3028379" y="586210"/>
                <a:ext cx="1078779" cy="9042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Overcome barriers to eligibility and entry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68869" y="1379727"/>
              <a:ext cx="1913922" cy="1545214"/>
              <a:chOff x="4394517" y="421833"/>
              <a:chExt cx="1271795" cy="1112513"/>
            </a:xfrm>
          </p:grpSpPr>
          <p:sp>
            <p:nvSpPr>
              <p:cNvPr id="30" name="Rounded Rectangle 20"/>
              <p:cNvSpPr/>
              <p:nvPr/>
            </p:nvSpPr>
            <p:spPr>
              <a:xfrm>
                <a:off x="4575155" y="576746"/>
                <a:ext cx="910520" cy="957600"/>
              </a:xfrm>
              <a:prstGeom prst="ellipse">
                <a:avLst/>
              </a:prstGeom>
              <a:solidFill>
                <a:srgbClr val="4F81BD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10"/>
              <p:cNvSpPr/>
              <p:nvPr/>
            </p:nvSpPr>
            <p:spPr>
              <a:xfrm>
                <a:off x="4394517" y="421833"/>
                <a:ext cx="1271795" cy="9042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Learn skills,  successfully complete VET and connect to skilled employment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491353" y="5005119"/>
              <a:ext cx="1604484" cy="1362535"/>
              <a:chOff x="62298" y="336385"/>
              <a:chExt cx="1066174" cy="1298151"/>
            </a:xfrm>
          </p:grpSpPr>
          <p:sp>
            <p:nvSpPr>
              <p:cNvPr id="28" name="Rounded Rectangle 38"/>
              <p:cNvSpPr/>
              <p:nvPr/>
            </p:nvSpPr>
            <p:spPr>
              <a:xfrm>
                <a:off x="146178" y="367336"/>
                <a:ext cx="910520" cy="1267200"/>
              </a:xfrm>
              <a:prstGeom prst="ellipse">
                <a:avLst/>
              </a:prstGeom>
              <a:solidFill>
                <a:srgbClr val="A7B9E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62298" y="336385"/>
                <a:ext cx="1066174" cy="12138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Identify who is seeking </a:t>
                </a: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VET and what can be offered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013161" y="4606163"/>
              <a:ext cx="1618142" cy="1343119"/>
              <a:chOff x="1572388" y="354886"/>
              <a:chExt cx="1075249" cy="1279650"/>
            </a:xfrm>
          </p:grpSpPr>
          <p:sp>
            <p:nvSpPr>
              <p:cNvPr id="26" name="Rounded Rectangle 36"/>
              <p:cNvSpPr/>
              <p:nvPr/>
            </p:nvSpPr>
            <p:spPr>
              <a:xfrm>
                <a:off x="1649862" y="367336"/>
                <a:ext cx="910520" cy="1267200"/>
              </a:xfrm>
              <a:prstGeom prst="ellipse">
                <a:avLst/>
              </a:prstGeom>
              <a:solidFill>
                <a:srgbClr val="A7B9E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ed Rectangle 6"/>
              <p:cNvSpPr/>
              <p:nvPr/>
            </p:nvSpPr>
            <p:spPr>
              <a:xfrm>
                <a:off x="1572388" y="354886"/>
                <a:ext cx="1075249" cy="12138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Prepare VET systems to support migrants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40126" y="4215955"/>
              <a:ext cx="1627007" cy="1445293"/>
              <a:chOff x="3043480" y="257539"/>
              <a:chExt cx="1081140" cy="1376997"/>
            </a:xfrm>
          </p:grpSpPr>
          <p:sp>
            <p:nvSpPr>
              <p:cNvPr id="24" name="Rounded Rectangle 34"/>
              <p:cNvSpPr/>
              <p:nvPr/>
            </p:nvSpPr>
            <p:spPr>
              <a:xfrm>
                <a:off x="3112510" y="367336"/>
                <a:ext cx="910520" cy="1267200"/>
              </a:xfrm>
              <a:prstGeom prst="ellipse">
                <a:avLst/>
              </a:prstGeom>
              <a:solidFill>
                <a:srgbClr val="A7B9E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ounded Rectangle 8"/>
              <p:cNvSpPr/>
              <p:nvPr/>
            </p:nvSpPr>
            <p:spPr>
              <a:xfrm>
                <a:off x="3043480" y="257539"/>
                <a:ext cx="1081140" cy="1213865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Adjust VET system to account for challenges facing migrants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911339" y="3647395"/>
              <a:ext cx="1722784" cy="1421721"/>
              <a:chOff x="4461701" y="279997"/>
              <a:chExt cx="1144784" cy="1354539"/>
            </a:xfrm>
          </p:grpSpPr>
          <p:sp>
            <p:nvSpPr>
              <p:cNvPr id="22" name="Rounded Rectangle 32"/>
              <p:cNvSpPr/>
              <p:nvPr/>
            </p:nvSpPr>
            <p:spPr>
              <a:xfrm>
                <a:off x="4575155" y="367336"/>
                <a:ext cx="910520" cy="1267200"/>
              </a:xfrm>
              <a:prstGeom prst="ellipse">
                <a:avLst/>
              </a:prstGeom>
              <a:solidFill>
                <a:srgbClr val="A7B9E3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ed Rectangle 10"/>
              <p:cNvSpPr/>
              <p:nvPr/>
            </p:nvSpPr>
            <p:spPr>
              <a:xfrm>
                <a:off x="4461701" y="279997"/>
                <a:ext cx="1144784" cy="1213864"/>
              </a:xfrm>
              <a:prstGeom prst="ellipse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78232" rIns="78232" bIns="78232" numCol="1" spcCol="1270" anchor="t" anchorCtr="0">
                <a:noAutofit/>
              </a:bodyPr>
              <a:lstStyle/>
              <a:p>
                <a:pPr marL="0" lvl="1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GB" kern="1200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Provide </a:t>
                </a:r>
                <a:r>
                  <a:rPr lang="en-GB" kern="1200" dirty="0" smtClean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VET leading to long-term, quality and sustainable employment</a:t>
                </a:r>
                <a:endParaRPr lang="en-GB" kern="12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1905040" y="2972031"/>
              <a:ext cx="5328593" cy="216024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Young migrants and refugees</a:t>
              </a:r>
              <a:endParaRPr lang="en-GB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7704" y="3501008"/>
              <a:ext cx="5308054" cy="209126"/>
            </a:xfrm>
            <a:prstGeom prst="roundRect">
              <a:avLst/>
            </a:prstGeom>
            <a:solidFill>
              <a:srgbClr val="A7B9E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64576" tIns="164576" rIns="164576" bIns="164576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Host countries</a:t>
              </a:r>
              <a:endParaRPr lang="en-GB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120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E17B049D2734BF4589D772737CD89FD62B00E27DCADCE9521347ADCB78E0A88AEE71" ma:contentTypeVersion="13" ma:contentTypeDescription="" ma:contentTypeScope="" ma:versionID="a21935bb7f1ce45d7ddc80346b442db2">
  <xsd:schema xmlns:xsd="http://www.w3.org/2001/XMLSchema" xmlns:xs="http://www.w3.org/2001/XMLSchema" xmlns:p="http://schemas.microsoft.com/office/2006/metadata/properties" xmlns:ns2="3e499328-766d-478d-8d75-16a8d8f706c9" xmlns:ns3="2de5843a-643c-4ff4-ad5a-a7f2c8990172" targetNamespace="http://schemas.microsoft.com/office/2006/metadata/properties" ma:root="true" ma:fieldsID="89a16c214d2460cbce40b235c226eb97" ns2:_="" ns3:_="">
    <xsd:import namespace="3e499328-766d-478d-8d75-16a8d8f706c9"/>
    <xsd:import namespace="2de5843a-643c-4ff4-ad5a-a7f2c899017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2:OECDlanguag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2:OECDKimStatus" minOccurs="0"/>
                <xsd:element ref="ns2:OECDYear" minOccurs="0"/>
                <xsd:element ref="ns2:OECDKimBussinessContext" minOccurs="0"/>
                <xsd:element ref="ns2:eShareProjectStructureTaxHTField0" minOccurs="0"/>
                <xsd:element ref="ns2:TaxCatchAll" minOccurs="0"/>
                <xsd:element ref="ns2:OECDDocumentType" minOccurs="0"/>
                <xsd:element ref="ns3:Project_x003a_ID" minOccurs="0"/>
                <xsd:element ref="ns2:eShareHorizProjTaxHTField0" minOccurs="0"/>
                <xsd:element ref="ns2:TaxCatchAllLabel" minOccurs="0"/>
                <xsd:element ref="ns2:eShareCountryTaxHTField0" minOccurs="0"/>
                <xsd:element ref="ns2:eSharePWBTaxHTField0" minOccurs="0"/>
                <xsd:element ref="ns2:OECDKimProvenance" minOccurs="0"/>
                <xsd:element ref="ns2:eShareCommitteeTaxHTField0" minOccurs="0"/>
                <xsd:element ref="ns2:eShareTopicTaxHTField0" minOccurs="0"/>
                <xsd:element ref="ns3:SharedWithUsers" minOccurs="0"/>
                <xsd:element ref="ns2:eShareKeyword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9328-766d-478d-8d75-16a8d8f706c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>
      <xsd:simpleType>
        <xsd:restriction base="dms:DateTime"/>
      </xsd:simpleType>
    </xsd:element>
    <xsd:element name="OECDlanguage" ma:index="5" nillable="true" ma:displayName="Document language" ma:default="English" ma:description="" ma:format="Dropdown" ma:hidden="true" ma:internalName="OECDlanguage">
      <xsd:simpleType>
        <xsd:restriction base="dms:Choice">
          <xsd:enumeration value="English"/>
          <xsd:enumeration value="French"/>
        </xsd:restriction>
      </xsd:simpleType>
    </xsd:element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Year" ma:index="17" nillable="true" ma:displayName="Year" ma:description="" ma:internalName="OECDYear">
      <xsd:simpleType>
        <xsd:restriction base="dms:Text"/>
      </xsd:simpleType>
    </xsd:element>
    <xsd:element name="OECDKimBussinessContext" ma:index="20" nillable="true" ma:displayName="Kim business context" ma:description="" ma:hidden="true" ma:internalName="OECDKimBussinessContext">
      <xsd:simpleType>
        <xsd:restriction base="dms:Text"/>
      </xsd:simpleType>
    </xsd:element>
    <xsd:element name="eShareProjectStructureTaxHTField0" ma:index="21" nillable="true" ma:taxonomy="true" ma:internalName="eShareProjectStructureTaxHTField0" ma:taxonomyFieldName="OECDProjectOwnerStructure" ma:displayName="Project owner" ma:readOnly="false" ma:default="" ma:fieldId="{0b6e5024-9fee-4df4-a9ec-01e397158daf}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24f7e55d-947f-45a7-a057-ebfb0886b94b}" ma:internalName="TaxCatchAll" ma:showField="CatchAllData" ma:web="3e499328-766d-478d-8d75-16a8d8f70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DocumentType" ma:index="23" nillable="true" ma:displayName="Document Type" ma:description="" ma:hidden="true" ma:internalName="OECDDocumentType">
      <xsd:simpleType>
        <xsd:restriction base="dms:Text"/>
      </xsd:simpleType>
    </xsd:element>
    <xsd:element name="eShareHorizProjTaxHTField0" ma:index="26" nillable="true" ma:taxonomy="true" ma:internalName="eShareHorizProjTaxHTField0" ma:taxonomyFieldName="OECDHorizontalProjects" ma:displayName="Horizontal project" ma:readOnly="false" ma:default="" ma:fieldId="{37d328c8-8e82-4a5d-9ce9-89d341f29578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7" nillable="true" ma:displayName="Taxonomy Catch All Column1" ma:description="" ma:hidden="true" ma:list="{24f7e55d-947f-45a7-a057-ebfb0886b94b}" ma:internalName="TaxCatchAllLabel" ma:readOnly="true" ma:showField="CatchAllDataLabel" ma:web="3e499328-766d-478d-8d75-16a8d8f70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ShareCountryTaxHTField0" ma:index="28" nillable="true" ma:taxonomy="true" ma:internalName="eShareCountryTaxHTField0" ma:taxonomyFieldName="OECDCountry" ma:displayName="Country" ma:default="" ma:fieldId="{7811ce5f-ae46-4822-b450-a1485fe068f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0" nillable="true" ma:taxonomy="true" ma:internalName="eSharePWBTaxHTField0" ma:taxonomyFieldName="OECDPWB" ma:displayName="PWB" ma:default="" ma:fieldId="{92d72c6d-a6fc-468f-8e11-b673051abe97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KimProvenance" ma:index="31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eShareCommitteeTaxHTField0" ma:index="32" nillable="true" ma:taxonomy="true" ma:internalName="eShareCommitteeTaxHTField0" ma:taxonomyFieldName="OECDCommittee" ma:displayName="Committee" ma:default="" ma:fieldId="{9ee67ba5-f8f0-4e07-9aa0-60003ad955fd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33" nillable="true" ma:taxonomy="true" ma:internalName="eShareTopicTaxHTField0" ma:taxonomyFieldName="OECDTopic" ma:displayName="Topic" ma:default="" ma:fieldId="{46e293a1-283c-4377-b1e3-a5b1f9ccb206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37" nillable="true" ma:taxonomy="true" ma:internalName="eShareKeywordsTaxHTField0" ma:taxonomyFieldName="OECDKeywords" ma:displayName="Keywords" ma:default="" ma:fieldId="{33b40969-94af-4300-b9c0-d1a7ffcbb639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5843a-643c-4ff4-ad5a-a7f2c8990172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e13c202-de41-47bb-8ebc-b0c7fcf2ef4c" ma:internalName="OECDProjectLookup" ma:showField="OECDShortProjectName" ma:web="2de5843a-643c-4ff4-ad5a-a7f2c8990172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e13c202-de41-47bb-8ebc-b0c7fcf2ef4c" ma:internalName="OECDMainProject" ma:readOnly="false" ma:showField="OECDShortProjectName" ma:web="2de5843a-643c-4ff4-ad5a-a7f2c8990172">
      <xsd:simpleType>
        <xsd:restriction base="dms:Unknown"/>
      </xsd:simpleType>
    </xsd:element>
    <xsd:element name="OECDPinnedBy" ma:index="15" nillable="true" ma:displayName="Pinned by" ma:description="" ma:hidden="true" ma:internalName="OECDPinn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ID" ma:index="24" nillable="true" ma:displayName="Project:ID" ma:hidden="true" ma:list="ee13c202-de41-47bb-8ebc-b0c7fcf2ef4c" ma:internalName="Project_x003A_ID" ma:readOnly="true" ma:showField="ID" ma:web="2de5843a-643c-4ff4-ad5a-a7f2c8990172">
      <xsd:simpleType>
        <xsd:restriction base="dms:Lookup"/>
      </xsd:simpleType>
    </xsd:element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KimStatus xmlns="3e499328-766d-478d-8d75-16a8d8f706c9">Draft</OECDKimStatus>
    <OECDProjectLookup xmlns="2de5843a-643c-4ff4-ad5a-a7f2c8990172">14</OECDProjectLookup>
    <eShareCountryTaxHTField0 xmlns="3e499328-766d-478d-8d75-16a8d8f706c9">
      <Terms xmlns="http://schemas.microsoft.com/office/infopath/2007/PartnerControls"/>
    </eShareCountryTaxHTField0>
    <OECDProjectManager xmlns="2de5843a-643c-4ff4-ad5a-a7f2c8990172">
      <UserInfo>
        <DisplayName/>
        <AccountId>94</AccountId>
        <AccountType/>
      </UserInfo>
    </OECDProjectManager>
    <TaxCatchAll xmlns="3e499328-766d-478d-8d75-16a8d8f706c9">
      <Value>139</Value>
      <Value>152</Value>
      <Value>130</Value>
      <Value>157</Value>
      <Value>155</Value>
    </TaxCatchAll>
    <eShareKeywordsTaxHTField0 xmlns="3e499328-766d-478d-8d75-16a8d8f706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Migrants</TermName>
          <TermId xmlns="http://schemas.microsoft.com/office/infopath/2007/PartnerControls">c758352a-aa09-48f6-9eac-68d4c5589782</TermId>
        </TermInfo>
      </Terms>
    </eShareKeywordsTaxHTField0>
    <OECDExpirationDate xmlns="3e499328-766d-478d-8d75-16a8d8f706c9" xsi:nil="true"/>
    <OECDYear xmlns="3e499328-766d-478d-8d75-16a8d8f706c9" xsi:nil="true"/>
    <OECDDocumentType xmlns="3e499328-766d-478d-8d75-16a8d8f706c9" xsi:nil="true"/>
    <OECDPinnedBy xmlns="2de5843a-643c-4ff4-ad5a-a7f2c8990172">
      <UserInfo>
        <DisplayName/>
        <AccountId xsi:nil="true"/>
        <AccountType/>
      </UserInfo>
    </OECDPinnedBy>
    <OECDKimProvenance xmlns="3e499328-766d-478d-8d75-16a8d8f706c9" xsi:nil="true"/>
    <OECDlanguage xmlns="3e499328-766d-478d-8d75-16a8d8f706c9">English</OECDlanguage>
    <OECDKimBussinessContext xmlns="3e499328-766d-478d-8d75-16a8d8f706c9" xsi:nil="true"/>
    <eShareHorizProjTaxHTField0 xmlns="3e499328-766d-478d-8d75-16a8d8f706c9">
      <Terms xmlns="http://schemas.microsoft.com/office/infopath/2007/PartnerControls"/>
    </eShareHorizProjTaxHTField0>
    <OECDMeetingDate xmlns="3e499328-766d-478d-8d75-16a8d8f706c9" xsi:nil="true"/>
    <eShareProjectStructureTaxHTField0 xmlns="3e499328-766d-478d-8d75-16a8d8f706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SKC/VET</TermName>
          <TermId xmlns="http://schemas.microsoft.com/office/infopath/2007/PartnerControls">62be924f-0209-46e6-af8b-d7a58a35183e</TermId>
        </TermInfo>
      </Terms>
    </eShareProjectStructureTaxHTField0>
    <eShareCommitteeTaxHTField0 xmlns="3e499328-766d-478d-8d75-16a8d8f706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Policy Committee</TermName>
          <TermId xmlns="http://schemas.microsoft.com/office/infopath/2007/PartnerControls">c67b295a-63a1-442e-96af-7f8610159b9a</TermId>
        </TermInfo>
      </Terms>
    </eShareCommitteeTaxHTField0>
    <OECDMainProject xmlns="2de5843a-643c-4ff4-ad5a-a7f2c8990172">9</OECDMainProject>
    <eShareTopicTaxHTField0 xmlns="3e499328-766d-478d-8d75-16a8d8f706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Vocational education and training</TermName>
          <TermId xmlns="http://schemas.microsoft.com/office/infopath/2007/PartnerControls">4784d61b-a985-4b41-952d-e8b5a8644d3f</TermId>
        </TermInfo>
      </Terms>
    </eShareTopicTaxHTField0>
    <OECDProjectMembers xmlns="2de5843a-643c-4ff4-ad5a-a7f2c8990172">
      <UserInfo>
        <DisplayName>BERGSENG Benedicte, SKC/VET</DisplayName>
        <AccountId>134</AccountId>
        <AccountType/>
      </UserInfo>
      <UserInfo>
        <DisplayName>CANNON Jennifer, SKC</DisplayName>
        <AccountId>93</AccountId>
        <AccountType/>
      </UserInfo>
      <UserInfo>
        <DisplayName>JEON Shinyoung, SKC/VET</DisplayName>
        <AccountId>103</AccountId>
        <AccountType/>
      </UserInfo>
      <UserInfo>
        <DisplayName>KIS Viktoria, SKC/VET</DisplayName>
        <AccountId>99</AccountId>
        <AccountType/>
      </UserInfo>
      <UserInfo>
        <DisplayName>KUCZERA Malgorzata, SKC/VET</DisplayName>
        <AccountId>141</AccountId>
        <AccountType/>
      </UserInfo>
      <UserInfo>
        <DisplayName>LARRAKOETXEA Elisa, SGE/GRS/EURASIA</DisplayName>
        <AccountId>144</AccountId>
        <AccountType/>
      </UserInfo>
      <UserInfo>
        <DisplayName>MUSSET Pauline, SKC/VET</DisplayName>
        <AccountId>101</AccountId>
        <AccountType/>
      </UserInfo>
      <UserInfo>
        <DisplayName>THWAITES Lauren, ELS/COM</DisplayName>
        <AccountId>90</AccountId>
        <AccountType/>
      </UserInfo>
    </OECDProjectMembers>
    <eSharePWBTaxHTField0 xmlns="3e499328-766d-478d-8d75-16a8d8f706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2.1.4.4.3 Policy reviews: Work-based Learning and vocational education and training (3-5 analytical reports and 3-5 country reviews)</TermName>
          <TermId xmlns="http://schemas.microsoft.com/office/infopath/2007/PartnerControls">6dfd40a1-d759-4602-9309-897834236615</TermId>
        </TermInfo>
      </Terms>
    </eSharePWBTaxHTField0>
  </documentManagement>
</p:properties>
</file>

<file path=customXml/itemProps1.xml><?xml version="1.0" encoding="utf-8"?>
<ds:datastoreItem xmlns:ds="http://schemas.openxmlformats.org/officeDocument/2006/customXml" ds:itemID="{0C22743B-816A-4C65-90DC-6FCB16F71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9328-766d-478d-8d75-16a8d8f706c9"/>
    <ds:schemaRef ds:uri="2de5843a-643c-4ff4-ad5a-a7f2c8990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6D050-C5EC-4992-8EEF-8BBFD462D9B8}">
  <ds:schemaRefs>
    <ds:schemaRef ds:uri="http://www.oecd.org/eshare/projectsentre/CtFieldPriority/"/>
    <ds:schemaRef ds:uri="http://schemas.microsoft.com/2003/10/Serialization/Arrays"/>
  </ds:schemaRefs>
</ds:datastoreItem>
</file>

<file path=customXml/itemProps3.xml><?xml version="1.0" encoding="utf-8"?>
<ds:datastoreItem xmlns:ds="http://schemas.openxmlformats.org/officeDocument/2006/customXml" ds:itemID="{03E647E9-B0C4-41E6-BA45-D46258A261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F23DB7-F7E0-4EDE-948F-990E8D2BDC5B}">
  <ds:schemaRefs>
    <ds:schemaRef ds:uri="3e499328-766d-478d-8d75-16a8d8f706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e5843a-643c-4ff4-ad5a-a7f2c899017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4710</TotalTime>
  <Words>784</Words>
  <Application>Microsoft Office PowerPoint</Application>
  <PresentationFormat>Widescreen</PresentationFormat>
  <Paragraphs>162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Helvetica 65 Medium</vt:lpstr>
      <vt:lpstr>SimSun</vt:lpstr>
      <vt:lpstr>Arial</vt:lpstr>
      <vt:lpstr>Arial Narrow</vt:lpstr>
      <vt:lpstr>Calibri</vt:lpstr>
      <vt:lpstr>Georgia</vt:lpstr>
      <vt:lpstr>Times New Roman</vt:lpstr>
      <vt:lpstr>OCDE_Français_blanc</vt:lpstr>
      <vt:lpstr>Unlocking the potential of migrants through Vocational Education and Training (VET)</vt:lpstr>
      <vt:lpstr>About the project</vt:lpstr>
      <vt:lpstr>Context</vt:lpstr>
      <vt:lpstr>Recently, many young people came to seek asylum in EU countries</vt:lpstr>
      <vt:lpstr>VET is a recognised solution in many OECD countries</vt:lpstr>
      <vt:lpstr>Sharing effective good practices across countries may help to strengthen the effort</vt:lpstr>
      <vt:lpstr>The share of migrant entrants into VET has increased in recent years</vt:lpstr>
      <vt:lpstr>The share of migrants in and from VET has increased in recent years</vt:lpstr>
      <vt:lpstr>Key messages: Build strong, flexible and inclusive VET system that works for all</vt:lpstr>
      <vt:lpstr>Migrant students tend to benefit less from career guidance provision</vt:lpstr>
      <vt:lpstr>Preparatory programmes facilitate entry or transition into upper-secondary VET</vt:lpstr>
      <vt:lpstr>Getting into VET is more challenging for migrants Admission rates of upper-secondary VET applications 2016-17 </vt:lpstr>
      <vt:lpstr>Wide variation of entry requirements to upper-secondary VET</vt:lpstr>
      <vt:lpstr>Completion rates in VET are lower among students with migrant backgrounds (different cohort years)</vt:lpstr>
      <vt:lpstr>Higher shares of migrant students perform paid work than native students in many OECD countries (PISA)</vt:lpstr>
      <vt:lpstr>Examples of support for migrant students</vt:lpstr>
      <vt:lpstr>Migrant VET graduates are less likely to have gained work experience during upper-secondary VET</vt:lpstr>
      <vt:lpstr>Migrant graduates are less likely to be engaged in work-based learning during VET</vt:lpstr>
      <vt:lpstr>VET designed for lower performing students with support measures may facilitate completion for migrant students</vt:lpstr>
      <vt:lpstr>Conclusion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 Shinyoung, EDU/SBS</dc:creator>
  <cp:lastModifiedBy>JEON Shinyoung, SKC/VET</cp:lastModifiedBy>
  <cp:revision>174</cp:revision>
  <dcterms:created xsi:type="dcterms:W3CDTF">2019-02-05T10:25:22Z</dcterms:created>
  <dcterms:modified xsi:type="dcterms:W3CDTF">2019-10-13T16:34:19Z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0x010100E17B049D2734BF4589D772737CD89FD62B00E27DCADCE9521347ADCB78E0A88AEE71</vt:lpwstr>
  </property>
  <property fmtid="{D5CDD505-2E9C-101B-9397-08002B2CF9AE}" pid="3" name="OECDHorizontalProjects">
    <vt:lpwstr/>
  </property>
  <property fmtid="{D5CDD505-2E9C-101B-9397-08002B2CF9AE}" pid="4" name="OECDProjectOwnerStructure">
    <vt:lpwstr>130;#SKC/VET|62be924f-0209-46e6-af8b-d7a58a35183e</vt:lpwstr>
  </property>
  <property fmtid="{D5CDD505-2E9C-101B-9397-08002B2CF9AE}" pid="5" name="OECDCountry">
    <vt:lpwstr/>
  </property>
  <property fmtid="{D5CDD505-2E9C-101B-9397-08002B2CF9AE}" pid="6" name="OECDTopic">
    <vt:lpwstr>139;#Vocational education and training|4784d61b-a985-4b41-952d-e8b5a8644d3f</vt:lpwstr>
  </property>
  <property fmtid="{D5CDD505-2E9C-101B-9397-08002B2CF9AE}" pid="7" name="OECDCommittee">
    <vt:lpwstr>155;#Education Policy Committee|c67b295a-63a1-442e-96af-7f8610159b9a</vt:lpwstr>
  </property>
  <property fmtid="{D5CDD505-2E9C-101B-9397-08002B2CF9AE}" pid="8" name="OECDPWB">
    <vt:lpwstr>152;#2.1.4.4.3 Policy reviews: Work-based Learning and vocational education and training (3-5 analytical reports and 3-5 country reviews)|6dfd40a1-d759-4602-9309-897834236615</vt:lpwstr>
  </property>
  <property fmtid="{D5CDD505-2E9C-101B-9397-08002B2CF9AE}" pid="9" name="OECDKeywords">
    <vt:lpwstr>157;#Migrants|c758352a-aa09-48f6-9eac-68d4c5589782</vt:lpwstr>
  </property>
  <property fmtid="{D5CDD505-2E9C-101B-9397-08002B2CF9AE}" pid="10" name="eShareOrganisationTaxHTField0">
    <vt:lpwstr/>
  </property>
  <property fmtid="{D5CDD505-2E9C-101B-9397-08002B2CF9AE}" pid="11" name="OECDOrganisation">
    <vt:lpwstr/>
  </property>
</Properties>
</file>