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4" r:id="rId5"/>
    <p:sldId id="446" r:id="rId6"/>
    <p:sldId id="276" r:id="rId7"/>
    <p:sldId id="435" r:id="rId8"/>
    <p:sldId id="470" r:id="rId9"/>
    <p:sldId id="326" r:id="rId10"/>
    <p:sldId id="468" r:id="rId11"/>
    <p:sldId id="467" r:id="rId12"/>
    <p:sldId id="313" r:id="rId13"/>
  </p:sldIdLst>
  <p:sldSz cx="9144000" cy="5143500" type="screen16x9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6"/>
    <a:srgbClr val="00436D"/>
    <a:srgbClr val="272A52"/>
    <a:srgbClr val="D43735"/>
    <a:srgbClr val="4BACC6"/>
    <a:srgbClr val="008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0A619-2C86-4B38-BEF8-4A9E514983FB}" v="13" dt="2019-10-13T12:34:18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43" autoAdjust="0"/>
  </p:normalViewPr>
  <p:slideViewPr>
    <p:cSldViewPr snapToGrid="0" snapToObjects="1">
      <p:cViewPr varScale="1">
        <p:scale>
          <a:sx n="70" d="100"/>
          <a:sy n="70" d="100"/>
        </p:scale>
        <p:origin x="113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6" cy="497761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42" y="1"/>
            <a:ext cx="2949416" cy="497761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fld id="{272E90A5-7217-4BAB-B437-27C9BBFAD232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340"/>
            <a:ext cx="2949416" cy="497761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42" y="9446340"/>
            <a:ext cx="2949416" cy="497761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r">
              <a:defRPr sz="1200"/>
            </a:lvl1pPr>
          </a:lstStyle>
          <a:p>
            <a:fld id="{88EF75CB-AC65-4358-889E-A82D227E99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0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9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33" y="0"/>
            <a:ext cx="2949099" cy="49950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6E818B8E-BF6A-412E-8ABF-FDAD817E85BB}" type="datetimeFigureOut">
              <a:rPr lang="en-GB" smtClean="0"/>
              <a:pPr/>
              <a:t>13/10/2019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600"/>
            <a:ext cx="5444490" cy="3915488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4596"/>
            <a:ext cx="2949099" cy="4995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33" y="9444596"/>
            <a:ext cx="2949099" cy="4995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C2579FA5-250D-4265-8796-99A8923AA33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7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different </a:t>
            </a:r>
            <a:r>
              <a:rPr lang="nl-NL" dirty="0" err="1"/>
              <a:t>organisations</a:t>
            </a:r>
            <a:r>
              <a:rPr lang="nl-NL" dirty="0"/>
              <a:t> are </a:t>
            </a:r>
            <a:r>
              <a:rPr lang="nl-NL" dirty="0" err="1"/>
              <a:t>formed</a:t>
            </a:r>
            <a:r>
              <a:rPr lang="nl-NL" dirty="0"/>
              <a:t> </a:t>
            </a:r>
            <a:r>
              <a:rPr lang="nl-NL" dirty="0" err="1"/>
              <a:t>indepently</a:t>
            </a:r>
            <a:r>
              <a:rPr lang="nl-NL" dirty="0"/>
              <a:t>. </a:t>
            </a:r>
            <a:r>
              <a:rPr lang="nl-NL" dirty="0" err="1"/>
              <a:t>WaterCampus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overall </a:t>
            </a:r>
            <a:r>
              <a:rPr lang="nl-NL" dirty="0" err="1"/>
              <a:t>umbrella</a:t>
            </a:r>
            <a:r>
              <a:rPr lang="nl-NL" dirty="0"/>
              <a:t>.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is a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profit</a:t>
            </a:r>
            <a:r>
              <a:rPr lang="nl-NL" dirty="0"/>
              <a:t> foundation.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9FA5-250D-4265-8796-99A8923AA33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Education</a:t>
            </a:r>
            <a:r>
              <a:rPr lang="nl-NL" dirty="0"/>
              <a:t> at </a:t>
            </a:r>
            <a:r>
              <a:rPr lang="nl-NL" dirty="0" err="1"/>
              <a:t>WaterCampus</a:t>
            </a:r>
            <a:r>
              <a:rPr lang="nl-NL" dirty="0"/>
              <a:t>,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companies. </a:t>
            </a:r>
          </a:p>
          <a:p>
            <a:r>
              <a:rPr lang="nl-NL" dirty="0" err="1"/>
              <a:t>Wetsus</a:t>
            </a:r>
            <a:r>
              <a:rPr lang="en-US" dirty="0"/>
              <a:t>, CEW and CIV-Water are all three public-private partnerships. Companies are very intensively involved and also fund part of the activities. </a:t>
            </a:r>
          </a:p>
          <a:p>
            <a:endParaRPr lang="en-US" dirty="0"/>
          </a:p>
          <a:p>
            <a:r>
              <a:rPr lang="en-US" dirty="0"/>
              <a:t>Education forms the backbone of the innovation ecosystem. Students from all levels are involved in research, innovation and demonstration projects. </a:t>
            </a:r>
          </a:p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9FA5-250D-4265-8796-99A8923AA33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1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Water Application Centre CIV-Water </a:t>
            </a:r>
            <a:r>
              <a:rPr lang="nl-NL" dirty="0" err="1"/>
              <a:t>and</a:t>
            </a:r>
            <a:r>
              <a:rPr lang="nl-NL" dirty="0"/>
              <a:t> CEW </a:t>
            </a:r>
            <a:r>
              <a:rPr lang="nl-NL" dirty="0" err="1"/>
              <a:t>cooperate</a:t>
            </a:r>
            <a:r>
              <a:rPr lang="nl-NL" dirty="0"/>
              <a:t> in research,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demonstration</a:t>
            </a:r>
            <a:r>
              <a:rPr lang="nl-NL" dirty="0"/>
              <a:t> </a:t>
            </a:r>
            <a:r>
              <a:rPr lang="nl-NL" dirty="0" err="1"/>
              <a:t>projects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9FA5-250D-4265-8796-99A8923AA33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of a cooperation project </a:t>
            </a:r>
            <a:r>
              <a:rPr lang="nl-NL" dirty="0" err="1"/>
              <a:t>between</a:t>
            </a:r>
            <a:r>
              <a:rPr lang="nl-NL" dirty="0"/>
              <a:t> triple helix actors </a:t>
            </a:r>
            <a:r>
              <a:rPr lang="nl-NL" dirty="0" err="1"/>
              <a:t>and</a:t>
            </a:r>
            <a:r>
              <a:rPr lang="nl-NL" dirty="0"/>
              <a:t> school levels.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0D89-E01B-4835-836A-89C885F0E1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71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WaterCampus</a:t>
            </a:r>
            <a:r>
              <a:rPr lang="nl-NL" dirty="0"/>
              <a:t> </a:t>
            </a:r>
            <a:r>
              <a:rPr lang="nl-NL" dirty="0" err="1"/>
              <a:t>addresses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skills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World </a:t>
            </a:r>
            <a:r>
              <a:rPr lang="nl-NL" dirty="0" err="1"/>
              <a:t>Economic</a:t>
            </a:r>
            <a:r>
              <a:rPr lang="nl-NL" dirty="0"/>
              <a:t> Forum has </a:t>
            </a:r>
            <a:r>
              <a:rPr lang="nl-NL" dirty="0" err="1"/>
              <a:t>highlighted</a:t>
            </a:r>
            <a:r>
              <a:rPr lang="nl-NL" dirty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9FA5-250D-4265-8796-99A8923AA33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0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CIV-Water is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12 </a:t>
            </a:r>
            <a:r>
              <a:rPr lang="nl-NL" dirty="0" err="1"/>
              <a:t>other</a:t>
            </a:r>
            <a:r>
              <a:rPr lang="nl-NL" dirty="0"/>
              <a:t> partners </a:t>
            </a:r>
            <a:r>
              <a:rPr lang="nl-NL" dirty="0" err="1"/>
              <a:t>from</a:t>
            </a:r>
            <a:r>
              <a:rPr lang="nl-NL" dirty="0"/>
              <a:t> 5 </a:t>
            </a:r>
            <a:r>
              <a:rPr lang="nl-NL" dirty="0" err="1"/>
              <a:t>countries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pilot project </a:t>
            </a:r>
            <a:r>
              <a:rPr lang="nl-NL" dirty="0" err="1"/>
              <a:t>CoVE</a:t>
            </a:r>
            <a:r>
              <a:rPr lang="nl-NL" dirty="0"/>
              <a:t> Water.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9FA5-250D-4265-8796-99A8923AA33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5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3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3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8409EC-AE8D-4D2B-B19B-3B6EA657F654}" type="slidenum">
              <a:rPr lang="en-US" altLang="nl-N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603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1" hasCustomPrompt="1"/>
          </p:nvPr>
        </p:nvSpPr>
        <p:spPr>
          <a:xfrm>
            <a:off x="4892426" y="-1191"/>
            <a:ext cx="1824006" cy="179646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Change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4359" y="1893848"/>
            <a:ext cx="7273841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84359" y="3182031"/>
            <a:ext cx="727384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4" name="Afbeelding 3" descr="_MAP009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25" y="-1191"/>
            <a:ext cx="1822208" cy="17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5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969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3278" y="205979"/>
            <a:ext cx="5983723" cy="42969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03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3" y="361654"/>
            <a:ext cx="8501063" cy="442019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8521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313238" y="4948238"/>
            <a:ext cx="53340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675" b="1" dirty="0">
                <a:solidFill>
                  <a:srgbClr val="0065BD"/>
                </a:solidFill>
                <a:cs typeface="Arial" charset="0"/>
              </a:rPr>
              <a:t>161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19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A492AA-51EB-4A74-8501-06735EBA6089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82697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D1100-A6E1-4732-920D-F6C5AB0C0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E291A9-0501-4BC6-800C-7DE0937C1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41923-A638-40A5-A10A-DDCF63DF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58E-F033-42F3-86B8-29A8C5FC18F0}" type="datetimeFigureOut">
              <a:rPr lang="nl-NL" smtClean="0"/>
              <a:t>13-10-2019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1B9ED-2B54-4DEE-B111-8FC812DB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E0ED2-9680-4698-B880-45296C3B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B0-3A7E-4C80-92B7-E8C6F69261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71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9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307" y="3143949"/>
            <a:ext cx="825649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7" y="1979500"/>
            <a:ext cx="825649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1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0307" y="1200151"/>
            <a:ext cx="4019686" cy="3182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96926" y="1200151"/>
            <a:ext cx="4089874" cy="3182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2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6" y="1151335"/>
            <a:ext cx="408265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306" y="1631157"/>
            <a:ext cx="4082659" cy="2780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96926" y="1151335"/>
            <a:ext cx="40898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96926" y="1631157"/>
            <a:ext cx="4089874" cy="2780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8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127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1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230" y="204787"/>
            <a:ext cx="3085608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1268" y="204789"/>
            <a:ext cx="4845532" cy="4197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8230" y="1076325"/>
            <a:ext cx="3085608" cy="33259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19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698" y="3533605"/>
            <a:ext cx="811283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71698" y="459581"/>
            <a:ext cx="8112839" cy="29972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1698" y="4025504"/>
            <a:ext cx="8112839" cy="395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1" y="4589492"/>
            <a:ext cx="2148249" cy="4159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/>
              <a:t>Insert</a:t>
            </a:r>
            <a:r>
              <a:rPr lang="nl-NL" dirty="0"/>
              <a:t> logo </a:t>
            </a:r>
            <a:r>
              <a:rPr lang="nl-NL" dirty="0" err="1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35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0307" y="205979"/>
            <a:ext cx="82564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7" y="1200152"/>
            <a:ext cx="8256493" cy="31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706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0B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0B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0B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70B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70B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gebouw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6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251268" y="1853868"/>
            <a:ext cx="6207981" cy="1102519"/>
          </a:xfrm>
        </p:spPr>
        <p:txBody>
          <a:bodyPr>
            <a:normAutofit/>
          </a:bodyPr>
          <a:lstStyle/>
          <a:p>
            <a:r>
              <a:rPr lang="nl-NL" sz="2800" dirty="0"/>
              <a:t>CoVE Water pilot project</a:t>
            </a:r>
            <a:br>
              <a:rPr lang="nl-NL" sz="2800" dirty="0"/>
            </a:br>
            <a:r>
              <a:rPr lang="nl-NL" sz="1600" dirty="0"/>
              <a:t>Centre of Vocational Excellence Water</a:t>
            </a:r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2251268" y="3014986"/>
            <a:ext cx="3856370" cy="1621377"/>
          </a:xfrm>
        </p:spPr>
        <p:txBody>
          <a:bodyPr>
            <a:noAutofit/>
          </a:bodyPr>
          <a:lstStyle/>
          <a:p>
            <a:r>
              <a:rPr lang="en-US" sz="1200" dirty="0"/>
              <a:t>EUROPEAN VOCATIONAL SKILLS WEEK 2019 </a:t>
            </a:r>
            <a:r>
              <a:rPr lang="nl-NL" sz="1200" dirty="0"/>
              <a:t>2019-10-17, Helsinki </a:t>
            </a:r>
          </a:p>
          <a:p>
            <a:endParaRPr lang="nl-NL" sz="1200" dirty="0"/>
          </a:p>
          <a:p>
            <a:r>
              <a:rPr lang="nl-NL" sz="1200" dirty="0"/>
              <a:t>Pieter Hoekstra</a:t>
            </a:r>
          </a:p>
          <a:p>
            <a:r>
              <a:rPr lang="nl-NL" sz="1200" dirty="0"/>
              <a:t>Projectmanager CIV  Water </a:t>
            </a:r>
          </a:p>
          <a:p>
            <a:r>
              <a:rPr lang="nl-NL" sz="1200" dirty="0"/>
              <a:t>WaterCampus Leeuwarden</a:t>
            </a:r>
          </a:p>
          <a:p>
            <a:r>
              <a:rPr lang="nl-NL" sz="1200" dirty="0"/>
              <a:t>p.hoekstra@civwater.nl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5AD3389-A4EE-414F-8963-2C5B6BB2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0" y="2344030"/>
            <a:ext cx="1356417" cy="1223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0ECB0-6D5E-435D-8FD0-0A5C105D7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80" y="3825675"/>
            <a:ext cx="951419" cy="744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453F93-AC09-46B5-A7CD-AB5CB648D0AA}"/>
              </a:ext>
            </a:extLst>
          </p:cNvPr>
          <p:cNvPicPr/>
          <p:nvPr/>
        </p:nvPicPr>
        <p:blipFill rotWithShape="1">
          <a:blip r:embed="rId5"/>
          <a:srcRect l="35630" t="13169" r="37029" b="29138"/>
          <a:stretch/>
        </p:blipFill>
        <p:spPr bwMode="auto">
          <a:xfrm>
            <a:off x="7013301" y="2679620"/>
            <a:ext cx="1679849" cy="1841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52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99D6C5F-4AB1-4548-9386-0EAB0C01F741}"/>
              </a:ext>
            </a:extLst>
          </p:cNvPr>
          <p:cNvSpPr txBox="1"/>
          <p:nvPr/>
        </p:nvSpPr>
        <p:spPr>
          <a:xfrm>
            <a:off x="127000" y="4372409"/>
            <a:ext cx="1531191" cy="619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5291A475-6E47-4CCB-A967-10BAF9C0B38C}"/>
              </a:ext>
            </a:extLst>
          </p:cNvPr>
          <p:cNvGrpSpPr/>
          <p:nvPr/>
        </p:nvGrpSpPr>
        <p:grpSpPr>
          <a:xfrm>
            <a:off x="1710865" y="195266"/>
            <a:ext cx="5925469" cy="4797011"/>
            <a:chOff x="1710865" y="195266"/>
            <a:chExt cx="5925469" cy="4797011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B7122B9-F1CE-4B88-ABE1-88396F4BA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804" y="195266"/>
              <a:ext cx="4914900" cy="75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rgbClr val="095AA6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95AA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095AA6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95AA6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95AA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95AA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95AA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95AA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95AA6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3200" dirty="0">
                  <a:solidFill>
                    <a:srgbClr val="0065BD"/>
                  </a:solidFill>
                </a:rPr>
                <a:t>Innovation Ecosystem</a:t>
              </a:r>
            </a:p>
          </p:txBody>
        </p:sp>
        <p:pic>
          <p:nvPicPr>
            <p:cNvPr id="13" name="Picture Placeholder 1">
              <a:extLst>
                <a:ext uri="{FF2B5EF4-FFF2-40B4-BE49-F238E27FC236}">
                  <a16:creationId xmlns:a16="http://schemas.microsoft.com/office/drawing/2014/main" id="{0773150F-CE9A-467C-BE2A-300AA45DE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0" t="-741" r="-2360" b="-11470"/>
            <a:stretch/>
          </p:blipFill>
          <p:spPr>
            <a:xfrm>
              <a:off x="1930180" y="851116"/>
              <a:ext cx="5653480" cy="39665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1E0EE61-249D-43DD-9FF5-77FF4E49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8617" y="4473430"/>
              <a:ext cx="662971" cy="518847"/>
            </a:xfrm>
            <a:prstGeom prst="rect">
              <a:avLst/>
            </a:prstGeom>
          </p:spPr>
        </p:pic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C790A8A-64CF-4FF1-BA34-8BB423C1DAC6}"/>
                </a:ext>
              </a:extLst>
            </p:cNvPr>
            <p:cNvSpPr txBox="1"/>
            <p:nvPr/>
          </p:nvSpPr>
          <p:spPr>
            <a:xfrm>
              <a:off x="2523665" y="4651764"/>
              <a:ext cx="1150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2013</a:t>
              </a: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FBC58451-6A17-4679-A6D0-C0C562937FCF}"/>
                </a:ext>
              </a:extLst>
            </p:cNvPr>
            <p:cNvSpPr txBox="1"/>
            <p:nvPr/>
          </p:nvSpPr>
          <p:spPr>
            <a:xfrm>
              <a:off x="1710865" y="4372409"/>
              <a:ext cx="1150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2003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6E48DAA-5872-4824-AA67-0FAEE5F2294C}"/>
                </a:ext>
              </a:extLst>
            </p:cNvPr>
            <p:cNvSpPr txBox="1"/>
            <p:nvPr/>
          </p:nvSpPr>
          <p:spPr>
            <a:xfrm>
              <a:off x="4409615" y="4376815"/>
              <a:ext cx="1150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2012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BA6D7B14-6A24-4404-9B89-4AD6BD0005FE}"/>
                </a:ext>
              </a:extLst>
            </p:cNvPr>
            <p:cNvSpPr txBox="1"/>
            <p:nvPr/>
          </p:nvSpPr>
          <p:spPr>
            <a:xfrm>
              <a:off x="6486065" y="4380379"/>
              <a:ext cx="1150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2007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8953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780" y="3348752"/>
            <a:ext cx="7856220" cy="1790700"/>
          </a:xfrm>
        </p:spPr>
        <p:txBody>
          <a:bodyPr>
            <a:normAutofit/>
          </a:bodyPr>
          <a:lstStyle/>
          <a:p>
            <a:endParaRPr lang="nl-NL" sz="2400" i="1" dirty="0">
              <a:solidFill>
                <a:schemeClr val="bg1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logo opnieuw gemaakt C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90" y="4452348"/>
            <a:ext cx="645319" cy="5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43841"/>
            <a:ext cx="4276640" cy="2658228"/>
          </a:xfrm>
          <a:prstGeom prst="rect">
            <a:avLst/>
          </a:prstGeom>
        </p:spPr>
      </p:pic>
      <p:pic>
        <p:nvPicPr>
          <p:cNvPr id="9" name="Afbeelding 8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2" y="1018054"/>
            <a:ext cx="4208047" cy="24312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40" y="1784232"/>
            <a:ext cx="4042703" cy="2578967"/>
          </a:xfrm>
          <a:prstGeom prst="rect">
            <a:avLst/>
          </a:prstGeom>
        </p:spPr>
      </p:pic>
      <p:pic>
        <p:nvPicPr>
          <p:cNvPr id="6" name="Afbeelding 5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57" y="2495467"/>
            <a:ext cx="4053705" cy="25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4346" y="0"/>
            <a:ext cx="6192370" cy="697625"/>
          </a:xfrm>
        </p:spPr>
        <p:txBody>
          <a:bodyPr/>
          <a:lstStyle/>
          <a:p>
            <a:r>
              <a:rPr lang="nl-NL" dirty="0">
                <a:solidFill>
                  <a:srgbClr val="0065BD"/>
                </a:solidFill>
              </a:rPr>
              <a:t>Learning </a:t>
            </a:r>
            <a:r>
              <a:rPr lang="nl-NL" dirty="0" err="1">
                <a:solidFill>
                  <a:srgbClr val="0065BD"/>
                </a:solidFill>
              </a:rPr>
              <a:t>Cycle</a:t>
            </a:r>
            <a:endParaRPr lang="nl-NL" dirty="0">
              <a:solidFill>
                <a:srgbClr val="0065BD"/>
              </a:solidFill>
            </a:endParaRPr>
          </a:p>
        </p:txBody>
      </p:sp>
      <p:pic>
        <p:nvPicPr>
          <p:cNvPr id="4" name="29CC842D-B3EA-40E9-81E1-F24F8EE524EF" descr="B66F09A0-7CEF-4BAC-843E-E1502F54FC70@fri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r="3387"/>
          <a:stretch/>
        </p:blipFill>
        <p:spPr bwMode="auto">
          <a:xfrm>
            <a:off x="48852" y="973969"/>
            <a:ext cx="9095148" cy="40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7D9C04-30D8-47A6-840E-0581C27E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" y="1016000"/>
            <a:ext cx="4344783" cy="3260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4BE56B-2C05-4EBC-B234-86E474EBC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18" y="1016000"/>
            <a:ext cx="4344782" cy="3260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75C329-70F9-413E-9B5B-835AFC767BB6}"/>
              </a:ext>
            </a:extLst>
          </p:cNvPr>
          <p:cNvSpPr txBox="1">
            <a:spLocks/>
          </p:cNvSpPr>
          <p:nvPr/>
        </p:nvSpPr>
        <p:spPr>
          <a:xfrm>
            <a:off x="430307" y="205979"/>
            <a:ext cx="8256493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Water Application Centre (WAC)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3714C9-FAAA-4F2D-B5A6-88AA5E461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3" y="4276625"/>
            <a:ext cx="2032000" cy="7354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0BCA660-254F-4A7B-8779-E66DF3D38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134" y="4284993"/>
            <a:ext cx="929040" cy="7270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59AF437-DB99-42A3-9621-8EB911E78773}"/>
              </a:ext>
            </a:extLst>
          </p:cNvPr>
          <p:cNvSpPr txBox="1">
            <a:spLocks/>
          </p:cNvSpPr>
          <p:nvPr/>
        </p:nvSpPr>
        <p:spPr>
          <a:xfrm>
            <a:off x="4113362" y="4392745"/>
            <a:ext cx="5716493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VET &amp;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192355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0AE52-CEDC-48D6-8F92-B066B65C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CIV Water: Underwaterdrone Pilot</a:t>
            </a:r>
          </a:p>
        </p:txBody>
      </p:sp>
      <p:pic>
        <p:nvPicPr>
          <p:cNvPr id="4" name="Picture 2" descr="logo opnieuw gemaakt CIV">
            <a:extLst>
              <a:ext uri="{FF2B5EF4-FFF2-40B4-BE49-F238E27FC236}">
                <a16:creationId xmlns:a16="http://schemas.microsoft.com/office/drawing/2014/main" id="{40D02ADD-282F-4527-8D30-ACBBD0D4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40" y="4346419"/>
            <a:ext cx="645319" cy="5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935FD1-3E7E-4637-911E-B0BAE091C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127" y="1114781"/>
            <a:ext cx="4327583" cy="3263504"/>
          </a:xfrm>
        </p:spPr>
        <p:txBody>
          <a:bodyPr>
            <a:normAutofit/>
          </a:bodyPr>
          <a:lstStyle/>
          <a:p>
            <a:r>
              <a:rPr lang="nl-NL" sz="1950" dirty="0"/>
              <a:t>New </a:t>
            </a:r>
            <a:r>
              <a:rPr lang="nl-NL" sz="1950" dirty="0" err="1"/>
              <a:t>education</a:t>
            </a:r>
            <a:r>
              <a:rPr lang="nl-NL" sz="1950" dirty="0"/>
              <a:t> </a:t>
            </a:r>
            <a:r>
              <a:rPr lang="nl-NL" sz="1950" dirty="0" err="1"/>
              <a:t>material</a:t>
            </a:r>
            <a:r>
              <a:rPr lang="nl-NL" sz="1950" dirty="0"/>
              <a:t> for VET &amp; </a:t>
            </a:r>
            <a:r>
              <a:rPr lang="nl-NL" sz="1950" dirty="0" err="1"/>
              <a:t>Applied</a:t>
            </a:r>
            <a:r>
              <a:rPr lang="nl-NL" sz="1950" dirty="0"/>
              <a:t> Science</a:t>
            </a:r>
          </a:p>
          <a:p>
            <a:r>
              <a:rPr lang="nl-NL" sz="1950" dirty="0"/>
              <a:t>2 schools, 3 companies &amp; 1 </a:t>
            </a:r>
            <a:r>
              <a:rPr lang="nl-NL" sz="1950" dirty="0" err="1"/>
              <a:t>govermental</a:t>
            </a:r>
            <a:r>
              <a:rPr lang="nl-NL" sz="1950" dirty="0"/>
              <a:t> </a:t>
            </a:r>
            <a:r>
              <a:rPr lang="nl-NL" sz="1950" dirty="0" err="1"/>
              <a:t>organisation</a:t>
            </a:r>
            <a:r>
              <a:rPr lang="nl-NL" sz="1950" dirty="0"/>
              <a:t> </a:t>
            </a:r>
            <a:r>
              <a:rPr lang="nl-NL" sz="1950" dirty="0" err="1"/>
              <a:t>involved</a:t>
            </a:r>
            <a:endParaRPr lang="nl-NL" sz="1950" dirty="0"/>
          </a:p>
          <a:p>
            <a:r>
              <a:rPr lang="nl-NL" sz="1950" dirty="0"/>
              <a:t>VET &amp; </a:t>
            </a:r>
            <a:r>
              <a:rPr lang="nl-NL" sz="1950" dirty="0" err="1"/>
              <a:t>Applied</a:t>
            </a:r>
            <a:r>
              <a:rPr lang="nl-NL" sz="1950" dirty="0"/>
              <a:t> Science </a:t>
            </a:r>
            <a:r>
              <a:rPr lang="nl-NL" sz="1950" dirty="0" err="1"/>
              <a:t>students</a:t>
            </a:r>
            <a:r>
              <a:rPr lang="nl-NL" sz="1950" dirty="0"/>
              <a:t> follow </a:t>
            </a:r>
            <a:r>
              <a:rPr lang="nl-NL" sz="1950" dirty="0" err="1"/>
              <a:t>clases</a:t>
            </a:r>
            <a:r>
              <a:rPr lang="nl-NL" sz="1950" dirty="0"/>
              <a:t> </a:t>
            </a:r>
            <a:r>
              <a:rPr lang="nl-NL" sz="1950" dirty="0" err="1"/>
              <a:t>together</a:t>
            </a:r>
            <a:r>
              <a:rPr lang="nl-NL" sz="1950" dirty="0"/>
              <a:t> on </a:t>
            </a:r>
            <a:r>
              <a:rPr lang="nl-NL" sz="1950" dirty="0" err="1"/>
              <a:t>both</a:t>
            </a:r>
            <a:r>
              <a:rPr lang="nl-NL" sz="1950" dirty="0"/>
              <a:t> levels</a:t>
            </a:r>
          </a:p>
          <a:p>
            <a:r>
              <a:rPr lang="nl-NL" sz="1950" dirty="0" err="1"/>
              <a:t>Taught</a:t>
            </a:r>
            <a:r>
              <a:rPr lang="nl-NL" sz="1950" dirty="0"/>
              <a:t> </a:t>
            </a:r>
            <a:r>
              <a:rPr lang="nl-NL" sz="1950" dirty="0" err="1"/>
              <a:t>by</a:t>
            </a:r>
            <a:r>
              <a:rPr lang="nl-NL" sz="1950" dirty="0"/>
              <a:t> </a:t>
            </a:r>
            <a:r>
              <a:rPr lang="nl-NL" sz="1950" dirty="0" err="1"/>
              <a:t>teachers</a:t>
            </a:r>
            <a:r>
              <a:rPr lang="nl-NL" sz="1950" dirty="0"/>
              <a:t> </a:t>
            </a:r>
            <a:r>
              <a:rPr lang="nl-NL" sz="1950" dirty="0" err="1"/>
              <a:t>from</a:t>
            </a:r>
            <a:r>
              <a:rPr lang="nl-NL" sz="1950" dirty="0"/>
              <a:t> the </a:t>
            </a:r>
            <a:r>
              <a:rPr lang="nl-NL" sz="1950" dirty="0" err="1"/>
              <a:t>participating</a:t>
            </a:r>
            <a:r>
              <a:rPr lang="nl-NL" sz="1950" dirty="0"/>
              <a:t> schools &amp; companies</a:t>
            </a:r>
          </a:p>
          <a:p>
            <a:endParaRPr lang="nl-NL" sz="1950" dirty="0"/>
          </a:p>
          <a:p>
            <a:endParaRPr lang="nl-NL" sz="195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99EFD19-ED50-4F81-BFAF-086DFA045930}"/>
              </a:ext>
            </a:extLst>
          </p:cNvPr>
          <p:cNvSpPr txBox="1">
            <a:spLocks/>
          </p:cNvSpPr>
          <p:nvPr/>
        </p:nvSpPr>
        <p:spPr>
          <a:xfrm>
            <a:off x="1657351" y="4263001"/>
            <a:ext cx="626853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i="1" dirty="0">
                <a:solidFill>
                  <a:schemeClr val="bg1"/>
                </a:solidFill>
              </a:rPr>
              <a:t>Centre </a:t>
            </a:r>
            <a:r>
              <a:rPr lang="nl-NL" sz="2400" i="1" dirty="0" err="1">
                <a:solidFill>
                  <a:schemeClr val="bg1"/>
                </a:solidFill>
              </a:rPr>
              <a:t>for</a:t>
            </a:r>
            <a:r>
              <a:rPr lang="nl-NL" sz="2400" i="1" dirty="0">
                <a:solidFill>
                  <a:schemeClr val="bg1"/>
                </a:solidFill>
              </a:rPr>
              <a:t> </a:t>
            </a:r>
            <a:r>
              <a:rPr lang="nl-NL" sz="2400" i="1" dirty="0" err="1">
                <a:solidFill>
                  <a:schemeClr val="bg1"/>
                </a:solidFill>
              </a:rPr>
              <a:t>innovative</a:t>
            </a:r>
            <a:r>
              <a:rPr lang="nl-NL" sz="2400" i="1" dirty="0">
                <a:solidFill>
                  <a:schemeClr val="bg1"/>
                </a:solidFill>
              </a:rPr>
              <a:t> </a:t>
            </a:r>
            <a:r>
              <a:rPr lang="nl-NL" sz="2400" i="1" dirty="0" err="1">
                <a:solidFill>
                  <a:schemeClr val="bg1"/>
                </a:solidFill>
              </a:rPr>
              <a:t>craftsmanship</a:t>
            </a:r>
            <a:r>
              <a:rPr lang="nl-NL" sz="2400" i="1" dirty="0">
                <a:solidFill>
                  <a:schemeClr val="bg1"/>
                </a:solidFill>
              </a:rPr>
              <a:t> Water</a:t>
            </a:r>
            <a:endParaRPr lang="nl-NL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894E14-9499-41D7-AFB3-D62F25AD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1419655"/>
            <a:ext cx="4327583" cy="28850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2181023-6C0A-419F-A6B2-D1C106EE9CF6}"/>
              </a:ext>
            </a:extLst>
          </p:cNvPr>
          <p:cNvSpPr txBox="1"/>
          <p:nvPr/>
        </p:nvSpPr>
        <p:spPr>
          <a:xfrm>
            <a:off x="70884" y="4346419"/>
            <a:ext cx="1765004" cy="67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AC2682-B921-452C-9FEE-84B0B169D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297" y="4346419"/>
            <a:ext cx="1502717" cy="5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4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7544-DDDE-42D4-9FE7-A33D3DD2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Outlook 2022 (WEF)</a:t>
            </a:r>
          </a:p>
        </p:txBody>
      </p:sp>
      <p:pic>
        <p:nvPicPr>
          <p:cNvPr id="10" name="Picture 9" descr="A screenshot of text&#10;&#10;Description automatically generated">
            <a:extLst>
              <a:ext uri="{FF2B5EF4-FFF2-40B4-BE49-F238E27FC236}">
                <a16:creationId xmlns:a16="http://schemas.microsoft.com/office/drawing/2014/main" id="{6EC80E88-08D2-47F1-B323-6ECD91EC2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73"/>
          <a:stretch/>
        </p:blipFill>
        <p:spPr>
          <a:xfrm>
            <a:off x="2000250" y="1016000"/>
            <a:ext cx="5143500" cy="37973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19D35F-B398-49F5-8A3E-B76A3ACAE133}"/>
              </a:ext>
            </a:extLst>
          </p:cNvPr>
          <p:cNvSpPr/>
          <p:nvPr/>
        </p:nvSpPr>
        <p:spPr>
          <a:xfrm>
            <a:off x="1657350" y="2914650"/>
            <a:ext cx="3067050" cy="2184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737870" h="737870"/>
            <a:bevelB w="737870" h="737870"/>
          </a:sp3d>
        </p:spPr>
        <p:txBody>
          <a:bodyPr lIns="72000" rIns="72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674BC08-9D6A-41DA-96B4-0AD15B3C9A40}"/>
              </a:ext>
            </a:extLst>
          </p:cNvPr>
          <p:cNvSpPr txBox="1"/>
          <p:nvPr/>
        </p:nvSpPr>
        <p:spPr>
          <a:xfrm>
            <a:off x="127000" y="4372409"/>
            <a:ext cx="1531191" cy="619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4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F7F4-02C5-4C32-8BA6-6388EDD2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Centre of Vocational Excellence Water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CoVE</a:t>
            </a:r>
            <a:r>
              <a:rPr lang="en-GB" dirty="0"/>
              <a:t> Water) Pilot project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BD9C54E-1A73-48C7-BE96-DEFE7188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4967" y="752250"/>
            <a:ext cx="1706608" cy="1539360"/>
          </a:xfrm>
        </p:spPr>
      </p:pic>
      <p:pic>
        <p:nvPicPr>
          <p:cNvPr id="6" name="Afbeelding 5" descr="Afbeeldingsresultaat voor Glasgow Clyde College">
            <a:hlinkClick r:id="" action="ppaction://noaction"/>
            <a:extLst>
              <a:ext uri="{FF2B5EF4-FFF2-40B4-BE49-F238E27FC236}">
                <a16:creationId xmlns:a16="http://schemas.microsoft.com/office/drawing/2014/main" id="{688E67F5-88CF-4BB9-BC8A-0DAA4546A3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67" y="2921212"/>
            <a:ext cx="1049655" cy="828040"/>
          </a:xfrm>
          <a:prstGeom prst="rect">
            <a:avLst/>
          </a:prstGeom>
          <a:noFill/>
        </p:spPr>
      </p:pic>
      <p:pic>
        <p:nvPicPr>
          <p:cNvPr id="8" name="Afbeelding 7" descr="47188195">
            <a:hlinkClick r:id="" action="ppaction://noaction"/>
            <a:extLst>
              <a:ext uri="{FF2B5EF4-FFF2-40B4-BE49-F238E27FC236}">
                <a16:creationId xmlns:a16="http://schemas.microsoft.com/office/drawing/2014/main" id="{72E09F7D-B987-4607-9657-43CAC92FBB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77" y="2425912"/>
            <a:ext cx="499110" cy="499110"/>
          </a:xfrm>
          <a:prstGeom prst="rect">
            <a:avLst/>
          </a:prstGeom>
          <a:noFill/>
        </p:spPr>
      </p:pic>
      <p:pic>
        <p:nvPicPr>
          <p:cNvPr id="9" name="Afbeelding 8">
            <a:hlinkClick r:id="" action="ppaction://noaction"/>
            <a:extLst>
              <a:ext uri="{FF2B5EF4-FFF2-40B4-BE49-F238E27FC236}">
                <a16:creationId xmlns:a16="http://schemas.microsoft.com/office/drawing/2014/main" id="{240F1578-9BAE-4EDB-8E03-4DFF3A7C62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12" y="2206202"/>
            <a:ext cx="935355" cy="935355"/>
          </a:xfrm>
          <a:prstGeom prst="rect">
            <a:avLst/>
          </a:prstGeom>
          <a:noFill/>
        </p:spPr>
      </p:pic>
      <p:pic>
        <p:nvPicPr>
          <p:cNvPr id="10" name="Afbeelding 9" descr="4C6B7C8">
            <a:hlinkClick r:id="" action="ppaction://noaction"/>
            <a:extLst>
              <a:ext uri="{FF2B5EF4-FFF2-40B4-BE49-F238E27FC236}">
                <a16:creationId xmlns:a16="http://schemas.microsoft.com/office/drawing/2014/main" id="{1AAB0ABB-BD15-4B5C-B40F-4E695720348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82" y="2309072"/>
            <a:ext cx="701040" cy="701040"/>
          </a:xfrm>
          <a:prstGeom prst="rect">
            <a:avLst/>
          </a:prstGeom>
          <a:noFill/>
        </p:spPr>
      </p:pic>
      <p:pic>
        <p:nvPicPr>
          <p:cNvPr id="11" name="Afbeelding 10">
            <a:hlinkClick r:id="" action="ppaction://noaction"/>
            <a:extLst>
              <a:ext uri="{FF2B5EF4-FFF2-40B4-BE49-F238E27FC236}">
                <a16:creationId xmlns:a16="http://schemas.microsoft.com/office/drawing/2014/main" id="{18D77F08-63D7-4F37-8EA2-02E84A350BA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12" y="2375747"/>
            <a:ext cx="805815" cy="529590"/>
          </a:xfrm>
          <a:prstGeom prst="rect">
            <a:avLst/>
          </a:prstGeom>
          <a:noFill/>
        </p:spPr>
      </p:pic>
      <p:pic>
        <p:nvPicPr>
          <p:cNvPr id="12" name="Afbeelding 11">
            <a:hlinkClick r:id="" action="ppaction://noaction"/>
            <a:extLst>
              <a:ext uri="{FF2B5EF4-FFF2-40B4-BE49-F238E27FC236}">
                <a16:creationId xmlns:a16="http://schemas.microsoft.com/office/drawing/2014/main" id="{00973C88-B2D6-4BA8-B6AD-97D2DBED5D8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67" y="3579707"/>
            <a:ext cx="647700" cy="647700"/>
          </a:xfrm>
          <a:prstGeom prst="rect">
            <a:avLst/>
          </a:prstGeom>
          <a:noFill/>
        </p:spPr>
      </p:pic>
      <p:pic>
        <p:nvPicPr>
          <p:cNvPr id="13" name="Afbeelding 12" descr="D149E693">
            <a:hlinkClick r:id="" action="ppaction://noaction"/>
            <a:extLst>
              <a:ext uri="{FF2B5EF4-FFF2-40B4-BE49-F238E27FC236}">
                <a16:creationId xmlns:a16="http://schemas.microsoft.com/office/drawing/2014/main" id="{B4F927AA-CF7E-4345-AEEC-25EFD7AC8C2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87" y="4233122"/>
            <a:ext cx="940435" cy="509905"/>
          </a:xfrm>
          <a:prstGeom prst="rect">
            <a:avLst/>
          </a:prstGeom>
          <a:noFill/>
        </p:spPr>
      </p:pic>
      <p:pic>
        <p:nvPicPr>
          <p:cNvPr id="14" name="Afbeelding 13">
            <a:hlinkClick r:id="" action="ppaction://noaction"/>
            <a:extLst>
              <a:ext uri="{FF2B5EF4-FFF2-40B4-BE49-F238E27FC236}">
                <a16:creationId xmlns:a16="http://schemas.microsoft.com/office/drawing/2014/main" id="{DA0F83D5-4ADC-45D6-A405-ABB4CE5B588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87" y="2911687"/>
            <a:ext cx="572135" cy="473075"/>
          </a:xfrm>
          <a:prstGeom prst="rect">
            <a:avLst/>
          </a:prstGeom>
          <a:noFill/>
        </p:spPr>
      </p:pic>
      <p:pic>
        <p:nvPicPr>
          <p:cNvPr id="15" name="Afbeelding 14">
            <a:hlinkClick r:id="" action="ppaction://noaction"/>
            <a:extLst>
              <a:ext uri="{FF2B5EF4-FFF2-40B4-BE49-F238E27FC236}">
                <a16:creationId xmlns:a16="http://schemas.microsoft.com/office/drawing/2014/main" id="{2BEEC738-143A-4082-A689-BD2E4179E12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2" y="3704802"/>
            <a:ext cx="986155" cy="281940"/>
          </a:xfrm>
          <a:prstGeom prst="rect">
            <a:avLst/>
          </a:prstGeom>
          <a:noFill/>
        </p:spPr>
      </p:pic>
      <p:pic>
        <p:nvPicPr>
          <p:cNvPr id="16" name="Afbeelding 15" descr="F14D7757">
            <a:hlinkClick r:id="" action="ppaction://noaction"/>
            <a:extLst>
              <a:ext uri="{FF2B5EF4-FFF2-40B4-BE49-F238E27FC236}">
                <a16:creationId xmlns:a16="http://schemas.microsoft.com/office/drawing/2014/main" id="{936B7CA2-8493-4CC2-B1BE-9002B2CA36A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27" y="4302972"/>
            <a:ext cx="1101090" cy="304165"/>
          </a:xfrm>
          <a:prstGeom prst="rect">
            <a:avLst/>
          </a:prstGeom>
          <a:noFill/>
        </p:spPr>
      </p:pic>
      <p:pic>
        <p:nvPicPr>
          <p:cNvPr id="17" name="Afbeelding 16" descr="CREA Hydro &amp; Energy">
            <a:hlinkClick r:id="" action="ppaction://noaction"/>
            <a:extLst>
              <a:ext uri="{FF2B5EF4-FFF2-40B4-BE49-F238E27FC236}">
                <a16:creationId xmlns:a16="http://schemas.microsoft.com/office/drawing/2014/main" id="{AB8FEABE-9A61-4ACC-9043-5F4B108DC77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32" y="3748617"/>
            <a:ext cx="685165" cy="285750"/>
          </a:xfrm>
          <a:prstGeom prst="rect">
            <a:avLst/>
          </a:prstGeom>
          <a:noFill/>
        </p:spPr>
      </p:pic>
      <p:pic>
        <p:nvPicPr>
          <p:cNvPr id="18" name="Afbeelding 17" descr="Gerelateerde afbeelding">
            <a:hlinkClick r:id="" action="ppaction://noaction"/>
            <a:extLst>
              <a:ext uri="{FF2B5EF4-FFF2-40B4-BE49-F238E27FC236}">
                <a16:creationId xmlns:a16="http://schemas.microsoft.com/office/drawing/2014/main" id="{3F0FBD43-785C-42FC-AB97-7EE0AB01CFED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02" y="4237567"/>
            <a:ext cx="616585" cy="429260"/>
          </a:xfrm>
          <a:prstGeom prst="rect">
            <a:avLst/>
          </a:prstGeom>
          <a:noFill/>
        </p:spPr>
      </p:pic>
      <p:pic>
        <p:nvPicPr>
          <p:cNvPr id="19" name="Afbeelding 18" descr="C:\Users\evdwe\Dropbox\EW en FH\0) Werfh, OEC, LHF\2) Learning Hub Friesland\3) Huisstijl en marketing\LearningHubFriesland_logo\logo\logo_rood.png">
            <a:extLst>
              <a:ext uri="{FF2B5EF4-FFF2-40B4-BE49-F238E27FC236}">
                <a16:creationId xmlns:a16="http://schemas.microsoft.com/office/drawing/2014/main" id="{4D070151-9EED-4BF1-B065-8A9591C6603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72" y="3006937"/>
            <a:ext cx="5778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26CE0FB-13E9-4706-BEC8-9810624F9E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913" y="4136147"/>
            <a:ext cx="2834420" cy="807911"/>
          </a:xfrm>
          <a:prstGeom prst="rect">
            <a:avLst/>
          </a:prstGeom>
        </p:spPr>
      </p:pic>
      <p:pic>
        <p:nvPicPr>
          <p:cNvPr id="7" name="Picture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A10E5445-EF38-4FD5-9A0E-E86A7502EF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5901" y="1430641"/>
            <a:ext cx="4394557" cy="28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foo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0373"/>
            <a:ext cx="6858000" cy="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5"/>
          <p:cNvSpPr txBox="1">
            <a:spLocks noChangeArrowheads="1"/>
          </p:cNvSpPr>
          <p:nvPr/>
        </p:nvSpPr>
        <p:spPr bwMode="auto">
          <a:xfrm>
            <a:off x="1428750" y="4394597"/>
            <a:ext cx="1200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>
              <a:solidFill>
                <a:srgbClr val="000000"/>
              </a:solidFill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4" y="4057651"/>
            <a:ext cx="6686550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60" y="171451"/>
            <a:ext cx="827484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2573535" y="1834198"/>
            <a:ext cx="39969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3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3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3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3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rgbClr val="0065BD"/>
                </a:solidFill>
                <a:latin typeface="Arial" charset="0"/>
                <a:cs typeface="Arial" charset="0"/>
              </a:rPr>
              <a:t>www.civwater.nl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rgbClr val="0065BD"/>
                </a:solidFill>
                <a:latin typeface="Arial" charset="0"/>
                <a:cs typeface="Arial" charset="0"/>
              </a:rPr>
              <a:t>www.wetsus.eu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rgbClr val="0065BD"/>
                </a:solidFill>
                <a:latin typeface="Arial" charset="0"/>
                <a:cs typeface="Arial" charset="0"/>
              </a:rPr>
              <a:t>www.watercampus.nl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100" b="1" dirty="0">
                <a:solidFill>
                  <a:srgbClr val="0065BD"/>
                </a:solidFill>
                <a:latin typeface="Arial" charset="0"/>
                <a:cs typeface="Arial" charset="0"/>
              </a:rPr>
              <a:t>www.topsectorwater.nl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1480"/>
            <a:ext cx="1747578" cy="98413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6838A8-FB2B-4D8C-AC90-5704C015F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103" y="1888716"/>
            <a:ext cx="1523998" cy="1188440"/>
          </a:xfrm>
          <a:prstGeom prst="rect">
            <a:avLst/>
          </a:prstGeom>
        </p:spPr>
      </p:pic>
      <p:pic>
        <p:nvPicPr>
          <p:cNvPr id="9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AA248C42-9728-4CA4-96B3-BD65D9F6A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46" y="1713256"/>
            <a:ext cx="1706608" cy="15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0970"/>
      </p:ext>
    </p:extLst>
  </p:cSld>
  <p:clrMapOvr>
    <a:masterClrMapping/>
  </p:clrMapOvr>
</p:sld>
</file>

<file path=ppt/theme/theme1.xml><?xml version="1.0" encoding="utf-8"?>
<a:theme xmlns:a="http://schemas.openxmlformats.org/drawingml/2006/main" name="wetsus2015-template-16 9">
  <a:themeElements>
    <a:clrScheme name="wetsus">
      <a:dk1>
        <a:sysClr val="windowText" lastClr="000000"/>
      </a:dk1>
      <a:lt1>
        <a:sysClr val="window" lastClr="FFFFFF"/>
      </a:lt1>
      <a:dk2>
        <a:srgbClr val="223B6C"/>
      </a:dk2>
      <a:lt2>
        <a:srgbClr val="EEECE1"/>
      </a:lt2>
      <a:accent1>
        <a:srgbClr val="0070B6"/>
      </a:accent1>
      <a:accent2>
        <a:srgbClr val="414688"/>
      </a:accent2>
      <a:accent3>
        <a:srgbClr val="D9D116"/>
      </a:accent3>
      <a:accent4>
        <a:srgbClr val="0085A4"/>
      </a:accent4>
      <a:accent5>
        <a:srgbClr val="4BACC6"/>
      </a:accent5>
      <a:accent6>
        <a:srgbClr val="D43735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7D31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737870" h="737870"/>
          <a:bevelB w="737870" h="737870"/>
        </a:sp3d>
      </a:spPr>
      <a:bodyPr lIns="72000" rIns="72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0" cap="none" spc="0" normalizeH="0" baseline="0" noProof="0" dirty="0" err="1" smtClean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674D90E60534CB6530D948191F26A" ma:contentTypeVersion="11" ma:contentTypeDescription="Een nieuw document maken." ma:contentTypeScope="" ma:versionID="bf1bb28197d9fae491ae66274a248834">
  <xsd:schema xmlns:xsd="http://www.w3.org/2001/XMLSchema" xmlns:xs="http://www.w3.org/2001/XMLSchema" xmlns:p="http://schemas.microsoft.com/office/2006/metadata/properties" xmlns:ns2="a05a90a6-058c-4cba-838f-7b358c84e112" xmlns:ns3="b602ae8d-d791-4c7a-b8de-f45a07a406f8" targetNamespace="http://schemas.microsoft.com/office/2006/metadata/properties" ma:root="true" ma:fieldsID="105591f7887daddaab851093a6adf471" ns2:_="" ns3:_="">
    <xsd:import namespace="a05a90a6-058c-4cba-838f-7b358c84e112"/>
    <xsd:import namespace="b602ae8d-d791-4c7a-b8de-f45a07a406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um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a90a6-058c-4cba-838f-7b358c84e1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atum" ma:index="16" nillable="true" ma:displayName="Datum" ma:format="DateOnly" ma:internalName="Datum">
      <xsd:simpleType>
        <xsd:restriction base="dms:DateTim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ae8d-d791-4c7a-b8de-f45a07a406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a05a90a6-058c-4cba-838f-7b358c84e112" xsi:nil="true"/>
  </documentManagement>
</p:properties>
</file>

<file path=customXml/itemProps1.xml><?xml version="1.0" encoding="utf-8"?>
<ds:datastoreItem xmlns:ds="http://schemas.openxmlformats.org/officeDocument/2006/customXml" ds:itemID="{05EC7EB7-6641-47F5-A8FB-290B952BD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D3688-4388-4011-848A-7BF01D2C1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a90a6-058c-4cba-838f-7b358c84e112"/>
    <ds:schemaRef ds:uri="b602ae8d-d791-4c7a-b8de-f45a07a406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09BED-F2C7-48F3-8AAF-EB17AF92CF94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b602ae8d-d791-4c7a-b8de-f45a07a406f8"/>
    <ds:schemaRef ds:uri="http://schemas.microsoft.com/office/infopath/2007/PartnerControls"/>
    <ds:schemaRef ds:uri="http://schemas.openxmlformats.org/package/2006/metadata/core-properties"/>
    <ds:schemaRef ds:uri="a05a90a6-058c-4cba-838f-7b358c84e11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wetsus2015-template-16 9</Template>
  <TotalTime>0</TotalTime>
  <Words>269</Words>
  <Application>Microsoft Office PowerPoint</Application>
  <PresentationFormat>Diavoorstelling (16:9)</PresentationFormat>
  <Paragraphs>44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wetsus2015-template-16 9</vt:lpstr>
      <vt:lpstr>CoVE Water pilot project Centre of Vocational Excellence Water</vt:lpstr>
      <vt:lpstr>PowerPoint-presentatie</vt:lpstr>
      <vt:lpstr>PowerPoint-presentatie</vt:lpstr>
      <vt:lpstr>Learning Cycle</vt:lpstr>
      <vt:lpstr>PowerPoint-presentatie</vt:lpstr>
      <vt:lpstr>CIV Water: Underwaterdrone Pilot</vt:lpstr>
      <vt:lpstr>Skills Outlook 2022 (WEF)</vt:lpstr>
      <vt:lpstr>Centre of Vocational Excellence Water  (CoVE Water) Pilot project</vt:lpstr>
      <vt:lpstr>PowerPoint-presentatie</vt:lpstr>
    </vt:vector>
  </TitlesOfParts>
  <Company>Wetsus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Henstra, Hester</dc:creator>
  <cp:lastModifiedBy>Pieter Hoekstra</cp:lastModifiedBy>
  <cp:revision>366</cp:revision>
  <cp:lastPrinted>2018-09-21T13:55:24Z</cp:lastPrinted>
  <dcterms:created xsi:type="dcterms:W3CDTF">2015-11-30T12:53:52Z</dcterms:created>
  <dcterms:modified xsi:type="dcterms:W3CDTF">2019-10-13T12:49:41Z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0x010100773674D90E60534CB6530D948191F26A</vt:lpwstr>
  </property>
  <property fmtid="{D5CDD505-2E9C-101B-9397-08002B2CF9AE}" pid="3" name="_dlc_DocIdItemGuid">
    <vt:lpwstr>ee77225d-d268-4ac5-bf97-fae5ceb4ee6d</vt:lpwstr>
  </property>
</Properties>
</file>