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4" r:id="rId4"/>
    <p:sldId id="279" r:id="rId5"/>
    <p:sldId id="265" r:id="rId6"/>
    <p:sldId id="282" r:id="rId7"/>
    <p:sldId id="296" r:id="rId8"/>
    <p:sldId id="297" r:id="rId9"/>
    <p:sldId id="298" r:id="rId10"/>
    <p:sldId id="288" r:id="rId11"/>
    <p:sldId id="299" r:id="rId12"/>
    <p:sldId id="258" r:id="rId13"/>
    <p:sldId id="301" r:id="rId14"/>
    <p:sldId id="300" r:id="rId15"/>
    <p:sldId id="302" r:id="rId16"/>
    <p:sldId id="257" r:id="rId17"/>
    <p:sldId id="277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2984D5A-C13C-4C1C-8282-63F43E67CA46}">
          <p14:sldIdLst>
            <p14:sldId id="256"/>
            <p14:sldId id="269"/>
            <p14:sldId id="264"/>
            <p14:sldId id="279"/>
            <p14:sldId id="265"/>
            <p14:sldId id="282"/>
            <p14:sldId id="296"/>
            <p14:sldId id="297"/>
            <p14:sldId id="298"/>
            <p14:sldId id="288"/>
            <p14:sldId id="299"/>
            <p14:sldId id="258"/>
            <p14:sldId id="301"/>
            <p14:sldId id="300"/>
            <p14:sldId id="302"/>
            <p14:sldId id="257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78C"/>
    <a:srgbClr val="DDDDDD"/>
    <a:srgbClr val="024E8C"/>
    <a:srgbClr val="014A8D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6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33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92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30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1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9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8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13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53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57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13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246D7-FC7B-498E-A263-D226B69421DA}" type="datetimeFigureOut">
              <a:rPr lang="es-ES" smtClean="0"/>
              <a:t>09/10/2019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75C89-7571-41AF-A364-07C38935B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4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late.google.com/translate?hl=es&amp;prev=_t&amp;sl=es&amp;tl=en&amp;u=https://bit.ly/2NvZhDv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bit.ly/2ONj8C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4.w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4.wm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4.w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4.w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6.png"/><Relationship Id="rId4" Type="http://schemas.openxmlformats.org/officeDocument/2006/relationships/image" Target="../media/image13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.wmf"/><Relationship Id="rId5" Type="http://schemas.openxmlformats.org/officeDocument/2006/relationships/image" Target="../media/image15.emf"/><Relationship Id="rId10" Type="http://schemas.openxmlformats.org/officeDocument/2006/relationships/image" Target="../media/image4.wmf"/><Relationship Id="rId4" Type="http://schemas.openxmlformats.org/officeDocument/2006/relationships/image" Target="../media/image6.png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8379C8E-B4FD-4BA2-BF21-2223A2B66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3" y="5706863"/>
            <a:ext cx="2500822" cy="5754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B4152B8-FB49-4D7F-BB69-CD7CC5F4B96B}"/>
              </a:ext>
            </a:extLst>
          </p:cNvPr>
          <p:cNvSpPr txBox="1"/>
          <p:nvPr/>
        </p:nvSpPr>
        <p:spPr>
          <a:xfrm>
            <a:off x="0" y="888274"/>
            <a:ext cx="12192000" cy="621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800"/>
              </a:spcAft>
            </a:pPr>
            <a:r>
              <a:rPr lang="en-GB" sz="4800" b="1" dirty="0" smtClean="0">
                <a:solidFill>
                  <a:schemeClr val="bg1"/>
                </a:solidFill>
              </a:rPr>
              <a:t>The Innovation Centre for Vocational Education and Training of Aragon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</a:pPr>
            <a:endParaRPr lang="en-GB" sz="4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Aft>
                <a:spcPts val="1800"/>
              </a:spcAft>
            </a:pPr>
            <a:endParaRPr lang="en-GB" sz="4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Aft>
                <a:spcPts val="1800"/>
              </a:spcAft>
            </a:pPr>
            <a:r>
              <a:rPr lang="en-GB" sz="4800" b="1" dirty="0" smtClean="0">
                <a:solidFill>
                  <a:schemeClr val="bg1"/>
                </a:solidFill>
              </a:rPr>
              <a:t>Teaching and Learning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</a:pPr>
            <a:endParaRPr lang="en-GB" sz="4800" b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Aft>
                <a:spcPts val="1800"/>
              </a:spcAft>
            </a:pPr>
            <a:r>
              <a:rPr lang="en-GB" sz="4800" b="1" dirty="0" smtClean="0">
                <a:solidFill>
                  <a:schemeClr val="bg1"/>
                </a:solidFill>
              </a:rPr>
              <a:t> </a:t>
            </a:r>
            <a:endParaRPr lang="es-ES" sz="4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Aft>
                <a:spcPts val="1800"/>
              </a:spcAft>
            </a:pP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9D83CD9-A0E3-4043-89AA-54AF9B10DE9F}"/>
              </a:ext>
            </a:extLst>
          </p:cNvPr>
          <p:cNvSpPr txBox="1"/>
          <p:nvPr/>
        </p:nvSpPr>
        <p:spPr>
          <a:xfrm>
            <a:off x="301930" y="5978898"/>
            <a:ext cx="528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Helsinki  17/10/2019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E5462D4-017D-4F18-B370-11B1BC2D4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57E1507-E6C4-4C4E-A54B-7AAE1249F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C2D26E-6517-4744-AA49-2ECBA4C932AE}"/>
              </a:ext>
            </a:extLst>
          </p:cNvPr>
          <p:cNvSpPr/>
          <p:nvPr/>
        </p:nvSpPr>
        <p:spPr>
          <a:xfrm>
            <a:off x="0" y="263786"/>
            <a:ext cx="12192000" cy="586347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73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CIFPA- Innovation Centre.                                  </a:t>
            </a:r>
            <a:r>
              <a:rPr lang="en-US" sz="2800" b="1" dirty="0" smtClean="0">
                <a:solidFill>
                  <a:schemeClr val="bg1"/>
                </a:solidFill>
              </a:rPr>
              <a:t>Scope: regional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93853D9-BF89-4972-B5F6-DD046A952E04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F81B3F77-E378-49DF-908B-F046CA2C03F0}"/>
              </a:ext>
            </a:extLst>
          </p:cNvPr>
          <p:cNvSpPr/>
          <p:nvPr/>
        </p:nvSpPr>
        <p:spPr>
          <a:xfrm>
            <a:off x="0" y="2602517"/>
            <a:ext cx="10119360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Expert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work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group</a:t>
            </a:r>
            <a:r>
              <a:rPr lang="es-ES" sz="3000" b="1" dirty="0" smtClean="0">
                <a:solidFill>
                  <a:srgbClr val="02578C"/>
                </a:solidFill>
              </a:rPr>
              <a:t>: </a:t>
            </a:r>
            <a:r>
              <a:rPr lang="en-US" sz="3000" b="1" dirty="0">
                <a:solidFill>
                  <a:srgbClr val="02578C"/>
                </a:solidFill>
              </a:rPr>
              <a:t>Quality and excellence in VET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5AF6CB9-CB2E-4849-9394-98ED933D85FA}"/>
              </a:ext>
            </a:extLst>
          </p:cNvPr>
          <p:cNvSpPr/>
          <p:nvPr/>
        </p:nvSpPr>
        <p:spPr>
          <a:xfrm>
            <a:off x="-1" y="1286175"/>
            <a:ext cx="7720315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Expert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work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>
                <a:solidFill>
                  <a:srgbClr val="02578C"/>
                </a:solidFill>
              </a:rPr>
              <a:t>group</a:t>
            </a:r>
            <a:r>
              <a:rPr lang="es-ES" sz="3000" b="1" dirty="0">
                <a:solidFill>
                  <a:srgbClr val="02578C"/>
                </a:solidFill>
              </a:rPr>
              <a:t>: </a:t>
            </a:r>
            <a:r>
              <a:rPr lang="es-ES" sz="3000" b="1" dirty="0" smtClean="0">
                <a:solidFill>
                  <a:srgbClr val="02578C"/>
                </a:solidFill>
              </a:rPr>
              <a:t>Active </a:t>
            </a:r>
            <a:r>
              <a:rPr lang="es-ES" sz="3000" b="1" dirty="0" err="1" smtClean="0">
                <a:solidFill>
                  <a:srgbClr val="02578C"/>
                </a:solidFill>
              </a:rPr>
              <a:t>Methodologies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F9C0F27A-E7FF-42DA-9A83-A014578369EF}"/>
              </a:ext>
            </a:extLst>
          </p:cNvPr>
          <p:cNvSpPr/>
          <p:nvPr/>
        </p:nvSpPr>
        <p:spPr>
          <a:xfrm>
            <a:off x="0" y="4078243"/>
            <a:ext cx="7720315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Expert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work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>
                <a:solidFill>
                  <a:srgbClr val="02578C"/>
                </a:solidFill>
              </a:rPr>
              <a:t>group</a:t>
            </a:r>
            <a:r>
              <a:rPr lang="es-ES" sz="3000" b="1" dirty="0">
                <a:solidFill>
                  <a:srgbClr val="02578C"/>
                </a:solidFill>
              </a:rPr>
              <a:t>: </a:t>
            </a:r>
            <a:r>
              <a:rPr lang="en-US" sz="3000" b="1" dirty="0">
                <a:solidFill>
                  <a:srgbClr val="02578C"/>
                </a:solidFill>
              </a:rPr>
              <a:t>Drones as tools in VET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83515" y="1240008"/>
            <a:ext cx="273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hlinkClick r:id="rId7"/>
              </a:rPr>
              <a:t>http</a:t>
            </a:r>
            <a:r>
              <a:rPr lang="en-US" u="sng" dirty="0">
                <a:hlinkClick r:id="rId7"/>
              </a:rPr>
              <a:t>://</a:t>
            </a:r>
            <a:r>
              <a:rPr lang="en-US" u="sng" dirty="0" smtClean="0">
                <a:hlinkClick r:id="rId7"/>
              </a:rPr>
              <a:t>bit.ly/2ONj8CE</a:t>
            </a:r>
            <a:endParaRPr lang="en-US" u="sng" dirty="0" smtClean="0"/>
          </a:p>
          <a:p>
            <a:r>
              <a:rPr lang="en-US" u="sng" dirty="0" smtClean="0">
                <a:hlinkClick r:id="rId8"/>
              </a:rPr>
              <a:t>https</a:t>
            </a:r>
            <a:r>
              <a:rPr lang="en-US" u="sng" dirty="0">
                <a:hlinkClick r:id="rId8"/>
              </a:rPr>
              <a:t>://bit.ly/2NvZhDv</a:t>
            </a:r>
            <a:r>
              <a:rPr lang="en-US" dirty="0"/>
              <a:t>. 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194481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      </a:t>
            </a:r>
            <a:r>
              <a:rPr lang="es-ES" sz="2800" b="1" dirty="0" err="1" smtClean="0">
                <a:solidFill>
                  <a:schemeClr val="bg1"/>
                </a:solidFill>
              </a:rPr>
              <a:t>Gamification</a:t>
            </a:r>
            <a:r>
              <a:rPr lang="es-ES" sz="2800" b="1" dirty="0" smtClean="0">
                <a:solidFill>
                  <a:schemeClr val="bg1"/>
                </a:solidFill>
              </a:rPr>
              <a:t>, PBL, CBL, </a:t>
            </a:r>
            <a:r>
              <a:rPr lang="es-ES" sz="2800" b="1" dirty="0" err="1" smtClean="0">
                <a:solidFill>
                  <a:schemeClr val="bg1"/>
                </a:solidFill>
              </a:rPr>
              <a:t>learning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through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service</a:t>
            </a:r>
            <a:r>
              <a:rPr lang="es-ES" sz="2800" b="1" dirty="0" smtClean="0">
                <a:solidFill>
                  <a:schemeClr val="bg1"/>
                </a:solidFill>
              </a:rPr>
              <a:t>…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0" y="32381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0" indent="-1165225" algn="ctr"/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</a:rPr>
              <a:t>mplementation </a:t>
            </a:r>
            <a:r>
              <a:rPr lang="en-US" sz="2800" b="1" dirty="0">
                <a:solidFill>
                  <a:schemeClr val="bg1"/>
                </a:solidFill>
              </a:rPr>
              <a:t>of </a:t>
            </a:r>
            <a:r>
              <a:rPr lang="en-US" sz="2800" b="1" dirty="0" smtClean="0">
                <a:solidFill>
                  <a:schemeClr val="bg1"/>
                </a:solidFill>
              </a:rPr>
              <a:t>EFQM model.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-1" y="4786405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Improvement</a:t>
            </a:r>
            <a:r>
              <a:rPr lang="es-ES" sz="2800" b="1" dirty="0">
                <a:solidFill>
                  <a:schemeClr val="bg1"/>
                </a:solidFill>
              </a:rPr>
              <a:t> of </a:t>
            </a:r>
            <a:r>
              <a:rPr lang="es-ES" sz="2800" b="1" dirty="0" err="1" smtClean="0">
                <a:solidFill>
                  <a:schemeClr val="bg1"/>
                </a:solidFill>
              </a:rPr>
              <a:t>professional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competences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 err="1">
                <a:solidFill>
                  <a:schemeClr val="bg1"/>
                </a:solidFill>
              </a:rPr>
              <a:t>through</a:t>
            </a:r>
            <a:r>
              <a:rPr lang="es-ES" sz="2800" b="1" dirty="0">
                <a:solidFill>
                  <a:schemeClr val="bg1"/>
                </a:solidFill>
              </a:rPr>
              <a:t> new </a:t>
            </a:r>
            <a:r>
              <a:rPr lang="es-ES" sz="2800" b="1" dirty="0" err="1">
                <a:solidFill>
                  <a:schemeClr val="bg1"/>
                </a:solidFill>
              </a:rPr>
              <a:t>technologies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E5462D4-017D-4F18-B370-11B1BC2D4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57E1507-E6C4-4C4E-A54B-7AAE1249F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C2D26E-6517-4744-AA49-2ECBA4C932AE}"/>
              </a:ext>
            </a:extLst>
          </p:cNvPr>
          <p:cNvSpPr/>
          <p:nvPr/>
        </p:nvSpPr>
        <p:spPr>
          <a:xfrm>
            <a:off x="-6" y="1095582"/>
            <a:ext cx="12192000" cy="5136083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73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CREATING NETWORKS                                        </a:t>
            </a:r>
            <a:r>
              <a:rPr lang="en-US" sz="2800" b="1" dirty="0" smtClean="0">
                <a:solidFill>
                  <a:schemeClr val="bg1"/>
                </a:solidFill>
              </a:rPr>
              <a:t>Scope: regional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93853D9-BF89-4972-B5F6-DD046A952E04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F81B3F77-E378-49DF-908B-F046CA2C03F0}"/>
              </a:ext>
            </a:extLst>
          </p:cNvPr>
          <p:cNvSpPr/>
          <p:nvPr/>
        </p:nvSpPr>
        <p:spPr>
          <a:xfrm>
            <a:off x="0" y="2273349"/>
            <a:ext cx="9468092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Seminar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for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Career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an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>
                <a:solidFill>
                  <a:srgbClr val="02578C"/>
                </a:solidFill>
              </a:rPr>
              <a:t>E</a:t>
            </a:r>
            <a:r>
              <a:rPr lang="es-ES" sz="3000" b="1" dirty="0" err="1" smtClean="0">
                <a:solidFill>
                  <a:srgbClr val="02578C"/>
                </a:solidFill>
              </a:rPr>
              <a:t>ducational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>
                <a:solidFill>
                  <a:srgbClr val="02578C"/>
                </a:solidFill>
              </a:rPr>
              <a:t>G</a:t>
            </a:r>
            <a:r>
              <a:rPr lang="es-ES" sz="3000" b="1" dirty="0" err="1" smtClean="0">
                <a:solidFill>
                  <a:srgbClr val="02578C"/>
                </a:solidFill>
              </a:rPr>
              <a:t>uidance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Counsellors</a:t>
            </a:r>
            <a:r>
              <a:rPr lang="es-ES" sz="3000" b="1" dirty="0" smtClean="0">
                <a:solidFill>
                  <a:srgbClr val="02578C"/>
                </a:solidFill>
              </a:rPr>
              <a:t>  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5AF6CB9-CB2E-4849-9394-98ED933D85FA}"/>
              </a:ext>
            </a:extLst>
          </p:cNvPr>
          <p:cNvSpPr/>
          <p:nvPr/>
        </p:nvSpPr>
        <p:spPr>
          <a:xfrm>
            <a:off x="-1" y="1286175"/>
            <a:ext cx="6678593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Seminar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for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Directors</a:t>
            </a:r>
            <a:r>
              <a:rPr lang="es-ES" sz="3000" b="1" dirty="0" smtClean="0">
                <a:solidFill>
                  <a:srgbClr val="02578C"/>
                </a:solidFill>
              </a:rPr>
              <a:t> of VET </a:t>
            </a:r>
            <a:r>
              <a:rPr lang="es-ES" sz="3000" b="1" dirty="0" err="1" smtClean="0">
                <a:solidFill>
                  <a:srgbClr val="02578C"/>
                </a:solidFill>
              </a:rPr>
              <a:t>providers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F9C0F27A-E7FF-42DA-9A83-A014578369EF}"/>
              </a:ext>
            </a:extLst>
          </p:cNvPr>
          <p:cNvSpPr/>
          <p:nvPr/>
        </p:nvSpPr>
        <p:spPr>
          <a:xfrm>
            <a:off x="-6" y="3363651"/>
            <a:ext cx="9468093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Seminar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for</a:t>
            </a:r>
            <a:r>
              <a:rPr lang="es-ES" sz="3000" b="1" dirty="0" smtClean="0">
                <a:solidFill>
                  <a:srgbClr val="02578C"/>
                </a:solidFill>
              </a:rPr>
              <a:t> DUAL training </a:t>
            </a:r>
            <a:r>
              <a:rPr lang="es-ES" sz="3000" b="1" dirty="0" err="1" smtClean="0">
                <a:solidFill>
                  <a:srgbClr val="02578C"/>
                </a:solidFill>
              </a:rPr>
              <a:t>programmes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trainers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9C0F27A-E7FF-42DA-9A83-A014578369EF}"/>
              </a:ext>
            </a:extLst>
          </p:cNvPr>
          <p:cNvSpPr/>
          <p:nvPr/>
        </p:nvSpPr>
        <p:spPr>
          <a:xfrm>
            <a:off x="0" y="4357226"/>
            <a:ext cx="9468093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err="1" smtClean="0">
                <a:solidFill>
                  <a:srgbClr val="02578C"/>
                </a:solidFill>
              </a:rPr>
              <a:t>Seminar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for</a:t>
            </a:r>
            <a:r>
              <a:rPr lang="es-ES" sz="3000" b="1" dirty="0">
                <a:solidFill>
                  <a:srgbClr val="02578C"/>
                </a:solidFill>
              </a:rPr>
              <a:t> </a:t>
            </a:r>
            <a:r>
              <a:rPr lang="es-ES" sz="3000" b="1" dirty="0" smtClean="0">
                <a:solidFill>
                  <a:srgbClr val="02578C"/>
                </a:solidFill>
              </a:rPr>
              <a:t>Erasmus+ </a:t>
            </a:r>
            <a:r>
              <a:rPr lang="es-ES" sz="3000" b="1" dirty="0" err="1" smtClean="0">
                <a:solidFill>
                  <a:srgbClr val="02578C"/>
                </a:solidFill>
              </a:rPr>
              <a:t>coordinators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endParaRPr lang="es-ES" sz="3000" b="1" dirty="0">
              <a:solidFill>
                <a:srgbClr val="02578C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F9C0F27A-E7FF-42DA-9A83-A014578369EF}"/>
              </a:ext>
            </a:extLst>
          </p:cNvPr>
          <p:cNvSpPr/>
          <p:nvPr/>
        </p:nvSpPr>
        <p:spPr>
          <a:xfrm>
            <a:off x="0" y="5223538"/>
            <a:ext cx="12191994" cy="553998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360000"/>
            <a:r>
              <a:rPr lang="es-ES" sz="3000" b="1" dirty="0" smtClean="0">
                <a:solidFill>
                  <a:srgbClr val="02578C"/>
                </a:solidFill>
              </a:rPr>
              <a:t>Open </a:t>
            </a:r>
            <a:r>
              <a:rPr lang="es-ES" sz="3000" b="1" dirty="0" err="1" smtClean="0">
                <a:solidFill>
                  <a:srgbClr val="02578C"/>
                </a:solidFill>
              </a:rPr>
              <a:t>Working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Days</a:t>
            </a:r>
            <a:r>
              <a:rPr lang="es-ES" sz="3000" b="1" dirty="0" smtClean="0">
                <a:solidFill>
                  <a:srgbClr val="02578C"/>
                </a:solidFill>
              </a:rPr>
              <a:t>  “</a:t>
            </a:r>
            <a:r>
              <a:rPr lang="es-ES" sz="3000" b="1" dirty="0" err="1" smtClean="0">
                <a:solidFill>
                  <a:srgbClr val="02578C"/>
                </a:solidFill>
              </a:rPr>
              <a:t>Watch</a:t>
            </a:r>
            <a:r>
              <a:rPr lang="es-ES" sz="3000" b="1" dirty="0" smtClean="0">
                <a:solidFill>
                  <a:srgbClr val="02578C"/>
                </a:solidFill>
              </a:rPr>
              <a:t> and </a:t>
            </a:r>
            <a:r>
              <a:rPr lang="es-ES" sz="3000" b="1" dirty="0" err="1" smtClean="0">
                <a:solidFill>
                  <a:srgbClr val="02578C"/>
                </a:solidFill>
              </a:rPr>
              <a:t>act</a:t>
            </a:r>
            <a:r>
              <a:rPr lang="es-ES" sz="3000" b="1" dirty="0" smtClean="0">
                <a:solidFill>
                  <a:srgbClr val="02578C"/>
                </a:solidFill>
              </a:rPr>
              <a:t>!”           </a:t>
            </a:r>
            <a:r>
              <a:rPr lang="es-ES" sz="3000" b="1" dirty="0" err="1" smtClean="0">
                <a:solidFill>
                  <a:srgbClr val="02578C"/>
                </a:solidFill>
              </a:rPr>
              <a:t>Dissemination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r>
              <a:rPr lang="es-ES" sz="3000" b="1" dirty="0" err="1" smtClean="0">
                <a:solidFill>
                  <a:srgbClr val="02578C"/>
                </a:solidFill>
              </a:rPr>
              <a:t>events</a:t>
            </a:r>
            <a:r>
              <a:rPr lang="es-ES" sz="3000" b="1" dirty="0" smtClean="0">
                <a:solidFill>
                  <a:srgbClr val="02578C"/>
                </a:solidFill>
              </a:rPr>
              <a:t> </a:t>
            </a:r>
            <a:endParaRPr lang="es-ES" sz="3000" b="1" dirty="0">
              <a:solidFill>
                <a:srgbClr val="02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90" y="298762"/>
            <a:ext cx="10984375" cy="83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7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90" y="298762"/>
            <a:ext cx="10984375" cy="83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90" y="298762"/>
            <a:ext cx="10984375" cy="83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90" y="298762"/>
            <a:ext cx="10984375" cy="83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2" y="-33664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648182" y="1387370"/>
            <a:ext cx="12192000" cy="55595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DCF4E113-1D98-490E-9621-CC2733682BA9}"/>
              </a:ext>
            </a:extLst>
          </p:cNvPr>
          <p:cNvSpPr txBox="1"/>
          <p:nvPr/>
        </p:nvSpPr>
        <p:spPr>
          <a:xfrm>
            <a:off x="3316147" y="160364"/>
            <a:ext cx="685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KEY CONCEPTS</a:t>
            </a:r>
            <a:endParaRPr lang="es-ES" sz="4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65020" y="956958"/>
            <a:ext cx="653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FROM CERTIFICATION TO QUALIFICATION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10228" y="170691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NETWORKS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10228" y="2417635"/>
            <a:ext cx="5764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ALL STAKEHOLDERS ENGAGEMENT</a:t>
            </a:r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10228" y="3300353"/>
            <a:ext cx="586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FLEXIBILITY        TRANSVERSALITY</a:t>
            </a:r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10228" y="4179626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ACTIVE METHODOLOGIES</a:t>
            </a:r>
          </a:p>
          <a:p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SOFT SKILLS</a:t>
            </a:r>
          </a:p>
          <a:p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UPDATED TRAINING OFFER</a:t>
            </a:r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883570" y="1802996"/>
            <a:ext cx="3678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FEEDBACK ANALYSIS</a:t>
            </a:r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738146" y="1081771"/>
            <a:ext cx="4862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DUAL TRAINING PROGRAMME</a:t>
            </a:r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2D1C6E7-8A34-4F25-92EF-4CB9AF63A7B4}"/>
              </a:ext>
            </a:extLst>
          </p:cNvPr>
          <p:cNvSpPr txBox="1"/>
          <p:nvPr/>
        </p:nvSpPr>
        <p:spPr>
          <a:xfrm>
            <a:off x="3038203" y="368386"/>
            <a:ext cx="64383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5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THANK  YOU FOR</a:t>
            </a:r>
            <a:endParaRPr lang="es-ES" sz="5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80000"/>
              </a:lnSpc>
            </a:pPr>
            <a:r>
              <a:rPr lang="es-ES" sz="5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YOUR ATTENTION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449A52B-1DCE-4C1C-BB32-753B0654491F}"/>
              </a:ext>
            </a:extLst>
          </p:cNvPr>
          <p:cNvSpPr txBox="1"/>
          <p:nvPr/>
        </p:nvSpPr>
        <p:spPr>
          <a:xfrm>
            <a:off x="1323702" y="3278607"/>
            <a:ext cx="6374955" cy="492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200" b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Visit</a:t>
            </a:r>
            <a:r>
              <a:rPr lang="es-E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us: </a:t>
            </a:r>
            <a:r>
              <a:rPr lang="es-ES" sz="3200" dirty="0">
                <a:solidFill>
                  <a:schemeClr val="bg1"/>
                </a:solidFill>
              </a:rPr>
              <a:t>https://cifpa.aragon.es/</a:t>
            </a:r>
            <a:endParaRPr lang="es-E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F892485B-7980-4738-AC72-BBBC6F67880A}"/>
              </a:ext>
            </a:extLst>
          </p:cNvPr>
          <p:cNvGrpSpPr/>
          <p:nvPr/>
        </p:nvGrpSpPr>
        <p:grpSpPr>
          <a:xfrm>
            <a:off x="1323702" y="3977961"/>
            <a:ext cx="11265845" cy="1523796"/>
            <a:chOff x="1323702" y="3934416"/>
            <a:chExt cx="11265845" cy="1523796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6C315960-DCAF-4FE4-8E23-956B02B8CE6D}"/>
                </a:ext>
              </a:extLst>
            </p:cNvPr>
            <p:cNvSpPr txBox="1"/>
            <p:nvPr/>
          </p:nvSpPr>
          <p:spPr>
            <a:xfrm>
              <a:off x="1323702" y="3934416"/>
              <a:ext cx="6374955" cy="49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3200" b="1" dirty="0" err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Contact</a:t>
              </a:r>
              <a:r>
                <a:rPr lang="es-ES" sz="32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us: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xmlns="" id="{8320F9E0-544D-464D-83E7-451B3EB9A822}"/>
                </a:ext>
              </a:extLst>
            </p:cNvPr>
            <p:cNvSpPr txBox="1"/>
            <p:nvPr/>
          </p:nvSpPr>
          <p:spPr>
            <a:xfrm>
              <a:off x="7610771" y="4331750"/>
              <a:ext cx="4978776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2800" b="1" dirty="0" smtClean="0">
                  <a:solidFill>
                    <a:schemeClr val="bg1"/>
                  </a:solidFill>
                </a:rPr>
                <a:t>Director:</a:t>
              </a:r>
            </a:p>
            <a:p>
              <a:pPr>
                <a:lnSpc>
                  <a:spcPct val="80000"/>
                </a:lnSpc>
              </a:pPr>
              <a:r>
                <a:rPr lang="es-ES" sz="2800" b="1" dirty="0" smtClean="0">
                  <a:solidFill>
                    <a:schemeClr val="bg1"/>
                  </a:solidFill>
                </a:rPr>
                <a:t>Antonio Carrión </a:t>
              </a:r>
              <a:r>
                <a:rPr lang="es-ES" sz="2800" b="1" dirty="0" err="1">
                  <a:solidFill>
                    <a:schemeClr val="bg1"/>
                  </a:solidFill>
                </a:rPr>
                <a:t>S</a:t>
              </a:r>
              <a:r>
                <a:rPr lang="es-ES" sz="2800" b="1" dirty="0" err="1" smtClean="0">
                  <a:solidFill>
                    <a:schemeClr val="bg1"/>
                  </a:solidFill>
                </a:rPr>
                <a:t>acacia</a:t>
              </a:r>
              <a:endParaRPr lang="es-ES" sz="2800" b="1" dirty="0">
                <a:solidFill>
                  <a:schemeClr val="bg1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es-ES" sz="2800" dirty="0" smtClean="0">
                  <a:solidFill>
                    <a:schemeClr val="bg1"/>
                  </a:solidFill>
                </a:rPr>
                <a:t>director@cifpa.aragon.es</a:t>
              </a:r>
              <a:endParaRPr lang="es-ES" sz="2800" b="1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1323702" y="4477653"/>
            <a:ext cx="481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info@cifpa.aragon.es</a:t>
            </a:r>
          </a:p>
        </p:txBody>
      </p:sp>
    </p:spTree>
    <p:extLst>
      <p:ext uri="{BB962C8B-B14F-4D97-AF65-F5344CB8AC3E}">
        <p14:creationId xmlns:p14="http://schemas.microsoft.com/office/powerpoint/2010/main" val="31452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9034943" y="5706863"/>
            <a:ext cx="2500822" cy="56810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713F0C6-5AC0-48E7-83BD-8644AA3C9E4A}"/>
              </a:ext>
            </a:extLst>
          </p:cNvPr>
          <p:cNvSpPr txBox="1"/>
          <p:nvPr/>
        </p:nvSpPr>
        <p:spPr>
          <a:xfrm>
            <a:off x="3803073" y="418410"/>
            <a:ext cx="461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CIFPA</a:t>
            </a:r>
            <a:endParaRPr lang="es-ES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5635" y="1579040"/>
            <a:ext cx="6130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National Reference Centre for Trade Logistics and Transport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Teacher Training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Innovation Centre</a:t>
            </a:r>
            <a:endParaRPr lang="es-E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50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6529"/>
            <a:ext cx="12192000" cy="51899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59" y="210559"/>
            <a:ext cx="1129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</a:rPr>
              <a:t>National</a:t>
            </a:r>
            <a:r>
              <a:rPr lang="es-ES" sz="4000" b="1" dirty="0" smtClean="0">
                <a:solidFill>
                  <a:schemeClr val="bg1"/>
                </a:solidFill>
              </a:rPr>
              <a:t> Reference Centre                         </a:t>
            </a:r>
            <a:r>
              <a:rPr lang="es-ES" sz="3200" b="1" dirty="0" err="1" smtClean="0">
                <a:solidFill>
                  <a:schemeClr val="bg1"/>
                </a:solidFill>
              </a:rPr>
              <a:t>Scope</a:t>
            </a:r>
            <a:r>
              <a:rPr lang="es-ES" sz="3200" b="1" dirty="0" smtClean="0">
                <a:solidFill>
                  <a:schemeClr val="bg1"/>
                </a:solidFill>
              </a:rPr>
              <a:t>: </a:t>
            </a:r>
            <a:r>
              <a:rPr lang="es-ES" sz="3200" b="1" dirty="0" err="1" smtClean="0">
                <a:solidFill>
                  <a:schemeClr val="bg1"/>
                </a:solidFill>
              </a:rPr>
              <a:t>national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B3C04F3-533B-4468-8741-679A1E97E356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37" y="1129004"/>
            <a:ext cx="1768658" cy="176865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49360" y="5422204"/>
            <a:ext cx="8513613" cy="646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ES" sz="3600" b="1" dirty="0" err="1" smtClean="0">
                <a:solidFill>
                  <a:schemeClr val="bg1"/>
                </a:solidFill>
              </a:rPr>
              <a:t>Trade</a:t>
            </a:r>
            <a:r>
              <a:rPr lang="es-ES" sz="3600" b="1" dirty="0" smtClean="0">
                <a:solidFill>
                  <a:schemeClr val="bg1"/>
                </a:solidFill>
              </a:rPr>
              <a:t> </a:t>
            </a:r>
            <a:r>
              <a:rPr lang="es-ES" sz="3600" b="1" dirty="0" err="1">
                <a:solidFill>
                  <a:schemeClr val="bg1"/>
                </a:solidFill>
              </a:rPr>
              <a:t>Logistics</a:t>
            </a:r>
            <a:r>
              <a:rPr lang="es-ES" sz="3600" b="1" dirty="0">
                <a:solidFill>
                  <a:schemeClr val="bg1"/>
                </a:solidFill>
              </a:rPr>
              <a:t> and </a:t>
            </a:r>
            <a:r>
              <a:rPr lang="es-ES" sz="3600" b="1" dirty="0" err="1">
                <a:solidFill>
                  <a:schemeClr val="bg1"/>
                </a:solidFill>
              </a:rPr>
              <a:t>Transport</a:t>
            </a:r>
            <a:r>
              <a:rPr lang="es-ES" sz="3600" b="1" dirty="0">
                <a:solidFill>
                  <a:schemeClr val="bg1"/>
                </a:solidFill>
              </a:rPr>
              <a:t> Management </a:t>
            </a:r>
          </a:p>
        </p:txBody>
      </p:sp>
    </p:spTree>
    <p:extLst>
      <p:ext uri="{BB962C8B-B14F-4D97-AF65-F5344CB8AC3E}">
        <p14:creationId xmlns:p14="http://schemas.microsoft.com/office/powerpoint/2010/main" val="6373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50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6529"/>
            <a:ext cx="12192000" cy="5189972"/>
          </a:xfrm>
          <a:prstGeom prst="rect">
            <a:avLst/>
          </a:prstGeom>
        </p:spPr>
      </p:pic>
      <p:pic>
        <p:nvPicPr>
          <p:cNvPr id="16" name="Imagen 15" descr="Imagen que contiene mesa, sentado, persona, mujer&#10;&#10;Descripción generada automáticamente">
            <a:extLst>
              <a:ext uri="{FF2B5EF4-FFF2-40B4-BE49-F238E27FC236}">
                <a16:creationId xmlns:a16="http://schemas.microsoft.com/office/drawing/2014/main" xmlns="" id="{ED860813-72D7-47A9-A6DF-B40CCB42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28" y="1129002"/>
            <a:ext cx="12192000" cy="5174416"/>
          </a:xfrm>
          <a:prstGeom prst="rect">
            <a:avLst/>
          </a:prstGeom>
        </p:spPr>
      </p:pic>
      <p:pic>
        <p:nvPicPr>
          <p:cNvPr id="23" name="Imagen 22" descr="Imagen que contiene persona, portátil, interior, ordenador&#10;&#10;Descripción generada automáticamente">
            <a:extLst>
              <a:ext uri="{FF2B5EF4-FFF2-40B4-BE49-F238E27FC236}">
                <a16:creationId xmlns:a16="http://schemas.microsoft.com/office/drawing/2014/main" xmlns="" id="{708FB5E6-FFDF-40DE-BA53-9F477A320B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6528"/>
            <a:ext cx="12192000" cy="505741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-11456" y="1170808"/>
            <a:ext cx="12192000" cy="5315365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37" y="1129004"/>
            <a:ext cx="1768658" cy="176865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49360" y="5629934"/>
            <a:ext cx="8617808" cy="646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ES" sz="3600" b="1" dirty="0" err="1" smtClean="0">
                <a:solidFill>
                  <a:schemeClr val="bg1"/>
                </a:solidFill>
              </a:rPr>
              <a:t>Trade</a:t>
            </a:r>
            <a:r>
              <a:rPr lang="es-ES" sz="3600" b="1" dirty="0" smtClean="0">
                <a:solidFill>
                  <a:schemeClr val="bg1"/>
                </a:solidFill>
              </a:rPr>
              <a:t> </a:t>
            </a:r>
            <a:r>
              <a:rPr lang="es-ES" sz="3600" b="1" dirty="0" err="1">
                <a:solidFill>
                  <a:schemeClr val="bg1"/>
                </a:solidFill>
              </a:rPr>
              <a:t>Logistics</a:t>
            </a:r>
            <a:r>
              <a:rPr lang="es-ES" sz="3600" b="1" dirty="0">
                <a:solidFill>
                  <a:schemeClr val="bg1"/>
                </a:solidFill>
              </a:rPr>
              <a:t> and </a:t>
            </a:r>
            <a:r>
              <a:rPr lang="es-ES" sz="3600" b="1" dirty="0" err="1">
                <a:solidFill>
                  <a:schemeClr val="bg1"/>
                </a:solidFill>
              </a:rPr>
              <a:t>Transport</a:t>
            </a:r>
            <a:r>
              <a:rPr lang="es-ES" sz="3600" b="1" dirty="0">
                <a:solidFill>
                  <a:schemeClr val="bg1"/>
                </a:solidFill>
              </a:rPr>
              <a:t> Management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50077" y="1371492"/>
            <a:ext cx="7647709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2578C"/>
                </a:solidFill>
              </a:rPr>
              <a:t> Observation</a:t>
            </a:r>
            <a:r>
              <a:rPr lang="en-US" sz="3600" b="1" dirty="0">
                <a:solidFill>
                  <a:srgbClr val="02578C"/>
                </a:solidFill>
              </a:rPr>
              <a:t> and analysis of the sector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310063F-FD65-4719-AAB7-85FF1DD4E799}"/>
              </a:ext>
            </a:extLst>
          </p:cNvPr>
          <p:cNvSpPr/>
          <p:nvPr/>
        </p:nvSpPr>
        <p:spPr>
          <a:xfrm>
            <a:off x="-31310" y="2338957"/>
            <a:ext cx="7679020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algn="r"/>
            <a:r>
              <a:rPr lang="en-US" sz="3600" b="1" dirty="0" smtClean="0">
                <a:solidFill>
                  <a:srgbClr val="02578C"/>
                </a:solidFill>
              </a:rPr>
              <a:t>	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064218B3-BAFE-4B2E-9545-021EDF3D95E8}"/>
              </a:ext>
            </a:extLst>
          </p:cNvPr>
          <p:cNvSpPr/>
          <p:nvPr/>
        </p:nvSpPr>
        <p:spPr>
          <a:xfrm>
            <a:off x="0" y="3197569"/>
            <a:ext cx="7647709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endParaRPr lang="es-ES" sz="3600" b="1" dirty="0">
              <a:solidFill>
                <a:srgbClr val="02578C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836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CIFPA-</a:t>
            </a:r>
            <a:r>
              <a:rPr lang="es-ES" sz="4000" b="1" dirty="0" err="1" smtClean="0">
                <a:solidFill>
                  <a:schemeClr val="bg1"/>
                </a:solidFill>
              </a:rPr>
              <a:t>National</a:t>
            </a:r>
            <a:r>
              <a:rPr lang="es-ES" sz="4000" b="1" dirty="0" smtClean="0">
                <a:solidFill>
                  <a:schemeClr val="bg1"/>
                </a:solidFill>
              </a:rPr>
              <a:t> </a:t>
            </a:r>
            <a:r>
              <a:rPr lang="es-ES" sz="4000" b="1" dirty="0">
                <a:solidFill>
                  <a:schemeClr val="bg1"/>
                </a:solidFill>
              </a:rPr>
              <a:t>Reference </a:t>
            </a:r>
            <a:r>
              <a:rPr lang="es-ES" sz="4000" b="1" dirty="0" smtClean="0">
                <a:solidFill>
                  <a:schemeClr val="bg1"/>
                </a:solidFill>
              </a:rPr>
              <a:t>Centre            </a:t>
            </a:r>
            <a:r>
              <a:rPr lang="es-ES" sz="3200" b="1" dirty="0" err="1">
                <a:solidFill>
                  <a:schemeClr val="bg1"/>
                </a:solidFill>
              </a:rPr>
              <a:t>Scope</a:t>
            </a:r>
            <a:r>
              <a:rPr lang="es-ES" sz="3200" b="1" dirty="0">
                <a:solidFill>
                  <a:schemeClr val="bg1"/>
                </a:solidFill>
              </a:rPr>
              <a:t>:</a:t>
            </a:r>
            <a:r>
              <a:rPr lang="es-ES" sz="4000" b="1" dirty="0" smtClean="0">
                <a:solidFill>
                  <a:schemeClr val="bg1"/>
                </a:solidFill>
              </a:rPr>
              <a:t> </a:t>
            </a:r>
            <a:r>
              <a:rPr lang="es-ES" sz="3200" b="1" dirty="0" err="1" smtClean="0">
                <a:solidFill>
                  <a:schemeClr val="bg1"/>
                </a:solidFill>
              </a:rPr>
              <a:t>national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B3C04F3-533B-4468-8741-679A1E97E356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0" y="2350012"/>
            <a:ext cx="893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2578C"/>
                </a:solidFill>
              </a:rPr>
              <a:t>Plan and </a:t>
            </a:r>
            <a:r>
              <a:rPr lang="es-ES" sz="3600" b="1" dirty="0" err="1">
                <a:solidFill>
                  <a:srgbClr val="02578C"/>
                </a:solidFill>
              </a:rPr>
              <a:t>put</a:t>
            </a:r>
            <a:r>
              <a:rPr lang="es-ES" sz="3600" b="1" dirty="0">
                <a:solidFill>
                  <a:srgbClr val="02578C"/>
                </a:solidFill>
              </a:rPr>
              <a:t> in place training </a:t>
            </a:r>
            <a:r>
              <a:rPr lang="es-ES" sz="3600" b="1" dirty="0" err="1">
                <a:solidFill>
                  <a:srgbClr val="02578C"/>
                </a:solidFill>
              </a:rPr>
              <a:t>activities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-31310" y="3158776"/>
            <a:ext cx="7679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2578C"/>
                </a:solidFill>
              </a:rPr>
              <a:t>Upskilling</a:t>
            </a:r>
            <a:r>
              <a:rPr lang="es-ES" sz="2400" b="1" dirty="0">
                <a:solidFill>
                  <a:srgbClr val="02578C"/>
                </a:solidFill>
              </a:rPr>
              <a:t> and </a:t>
            </a:r>
            <a:r>
              <a:rPr lang="es-ES" sz="2400" b="1" dirty="0" err="1">
                <a:solidFill>
                  <a:srgbClr val="02578C"/>
                </a:solidFill>
              </a:rPr>
              <a:t>reskilling</a:t>
            </a:r>
            <a:r>
              <a:rPr lang="es-ES" sz="2400" b="1" dirty="0">
                <a:solidFill>
                  <a:srgbClr val="02578C"/>
                </a:solidFill>
              </a:rPr>
              <a:t> of </a:t>
            </a:r>
            <a:r>
              <a:rPr lang="es-ES" sz="2400" b="1" dirty="0" err="1">
                <a:solidFill>
                  <a:srgbClr val="02578C"/>
                </a:solidFill>
              </a:rPr>
              <a:t>workers</a:t>
            </a:r>
            <a:r>
              <a:rPr lang="es-ES" sz="2400" b="1" dirty="0">
                <a:solidFill>
                  <a:srgbClr val="02578C"/>
                </a:solidFill>
              </a:rPr>
              <a:t>, </a:t>
            </a:r>
            <a:r>
              <a:rPr lang="es-ES" sz="2400" b="1" dirty="0" err="1">
                <a:solidFill>
                  <a:srgbClr val="02578C"/>
                </a:solidFill>
              </a:rPr>
              <a:t>unemployed</a:t>
            </a:r>
            <a:r>
              <a:rPr lang="es-ES" sz="2400" b="1" dirty="0">
                <a:solidFill>
                  <a:srgbClr val="02578C"/>
                </a:solidFill>
              </a:rPr>
              <a:t> </a:t>
            </a:r>
            <a:r>
              <a:rPr lang="es-ES" sz="2400" b="1" dirty="0" err="1" smtClean="0">
                <a:solidFill>
                  <a:srgbClr val="02578C"/>
                </a:solidFill>
              </a:rPr>
              <a:t>people</a:t>
            </a:r>
            <a:r>
              <a:rPr lang="es-ES" sz="2400" b="1" dirty="0" smtClean="0">
                <a:solidFill>
                  <a:srgbClr val="02578C"/>
                </a:solidFill>
              </a:rPr>
              <a:t>, </a:t>
            </a:r>
            <a:r>
              <a:rPr lang="es-ES" sz="2400" b="1" dirty="0" err="1">
                <a:solidFill>
                  <a:srgbClr val="02578C"/>
                </a:solidFill>
              </a:rPr>
              <a:t>teachers</a:t>
            </a:r>
            <a:r>
              <a:rPr lang="es-ES" sz="2400" b="1" dirty="0">
                <a:solidFill>
                  <a:srgbClr val="02578C"/>
                </a:solidFill>
              </a:rPr>
              <a:t> and </a:t>
            </a:r>
            <a:r>
              <a:rPr lang="es-ES" sz="2400" b="1" dirty="0" err="1">
                <a:solidFill>
                  <a:srgbClr val="02578C"/>
                </a:solidFill>
              </a:rPr>
              <a:t>trainers</a:t>
            </a:r>
            <a:endParaRPr lang="es-ES" sz="2400" b="1" dirty="0">
              <a:solidFill>
                <a:srgbClr val="02578C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-19856" y="4041968"/>
            <a:ext cx="7667566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2578C"/>
                </a:solidFill>
              </a:rPr>
              <a:t> Elaborate formative itineraries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-2058" y="4867381"/>
            <a:ext cx="7649767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2578C"/>
                </a:solidFill>
              </a:rPr>
              <a:t>Professional standard certification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507891" y="1321703"/>
            <a:ext cx="273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2578C"/>
                </a:solidFill>
              </a:rPr>
              <a:t>Learning</a:t>
            </a:r>
            <a:r>
              <a:rPr lang="es-ES" sz="2400" b="1" dirty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factory</a:t>
            </a:r>
            <a:endParaRPr lang="es-ES" sz="2400" b="1" dirty="0">
              <a:solidFill>
                <a:srgbClr val="02578C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456792" y="2198454"/>
            <a:ext cx="3065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2578C"/>
                </a:solidFill>
              </a:rPr>
              <a:t>LEAN Management and </a:t>
            </a:r>
            <a:r>
              <a:rPr lang="es-ES" sz="2400" b="1" dirty="0" err="1">
                <a:solidFill>
                  <a:srgbClr val="02578C"/>
                </a:solidFill>
              </a:rPr>
              <a:t>Logistics</a:t>
            </a:r>
            <a:r>
              <a:rPr lang="es-ES" sz="2400" b="1" dirty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Equipment</a:t>
            </a:r>
            <a:endParaRPr lang="es-ES" sz="2400" b="1" dirty="0">
              <a:solidFill>
                <a:srgbClr val="02578C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507890" y="3721260"/>
            <a:ext cx="239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2578C"/>
                </a:solidFill>
              </a:rPr>
              <a:t>F</a:t>
            </a:r>
            <a:r>
              <a:rPr lang="es-ES" sz="2400" b="1" dirty="0" err="1" smtClean="0">
                <a:solidFill>
                  <a:srgbClr val="02578C"/>
                </a:solidFill>
              </a:rPr>
              <a:t>ork-lift</a:t>
            </a:r>
            <a:r>
              <a:rPr lang="es-ES" sz="2400" b="1" dirty="0" smtClean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trucks</a:t>
            </a:r>
            <a:endParaRPr lang="es-ES" sz="2400" b="1" dirty="0">
              <a:solidFill>
                <a:srgbClr val="02578C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456792" y="4394355"/>
            <a:ext cx="314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rgbClr val="02578C"/>
                </a:solidFill>
              </a:rPr>
              <a:t>The</a:t>
            </a:r>
            <a:r>
              <a:rPr lang="es-ES" sz="2400" b="1" dirty="0" smtClean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Automated</a:t>
            </a:r>
            <a:r>
              <a:rPr lang="es-ES" sz="2400" b="1" dirty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Logistics</a:t>
            </a:r>
            <a:r>
              <a:rPr lang="es-ES" sz="2400" b="1" dirty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Chain</a:t>
            </a:r>
            <a:endParaRPr lang="es-ES" sz="2400" b="1" dirty="0">
              <a:solidFill>
                <a:srgbClr val="02578C"/>
              </a:solidFill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V="1">
            <a:off x="7687149" y="1649177"/>
            <a:ext cx="834598" cy="893619"/>
          </a:xfrm>
          <a:prstGeom prst="line">
            <a:avLst/>
          </a:prstGeom>
          <a:ln w="254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7722451" y="2591717"/>
            <a:ext cx="675836" cy="162069"/>
          </a:xfrm>
          <a:prstGeom prst="line">
            <a:avLst/>
          </a:prstGeom>
          <a:ln w="28575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7667563" y="2578322"/>
            <a:ext cx="777773" cy="137377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7671627" y="2608634"/>
            <a:ext cx="769643" cy="2225251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8481677" y="5369114"/>
            <a:ext cx="349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2578C"/>
                </a:solidFill>
              </a:rPr>
              <a:t>Heavy-</a:t>
            </a:r>
            <a:r>
              <a:rPr lang="es-ES" sz="2400" b="1" dirty="0" err="1">
                <a:solidFill>
                  <a:srgbClr val="02578C"/>
                </a:solidFill>
              </a:rPr>
              <a:t>vehicle</a:t>
            </a:r>
            <a:r>
              <a:rPr lang="es-ES" sz="2400" b="1" dirty="0">
                <a:solidFill>
                  <a:srgbClr val="02578C"/>
                </a:solidFill>
              </a:rPr>
              <a:t> </a:t>
            </a:r>
            <a:r>
              <a:rPr lang="es-ES" sz="2400" b="1" dirty="0" err="1">
                <a:solidFill>
                  <a:srgbClr val="02578C"/>
                </a:solidFill>
              </a:rPr>
              <a:t>simulators</a:t>
            </a:r>
            <a:endParaRPr lang="es-ES" sz="2400" b="1" dirty="0">
              <a:solidFill>
                <a:srgbClr val="02578C"/>
              </a:solidFill>
            </a:endParaRPr>
          </a:p>
        </p:txBody>
      </p:sp>
      <p:cxnSp>
        <p:nvCxnSpPr>
          <p:cNvPr id="39" name="Conector recto 38"/>
          <p:cNvCxnSpPr>
            <a:stCxn id="36" idx="1"/>
          </p:cNvCxnSpPr>
          <p:nvPr/>
        </p:nvCxnSpPr>
        <p:spPr>
          <a:xfrm flipH="1" flipV="1">
            <a:off x="7663231" y="2561405"/>
            <a:ext cx="818446" cy="303854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1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28376"/>
            <a:ext cx="12192000" cy="50292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84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CIFPA- Training Centre                                  </a:t>
            </a:r>
            <a:r>
              <a:rPr lang="es-ES" sz="3200" b="1" dirty="0" err="1">
                <a:solidFill>
                  <a:schemeClr val="bg1"/>
                </a:solidFill>
              </a:rPr>
              <a:t>S</a:t>
            </a:r>
            <a:r>
              <a:rPr lang="es-ES" sz="3200" b="1" dirty="0" err="1" smtClean="0">
                <a:solidFill>
                  <a:schemeClr val="bg1"/>
                </a:solidFill>
              </a:rPr>
              <a:t>cope</a:t>
            </a:r>
            <a:r>
              <a:rPr lang="es-ES" sz="3200" b="1" dirty="0" smtClean="0">
                <a:solidFill>
                  <a:schemeClr val="bg1"/>
                </a:solidFill>
              </a:rPr>
              <a:t>: regional 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4192" y="1376389"/>
            <a:ext cx="906070" cy="114172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C264E34-09BB-4BB9-B33A-411AACFCE450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</p:spTree>
    <p:extLst>
      <p:ext uri="{BB962C8B-B14F-4D97-AF65-F5344CB8AC3E}">
        <p14:creationId xmlns:p14="http://schemas.microsoft.com/office/powerpoint/2010/main" val="38835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38334"/>
            <a:ext cx="12192000" cy="503853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138334"/>
            <a:ext cx="12192000" cy="501054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1118060"/>
            <a:ext cx="12192000" cy="506573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84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CIFPA- Training Centre                               </a:t>
            </a:r>
            <a:r>
              <a:rPr lang="es-ES" sz="3200" b="1" dirty="0" err="1">
                <a:solidFill>
                  <a:schemeClr val="bg1"/>
                </a:solidFill>
              </a:rPr>
              <a:t>S</a:t>
            </a:r>
            <a:r>
              <a:rPr lang="es-ES" sz="3200" b="1" dirty="0" err="1" smtClean="0">
                <a:solidFill>
                  <a:schemeClr val="bg1"/>
                </a:solidFill>
              </a:rPr>
              <a:t>cope</a:t>
            </a:r>
            <a:r>
              <a:rPr lang="es-ES" sz="4000" b="1" dirty="0" smtClean="0">
                <a:solidFill>
                  <a:schemeClr val="bg1"/>
                </a:solidFill>
              </a:rPr>
              <a:t>: </a:t>
            </a:r>
            <a:r>
              <a:rPr lang="es-ES" sz="3200" b="1" dirty="0" smtClean="0">
                <a:solidFill>
                  <a:schemeClr val="bg1"/>
                </a:solidFill>
              </a:rPr>
              <a:t>regional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4192" y="1376389"/>
            <a:ext cx="906070" cy="114172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C264E34-09BB-4BB9-B33A-411AACFCE450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171286" y="1153467"/>
            <a:ext cx="9114817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 smtClean="0">
                <a:solidFill>
                  <a:srgbClr val="02578C"/>
                </a:solidFill>
              </a:rPr>
              <a:t>Lifelong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learning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310063F-FD65-4719-AAB7-85FF1DD4E799}"/>
              </a:ext>
            </a:extLst>
          </p:cNvPr>
          <p:cNvSpPr/>
          <p:nvPr/>
        </p:nvSpPr>
        <p:spPr>
          <a:xfrm>
            <a:off x="-4" y="3106893"/>
            <a:ext cx="12192000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02578C"/>
                </a:solidFill>
              </a:rPr>
              <a:t>Training </a:t>
            </a:r>
            <a:r>
              <a:rPr lang="es-ES" sz="3600" b="1" dirty="0" err="1">
                <a:solidFill>
                  <a:srgbClr val="02578C"/>
                </a:solidFill>
              </a:rPr>
              <a:t>for</a:t>
            </a:r>
            <a:r>
              <a:rPr lang="es-ES" sz="3600" b="1" dirty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the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unemployed</a:t>
            </a:r>
            <a:r>
              <a:rPr lang="es-ES" sz="3600" b="1" dirty="0" smtClean="0">
                <a:solidFill>
                  <a:srgbClr val="02578C"/>
                </a:solidFill>
              </a:rPr>
              <a:t> and </a:t>
            </a:r>
            <a:r>
              <a:rPr lang="es-ES" sz="3600" b="1" dirty="0" err="1" smtClean="0">
                <a:solidFill>
                  <a:srgbClr val="02578C"/>
                </a:solidFill>
              </a:rPr>
              <a:t>people</a:t>
            </a:r>
            <a:r>
              <a:rPr lang="es-ES" sz="3600" b="1" dirty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with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low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qualification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0" y="1867138"/>
            <a:ext cx="9114817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02578C"/>
                </a:solidFill>
              </a:rPr>
              <a:t>Training </a:t>
            </a:r>
            <a:r>
              <a:rPr lang="es-ES" sz="3600" b="1" dirty="0" err="1" smtClean="0">
                <a:solidFill>
                  <a:srgbClr val="02578C"/>
                </a:solidFill>
              </a:rPr>
              <a:t>for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businesses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-4" y="4405323"/>
            <a:ext cx="6724891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02578C"/>
                </a:solidFill>
              </a:rPr>
              <a:t>Training </a:t>
            </a:r>
            <a:r>
              <a:rPr lang="es-ES" sz="3600" b="1" dirty="0" err="1" smtClean="0">
                <a:solidFill>
                  <a:srgbClr val="02578C"/>
                </a:solidFill>
              </a:rPr>
              <a:t>for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teachers</a:t>
            </a:r>
            <a:r>
              <a:rPr lang="es-ES" sz="3600" b="1" dirty="0" smtClean="0">
                <a:solidFill>
                  <a:srgbClr val="02578C"/>
                </a:solidFill>
              </a:rPr>
              <a:t> and </a:t>
            </a:r>
            <a:r>
              <a:rPr lang="es-ES" sz="3600" b="1" dirty="0" err="1" smtClean="0">
                <a:solidFill>
                  <a:srgbClr val="02578C"/>
                </a:solidFill>
              </a:rPr>
              <a:t>trainers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280787" y="4384044"/>
            <a:ext cx="472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2578C"/>
                </a:solidFill>
              </a:rPr>
              <a:t>22 </a:t>
            </a:r>
            <a:r>
              <a:rPr lang="es-ES" sz="3600" b="1" dirty="0" err="1" smtClean="0">
                <a:solidFill>
                  <a:srgbClr val="02578C"/>
                </a:solidFill>
              </a:rPr>
              <a:t>professional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>
                <a:solidFill>
                  <a:srgbClr val="02578C"/>
                </a:solidFill>
              </a:rPr>
              <a:t>families</a:t>
            </a:r>
            <a:endParaRPr lang="es-ES" sz="3600" b="1" dirty="0">
              <a:solidFill>
                <a:srgbClr val="02578C"/>
              </a:solidFill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6724887" y="4726948"/>
            <a:ext cx="555900" cy="1130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-4" y="5040662"/>
            <a:ext cx="1209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chemeClr val="bg1"/>
                </a:solidFill>
              </a:rPr>
              <a:t>Physical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S</a:t>
            </a:r>
            <a:r>
              <a:rPr lang="es-ES" b="1" dirty="0" err="1" smtClean="0">
                <a:solidFill>
                  <a:schemeClr val="bg1"/>
                </a:solidFill>
              </a:rPr>
              <a:t>ports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</a:t>
            </a:r>
            <a:r>
              <a:rPr lang="es-ES" b="1" dirty="0" err="1" smtClean="0">
                <a:solidFill>
                  <a:schemeClr val="bg1"/>
                </a:solidFill>
              </a:rPr>
              <a:t>ctivities</a:t>
            </a:r>
            <a:r>
              <a:rPr lang="es-ES" b="1" dirty="0" smtClean="0">
                <a:solidFill>
                  <a:schemeClr val="bg1"/>
                </a:solidFill>
              </a:rPr>
              <a:t>, Management and </a:t>
            </a:r>
            <a:r>
              <a:rPr lang="es-ES" b="1" dirty="0" err="1" smtClean="0">
                <a:solidFill>
                  <a:schemeClr val="bg1"/>
                </a:solidFill>
              </a:rPr>
              <a:t>Administration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A</a:t>
            </a:r>
            <a:r>
              <a:rPr lang="es-ES" b="1" dirty="0" err="1" smtClean="0">
                <a:solidFill>
                  <a:schemeClr val="bg1"/>
                </a:solidFill>
              </a:rPr>
              <a:t>grarian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Graphic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Arts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Trade</a:t>
            </a:r>
            <a:r>
              <a:rPr lang="es-ES" b="1" dirty="0" smtClean="0">
                <a:solidFill>
                  <a:schemeClr val="bg1"/>
                </a:solidFill>
              </a:rPr>
              <a:t> and Marketing, Civil </a:t>
            </a:r>
            <a:r>
              <a:rPr lang="es-ES" b="1" dirty="0" err="1">
                <a:solidFill>
                  <a:schemeClr val="bg1"/>
                </a:solidFill>
              </a:rPr>
              <a:t>W</a:t>
            </a:r>
            <a:r>
              <a:rPr lang="es-ES" b="1" dirty="0" err="1" smtClean="0">
                <a:solidFill>
                  <a:schemeClr val="bg1"/>
                </a:solidFill>
              </a:rPr>
              <a:t>ork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Engineering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Electronics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Electricity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Water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Energy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>
                <a:solidFill>
                  <a:schemeClr val="bg1"/>
                </a:solidFill>
              </a:rPr>
              <a:t> </a:t>
            </a:r>
            <a:r>
              <a:rPr lang="es-ES" b="1" dirty="0" err="1">
                <a:solidFill>
                  <a:schemeClr val="bg1"/>
                </a:solidFill>
              </a:rPr>
              <a:t>Mechanical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Manufacture, </a:t>
            </a:r>
            <a:r>
              <a:rPr lang="es-ES" b="1" dirty="0" err="1" smtClean="0">
                <a:solidFill>
                  <a:schemeClr val="bg1"/>
                </a:solidFill>
              </a:rPr>
              <a:t>Tourism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Hospitality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Personl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Immage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Sound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Immage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Food</a:t>
            </a:r>
            <a:r>
              <a:rPr lang="es-ES" b="1" dirty="0" smtClean="0">
                <a:solidFill>
                  <a:schemeClr val="bg1"/>
                </a:solidFill>
              </a:rPr>
              <a:t> Industries, </a:t>
            </a:r>
            <a:r>
              <a:rPr lang="es-ES" b="1" dirty="0" err="1" smtClean="0">
                <a:solidFill>
                  <a:schemeClr val="bg1"/>
                </a:solidFill>
              </a:rPr>
              <a:t>ICTs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Installation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Maintenance</a:t>
            </a:r>
            <a:r>
              <a:rPr lang="es-ES" b="1" dirty="0" smtClean="0">
                <a:solidFill>
                  <a:schemeClr val="bg1"/>
                </a:solidFill>
              </a:rPr>
              <a:t>, Wood, </a:t>
            </a:r>
            <a:r>
              <a:rPr lang="es-ES" b="1" dirty="0" err="1" smtClean="0">
                <a:solidFill>
                  <a:schemeClr val="bg1"/>
                </a:solidFill>
              </a:rPr>
              <a:t>Chemistry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Health</a:t>
            </a:r>
            <a:r>
              <a:rPr lang="es-ES" b="1" dirty="0" smtClean="0">
                <a:solidFill>
                  <a:schemeClr val="bg1"/>
                </a:solidFill>
              </a:rPr>
              <a:t>, Safety and </a:t>
            </a:r>
            <a:r>
              <a:rPr lang="es-ES" b="1" dirty="0" err="1" smtClean="0">
                <a:solidFill>
                  <a:schemeClr val="bg1"/>
                </a:solidFill>
              </a:rPr>
              <a:t>Environment</a:t>
            </a:r>
            <a:r>
              <a:rPr lang="es-ES" b="1" dirty="0" smtClean="0">
                <a:solidFill>
                  <a:schemeClr val="bg1"/>
                </a:solidFill>
              </a:rPr>
              <a:t>, Socio-Cultural </a:t>
            </a:r>
            <a:r>
              <a:rPr lang="es-ES" b="1" dirty="0">
                <a:solidFill>
                  <a:schemeClr val="bg1"/>
                </a:solidFill>
              </a:rPr>
              <a:t>and </a:t>
            </a:r>
            <a:r>
              <a:rPr lang="es-ES" b="1" dirty="0" err="1">
                <a:solidFill>
                  <a:schemeClr val="bg1"/>
                </a:solidFill>
              </a:rPr>
              <a:t>C</a:t>
            </a:r>
            <a:r>
              <a:rPr lang="es-ES" b="1" dirty="0" err="1" smtClean="0">
                <a:solidFill>
                  <a:schemeClr val="bg1"/>
                </a:solidFill>
              </a:rPr>
              <a:t>ommunity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</a:t>
            </a:r>
            <a:r>
              <a:rPr lang="es-ES" b="1" dirty="0" err="1" smtClean="0">
                <a:solidFill>
                  <a:schemeClr val="bg1"/>
                </a:solidFill>
              </a:rPr>
              <a:t>ervices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Textile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Transport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Vehicle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Maintenance</a:t>
            </a:r>
            <a:r>
              <a:rPr lang="es-ES" b="1" dirty="0" smtClean="0">
                <a:solidFill>
                  <a:schemeClr val="bg1"/>
                </a:solidFill>
              </a:rPr>
              <a:t>…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38334"/>
            <a:ext cx="12192000" cy="503853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138334"/>
            <a:ext cx="12192000" cy="501054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-20978" y="1083135"/>
            <a:ext cx="12192000" cy="506573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84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CIFPA- Training Centre                               </a:t>
            </a:r>
            <a:r>
              <a:rPr lang="es-ES" sz="4000" b="1" dirty="0" err="1" smtClean="0">
                <a:solidFill>
                  <a:schemeClr val="bg1"/>
                </a:solidFill>
              </a:rPr>
              <a:t>Scope</a:t>
            </a:r>
            <a:r>
              <a:rPr lang="es-ES" sz="4000" b="1" dirty="0" smtClean="0">
                <a:solidFill>
                  <a:schemeClr val="bg1"/>
                </a:solidFill>
              </a:rPr>
              <a:t>: </a:t>
            </a:r>
            <a:r>
              <a:rPr lang="es-ES" sz="3600" b="1" dirty="0" smtClean="0">
                <a:solidFill>
                  <a:schemeClr val="bg1"/>
                </a:solidFill>
              </a:rPr>
              <a:t>regional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4192" y="1376389"/>
            <a:ext cx="906070" cy="114172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C264E34-09BB-4BB9-B33A-411AACFCE450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" y="1129003"/>
            <a:ext cx="12161862" cy="5048507"/>
          </a:xfrm>
          <a:prstGeom prst="rect">
            <a:avLst/>
          </a:prstGeom>
          <a:effectLst>
            <a:glow rad="127000">
              <a:schemeClr val="accent1">
                <a:alpha val="36000"/>
              </a:schemeClr>
            </a:glow>
          </a:effectLst>
        </p:spPr>
      </p:pic>
      <p:sp>
        <p:nvSpPr>
          <p:cNvPr id="18" name="Rectángulo 17"/>
          <p:cNvSpPr/>
          <p:nvPr/>
        </p:nvSpPr>
        <p:spPr>
          <a:xfrm>
            <a:off x="62459" y="1122938"/>
            <a:ext cx="12099403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2578C"/>
                </a:solidFill>
              </a:rPr>
              <a:t>Training </a:t>
            </a:r>
            <a:r>
              <a:rPr lang="es-ES" sz="3600" b="1" dirty="0" err="1" smtClean="0">
                <a:solidFill>
                  <a:srgbClr val="02578C"/>
                </a:solidFill>
              </a:rPr>
              <a:t>needs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detection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310063F-FD65-4719-AAB7-85FF1DD4E799}"/>
              </a:ext>
            </a:extLst>
          </p:cNvPr>
          <p:cNvSpPr/>
          <p:nvPr/>
        </p:nvSpPr>
        <p:spPr>
          <a:xfrm>
            <a:off x="-4" y="2859614"/>
            <a:ext cx="9306050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02578C"/>
                </a:solidFill>
              </a:rPr>
              <a:t>   Regional </a:t>
            </a:r>
            <a:r>
              <a:rPr lang="es-ES" sz="3600" b="1" dirty="0">
                <a:solidFill>
                  <a:srgbClr val="02578C"/>
                </a:solidFill>
              </a:rPr>
              <a:t>B</a:t>
            </a:r>
            <a:r>
              <a:rPr lang="es-ES" sz="3600" b="1" dirty="0" smtClean="0">
                <a:solidFill>
                  <a:srgbClr val="02578C"/>
                </a:solidFill>
              </a:rPr>
              <a:t>usiness </a:t>
            </a:r>
            <a:r>
              <a:rPr lang="es-ES" sz="3600" b="1" dirty="0" err="1">
                <a:solidFill>
                  <a:srgbClr val="02578C"/>
                </a:solidFill>
              </a:rPr>
              <a:t>T</a:t>
            </a:r>
            <a:r>
              <a:rPr lang="es-ES" sz="3600" b="1" dirty="0" err="1" smtClean="0">
                <a:solidFill>
                  <a:srgbClr val="02578C"/>
                </a:solidFill>
              </a:rPr>
              <a:t>endency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Monitoring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0" y="2008790"/>
            <a:ext cx="9306046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02578C"/>
                </a:solidFill>
              </a:rPr>
              <a:t>   </a:t>
            </a:r>
            <a:r>
              <a:rPr lang="es-ES" sz="3600" b="1" dirty="0" err="1" smtClean="0">
                <a:solidFill>
                  <a:srgbClr val="02578C"/>
                </a:solidFill>
              </a:rPr>
              <a:t>National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Occupational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Monitoring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9854" y="3743134"/>
            <a:ext cx="9348002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02578C"/>
                </a:solidFill>
              </a:rPr>
              <a:t> </a:t>
            </a:r>
            <a:r>
              <a:rPr lang="es-ES" sz="3600" b="1" dirty="0" smtClean="0">
                <a:solidFill>
                  <a:srgbClr val="02578C"/>
                </a:solidFill>
              </a:rPr>
              <a:t>  </a:t>
            </a:r>
            <a:r>
              <a:rPr lang="es-ES" sz="3600" b="1" dirty="0" smtClean="0">
                <a:solidFill>
                  <a:srgbClr val="02578C"/>
                </a:solidFill>
              </a:rPr>
              <a:t>VET </a:t>
            </a:r>
            <a:r>
              <a:rPr lang="es-ES" sz="3600" b="1" dirty="0" err="1" smtClean="0">
                <a:solidFill>
                  <a:srgbClr val="02578C"/>
                </a:solidFill>
              </a:rPr>
              <a:t>trainers</a:t>
            </a:r>
            <a:r>
              <a:rPr lang="es-ES" sz="3600" b="1" dirty="0" smtClean="0">
                <a:solidFill>
                  <a:srgbClr val="02578C"/>
                </a:solidFill>
              </a:rPr>
              <a:t>/ in-</a:t>
            </a:r>
            <a:r>
              <a:rPr lang="es-ES" sz="3600" b="1" dirty="0" err="1" smtClean="0">
                <a:solidFill>
                  <a:srgbClr val="02578C"/>
                </a:solidFill>
              </a:rPr>
              <a:t>company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trainers</a:t>
            </a:r>
            <a:r>
              <a:rPr lang="es-ES" sz="3600" b="1" dirty="0" smtClean="0">
                <a:solidFill>
                  <a:srgbClr val="02578C"/>
                </a:solidFill>
              </a:rPr>
              <a:t> 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59773" y="4737358"/>
            <a:ext cx="9377856" cy="1200329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02578C"/>
                </a:solidFill>
              </a:rPr>
              <a:t>Business </a:t>
            </a:r>
            <a:r>
              <a:rPr lang="es-ES" sz="3600" b="1" dirty="0" err="1" smtClean="0">
                <a:solidFill>
                  <a:srgbClr val="02578C"/>
                </a:solidFill>
              </a:rPr>
              <a:t>associations</a:t>
            </a:r>
            <a:r>
              <a:rPr lang="es-ES" sz="3600" b="1" dirty="0" smtClean="0">
                <a:solidFill>
                  <a:srgbClr val="02578C"/>
                </a:solidFill>
              </a:rPr>
              <a:t>, </a:t>
            </a:r>
            <a:r>
              <a:rPr lang="es-ES" sz="3600" b="1" dirty="0" err="1" smtClean="0">
                <a:solidFill>
                  <a:srgbClr val="02578C"/>
                </a:solidFill>
              </a:rPr>
              <a:t>job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fairs</a:t>
            </a:r>
            <a:r>
              <a:rPr lang="es-ES" sz="3600" b="1" dirty="0" smtClean="0">
                <a:solidFill>
                  <a:srgbClr val="02578C"/>
                </a:solidFill>
              </a:rPr>
              <a:t>, Open </a:t>
            </a:r>
            <a:r>
              <a:rPr lang="es-ES" sz="3600" b="1" dirty="0" err="1">
                <a:solidFill>
                  <a:srgbClr val="02578C"/>
                </a:solidFill>
              </a:rPr>
              <a:t>W</a:t>
            </a:r>
            <a:r>
              <a:rPr lang="es-ES" sz="3600" b="1" dirty="0" err="1" smtClean="0">
                <a:solidFill>
                  <a:srgbClr val="02578C"/>
                </a:solidFill>
              </a:rPr>
              <a:t>orking</a:t>
            </a:r>
            <a:r>
              <a:rPr lang="es-ES" sz="3600" b="1" dirty="0" smtClean="0">
                <a:solidFill>
                  <a:srgbClr val="02578C"/>
                </a:solidFill>
              </a:rPr>
              <a:t>         </a:t>
            </a:r>
            <a:r>
              <a:rPr lang="es-ES" sz="3600" b="1" dirty="0" err="1" smtClean="0">
                <a:solidFill>
                  <a:srgbClr val="02578C"/>
                </a:solidFill>
              </a:rPr>
              <a:t>D</a:t>
            </a:r>
            <a:r>
              <a:rPr lang="es-ES" sz="3600" b="1" dirty="0" err="1" smtClean="0">
                <a:solidFill>
                  <a:srgbClr val="02578C"/>
                </a:solidFill>
              </a:rPr>
              <a:t>ays</a:t>
            </a:r>
            <a:r>
              <a:rPr lang="es-ES" sz="3600" b="1" dirty="0" smtClean="0">
                <a:solidFill>
                  <a:srgbClr val="02578C"/>
                </a:solidFill>
              </a:rPr>
              <a:t>, </a:t>
            </a:r>
            <a:r>
              <a:rPr lang="es-ES" sz="3600" b="1" dirty="0" err="1" smtClean="0">
                <a:solidFill>
                  <a:srgbClr val="02578C"/>
                </a:solidFill>
              </a:rPr>
              <a:t>collaboration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with</a:t>
            </a:r>
            <a:r>
              <a:rPr lang="es-ES" sz="3600" b="1" dirty="0" smtClean="0">
                <a:solidFill>
                  <a:srgbClr val="02578C"/>
                </a:solidFill>
              </a:rPr>
              <a:t> </a:t>
            </a:r>
            <a:r>
              <a:rPr lang="es-ES" sz="3600" b="1" dirty="0" err="1" smtClean="0">
                <a:solidFill>
                  <a:srgbClr val="02578C"/>
                </a:solidFill>
              </a:rPr>
              <a:t>SMEs</a:t>
            </a:r>
            <a:r>
              <a:rPr lang="es-ES" sz="3600" b="1" dirty="0" smtClean="0">
                <a:solidFill>
                  <a:srgbClr val="02578C"/>
                </a:solidFill>
              </a:rPr>
              <a:t>   </a:t>
            </a:r>
            <a:endParaRPr lang="es-ES" sz="3600" b="1" dirty="0">
              <a:solidFill>
                <a:srgbClr val="02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E5462D4-017D-4F18-B370-11B1BC2D4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57E1507-E6C4-4C4E-A54B-7AAE1249F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A7FFD3C-9EB8-45BC-86C0-1ECE20E0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3200" cy="64522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BEB428A-3720-4BD1-BB08-7E1AC9503E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1"/>
          <a:stretch/>
        </p:blipFill>
        <p:spPr>
          <a:xfrm>
            <a:off x="0" y="-8359"/>
            <a:ext cx="12193200" cy="67105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A519D2E-6A26-46CA-9995-84166FF3FD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452"/>
          <a:stretch/>
        </p:blipFill>
        <p:spPr>
          <a:xfrm>
            <a:off x="0" y="1"/>
            <a:ext cx="12193200" cy="67105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BB21184-A7A1-4C71-B76B-74B975646B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40"/>
          <a:stretch/>
        </p:blipFill>
        <p:spPr>
          <a:xfrm>
            <a:off x="0" y="0"/>
            <a:ext cx="12193200" cy="65414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CAEE50C-A0E4-4591-AB5F-7990FF6994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023"/>
          <a:stretch/>
        </p:blipFill>
        <p:spPr>
          <a:xfrm>
            <a:off x="0" y="-2"/>
            <a:ext cx="12193200" cy="641141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C2D26E-6517-4744-AA49-2ECBA4C932AE}"/>
              </a:ext>
            </a:extLst>
          </p:cNvPr>
          <p:cNvSpPr/>
          <p:nvPr/>
        </p:nvSpPr>
        <p:spPr>
          <a:xfrm>
            <a:off x="0" y="1091838"/>
            <a:ext cx="12192000" cy="506573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93853D9-BF89-4972-B5F6-DD046A952E04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7A4D893-217B-48F2-B7B0-44B2096CEE5F}"/>
              </a:ext>
            </a:extLst>
          </p:cNvPr>
          <p:cNvSpPr/>
          <p:nvPr/>
        </p:nvSpPr>
        <p:spPr>
          <a:xfrm>
            <a:off x="2" y="1492944"/>
            <a:ext cx="6724889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600" b="1" dirty="0" smtClean="0">
                <a:solidFill>
                  <a:srgbClr val="02578C"/>
                </a:solidFill>
              </a:rPr>
              <a:t>Technical/Professional upskilling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9A0E2A98-2A41-4E37-AFC9-962C8472C555}"/>
              </a:ext>
            </a:extLst>
          </p:cNvPr>
          <p:cNvSpPr/>
          <p:nvPr/>
        </p:nvSpPr>
        <p:spPr>
          <a:xfrm>
            <a:off x="-1200" y="2716747"/>
            <a:ext cx="6726091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600" b="1" dirty="0" smtClean="0">
                <a:solidFill>
                  <a:srgbClr val="02578C"/>
                </a:solidFill>
              </a:rPr>
              <a:t>Methodological </a:t>
            </a:r>
            <a:r>
              <a:rPr lang="en-US" sz="3600" b="1" dirty="0">
                <a:solidFill>
                  <a:srgbClr val="02578C"/>
                </a:solidFill>
              </a:rPr>
              <a:t>innovation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210559"/>
            <a:ext cx="1184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</a:rPr>
              <a:t>TRAINING </a:t>
            </a:r>
            <a:r>
              <a:rPr lang="es-ES" sz="3600" b="1" dirty="0" smtClean="0">
                <a:solidFill>
                  <a:schemeClr val="bg1"/>
                </a:solidFill>
              </a:rPr>
              <a:t>COURSES OFFER: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F7A4D893-217B-48F2-B7B0-44B2096CEE5F}"/>
              </a:ext>
            </a:extLst>
          </p:cNvPr>
          <p:cNvSpPr/>
          <p:nvPr/>
        </p:nvSpPr>
        <p:spPr>
          <a:xfrm>
            <a:off x="-1199" y="4041628"/>
            <a:ext cx="5418152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600" b="1" dirty="0" smtClean="0">
                <a:solidFill>
                  <a:srgbClr val="02578C"/>
                </a:solidFill>
              </a:rPr>
              <a:t>Soft skills development.  </a:t>
            </a:r>
            <a:endParaRPr lang="es-ES" sz="3600" b="1" dirty="0">
              <a:solidFill>
                <a:srgbClr val="02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441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0">
                <a:srgbClr val="DDDDDD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E5462D4-017D-4F18-B370-11B1BC2D4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57E1507-E6C4-4C4E-A54B-7AAE1249F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961"/>
          <a:stretch/>
        </p:blipFill>
        <p:spPr>
          <a:xfrm>
            <a:off x="0" y="1298486"/>
            <a:ext cx="12192000" cy="55595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38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787" y="0"/>
            <a:ext cx="4911213" cy="1129004"/>
          </a:xfrm>
          <a:prstGeom prst="rect">
            <a:avLst/>
          </a:prstGeom>
        </p:spPr>
      </p:pic>
      <p:pic>
        <p:nvPicPr>
          <p:cNvPr id="9" name="Imagen 8" descr="Imagen que contiene interior, pared, juguete, mesa&#10;&#10;Descripción generada automáticamente">
            <a:extLst>
              <a:ext uri="{FF2B5EF4-FFF2-40B4-BE49-F238E27FC236}">
                <a16:creationId xmlns:a16="http://schemas.microsoft.com/office/drawing/2014/main" xmlns="" id="{2804F2C6-0505-415B-ADD8-018D82450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DC2D26E-6517-4744-AA49-2ECBA4C932AE}"/>
              </a:ext>
            </a:extLst>
          </p:cNvPr>
          <p:cNvSpPr/>
          <p:nvPr/>
        </p:nvSpPr>
        <p:spPr>
          <a:xfrm>
            <a:off x="0" y="1096527"/>
            <a:ext cx="12192000" cy="506573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2192000" cy="1138335"/>
          </a:xfrm>
          <a:prstGeom prst="rect">
            <a:avLst/>
          </a:prstGeom>
          <a:solidFill>
            <a:srgbClr val="00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7106E8-4B72-453B-9EE5-B626CC2E71DE}"/>
              </a:ext>
            </a:extLst>
          </p:cNvPr>
          <p:cNvSpPr/>
          <p:nvPr/>
        </p:nvSpPr>
        <p:spPr>
          <a:xfrm>
            <a:off x="0" y="6157577"/>
            <a:ext cx="12192000" cy="700423"/>
          </a:xfrm>
          <a:prstGeom prst="rect">
            <a:avLst/>
          </a:prstGeom>
          <a:solidFill>
            <a:srgbClr val="02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/>
        </p:blipFill>
        <p:spPr>
          <a:xfrm>
            <a:off x="10375641" y="6311741"/>
            <a:ext cx="1626654" cy="369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0" y="6311741"/>
            <a:ext cx="1643853" cy="37822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93853D9-BF89-4972-B5F6-DD046A952E04}"/>
              </a:ext>
            </a:extLst>
          </p:cNvPr>
          <p:cNvSpPr txBox="1"/>
          <p:nvPr/>
        </p:nvSpPr>
        <p:spPr>
          <a:xfrm>
            <a:off x="4348065" y="6290134"/>
            <a:ext cx="367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Your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future</a:t>
            </a:r>
            <a:r>
              <a:rPr lang="es-ES" sz="2000" b="1" dirty="0">
                <a:solidFill>
                  <a:schemeClr val="bg1"/>
                </a:solidFill>
              </a:rPr>
              <a:t>. Our impulse.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7A4D893-217B-48F2-B7B0-44B2096CEE5F}"/>
              </a:ext>
            </a:extLst>
          </p:cNvPr>
          <p:cNvSpPr/>
          <p:nvPr/>
        </p:nvSpPr>
        <p:spPr>
          <a:xfrm>
            <a:off x="0" y="1340203"/>
            <a:ext cx="12191998" cy="58477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s-ES" sz="3200" b="1" dirty="0" err="1" smtClean="0">
                <a:solidFill>
                  <a:srgbClr val="02578C"/>
                </a:solidFill>
              </a:rPr>
              <a:t>About</a:t>
            </a:r>
            <a:r>
              <a:rPr lang="es-ES" sz="3200" b="1" dirty="0" smtClean="0">
                <a:solidFill>
                  <a:srgbClr val="02578C"/>
                </a:solidFill>
              </a:rPr>
              <a:t> 80 </a:t>
            </a:r>
            <a:r>
              <a:rPr lang="es-ES" sz="3200" b="1" dirty="0" err="1" smtClean="0">
                <a:solidFill>
                  <a:srgbClr val="02578C"/>
                </a:solidFill>
              </a:rPr>
              <a:t>annual</a:t>
            </a:r>
            <a:r>
              <a:rPr lang="es-ES" sz="3200" b="1" dirty="0" smtClean="0">
                <a:solidFill>
                  <a:srgbClr val="02578C"/>
                </a:solidFill>
              </a:rPr>
              <a:t> </a:t>
            </a:r>
            <a:r>
              <a:rPr lang="es-ES" sz="3200" b="1" dirty="0" err="1" smtClean="0">
                <a:solidFill>
                  <a:srgbClr val="02578C"/>
                </a:solidFill>
              </a:rPr>
              <a:t>projects</a:t>
            </a:r>
            <a:r>
              <a:rPr lang="es-ES" sz="3200" b="1" dirty="0" smtClean="0">
                <a:solidFill>
                  <a:srgbClr val="02578C"/>
                </a:solidFill>
              </a:rPr>
              <a:t>.                </a:t>
            </a:r>
            <a:r>
              <a:rPr lang="es-ES" sz="3200" b="1" dirty="0" err="1" smtClean="0">
                <a:solidFill>
                  <a:srgbClr val="02578C"/>
                </a:solidFill>
              </a:rPr>
              <a:t>Scope</a:t>
            </a:r>
            <a:r>
              <a:rPr lang="es-ES" sz="3200" b="1" dirty="0" smtClean="0">
                <a:solidFill>
                  <a:srgbClr val="02578C"/>
                </a:solidFill>
              </a:rPr>
              <a:t>: </a:t>
            </a:r>
            <a:r>
              <a:rPr lang="es-ES" sz="3200" b="1" dirty="0" err="1" smtClean="0">
                <a:solidFill>
                  <a:srgbClr val="02578C"/>
                </a:solidFill>
              </a:rPr>
              <a:t>All</a:t>
            </a:r>
            <a:r>
              <a:rPr lang="es-ES" sz="3200" b="1" dirty="0" smtClean="0">
                <a:solidFill>
                  <a:srgbClr val="02578C"/>
                </a:solidFill>
              </a:rPr>
              <a:t> </a:t>
            </a:r>
            <a:r>
              <a:rPr lang="es-ES" sz="3200" b="1" dirty="0" smtClean="0">
                <a:solidFill>
                  <a:srgbClr val="02578C"/>
                </a:solidFill>
              </a:rPr>
              <a:t>VET </a:t>
            </a:r>
            <a:r>
              <a:rPr lang="es-ES" sz="3200" b="1" dirty="0" err="1" smtClean="0">
                <a:solidFill>
                  <a:srgbClr val="02578C"/>
                </a:solidFill>
              </a:rPr>
              <a:t>providers</a:t>
            </a:r>
            <a:r>
              <a:rPr lang="es-ES" sz="3200" b="1" dirty="0" smtClean="0">
                <a:solidFill>
                  <a:srgbClr val="02578C"/>
                </a:solidFill>
              </a:rPr>
              <a:t> of Aragón</a:t>
            </a:r>
            <a:endParaRPr lang="es-ES" sz="3200" b="1" dirty="0">
              <a:solidFill>
                <a:srgbClr val="02578C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9A0E2A98-2A41-4E37-AFC9-962C8472C555}"/>
              </a:ext>
            </a:extLst>
          </p:cNvPr>
          <p:cNvSpPr/>
          <p:nvPr/>
        </p:nvSpPr>
        <p:spPr>
          <a:xfrm>
            <a:off x="83390" y="2234861"/>
            <a:ext cx="5947020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000" b="1" dirty="0" smtClean="0">
                <a:solidFill>
                  <a:srgbClr val="02578C"/>
                </a:solidFill>
              </a:rPr>
              <a:t>1. </a:t>
            </a:r>
            <a:r>
              <a:rPr lang="en-US" sz="3600" b="1" dirty="0" smtClean="0">
                <a:solidFill>
                  <a:srgbClr val="02578C"/>
                </a:solidFill>
              </a:rPr>
              <a:t>Industry </a:t>
            </a:r>
            <a:r>
              <a:rPr lang="en-US" sz="3600" b="1" dirty="0" smtClean="0">
                <a:solidFill>
                  <a:srgbClr val="02578C"/>
                </a:solidFill>
              </a:rPr>
              <a:t>4:0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D8F388F-7348-4EAE-85C4-6F41F01CD0CE}"/>
              </a:ext>
            </a:extLst>
          </p:cNvPr>
          <p:cNvSpPr txBox="1"/>
          <p:nvPr/>
        </p:nvSpPr>
        <p:spPr>
          <a:xfrm>
            <a:off x="349360" y="198984"/>
            <a:ext cx="1173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CIFPA-</a:t>
            </a:r>
            <a:r>
              <a:rPr lang="es-ES" sz="4000" b="1" dirty="0" err="1" smtClean="0">
                <a:solidFill>
                  <a:schemeClr val="bg1"/>
                </a:solidFill>
              </a:rPr>
              <a:t>Innovation</a:t>
            </a:r>
            <a:r>
              <a:rPr lang="es-ES" sz="4000" b="1" dirty="0" smtClean="0">
                <a:solidFill>
                  <a:schemeClr val="bg1"/>
                </a:solidFill>
              </a:rPr>
              <a:t> Centre                       </a:t>
            </a:r>
            <a:r>
              <a:rPr lang="es-ES" sz="40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Scope</a:t>
            </a:r>
            <a:r>
              <a:rPr lang="es-ES" sz="2800" b="1" dirty="0" smtClean="0">
                <a:solidFill>
                  <a:schemeClr val="bg1"/>
                </a:solidFill>
              </a:rPr>
              <a:t>: regional/</a:t>
            </a:r>
            <a:r>
              <a:rPr lang="es-ES" sz="2800" b="1" dirty="0" err="1" smtClean="0">
                <a:solidFill>
                  <a:schemeClr val="bg1"/>
                </a:solidFill>
              </a:rPr>
              <a:t>national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A0E2A98-2A41-4E37-AFC9-962C8472C555}"/>
              </a:ext>
            </a:extLst>
          </p:cNvPr>
          <p:cNvSpPr/>
          <p:nvPr/>
        </p:nvSpPr>
        <p:spPr>
          <a:xfrm>
            <a:off x="83390" y="3124073"/>
            <a:ext cx="5947020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000" b="1" dirty="0">
                <a:solidFill>
                  <a:srgbClr val="02578C"/>
                </a:solidFill>
              </a:rPr>
              <a:t>2</a:t>
            </a:r>
            <a:r>
              <a:rPr lang="en-US" sz="3000" b="1" dirty="0" smtClean="0">
                <a:solidFill>
                  <a:srgbClr val="02578C"/>
                </a:solidFill>
              </a:rPr>
              <a:t>. </a:t>
            </a:r>
            <a:r>
              <a:rPr lang="en-US" sz="3600" b="1" dirty="0" smtClean="0">
                <a:solidFill>
                  <a:srgbClr val="02578C"/>
                </a:solidFill>
              </a:rPr>
              <a:t>Bio-Economy 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9A0E2A98-2A41-4E37-AFC9-962C8472C555}"/>
              </a:ext>
            </a:extLst>
          </p:cNvPr>
          <p:cNvSpPr/>
          <p:nvPr/>
        </p:nvSpPr>
        <p:spPr>
          <a:xfrm>
            <a:off x="83389" y="4041922"/>
            <a:ext cx="9102175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000" b="1" dirty="0">
                <a:solidFill>
                  <a:srgbClr val="02578C"/>
                </a:solidFill>
              </a:rPr>
              <a:t>3</a:t>
            </a:r>
            <a:r>
              <a:rPr lang="en-US" sz="3000" b="1" dirty="0" smtClean="0">
                <a:solidFill>
                  <a:srgbClr val="02578C"/>
                </a:solidFill>
              </a:rPr>
              <a:t>. </a:t>
            </a:r>
            <a:r>
              <a:rPr lang="en-US" sz="3600" b="1" dirty="0" smtClean="0">
                <a:solidFill>
                  <a:srgbClr val="02578C"/>
                </a:solidFill>
              </a:rPr>
              <a:t>Methodological innovation</a:t>
            </a:r>
            <a:endParaRPr lang="es-ES" sz="3600" b="1" dirty="0">
              <a:solidFill>
                <a:srgbClr val="02578C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9A0E2A98-2A41-4E37-AFC9-962C8472C555}"/>
              </a:ext>
            </a:extLst>
          </p:cNvPr>
          <p:cNvSpPr/>
          <p:nvPr/>
        </p:nvSpPr>
        <p:spPr>
          <a:xfrm>
            <a:off x="83390" y="5001967"/>
            <a:ext cx="9102174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>
            <a:spAutoFit/>
          </a:bodyPr>
          <a:lstStyle/>
          <a:p>
            <a:pPr marL="1524000" indent="-1165225"/>
            <a:r>
              <a:rPr lang="en-US" sz="3000" b="1" dirty="0">
                <a:solidFill>
                  <a:srgbClr val="02578C"/>
                </a:solidFill>
              </a:rPr>
              <a:t>4</a:t>
            </a:r>
            <a:r>
              <a:rPr lang="en-US" sz="3000" b="1" dirty="0" smtClean="0">
                <a:solidFill>
                  <a:srgbClr val="02578C"/>
                </a:solidFill>
              </a:rPr>
              <a:t>. </a:t>
            </a:r>
            <a:r>
              <a:rPr lang="en-US" sz="3600" b="1" dirty="0" smtClean="0">
                <a:solidFill>
                  <a:srgbClr val="02578C"/>
                </a:solidFill>
              </a:rPr>
              <a:t>Virtual and augmented reality</a:t>
            </a:r>
            <a:endParaRPr lang="es-ES" sz="3600" b="1" dirty="0">
              <a:solidFill>
                <a:srgbClr val="02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0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444</Words>
  <Application>Microsoft Office PowerPoint</Application>
  <PresentationFormat>Panorámica</PresentationFormat>
  <Paragraphs>96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Antonio Navarro Márquez</dc:creator>
  <cp:lastModifiedBy>cifpa</cp:lastModifiedBy>
  <cp:revision>184</cp:revision>
  <dcterms:created xsi:type="dcterms:W3CDTF">2019-02-25T12:39:16Z</dcterms:created>
  <dcterms:modified xsi:type="dcterms:W3CDTF">2019-10-09T19:04:59Z</dcterms:modified>
</cp:coreProperties>
</file>