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86" r:id="rId2"/>
    <p:sldMasterId id="2147483690" r:id="rId3"/>
    <p:sldMasterId id="2147483694" r:id="rId4"/>
    <p:sldMasterId id="2147483704" r:id="rId5"/>
  </p:sldMasterIdLst>
  <p:notesMasterIdLst>
    <p:notesMasterId r:id="rId28"/>
  </p:notesMasterIdLst>
  <p:handoutMasterIdLst>
    <p:handoutMasterId r:id="rId29"/>
  </p:handoutMasterIdLst>
  <p:sldIdLst>
    <p:sldId id="257" r:id="rId6"/>
    <p:sldId id="286" r:id="rId7"/>
    <p:sldId id="304" r:id="rId8"/>
    <p:sldId id="305" r:id="rId9"/>
    <p:sldId id="306" r:id="rId10"/>
    <p:sldId id="307" r:id="rId11"/>
    <p:sldId id="308" r:id="rId12"/>
    <p:sldId id="309" r:id="rId13"/>
    <p:sldId id="310" r:id="rId14"/>
    <p:sldId id="311" r:id="rId15"/>
    <p:sldId id="312" r:id="rId16"/>
    <p:sldId id="313" r:id="rId17"/>
    <p:sldId id="314" r:id="rId18"/>
    <p:sldId id="303" r:id="rId19"/>
    <p:sldId id="284" r:id="rId20"/>
    <p:sldId id="318" r:id="rId21"/>
    <p:sldId id="317" r:id="rId22"/>
    <p:sldId id="325" r:id="rId23"/>
    <p:sldId id="330" r:id="rId24"/>
    <p:sldId id="329" r:id="rId25"/>
    <p:sldId id="327" r:id="rId26"/>
    <p:sldId id="32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C51F67"/>
    <a:srgbClr val="EF4136"/>
    <a:srgbClr val="309CD7"/>
    <a:srgbClr val="2A2C68"/>
    <a:srgbClr val="F8971D"/>
    <a:srgbClr val="93C01F"/>
    <a:srgbClr val="0A0A06"/>
    <a:srgbClr val="8DC63F"/>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3434" autoAdjust="0"/>
  </p:normalViewPr>
  <p:slideViewPr>
    <p:cSldViewPr>
      <p:cViewPr>
        <p:scale>
          <a:sx n="95" d="100"/>
          <a:sy n="95" d="100"/>
        </p:scale>
        <p:origin x="-852" y="224"/>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102" d="100"/>
          <a:sy n="102"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download\enliven\policy%20brief_national%20poster\poster\new_indexes_inclus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wnload\enliven\policy%20brief_national%20poster\poster\new_indexes_las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Sheet1!$B$4</c:f>
              <c:strCache>
                <c:ptCount val="1"/>
                <c:pt idx="0">
                  <c:v>Overall score</c:v>
                </c:pt>
              </c:strCache>
            </c:strRef>
          </c:tx>
          <c:invertIfNegative val="0"/>
          <c:cat>
            <c:strRef>
              <c:f>Sheet1!$A$5:$A$28</c:f>
              <c:strCache>
                <c:ptCount val="24"/>
                <c:pt idx="0">
                  <c:v>Luxembourg</c:v>
                </c:pt>
                <c:pt idx="1">
                  <c:v>Sweden</c:v>
                </c:pt>
                <c:pt idx="2">
                  <c:v>Denmark</c:v>
                </c:pt>
                <c:pt idx="3">
                  <c:v>Finland</c:v>
                </c:pt>
                <c:pt idx="4">
                  <c:v>Norway</c:v>
                </c:pt>
                <c:pt idx="5">
                  <c:v>Netherlands</c:v>
                </c:pt>
                <c:pt idx="6">
                  <c:v>Spain</c:v>
                </c:pt>
                <c:pt idx="7">
                  <c:v>Belgium</c:v>
                </c:pt>
                <c:pt idx="8">
                  <c:v>Hungary</c:v>
                </c:pt>
                <c:pt idx="9">
                  <c:v>France</c:v>
                </c:pt>
                <c:pt idx="10">
                  <c:v>Slovakia</c:v>
                </c:pt>
                <c:pt idx="11">
                  <c:v>Cyprus</c:v>
                </c:pt>
                <c:pt idx="12">
                  <c:v>Malta</c:v>
                </c:pt>
                <c:pt idx="13">
                  <c:v>Austria</c:v>
                </c:pt>
                <c:pt idx="14">
                  <c:v>Germany</c:v>
                </c:pt>
                <c:pt idx="15">
                  <c:v>Estonia</c:v>
                </c:pt>
                <c:pt idx="16">
                  <c:v>Czech Republic</c:v>
                </c:pt>
                <c:pt idx="17">
                  <c:v>Slovenia</c:v>
                </c:pt>
                <c:pt idx="18">
                  <c:v>Italy</c:v>
                </c:pt>
                <c:pt idx="19">
                  <c:v>Latvia</c:v>
                </c:pt>
                <c:pt idx="20">
                  <c:v>Greece</c:v>
                </c:pt>
                <c:pt idx="21">
                  <c:v>Lithuania</c:v>
                </c:pt>
                <c:pt idx="22">
                  <c:v>Poland</c:v>
                </c:pt>
                <c:pt idx="23">
                  <c:v>Romania</c:v>
                </c:pt>
              </c:strCache>
            </c:strRef>
          </c:cat>
          <c:val>
            <c:numRef>
              <c:f>Sheet1!$B$5:$B$28</c:f>
              <c:numCache>
                <c:formatCode>General</c:formatCode>
                <c:ptCount val="24"/>
                <c:pt idx="0">
                  <c:v>59.93</c:v>
                </c:pt>
                <c:pt idx="1">
                  <c:v>58.57</c:v>
                </c:pt>
                <c:pt idx="2">
                  <c:v>56.57</c:v>
                </c:pt>
                <c:pt idx="3">
                  <c:v>52.24</c:v>
                </c:pt>
                <c:pt idx="4">
                  <c:v>50.87</c:v>
                </c:pt>
                <c:pt idx="5">
                  <c:v>50.74</c:v>
                </c:pt>
                <c:pt idx="6">
                  <c:v>48.88</c:v>
                </c:pt>
                <c:pt idx="7">
                  <c:v>48.87</c:v>
                </c:pt>
                <c:pt idx="8">
                  <c:v>48.13</c:v>
                </c:pt>
                <c:pt idx="9">
                  <c:v>47.78</c:v>
                </c:pt>
                <c:pt idx="10">
                  <c:v>46.11</c:v>
                </c:pt>
                <c:pt idx="11">
                  <c:v>45.81</c:v>
                </c:pt>
                <c:pt idx="12">
                  <c:v>44.86</c:v>
                </c:pt>
                <c:pt idx="13">
                  <c:v>44.54</c:v>
                </c:pt>
                <c:pt idx="14">
                  <c:v>44.52</c:v>
                </c:pt>
                <c:pt idx="15">
                  <c:v>42.64</c:v>
                </c:pt>
                <c:pt idx="16">
                  <c:v>41.8</c:v>
                </c:pt>
                <c:pt idx="17">
                  <c:v>39.61</c:v>
                </c:pt>
                <c:pt idx="18">
                  <c:v>39.19</c:v>
                </c:pt>
                <c:pt idx="19">
                  <c:v>34.68</c:v>
                </c:pt>
                <c:pt idx="20">
                  <c:v>34.07</c:v>
                </c:pt>
                <c:pt idx="21">
                  <c:v>32.270000000000003</c:v>
                </c:pt>
                <c:pt idx="22">
                  <c:v>29.24</c:v>
                </c:pt>
                <c:pt idx="23">
                  <c:v>15.16</c:v>
                </c:pt>
              </c:numCache>
            </c:numRef>
          </c:val>
        </c:ser>
        <c:dLbls>
          <c:showLegendKey val="0"/>
          <c:showVal val="0"/>
          <c:showCatName val="0"/>
          <c:showSerName val="0"/>
          <c:showPercent val="0"/>
          <c:showBubbleSize val="0"/>
        </c:dLbls>
        <c:gapWidth val="150"/>
        <c:axId val="125343232"/>
        <c:axId val="182492480"/>
      </c:barChart>
      <c:catAx>
        <c:axId val="125343232"/>
        <c:scaling>
          <c:orientation val="minMax"/>
        </c:scaling>
        <c:delete val="0"/>
        <c:axPos val="b"/>
        <c:majorTickMark val="out"/>
        <c:minorTickMark val="none"/>
        <c:tickLblPos val="nextTo"/>
        <c:crossAx val="182492480"/>
        <c:crosses val="autoZero"/>
        <c:auto val="1"/>
        <c:lblAlgn val="ctr"/>
        <c:lblOffset val="100"/>
        <c:noMultiLvlLbl val="0"/>
      </c:catAx>
      <c:valAx>
        <c:axId val="182492480"/>
        <c:scaling>
          <c:orientation val="minMax"/>
          <c:max val="100"/>
        </c:scaling>
        <c:delete val="0"/>
        <c:axPos val="l"/>
        <c:majorGridlines/>
        <c:title>
          <c:tx>
            <c:rich>
              <a:bodyPr rot="-5400000" vert="horz"/>
              <a:lstStyle/>
              <a:p>
                <a:pPr>
                  <a:defRPr/>
                </a:pPr>
                <a:r>
                  <a:rPr lang="en-US"/>
                  <a:t>Index of adult education as a common good</a:t>
                </a:r>
              </a:p>
            </c:rich>
          </c:tx>
          <c:layout/>
          <c:overlay val="0"/>
        </c:title>
        <c:numFmt formatCode="General" sourceLinked="1"/>
        <c:majorTickMark val="out"/>
        <c:minorTickMark val="none"/>
        <c:tickLblPos val="nextTo"/>
        <c:crossAx val="125343232"/>
        <c:crosses val="autoZero"/>
        <c:crossBetween val="between"/>
        <c:majorUnit val="20"/>
      </c:valAx>
    </c:plotArea>
    <c:plotVisOnly val="1"/>
    <c:dispBlanksAs val="gap"/>
    <c:showDLblsOverMax val="0"/>
  </c:chart>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Sheet1!$H$35</c:f>
              <c:strCache>
                <c:ptCount val="1"/>
                <c:pt idx="0">
                  <c:v>Accessibility Score</c:v>
                </c:pt>
              </c:strCache>
            </c:strRef>
          </c:tx>
          <c:spPr>
            <a:ln w="38100">
              <a:solidFill>
                <a:srgbClr val="C51F67"/>
              </a:solidFill>
            </a:ln>
          </c:spPr>
          <c:marker>
            <c:symbol val="none"/>
          </c:marker>
          <c:cat>
            <c:strRef>
              <c:f>Sheet1!$G$36:$G$59</c:f>
              <c:strCache>
                <c:ptCount val="24"/>
                <c:pt idx="0">
                  <c:v>Romania</c:v>
                </c:pt>
                <c:pt idx="1">
                  <c:v>Greece</c:v>
                </c:pt>
                <c:pt idx="2">
                  <c:v>Poland</c:v>
                </c:pt>
                <c:pt idx="3">
                  <c:v>Lithuania</c:v>
                </c:pt>
                <c:pt idx="4">
                  <c:v>Latvia</c:v>
                </c:pt>
                <c:pt idx="5">
                  <c:v>Malta</c:v>
                </c:pt>
                <c:pt idx="6">
                  <c:v>Slovakia</c:v>
                </c:pt>
                <c:pt idx="7">
                  <c:v>Italy</c:v>
                </c:pt>
                <c:pt idx="8">
                  <c:v>Czech Republic</c:v>
                </c:pt>
                <c:pt idx="9">
                  <c:v>Belgium</c:v>
                </c:pt>
                <c:pt idx="10">
                  <c:v>Slovenia</c:v>
                </c:pt>
                <c:pt idx="11">
                  <c:v>Spain</c:v>
                </c:pt>
                <c:pt idx="12">
                  <c:v>Cyprus</c:v>
                </c:pt>
                <c:pt idx="13">
                  <c:v>Hungary</c:v>
                </c:pt>
                <c:pt idx="14">
                  <c:v>Austria</c:v>
                </c:pt>
                <c:pt idx="15">
                  <c:v>Germany</c:v>
                </c:pt>
                <c:pt idx="16">
                  <c:v>France</c:v>
                </c:pt>
                <c:pt idx="17">
                  <c:v>Estonia</c:v>
                </c:pt>
                <c:pt idx="18">
                  <c:v>Norway</c:v>
                </c:pt>
                <c:pt idx="19">
                  <c:v>Denmark</c:v>
                </c:pt>
                <c:pt idx="20">
                  <c:v>Netherlands</c:v>
                </c:pt>
                <c:pt idx="21">
                  <c:v>Finland</c:v>
                </c:pt>
                <c:pt idx="22">
                  <c:v>Sweden</c:v>
                </c:pt>
                <c:pt idx="23">
                  <c:v>Luxembourg</c:v>
                </c:pt>
              </c:strCache>
            </c:strRef>
          </c:cat>
          <c:val>
            <c:numRef>
              <c:f>Sheet1!$H$36:$H$59</c:f>
              <c:numCache>
                <c:formatCode>General</c:formatCode>
                <c:ptCount val="24"/>
                <c:pt idx="0">
                  <c:v>6.7</c:v>
                </c:pt>
                <c:pt idx="1">
                  <c:v>18.239999999999998</c:v>
                </c:pt>
                <c:pt idx="2">
                  <c:v>24.27</c:v>
                </c:pt>
                <c:pt idx="3">
                  <c:v>32.56</c:v>
                </c:pt>
                <c:pt idx="4">
                  <c:v>35.630000000000003</c:v>
                </c:pt>
                <c:pt idx="5">
                  <c:v>36</c:v>
                </c:pt>
                <c:pt idx="6">
                  <c:v>37.53</c:v>
                </c:pt>
                <c:pt idx="7">
                  <c:v>38.299999999999997</c:v>
                </c:pt>
                <c:pt idx="8">
                  <c:v>44.46</c:v>
                </c:pt>
                <c:pt idx="9">
                  <c:v>45.52</c:v>
                </c:pt>
                <c:pt idx="10">
                  <c:v>47.9</c:v>
                </c:pt>
                <c:pt idx="11">
                  <c:v>50.51</c:v>
                </c:pt>
                <c:pt idx="12">
                  <c:v>50.97</c:v>
                </c:pt>
                <c:pt idx="13">
                  <c:v>51.96</c:v>
                </c:pt>
                <c:pt idx="14">
                  <c:v>56.72</c:v>
                </c:pt>
                <c:pt idx="15">
                  <c:v>56.98</c:v>
                </c:pt>
                <c:pt idx="16">
                  <c:v>58.54</c:v>
                </c:pt>
                <c:pt idx="17">
                  <c:v>60.19</c:v>
                </c:pt>
                <c:pt idx="18">
                  <c:v>66.819999999999993</c:v>
                </c:pt>
                <c:pt idx="19">
                  <c:v>68.62</c:v>
                </c:pt>
                <c:pt idx="20">
                  <c:v>70.11</c:v>
                </c:pt>
                <c:pt idx="21">
                  <c:v>73.37</c:v>
                </c:pt>
                <c:pt idx="22">
                  <c:v>83.47</c:v>
                </c:pt>
                <c:pt idx="23">
                  <c:v>84.67</c:v>
                </c:pt>
              </c:numCache>
            </c:numRef>
          </c:val>
        </c:ser>
        <c:ser>
          <c:idx val="1"/>
          <c:order val="1"/>
          <c:tx>
            <c:strRef>
              <c:f>Sheet1!$I$35</c:f>
              <c:strCache>
                <c:ptCount val="1"/>
                <c:pt idx="0">
                  <c:v>Availability Score</c:v>
                </c:pt>
              </c:strCache>
            </c:strRef>
          </c:tx>
          <c:spPr>
            <a:ln w="38100"/>
          </c:spPr>
          <c:marker>
            <c:symbol val="none"/>
          </c:marker>
          <c:cat>
            <c:strRef>
              <c:f>Sheet1!$G$36:$G$59</c:f>
              <c:strCache>
                <c:ptCount val="24"/>
                <c:pt idx="0">
                  <c:v>Romania</c:v>
                </c:pt>
                <c:pt idx="1">
                  <c:v>Greece</c:v>
                </c:pt>
                <c:pt idx="2">
                  <c:v>Poland</c:v>
                </c:pt>
                <c:pt idx="3">
                  <c:v>Lithuania</c:v>
                </c:pt>
                <c:pt idx="4">
                  <c:v>Latvia</c:v>
                </c:pt>
                <c:pt idx="5">
                  <c:v>Malta</c:v>
                </c:pt>
                <c:pt idx="6">
                  <c:v>Slovakia</c:v>
                </c:pt>
                <c:pt idx="7">
                  <c:v>Italy</c:v>
                </c:pt>
                <c:pt idx="8">
                  <c:v>Czech Republic</c:v>
                </c:pt>
                <c:pt idx="9">
                  <c:v>Belgium</c:v>
                </c:pt>
                <c:pt idx="10">
                  <c:v>Slovenia</c:v>
                </c:pt>
                <c:pt idx="11">
                  <c:v>Spain</c:v>
                </c:pt>
                <c:pt idx="12">
                  <c:v>Cyprus</c:v>
                </c:pt>
                <c:pt idx="13">
                  <c:v>Hungary</c:v>
                </c:pt>
                <c:pt idx="14">
                  <c:v>Austria</c:v>
                </c:pt>
                <c:pt idx="15">
                  <c:v>Germany</c:v>
                </c:pt>
                <c:pt idx="16">
                  <c:v>France</c:v>
                </c:pt>
                <c:pt idx="17">
                  <c:v>Estonia</c:v>
                </c:pt>
                <c:pt idx="18">
                  <c:v>Norway</c:v>
                </c:pt>
                <c:pt idx="19">
                  <c:v>Denmark</c:v>
                </c:pt>
                <c:pt idx="20">
                  <c:v>Netherlands</c:v>
                </c:pt>
                <c:pt idx="21">
                  <c:v>Finland</c:v>
                </c:pt>
                <c:pt idx="22">
                  <c:v>Sweden</c:v>
                </c:pt>
                <c:pt idx="23">
                  <c:v>Luxembourg</c:v>
                </c:pt>
              </c:strCache>
            </c:strRef>
          </c:cat>
          <c:val>
            <c:numRef>
              <c:f>Sheet1!$I$36:$I$59</c:f>
              <c:numCache>
                <c:formatCode>General</c:formatCode>
                <c:ptCount val="24"/>
                <c:pt idx="0">
                  <c:v>23.47</c:v>
                </c:pt>
                <c:pt idx="1">
                  <c:v>53.91</c:v>
                </c:pt>
                <c:pt idx="2">
                  <c:v>46.94</c:v>
                </c:pt>
                <c:pt idx="3">
                  <c:v>41.16</c:v>
                </c:pt>
                <c:pt idx="4">
                  <c:v>47.09</c:v>
                </c:pt>
                <c:pt idx="5">
                  <c:v>49.32</c:v>
                </c:pt>
                <c:pt idx="6">
                  <c:v>58.23</c:v>
                </c:pt>
                <c:pt idx="7">
                  <c:v>43.62</c:v>
                </c:pt>
                <c:pt idx="8">
                  <c:v>52.84</c:v>
                </c:pt>
                <c:pt idx="9">
                  <c:v>46.27</c:v>
                </c:pt>
                <c:pt idx="10">
                  <c:v>46.43</c:v>
                </c:pt>
                <c:pt idx="11">
                  <c:v>55.93</c:v>
                </c:pt>
                <c:pt idx="12">
                  <c:v>45.82</c:v>
                </c:pt>
                <c:pt idx="13">
                  <c:v>43.27</c:v>
                </c:pt>
                <c:pt idx="14">
                  <c:v>43.88</c:v>
                </c:pt>
                <c:pt idx="15">
                  <c:v>48.57</c:v>
                </c:pt>
                <c:pt idx="16">
                  <c:v>49.02</c:v>
                </c:pt>
                <c:pt idx="17">
                  <c:v>46.82</c:v>
                </c:pt>
                <c:pt idx="18">
                  <c:v>48.01</c:v>
                </c:pt>
                <c:pt idx="19">
                  <c:v>73.209999999999994</c:v>
                </c:pt>
                <c:pt idx="20">
                  <c:v>54.24</c:v>
                </c:pt>
                <c:pt idx="21">
                  <c:v>63.52</c:v>
                </c:pt>
                <c:pt idx="22">
                  <c:v>60.7</c:v>
                </c:pt>
                <c:pt idx="23">
                  <c:v>68.8</c:v>
                </c:pt>
              </c:numCache>
            </c:numRef>
          </c:val>
        </c:ser>
        <c:ser>
          <c:idx val="2"/>
          <c:order val="2"/>
          <c:tx>
            <c:strRef>
              <c:f>Sheet1!$J$35</c:f>
              <c:strCache>
                <c:ptCount val="1"/>
                <c:pt idx="0">
                  <c:v>Affordability Score</c:v>
                </c:pt>
              </c:strCache>
            </c:strRef>
          </c:tx>
          <c:spPr>
            <a:ln w="38100">
              <a:solidFill>
                <a:srgbClr val="0070C0"/>
              </a:solidFill>
            </a:ln>
          </c:spPr>
          <c:marker>
            <c:symbol val="none"/>
          </c:marker>
          <c:cat>
            <c:strRef>
              <c:f>Sheet1!$G$36:$G$59</c:f>
              <c:strCache>
                <c:ptCount val="24"/>
                <c:pt idx="0">
                  <c:v>Romania</c:v>
                </c:pt>
                <c:pt idx="1">
                  <c:v>Greece</c:v>
                </c:pt>
                <c:pt idx="2">
                  <c:v>Poland</c:v>
                </c:pt>
                <c:pt idx="3">
                  <c:v>Lithuania</c:v>
                </c:pt>
                <c:pt idx="4">
                  <c:v>Latvia</c:v>
                </c:pt>
                <c:pt idx="5">
                  <c:v>Malta</c:v>
                </c:pt>
                <c:pt idx="6">
                  <c:v>Slovakia</c:v>
                </c:pt>
                <c:pt idx="7">
                  <c:v>Italy</c:v>
                </c:pt>
                <c:pt idx="8">
                  <c:v>Czech Republic</c:v>
                </c:pt>
                <c:pt idx="9">
                  <c:v>Belgium</c:v>
                </c:pt>
                <c:pt idx="10">
                  <c:v>Slovenia</c:v>
                </c:pt>
                <c:pt idx="11">
                  <c:v>Spain</c:v>
                </c:pt>
                <c:pt idx="12">
                  <c:v>Cyprus</c:v>
                </c:pt>
                <c:pt idx="13">
                  <c:v>Hungary</c:v>
                </c:pt>
                <c:pt idx="14">
                  <c:v>Austria</c:v>
                </c:pt>
                <c:pt idx="15">
                  <c:v>Germany</c:v>
                </c:pt>
                <c:pt idx="16">
                  <c:v>France</c:v>
                </c:pt>
                <c:pt idx="17">
                  <c:v>Estonia</c:v>
                </c:pt>
                <c:pt idx="18">
                  <c:v>Norway</c:v>
                </c:pt>
                <c:pt idx="19">
                  <c:v>Denmark</c:v>
                </c:pt>
                <c:pt idx="20">
                  <c:v>Netherlands</c:v>
                </c:pt>
                <c:pt idx="21">
                  <c:v>Finland</c:v>
                </c:pt>
                <c:pt idx="22">
                  <c:v>Sweden</c:v>
                </c:pt>
                <c:pt idx="23">
                  <c:v>Luxembourg</c:v>
                </c:pt>
              </c:strCache>
            </c:strRef>
          </c:cat>
          <c:val>
            <c:numRef>
              <c:f>Sheet1!$J$36:$J$59</c:f>
              <c:numCache>
                <c:formatCode>General</c:formatCode>
                <c:ptCount val="24"/>
                <c:pt idx="0">
                  <c:v>16.670000000000002</c:v>
                </c:pt>
                <c:pt idx="1">
                  <c:v>30.81</c:v>
                </c:pt>
                <c:pt idx="2">
                  <c:v>45.45</c:v>
                </c:pt>
                <c:pt idx="3">
                  <c:v>46.76</c:v>
                </c:pt>
                <c:pt idx="4">
                  <c:v>36.409999999999997</c:v>
                </c:pt>
                <c:pt idx="5">
                  <c:v>71.010000000000005</c:v>
                </c:pt>
                <c:pt idx="6">
                  <c:v>67.489999999999995</c:v>
                </c:pt>
                <c:pt idx="7">
                  <c:v>41.45</c:v>
                </c:pt>
                <c:pt idx="8">
                  <c:v>52.42</c:v>
                </c:pt>
                <c:pt idx="9">
                  <c:v>71.849999999999994</c:v>
                </c:pt>
                <c:pt idx="10">
                  <c:v>55.38</c:v>
                </c:pt>
                <c:pt idx="11">
                  <c:v>55.62</c:v>
                </c:pt>
                <c:pt idx="12">
                  <c:v>59.16</c:v>
                </c:pt>
                <c:pt idx="13">
                  <c:v>59.04</c:v>
                </c:pt>
                <c:pt idx="14">
                  <c:v>56.44</c:v>
                </c:pt>
                <c:pt idx="15">
                  <c:v>46.33</c:v>
                </c:pt>
                <c:pt idx="16">
                  <c:v>57.14</c:v>
                </c:pt>
                <c:pt idx="17">
                  <c:v>41.58</c:v>
                </c:pt>
                <c:pt idx="18">
                  <c:v>52.7</c:v>
                </c:pt>
                <c:pt idx="19">
                  <c:v>49.54</c:v>
                </c:pt>
                <c:pt idx="20">
                  <c:v>50.16</c:v>
                </c:pt>
                <c:pt idx="21">
                  <c:v>46.35</c:v>
                </c:pt>
                <c:pt idx="22">
                  <c:v>53.35</c:v>
                </c:pt>
                <c:pt idx="23">
                  <c:v>54.02</c:v>
                </c:pt>
              </c:numCache>
            </c:numRef>
          </c:val>
        </c:ser>
        <c:ser>
          <c:idx val="3"/>
          <c:order val="3"/>
          <c:tx>
            <c:strRef>
              <c:f>Sheet1!$K$35</c:f>
              <c:strCache>
                <c:ptCount val="1"/>
                <c:pt idx="0">
                  <c:v>Social commitment Score</c:v>
                </c:pt>
              </c:strCache>
            </c:strRef>
          </c:tx>
          <c:spPr>
            <a:ln w="38100">
              <a:solidFill>
                <a:schemeClr val="accent6"/>
              </a:solidFill>
            </a:ln>
          </c:spPr>
          <c:marker>
            <c:symbol val="none"/>
          </c:marker>
          <c:cat>
            <c:strRef>
              <c:f>Sheet1!$G$36:$G$59</c:f>
              <c:strCache>
                <c:ptCount val="24"/>
                <c:pt idx="0">
                  <c:v>Romania</c:v>
                </c:pt>
                <c:pt idx="1">
                  <c:v>Greece</c:v>
                </c:pt>
                <c:pt idx="2">
                  <c:v>Poland</c:v>
                </c:pt>
                <c:pt idx="3">
                  <c:v>Lithuania</c:v>
                </c:pt>
                <c:pt idx="4">
                  <c:v>Latvia</c:v>
                </c:pt>
                <c:pt idx="5">
                  <c:v>Malta</c:v>
                </c:pt>
                <c:pt idx="6">
                  <c:v>Slovakia</c:v>
                </c:pt>
                <c:pt idx="7">
                  <c:v>Italy</c:v>
                </c:pt>
                <c:pt idx="8">
                  <c:v>Czech Republic</c:v>
                </c:pt>
                <c:pt idx="9">
                  <c:v>Belgium</c:v>
                </c:pt>
                <c:pt idx="10">
                  <c:v>Slovenia</c:v>
                </c:pt>
                <c:pt idx="11">
                  <c:v>Spain</c:v>
                </c:pt>
                <c:pt idx="12">
                  <c:v>Cyprus</c:v>
                </c:pt>
                <c:pt idx="13">
                  <c:v>Hungary</c:v>
                </c:pt>
                <c:pt idx="14">
                  <c:v>Austria</c:v>
                </c:pt>
                <c:pt idx="15">
                  <c:v>Germany</c:v>
                </c:pt>
                <c:pt idx="16">
                  <c:v>France</c:v>
                </c:pt>
                <c:pt idx="17">
                  <c:v>Estonia</c:v>
                </c:pt>
                <c:pt idx="18">
                  <c:v>Norway</c:v>
                </c:pt>
                <c:pt idx="19">
                  <c:v>Denmark</c:v>
                </c:pt>
                <c:pt idx="20">
                  <c:v>Netherlands</c:v>
                </c:pt>
                <c:pt idx="21">
                  <c:v>Finland</c:v>
                </c:pt>
                <c:pt idx="22">
                  <c:v>Sweden</c:v>
                </c:pt>
                <c:pt idx="23">
                  <c:v>Luxembourg</c:v>
                </c:pt>
              </c:strCache>
            </c:strRef>
          </c:cat>
          <c:val>
            <c:numRef>
              <c:f>Sheet1!$K$36:$K$59</c:f>
              <c:numCache>
                <c:formatCode>General</c:formatCode>
                <c:ptCount val="24"/>
                <c:pt idx="0">
                  <c:v>13.82</c:v>
                </c:pt>
                <c:pt idx="1">
                  <c:v>33.32</c:v>
                </c:pt>
                <c:pt idx="2">
                  <c:v>0.28999999999999998</c:v>
                </c:pt>
                <c:pt idx="3">
                  <c:v>8.59</c:v>
                </c:pt>
                <c:pt idx="4">
                  <c:v>19.59</c:v>
                </c:pt>
                <c:pt idx="5">
                  <c:v>23.09</c:v>
                </c:pt>
                <c:pt idx="6">
                  <c:v>21.2</c:v>
                </c:pt>
                <c:pt idx="7">
                  <c:v>33.39</c:v>
                </c:pt>
                <c:pt idx="8">
                  <c:v>17.489999999999998</c:v>
                </c:pt>
                <c:pt idx="9">
                  <c:v>31.84</c:v>
                </c:pt>
                <c:pt idx="10">
                  <c:v>8.7200000000000006</c:v>
                </c:pt>
                <c:pt idx="11">
                  <c:v>33.450000000000003</c:v>
                </c:pt>
                <c:pt idx="12">
                  <c:v>27.31</c:v>
                </c:pt>
                <c:pt idx="13">
                  <c:v>38.24</c:v>
                </c:pt>
                <c:pt idx="14">
                  <c:v>21.11</c:v>
                </c:pt>
                <c:pt idx="15">
                  <c:v>26.21</c:v>
                </c:pt>
                <c:pt idx="16">
                  <c:v>26.43</c:v>
                </c:pt>
                <c:pt idx="17">
                  <c:v>21.97</c:v>
                </c:pt>
                <c:pt idx="18">
                  <c:v>35.9</c:v>
                </c:pt>
                <c:pt idx="19">
                  <c:v>34.909999999999997</c:v>
                </c:pt>
                <c:pt idx="20">
                  <c:v>28.44</c:v>
                </c:pt>
                <c:pt idx="21">
                  <c:v>25.72</c:v>
                </c:pt>
                <c:pt idx="22">
                  <c:v>36.76</c:v>
                </c:pt>
                <c:pt idx="23">
                  <c:v>32.21</c:v>
                </c:pt>
              </c:numCache>
            </c:numRef>
          </c:val>
        </c:ser>
        <c:dLbls>
          <c:showLegendKey val="0"/>
          <c:showVal val="0"/>
          <c:showCatName val="0"/>
          <c:showSerName val="0"/>
          <c:showPercent val="0"/>
          <c:showBubbleSize val="0"/>
        </c:dLbls>
        <c:axId val="42886656"/>
        <c:axId val="119077632"/>
      </c:radarChart>
      <c:catAx>
        <c:axId val="42886656"/>
        <c:scaling>
          <c:orientation val="minMax"/>
        </c:scaling>
        <c:delete val="0"/>
        <c:axPos val="b"/>
        <c:majorGridlines/>
        <c:majorTickMark val="out"/>
        <c:minorTickMark val="none"/>
        <c:tickLblPos val="nextTo"/>
        <c:txPr>
          <a:bodyPr/>
          <a:lstStyle/>
          <a:p>
            <a:pPr>
              <a:defRPr sz="1500"/>
            </a:pPr>
            <a:endParaRPr lang="en-US"/>
          </a:p>
        </c:txPr>
        <c:crossAx val="119077632"/>
        <c:crosses val="autoZero"/>
        <c:auto val="1"/>
        <c:lblAlgn val="ctr"/>
        <c:lblOffset val="100"/>
        <c:noMultiLvlLbl val="0"/>
      </c:catAx>
      <c:valAx>
        <c:axId val="119077632"/>
        <c:scaling>
          <c:orientation val="minMax"/>
        </c:scaling>
        <c:delete val="0"/>
        <c:axPos val="l"/>
        <c:majorGridlines/>
        <c:numFmt formatCode="General" sourceLinked="1"/>
        <c:majorTickMark val="cross"/>
        <c:minorTickMark val="none"/>
        <c:tickLblPos val="nextTo"/>
        <c:crossAx val="42886656"/>
        <c:crosses val="autoZero"/>
        <c:crossBetween val="between"/>
      </c:valAx>
    </c:plotArea>
    <c:legend>
      <c:legendPos val="b"/>
      <c:layout/>
      <c:overlay val="0"/>
    </c:legend>
    <c:plotVisOnly val="1"/>
    <c:dispBlanksAs val="gap"/>
    <c:showDLblsOverMax val="0"/>
  </c:chart>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barChart>
        <c:barDir val="col"/>
        <c:grouping val="clustered"/>
        <c:varyColors val="0"/>
        <c:ser>
          <c:idx val="0"/>
          <c:order val="0"/>
          <c:tx>
            <c:strRef>
              <c:f>Sheet1!$B$77</c:f>
              <c:strCache>
                <c:ptCount val="1"/>
                <c:pt idx="0">
                  <c:v>Low education</c:v>
                </c:pt>
              </c:strCache>
            </c:strRef>
          </c:tx>
          <c:spPr>
            <a:solidFill>
              <a:srgbClr val="FF0000"/>
            </a:solidFill>
            <a:ln>
              <a:solidFill>
                <a:srgbClr val="FF0000"/>
              </a:solidFill>
            </a:ln>
          </c:spPr>
          <c:invertIfNegative val="0"/>
          <c:cat>
            <c:strRef>
              <c:f>Sheet1!$A$78:$A$101</c:f>
              <c:strCache>
                <c:ptCount val="24"/>
                <c:pt idx="0">
                  <c:v>Austria</c:v>
                </c:pt>
                <c:pt idx="1">
                  <c:v>Belgium</c:v>
                </c:pt>
                <c:pt idx="2">
                  <c:v>Bulgaria</c:v>
                </c:pt>
                <c:pt idx="3">
                  <c:v>Cyprus</c:v>
                </c:pt>
                <c:pt idx="4">
                  <c:v>Czech Republic</c:v>
                </c:pt>
                <c:pt idx="5">
                  <c:v>Denmark</c:v>
                </c:pt>
                <c:pt idx="6">
                  <c:v>Estonia</c:v>
                </c:pt>
                <c:pt idx="7">
                  <c:v>Finland</c:v>
                </c:pt>
                <c:pt idx="8">
                  <c:v>France</c:v>
                </c:pt>
                <c:pt idx="9">
                  <c:v>Germany</c:v>
                </c:pt>
                <c:pt idx="10">
                  <c:v>Greece</c:v>
                </c:pt>
                <c:pt idx="11">
                  <c:v>Italy</c:v>
                </c:pt>
                <c:pt idx="12">
                  <c:v>Latvia</c:v>
                </c:pt>
                <c:pt idx="13">
                  <c:v>Lithuania</c:v>
                </c:pt>
                <c:pt idx="14">
                  <c:v>Netherlands</c:v>
                </c:pt>
                <c:pt idx="15">
                  <c:v>Norway</c:v>
                </c:pt>
                <c:pt idx="16">
                  <c:v>Poland</c:v>
                </c:pt>
                <c:pt idx="17">
                  <c:v>Portugal</c:v>
                </c:pt>
                <c:pt idx="18">
                  <c:v>Romania</c:v>
                </c:pt>
                <c:pt idx="19">
                  <c:v>Slovakia</c:v>
                </c:pt>
                <c:pt idx="20">
                  <c:v>Slovenia</c:v>
                </c:pt>
                <c:pt idx="21">
                  <c:v>Spain</c:v>
                </c:pt>
                <c:pt idx="22">
                  <c:v>Sweden</c:v>
                </c:pt>
                <c:pt idx="23">
                  <c:v>United Kingdom</c:v>
                </c:pt>
              </c:strCache>
            </c:strRef>
          </c:cat>
          <c:val>
            <c:numRef>
              <c:f>Sheet1!$B$78:$B$101</c:f>
              <c:numCache>
                <c:formatCode>General</c:formatCode>
                <c:ptCount val="24"/>
                <c:pt idx="0">
                  <c:v>1.35</c:v>
                </c:pt>
                <c:pt idx="1">
                  <c:v>0.82</c:v>
                </c:pt>
                <c:pt idx="2">
                  <c:v>0.8</c:v>
                </c:pt>
                <c:pt idx="3">
                  <c:v>1.01</c:v>
                </c:pt>
                <c:pt idx="4">
                  <c:v>0.9</c:v>
                </c:pt>
                <c:pt idx="5">
                  <c:v>1.38</c:v>
                </c:pt>
                <c:pt idx="6">
                  <c:v>1.3</c:v>
                </c:pt>
                <c:pt idx="7">
                  <c:v>0.94</c:v>
                </c:pt>
                <c:pt idx="8">
                  <c:v>1.51</c:v>
                </c:pt>
                <c:pt idx="9">
                  <c:v>1.22</c:v>
                </c:pt>
                <c:pt idx="10">
                  <c:v>0.82</c:v>
                </c:pt>
                <c:pt idx="11">
                  <c:v>2.86</c:v>
                </c:pt>
                <c:pt idx="12">
                  <c:v>0.79</c:v>
                </c:pt>
                <c:pt idx="13">
                  <c:v>0.79</c:v>
                </c:pt>
                <c:pt idx="14">
                  <c:v>1.33</c:v>
                </c:pt>
                <c:pt idx="15">
                  <c:v>0.84</c:v>
                </c:pt>
                <c:pt idx="16">
                  <c:v>1.23</c:v>
                </c:pt>
                <c:pt idx="17">
                  <c:v>2.15</c:v>
                </c:pt>
                <c:pt idx="18">
                  <c:v>1.24</c:v>
                </c:pt>
                <c:pt idx="19">
                  <c:v>0.61</c:v>
                </c:pt>
                <c:pt idx="20">
                  <c:v>1.1499999999999999</c:v>
                </c:pt>
                <c:pt idx="21">
                  <c:v>1.25</c:v>
                </c:pt>
                <c:pt idx="22">
                  <c:v>0.77</c:v>
                </c:pt>
                <c:pt idx="23">
                  <c:v>0.59</c:v>
                </c:pt>
              </c:numCache>
            </c:numRef>
          </c:val>
        </c:ser>
        <c:ser>
          <c:idx val="1"/>
          <c:order val="1"/>
          <c:tx>
            <c:strRef>
              <c:f>Sheet1!$C$77</c:f>
              <c:strCache>
                <c:ptCount val="1"/>
                <c:pt idx="0">
                  <c:v>High education</c:v>
                </c:pt>
              </c:strCache>
            </c:strRef>
          </c:tx>
          <c:spPr>
            <a:solidFill>
              <a:schemeClr val="accent3"/>
            </a:solidFill>
            <a:ln>
              <a:solidFill>
                <a:schemeClr val="accent3"/>
              </a:solidFill>
            </a:ln>
          </c:spPr>
          <c:invertIfNegative val="0"/>
          <c:cat>
            <c:strRef>
              <c:f>Sheet1!$A$78:$A$101</c:f>
              <c:strCache>
                <c:ptCount val="24"/>
                <c:pt idx="0">
                  <c:v>Austria</c:v>
                </c:pt>
                <c:pt idx="1">
                  <c:v>Belgium</c:v>
                </c:pt>
                <c:pt idx="2">
                  <c:v>Bulgaria</c:v>
                </c:pt>
                <c:pt idx="3">
                  <c:v>Cyprus</c:v>
                </c:pt>
                <c:pt idx="4">
                  <c:v>Czech Republic</c:v>
                </c:pt>
                <c:pt idx="5">
                  <c:v>Denmark</c:v>
                </c:pt>
                <c:pt idx="6">
                  <c:v>Estonia</c:v>
                </c:pt>
                <c:pt idx="7">
                  <c:v>Finland</c:v>
                </c:pt>
                <c:pt idx="8">
                  <c:v>France</c:v>
                </c:pt>
                <c:pt idx="9">
                  <c:v>Germany</c:v>
                </c:pt>
                <c:pt idx="10">
                  <c:v>Greece</c:v>
                </c:pt>
                <c:pt idx="11">
                  <c:v>Italy</c:v>
                </c:pt>
                <c:pt idx="12">
                  <c:v>Latvia</c:v>
                </c:pt>
                <c:pt idx="13">
                  <c:v>Lithuania</c:v>
                </c:pt>
                <c:pt idx="14">
                  <c:v>Netherlands</c:v>
                </c:pt>
                <c:pt idx="15">
                  <c:v>Norway</c:v>
                </c:pt>
                <c:pt idx="16">
                  <c:v>Poland</c:v>
                </c:pt>
                <c:pt idx="17">
                  <c:v>Portugal</c:v>
                </c:pt>
                <c:pt idx="18">
                  <c:v>Romania</c:v>
                </c:pt>
                <c:pt idx="19">
                  <c:v>Slovakia</c:v>
                </c:pt>
                <c:pt idx="20">
                  <c:v>Slovenia</c:v>
                </c:pt>
                <c:pt idx="21">
                  <c:v>Spain</c:v>
                </c:pt>
                <c:pt idx="22">
                  <c:v>Sweden</c:v>
                </c:pt>
                <c:pt idx="23">
                  <c:v>United Kingdom</c:v>
                </c:pt>
              </c:strCache>
            </c:strRef>
          </c:cat>
          <c:val>
            <c:numRef>
              <c:f>Sheet1!$C$78:$C$101</c:f>
              <c:numCache>
                <c:formatCode>General</c:formatCode>
                <c:ptCount val="24"/>
                <c:pt idx="0">
                  <c:v>1.06</c:v>
                </c:pt>
                <c:pt idx="1">
                  <c:v>1.03</c:v>
                </c:pt>
                <c:pt idx="2">
                  <c:v>0.72</c:v>
                </c:pt>
                <c:pt idx="3">
                  <c:v>1.04</c:v>
                </c:pt>
                <c:pt idx="4">
                  <c:v>1.04</c:v>
                </c:pt>
                <c:pt idx="5">
                  <c:v>1.22</c:v>
                </c:pt>
                <c:pt idx="6">
                  <c:v>1.05</c:v>
                </c:pt>
                <c:pt idx="7">
                  <c:v>0.98</c:v>
                </c:pt>
                <c:pt idx="8">
                  <c:v>1.32</c:v>
                </c:pt>
                <c:pt idx="9">
                  <c:v>1.08</c:v>
                </c:pt>
                <c:pt idx="10">
                  <c:v>0.63</c:v>
                </c:pt>
                <c:pt idx="11">
                  <c:v>1.36</c:v>
                </c:pt>
                <c:pt idx="12">
                  <c:v>0.86</c:v>
                </c:pt>
                <c:pt idx="13">
                  <c:v>0.88</c:v>
                </c:pt>
                <c:pt idx="14">
                  <c:v>1.25</c:v>
                </c:pt>
                <c:pt idx="15">
                  <c:v>1.08</c:v>
                </c:pt>
                <c:pt idx="16">
                  <c:v>0.93</c:v>
                </c:pt>
                <c:pt idx="17">
                  <c:v>1.29</c:v>
                </c:pt>
                <c:pt idx="18">
                  <c:v>1.1200000000000001</c:v>
                </c:pt>
                <c:pt idx="19">
                  <c:v>0.96</c:v>
                </c:pt>
                <c:pt idx="20">
                  <c:v>0.98</c:v>
                </c:pt>
                <c:pt idx="21">
                  <c:v>1.18</c:v>
                </c:pt>
                <c:pt idx="22">
                  <c:v>0.94</c:v>
                </c:pt>
                <c:pt idx="23">
                  <c:v>0.64</c:v>
                </c:pt>
              </c:numCache>
            </c:numRef>
          </c:val>
        </c:ser>
        <c:dLbls>
          <c:showLegendKey val="0"/>
          <c:showVal val="0"/>
          <c:showCatName val="0"/>
          <c:showSerName val="0"/>
          <c:showPercent val="0"/>
          <c:showBubbleSize val="0"/>
        </c:dLbls>
        <c:gapWidth val="75"/>
        <c:overlap val="-25"/>
        <c:axId val="182600192"/>
        <c:axId val="182486144"/>
      </c:barChart>
      <c:catAx>
        <c:axId val="182600192"/>
        <c:scaling>
          <c:orientation val="minMax"/>
        </c:scaling>
        <c:delete val="0"/>
        <c:axPos val="b"/>
        <c:majorTickMark val="none"/>
        <c:minorTickMark val="none"/>
        <c:tickLblPos val="low"/>
        <c:crossAx val="182486144"/>
        <c:crossesAt val="1"/>
        <c:auto val="1"/>
        <c:lblAlgn val="ctr"/>
        <c:lblOffset val="100"/>
        <c:noMultiLvlLbl val="0"/>
      </c:catAx>
      <c:valAx>
        <c:axId val="182486144"/>
        <c:scaling>
          <c:orientation val="minMax"/>
          <c:max val="3"/>
        </c:scaling>
        <c:delete val="0"/>
        <c:axPos val="l"/>
        <c:majorGridlines/>
        <c:title>
          <c:tx>
            <c:rich>
              <a:bodyPr rot="-5400000" vert="horz"/>
              <a:lstStyle/>
              <a:p>
                <a:pPr>
                  <a:defRPr/>
                </a:pPr>
                <a:r>
                  <a:rPr lang="en-US"/>
                  <a:t>Index of inclusion</a:t>
                </a:r>
              </a:p>
            </c:rich>
          </c:tx>
          <c:layout/>
          <c:overlay val="0"/>
        </c:title>
        <c:numFmt formatCode="General" sourceLinked="1"/>
        <c:majorTickMark val="none"/>
        <c:minorTickMark val="none"/>
        <c:tickLblPos val="nextTo"/>
        <c:spPr>
          <a:ln w="9525">
            <a:noFill/>
          </a:ln>
        </c:spPr>
        <c:crossAx val="182600192"/>
        <c:crosses val="autoZero"/>
        <c:crossBetween val="between"/>
      </c:valAx>
    </c:plotArea>
    <c:legend>
      <c:legendPos val="b"/>
      <c:layout>
        <c:manualLayout>
          <c:xMode val="edge"/>
          <c:yMode val="edge"/>
          <c:x val="0.27637867756636675"/>
          <c:y val="0.90643440037060874"/>
          <c:w val="0.48708714342814724"/>
          <c:h val="7.3786612808220464E-2"/>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manualLayout>
          <c:layoutTarget val="inner"/>
          <c:xMode val="edge"/>
          <c:yMode val="edge"/>
          <c:x val="6.9055745480970099E-2"/>
          <c:y val="7.8448020745767205E-2"/>
          <c:w val="0.92433954404937779"/>
          <c:h val="0.61527744082857005"/>
        </c:manualLayout>
      </c:layout>
      <c:barChart>
        <c:barDir val="col"/>
        <c:grouping val="clustered"/>
        <c:varyColors val="0"/>
        <c:ser>
          <c:idx val="0"/>
          <c:order val="0"/>
          <c:tx>
            <c:strRef>
              <c:f>Data!$B$345</c:f>
              <c:strCache>
                <c:ptCount val="1"/>
                <c:pt idx="0">
                  <c:v>Low education</c:v>
                </c:pt>
              </c:strCache>
            </c:strRef>
          </c:tx>
          <c:spPr>
            <a:solidFill>
              <a:srgbClr val="00B050"/>
            </a:solidFill>
            <a:ln>
              <a:solidFill>
                <a:srgbClr val="00B050"/>
              </a:solidFill>
            </a:ln>
          </c:spPr>
          <c:invertIfNegative val="0"/>
          <c:cat>
            <c:strRef>
              <c:f>Data!$A$346:$A$370</c:f>
              <c:strCache>
                <c:ptCount val="25"/>
                <c:pt idx="0">
                  <c:v>Austria</c:v>
                </c:pt>
                <c:pt idx="1">
                  <c:v>Belgium</c:v>
                </c:pt>
                <c:pt idx="2">
                  <c:v>Bulgaria</c:v>
                </c:pt>
                <c:pt idx="3">
                  <c:v>Cyprus</c:v>
                </c:pt>
                <c:pt idx="4">
                  <c:v>Czech Republic</c:v>
                </c:pt>
                <c:pt idx="5">
                  <c:v>Denmark</c:v>
                </c:pt>
                <c:pt idx="6">
                  <c:v>Estonia</c:v>
                </c:pt>
                <c:pt idx="7">
                  <c:v>Finland</c:v>
                </c:pt>
                <c:pt idx="8">
                  <c:v>France</c:v>
                </c:pt>
                <c:pt idx="9">
                  <c:v>Germany</c:v>
                </c:pt>
                <c:pt idx="10">
                  <c:v>Greece</c:v>
                </c:pt>
                <c:pt idx="11">
                  <c:v>Hungary</c:v>
                </c:pt>
                <c:pt idx="12">
                  <c:v>Italy</c:v>
                </c:pt>
                <c:pt idx="13">
                  <c:v>Latvia</c:v>
                </c:pt>
                <c:pt idx="14">
                  <c:v>Lithuania</c:v>
                </c:pt>
                <c:pt idx="15">
                  <c:v>Netherlands</c:v>
                </c:pt>
                <c:pt idx="16">
                  <c:v>Norway</c:v>
                </c:pt>
                <c:pt idx="17">
                  <c:v>Poland</c:v>
                </c:pt>
                <c:pt idx="18">
                  <c:v>Portugal</c:v>
                </c:pt>
                <c:pt idx="19">
                  <c:v>Romania</c:v>
                </c:pt>
                <c:pt idx="20">
                  <c:v>Slovakia</c:v>
                </c:pt>
                <c:pt idx="21">
                  <c:v>Slovenia</c:v>
                </c:pt>
                <c:pt idx="22">
                  <c:v>Spain</c:v>
                </c:pt>
                <c:pt idx="23">
                  <c:v>Sweden</c:v>
                </c:pt>
                <c:pt idx="24">
                  <c:v>United Kingdom</c:v>
                </c:pt>
              </c:strCache>
            </c:strRef>
          </c:cat>
          <c:val>
            <c:numRef>
              <c:f>Data!$B$346:$B$370</c:f>
              <c:numCache>
                <c:formatCode>General</c:formatCode>
                <c:ptCount val="25"/>
                <c:pt idx="0">
                  <c:v>1.1000000000000001</c:v>
                </c:pt>
                <c:pt idx="1">
                  <c:v>0.87</c:v>
                </c:pt>
                <c:pt idx="2">
                  <c:v>1.1100000000000001</c:v>
                </c:pt>
                <c:pt idx="3">
                  <c:v>0.84</c:v>
                </c:pt>
                <c:pt idx="4">
                  <c:v>1.25</c:v>
                </c:pt>
                <c:pt idx="5">
                  <c:v>0.86</c:v>
                </c:pt>
                <c:pt idx="6">
                  <c:v>0.63</c:v>
                </c:pt>
                <c:pt idx="7">
                  <c:v>0.87</c:v>
                </c:pt>
                <c:pt idx="8">
                  <c:v>0.96</c:v>
                </c:pt>
                <c:pt idx="9">
                  <c:v>0.96</c:v>
                </c:pt>
                <c:pt idx="10">
                  <c:v>1.23</c:v>
                </c:pt>
                <c:pt idx="11">
                  <c:v>1.59</c:v>
                </c:pt>
                <c:pt idx="12">
                  <c:v>1.7</c:v>
                </c:pt>
                <c:pt idx="13">
                  <c:v>0.91</c:v>
                </c:pt>
                <c:pt idx="15">
                  <c:v>0.93</c:v>
                </c:pt>
                <c:pt idx="16">
                  <c:v>0.38</c:v>
                </c:pt>
                <c:pt idx="17">
                  <c:v>1.1000000000000001</c:v>
                </c:pt>
                <c:pt idx="18">
                  <c:v>1.19</c:v>
                </c:pt>
                <c:pt idx="19">
                  <c:v>0.72</c:v>
                </c:pt>
                <c:pt idx="21">
                  <c:v>1.73</c:v>
                </c:pt>
                <c:pt idx="22">
                  <c:v>1.02</c:v>
                </c:pt>
                <c:pt idx="23">
                  <c:v>0.63</c:v>
                </c:pt>
                <c:pt idx="24">
                  <c:v>2</c:v>
                </c:pt>
              </c:numCache>
            </c:numRef>
          </c:val>
        </c:ser>
        <c:ser>
          <c:idx val="1"/>
          <c:order val="1"/>
          <c:tx>
            <c:strRef>
              <c:f>Data!$C$345</c:f>
              <c:strCache>
                <c:ptCount val="1"/>
                <c:pt idx="0">
                  <c:v>High education</c:v>
                </c:pt>
              </c:strCache>
            </c:strRef>
          </c:tx>
          <c:spPr>
            <a:solidFill>
              <a:schemeClr val="accent3"/>
            </a:solidFill>
            <a:ln>
              <a:solidFill>
                <a:schemeClr val="accent3"/>
              </a:solidFill>
            </a:ln>
          </c:spPr>
          <c:invertIfNegative val="0"/>
          <c:cat>
            <c:strRef>
              <c:f>Data!$A$346:$A$370</c:f>
              <c:strCache>
                <c:ptCount val="25"/>
                <c:pt idx="0">
                  <c:v>Austria</c:v>
                </c:pt>
                <c:pt idx="1">
                  <c:v>Belgium</c:v>
                </c:pt>
                <c:pt idx="2">
                  <c:v>Bulgaria</c:v>
                </c:pt>
                <c:pt idx="3">
                  <c:v>Cyprus</c:v>
                </c:pt>
                <c:pt idx="4">
                  <c:v>Czech Republic</c:v>
                </c:pt>
                <c:pt idx="5">
                  <c:v>Denmark</c:v>
                </c:pt>
                <c:pt idx="6">
                  <c:v>Estonia</c:v>
                </c:pt>
                <c:pt idx="7">
                  <c:v>Finland</c:v>
                </c:pt>
                <c:pt idx="8">
                  <c:v>France</c:v>
                </c:pt>
                <c:pt idx="9">
                  <c:v>Germany</c:v>
                </c:pt>
                <c:pt idx="10">
                  <c:v>Greece</c:v>
                </c:pt>
                <c:pt idx="11">
                  <c:v>Hungary</c:v>
                </c:pt>
                <c:pt idx="12">
                  <c:v>Italy</c:v>
                </c:pt>
                <c:pt idx="13">
                  <c:v>Latvia</c:v>
                </c:pt>
                <c:pt idx="14">
                  <c:v>Lithuania</c:v>
                </c:pt>
                <c:pt idx="15">
                  <c:v>Netherlands</c:v>
                </c:pt>
                <c:pt idx="16">
                  <c:v>Norway</c:v>
                </c:pt>
                <c:pt idx="17">
                  <c:v>Poland</c:v>
                </c:pt>
                <c:pt idx="18">
                  <c:v>Portugal</c:v>
                </c:pt>
                <c:pt idx="19">
                  <c:v>Romania</c:v>
                </c:pt>
                <c:pt idx="20">
                  <c:v>Slovakia</c:v>
                </c:pt>
                <c:pt idx="21">
                  <c:v>Slovenia</c:v>
                </c:pt>
                <c:pt idx="22">
                  <c:v>Spain</c:v>
                </c:pt>
                <c:pt idx="23">
                  <c:v>Sweden</c:v>
                </c:pt>
                <c:pt idx="24">
                  <c:v>United Kingdom</c:v>
                </c:pt>
              </c:strCache>
            </c:strRef>
          </c:cat>
          <c:val>
            <c:numRef>
              <c:f>Data!$C$346:$C$370</c:f>
              <c:numCache>
                <c:formatCode>General</c:formatCode>
                <c:ptCount val="25"/>
                <c:pt idx="0">
                  <c:v>0.89</c:v>
                </c:pt>
                <c:pt idx="1">
                  <c:v>1.05</c:v>
                </c:pt>
                <c:pt idx="2">
                  <c:v>1.1100000000000001</c:v>
                </c:pt>
                <c:pt idx="3">
                  <c:v>1.01</c:v>
                </c:pt>
                <c:pt idx="4">
                  <c:v>0.95</c:v>
                </c:pt>
                <c:pt idx="5">
                  <c:v>0.98</c:v>
                </c:pt>
                <c:pt idx="6">
                  <c:v>0.97</c:v>
                </c:pt>
                <c:pt idx="7">
                  <c:v>0.99</c:v>
                </c:pt>
                <c:pt idx="8">
                  <c:v>0.94</c:v>
                </c:pt>
                <c:pt idx="9">
                  <c:v>1.0900000000000001</c:v>
                </c:pt>
                <c:pt idx="10">
                  <c:v>1.01</c:v>
                </c:pt>
                <c:pt idx="11">
                  <c:v>0.76</c:v>
                </c:pt>
                <c:pt idx="12">
                  <c:v>0.87</c:v>
                </c:pt>
                <c:pt idx="13">
                  <c:v>0.98</c:v>
                </c:pt>
                <c:pt idx="14">
                  <c:v>1.04</c:v>
                </c:pt>
                <c:pt idx="15">
                  <c:v>0.95</c:v>
                </c:pt>
                <c:pt idx="16">
                  <c:v>1.21</c:v>
                </c:pt>
                <c:pt idx="17">
                  <c:v>0.87</c:v>
                </c:pt>
                <c:pt idx="18">
                  <c:v>0.69</c:v>
                </c:pt>
                <c:pt idx="19">
                  <c:v>0.78</c:v>
                </c:pt>
                <c:pt idx="20">
                  <c:v>0.98</c:v>
                </c:pt>
                <c:pt idx="21">
                  <c:v>0.9</c:v>
                </c:pt>
                <c:pt idx="22">
                  <c:v>0.92</c:v>
                </c:pt>
                <c:pt idx="23">
                  <c:v>1.1000000000000001</c:v>
                </c:pt>
                <c:pt idx="24">
                  <c:v>0.96</c:v>
                </c:pt>
              </c:numCache>
            </c:numRef>
          </c:val>
        </c:ser>
        <c:dLbls>
          <c:showLegendKey val="0"/>
          <c:showVal val="0"/>
          <c:showCatName val="0"/>
          <c:showSerName val="0"/>
          <c:showPercent val="0"/>
          <c:showBubbleSize val="0"/>
        </c:dLbls>
        <c:gapWidth val="75"/>
        <c:overlap val="-25"/>
        <c:axId val="182633472"/>
        <c:axId val="182486720"/>
      </c:barChart>
      <c:catAx>
        <c:axId val="182633472"/>
        <c:scaling>
          <c:orientation val="minMax"/>
        </c:scaling>
        <c:delete val="0"/>
        <c:axPos val="b"/>
        <c:numFmt formatCode="General" sourceLinked="1"/>
        <c:majorTickMark val="none"/>
        <c:minorTickMark val="none"/>
        <c:tickLblPos val="low"/>
        <c:crossAx val="182486720"/>
        <c:crossesAt val="1"/>
        <c:auto val="1"/>
        <c:lblAlgn val="ctr"/>
        <c:lblOffset val="100"/>
        <c:noMultiLvlLbl val="0"/>
      </c:catAx>
      <c:valAx>
        <c:axId val="182486720"/>
        <c:scaling>
          <c:orientation val="minMax"/>
        </c:scaling>
        <c:delete val="0"/>
        <c:axPos val="l"/>
        <c:majorGridlines/>
        <c:title>
          <c:tx>
            <c:rich>
              <a:bodyPr rot="-5400000" vert="horz"/>
              <a:lstStyle/>
              <a:p>
                <a:pPr>
                  <a:defRPr/>
                </a:pPr>
                <a:r>
                  <a:rPr lang="en-US"/>
                  <a:t>Index of fairness</a:t>
                </a:r>
              </a:p>
            </c:rich>
          </c:tx>
          <c:layout>
            <c:manualLayout>
              <c:xMode val="edge"/>
              <c:yMode val="edge"/>
              <c:x val="0"/>
              <c:y val="0.24048291686411261"/>
            </c:manualLayout>
          </c:layout>
          <c:overlay val="0"/>
        </c:title>
        <c:numFmt formatCode="General" sourceLinked="1"/>
        <c:majorTickMark val="none"/>
        <c:minorTickMark val="none"/>
        <c:tickLblPos val="low"/>
        <c:crossAx val="182633472"/>
        <c:crosses val="autoZero"/>
        <c:crossBetween val="between"/>
      </c:valAx>
    </c:plotArea>
    <c:legend>
      <c:legendPos val="b"/>
      <c:layout>
        <c:manualLayout>
          <c:xMode val="edge"/>
          <c:yMode val="edge"/>
          <c:x val="0.28941870007287995"/>
          <c:y val="0.86966984677918135"/>
          <c:w val="0.50340559343511315"/>
          <c:h val="0.10356460502037795"/>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40BF7-CA62-4085-871F-8DDD6A64F792}" type="doc">
      <dgm:prSet loTypeId="urn:microsoft.com/office/officeart/2005/8/layout/venn1" loCatId="relationship" qsTypeId="urn:microsoft.com/office/officeart/2005/8/quickstyle/simple1" qsCatId="simple" csTypeId="urn:microsoft.com/office/officeart/2005/8/colors/accent1_2" csCatId="accent1" phldr="1"/>
      <dgm:spPr/>
    </dgm:pt>
    <dgm:pt modelId="{8D8CB9E7-E36C-4595-89A6-A426FC195767}">
      <dgm:prSet phldrT="[Text]" custT="1"/>
      <dgm:spPr>
        <a:solidFill>
          <a:srgbClr val="C51F67"/>
        </a:solidFill>
      </dgm:spPr>
      <dgm:t>
        <a:bodyPr/>
        <a:lstStyle/>
        <a:p>
          <a:r>
            <a:rPr lang="en-US" sz="1800" b="1" dirty="0" smtClean="0">
              <a:solidFill>
                <a:schemeClr val="bg1"/>
              </a:solidFill>
            </a:rPr>
            <a:t>Accessibility</a:t>
          </a:r>
          <a:endParaRPr lang="en-US" sz="1800" b="1" dirty="0">
            <a:solidFill>
              <a:schemeClr val="bg1"/>
            </a:solidFill>
          </a:endParaRPr>
        </a:p>
      </dgm:t>
    </dgm:pt>
    <dgm:pt modelId="{6486937D-50A9-4A92-B547-374D21239319}" type="parTrans" cxnId="{3CBAE536-367A-4A2D-AF9C-F76E2202C2AB}">
      <dgm:prSet/>
      <dgm:spPr/>
      <dgm:t>
        <a:bodyPr/>
        <a:lstStyle/>
        <a:p>
          <a:endParaRPr lang="en-US" sz="2200"/>
        </a:p>
      </dgm:t>
    </dgm:pt>
    <dgm:pt modelId="{25D0C937-B243-48CB-9201-3DEDE1584EF6}" type="sibTrans" cxnId="{3CBAE536-367A-4A2D-AF9C-F76E2202C2AB}">
      <dgm:prSet/>
      <dgm:spPr/>
      <dgm:t>
        <a:bodyPr/>
        <a:lstStyle/>
        <a:p>
          <a:endParaRPr lang="en-US" sz="2200"/>
        </a:p>
      </dgm:t>
    </dgm:pt>
    <dgm:pt modelId="{CFAACE06-79F6-48F4-B5C8-04F33CAABA7D}">
      <dgm:prSet phldrT="[Text]" custT="1"/>
      <dgm:spPr>
        <a:solidFill>
          <a:schemeClr val="accent1"/>
        </a:solidFill>
      </dgm:spPr>
      <dgm:t>
        <a:bodyPr/>
        <a:lstStyle/>
        <a:p>
          <a:r>
            <a:rPr lang="en-US" sz="1800" b="1" dirty="0" smtClean="0">
              <a:solidFill>
                <a:schemeClr val="bg1"/>
              </a:solidFill>
            </a:rPr>
            <a:t>Affordability</a:t>
          </a:r>
          <a:endParaRPr lang="en-US" sz="1800" b="1" dirty="0">
            <a:solidFill>
              <a:schemeClr val="bg1"/>
            </a:solidFill>
          </a:endParaRPr>
        </a:p>
      </dgm:t>
    </dgm:pt>
    <dgm:pt modelId="{17E05A45-46FB-4BAA-96B8-0C7A2231F45C}" type="parTrans" cxnId="{77EEF94A-4D12-4A1B-A961-A244ED687711}">
      <dgm:prSet/>
      <dgm:spPr/>
      <dgm:t>
        <a:bodyPr/>
        <a:lstStyle/>
        <a:p>
          <a:endParaRPr lang="en-US" sz="2200"/>
        </a:p>
      </dgm:t>
    </dgm:pt>
    <dgm:pt modelId="{DCEDBC8A-AF96-42B4-B835-19506E965FA8}" type="sibTrans" cxnId="{77EEF94A-4D12-4A1B-A961-A244ED687711}">
      <dgm:prSet/>
      <dgm:spPr/>
      <dgm:t>
        <a:bodyPr/>
        <a:lstStyle/>
        <a:p>
          <a:endParaRPr lang="en-US" sz="2200"/>
        </a:p>
      </dgm:t>
    </dgm:pt>
    <dgm:pt modelId="{8BC2AC9D-C906-4BDA-AD1E-EB672DBAADD4}">
      <dgm:prSet phldrT="[Text]" custT="1"/>
      <dgm:spPr>
        <a:solidFill>
          <a:schemeClr val="accent2"/>
        </a:solidFill>
      </dgm:spPr>
      <dgm:t>
        <a:bodyPr/>
        <a:lstStyle/>
        <a:p>
          <a:r>
            <a:rPr lang="en-US" sz="1800" b="1" i="0" dirty="0" err="1" smtClean="0">
              <a:solidFill>
                <a:schemeClr val="bg1"/>
              </a:solidFill>
            </a:rPr>
            <a:t>Availa</a:t>
          </a:r>
          <a:r>
            <a:rPr lang="bg-BG" sz="1800" b="1" i="0" dirty="0" smtClean="0">
              <a:solidFill>
                <a:schemeClr val="bg1"/>
              </a:solidFill>
            </a:rPr>
            <a:t>-</a:t>
          </a:r>
          <a:r>
            <a:rPr lang="en-US" sz="1800" b="1" i="0" dirty="0" err="1" smtClean="0">
              <a:solidFill>
                <a:schemeClr val="bg1"/>
              </a:solidFill>
            </a:rPr>
            <a:t>bility</a:t>
          </a:r>
          <a:endParaRPr lang="en-US" sz="1800" i="0" dirty="0">
            <a:solidFill>
              <a:schemeClr val="bg1"/>
            </a:solidFill>
          </a:endParaRPr>
        </a:p>
      </dgm:t>
    </dgm:pt>
    <dgm:pt modelId="{DE0809E5-A8D9-4B44-A6FF-33ABE8284903}" type="parTrans" cxnId="{0370FE80-AEB5-4B86-BB93-71B3F1778F38}">
      <dgm:prSet/>
      <dgm:spPr/>
      <dgm:t>
        <a:bodyPr/>
        <a:lstStyle/>
        <a:p>
          <a:endParaRPr lang="en-US" sz="2200"/>
        </a:p>
      </dgm:t>
    </dgm:pt>
    <dgm:pt modelId="{24AE5D3D-2F12-4866-A11E-CAE0D00F9B91}" type="sibTrans" cxnId="{0370FE80-AEB5-4B86-BB93-71B3F1778F38}">
      <dgm:prSet/>
      <dgm:spPr/>
      <dgm:t>
        <a:bodyPr/>
        <a:lstStyle/>
        <a:p>
          <a:endParaRPr lang="en-US" sz="2200"/>
        </a:p>
      </dgm:t>
    </dgm:pt>
    <dgm:pt modelId="{DDB85346-0E6F-492C-B04A-00437BEF0047}">
      <dgm:prSet custT="1"/>
      <dgm:spPr>
        <a:solidFill>
          <a:schemeClr val="accent6"/>
        </a:solidFill>
      </dgm:spPr>
      <dgm:t>
        <a:bodyPr/>
        <a:lstStyle/>
        <a:p>
          <a:r>
            <a:rPr lang="en-US" sz="1800" b="1" dirty="0" smtClean="0">
              <a:solidFill>
                <a:schemeClr val="bg1"/>
              </a:solidFill>
            </a:rPr>
            <a:t>Social commit</a:t>
          </a:r>
          <a:r>
            <a:rPr lang="bg-BG" sz="1800" b="1" dirty="0" smtClean="0">
              <a:solidFill>
                <a:schemeClr val="bg1"/>
              </a:solidFill>
            </a:rPr>
            <a:t>-</a:t>
          </a:r>
          <a:r>
            <a:rPr lang="en-US" sz="1800" b="1" dirty="0" err="1" smtClean="0">
              <a:solidFill>
                <a:schemeClr val="bg1"/>
              </a:solidFill>
            </a:rPr>
            <a:t>ment</a:t>
          </a:r>
          <a:endParaRPr lang="en-US" sz="1800" b="1" dirty="0" smtClean="0">
            <a:solidFill>
              <a:schemeClr val="bg1"/>
            </a:solidFill>
          </a:endParaRPr>
        </a:p>
      </dgm:t>
    </dgm:pt>
    <dgm:pt modelId="{976644F3-EBFF-4B63-94B8-46DFC26F34DD}" type="parTrans" cxnId="{0A0169A9-B9A9-460F-A6B3-31D6134C58B7}">
      <dgm:prSet/>
      <dgm:spPr/>
      <dgm:t>
        <a:bodyPr/>
        <a:lstStyle/>
        <a:p>
          <a:endParaRPr lang="en-US"/>
        </a:p>
      </dgm:t>
    </dgm:pt>
    <dgm:pt modelId="{F943DC90-C260-4555-AF15-8A98DD361FA1}" type="sibTrans" cxnId="{0A0169A9-B9A9-460F-A6B3-31D6134C58B7}">
      <dgm:prSet/>
      <dgm:spPr/>
      <dgm:t>
        <a:bodyPr/>
        <a:lstStyle/>
        <a:p>
          <a:endParaRPr lang="en-US"/>
        </a:p>
      </dgm:t>
    </dgm:pt>
    <dgm:pt modelId="{EC3F8D98-A923-4D8D-81CF-65903229C0A9}" type="pres">
      <dgm:prSet presAssocID="{64F40BF7-CA62-4085-871F-8DDD6A64F792}" presName="compositeShape" presStyleCnt="0">
        <dgm:presLayoutVars>
          <dgm:chMax val="7"/>
          <dgm:dir/>
          <dgm:resizeHandles val="exact"/>
        </dgm:presLayoutVars>
      </dgm:prSet>
      <dgm:spPr/>
    </dgm:pt>
    <dgm:pt modelId="{8C4702E7-EBA8-4B5C-87ED-70DA8A9BA222}" type="pres">
      <dgm:prSet presAssocID="{8D8CB9E7-E36C-4595-89A6-A426FC195767}" presName="circ1" presStyleLbl="vennNode1" presStyleIdx="0" presStyleCnt="4"/>
      <dgm:spPr/>
      <dgm:t>
        <a:bodyPr/>
        <a:lstStyle/>
        <a:p>
          <a:endParaRPr lang="en-US"/>
        </a:p>
      </dgm:t>
    </dgm:pt>
    <dgm:pt modelId="{8C48C3D1-1F52-449A-87BA-747B78D5E19C}" type="pres">
      <dgm:prSet presAssocID="{8D8CB9E7-E36C-4595-89A6-A426FC195767}" presName="circ1Tx" presStyleLbl="revTx" presStyleIdx="0" presStyleCnt="0">
        <dgm:presLayoutVars>
          <dgm:chMax val="0"/>
          <dgm:chPref val="0"/>
          <dgm:bulletEnabled val="1"/>
        </dgm:presLayoutVars>
      </dgm:prSet>
      <dgm:spPr/>
      <dgm:t>
        <a:bodyPr/>
        <a:lstStyle/>
        <a:p>
          <a:endParaRPr lang="en-US"/>
        </a:p>
      </dgm:t>
    </dgm:pt>
    <dgm:pt modelId="{ACBD587D-55E5-48AE-BA28-BD0888C95B27}" type="pres">
      <dgm:prSet presAssocID="{DDB85346-0E6F-492C-B04A-00437BEF0047}" presName="circ2" presStyleLbl="vennNode1" presStyleIdx="1" presStyleCnt="4"/>
      <dgm:spPr/>
      <dgm:t>
        <a:bodyPr/>
        <a:lstStyle/>
        <a:p>
          <a:endParaRPr lang="en-US"/>
        </a:p>
      </dgm:t>
    </dgm:pt>
    <dgm:pt modelId="{A5CC5C55-5269-49A5-9C49-BB4F35DCDF44}" type="pres">
      <dgm:prSet presAssocID="{DDB85346-0E6F-492C-B04A-00437BEF0047}" presName="circ2Tx" presStyleLbl="revTx" presStyleIdx="0" presStyleCnt="0">
        <dgm:presLayoutVars>
          <dgm:chMax val="0"/>
          <dgm:chPref val="0"/>
          <dgm:bulletEnabled val="1"/>
        </dgm:presLayoutVars>
      </dgm:prSet>
      <dgm:spPr/>
      <dgm:t>
        <a:bodyPr/>
        <a:lstStyle/>
        <a:p>
          <a:endParaRPr lang="en-US"/>
        </a:p>
      </dgm:t>
    </dgm:pt>
    <dgm:pt modelId="{CA9A8B61-0408-4CB8-898B-F4D13D0CC9A6}" type="pres">
      <dgm:prSet presAssocID="{CFAACE06-79F6-48F4-B5C8-04F33CAABA7D}" presName="circ3" presStyleLbl="vennNode1" presStyleIdx="2" presStyleCnt="4"/>
      <dgm:spPr/>
      <dgm:t>
        <a:bodyPr/>
        <a:lstStyle/>
        <a:p>
          <a:endParaRPr lang="en-US"/>
        </a:p>
      </dgm:t>
    </dgm:pt>
    <dgm:pt modelId="{6D0F243B-89B0-48DB-90C6-367C85CCAACD}" type="pres">
      <dgm:prSet presAssocID="{CFAACE06-79F6-48F4-B5C8-04F33CAABA7D}" presName="circ3Tx" presStyleLbl="revTx" presStyleIdx="0" presStyleCnt="0">
        <dgm:presLayoutVars>
          <dgm:chMax val="0"/>
          <dgm:chPref val="0"/>
          <dgm:bulletEnabled val="1"/>
        </dgm:presLayoutVars>
      </dgm:prSet>
      <dgm:spPr/>
      <dgm:t>
        <a:bodyPr/>
        <a:lstStyle/>
        <a:p>
          <a:endParaRPr lang="en-US"/>
        </a:p>
      </dgm:t>
    </dgm:pt>
    <dgm:pt modelId="{10C74072-0122-49E0-B472-AEABEE360060}" type="pres">
      <dgm:prSet presAssocID="{8BC2AC9D-C906-4BDA-AD1E-EB672DBAADD4}" presName="circ4" presStyleLbl="vennNode1" presStyleIdx="3" presStyleCnt="4" custLinFactNeighborX="-928" custLinFactNeighborY="-3492"/>
      <dgm:spPr/>
      <dgm:t>
        <a:bodyPr/>
        <a:lstStyle/>
        <a:p>
          <a:endParaRPr lang="en-US"/>
        </a:p>
      </dgm:t>
    </dgm:pt>
    <dgm:pt modelId="{E440FF8D-5E29-43E3-BC83-F2E6202BB24E}" type="pres">
      <dgm:prSet presAssocID="{8BC2AC9D-C906-4BDA-AD1E-EB672DBAADD4}" presName="circ4Tx" presStyleLbl="revTx" presStyleIdx="0" presStyleCnt="0">
        <dgm:presLayoutVars>
          <dgm:chMax val="0"/>
          <dgm:chPref val="0"/>
          <dgm:bulletEnabled val="1"/>
        </dgm:presLayoutVars>
      </dgm:prSet>
      <dgm:spPr/>
      <dgm:t>
        <a:bodyPr/>
        <a:lstStyle/>
        <a:p>
          <a:endParaRPr lang="en-US"/>
        </a:p>
      </dgm:t>
    </dgm:pt>
  </dgm:ptLst>
  <dgm:cxnLst>
    <dgm:cxn modelId="{0370FE80-AEB5-4B86-BB93-71B3F1778F38}" srcId="{64F40BF7-CA62-4085-871F-8DDD6A64F792}" destId="{8BC2AC9D-C906-4BDA-AD1E-EB672DBAADD4}" srcOrd="3" destOrd="0" parTransId="{DE0809E5-A8D9-4B44-A6FF-33ABE8284903}" sibTransId="{24AE5D3D-2F12-4866-A11E-CAE0D00F9B91}"/>
    <dgm:cxn modelId="{7E16AE98-FB71-4C30-8ED4-D1667BE367B4}" type="presOf" srcId="{8BC2AC9D-C906-4BDA-AD1E-EB672DBAADD4}" destId="{10C74072-0122-49E0-B472-AEABEE360060}" srcOrd="0" destOrd="0" presId="urn:microsoft.com/office/officeart/2005/8/layout/venn1"/>
    <dgm:cxn modelId="{77EEF94A-4D12-4A1B-A961-A244ED687711}" srcId="{64F40BF7-CA62-4085-871F-8DDD6A64F792}" destId="{CFAACE06-79F6-48F4-B5C8-04F33CAABA7D}" srcOrd="2" destOrd="0" parTransId="{17E05A45-46FB-4BAA-96B8-0C7A2231F45C}" sibTransId="{DCEDBC8A-AF96-42B4-B835-19506E965FA8}"/>
    <dgm:cxn modelId="{0B369534-B9B0-46CD-9825-31A371BC88ED}" type="presOf" srcId="{CFAACE06-79F6-48F4-B5C8-04F33CAABA7D}" destId="{6D0F243B-89B0-48DB-90C6-367C85CCAACD}" srcOrd="1" destOrd="0" presId="urn:microsoft.com/office/officeart/2005/8/layout/venn1"/>
    <dgm:cxn modelId="{530AB2AF-ED04-4DC4-9674-E1B117193552}" type="presOf" srcId="{8D8CB9E7-E36C-4595-89A6-A426FC195767}" destId="{8C48C3D1-1F52-449A-87BA-747B78D5E19C}" srcOrd="1" destOrd="0" presId="urn:microsoft.com/office/officeart/2005/8/layout/venn1"/>
    <dgm:cxn modelId="{0A0169A9-B9A9-460F-A6B3-31D6134C58B7}" srcId="{64F40BF7-CA62-4085-871F-8DDD6A64F792}" destId="{DDB85346-0E6F-492C-B04A-00437BEF0047}" srcOrd="1" destOrd="0" parTransId="{976644F3-EBFF-4B63-94B8-46DFC26F34DD}" sibTransId="{F943DC90-C260-4555-AF15-8A98DD361FA1}"/>
    <dgm:cxn modelId="{D5F74764-91A0-4EF7-9E17-22D386D86580}" type="presOf" srcId="{8D8CB9E7-E36C-4595-89A6-A426FC195767}" destId="{8C4702E7-EBA8-4B5C-87ED-70DA8A9BA222}" srcOrd="0" destOrd="0" presId="urn:microsoft.com/office/officeart/2005/8/layout/venn1"/>
    <dgm:cxn modelId="{9E38FA67-D7B6-481E-9203-F9D647AE773F}" type="presOf" srcId="{DDB85346-0E6F-492C-B04A-00437BEF0047}" destId="{A5CC5C55-5269-49A5-9C49-BB4F35DCDF44}" srcOrd="1" destOrd="0" presId="urn:microsoft.com/office/officeart/2005/8/layout/venn1"/>
    <dgm:cxn modelId="{91A34775-2E6E-4DF3-8566-40EDC09047A5}" type="presOf" srcId="{64F40BF7-CA62-4085-871F-8DDD6A64F792}" destId="{EC3F8D98-A923-4D8D-81CF-65903229C0A9}" srcOrd="0" destOrd="0" presId="urn:microsoft.com/office/officeart/2005/8/layout/venn1"/>
    <dgm:cxn modelId="{3CBAE536-367A-4A2D-AF9C-F76E2202C2AB}" srcId="{64F40BF7-CA62-4085-871F-8DDD6A64F792}" destId="{8D8CB9E7-E36C-4595-89A6-A426FC195767}" srcOrd="0" destOrd="0" parTransId="{6486937D-50A9-4A92-B547-374D21239319}" sibTransId="{25D0C937-B243-48CB-9201-3DEDE1584EF6}"/>
    <dgm:cxn modelId="{962A3A17-6F47-4E8D-8535-13858D5A6844}" type="presOf" srcId="{8BC2AC9D-C906-4BDA-AD1E-EB672DBAADD4}" destId="{E440FF8D-5E29-43E3-BC83-F2E6202BB24E}" srcOrd="1" destOrd="0" presId="urn:microsoft.com/office/officeart/2005/8/layout/venn1"/>
    <dgm:cxn modelId="{A0E96AD2-22AC-42AA-A108-77D7008866A0}" type="presOf" srcId="{DDB85346-0E6F-492C-B04A-00437BEF0047}" destId="{ACBD587D-55E5-48AE-BA28-BD0888C95B27}" srcOrd="0" destOrd="0" presId="urn:microsoft.com/office/officeart/2005/8/layout/venn1"/>
    <dgm:cxn modelId="{4FE269C1-5F8A-4221-ACBD-0D193D90291B}" type="presOf" srcId="{CFAACE06-79F6-48F4-B5C8-04F33CAABA7D}" destId="{CA9A8B61-0408-4CB8-898B-F4D13D0CC9A6}" srcOrd="0" destOrd="0" presId="urn:microsoft.com/office/officeart/2005/8/layout/venn1"/>
    <dgm:cxn modelId="{9F274769-E6A2-451A-943A-CEF35EEB60B1}" type="presParOf" srcId="{EC3F8D98-A923-4D8D-81CF-65903229C0A9}" destId="{8C4702E7-EBA8-4B5C-87ED-70DA8A9BA222}" srcOrd="0" destOrd="0" presId="urn:microsoft.com/office/officeart/2005/8/layout/venn1"/>
    <dgm:cxn modelId="{B3DA6A3E-63ED-46D7-BE1C-F18C7B16D95F}" type="presParOf" srcId="{EC3F8D98-A923-4D8D-81CF-65903229C0A9}" destId="{8C48C3D1-1F52-449A-87BA-747B78D5E19C}" srcOrd="1" destOrd="0" presId="urn:microsoft.com/office/officeart/2005/8/layout/venn1"/>
    <dgm:cxn modelId="{D0A54623-3881-4E85-8EC5-9FFE79175666}" type="presParOf" srcId="{EC3F8D98-A923-4D8D-81CF-65903229C0A9}" destId="{ACBD587D-55E5-48AE-BA28-BD0888C95B27}" srcOrd="2" destOrd="0" presId="urn:microsoft.com/office/officeart/2005/8/layout/venn1"/>
    <dgm:cxn modelId="{7A421596-4089-486E-A1A9-9FC635F4F966}" type="presParOf" srcId="{EC3F8D98-A923-4D8D-81CF-65903229C0A9}" destId="{A5CC5C55-5269-49A5-9C49-BB4F35DCDF44}" srcOrd="3" destOrd="0" presId="urn:microsoft.com/office/officeart/2005/8/layout/venn1"/>
    <dgm:cxn modelId="{172FA324-9D23-4DA8-8800-219348C2510D}" type="presParOf" srcId="{EC3F8D98-A923-4D8D-81CF-65903229C0A9}" destId="{CA9A8B61-0408-4CB8-898B-F4D13D0CC9A6}" srcOrd="4" destOrd="0" presId="urn:microsoft.com/office/officeart/2005/8/layout/venn1"/>
    <dgm:cxn modelId="{7101A48D-36F9-4B42-B162-16224BCB0F1D}" type="presParOf" srcId="{EC3F8D98-A923-4D8D-81CF-65903229C0A9}" destId="{6D0F243B-89B0-48DB-90C6-367C85CCAACD}" srcOrd="5" destOrd="0" presId="urn:microsoft.com/office/officeart/2005/8/layout/venn1"/>
    <dgm:cxn modelId="{50F68F11-AB0B-4959-8704-5D4A0FF78D7F}" type="presParOf" srcId="{EC3F8D98-A923-4D8D-81CF-65903229C0A9}" destId="{10C74072-0122-49E0-B472-AEABEE360060}" srcOrd="6" destOrd="0" presId="urn:microsoft.com/office/officeart/2005/8/layout/venn1"/>
    <dgm:cxn modelId="{BF36757B-7643-4A87-99FE-E15065E16915}" type="presParOf" srcId="{EC3F8D98-A923-4D8D-81CF-65903229C0A9}" destId="{E440FF8D-5E29-43E3-BC83-F2E6202BB24E}"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702E7-EBA8-4B5C-87ED-70DA8A9BA222}">
      <dsp:nvSpPr>
        <dsp:cNvPr id="0" name=""/>
        <dsp:cNvSpPr/>
      </dsp:nvSpPr>
      <dsp:spPr>
        <a:xfrm>
          <a:off x="1386285" y="41044"/>
          <a:ext cx="2134317" cy="2134317"/>
        </a:xfrm>
        <a:prstGeom prst="ellipse">
          <a:avLst/>
        </a:prstGeom>
        <a:solidFill>
          <a:srgbClr val="C51F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Accessibility</a:t>
          </a:r>
          <a:endParaRPr lang="en-US" sz="1800" b="1" kern="1200" dirty="0">
            <a:solidFill>
              <a:schemeClr val="bg1"/>
            </a:solidFill>
          </a:endParaRPr>
        </a:p>
      </dsp:txBody>
      <dsp:txXfrm>
        <a:off x="1632552" y="328356"/>
        <a:ext cx="1641782" cy="677235"/>
      </dsp:txXfrm>
    </dsp:sp>
    <dsp:sp modelId="{ACBD587D-55E5-48AE-BA28-BD0888C95B27}">
      <dsp:nvSpPr>
        <dsp:cNvPr id="0" name=""/>
        <dsp:cNvSpPr/>
      </dsp:nvSpPr>
      <dsp:spPr>
        <a:xfrm>
          <a:off x="2330310" y="985069"/>
          <a:ext cx="2134317" cy="2134317"/>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Social commit</a:t>
          </a:r>
          <a:r>
            <a:rPr lang="bg-BG" sz="1800" b="1" kern="1200" dirty="0" smtClean="0">
              <a:solidFill>
                <a:schemeClr val="bg1"/>
              </a:solidFill>
            </a:rPr>
            <a:t>-</a:t>
          </a:r>
          <a:r>
            <a:rPr lang="en-US" sz="1800" b="1" kern="1200" dirty="0" err="1" smtClean="0">
              <a:solidFill>
                <a:schemeClr val="bg1"/>
              </a:solidFill>
            </a:rPr>
            <a:t>ment</a:t>
          </a:r>
          <a:endParaRPr lang="en-US" sz="1800" b="1" kern="1200" dirty="0" smtClean="0">
            <a:solidFill>
              <a:schemeClr val="bg1"/>
            </a:solidFill>
          </a:endParaRPr>
        </a:p>
      </dsp:txBody>
      <dsp:txXfrm>
        <a:off x="3479558" y="1231336"/>
        <a:ext cx="820891" cy="1641782"/>
      </dsp:txXfrm>
    </dsp:sp>
    <dsp:sp modelId="{CA9A8B61-0408-4CB8-898B-F4D13D0CC9A6}">
      <dsp:nvSpPr>
        <dsp:cNvPr id="0" name=""/>
        <dsp:cNvSpPr/>
      </dsp:nvSpPr>
      <dsp:spPr>
        <a:xfrm>
          <a:off x="1386285" y="1929094"/>
          <a:ext cx="2134317" cy="213431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Affordability</a:t>
          </a:r>
          <a:endParaRPr lang="en-US" sz="1800" b="1" kern="1200" dirty="0">
            <a:solidFill>
              <a:schemeClr val="bg1"/>
            </a:solidFill>
          </a:endParaRPr>
        </a:p>
      </dsp:txBody>
      <dsp:txXfrm>
        <a:off x="1632552" y="3098864"/>
        <a:ext cx="1641782" cy="677235"/>
      </dsp:txXfrm>
    </dsp:sp>
    <dsp:sp modelId="{10C74072-0122-49E0-B472-AEABEE360060}">
      <dsp:nvSpPr>
        <dsp:cNvPr id="0" name=""/>
        <dsp:cNvSpPr/>
      </dsp:nvSpPr>
      <dsp:spPr>
        <a:xfrm>
          <a:off x="422454" y="910539"/>
          <a:ext cx="2134317" cy="2134317"/>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rPr>
            <a:t>Availa</a:t>
          </a:r>
          <a:r>
            <a:rPr lang="bg-BG" sz="1800" b="1" i="0" kern="1200" dirty="0" smtClean="0">
              <a:solidFill>
                <a:schemeClr val="bg1"/>
              </a:solidFill>
            </a:rPr>
            <a:t>-</a:t>
          </a:r>
          <a:r>
            <a:rPr lang="en-US" sz="1800" b="1" i="0" kern="1200" dirty="0" err="1" smtClean="0">
              <a:solidFill>
                <a:schemeClr val="bg1"/>
              </a:solidFill>
            </a:rPr>
            <a:t>bility</a:t>
          </a:r>
          <a:endParaRPr lang="en-US" sz="1800" i="0" kern="1200" dirty="0">
            <a:solidFill>
              <a:schemeClr val="bg1"/>
            </a:solidFill>
          </a:endParaRPr>
        </a:p>
      </dsp:txBody>
      <dsp:txXfrm>
        <a:off x="586632" y="1156806"/>
        <a:ext cx="820891" cy="16417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1247CB-B034-4D16-A3B1-30D89E55D71E}" type="datetimeFigureOut">
              <a:rPr lang="en-GB" smtClean="0"/>
              <a:t>15/10/2019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2499E9-814E-46D9-9521-F134DCD171F6}" type="slidenum">
              <a:rPr lang="en-GB" smtClean="0"/>
              <a:t>‹#›</a:t>
            </a:fld>
            <a:endParaRPr lang="en-GB"/>
          </a:p>
        </p:txBody>
      </p:sp>
    </p:spTree>
    <p:extLst>
      <p:ext uri="{BB962C8B-B14F-4D97-AF65-F5344CB8AC3E}">
        <p14:creationId xmlns:p14="http://schemas.microsoft.com/office/powerpoint/2010/main" val="3595275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B103C-001E-41D5-8174-4B76DBE64CD9}" type="datetimeFigureOut">
              <a:rPr lang="en-GB" smtClean="0"/>
              <a:t>15/10/2019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716E2-54CA-4F07-AB32-9B62339A570B}" type="slidenum">
              <a:rPr lang="en-GB" smtClean="0"/>
              <a:t>‹#›</a:t>
            </a:fld>
            <a:endParaRPr lang="en-GB"/>
          </a:p>
        </p:txBody>
      </p:sp>
    </p:spTree>
    <p:extLst>
      <p:ext uri="{BB962C8B-B14F-4D97-AF65-F5344CB8AC3E}">
        <p14:creationId xmlns:p14="http://schemas.microsoft.com/office/powerpoint/2010/main" val="282508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1</a:t>
            </a:fld>
            <a:endParaRPr lang="en-GB"/>
          </a:p>
        </p:txBody>
      </p:sp>
    </p:spTree>
    <p:extLst>
      <p:ext uri="{BB962C8B-B14F-4D97-AF65-F5344CB8AC3E}">
        <p14:creationId xmlns:p14="http://schemas.microsoft.com/office/powerpoint/2010/main" val="11949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Accessibility of adult education refers to the ability of people from all backgrounds to access and benefit from adult education on a reasonably equal basis</a:t>
            </a:r>
          </a:p>
          <a:p>
            <a:r>
              <a:rPr lang="en-US" sz="1200" b="0" i="0" u="none" strike="noStrike" kern="1200" baseline="0" dirty="0" smtClean="0">
                <a:solidFill>
                  <a:schemeClr val="tx1"/>
                </a:solidFill>
                <a:latin typeface="+mn-lt"/>
                <a:ea typeface="+mn-ea"/>
                <a:cs typeface="+mn-cs"/>
              </a:rPr>
              <a:t>Availability of adult education relates to resources that are suitable for adult education and enable people’s participation in it.</a:t>
            </a:r>
          </a:p>
          <a:p>
            <a:r>
              <a:rPr lang="en-US" sz="1200" b="0" i="0" u="none" strike="noStrike" kern="1200" baseline="0" dirty="0" smtClean="0">
                <a:solidFill>
                  <a:schemeClr val="tx1"/>
                </a:solidFill>
                <a:latin typeface="+mn-lt"/>
                <a:ea typeface="+mn-ea"/>
                <a:cs typeface="+mn-cs"/>
              </a:rPr>
              <a:t>Affordability of AE captures the cost of adult education in relation to people’s financial means and the support they receive to overcome obstacles to participation</a:t>
            </a:r>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8</a:t>
            </a:fld>
            <a:endParaRPr lang="en-GB"/>
          </a:p>
        </p:txBody>
      </p:sp>
    </p:spTree>
    <p:extLst>
      <p:ext uri="{BB962C8B-B14F-4D97-AF65-F5344CB8AC3E}">
        <p14:creationId xmlns:p14="http://schemas.microsoft.com/office/powerpoint/2010/main" val="3124323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figure highlights the significant differences between countries with regard to the extent to which AE as a common good has been accomplished, with the North European countries and Luxembourg scoring the best and Romania, the worst.</a:t>
            </a:r>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10</a:t>
            </a:fld>
            <a:endParaRPr lang="en-GB"/>
          </a:p>
        </p:txBody>
      </p:sp>
    </p:spTree>
    <p:extLst>
      <p:ext uri="{BB962C8B-B14F-4D97-AF65-F5344CB8AC3E}">
        <p14:creationId xmlns:p14="http://schemas.microsoft.com/office/powerpoint/2010/main" val="193275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figure demonstrates that differences also occur between the country ranks depending on the four dimensions of adult education as a common good. For example, Denmark, which occupies the third place according to its overall score, ranks fifth on accessibility, first on availability, fifteenth on affordability and fourth on social commitment. These differences indicate that AE as a common good is a complex phenomenon and that, in this respect, problematic</a:t>
            </a:r>
          </a:p>
          <a:p>
            <a:r>
              <a:rPr lang="en-US" sz="1200" b="0" i="0" u="none" strike="noStrike" kern="1200" baseline="0" dirty="0" smtClean="0">
                <a:solidFill>
                  <a:schemeClr val="tx1"/>
                </a:solidFill>
                <a:latin typeface="+mn-lt"/>
                <a:ea typeface="+mn-ea"/>
                <a:cs typeface="+mn-cs"/>
              </a:rPr>
              <a:t>aspects appear in all countries.</a:t>
            </a:r>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11</a:t>
            </a:fld>
            <a:endParaRPr lang="en-GB"/>
          </a:p>
        </p:txBody>
      </p:sp>
    </p:spTree>
    <p:extLst>
      <p:ext uri="{BB962C8B-B14F-4D97-AF65-F5344CB8AC3E}">
        <p14:creationId xmlns:p14="http://schemas.microsoft.com/office/powerpoint/2010/main" val="288718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The figure shows that countries differ with regard to the advancement of inclusion of adults with low and high levels of education. We observed that </a:t>
            </a:r>
            <a:r>
              <a:rPr lang="en-US" sz="800" dirty="0" err="1" smtClean="0"/>
              <a:t>nonformal</a:t>
            </a:r>
            <a:r>
              <a:rPr lang="en-US" sz="800" dirty="0" smtClean="0"/>
              <a:t> education has become more inclusive with regard to people with high education in the period between 2007 and 2011 in more than half of the countries studied. The figure also shows that </a:t>
            </a:r>
            <a:r>
              <a:rPr lang="en-US" sz="800" dirty="0" err="1" smtClean="0"/>
              <a:t>nonformal</a:t>
            </a:r>
            <a:r>
              <a:rPr lang="en-US" sz="800" dirty="0" smtClean="0"/>
              <a:t> education has achieved better inclusion with regard to low-educated people than with regard to high-educated ones in 13 of the countries. This is very pronounced in Italy and Portugal.</a:t>
            </a:r>
          </a:p>
          <a:p>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15</a:t>
            </a:fld>
            <a:endParaRPr lang="en-GB"/>
          </a:p>
        </p:txBody>
      </p:sp>
    </p:spTree>
    <p:extLst>
      <p:ext uri="{BB962C8B-B14F-4D97-AF65-F5344CB8AC3E}">
        <p14:creationId xmlns:p14="http://schemas.microsoft.com/office/powerpoint/2010/main" val="404077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The analysis of </a:t>
            </a:r>
            <a:r>
              <a:rPr lang="en-US" sz="800" dirty="0" err="1" smtClean="0"/>
              <a:t>IfairAE</a:t>
            </a:r>
            <a:r>
              <a:rPr lang="en-US" sz="800" dirty="0" smtClean="0"/>
              <a:t> reveals some positive trends with regard to the fairness in the participation of the group of highly educated in </a:t>
            </a:r>
            <a:r>
              <a:rPr lang="en-US" sz="800" dirty="0" err="1" smtClean="0"/>
              <a:t>nonformal</a:t>
            </a:r>
            <a:r>
              <a:rPr lang="en-US" sz="800" dirty="0" smtClean="0"/>
              <a:t> education. We observe a decrease in the overrepresentation of this group and the representation of people with high education has become closer to the fair one in most of the countries, except Belgium, Bulgaria, Cyprus, Germany, Greece, Lithuania, Norway, and Sweden. There was also a considerable increase of fairness in Hungary, Poland, Portugal, and Romania. With regard to the fairness in relation to the representation of people with low education, the analysis shows that it increased in 11 of the countries, as highest increase was achieved in Italy, Slovenia, and the United Kingdom and lowest in Austria, Bulgaria, Poland, and Spain.</a:t>
            </a:r>
          </a:p>
          <a:p>
            <a:endParaRPr lang="en-US" dirty="0"/>
          </a:p>
        </p:txBody>
      </p:sp>
      <p:sp>
        <p:nvSpPr>
          <p:cNvPr id="4" name="Slide Number Placeholder 3"/>
          <p:cNvSpPr>
            <a:spLocks noGrp="1"/>
          </p:cNvSpPr>
          <p:nvPr>
            <p:ph type="sldNum" sz="quarter" idx="10"/>
          </p:nvPr>
        </p:nvSpPr>
        <p:spPr/>
        <p:txBody>
          <a:bodyPr/>
          <a:lstStyle/>
          <a:p>
            <a:fld id="{C68716E2-54CA-4F07-AB32-9B62339A570B}" type="slidenum">
              <a:rPr lang="en-GB" smtClean="0"/>
              <a:t>16</a:t>
            </a:fld>
            <a:endParaRPr lang="en-GB"/>
          </a:p>
        </p:txBody>
      </p:sp>
    </p:spTree>
    <p:extLst>
      <p:ext uri="{BB962C8B-B14F-4D97-AF65-F5344CB8AC3E}">
        <p14:creationId xmlns:p14="http://schemas.microsoft.com/office/powerpoint/2010/main" val="3312188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9143997" cy="5146355"/>
          </a:xfrm>
          <a:prstGeom prst="rect">
            <a:avLst/>
          </a:prstGeom>
        </p:spPr>
      </p:pic>
    </p:spTree>
    <p:extLst>
      <p:ext uri="{BB962C8B-B14F-4D97-AF65-F5344CB8AC3E}">
        <p14:creationId xmlns:p14="http://schemas.microsoft.com/office/powerpoint/2010/main" val="139306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od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124999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ody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75203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Slide_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84772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 y="1617"/>
            <a:ext cx="9133176" cy="5140265"/>
          </a:xfrm>
          <a:prstGeom prst="rect">
            <a:avLst/>
          </a:prstGeom>
        </p:spPr>
      </p:pic>
    </p:spTree>
    <p:extLst>
      <p:ext uri="{BB962C8B-B14F-4D97-AF65-F5344CB8AC3E}">
        <p14:creationId xmlns:p14="http://schemas.microsoft.com/office/powerpoint/2010/main" val="116745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51445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409664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81563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46132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ody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37181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dy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23087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2056602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92852"/>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9881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237441"/>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527519"/>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69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337637"/>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pepka7@gmail.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4048" y="1929339"/>
            <a:ext cx="3854939" cy="1569660"/>
          </a:xfrm>
          <a:prstGeom prst="rect">
            <a:avLst/>
          </a:prstGeom>
          <a:noFill/>
        </p:spPr>
        <p:txBody>
          <a:bodyPr wrap="square" rtlCol="0" anchor="ctr" anchorCtr="0">
            <a:spAutoFit/>
          </a:bodyPr>
          <a:lstStyle/>
          <a:p>
            <a:r>
              <a:rPr lang="en-GB" sz="2400" b="1" dirty="0" smtClean="0">
                <a:solidFill>
                  <a:schemeClr val="bg1"/>
                </a:solidFill>
                <a:latin typeface="EC Square Sans Pro" panose="020B0506040000020004" pitchFamily="34" charset="0"/>
              </a:rPr>
              <a:t>COMMON  GOOD  </a:t>
            </a:r>
          </a:p>
          <a:p>
            <a:r>
              <a:rPr lang="en-GB" sz="2400" b="1" dirty="0" smtClean="0">
                <a:solidFill>
                  <a:schemeClr val="bg1"/>
                </a:solidFill>
                <a:latin typeface="EC Square Sans Pro" panose="020B0506040000020004" pitchFamily="34" charset="0"/>
              </a:rPr>
              <a:t>AND  </a:t>
            </a:r>
            <a:r>
              <a:rPr lang="en-GB" sz="2400" b="1" smtClean="0">
                <a:solidFill>
                  <a:schemeClr val="bg1"/>
                </a:solidFill>
                <a:latin typeface="EC Square Sans Pro" panose="020B0506040000020004" pitchFamily="34" charset="0"/>
              </a:rPr>
              <a:t>SOCIAL  JUSTICE  </a:t>
            </a:r>
            <a:r>
              <a:rPr lang="en-GB" sz="2400" b="1" dirty="0" smtClean="0">
                <a:solidFill>
                  <a:schemeClr val="bg1"/>
                </a:solidFill>
                <a:latin typeface="EC Square Sans Pro" panose="020B0506040000020004" pitchFamily="34" charset="0"/>
              </a:rPr>
              <a:t>PERSPECTIVES  </a:t>
            </a:r>
            <a:r>
              <a:rPr lang="en-GB" sz="2400" b="1" smtClean="0">
                <a:solidFill>
                  <a:schemeClr val="bg1"/>
                </a:solidFill>
                <a:latin typeface="EC Square Sans Pro" panose="020B0506040000020004" pitchFamily="34" charset="0"/>
              </a:rPr>
              <a:t>TO  ADULT  </a:t>
            </a:r>
            <a:r>
              <a:rPr lang="en-GB" sz="2400" b="1" dirty="0" smtClean="0">
                <a:solidFill>
                  <a:schemeClr val="bg1"/>
                </a:solidFill>
                <a:latin typeface="EC Square Sans Pro" panose="020B0506040000020004" pitchFamily="34" charset="0"/>
              </a:rPr>
              <a:t>EDUCATION</a:t>
            </a:r>
            <a:endParaRPr lang="en-GB" sz="2400" b="1" dirty="0">
              <a:solidFill>
                <a:schemeClr val="bg1"/>
              </a:solidFill>
            </a:endParaRPr>
          </a:p>
        </p:txBody>
      </p:sp>
      <p:sp>
        <p:nvSpPr>
          <p:cNvPr id="5" name="TextBox 4"/>
          <p:cNvSpPr txBox="1"/>
          <p:nvPr/>
        </p:nvSpPr>
        <p:spPr>
          <a:xfrm>
            <a:off x="5004048" y="3507854"/>
            <a:ext cx="3744416" cy="646331"/>
          </a:xfrm>
          <a:prstGeom prst="rect">
            <a:avLst/>
          </a:prstGeom>
          <a:noFill/>
        </p:spPr>
        <p:txBody>
          <a:bodyPr wrap="square" rtlCol="0">
            <a:spAutoFit/>
          </a:bodyPr>
          <a:lstStyle/>
          <a:p>
            <a:r>
              <a:rPr lang="en-GB" sz="1200" dirty="0" smtClean="0">
                <a:solidFill>
                  <a:schemeClr val="bg1"/>
                </a:solidFill>
              </a:rPr>
              <a:t>PEPKA BOYADJIEVA</a:t>
            </a:r>
            <a:r>
              <a:rPr lang="en-GB" sz="1200" dirty="0">
                <a:solidFill>
                  <a:schemeClr val="bg1"/>
                </a:solidFill>
              </a:rPr>
              <a:t/>
            </a:r>
            <a:br>
              <a:rPr lang="en-GB" sz="1200" dirty="0">
                <a:solidFill>
                  <a:schemeClr val="bg1"/>
                </a:solidFill>
              </a:rPr>
            </a:br>
            <a:r>
              <a:rPr lang="en-GB" sz="1200" dirty="0" smtClean="0">
                <a:solidFill>
                  <a:schemeClr val="bg1"/>
                </a:solidFill>
              </a:rPr>
              <a:t>15 October 2019 </a:t>
            </a:r>
            <a:r>
              <a:rPr lang="en-GB" sz="1200" dirty="0">
                <a:solidFill>
                  <a:schemeClr val="bg1"/>
                </a:solidFill>
              </a:rPr>
              <a:t/>
            </a:r>
            <a:br>
              <a:rPr lang="en-GB" sz="1200" dirty="0">
                <a:solidFill>
                  <a:schemeClr val="bg1"/>
                </a:solidFill>
              </a:rPr>
            </a:br>
            <a:r>
              <a:rPr lang="en-GB" sz="1200" dirty="0" smtClean="0">
                <a:solidFill>
                  <a:schemeClr val="bg1"/>
                </a:solidFill>
              </a:rPr>
              <a:t>Helsinki</a:t>
            </a:r>
            <a:endParaRPr lang="en-GB" sz="1000" dirty="0">
              <a:solidFill>
                <a:schemeClr val="bg1"/>
              </a:solidFill>
            </a:endParaRPr>
          </a:p>
        </p:txBody>
      </p:sp>
    </p:spTree>
    <p:extLst>
      <p:ext uri="{BB962C8B-B14F-4D97-AF65-F5344CB8AC3E}">
        <p14:creationId xmlns:p14="http://schemas.microsoft.com/office/powerpoint/2010/main" val="3690767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AE AS A COMMON GOOD IN DIFFERENT COUNTRIES</a:t>
            </a:r>
            <a:endParaRPr kumimoji="0" lang="en-GB" sz="20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None/>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1684190948"/>
              </p:ext>
            </p:extLst>
          </p:nvPr>
        </p:nvGraphicFramePr>
        <p:xfrm>
          <a:off x="436687" y="879562"/>
          <a:ext cx="8280151"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10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88632"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algn="r">
              <a:defRPr/>
            </a:pPr>
            <a:r>
              <a:rPr kumimoji="0" lang="en-US" sz="1600" b="1" i="0" u="none" strike="noStrike" kern="1200" cap="none" spc="0" normalizeH="0" baseline="0" noProof="0" dirty="0" smtClean="0">
                <a:ln>
                  <a:noFill/>
                </a:ln>
                <a:solidFill>
                  <a:srgbClr val="292C69"/>
                </a:solidFill>
                <a:effectLst/>
                <a:uLnTx/>
                <a:uFillTx/>
                <a:latin typeface="EC Square Sans Pro Medium"/>
              </a:rPr>
              <a:t>INDEXES FOR AE’S ACCESSIBILITY, AVAILABILITY, AFFORDABILITY AND SOCIAL COMMITMENT TO AE</a:t>
            </a:r>
            <a:endParaRPr kumimoji="0" lang="en-GB" sz="1600" b="1" i="0" u="none" strike="noStrike" kern="1200" cap="none" spc="0" normalizeH="0" baseline="0" noProof="0" dirty="0">
              <a:ln>
                <a:noFill/>
              </a:ln>
              <a:solidFill>
                <a:srgbClr val="292C69"/>
              </a:solidFill>
              <a:effectLst/>
              <a:uLnTx/>
              <a:uFillTx/>
              <a:latin typeface="EC Square Sans Pro Medium"/>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None/>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4" name="Chart 3"/>
          <p:cNvGraphicFramePr>
            <a:graphicFrameLocks/>
          </p:cNvGraphicFramePr>
          <p:nvPr>
            <p:extLst>
              <p:ext uri="{D42A27DB-BD31-4B8C-83A1-F6EECF244321}">
                <p14:modId xmlns:p14="http://schemas.microsoft.com/office/powerpoint/2010/main" val="3844977162"/>
              </p:ext>
            </p:extLst>
          </p:nvPr>
        </p:nvGraphicFramePr>
        <p:xfrm>
          <a:off x="468313" y="915566"/>
          <a:ext cx="8424936" cy="3734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10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16624"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A SOCIAL JUSTICE PERSPECTIVE TO AE</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4" name="Rectangle 3"/>
          <p:cNvSpPr/>
          <p:nvPr/>
        </p:nvSpPr>
        <p:spPr>
          <a:xfrm>
            <a:off x="539552" y="1131590"/>
            <a:ext cx="7992888" cy="3831818"/>
          </a:xfrm>
          <a:prstGeom prst="rect">
            <a:avLst/>
          </a:prstGeom>
        </p:spPr>
        <p:txBody>
          <a:bodyPr wrap="square">
            <a:spAutoFit/>
          </a:bodyPr>
          <a:lstStyle/>
          <a:p>
            <a:pPr marL="285750" indent="-285750">
              <a:buFont typeface="Wingdings" panose="05000000000000000000" pitchFamily="2" charset="2"/>
              <a:buChar char="q"/>
            </a:pPr>
            <a:r>
              <a:rPr lang="en-IE" altLang="en-US" sz="2000" b="1" dirty="0">
                <a:solidFill>
                  <a:srgbClr val="00B050"/>
                </a:solidFill>
                <a:cs typeface="Arial" charset="0"/>
              </a:rPr>
              <a:t>‘Social justice’ </a:t>
            </a:r>
            <a:r>
              <a:rPr lang="en-IE" altLang="en-US" sz="2000" b="1" dirty="0"/>
              <a:t>is often taken as an unconditional good and there are few attempts to define its meaning (Jackson, 2011</a:t>
            </a:r>
            <a:r>
              <a:rPr lang="en-IE" altLang="en-US" sz="2000" b="1" dirty="0" smtClean="0"/>
              <a:t>).</a:t>
            </a:r>
          </a:p>
          <a:p>
            <a:pPr marL="285750" indent="-285750">
              <a:buFont typeface="Wingdings" panose="05000000000000000000" pitchFamily="2" charset="2"/>
              <a:buChar char="q"/>
            </a:pPr>
            <a:endParaRPr lang="en-IE" altLang="en-US" sz="2000" b="1" dirty="0"/>
          </a:p>
          <a:p>
            <a:pPr marL="285750" indent="-285750">
              <a:buClr>
                <a:srgbClr val="00B050"/>
              </a:buClr>
              <a:buFont typeface="Wingdings" panose="05000000000000000000" pitchFamily="2" charset="2"/>
              <a:buChar char="q"/>
            </a:pPr>
            <a:r>
              <a:rPr lang="en-IE" altLang="en-US" sz="2000" b="1" dirty="0" smtClean="0"/>
              <a:t>In </a:t>
            </a:r>
            <a:r>
              <a:rPr lang="en-IE" altLang="en-US" sz="2000" b="1" dirty="0"/>
              <a:t>order to explore the expansion of AE in a given country, we need to ask at least three questions: </a:t>
            </a:r>
          </a:p>
          <a:p>
            <a:pPr marL="800100" lvl="1" indent="-342900">
              <a:spcBef>
                <a:spcPts val="500"/>
              </a:spcBef>
              <a:spcAft>
                <a:spcPts val="500"/>
              </a:spcAft>
              <a:buClr>
                <a:srgbClr val="00B050"/>
              </a:buClr>
              <a:buFont typeface="Wingdings" panose="05000000000000000000" pitchFamily="2" charset="2"/>
              <a:buChar char="Ø"/>
              <a:defRPr/>
            </a:pPr>
            <a:r>
              <a:rPr lang="en-IE" altLang="en-US" sz="2000" b="1" dirty="0">
                <a:solidFill>
                  <a:srgbClr val="00B050"/>
                </a:solidFill>
              </a:rPr>
              <a:t>What </a:t>
            </a:r>
            <a:r>
              <a:rPr lang="en-IE" altLang="en-US" sz="2000" b="1" dirty="0" smtClean="0">
                <a:solidFill>
                  <a:srgbClr val="00B050"/>
                </a:solidFill>
              </a:rPr>
              <a:t>growth?</a:t>
            </a:r>
          </a:p>
          <a:p>
            <a:pPr marL="800100" lvl="1" indent="-342900">
              <a:spcBef>
                <a:spcPts val="500"/>
              </a:spcBef>
              <a:spcAft>
                <a:spcPts val="500"/>
              </a:spcAft>
              <a:buClr>
                <a:srgbClr val="00B050"/>
              </a:buClr>
              <a:buFont typeface="Wingdings" panose="05000000000000000000" pitchFamily="2" charset="2"/>
              <a:buChar char="Ø"/>
              <a:defRPr/>
            </a:pPr>
            <a:r>
              <a:rPr lang="en-IE" altLang="en-US" sz="2000" b="1" dirty="0" smtClean="0">
                <a:solidFill>
                  <a:srgbClr val="00B050"/>
                </a:solidFill>
              </a:rPr>
              <a:t>Access </a:t>
            </a:r>
            <a:r>
              <a:rPr lang="en-IE" altLang="en-US" sz="2000" b="1" dirty="0">
                <a:solidFill>
                  <a:srgbClr val="00B050"/>
                </a:solidFill>
              </a:rPr>
              <a:t>for </a:t>
            </a:r>
            <a:r>
              <a:rPr lang="en-IE" altLang="en-US" sz="2000" b="1" dirty="0" smtClean="0">
                <a:solidFill>
                  <a:srgbClr val="00B050"/>
                </a:solidFill>
              </a:rPr>
              <a:t>whom?</a:t>
            </a:r>
          </a:p>
          <a:p>
            <a:pPr marL="800100" lvl="1" indent="-342900">
              <a:spcBef>
                <a:spcPts val="500"/>
              </a:spcBef>
              <a:spcAft>
                <a:spcPts val="500"/>
              </a:spcAft>
              <a:buClr>
                <a:srgbClr val="00B050"/>
              </a:buClr>
              <a:buFont typeface="Wingdings" panose="05000000000000000000" pitchFamily="2" charset="2"/>
              <a:buChar char="Ø"/>
              <a:defRPr/>
            </a:pPr>
            <a:r>
              <a:rPr lang="en-IE" altLang="en-US" sz="2000" b="1" dirty="0" smtClean="0">
                <a:solidFill>
                  <a:srgbClr val="00B050"/>
                </a:solidFill>
              </a:rPr>
              <a:t>Access </a:t>
            </a:r>
            <a:r>
              <a:rPr lang="en-IE" altLang="en-US" sz="2000" b="1" dirty="0">
                <a:solidFill>
                  <a:srgbClr val="00B050"/>
                </a:solidFill>
              </a:rPr>
              <a:t>to what? </a:t>
            </a:r>
          </a:p>
          <a:p>
            <a:pPr marL="285750" indent="-285750">
              <a:buClr>
                <a:srgbClr val="00B050"/>
              </a:buClr>
              <a:buFont typeface="Wingdings" panose="05000000000000000000" pitchFamily="2" charset="2"/>
              <a:buChar char="q"/>
            </a:pPr>
            <a:r>
              <a:rPr lang="en-IE" altLang="en-US" sz="2000" b="1" dirty="0" smtClean="0">
                <a:solidFill>
                  <a:srgbClr val="5DAF9F"/>
                </a:solidFill>
                <a:cs typeface="Arial" charset="0"/>
              </a:rPr>
              <a:t> </a:t>
            </a:r>
            <a:r>
              <a:rPr lang="en-IE" altLang="en-US" sz="2000" b="1" dirty="0" smtClean="0"/>
              <a:t>Social justice in </a:t>
            </a:r>
            <a:r>
              <a:rPr lang="en-IE" altLang="en-US" sz="2000" b="1" dirty="0"/>
              <a:t>AE </a:t>
            </a:r>
            <a:r>
              <a:rPr lang="en-IE" altLang="en-US" sz="2000" b="1" dirty="0" smtClean="0"/>
              <a:t>needs </a:t>
            </a:r>
            <a:r>
              <a:rPr lang="en-IE" altLang="en-US" sz="2000" b="1" dirty="0"/>
              <a:t>to be </a:t>
            </a:r>
            <a:r>
              <a:rPr lang="en-IE" altLang="en-US" sz="2000" b="1" dirty="0">
                <a:solidFill>
                  <a:srgbClr val="00B050"/>
                </a:solidFill>
              </a:rPr>
              <a:t>analysed separately for different types and programs of AE.</a:t>
            </a:r>
          </a:p>
          <a:p>
            <a:endParaRPr lang="en-US" dirty="0"/>
          </a:p>
        </p:txBody>
      </p:sp>
    </p:spTree>
    <p:extLst>
      <p:ext uri="{BB962C8B-B14F-4D97-AF65-F5344CB8AC3E}">
        <p14:creationId xmlns:p14="http://schemas.microsoft.com/office/powerpoint/2010/main" val="92110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16624"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INCLUSION AND FAIRNESS IN AE</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49209" y="1419622"/>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00"/>
              </a:spcBef>
              <a:spcAft>
                <a:spcPts val="500"/>
              </a:spcAft>
              <a:buClr>
                <a:srgbClr val="00B050"/>
              </a:buClr>
              <a:buFont typeface="Wingdings" pitchFamily="2" charset="2"/>
              <a:buChar char="q"/>
              <a:defRPr/>
            </a:pPr>
            <a:r>
              <a:rPr lang="en-IE" altLang="en-US" sz="2200" dirty="0" smtClean="0">
                <a:solidFill>
                  <a:schemeClr val="tx1"/>
                </a:solidFill>
                <a:latin typeface="+mn-lt"/>
              </a:rPr>
              <a:t> Relying on Sen (2009) and </a:t>
            </a:r>
            <a:r>
              <a:rPr lang="en-IE" altLang="en-US" sz="2200" dirty="0" err="1" smtClean="0">
                <a:solidFill>
                  <a:schemeClr val="tx1"/>
                </a:solidFill>
                <a:latin typeface="+mn-lt"/>
              </a:rPr>
              <a:t>Marginson</a:t>
            </a:r>
            <a:r>
              <a:rPr lang="en-IE" altLang="en-US" sz="2200" dirty="0" smtClean="0">
                <a:solidFill>
                  <a:schemeClr val="tx1"/>
                </a:solidFill>
                <a:latin typeface="+mn-lt"/>
              </a:rPr>
              <a:t> </a:t>
            </a:r>
            <a:r>
              <a:rPr lang="en-IE" altLang="en-US" sz="2200" dirty="0">
                <a:solidFill>
                  <a:schemeClr val="tx1"/>
                </a:solidFill>
                <a:latin typeface="+mn-lt"/>
              </a:rPr>
              <a:t>(2011) </a:t>
            </a:r>
            <a:r>
              <a:rPr lang="en-IE" altLang="en-US" sz="2200" dirty="0" smtClean="0">
                <a:solidFill>
                  <a:schemeClr val="tx1"/>
                </a:solidFill>
                <a:latin typeface="+mn-lt"/>
              </a:rPr>
              <a:t>we differentiate between 2 </a:t>
            </a:r>
            <a:r>
              <a:rPr lang="en-IE" altLang="en-US" sz="2200" dirty="0">
                <a:solidFill>
                  <a:schemeClr val="tx1"/>
                </a:solidFill>
                <a:latin typeface="+mn-lt"/>
              </a:rPr>
              <a:t>perspectives in which social equity in </a:t>
            </a:r>
            <a:r>
              <a:rPr lang="en-IE" altLang="en-US" sz="2200" dirty="0" smtClean="0">
                <a:solidFill>
                  <a:schemeClr val="tx1"/>
                </a:solidFill>
                <a:latin typeface="+mn-lt"/>
              </a:rPr>
              <a:t>AE can be </a:t>
            </a:r>
            <a:r>
              <a:rPr lang="en-IE" altLang="en-US" sz="2200" dirty="0">
                <a:solidFill>
                  <a:schemeClr val="tx1"/>
                </a:solidFill>
                <a:latin typeface="+mn-lt"/>
              </a:rPr>
              <a:t>conceptualised: </a:t>
            </a:r>
          </a:p>
          <a:p>
            <a:pPr lvl="1" algn="just">
              <a:spcAft>
                <a:spcPts val="500"/>
              </a:spcAft>
              <a:buClr>
                <a:srgbClr val="00B050"/>
              </a:buClr>
              <a:buFont typeface="Wingdings" pitchFamily="2" charset="2"/>
              <a:buChar char="ü"/>
              <a:defRPr/>
            </a:pPr>
            <a:r>
              <a:rPr lang="en-IE" altLang="en-US" sz="2200" b="1" dirty="0">
                <a:solidFill>
                  <a:srgbClr val="00B050"/>
                </a:solidFill>
              </a:rPr>
              <a:t>inclusion</a:t>
            </a:r>
            <a:r>
              <a:rPr lang="en-IE" altLang="en-US" sz="2200" b="1" dirty="0">
                <a:solidFill>
                  <a:srgbClr val="5DAF9F"/>
                </a:solidFill>
              </a:rPr>
              <a:t> </a:t>
            </a:r>
            <a:r>
              <a:rPr lang="en-IE" altLang="en-US" sz="2200" b="1" dirty="0" smtClean="0">
                <a:solidFill>
                  <a:schemeClr val="tx1"/>
                </a:solidFill>
              </a:rPr>
              <a:t>– focuses </a:t>
            </a:r>
            <a:r>
              <a:rPr lang="en-IE" altLang="en-US" sz="2200" b="1" dirty="0">
                <a:solidFill>
                  <a:schemeClr val="tx1"/>
                </a:solidFill>
              </a:rPr>
              <a:t>on growth in the absolute number of people from </a:t>
            </a:r>
            <a:r>
              <a:rPr lang="en-IE" altLang="en-US" sz="2200" b="1" dirty="0" smtClean="0">
                <a:solidFill>
                  <a:schemeClr val="tx1"/>
                </a:solidFill>
              </a:rPr>
              <a:t>under-represented </a:t>
            </a:r>
            <a:r>
              <a:rPr lang="en-IE" altLang="en-US" sz="2200" b="1" dirty="0">
                <a:solidFill>
                  <a:schemeClr val="tx1"/>
                </a:solidFill>
              </a:rPr>
              <a:t>socio-economic groups, as defined in terms of income measures or social or occupational </a:t>
            </a:r>
            <a:r>
              <a:rPr lang="en-IE" altLang="en-US" sz="2200" b="1" dirty="0" smtClean="0">
                <a:solidFill>
                  <a:schemeClr val="tx1"/>
                </a:solidFill>
              </a:rPr>
              <a:t>status, </a:t>
            </a:r>
            <a:endParaRPr lang="en-IE" altLang="en-US" sz="2200" b="1" dirty="0">
              <a:solidFill>
                <a:schemeClr val="tx1"/>
              </a:solidFill>
            </a:endParaRPr>
          </a:p>
          <a:p>
            <a:pPr lvl="1" algn="just">
              <a:spcAft>
                <a:spcPts val="500"/>
              </a:spcAft>
              <a:buClr>
                <a:srgbClr val="00B050"/>
              </a:buClr>
              <a:buFont typeface="Wingdings" pitchFamily="2" charset="2"/>
              <a:buChar char="ü"/>
              <a:defRPr/>
            </a:pPr>
            <a:r>
              <a:rPr lang="en-IE" altLang="en-US" sz="2200" b="1" dirty="0">
                <a:solidFill>
                  <a:srgbClr val="00B050"/>
                </a:solidFill>
              </a:rPr>
              <a:t>fairness</a:t>
            </a:r>
            <a:r>
              <a:rPr lang="en-IE" altLang="en-US" sz="2200" b="1" dirty="0"/>
              <a:t> </a:t>
            </a:r>
            <a:r>
              <a:rPr lang="en-IE" altLang="en-US" sz="2200" b="1" dirty="0" smtClean="0">
                <a:solidFill>
                  <a:schemeClr val="tx1"/>
                </a:solidFill>
              </a:rPr>
              <a:t>– reveals the </a:t>
            </a:r>
            <a:r>
              <a:rPr lang="en-US" sz="2200" b="1" dirty="0" smtClean="0">
                <a:solidFill>
                  <a:schemeClr val="tx1"/>
                </a:solidFill>
              </a:rPr>
              <a:t>extent </a:t>
            </a:r>
            <a:r>
              <a:rPr lang="en-US" sz="2200" b="1" dirty="0">
                <a:solidFill>
                  <a:schemeClr val="tx1"/>
                </a:solidFill>
              </a:rPr>
              <a:t>to which the representation of a given group in </a:t>
            </a:r>
            <a:r>
              <a:rPr lang="en-US" sz="2200" b="1" dirty="0" smtClean="0">
                <a:solidFill>
                  <a:schemeClr val="tx1"/>
                </a:solidFill>
              </a:rPr>
              <a:t>AE </a:t>
            </a:r>
            <a:r>
              <a:rPr lang="en-US" sz="2200" b="1" dirty="0">
                <a:solidFill>
                  <a:schemeClr val="tx1"/>
                </a:solidFill>
              </a:rPr>
              <a:t>corresponds to the representation of the same group in the general </a:t>
            </a:r>
            <a:r>
              <a:rPr lang="en-US" sz="2200" b="1" dirty="0" smtClean="0">
                <a:solidFill>
                  <a:schemeClr val="tx1"/>
                </a:solidFill>
              </a:rPr>
              <a:t>population.</a:t>
            </a:r>
          </a:p>
          <a:p>
            <a:pPr marL="457200" lvl="1" indent="0" algn="just">
              <a:spcAft>
                <a:spcPts val="500"/>
              </a:spcAft>
              <a:buClr>
                <a:srgbClr val="00B050"/>
              </a:buClr>
              <a:buNone/>
              <a:defRPr/>
            </a:pPr>
            <a:endParaRPr lang="en-US" altLang="en-US" sz="2200" b="1" dirty="0">
              <a:solidFill>
                <a:schemeClr val="tx1"/>
              </a:solidFill>
            </a:endParaRPr>
          </a:p>
          <a:p>
            <a:pPr>
              <a:buNone/>
              <a:defRPr/>
            </a:pPr>
            <a:endParaRPr lang="en-US" altLang="en-US" sz="2000" dirty="0">
              <a:cs typeface="Arial" charset="0"/>
            </a:endParaRPr>
          </a:p>
          <a:p>
            <a:pPr>
              <a:spcBef>
                <a:spcPts val="500"/>
              </a:spcBef>
              <a:spcAft>
                <a:spcPts val="500"/>
              </a:spcAft>
              <a:buNone/>
              <a:defRPr/>
            </a:pPr>
            <a:endParaRPr lang="en-GB" altLang="en-US" sz="2000" dirty="0">
              <a:cs typeface="Arial" charset="0"/>
            </a:endParaRPr>
          </a:p>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Tree>
    <p:extLst>
      <p:ext uri="{BB962C8B-B14F-4D97-AF65-F5344CB8AC3E}">
        <p14:creationId xmlns:p14="http://schemas.microsoft.com/office/powerpoint/2010/main" val="92110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88632"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DATA AND CALCULATION OF INDEXES </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None/>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4" name="Rectangle 3"/>
          <p:cNvSpPr/>
          <p:nvPr/>
        </p:nvSpPr>
        <p:spPr>
          <a:xfrm>
            <a:off x="468312" y="843558"/>
            <a:ext cx="8216901" cy="4119076"/>
          </a:xfrm>
          <a:prstGeom prst="rect">
            <a:avLst/>
          </a:prstGeom>
        </p:spPr>
        <p:txBody>
          <a:bodyPr wrap="square">
            <a:spAutoFit/>
          </a:bodyPr>
          <a:lstStyle/>
          <a:p>
            <a:pPr algn="just">
              <a:spcBef>
                <a:spcPts val="500"/>
              </a:spcBef>
              <a:spcAft>
                <a:spcPts val="500"/>
              </a:spcAft>
              <a:buClr>
                <a:srgbClr val="5DAF9F"/>
              </a:buClr>
              <a:defRPr/>
            </a:pPr>
            <a:endParaRPr lang="en-US" altLang="en-US" b="1" dirty="0">
              <a:solidFill>
                <a:srgbClr val="5DAF9F"/>
              </a:solidFill>
              <a:cs typeface="Arial" charset="0"/>
            </a:endParaRPr>
          </a:p>
          <a:p>
            <a:pPr algn="just">
              <a:spcBef>
                <a:spcPts val="500"/>
              </a:spcBef>
              <a:spcAft>
                <a:spcPts val="500"/>
              </a:spcAft>
              <a:buClr>
                <a:srgbClr val="00B050"/>
              </a:buClr>
              <a:buFont typeface="Wingdings" pitchFamily="2" charset="2"/>
              <a:buChar char="q"/>
              <a:defRPr/>
            </a:pPr>
            <a:r>
              <a:rPr lang="en-US" altLang="en-US" b="1" dirty="0" smtClean="0">
                <a:solidFill>
                  <a:srgbClr val="00B050"/>
                </a:solidFill>
                <a:cs typeface="Arial" charset="0"/>
              </a:rPr>
              <a:t> Data</a:t>
            </a:r>
            <a:r>
              <a:rPr lang="en-US" altLang="en-US" b="1" dirty="0">
                <a:solidFill>
                  <a:srgbClr val="00B050"/>
                </a:solidFill>
                <a:cs typeface="Arial" charset="0"/>
              </a:rPr>
              <a:t>: </a:t>
            </a:r>
            <a:r>
              <a:rPr lang="en-IE" altLang="en-US" b="1" dirty="0">
                <a:cs typeface="Arial" charset="0"/>
              </a:rPr>
              <a:t>Adult Education Survey (AES) – 2007, </a:t>
            </a:r>
            <a:r>
              <a:rPr lang="en-IE" altLang="en-US" b="1" dirty="0" smtClean="0">
                <a:cs typeface="Arial" charset="0"/>
              </a:rPr>
              <a:t>2011</a:t>
            </a:r>
          </a:p>
          <a:p>
            <a:pPr algn="just">
              <a:spcBef>
                <a:spcPts val="500"/>
              </a:spcBef>
              <a:spcAft>
                <a:spcPts val="500"/>
              </a:spcAft>
              <a:buClr>
                <a:srgbClr val="00B050"/>
              </a:buClr>
              <a:buFont typeface="Wingdings" pitchFamily="2" charset="2"/>
              <a:buChar char="q"/>
              <a:defRPr/>
            </a:pPr>
            <a:r>
              <a:rPr lang="en-IE" b="1" dirty="0">
                <a:cs typeface="Arial" charset="0"/>
              </a:rPr>
              <a:t> </a:t>
            </a:r>
            <a:r>
              <a:rPr lang="en-US" b="1" dirty="0"/>
              <a:t>A</a:t>
            </a:r>
            <a:r>
              <a:rPr lang="en-US" b="1" dirty="0" smtClean="0"/>
              <a:t>n </a:t>
            </a:r>
            <a:r>
              <a:rPr lang="en-US" b="1" dirty="0"/>
              <a:t>index of inclusion in participation </a:t>
            </a:r>
            <a:r>
              <a:rPr lang="en-US" b="1" dirty="0" smtClean="0"/>
              <a:t>in adult </a:t>
            </a:r>
            <a:r>
              <a:rPr lang="en-US" b="1" dirty="0"/>
              <a:t>education (</a:t>
            </a:r>
            <a:r>
              <a:rPr lang="en-US" b="1" dirty="0" err="1"/>
              <a:t>IincluAE</a:t>
            </a:r>
            <a:r>
              <a:rPr lang="en-US" b="1" dirty="0"/>
              <a:t>) and an index of fairness in participation in adult </a:t>
            </a:r>
            <a:r>
              <a:rPr lang="en-US" b="1" dirty="0" smtClean="0"/>
              <a:t>education (</a:t>
            </a:r>
            <a:r>
              <a:rPr lang="en-US" b="1" dirty="0" err="1" smtClean="0"/>
              <a:t>IfairAE</a:t>
            </a:r>
            <a:r>
              <a:rPr lang="en-US" b="1" dirty="0" smtClean="0"/>
              <a:t>)</a:t>
            </a:r>
          </a:p>
          <a:p>
            <a:pPr algn="just">
              <a:spcBef>
                <a:spcPts val="500"/>
              </a:spcBef>
              <a:spcAft>
                <a:spcPts val="500"/>
              </a:spcAft>
              <a:buClr>
                <a:srgbClr val="00B050"/>
              </a:buClr>
              <a:buFont typeface="Wingdings" pitchFamily="2" charset="2"/>
              <a:buChar char="q"/>
              <a:defRPr/>
            </a:pPr>
            <a:r>
              <a:rPr lang="en-US" b="1" dirty="0"/>
              <a:t> </a:t>
            </a:r>
            <a:r>
              <a:rPr lang="en-US" b="1" dirty="0" smtClean="0"/>
              <a:t>Calculated for </a:t>
            </a:r>
            <a:r>
              <a:rPr lang="en-US" b="1" dirty="0"/>
              <a:t>those with a low level of </a:t>
            </a:r>
            <a:r>
              <a:rPr lang="en-US" b="1" dirty="0" smtClean="0"/>
              <a:t>education, ISCED </a:t>
            </a:r>
            <a:r>
              <a:rPr lang="en-US" b="1" dirty="0"/>
              <a:t>1997 0 to 2, and those with a high level of education, ISCED 1997 5 to 6</a:t>
            </a:r>
            <a:r>
              <a:rPr lang="en-US" b="1" dirty="0" smtClean="0"/>
              <a:t>.</a:t>
            </a:r>
          </a:p>
          <a:p>
            <a:pPr algn="just">
              <a:spcBef>
                <a:spcPts val="500"/>
              </a:spcBef>
              <a:spcAft>
                <a:spcPts val="500"/>
              </a:spcAft>
              <a:buClr>
                <a:srgbClr val="00B050"/>
              </a:buClr>
              <a:buFont typeface="Wingdings" pitchFamily="2" charset="2"/>
              <a:buChar char="q"/>
              <a:defRPr/>
            </a:pPr>
            <a:r>
              <a:rPr lang="en-US" altLang="en-US" b="1" dirty="0" smtClean="0">
                <a:solidFill>
                  <a:srgbClr val="00B050"/>
                </a:solidFill>
              </a:rPr>
              <a:t> </a:t>
            </a:r>
            <a:r>
              <a:rPr lang="en-US" b="1" dirty="0" err="1" smtClean="0">
                <a:solidFill>
                  <a:srgbClr val="00B050"/>
                </a:solidFill>
              </a:rPr>
              <a:t>IincluAE</a:t>
            </a:r>
            <a:r>
              <a:rPr lang="en-US" b="1" dirty="0">
                <a:solidFill>
                  <a:srgbClr val="00B050"/>
                </a:solidFill>
              </a:rPr>
              <a:t> </a:t>
            </a:r>
            <a:r>
              <a:rPr lang="en-IE" altLang="en-US" b="1" dirty="0" smtClean="0"/>
              <a:t>–</a:t>
            </a:r>
            <a:r>
              <a:rPr lang="en-US" b="1" dirty="0" smtClean="0"/>
              <a:t> </a:t>
            </a:r>
            <a:r>
              <a:rPr lang="en-US" b="1" dirty="0"/>
              <a:t>binomial logistic regression </a:t>
            </a:r>
            <a:r>
              <a:rPr lang="en-US" b="1" dirty="0" smtClean="0"/>
              <a:t>models for </a:t>
            </a:r>
            <a:r>
              <a:rPr lang="en-US" b="1" dirty="0"/>
              <a:t>formal and </a:t>
            </a:r>
            <a:r>
              <a:rPr lang="en-US" b="1" dirty="0" err="1"/>
              <a:t>nonformal</a:t>
            </a:r>
            <a:r>
              <a:rPr lang="en-US" b="1" dirty="0"/>
              <a:t> </a:t>
            </a:r>
            <a:r>
              <a:rPr lang="en-US" b="1" dirty="0" smtClean="0"/>
              <a:t>AE </a:t>
            </a:r>
            <a:r>
              <a:rPr lang="en-US" b="1" dirty="0"/>
              <a:t>separately for all 25 countries using </a:t>
            </a:r>
            <a:r>
              <a:rPr lang="en-US" b="1" dirty="0" smtClean="0"/>
              <a:t>a variable </a:t>
            </a:r>
            <a:r>
              <a:rPr lang="en-US" b="1" dirty="0"/>
              <a:t>distinguishing between whether people participated in a given type of </a:t>
            </a:r>
            <a:r>
              <a:rPr lang="en-US" b="1" dirty="0" smtClean="0"/>
              <a:t>education and training </a:t>
            </a:r>
            <a:r>
              <a:rPr lang="en-US" b="1" dirty="0"/>
              <a:t>as a </a:t>
            </a:r>
            <a:r>
              <a:rPr lang="en-US" b="1" dirty="0" smtClean="0"/>
              <a:t>dependent variable and several independent variables.</a:t>
            </a:r>
          </a:p>
          <a:p>
            <a:pPr algn="just">
              <a:spcBef>
                <a:spcPts val="500"/>
              </a:spcBef>
              <a:spcAft>
                <a:spcPts val="500"/>
              </a:spcAft>
              <a:buClr>
                <a:srgbClr val="00B050"/>
              </a:buClr>
              <a:buFont typeface="Wingdings" pitchFamily="2" charset="2"/>
              <a:buChar char="q"/>
              <a:defRPr/>
            </a:pPr>
            <a:r>
              <a:rPr lang="en-US" b="1" dirty="0">
                <a:solidFill>
                  <a:srgbClr val="00B050"/>
                </a:solidFill>
              </a:rPr>
              <a:t> </a:t>
            </a:r>
            <a:r>
              <a:rPr lang="en-US" b="1" dirty="0" err="1" smtClean="0">
                <a:solidFill>
                  <a:srgbClr val="00B050"/>
                </a:solidFill>
              </a:rPr>
              <a:t>IfairAE</a:t>
            </a:r>
            <a:r>
              <a:rPr lang="en-US" b="1" dirty="0" smtClean="0">
                <a:solidFill>
                  <a:srgbClr val="00B050"/>
                </a:solidFill>
              </a:rPr>
              <a:t> </a:t>
            </a:r>
            <a:r>
              <a:rPr lang="en-IE" altLang="en-US" b="1" dirty="0" smtClean="0"/>
              <a:t>–</a:t>
            </a:r>
            <a:r>
              <a:rPr lang="en-US" b="1" dirty="0" smtClean="0"/>
              <a:t> the ratio between </a:t>
            </a:r>
            <a:r>
              <a:rPr lang="en-US" b="1" dirty="0"/>
              <a:t>the representation of a given social group in two temporal points, in </a:t>
            </a:r>
            <a:r>
              <a:rPr lang="en-US" b="1" dirty="0" smtClean="0"/>
              <a:t>our case - 2011 </a:t>
            </a:r>
            <a:r>
              <a:rPr lang="en-US" b="1" dirty="0"/>
              <a:t>and </a:t>
            </a:r>
            <a:r>
              <a:rPr lang="en-US" b="1" dirty="0" smtClean="0"/>
              <a:t>2007.</a:t>
            </a:r>
            <a:endParaRPr lang="en-IE" altLang="en-US" b="1" dirty="0">
              <a:solidFill>
                <a:srgbClr val="5DAF9F"/>
              </a:solidFill>
            </a:endParaRPr>
          </a:p>
        </p:txBody>
      </p:sp>
    </p:spTree>
    <p:extLst>
      <p:ext uri="{BB962C8B-B14F-4D97-AF65-F5344CB8AC3E}">
        <p14:creationId xmlns:p14="http://schemas.microsoft.com/office/powerpoint/2010/main" val="921108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88632"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algn="r">
              <a:defRPr/>
            </a:pPr>
            <a:endParaRPr lang="en-US" sz="2000" noProof="0" dirty="0" smtClean="0">
              <a:solidFill>
                <a:srgbClr val="292C69"/>
              </a:solidFill>
              <a:latin typeface="EC Square Sans Pro Medium"/>
            </a:endParaRPr>
          </a:p>
          <a:p>
            <a:pPr algn="r">
              <a:defRPr/>
            </a:pPr>
            <a:endParaRPr lang="en-US" sz="2000" dirty="0">
              <a:solidFill>
                <a:srgbClr val="292C69"/>
              </a:solidFill>
              <a:latin typeface="EC Square Sans Pro Medium"/>
            </a:endParaRPr>
          </a:p>
          <a:p>
            <a:pPr algn="r">
              <a:defRPr/>
            </a:pPr>
            <a:r>
              <a:rPr lang="en-US" sz="1700" noProof="0" dirty="0" smtClean="0">
                <a:solidFill>
                  <a:srgbClr val="292C69"/>
                </a:solidFill>
                <a:latin typeface="EC Square Sans Pro Medium"/>
              </a:rPr>
              <a:t>INCLUSION</a:t>
            </a:r>
            <a:r>
              <a:rPr lang="en-US" sz="1700" dirty="0" smtClean="0">
                <a:solidFill>
                  <a:srgbClr val="292C69"/>
                </a:solidFill>
                <a:latin typeface="EC Square Sans Pro Medium"/>
              </a:rPr>
              <a:t> </a:t>
            </a:r>
            <a:r>
              <a:rPr lang="en-US" sz="1700" dirty="0">
                <a:solidFill>
                  <a:srgbClr val="292C69"/>
                </a:solidFill>
                <a:latin typeface="EC Square Sans Pro Medium"/>
              </a:rPr>
              <a:t>IN </a:t>
            </a:r>
            <a:r>
              <a:rPr lang="en-US" sz="1700" dirty="0" smtClean="0">
                <a:solidFill>
                  <a:srgbClr val="292C69"/>
                </a:solidFill>
                <a:latin typeface="EC Square Sans Pro Medium"/>
              </a:rPr>
              <a:t>NONFORMAL </a:t>
            </a:r>
            <a:r>
              <a:rPr lang="en-US" sz="1700" dirty="0">
                <a:solidFill>
                  <a:srgbClr val="292C69"/>
                </a:solidFill>
                <a:latin typeface="EC Square Sans Pro Medium"/>
              </a:rPr>
              <a:t>AE OF PEOPLE WITH LOW AND HIGH EDUCATION FOR 2007-2011</a:t>
            </a:r>
            <a:endParaRPr lang="en-GB" sz="1700" dirty="0">
              <a:solidFill>
                <a:srgbClr val="292C69"/>
              </a:solidFill>
              <a:latin typeface="EC Square Sans Pro Medium"/>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3"/>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4" name="Chart 3"/>
          <p:cNvGraphicFramePr/>
          <p:nvPr>
            <p:extLst>
              <p:ext uri="{D42A27DB-BD31-4B8C-83A1-F6EECF244321}">
                <p14:modId xmlns:p14="http://schemas.microsoft.com/office/powerpoint/2010/main" val="1356984389"/>
              </p:ext>
            </p:extLst>
          </p:nvPr>
        </p:nvGraphicFramePr>
        <p:xfrm>
          <a:off x="468313" y="1059582"/>
          <a:ext cx="8216901" cy="38164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2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15816" y="307777"/>
            <a:ext cx="6048672"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lvl="0" algn="r">
              <a:defRPr/>
            </a:pPr>
            <a:r>
              <a:rPr lang="en-US" sz="1600" dirty="0" smtClean="0">
                <a:solidFill>
                  <a:srgbClr val="292C69"/>
                </a:solidFill>
                <a:latin typeface="EC Square Sans Pro Medium"/>
              </a:rPr>
              <a:t>FAIRNESS IN PARTICIPATION IN NONFORMAL AE OF PEOPLE WITH LOW AND HIGH EDUCATION FOR 2007-2011</a:t>
            </a:r>
            <a:endParaRPr kumimoji="0" lang="en-GB" sz="1600" b="1" i="0" u="none" strike="noStrike" kern="1200" cap="none" spc="0" normalizeH="0" baseline="0" noProof="0" dirty="0">
              <a:ln>
                <a:noFill/>
              </a:ln>
              <a:solidFill>
                <a:srgbClr val="292C69"/>
              </a:solidFill>
              <a:effectLst/>
              <a:uLnTx/>
              <a:uFillTx/>
              <a:latin typeface="EC Square Sans Pro Medium"/>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3"/>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4" name="Chart 3"/>
          <p:cNvGraphicFramePr/>
          <p:nvPr>
            <p:extLst>
              <p:ext uri="{D42A27DB-BD31-4B8C-83A1-F6EECF244321}">
                <p14:modId xmlns:p14="http://schemas.microsoft.com/office/powerpoint/2010/main" val="3131745255"/>
              </p:ext>
            </p:extLst>
          </p:nvPr>
        </p:nvGraphicFramePr>
        <p:xfrm>
          <a:off x="468313" y="843558"/>
          <a:ext cx="8280151"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5513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16624"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lvl="0" algn="r">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DIRECTIONS</a:t>
            </a:r>
            <a:r>
              <a:rPr kumimoji="0" lang="en-US" sz="2000" b="1" i="0" u="none" strike="noStrike" kern="1200" cap="none" spc="0" normalizeH="0" noProof="0" dirty="0" smtClean="0">
                <a:ln>
                  <a:noFill/>
                </a:ln>
                <a:solidFill>
                  <a:srgbClr val="292C69"/>
                </a:solidFill>
                <a:effectLst/>
                <a:uLnTx/>
                <a:uFillTx/>
                <a:latin typeface="EC Square Sans Pro Medium"/>
                <a:ea typeface="Verdana" panose="020B0604030504040204" pitchFamily="34" charset="0"/>
              </a:rPr>
              <a:t> FOR FURTHER RESEARCH</a:t>
            </a:r>
            <a:endParaRPr kumimoji="0" lang="en-GB" sz="20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43026" y="1059582"/>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90000"/>
              <a:buNone/>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4" name="Rectangle 3"/>
          <p:cNvSpPr/>
          <p:nvPr/>
        </p:nvSpPr>
        <p:spPr>
          <a:xfrm>
            <a:off x="735052" y="964703"/>
            <a:ext cx="7632848" cy="3524042"/>
          </a:xfrm>
          <a:prstGeom prst="rect">
            <a:avLst/>
          </a:prstGeom>
        </p:spPr>
        <p:txBody>
          <a:bodyPr wrap="square">
            <a:spAutoFit/>
          </a:bodyPr>
          <a:lstStyle/>
          <a:p>
            <a:pPr>
              <a:spcBef>
                <a:spcPts val="500"/>
              </a:spcBef>
              <a:spcAft>
                <a:spcPts val="500"/>
              </a:spcAft>
              <a:buClr>
                <a:srgbClr val="00B050"/>
              </a:buClr>
              <a:buFont typeface="Wingdings" pitchFamily="2" charset="2"/>
              <a:buChar char="q"/>
            </a:pPr>
            <a:r>
              <a:rPr lang="en-US" altLang="en-US" b="1" dirty="0" smtClean="0"/>
              <a:t> To </a:t>
            </a:r>
            <a:r>
              <a:rPr lang="en-US" altLang="en-US" b="1" dirty="0"/>
              <a:t>continue the theoretical reflection on social justice in AE </a:t>
            </a:r>
            <a:r>
              <a:rPr lang="en-US" altLang="en-US" b="1" dirty="0" smtClean="0"/>
              <a:t>and AE as a common good and </a:t>
            </a:r>
            <a:r>
              <a:rPr lang="en-US" altLang="en-US" b="1" dirty="0"/>
              <a:t>to study how </a:t>
            </a:r>
            <a:r>
              <a:rPr lang="en-US" altLang="en-US" b="1" dirty="0" smtClean="0"/>
              <a:t>they relate </a:t>
            </a:r>
            <a:r>
              <a:rPr lang="en-US" altLang="en-US" b="1" dirty="0"/>
              <a:t>to other issues, e.g. quality and </a:t>
            </a:r>
            <a:r>
              <a:rPr lang="en-US" altLang="en-US" b="1" dirty="0" smtClean="0"/>
              <a:t>effectiveness of AE.</a:t>
            </a:r>
            <a:endParaRPr lang="en-US" altLang="en-US" b="1" dirty="0"/>
          </a:p>
          <a:p>
            <a:pPr>
              <a:spcBef>
                <a:spcPts val="500"/>
              </a:spcBef>
              <a:spcAft>
                <a:spcPts val="500"/>
              </a:spcAft>
              <a:buClr>
                <a:srgbClr val="00B050"/>
              </a:buClr>
              <a:buFont typeface="Wingdings" pitchFamily="2" charset="2"/>
              <a:buChar char="q"/>
            </a:pPr>
            <a:r>
              <a:rPr lang="en-US" altLang="en-US" b="1" dirty="0" smtClean="0"/>
              <a:t> To </a:t>
            </a:r>
            <a:r>
              <a:rPr lang="en-US" altLang="en-US" b="1" dirty="0"/>
              <a:t>study the factors at both macro and micro level, which could explain the identified </a:t>
            </a:r>
            <a:r>
              <a:rPr lang="en-US" altLang="en-US" b="1" dirty="0" smtClean="0"/>
              <a:t>differences between countries. </a:t>
            </a:r>
            <a:endParaRPr lang="en-US" altLang="en-US" b="1" dirty="0"/>
          </a:p>
          <a:p>
            <a:pPr>
              <a:spcBef>
                <a:spcPts val="500"/>
              </a:spcBef>
              <a:spcAft>
                <a:spcPts val="500"/>
              </a:spcAft>
              <a:buClr>
                <a:srgbClr val="00B050"/>
              </a:buClr>
              <a:buFont typeface="Wingdings" pitchFamily="2" charset="2"/>
              <a:buChar char="q"/>
            </a:pPr>
            <a:r>
              <a:rPr lang="en-US" altLang="en-US" b="1" dirty="0" smtClean="0"/>
              <a:t> To </a:t>
            </a:r>
            <a:r>
              <a:rPr lang="en-US" altLang="en-US" b="1" dirty="0"/>
              <a:t>examine the relationship between countries’ social inequality index and social justice </a:t>
            </a:r>
            <a:r>
              <a:rPr lang="en-US" altLang="en-US" b="1" dirty="0" smtClean="0"/>
              <a:t>index </a:t>
            </a:r>
            <a:r>
              <a:rPr lang="en-US" altLang="en-US" b="1" dirty="0"/>
              <a:t>and indexes for inclusion and fairness in </a:t>
            </a:r>
            <a:r>
              <a:rPr lang="en-US" altLang="en-US" b="1" dirty="0" smtClean="0"/>
              <a:t>AE and for AE as a common good.</a:t>
            </a:r>
            <a:endParaRPr lang="en-US" altLang="en-US" b="1" dirty="0"/>
          </a:p>
          <a:p>
            <a:pPr>
              <a:spcBef>
                <a:spcPts val="500"/>
              </a:spcBef>
              <a:spcAft>
                <a:spcPts val="500"/>
              </a:spcAft>
              <a:buClr>
                <a:srgbClr val="00B050"/>
              </a:buClr>
              <a:buFont typeface="Wingdings" pitchFamily="2" charset="2"/>
              <a:buChar char="q"/>
            </a:pPr>
            <a:r>
              <a:rPr lang="en-US" altLang="en-US" b="1" dirty="0" smtClean="0"/>
              <a:t> To </a:t>
            </a:r>
            <a:r>
              <a:rPr lang="en-US" altLang="en-US" b="1" dirty="0" err="1"/>
              <a:t>analyse</a:t>
            </a:r>
            <a:r>
              <a:rPr lang="en-US" altLang="en-US" b="1" dirty="0"/>
              <a:t> social justice in AE </a:t>
            </a:r>
            <a:r>
              <a:rPr lang="en-US" altLang="en-US" b="1" dirty="0" smtClean="0"/>
              <a:t>and AE as a common good </a:t>
            </a:r>
            <a:r>
              <a:rPr lang="en-IE" altLang="en-US" b="1" dirty="0" smtClean="0"/>
              <a:t>separately </a:t>
            </a:r>
            <a:r>
              <a:rPr lang="en-IE" altLang="en-US" b="1" dirty="0"/>
              <a:t>for different types and different programmes of AE, e.g. for job-related and non-job related AE.</a:t>
            </a:r>
            <a:endParaRPr lang="en-US" altLang="en-US" b="1" dirty="0"/>
          </a:p>
        </p:txBody>
      </p:sp>
    </p:spTree>
    <p:extLst>
      <p:ext uri="{BB962C8B-B14F-4D97-AF65-F5344CB8AC3E}">
        <p14:creationId xmlns:p14="http://schemas.microsoft.com/office/powerpoint/2010/main" val="2545513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16625"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POLICY IMPLICATIONS (1)</a:t>
            </a:r>
            <a:endParaRPr kumimoji="0" lang="en-GB" sz="24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4" name="Rectangle 3"/>
          <p:cNvSpPr/>
          <p:nvPr/>
        </p:nvSpPr>
        <p:spPr>
          <a:xfrm>
            <a:off x="395537" y="1203598"/>
            <a:ext cx="8352928" cy="5733877"/>
          </a:xfrm>
          <a:prstGeom prst="rect">
            <a:avLst/>
          </a:prstGeom>
        </p:spPr>
        <p:txBody>
          <a:bodyPr wrap="square">
            <a:spAutoFit/>
          </a:bodyPr>
          <a:lstStyle/>
          <a:p>
            <a:pPr marL="285750" lvl="0" indent="-285750" algn="just">
              <a:lnSpc>
                <a:spcPct val="90000"/>
              </a:lnSpc>
              <a:spcBef>
                <a:spcPts val="1000"/>
              </a:spcBef>
              <a:buSzPct val="90000"/>
              <a:buFont typeface="Wingdings" panose="05000000000000000000" pitchFamily="2" charset="2"/>
              <a:buChar char="q"/>
              <a:defRPr/>
            </a:pPr>
            <a:r>
              <a:rPr lang="en-GB" b="1" dirty="0" smtClean="0">
                <a:solidFill>
                  <a:srgbClr val="00B050"/>
                </a:solidFill>
              </a:rPr>
              <a:t> </a:t>
            </a:r>
            <a:r>
              <a:rPr lang="en-US" b="1" dirty="0" smtClean="0"/>
              <a:t>Adult </a:t>
            </a:r>
            <a:r>
              <a:rPr lang="en-US" b="1" dirty="0"/>
              <a:t>education could substantially contribute to the </a:t>
            </a:r>
            <a:r>
              <a:rPr lang="bg-BG" b="1" dirty="0"/>
              <a:t>Education 2030 </a:t>
            </a:r>
            <a:r>
              <a:rPr lang="en-US" b="1" dirty="0"/>
              <a:t>A</a:t>
            </a:r>
            <a:r>
              <a:rPr lang="bg-BG" b="1" dirty="0" smtClean="0"/>
              <a:t>genda</a:t>
            </a:r>
            <a:r>
              <a:rPr lang="en-US" b="1" dirty="0" smtClean="0"/>
              <a:t> </a:t>
            </a:r>
            <a:r>
              <a:rPr lang="en-US" b="1" dirty="0"/>
              <a:t>only if it is understood, governed and practiced, from a humanistic perspective that takes into account both individual and public interests, and that calls for the pursuit of common </a:t>
            </a:r>
            <a:r>
              <a:rPr lang="en-US" b="1" dirty="0" smtClean="0"/>
              <a:t>goods.</a:t>
            </a:r>
          </a:p>
          <a:p>
            <a:pPr marL="285750" lvl="0" indent="-285750" algn="just">
              <a:lnSpc>
                <a:spcPct val="90000"/>
              </a:lnSpc>
              <a:spcBef>
                <a:spcPts val="1000"/>
              </a:spcBef>
              <a:buSzPct val="90000"/>
              <a:buFont typeface="Wingdings" panose="05000000000000000000" pitchFamily="2" charset="2"/>
              <a:buChar char="q"/>
              <a:defRPr/>
            </a:pPr>
            <a:r>
              <a:rPr lang="en-GB" dirty="0">
                <a:solidFill>
                  <a:srgbClr val="00B050"/>
                </a:solidFill>
              </a:rPr>
              <a:t> </a:t>
            </a:r>
            <a:r>
              <a:rPr lang="en-GB" dirty="0" smtClean="0">
                <a:solidFill>
                  <a:srgbClr val="00B050"/>
                </a:solidFill>
              </a:rPr>
              <a:t> </a:t>
            </a:r>
            <a:r>
              <a:rPr lang="en-US" b="1" dirty="0" smtClean="0"/>
              <a:t>E</a:t>
            </a:r>
            <a:r>
              <a:rPr lang="en-US" altLang="en-US" b="1" dirty="0" smtClean="0"/>
              <a:t>quity is an indispensable dimension of the widening of access to AE.</a:t>
            </a:r>
          </a:p>
          <a:p>
            <a:pPr marL="342900" lvl="0" indent="-342900" algn="just">
              <a:lnSpc>
                <a:spcPct val="90000"/>
              </a:lnSpc>
              <a:spcBef>
                <a:spcPts val="1000"/>
              </a:spcBef>
              <a:buSzPct val="90000"/>
              <a:buFont typeface="Wingdings" panose="05000000000000000000" pitchFamily="2" charset="2"/>
              <a:buChar char="q"/>
              <a:defRPr/>
            </a:pPr>
            <a:r>
              <a:rPr lang="en-US" altLang="en-US" b="1" dirty="0" smtClean="0">
                <a:solidFill>
                  <a:srgbClr val="00B050"/>
                </a:solidFill>
                <a:cs typeface="Arial" charset="0"/>
              </a:rPr>
              <a:t> </a:t>
            </a:r>
            <a:r>
              <a:rPr lang="en-US" altLang="en-US" b="1" dirty="0" smtClean="0"/>
              <a:t>Social </a:t>
            </a:r>
            <a:r>
              <a:rPr lang="en-US" altLang="en-US" b="1" dirty="0"/>
              <a:t>justice in AE is a complex phenomenon, which is context and </a:t>
            </a:r>
            <a:r>
              <a:rPr lang="en-US" altLang="en-US" b="1" dirty="0" smtClean="0"/>
              <a:t>time-specific.</a:t>
            </a:r>
          </a:p>
          <a:p>
            <a:pPr marL="342900" lvl="0" indent="-342900" algn="just">
              <a:lnSpc>
                <a:spcPct val="90000"/>
              </a:lnSpc>
              <a:spcBef>
                <a:spcPts val="1000"/>
              </a:spcBef>
              <a:buSzPct val="90000"/>
              <a:buFont typeface="Wingdings" panose="05000000000000000000" pitchFamily="2" charset="2"/>
              <a:buChar char="q"/>
              <a:defRPr/>
            </a:pPr>
            <a:r>
              <a:rPr lang="en-US" altLang="en-US" b="1" dirty="0" smtClean="0">
                <a:solidFill>
                  <a:srgbClr val="00B050"/>
                </a:solidFill>
                <a:cs typeface="Arial" charset="0"/>
              </a:rPr>
              <a:t> </a:t>
            </a:r>
            <a:r>
              <a:rPr lang="en-US" altLang="en-US" b="1" dirty="0" smtClean="0"/>
              <a:t>Although </a:t>
            </a:r>
            <a:r>
              <a:rPr lang="en-US" altLang="en-US" b="1" dirty="0"/>
              <a:t>AE reproduces existing educational hierarchies in almost all countries </a:t>
            </a:r>
            <a:r>
              <a:rPr lang="en-US" altLang="en-US" b="1" dirty="0" smtClean="0"/>
              <a:t>    studied</a:t>
            </a:r>
            <a:r>
              <a:rPr lang="en-US" altLang="en-US" b="1" dirty="0"/>
              <a:t>, the fact that countries differ considerably with regard to underrepresentation of people with low education and overrepresentation of people with high education and in the tendencies over time, points out that, under certain social conditions, AE has the power to influence educational inequalities. </a:t>
            </a:r>
          </a:p>
          <a:p>
            <a:pPr lvl="0">
              <a:lnSpc>
                <a:spcPct val="90000"/>
              </a:lnSpc>
              <a:spcBef>
                <a:spcPts val="1000"/>
              </a:spcBef>
              <a:buSzPct val="90000"/>
              <a:defRPr/>
            </a:pPr>
            <a:endParaRPr lang="en-US" dirty="0" smtClean="0"/>
          </a:p>
          <a:p>
            <a:pPr lvl="0">
              <a:lnSpc>
                <a:spcPct val="90000"/>
              </a:lnSpc>
              <a:spcBef>
                <a:spcPts val="1000"/>
              </a:spcBef>
              <a:buSzPct val="90000"/>
              <a:defRPr/>
            </a:pPr>
            <a:endParaRPr lang="en-US" dirty="0"/>
          </a:p>
          <a:p>
            <a:pPr lvl="0">
              <a:lnSpc>
                <a:spcPct val="90000"/>
              </a:lnSpc>
              <a:spcBef>
                <a:spcPts val="1000"/>
              </a:spcBef>
              <a:buSzPct val="90000"/>
              <a:defRPr/>
            </a:pPr>
            <a:endParaRPr lang="en-US" dirty="0" smtClean="0"/>
          </a:p>
          <a:p>
            <a:pPr lvl="0">
              <a:lnSpc>
                <a:spcPct val="90000"/>
              </a:lnSpc>
              <a:spcBef>
                <a:spcPts val="1000"/>
              </a:spcBef>
              <a:buSzPct val="90000"/>
              <a:defRPr/>
            </a:pPr>
            <a:endParaRPr lang="en-US" dirty="0"/>
          </a:p>
          <a:p>
            <a:pPr lvl="0">
              <a:lnSpc>
                <a:spcPct val="90000"/>
              </a:lnSpc>
              <a:spcBef>
                <a:spcPts val="1000"/>
              </a:spcBef>
              <a:buSzPct val="90000"/>
              <a:defRPr/>
            </a:pPr>
            <a:endParaRPr lang="en-US" dirty="0" smtClean="0"/>
          </a:p>
          <a:p>
            <a:pPr lvl="0">
              <a:lnSpc>
                <a:spcPct val="90000"/>
              </a:lnSpc>
              <a:spcBef>
                <a:spcPts val="1000"/>
              </a:spcBef>
              <a:buSzPct val="90000"/>
              <a:defRPr/>
            </a:pPr>
            <a:endParaRPr lang="en-US" dirty="0"/>
          </a:p>
        </p:txBody>
      </p:sp>
    </p:spTree>
    <p:extLst>
      <p:ext uri="{BB962C8B-B14F-4D97-AF65-F5344CB8AC3E}">
        <p14:creationId xmlns:p14="http://schemas.microsoft.com/office/powerpoint/2010/main" val="3086697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15566"/>
            <a:ext cx="8208912" cy="3724096"/>
          </a:xfrm>
          <a:prstGeom prst="rect">
            <a:avLst/>
          </a:prstGeom>
        </p:spPr>
        <p:txBody>
          <a:bodyPr wrap="square">
            <a:spAutoFit/>
          </a:bodyPr>
          <a:lstStyle/>
          <a:p>
            <a:pPr marL="342900" indent="-342900" algn="just">
              <a:buFont typeface="Wingdings" panose="05000000000000000000" pitchFamily="2" charset="2"/>
              <a:buChar char="q"/>
            </a:pPr>
            <a:r>
              <a:rPr lang="en-US" sz="2000" b="1" dirty="0" smtClean="0">
                <a:solidFill>
                  <a:srgbClr val="00B050"/>
                </a:solidFill>
              </a:rPr>
              <a:t> </a:t>
            </a:r>
            <a:r>
              <a:rPr lang="en-GB" b="1" dirty="0" smtClean="0"/>
              <a:t>Both common good and social justice perspectives to AE require giving special </a:t>
            </a:r>
            <a:r>
              <a:rPr lang="en-GB" b="1" dirty="0"/>
              <a:t>attention </a:t>
            </a:r>
            <a:r>
              <a:rPr lang="en-GB" b="1" dirty="0" smtClean="0"/>
              <a:t>to </a:t>
            </a:r>
            <a:r>
              <a:rPr lang="en-GB" b="1" dirty="0"/>
              <a:t>groups suffering cumulative </a:t>
            </a:r>
            <a:r>
              <a:rPr lang="en-GB" b="1" dirty="0" smtClean="0"/>
              <a:t>disadvantages, e.g. adults </a:t>
            </a:r>
            <a:r>
              <a:rPr lang="en-GB" b="1" dirty="0"/>
              <a:t>who find themselves in a </a:t>
            </a:r>
            <a:r>
              <a:rPr lang="en-GB" b="1" dirty="0" smtClean="0"/>
              <a:t>situation, </a:t>
            </a:r>
            <a:r>
              <a:rPr lang="en-GB" b="1" dirty="0"/>
              <a:t>where the negative impacts of various factors (low education level, low family status, sex, health problems) combine, are in need of greater and more differentiated support.  </a:t>
            </a:r>
            <a:endParaRPr lang="en-GB" b="1" dirty="0" smtClean="0"/>
          </a:p>
          <a:p>
            <a:pPr algn="just"/>
            <a:endParaRPr lang="bg-BG" b="1" dirty="0" smtClean="0"/>
          </a:p>
          <a:p>
            <a:pPr marL="342900" indent="-342900" algn="just">
              <a:buFont typeface="Wingdings" panose="05000000000000000000" pitchFamily="2" charset="2"/>
              <a:buChar char="q"/>
            </a:pPr>
            <a:r>
              <a:rPr lang="en-US" b="1" dirty="0" smtClean="0">
                <a:solidFill>
                  <a:srgbClr val="00B050"/>
                </a:solidFill>
              </a:rPr>
              <a:t> </a:t>
            </a:r>
            <a:r>
              <a:rPr lang="en-US" b="1" dirty="0" smtClean="0"/>
              <a:t>If </a:t>
            </a:r>
            <a:r>
              <a:rPr lang="en-US" b="1" dirty="0"/>
              <a:t>policies aim to boost participation among the vulnerable </a:t>
            </a:r>
            <a:r>
              <a:rPr lang="en-US" b="1" dirty="0" smtClean="0"/>
              <a:t>groups, </a:t>
            </a:r>
            <a:r>
              <a:rPr lang="en-US" b="1" dirty="0"/>
              <a:t>they should overcome institutional and situational barriers that prevent </a:t>
            </a:r>
            <a:r>
              <a:rPr lang="en-US" b="1" dirty="0" smtClean="0"/>
              <a:t>these people </a:t>
            </a:r>
            <a:r>
              <a:rPr lang="en-US" b="1" dirty="0"/>
              <a:t>from engaging in educational activities. There is a need for more diversified, affordable and sustainable educational </a:t>
            </a:r>
            <a:r>
              <a:rPr lang="en-US" b="1" dirty="0" err="1"/>
              <a:t>programmes</a:t>
            </a:r>
            <a:r>
              <a:rPr lang="en-US" b="1" dirty="0"/>
              <a:t> for disadvantaged adults</a:t>
            </a:r>
            <a:r>
              <a:rPr lang="en-US" b="1" dirty="0" smtClean="0"/>
              <a:t>.</a:t>
            </a:r>
          </a:p>
          <a:p>
            <a:pPr marL="342900" indent="-342900" algn="just">
              <a:buFont typeface="Wingdings" panose="05000000000000000000" pitchFamily="2" charset="2"/>
              <a:buChar char="q"/>
            </a:pPr>
            <a:endParaRPr lang="en-US" b="1" dirty="0"/>
          </a:p>
          <a:p>
            <a:pPr marL="285750" indent="-285750" algn="just">
              <a:buFont typeface="Wingdings" panose="05000000000000000000" pitchFamily="2" charset="2"/>
              <a:buChar char="q"/>
            </a:pPr>
            <a:r>
              <a:rPr lang="en-IE" altLang="en-US" b="1" dirty="0" smtClean="0">
                <a:solidFill>
                  <a:srgbClr val="00B050"/>
                </a:solidFill>
                <a:cs typeface="Arial" charset="0"/>
              </a:rPr>
              <a:t> </a:t>
            </a:r>
            <a:r>
              <a:rPr lang="en-GB" b="1" dirty="0" smtClean="0"/>
              <a:t>There is a need for </a:t>
            </a:r>
            <a:r>
              <a:rPr lang="en-GB" b="1" dirty="0"/>
              <a:t>an adequate educational approach, one that takes into account the specificities </a:t>
            </a:r>
            <a:r>
              <a:rPr lang="en-GB" b="1" dirty="0" smtClean="0"/>
              <a:t>of </a:t>
            </a:r>
            <a:r>
              <a:rPr lang="en-GB" b="1" dirty="0"/>
              <a:t>people being </a:t>
            </a:r>
            <a:r>
              <a:rPr lang="en-GB" b="1" dirty="0" smtClean="0"/>
              <a:t>trained</a:t>
            </a:r>
            <a:r>
              <a:rPr lang="en-GB" b="1" dirty="0"/>
              <a:t> </a:t>
            </a:r>
            <a:r>
              <a:rPr lang="en-GB" b="1" dirty="0" smtClean="0"/>
              <a:t>and their </a:t>
            </a:r>
            <a:r>
              <a:rPr lang="en-GB" b="1" dirty="0"/>
              <a:t>life </a:t>
            </a:r>
            <a:r>
              <a:rPr lang="en-GB" b="1" dirty="0" smtClean="0"/>
              <a:t>stage.</a:t>
            </a:r>
            <a:endParaRPr lang="en-US" b="1" dirty="0"/>
          </a:p>
        </p:txBody>
      </p:sp>
      <p:sp>
        <p:nvSpPr>
          <p:cNvPr id="3" name="Rectangle 2"/>
          <p:cNvSpPr/>
          <p:nvPr/>
        </p:nvSpPr>
        <p:spPr>
          <a:xfrm>
            <a:off x="3131840" y="339502"/>
            <a:ext cx="5976664" cy="461665"/>
          </a:xfrm>
          <a:prstGeom prst="rect">
            <a:avLst/>
          </a:prstGeom>
        </p:spPr>
        <p:txBody>
          <a:bodyPr wrap="square">
            <a:spAutoFit/>
          </a:bodyPr>
          <a:lstStyle/>
          <a:p>
            <a:pPr algn="r">
              <a:defRPr/>
            </a:pPr>
            <a:r>
              <a:rPr lang="en-US" sz="2400" b="1" dirty="0">
                <a:solidFill>
                  <a:srgbClr val="292C69"/>
                </a:solidFill>
                <a:latin typeface="EC Square Sans Pro Medium"/>
              </a:rPr>
              <a:t>POLICY IMPLICATIONS </a:t>
            </a:r>
            <a:r>
              <a:rPr lang="en-US" sz="2400" b="1" dirty="0" smtClean="0">
                <a:solidFill>
                  <a:srgbClr val="292C69"/>
                </a:solidFill>
                <a:latin typeface="EC Square Sans Pro Medium"/>
              </a:rPr>
              <a:t>(2)</a:t>
            </a:r>
            <a:endParaRPr lang="en-GB" sz="2400" b="1" dirty="0">
              <a:solidFill>
                <a:srgbClr val="292C69"/>
              </a:solidFill>
              <a:latin typeface="EC Square Sans Pro Medium"/>
            </a:endParaRPr>
          </a:p>
        </p:txBody>
      </p:sp>
    </p:spTree>
    <p:extLst>
      <p:ext uri="{BB962C8B-B14F-4D97-AF65-F5344CB8AC3E}">
        <p14:creationId xmlns:p14="http://schemas.microsoft.com/office/powerpoint/2010/main" val="70816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16624"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sz="2400" noProof="0" dirty="0" smtClean="0">
                <a:solidFill>
                  <a:srgbClr val="292C69"/>
                </a:solidFill>
                <a:latin typeface="EC Square Sans Pro Medium"/>
              </a:rPr>
              <a:t>CONTENTS</a:t>
            </a:r>
            <a:endParaRPr kumimoji="0" lang="en-GB" sz="2400" b="1" i="0" u="none" strike="noStrike" kern="1200" cap="none" spc="0" normalizeH="0" baseline="0" noProof="0" dirty="0">
              <a:ln>
                <a:noFill/>
              </a:ln>
              <a:solidFill>
                <a:srgbClr val="292C69"/>
              </a:solidFill>
              <a:effectLst/>
              <a:uLnTx/>
              <a:uFillTx/>
              <a:latin typeface="EC Square Sans Pro Medium"/>
            </a:endParaRPr>
          </a:p>
        </p:txBody>
      </p:sp>
      <p:sp>
        <p:nvSpPr>
          <p:cNvPr id="3" name="Text Placeholder 7"/>
          <p:cNvSpPr txBox="1">
            <a:spLocks/>
          </p:cNvSpPr>
          <p:nvPr/>
        </p:nvSpPr>
        <p:spPr>
          <a:xfrm>
            <a:off x="468313" y="1275606"/>
            <a:ext cx="8216901" cy="3312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2000" dirty="0" smtClean="0">
                <a:solidFill>
                  <a:schemeClr val="tx1"/>
                </a:solidFill>
                <a:latin typeface="+mn-lt"/>
              </a:rPr>
              <a:t>	</a:t>
            </a: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4" name="Rectangle 3"/>
          <p:cNvSpPr/>
          <p:nvPr/>
        </p:nvSpPr>
        <p:spPr>
          <a:xfrm>
            <a:off x="755576" y="988516"/>
            <a:ext cx="7929638" cy="3893374"/>
          </a:xfrm>
          <a:prstGeom prst="rect">
            <a:avLst/>
          </a:prstGeom>
        </p:spPr>
        <p:txBody>
          <a:bodyPr wrap="square">
            <a:spAutoFit/>
          </a:bodyPr>
          <a:lstStyle/>
          <a:p>
            <a:pPr indent="-342900" algn="just">
              <a:buFont typeface="Wingdings" panose="05000000000000000000" pitchFamily="2" charset="2"/>
              <a:buChar char="q"/>
            </a:pPr>
            <a:r>
              <a:rPr lang="en-GB" sz="1900" dirty="0" smtClean="0">
                <a:solidFill>
                  <a:srgbClr val="00B050"/>
                </a:solidFill>
              </a:rPr>
              <a:t> </a:t>
            </a:r>
            <a:r>
              <a:rPr lang="en-US" sz="1900" b="1" dirty="0" smtClean="0"/>
              <a:t>Problem </a:t>
            </a:r>
            <a:r>
              <a:rPr lang="en-US" sz="1900" b="1" dirty="0"/>
              <a:t>outline </a:t>
            </a:r>
            <a:endParaRPr lang="en-US" sz="1900" b="1" dirty="0" smtClean="0"/>
          </a:p>
          <a:p>
            <a:pPr algn="just"/>
            <a:endParaRPr lang="en-GB" sz="1900" dirty="0" smtClean="0">
              <a:solidFill>
                <a:srgbClr val="00B050"/>
              </a:solidFill>
            </a:endParaRPr>
          </a:p>
          <a:p>
            <a:pPr indent="-342900" algn="just">
              <a:buFont typeface="Wingdings" panose="05000000000000000000" pitchFamily="2" charset="2"/>
              <a:buChar char="q"/>
            </a:pPr>
            <a:r>
              <a:rPr lang="en-GB" sz="1900" dirty="0" smtClean="0">
                <a:solidFill>
                  <a:srgbClr val="00B050"/>
                </a:solidFill>
              </a:rPr>
              <a:t> </a:t>
            </a:r>
            <a:r>
              <a:rPr lang="en-US" sz="1900" b="1" dirty="0"/>
              <a:t>Research and policy </a:t>
            </a:r>
            <a:r>
              <a:rPr lang="en-US" sz="1900" b="1" dirty="0" smtClean="0"/>
              <a:t>questions</a:t>
            </a:r>
          </a:p>
          <a:p>
            <a:pPr algn="just"/>
            <a:endParaRPr lang="en-US" sz="1900" b="1" dirty="0"/>
          </a:p>
          <a:p>
            <a:pPr indent="-342900" algn="just">
              <a:buFont typeface="Wingdings" panose="05000000000000000000" pitchFamily="2" charset="2"/>
              <a:buChar char="q"/>
            </a:pPr>
            <a:r>
              <a:rPr lang="en-GB" sz="1900" dirty="0" smtClean="0">
                <a:solidFill>
                  <a:srgbClr val="00B050"/>
                </a:solidFill>
              </a:rPr>
              <a:t> </a:t>
            </a:r>
            <a:r>
              <a:rPr lang="en-US" sz="1900" b="1" dirty="0" smtClean="0"/>
              <a:t>A </a:t>
            </a:r>
            <a:r>
              <a:rPr lang="en-US" sz="1900" b="1" dirty="0"/>
              <a:t>common good perspective towards adult education</a:t>
            </a:r>
          </a:p>
          <a:p>
            <a:pPr marL="800100" lvl="1" indent="-342900" algn="just">
              <a:buClr>
                <a:srgbClr val="00B050"/>
              </a:buClr>
              <a:buFont typeface="Wingdings" pitchFamily="2" charset="2"/>
              <a:buChar char="ü"/>
            </a:pPr>
            <a:r>
              <a:rPr lang="en-US" sz="1900" b="1" dirty="0"/>
              <a:t>	Theoretical </a:t>
            </a:r>
            <a:r>
              <a:rPr lang="en-US" sz="1900" b="1" dirty="0" err="1"/>
              <a:t>conceptualisation</a:t>
            </a:r>
            <a:endParaRPr lang="en-US" sz="1900" b="1" dirty="0"/>
          </a:p>
          <a:p>
            <a:pPr marL="800100" lvl="1" indent="-342900" algn="just">
              <a:buClr>
                <a:srgbClr val="00B050"/>
              </a:buClr>
              <a:buFont typeface="Wingdings" pitchFamily="2" charset="2"/>
              <a:buChar char="ü"/>
            </a:pPr>
            <a:r>
              <a:rPr lang="en-US" sz="1900" b="1" dirty="0"/>
              <a:t>	Empirical representation</a:t>
            </a:r>
          </a:p>
          <a:p>
            <a:pPr indent="-342900" algn="just">
              <a:buFont typeface="Wingdings" panose="05000000000000000000" pitchFamily="2" charset="2"/>
              <a:buChar char="q"/>
            </a:pPr>
            <a:endParaRPr lang="en-GB" sz="1900" dirty="0">
              <a:solidFill>
                <a:srgbClr val="00B050"/>
              </a:solidFill>
            </a:endParaRPr>
          </a:p>
          <a:p>
            <a:pPr indent="-342900" algn="just">
              <a:buFont typeface="Wingdings" panose="05000000000000000000" pitchFamily="2" charset="2"/>
              <a:buChar char="q"/>
            </a:pPr>
            <a:r>
              <a:rPr lang="en-GB" sz="1900" dirty="0" smtClean="0">
                <a:solidFill>
                  <a:srgbClr val="00B050"/>
                </a:solidFill>
              </a:rPr>
              <a:t> </a:t>
            </a:r>
            <a:r>
              <a:rPr lang="en-US" sz="1900" b="1" dirty="0" smtClean="0"/>
              <a:t>A social justice perspective towards adult education</a:t>
            </a:r>
          </a:p>
          <a:p>
            <a:pPr marL="800100" lvl="1" indent="-342900" algn="just">
              <a:buClr>
                <a:srgbClr val="00B050"/>
              </a:buClr>
              <a:buFont typeface="Wingdings" pitchFamily="2" charset="2"/>
              <a:buChar char="ü"/>
            </a:pPr>
            <a:r>
              <a:rPr lang="en-US" sz="1900" b="1" dirty="0" smtClean="0"/>
              <a:t>	Theoretical </a:t>
            </a:r>
            <a:r>
              <a:rPr lang="en-US" sz="1900" b="1" dirty="0" err="1" smtClean="0"/>
              <a:t>conceptualisation</a:t>
            </a:r>
            <a:endParaRPr lang="en-US" sz="1900" b="1" dirty="0" smtClean="0"/>
          </a:p>
          <a:p>
            <a:pPr marL="800100" lvl="1" indent="-342900" algn="just">
              <a:buClr>
                <a:srgbClr val="00B050"/>
              </a:buClr>
              <a:buFont typeface="Wingdings" pitchFamily="2" charset="2"/>
              <a:buChar char="ü"/>
            </a:pPr>
            <a:r>
              <a:rPr lang="en-US" sz="1900" b="1" dirty="0"/>
              <a:t>	Empirical </a:t>
            </a:r>
            <a:r>
              <a:rPr lang="en-US" sz="1900" b="1" dirty="0" smtClean="0"/>
              <a:t>representation</a:t>
            </a:r>
          </a:p>
          <a:p>
            <a:pPr algn="just">
              <a:buNone/>
            </a:pPr>
            <a:endParaRPr lang="en-GB" sz="1900" dirty="0" smtClean="0">
              <a:solidFill>
                <a:srgbClr val="00B050"/>
              </a:solidFill>
            </a:endParaRPr>
          </a:p>
          <a:p>
            <a:pPr indent="-342900" algn="just">
              <a:buFont typeface="Wingdings" panose="05000000000000000000" pitchFamily="2" charset="2"/>
              <a:buChar char="q"/>
            </a:pPr>
            <a:r>
              <a:rPr lang="en-GB" sz="1900" dirty="0" smtClean="0">
                <a:solidFill>
                  <a:srgbClr val="00B050"/>
                </a:solidFill>
              </a:rPr>
              <a:t> </a:t>
            </a:r>
            <a:r>
              <a:rPr lang="en-US" sz="1900" b="1" dirty="0" smtClean="0"/>
              <a:t>Policy implications</a:t>
            </a:r>
          </a:p>
        </p:txBody>
      </p:sp>
    </p:spTree>
    <p:extLst>
      <p:ext uri="{BB962C8B-B14F-4D97-AF65-F5344CB8AC3E}">
        <p14:creationId xmlns:p14="http://schemas.microsoft.com/office/powerpoint/2010/main" val="4175689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558" y="987574"/>
            <a:ext cx="8424936" cy="3693319"/>
          </a:xfrm>
          <a:prstGeom prst="rect">
            <a:avLst/>
          </a:prstGeom>
        </p:spPr>
        <p:txBody>
          <a:bodyPr wrap="square">
            <a:spAutoFit/>
          </a:bodyPr>
          <a:lstStyle/>
          <a:p>
            <a:pPr algn="just">
              <a:buClr>
                <a:srgbClr val="00B050"/>
              </a:buClr>
              <a:buFont typeface="Wingdings" pitchFamily="2" charset="2"/>
              <a:buChar char="q"/>
              <a:defRPr/>
            </a:pPr>
            <a:r>
              <a:rPr lang="en-GB" sz="2000" b="1" dirty="0" smtClean="0">
                <a:solidFill>
                  <a:schemeClr val="tx1">
                    <a:lumMod val="75000"/>
                    <a:lumOff val="25000"/>
                  </a:schemeClr>
                </a:solidFill>
              </a:rPr>
              <a:t> AE </a:t>
            </a:r>
            <a:r>
              <a:rPr lang="en-GB" sz="2000" b="1" dirty="0">
                <a:solidFill>
                  <a:schemeClr val="tx1">
                    <a:lumMod val="75000"/>
                    <a:lumOff val="25000"/>
                  </a:schemeClr>
                </a:solidFill>
              </a:rPr>
              <a:t>as a common good presupposes and requires that it develops </a:t>
            </a:r>
            <a:r>
              <a:rPr lang="en-GB" sz="2000" b="1" dirty="0" smtClean="0">
                <a:solidFill>
                  <a:schemeClr val="tx1">
                    <a:lumMod val="75000"/>
                    <a:lumOff val="25000"/>
                  </a:schemeClr>
                </a:solidFill>
              </a:rPr>
              <a:t>as:</a:t>
            </a:r>
          </a:p>
          <a:p>
            <a:pPr marL="742950" lvl="1" indent="-285750" algn="just">
              <a:buClr>
                <a:srgbClr val="00B050"/>
              </a:buClr>
              <a:buFont typeface="Wingdings" panose="05000000000000000000" pitchFamily="2" charset="2"/>
              <a:buChar char="Ø"/>
              <a:defRPr/>
            </a:pPr>
            <a:r>
              <a:rPr lang="en-GB" b="1" dirty="0" smtClean="0">
                <a:solidFill>
                  <a:schemeClr val="tx1">
                    <a:lumMod val="75000"/>
                    <a:lumOff val="25000"/>
                  </a:schemeClr>
                </a:solidFill>
              </a:rPr>
              <a:t>an </a:t>
            </a:r>
            <a:r>
              <a:rPr lang="en-GB" b="1" dirty="0">
                <a:solidFill>
                  <a:schemeClr val="tx1">
                    <a:lumMod val="75000"/>
                    <a:lumOff val="25000"/>
                  </a:schemeClr>
                </a:solidFill>
              </a:rPr>
              <a:t>inclusive process </a:t>
            </a:r>
            <a:r>
              <a:rPr lang="en-GB" b="1" dirty="0" smtClean="0">
                <a:solidFill>
                  <a:schemeClr val="tx1">
                    <a:lumMod val="75000"/>
                    <a:lumOff val="25000"/>
                  </a:schemeClr>
                </a:solidFill>
              </a:rPr>
              <a:t>beneficial </a:t>
            </a:r>
            <a:r>
              <a:rPr lang="en-GB" b="1" dirty="0">
                <a:solidFill>
                  <a:schemeClr val="tx1">
                    <a:lumMod val="75000"/>
                    <a:lumOff val="25000"/>
                  </a:schemeClr>
                </a:solidFill>
              </a:rPr>
              <a:t>to all or most members of a given </a:t>
            </a:r>
            <a:r>
              <a:rPr lang="en-GB" b="1" dirty="0" smtClean="0">
                <a:solidFill>
                  <a:schemeClr val="tx1">
                    <a:lumMod val="75000"/>
                    <a:lumOff val="25000"/>
                  </a:schemeClr>
                </a:solidFill>
              </a:rPr>
              <a:t>community/society;</a:t>
            </a:r>
          </a:p>
          <a:p>
            <a:pPr marL="742950" lvl="1" indent="-285750" algn="just">
              <a:buClr>
                <a:srgbClr val="00B050"/>
              </a:buClr>
              <a:buFont typeface="Wingdings" panose="05000000000000000000" pitchFamily="2" charset="2"/>
              <a:buChar char="Ø"/>
              <a:defRPr/>
            </a:pPr>
            <a:r>
              <a:rPr lang="en-GB" b="1" dirty="0" smtClean="0">
                <a:solidFill>
                  <a:schemeClr val="tx1">
                    <a:lumMod val="75000"/>
                    <a:lumOff val="25000"/>
                  </a:schemeClr>
                </a:solidFill>
              </a:rPr>
              <a:t>a shared endeavour which involves different stakeholders.</a:t>
            </a:r>
          </a:p>
          <a:p>
            <a:pPr algn="just">
              <a:buClr>
                <a:srgbClr val="00B050"/>
              </a:buClr>
              <a:buFont typeface="Wingdings" pitchFamily="2" charset="2"/>
              <a:buChar char="q"/>
              <a:defRPr/>
            </a:pPr>
            <a:r>
              <a:rPr lang="en-GB" sz="2000" b="1" dirty="0">
                <a:solidFill>
                  <a:schemeClr val="tx1">
                    <a:lumMod val="75000"/>
                    <a:lumOff val="25000"/>
                  </a:schemeClr>
                </a:solidFill>
              </a:rPr>
              <a:t> </a:t>
            </a:r>
            <a:r>
              <a:rPr lang="en-GB" sz="2000" b="1" dirty="0" smtClean="0">
                <a:solidFill>
                  <a:schemeClr val="tx1">
                    <a:lumMod val="75000"/>
                    <a:lumOff val="25000"/>
                  </a:schemeClr>
                </a:solidFill>
              </a:rPr>
              <a:t>Understanding of AE as a common good</a:t>
            </a:r>
            <a:r>
              <a:rPr lang="en-US" sz="2000" b="1" dirty="0"/>
              <a:t> </a:t>
            </a:r>
            <a:r>
              <a:rPr lang="en-US" sz="2000" b="1" dirty="0" smtClean="0"/>
              <a:t>emphasises </a:t>
            </a:r>
            <a:r>
              <a:rPr lang="en-US" sz="2000" b="1" dirty="0"/>
              <a:t>its complex nature and the </a:t>
            </a:r>
            <a:r>
              <a:rPr lang="en-US" sz="2000" b="1" dirty="0" smtClean="0"/>
              <a:t>plurality of </a:t>
            </a:r>
            <a:r>
              <a:rPr lang="en-US" sz="2000" b="1" dirty="0"/>
              <a:t>its roles and values, which go beyond its instrumental function, and acknowledges its </a:t>
            </a:r>
            <a:r>
              <a:rPr lang="en-US" sz="2000" b="1" dirty="0" smtClean="0"/>
              <a:t>empowering/transformative </a:t>
            </a:r>
            <a:r>
              <a:rPr lang="en-US" sz="2000" b="1" dirty="0"/>
              <a:t>mission as </a:t>
            </a:r>
            <a:r>
              <a:rPr lang="en-US" sz="2000" b="1" dirty="0" smtClean="0"/>
              <a:t>well.</a:t>
            </a:r>
          </a:p>
          <a:p>
            <a:pPr algn="just">
              <a:buClr>
                <a:srgbClr val="00B050"/>
              </a:buClr>
              <a:buFont typeface="Wingdings" pitchFamily="2" charset="2"/>
              <a:buChar char="q"/>
              <a:defRPr/>
            </a:pPr>
            <a:r>
              <a:rPr lang="en-US" sz="2000" b="1" dirty="0" smtClean="0"/>
              <a:t> AE as a common good is </a:t>
            </a:r>
            <a:r>
              <a:rPr lang="en-US" sz="2000" b="1" dirty="0"/>
              <a:t>associated with and </a:t>
            </a:r>
            <a:r>
              <a:rPr lang="en-US" sz="2000" b="1" dirty="0" smtClean="0"/>
              <a:t>requires </a:t>
            </a:r>
            <a:r>
              <a:rPr lang="en-US" sz="2000" b="1" dirty="0"/>
              <a:t>the active role </a:t>
            </a:r>
            <a:r>
              <a:rPr lang="en-US" sz="2000" b="1" dirty="0" smtClean="0"/>
              <a:t>of those </a:t>
            </a:r>
            <a:r>
              <a:rPr lang="en-US" sz="2000" b="1" dirty="0"/>
              <a:t>who benefit </a:t>
            </a:r>
            <a:r>
              <a:rPr lang="en-US" sz="2000" b="1" dirty="0" smtClean="0"/>
              <a:t>from it.</a:t>
            </a:r>
            <a:r>
              <a:rPr lang="en-US" sz="2000" b="1" dirty="0"/>
              <a:t> </a:t>
            </a:r>
            <a:endParaRPr lang="en-US" sz="2000" b="1" dirty="0" smtClean="0"/>
          </a:p>
          <a:p>
            <a:pPr algn="just">
              <a:buClr>
                <a:srgbClr val="00B050"/>
              </a:buClr>
              <a:defRPr/>
            </a:pPr>
            <a:endParaRPr lang="en-US" sz="2000" b="1" dirty="0" smtClean="0"/>
          </a:p>
          <a:p>
            <a:pPr algn="just">
              <a:buClr>
                <a:srgbClr val="00B050"/>
              </a:buClr>
              <a:buFont typeface="Wingdings" pitchFamily="2" charset="2"/>
              <a:buChar char="q"/>
              <a:defRPr/>
            </a:pPr>
            <a:r>
              <a:rPr lang="en-US" sz="2000" b="1" dirty="0"/>
              <a:t> </a:t>
            </a:r>
            <a:r>
              <a:rPr lang="en-US" sz="2000" b="1" dirty="0" smtClean="0">
                <a:solidFill>
                  <a:srgbClr val="00B050"/>
                </a:solidFill>
              </a:rPr>
              <a:t>Empowerment </a:t>
            </a:r>
            <a:r>
              <a:rPr lang="en-US" sz="2000" b="1" dirty="0">
                <a:solidFill>
                  <a:srgbClr val="00B050"/>
                </a:solidFill>
              </a:rPr>
              <a:t>of </a:t>
            </a:r>
            <a:r>
              <a:rPr lang="en-US" sz="2000" b="1" dirty="0" smtClean="0">
                <a:solidFill>
                  <a:srgbClr val="00B050"/>
                </a:solidFill>
              </a:rPr>
              <a:t>people </a:t>
            </a:r>
            <a:r>
              <a:rPr lang="en-US" sz="2000" b="1" dirty="0">
                <a:solidFill>
                  <a:srgbClr val="00B050"/>
                </a:solidFill>
              </a:rPr>
              <a:t>through </a:t>
            </a:r>
            <a:r>
              <a:rPr lang="en-US" sz="2000" b="1" dirty="0" smtClean="0">
                <a:solidFill>
                  <a:srgbClr val="00B050"/>
                </a:solidFill>
              </a:rPr>
              <a:t>AE </a:t>
            </a:r>
            <a:r>
              <a:rPr lang="en-US" sz="2000" b="1" dirty="0">
                <a:solidFill>
                  <a:srgbClr val="00B050"/>
                </a:solidFill>
              </a:rPr>
              <a:t>i</a:t>
            </a:r>
            <a:r>
              <a:rPr lang="en-US" sz="2000" b="1" dirty="0" smtClean="0">
                <a:solidFill>
                  <a:srgbClr val="00B050"/>
                </a:solidFill>
              </a:rPr>
              <a:t>s </a:t>
            </a:r>
            <a:r>
              <a:rPr lang="en-US" sz="2000" b="1" dirty="0">
                <a:solidFill>
                  <a:srgbClr val="00B050"/>
                </a:solidFill>
              </a:rPr>
              <a:t>a process which must be “forged and accomplished” with them – not for them. </a:t>
            </a:r>
            <a:endParaRPr lang="en-GB" dirty="0">
              <a:solidFill>
                <a:schemeClr val="tx1">
                  <a:lumMod val="75000"/>
                  <a:lumOff val="25000"/>
                </a:schemeClr>
              </a:solidFill>
            </a:endParaRPr>
          </a:p>
        </p:txBody>
      </p:sp>
      <p:sp>
        <p:nvSpPr>
          <p:cNvPr id="3" name="Rectangle 2"/>
          <p:cNvSpPr/>
          <p:nvPr/>
        </p:nvSpPr>
        <p:spPr>
          <a:xfrm>
            <a:off x="3419872" y="339502"/>
            <a:ext cx="5400600" cy="461665"/>
          </a:xfrm>
          <a:prstGeom prst="rect">
            <a:avLst/>
          </a:prstGeom>
        </p:spPr>
        <p:txBody>
          <a:bodyPr wrap="square">
            <a:spAutoFit/>
          </a:bodyPr>
          <a:lstStyle/>
          <a:p>
            <a:pPr algn="r">
              <a:defRPr/>
            </a:pPr>
            <a:r>
              <a:rPr lang="en-US" sz="2400" b="1" dirty="0">
                <a:solidFill>
                  <a:srgbClr val="292C69"/>
                </a:solidFill>
                <a:latin typeface="EC Square Sans Pro Medium"/>
              </a:rPr>
              <a:t>POLICY IMPLICATIONS </a:t>
            </a:r>
            <a:r>
              <a:rPr lang="en-US" sz="2400" b="1" dirty="0" smtClean="0">
                <a:solidFill>
                  <a:srgbClr val="292C69"/>
                </a:solidFill>
                <a:latin typeface="EC Square Sans Pro Medium"/>
              </a:rPr>
              <a:t>(3)</a:t>
            </a:r>
            <a:endParaRPr lang="en-GB" sz="2400" b="1" dirty="0">
              <a:solidFill>
                <a:srgbClr val="292C69"/>
              </a:solidFill>
              <a:latin typeface="EC Square Sans Pro Medium"/>
            </a:endParaRPr>
          </a:p>
        </p:txBody>
      </p:sp>
    </p:spTree>
    <p:extLst>
      <p:ext uri="{BB962C8B-B14F-4D97-AF65-F5344CB8AC3E}">
        <p14:creationId xmlns:p14="http://schemas.microsoft.com/office/powerpoint/2010/main" val="3455173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688632"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ACKNOWLEDGEMENT</a:t>
            </a:r>
            <a:endParaRPr kumimoji="0" lang="en-GB" sz="24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533908" y="915566"/>
            <a:ext cx="8145662" cy="3960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SzPct val="90000"/>
              <a:buNone/>
              <a:defRPr/>
            </a:pPr>
            <a:r>
              <a:rPr lang="en-GB" sz="2200" dirty="0" smtClean="0">
                <a:solidFill>
                  <a:srgbClr val="00B050"/>
                </a:solidFill>
                <a:latin typeface="+mn-lt"/>
              </a:rPr>
              <a:t>The presentation is based on the following papers elaborated within ENLIVEN project</a:t>
            </a:r>
            <a:r>
              <a:rPr lang="en-GB" sz="2200" dirty="0" smtClean="0">
                <a:solidFill>
                  <a:srgbClr val="00B050"/>
                </a:solidFill>
                <a:latin typeface="+mn-lt"/>
              </a:rPr>
              <a:t>:</a:t>
            </a:r>
            <a:endParaRPr kumimoji="0" lang="en-US" sz="2100" i="0" u="none" strike="noStrike" kern="1200" cap="none" spc="0" normalizeH="0" baseline="0" noProof="0" dirty="0">
              <a:ln>
                <a:noFill/>
              </a:ln>
              <a:solidFill>
                <a:srgbClr val="F39200"/>
              </a:solidFill>
              <a:effectLst/>
              <a:uLnTx/>
              <a:uFillTx/>
              <a:latin typeface="EC Square Sans Pro Medium"/>
            </a:endParaRPr>
          </a:p>
          <a:p>
            <a:pPr lvl="0" algn="just">
              <a:buFont typeface="Wingdings" panose="05000000000000000000" pitchFamily="2" charset="2"/>
              <a:buChar char="q"/>
            </a:pPr>
            <a:r>
              <a:rPr lang="en-GB" sz="2100" dirty="0" smtClean="0">
                <a:solidFill>
                  <a:srgbClr val="00B050"/>
                </a:solidFill>
              </a:rPr>
              <a:t> </a:t>
            </a:r>
            <a:r>
              <a:rPr lang="en-US" sz="2100" dirty="0" err="1" smtClean="0">
                <a:solidFill>
                  <a:schemeClr val="tx1"/>
                </a:solidFill>
                <a:latin typeface="+mn-lt"/>
              </a:rPr>
              <a:t>Boyadjieva</a:t>
            </a:r>
            <a:r>
              <a:rPr lang="en-US" sz="2100" dirty="0" smtClean="0">
                <a:solidFill>
                  <a:schemeClr val="tx1"/>
                </a:solidFill>
                <a:latin typeface="+mn-lt"/>
              </a:rPr>
              <a:t> P., </a:t>
            </a:r>
            <a:r>
              <a:rPr lang="en-US" sz="2100" dirty="0" err="1" smtClean="0">
                <a:solidFill>
                  <a:schemeClr val="tx1"/>
                </a:solidFill>
                <a:latin typeface="+mn-lt"/>
              </a:rPr>
              <a:t>Ilieva-Trichkova</a:t>
            </a:r>
            <a:r>
              <a:rPr lang="en-US" sz="2100" dirty="0" smtClean="0">
                <a:solidFill>
                  <a:schemeClr val="tx1"/>
                </a:solidFill>
                <a:latin typeface="+mn-lt"/>
              </a:rPr>
              <a:t> P. (2018). Adult Education as a Common Good: </a:t>
            </a:r>
            <a:r>
              <a:rPr lang="en-US" sz="2100" dirty="0" err="1" smtClean="0">
                <a:solidFill>
                  <a:schemeClr val="tx1"/>
                </a:solidFill>
                <a:latin typeface="+mn-lt"/>
              </a:rPr>
              <a:t>Conceptualisation</a:t>
            </a:r>
            <a:r>
              <a:rPr lang="en-US" sz="2100" dirty="0" smtClean="0">
                <a:solidFill>
                  <a:schemeClr val="tx1"/>
                </a:solidFill>
                <a:latin typeface="+mn-lt"/>
              </a:rPr>
              <a:t> and Measurement, </a:t>
            </a:r>
            <a:r>
              <a:rPr lang="en-US" sz="2100" i="1" dirty="0" smtClean="0">
                <a:solidFill>
                  <a:schemeClr val="tx1"/>
                </a:solidFill>
                <a:latin typeface="+mn-lt"/>
              </a:rPr>
              <a:t>International Journal of Lifelong Education</a:t>
            </a:r>
            <a:r>
              <a:rPr lang="en-US" sz="2100" dirty="0" smtClean="0">
                <a:solidFill>
                  <a:schemeClr val="tx1"/>
                </a:solidFill>
                <a:latin typeface="+mn-lt"/>
              </a:rPr>
              <a:t>, V. 37 (3): 345-358</a:t>
            </a:r>
            <a:r>
              <a:rPr lang="en-US" sz="2100" dirty="0" smtClean="0">
                <a:solidFill>
                  <a:schemeClr val="tx1"/>
                </a:solidFill>
                <a:latin typeface="+mn-lt"/>
              </a:rPr>
              <a:t>.</a:t>
            </a:r>
            <a:r>
              <a:rPr lang="en-US" sz="2400" dirty="0"/>
              <a:t> DOI: 10.1080/02601370.2018.1478458 </a:t>
            </a:r>
            <a:endParaRPr lang="en-US" sz="2100" dirty="0" smtClean="0">
              <a:solidFill>
                <a:schemeClr val="tx1"/>
              </a:solidFill>
              <a:latin typeface="+mn-lt"/>
            </a:endParaRPr>
          </a:p>
          <a:p>
            <a:pPr lvl="0" algn="just">
              <a:buFont typeface="Wingdings" panose="05000000000000000000" pitchFamily="2" charset="2"/>
              <a:buChar char="q"/>
            </a:pPr>
            <a:r>
              <a:rPr lang="en-GB" sz="2100" dirty="0" smtClean="0">
                <a:solidFill>
                  <a:srgbClr val="00B050"/>
                </a:solidFill>
              </a:rPr>
              <a:t> </a:t>
            </a:r>
            <a:r>
              <a:rPr lang="bg-BG" sz="2100" dirty="0" smtClean="0">
                <a:solidFill>
                  <a:schemeClr val="tx1"/>
                </a:solidFill>
                <a:latin typeface="+mn-lt"/>
              </a:rPr>
              <a:t>Boyadjieva</a:t>
            </a:r>
            <a:r>
              <a:rPr lang="bg-BG" sz="2100" dirty="0">
                <a:solidFill>
                  <a:schemeClr val="tx1"/>
                </a:solidFill>
                <a:latin typeface="+mn-lt"/>
              </a:rPr>
              <a:t>, P., Ilieva-Trichkova</a:t>
            </a:r>
            <a:r>
              <a:rPr lang="en-US" sz="2100" dirty="0">
                <a:solidFill>
                  <a:schemeClr val="tx1"/>
                </a:solidFill>
                <a:latin typeface="+mn-lt"/>
              </a:rPr>
              <a:t>, P. (</a:t>
            </a:r>
            <a:r>
              <a:rPr lang="bg-BG" sz="2100" dirty="0">
                <a:solidFill>
                  <a:schemeClr val="tx1"/>
                </a:solidFill>
                <a:latin typeface="+mn-lt"/>
              </a:rPr>
              <a:t>201</a:t>
            </a:r>
            <a:r>
              <a:rPr lang="en-US" sz="2100" dirty="0">
                <a:solidFill>
                  <a:schemeClr val="tx1"/>
                </a:solidFill>
                <a:latin typeface="+mn-lt"/>
              </a:rPr>
              <a:t>7)</a:t>
            </a:r>
            <a:r>
              <a:rPr lang="bg-BG" sz="2100" dirty="0">
                <a:solidFill>
                  <a:schemeClr val="tx1"/>
                </a:solidFill>
                <a:latin typeface="+mn-lt"/>
              </a:rPr>
              <a:t>.</a:t>
            </a:r>
            <a:r>
              <a:rPr lang="en-US" sz="2100" dirty="0">
                <a:solidFill>
                  <a:schemeClr val="tx1"/>
                </a:solidFill>
                <a:latin typeface="+mn-lt"/>
              </a:rPr>
              <a:t> Between Inclusion and </a:t>
            </a:r>
            <a:r>
              <a:rPr lang="en-US" sz="2100" dirty="0" smtClean="0">
                <a:solidFill>
                  <a:schemeClr val="tx1"/>
                </a:solidFill>
                <a:latin typeface="+mn-lt"/>
              </a:rPr>
              <a:t>Fairness: </a:t>
            </a:r>
            <a:r>
              <a:rPr lang="en-US" sz="2100" dirty="0">
                <a:solidFill>
                  <a:schemeClr val="tx1"/>
                </a:solidFill>
                <a:latin typeface="+mn-lt"/>
              </a:rPr>
              <a:t>Social Justice Perspective to Participation in Adult Education. </a:t>
            </a:r>
            <a:r>
              <a:rPr lang="en-US" sz="2100" i="1" dirty="0">
                <a:solidFill>
                  <a:schemeClr val="tx1"/>
                </a:solidFill>
                <a:latin typeface="+mn-lt"/>
              </a:rPr>
              <a:t>Adult Education Quarterly</a:t>
            </a:r>
            <a:r>
              <a:rPr lang="en-US" sz="2100" dirty="0">
                <a:solidFill>
                  <a:schemeClr val="tx1"/>
                </a:solidFill>
                <a:latin typeface="+mn-lt"/>
              </a:rPr>
              <a:t>, </a:t>
            </a:r>
            <a:r>
              <a:rPr lang="en-US" sz="2100" dirty="0" smtClean="0">
                <a:solidFill>
                  <a:schemeClr val="tx1"/>
                </a:solidFill>
                <a:latin typeface="+mn-lt"/>
              </a:rPr>
              <a:t>Vol</a:t>
            </a:r>
            <a:r>
              <a:rPr lang="en-US" sz="2100" dirty="0">
                <a:solidFill>
                  <a:schemeClr val="tx1"/>
                </a:solidFill>
                <a:latin typeface="+mn-lt"/>
              </a:rPr>
              <a:t>. 67(2) 97–117</a:t>
            </a:r>
            <a:r>
              <a:rPr lang="bg-BG" sz="2100" dirty="0" smtClean="0">
                <a:solidFill>
                  <a:schemeClr val="tx1"/>
                </a:solidFill>
                <a:latin typeface="+mn-lt"/>
              </a:rPr>
              <a:t>.</a:t>
            </a:r>
            <a:r>
              <a:rPr lang="en-US" sz="2100" dirty="0" smtClean="0">
                <a:solidFill>
                  <a:schemeClr val="tx1"/>
                </a:solidFill>
                <a:latin typeface="+mn-lt"/>
              </a:rPr>
              <a:t> </a:t>
            </a:r>
          </a:p>
          <a:p>
            <a:pPr marL="0" lvl="0" indent="0" algn="just">
              <a:buNone/>
            </a:pPr>
            <a:r>
              <a:rPr lang="en-US" sz="2100" dirty="0" smtClean="0">
                <a:solidFill>
                  <a:schemeClr val="tx1"/>
                </a:solidFill>
                <a:latin typeface="+mn-lt"/>
              </a:rPr>
              <a:t>    </a:t>
            </a:r>
            <a:r>
              <a:rPr lang="en-US" sz="2400" dirty="0" smtClean="0"/>
              <a:t>DOI</a:t>
            </a:r>
            <a:r>
              <a:rPr lang="en-US" sz="2400" dirty="0"/>
              <a:t>: 10.1177/0741713616685398</a:t>
            </a:r>
            <a:endParaRPr lang="en-US" sz="2100" dirty="0">
              <a:solidFill>
                <a:schemeClr val="tx1"/>
              </a:solidFill>
              <a:latin typeface="+mn-lt"/>
            </a:endParaRPr>
          </a:p>
          <a:p>
            <a:pPr marL="457200" lvl="1" indent="0">
              <a:buNone/>
              <a:defRPr/>
            </a:pPr>
            <a:endParaRPr lang="en-US" dirty="0"/>
          </a:p>
        </p:txBody>
      </p:sp>
      <p:pic>
        <p:nvPicPr>
          <p:cNvPr id="5" name="Shape 67"/>
          <p:cNvPicPr preferRelativeResize="0"/>
          <p:nvPr/>
        </p:nvPicPr>
        <p:blipFill rotWithShape="1">
          <a:blip r:embed="rId2">
            <a:alphaModFix/>
          </a:blip>
          <a:srcRect/>
          <a:stretch/>
        </p:blipFill>
        <p:spPr>
          <a:xfrm>
            <a:off x="516707" y="4299942"/>
            <a:ext cx="1390997" cy="843558"/>
          </a:xfrm>
          <a:prstGeom prst="rect">
            <a:avLst/>
          </a:prstGeom>
          <a:noFill/>
          <a:ln>
            <a:noFill/>
          </a:ln>
        </p:spPr>
      </p:pic>
    </p:spTree>
    <p:extLst>
      <p:ext uri="{BB962C8B-B14F-4D97-AF65-F5344CB8AC3E}">
        <p14:creationId xmlns:p14="http://schemas.microsoft.com/office/powerpoint/2010/main" val="3086697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33086"/>
            <a:ext cx="5238328" cy="2677656"/>
          </a:xfrm>
          <a:prstGeom prst="rect">
            <a:avLst/>
          </a:prstGeom>
        </p:spPr>
        <p:txBody>
          <a:bodyPr wrap="square">
            <a:spAutoFit/>
          </a:bodyPr>
          <a:lstStyle/>
          <a:p>
            <a:pPr algn="ctr">
              <a:buFont typeface="Arial" charset="0"/>
              <a:buNone/>
              <a:defRPr/>
            </a:pPr>
            <a:r>
              <a:rPr lang="en-GB" altLang="en-US" sz="2400" b="1" dirty="0" smtClean="0">
                <a:solidFill>
                  <a:srgbClr val="00B050"/>
                </a:solidFill>
                <a:cs typeface="Arial" charset="0"/>
              </a:rPr>
              <a:t>THANK YOU FOR YOUR ATTENTION!</a:t>
            </a:r>
            <a:endParaRPr lang="en-GB" altLang="en-US" sz="2400" b="1" dirty="0">
              <a:solidFill>
                <a:srgbClr val="00B050"/>
              </a:solidFill>
              <a:cs typeface="Arial" charset="0"/>
            </a:endParaRPr>
          </a:p>
          <a:p>
            <a:pPr algn="ctr">
              <a:buFont typeface="Arial" charset="0"/>
              <a:buNone/>
              <a:defRPr/>
            </a:pPr>
            <a:endParaRPr lang="en-GB" altLang="en-US" b="1" dirty="0">
              <a:solidFill>
                <a:srgbClr val="00B050"/>
              </a:solidFill>
              <a:cs typeface="Arial" charset="0"/>
            </a:endParaRPr>
          </a:p>
          <a:p>
            <a:pPr algn="ctr">
              <a:buFont typeface="Arial" charset="0"/>
              <a:buNone/>
              <a:defRPr/>
            </a:pPr>
            <a:r>
              <a:rPr lang="en-GB" altLang="en-US" b="1" dirty="0">
                <a:solidFill>
                  <a:srgbClr val="00B050"/>
                </a:solidFill>
                <a:cs typeface="Arial" charset="0"/>
              </a:rPr>
              <a:t>Contact details</a:t>
            </a:r>
            <a:r>
              <a:rPr lang="en-GB" altLang="en-US" b="1" dirty="0" smtClean="0">
                <a:solidFill>
                  <a:srgbClr val="00B050"/>
                </a:solidFill>
                <a:cs typeface="Arial" charset="0"/>
              </a:rPr>
              <a:t>:</a:t>
            </a:r>
          </a:p>
          <a:p>
            <a:pPr algn="ctr">
              <a:buFont typeface="Arial" charset="0"/>
              <a:buNone/>
              <a:defRPr/>
            </a:pPr>
            <a:endParaRPr lang="en-GB" altLang="en-US" b="1" dirty="0">
              <a:solidFill>
                <a:srgbClr val="00B050"/>
              </a:solidFill>
              <a:cs typeface="Arial" charset="0"/>
            </a:endParaRPr>
          </a:p>
          <a:p>
            <a:pPr algn="ctr">
              <a:defRPr/>
            </a:pPr>
            <a:r>
              <a:rPr lang="en-GB" altLang="en-US" b="1" dirty="0" smtClean="0">
                <a:solidFill>
                  <a:srgbClr val="404040"/>
                </a:solidFill>
                <a:cs typeface="Arial" charset="0"/>
                <a:hlinkClick r:id="rId2"/>
              </a:rPr>
              <a:t>pepka7@gmail.com</a:t>
            </a:r>
            <a:endParaRPr lang="bg-BG" b="1" dirty="0"/>
          </a:p>
          <a:p>
            <a:pPr algn="just">
              <a:buNone/>
            </a:pPr>
            <a:endParaRPr lang="bg-BG" dirty="0"/>
          </a:p>
          <a:p>
            <a:pPr algn="just">
              <a:buNone/>
            </a:pPr>
            <a:endParaRPr lang="bg-BG" dirty="0"/>
          </a:p>
          <a:p>
            <a:pPr algn="just">
              <a:buNone/>
            </a:pPr>
            <a:endParaRPr lang="bg-BG" dirty="0"/>
          </a:p>
          <a:p>
            <a:pPr algn="just">
              <a:buNone/>
            </a:pPr>
            <a:endParaRPr lang="bg-BG"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71950"/>
            <a:ext cx="144016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818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PROBLEM OUTLINE (1)</a:t>
            </a:r>
            <a:endParaRPr kumimoji="0" lang="en-GB" sz="24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
        <p:nvSpPr>
          <p:cNvPr id="6" name="Rectangle 5"/>
          <p:cNvSpPr/>
          <p:nvPr/>
        </p:nvSpPr>
        <p:spPr>
          <a:xfrm>
            <a:off x="755576" y="1131590"/>
            <a:ext cx="7776864" cy="3477875"/>
          </a:xfrm>
          <a:prstGeom prst="rect">
            <a:avLst/>
          </a:prstGeom>
        </p:spPr>
        <p:txBody>
          <a:bodyPr wrap="square">
            <a:spAutoFit/>
          </a:bodyPr>
          <a:lstStyle/>
          <a:p>
            <a:pPr algn="just">
              <a:buNone/>
            </a:pPr>
            <a:endParaRPr lang="en-US" sz="2000" b="1" dirty="0" smtClean="0"/>
          </a:p>
          <a:p>
            <a:pPr algn="just">
              <a:buNone/>
            </a:pPr>
            <a:r>
              <a:rPr lang="en-US" sz="2000" b="1" dirty="0" smtClean="0"/>
              <a:t>The </a:t>
            </a:r>
            <a:r>
              <a:rPr lang="bg-BG" sz="2000" b="1" dirty="0"/>
              <a:t>European agenda for adult learning sets the goal to “enhance the possibilities for adults, regardless of gender and their personal and family circumstances, to access high-quality learning opportunities at any time in their lives</a:t>
            </a:r>
            <a:r>
              <a:rPr lang="en-US" sz="2000" b="1" dirty="0"/>
              <a:t>…</a:t>
            </a:r>
            <a:r>
              <a:rPr lang="bg-BG" sz="2000" b="1" dirty="0"/>
              <a:t>” (EC, 2011: 3)</a:t>
            </a:r>
            <a:r>
              <a:rPr lang="en-US" sz="2000" b="1" dirty="0"/>
              <a:t>. </a:t>
            </a:r>
            <a:endParaRPr lang="en-US" sz="2000" b="1" dirty="0" smtClean="0"/>
          </a:p>
          <a:p>
            <a:pPr algn="just">
              <a:buNone/>
            </a:pPr>
            <a:endParaRPr lang="en-US" sz="2000" b="1" dirty="0"/>
          </a:p>
          <a:p>
            <a:pPr algn="just">
              <a:buNone/>
            </a:pPr>
            <a:r>
              <a:rPr lang="en-US" sz="2000" b="1" dirty="0" smtClean="0"/>
              <a:t>This goal </a:t>
            </a:r>
            <a:r>
              <a:rPr lang="en-US" sz="2000" b="1" dirty="0"/>
              <a:t>clearly reflects the idea that </a:t>
            </a:r>
            <a:r>
              <a:rPr lang="en-US" sz="2000" b="1" dirty="0" smtClean="0"/>
              <a:t>adult education (AE) </a:t>
            </a:r>
            <a:r>
              <a:rPr lang="en-US" sz="2000" b="1" dirty="0"/>
              <a:t>should be available to all people</a:t>
            </a:r>
            <a:r>
              <a:rPr lang="en-US" sz="2000" b="1" dirty="0" smtClean="0"/>
              <a:t>.</a:t>
            </a:r>
          </a:p>
          <a:p>
            <a:pPr algn="just">
              <a:buNone/>
            </a:pPr>
            <a:endParaRPr lang="en-US" sz="2000" b="1" dirty="0"/>
          </a:p>
          <a:p>
            <a:pPr algn="just">
              <a:buNone/>
            </a:pPr>
            <a:endParaRPr lang="en-US" sz="2000" b="1" dirty="0"/>
          </a:p>
          <a:p>
            <a:pPr algn="just">
              <a:buNone/>
            </a:pPr>
            <a:endParaRPr lang="en-US" sz="2000" b="1" dirty="0"/>
          </a:p>
        </p:txBody>
      </p:sp>
    </p:spTree>
    <p:extLst>
      <p:ext uri="{BB962C8B-B14F-4D97-AF65-F5344CB8AC3E}">
        <p14:creationId xmlns:p14="http://schemas.microsoft.com/office/powerpoint/2010/main" val="92110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algn="r">
              <a:defRPr/>
            </a:pPr>
            <a:r>
              <a:rPr lang="en-US" sz="2400" dirty="0">
                <a:solidFill>
                  <a:srgbClr val="292C69"/>
                </a:solidFill>
                <a:latin typeface="EC Square Sans Pro Medium"/>
              </a:rPr>
              <a:t>PROBLEM OUTLINE </a:t>
            </a:r>
            <a:r>
              <a:rPr lang="en-US" sz="2400" dirty="0" smtClean="0">
                <a:solidFill>
                  <a:srgbClr val="292C69"/>
                </a:solidFill>
                <a:latin typeface="EC Square Sans Pro Medium"/>
              </a:rPr>
              <a:t>(2)</a:t>
            </a:r>
            <a:endParaRPr lang="en-GB" sz="2400" dirty="0">
              <a:solidFill>
                <a:srgbClr val="292C69"/>
              </a:solidFill>
              <a:latin typeface="EC Square Sans Pro Medium"/>
            </a:endParaRPr>
          </a:p>
        </p:txBody>
      </p:sp>
      <p:sp>
        <p:nvSpPr>
          <p:cNvPr id="3" name="Text Placeholder 7"/>
          <p:cNvSpPr txBox="1">
            <a:spLocks/>
          </p:cNvSpPr>
          <p:nvPr/>
        </p:nvSpPr>
        <p:spPr>
          <a:xfrm>
            <a:off x="468313" y="1059582"/>
            <a:ext cx="8216901" cy="3384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None/>
            </a:pPr>
            <a:r>
              <a:rPr lang="en-US" sz="1400" dirty="0">
                <a:solidFill>
                  <a:srgbClr val="00B050"/>
                </a:solidFill>
              </a:rPr>
              <a:t> </a:t>
            </a:r>
            <a:r>
              <a:rPr lang="en-US" sz="2400" dirty="0">
                <a:solidFill>
                  <a:srgbClr val="00B050"/>
                </a:solidFill>
                <a:latin typeface="+mn-lt"/>
              </a:rPr>
              <a:t>However:</a:t>
            </a:r>
          </a:p>
          <a:p>
            <a:pPr algn="just">
              <a:buFont typeface="Wingdings" panose="05000000000000000000" pitchFamily="2" charset="2"/>
              <a:buChar char="Ø"/>
            </a:pPr>
            <a:r>
              <a:rPr lang="en-IE" altLang="en-US" sz="2000" dirty="0">
                <a:solidFill>
                  <a:schemeClr val="tx1"/>
                </a:solidFill>
                <a:latin typeface="+mn-lt"/>
              </a:rPr>
              <a:t>The identified patterns of participation in AE clearly show that </a:t>
            </a:r>
            <a:r>
              <a:rPr lang="en-IE" altLang="en-US" sz="2000" dirty="0" smtClean="0">
                <a:solidFill>
                  <a:schemeClr val="tx1"/>
                </a:solidFill>
                <a:latin typeface="+mn-lt"/>
              </a:rPr>
              <a:t>younger adults</a:t>
            </a:r>
            <a:r>
              <a:rPr lang="en-IE" altLang="en-US" sz="2000" dirty="0">
                <a:solidFill>
                  <a:schemeClr val="tx1"/>
                </a:solidFill>
                <a:latin typeface="+mn-lt"/>
              </a:rPr>
              <a:t>, those with higher educational attainment, those with jobs or those employed in high-skilled occupations, participate more frequently than older, low-educated and unemployed people or those employed in low-skilled occupations (OECD, 2003; </a:t>
            </a:r>
            <a:r>
              <a:rPr lang="en-IE" altLang="en-US" sz="2000" dirty="0" err="1">
                <a:solidFill>
                  <a:schemeClr val="tx1"/>
                </a:solidFill>
                <a:latin typeface="+mn-lt"/>
              </a:rPr>
              <a:t>Roosmaa</a:t>
            </a:r>
            <a:r>
              <a:rPr lang="en-IE" altLang="en-US" sz="2000" dirty="0">
                <a:solidFill>
                  <a:schemeClr val="tx1"/>
                </a:solidFill>
                <a:latin typeface="+mn-lt"/>
              </a:rPr>
              <a:t> &amp; Saar, 2012). </a:t>
            </a:r>
            <a:endParaRPr lang="en-IE" altLang="en-US" sz="2000" dirty="0" smtClean="0">
              <a:solidFill>
                <a:schemeClr val="tx1"/>
              </a:solidFill>
              <a:latin typeface="+mn-lt"/>
            </a:endParaRPr>
          </a:p>
          <a:p>
            <a:pPr marL="0" indent="0" algn="just">
              <a:buNone/>
            </a:pPr>
            <a:endParaRPr lang="en-GB" sz="2000" dirty="0" smtClean="0">
              <a:solidFill>
                <a:schemeClr val="tx1"/>
              </a:solidFill>
              <a:latin typeface="+mn-lt"/>
            </a:endParaRPr>
          </a:p>
          <a:p>
            <a:pPr lvl="0" algn="just">
              <a:buSzPct val="90000"/>
              <a:buFont typeface="Wingdings" panose="05000000000000000000" pitchFamily="2" charset="2"/>
              <a:buChar char="Ø"/>
              <a:defRPr/>
            </a:pPr>
            <a:r>
              <a:rPr lang="en-US" sz="2000" dirty="0" smtClean="0">
                <a:solidFill>
                  <a:schemeClr val="tx1"/>
                </a:solidFill>
                <a:latin typeface="+mn-lt"/>
              </a:rPr>
              <a:t>Data show that there is a trend towards </a:t>
            </a:r>
            <a:r>
              <a:rPr lang="en-US" sz="2000" dirty="0" err="1" smtClean="0">
                <a:solidFill>
                  <a:schemeClr val="tx1"/>
                </a:solidFill>
                <a:latin typeface="+mn-lt"/>
              </a:rPr>
              <a:t>privatisation</a:t>
            </a:r>
            <a:r>
              <a:rPr lang="en-US" sz="2000" dirty="0" smtClean="0">
                <a:solidFill>
                  <a:schemeClr val="tx1"/>
                </a:solidFill>
                <a:latin typeface="+mn-lt"/>
              </a:rPr>
              <a:t> of AE - fewer </a:t>
            </a:r>
            <a:r>
              <a:rPr lang="bg-BG" sz="2000" dirty="0">
                <a:solidFill>
                  <a:schemeClr val="tx1"/>
                </a:solidFill>
                <a:latin typeface="+mn-lt"/>
              </a:rPr>
              <a:t>public </a:t>
            </a:r>
            <a:r>
              <a:rPr lang="en-US" sz="2000" dirty="0">
                <a:solidFill>
                  <a:schemeClr val="tx1"/>
                </a:solidFill>
                <a:latin typeface="+mn-lt"/>
              </a:rPr>
              <a:t>than private </a:t>
            </a:r>
            <a:r>
              <a:rPr lang="bg-BG" sz="2000" dirty="0">
                <a:solidFill>
                  <a:schemeClr val="tx1"/>
                </a:solidFill>
                <a:latin typeface="+mn-lt"/>
              </a:rPr>
              <a:t>resources are invested in training</a:t>
            </a:r>
            <a:r>
              <a:rPr lang="en-US" sz="2000" dirty="0">
                <a:solidFill>
                  <a:schemeClr val="tx1"/>
                </a:solidFill>
                <a:latin typeface="+mn-lt"/>
              </a:rPr>
              <a:t> and that t</a:t>
            </a:r>
            <a:r>
              <a:rPr lang="bg-BG" sz="2000" dirty="0">
                <a:solidFill>
                  <a:schemeClr val="tx1"/>
                </a:solidFill>
                <a:latin typeface="+mn-lt"/>
              </a:rPr>
              <a:t>he </a:t>
            </a:r>
            <a:r>
              <a:rPr lang="en-US" sz="2000" dirty="0">
                <a:solidFill>
                  <a:schemeClr val="tx1"/>
                </a:solidFill>
                <a:latin typeface="+mn-lt"/>
              </a:rPr>
              <a:t>“</a:t>
            </a:r>
            <a:r>
              <a:rPr lang="bg-BG" sz="2000" dirty="0">
                <a:solidFill>
                  <a:schemeClr val="tx1"/>
                </a:solidFill>
                <a:latin typeface="+mn-lt"/>
              </a:rPr>
              <a:t>role of the state is less than that of companies and families</a:t>
            </a:r>
            <a:r>
              <a:rPr lang="en-US" sz="2000" dirty="0">
                <a:solidFill>
                  <a:schemeClr val="tx1"/>
                </a:solidFill>
                <a:latin typeface="+mn-lt"/>
              </a:rPr>
              <a:t>” (</a:t>
            </a:r>
            <a:r>
              <a:rPr lang="bg-BG" sz="2000" dirty="0">
                <a:solidFill>
                  <a:schemeClr val="tx1"/>
                </a:solidFill>
                <a:latin typeface="+mn-lt"/>
              </a:rPr>
              <a:t>European Commission</a:t>
            </a:r>
            <a:r>
              <a:rPr lang="en-US" sz="2000" dirty="0">
                <a:solidFill>
                  <a:schemeClr val="tx1"/>
                </a:solidFill>
                <a:latin typeface="+mn-lt"/>
              </a:rPr>
              <a:t>, 2013, pp. 10-14, 63). </a:t>
            </a:r>
            <a:endParaRPr lang="en-GB" sz="2000" dirty="0">
              <a:solidFill>
                <a:schemeClr val="tx1"/>
              </a:solidFill>
              <a:latin typeface="+mn-lt"/>
            </a:endParaRPr>
          </a:p>
          <a:p>
            <a:pPr marL="0" lvl="0" indent="0">
              <a:buSzPct val="90000"/>
              <a:buNone/>
              <a:defRPr/>
            </a:pPr>
            <a:endParaRPr lang="en-GB" sz="2000" dirty="0" smtClean="0">
              <a:solidFill>
                <a:schemeClr val="tx1"/>
              </a:solidFill>
              <a:latin typeface="+mn-lt"/>
            </a:endParaRPr>
          </a:p>
        </p:txBody>
      </p:sp>
    </p:spTree>
    <p:extLst>
      <p:ext uri="{BB962C8B-B14F-4D97-AF65-F5344CB8AC3E}">
        <p14:creationId xmlns:p14="http://schemas.microsoft.com/office/powerpoint/2010/main" val="92110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QUESTIONS</a:t>
            </a:r>
            <a:endParaRPr kumimoji="0" lang="en-GB" sz="24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059582"/>
            <a:ext cx="8216901" cy="3384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SzPct val="90000"/>
              <a:buNone/>
              <a:defRPr/>
            </a:pPr>
            <a:r>
              <a:rPr lang="en-GB" sz="2400" dirty="0">
                <a:solidFill>
                  <a:srgbClr val="00B050"/>
                </a:solidFill>
                <a:latin typeface="+mn-lt"/>
              </a:rPr>
              <a:t>Research question:</a:t>
            </a:r>
          </a:p>
          <a:p>
            <a:pPr marL="0" lvl="0" indent="0" algn="just">
              <a:buSzPct val="90000"/>
              <a:buNone/>
              <a:defRPr/>
            </a:pPr>
            <a:r>
              <a:rPr lang="en-GB" sz="2400" dirty="0">
                <a:solidFill>
                  <a:schemeClr val="tx1"/>
                </a:solidFill>
                <a:latin typeface="+mn-lt"/>
              </a:rPr>
              <a:t>How can we better understand </a:t>
            </a:r>
            <a:r>
              <a:rPr lang="en-GB" sz="2400" dirty="0" smtClean="0">
                <a:solidFill>
                  <a:schemeClr val="tx1"/>
                </a:solidFill>
                <a:latin typeface="+mn-lt"/>
              </a:rPr>
              <a:t>and conceptualise participation in AE of different social groups?</a:t>
            </a:r>
          </a:p>
          <a:p>
            <a:pPr marL="0" lvl="0" indent="0" algn="just">
              <a:buSzPct val="90000"/>
              <a:buNone/>
              <a:defRPr/>
            </a:pPr>
            <a:endParaRPr lang="en-GB" sz="2400" dirty="0">
              <a:solidFill>
                <a:schemeClr val="tx1"/>
              </a:solidFill>
              <a:latin typeface="+mn-lt"/>
            </a:endParaRPr>
          </a:p>
          <a:p>
            <a:pPr marL="0" lvl="0" indent="0" algn="just">
              <a:buSzPct val="90000"/>
              <a:buNone/>
              <a:defRPr/>
            </a:pPr>
            <a:r>
              <a:rPr lang="en-GB" sz="2400" dirty="0">
                <a:solidFill>
                  <a:srgbClr val="00B050"/>
                </a:solidFill>
                <a:latin typeface="+mn-lt"/>
              </a:rPr>
              <a:t>Policy question:</a:t>
            </a:r>
          </a:p>
          <a:p>
            <a:pPr marL="0" lvl="0" indent="0" algn="just">
              <a:buSzPct val="90000"/>
              <a:buNone/>
              <a:defRPr/>
            </a:pPr>
            <a:r>
              <a:rPr lang="en-GB" sz="2400" dirty="0">
                <a:solidFill>
                  <a:schemeClr val="tx1"/>
                </a:solidFill>
                <a:latin typeface="+mn-lt"/>
              </a:rPr>
              <a:t>How </a:t>
            </a:r>
            <a:r>
              <a:rPr lang="en-GB" sz="2400" dirty="0" smtClean="0">
                <a:solidFill>
                  <a:schemeClr val="tx1"/>
                </a:solidFill>
                <a:latin typeface="+mn-lt"/>
              </a:rPr>
              <a:t>can different stakeholders motivate </a:t>
            </a:r>
            <a:r>
              <a:rPr lang="en-GB" sz="2400" dirty="0">
                <a:solidFill>
                  <a:schemeClr val="tx1"/>
                </a:solidFill>
                <a:latin typeface="+mn-lt"/>
              </a:rPr>
              <a:t>and involve in training the social groups that are most in need of continuing education and training, i.e., people with less than primary and lower secondary education, unemployed, and older people?</a:t>
            </a:r>
            <a:endParaRPr lang="en-GB" sz="2400" b="0" dirty="0">
              <a:solidFill>
                <a:schemeClr val="tx1"/>
              </a:solidFill>
              <a:latin typeface="+mn-lt"/>
            </a:endParaRPr>
          </a:p>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Tree>
    <p:extLst>
      <p:ext uri="{BB962C8B-B14F-4D97-AF65-F5344CB8AC3E}">
        <p14:creationId xmlns:p14="http://schemas.microsoft.com/office/powerpoint/2010/main" val="92110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A COMMON GOOD PERSPECTIVE TO AE (1)</a:t>
            </a:r>
            <a:endParaRPr kumimoji="0" lang="en-GB" sz="20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SzPct val="90000"/>
              <a:buNone/>
              <a:defRPr/>
            </a:pPr>
            <a:r>
              <a:rPr kumimoji="0" lang="en-GB" sz="1800" i="0" u="none" strike="noStrike" kern="1200" cap="none" spc="0" normalizeH="0" baseline="0" noProof="0" dirty="0" smtClean="0">
                <a:ln>
                  <a:noFill/>
                </a:ln>
                <a:solidFill>
                  <a:schemeClr val="tx1"/>
                </a:solidFill>
                <a:effectLst/>
                <a:uLnTx/>
                <a:uFillTx/>
                <a:latin typeface="+mn-lt"/>
              </a:rPr>
              <a:t>AE</a:t>
            </a:r>
            <a:r>
              <a:rPr kumimoji="0" lang="en-GB" sz="1800" i="0" u="none" strike="noStrike" kern="1200" cap="none" spc="0" normalizeH="0" noProof="0" dirty="0" smtClean="0">
                <a:ln>
                  <a:noFill/>
                </a:ln>
                <a:solidFill>
                  <a:schemeClr val="tx1"/>
                </a:solidFill>
                <a:effectLst/>
                <a:uLnTx/>
                <a:uFillTx/>
                <a:latin typeface="+mn-lt"/>
              </a:rPr>
              <a:t> – private, public or common good? </a:t>
            </a:r>
            <a:r>
              <a:rPr lang="en-US" sz="1800" dirty="0">
                <a:solidFill>
                  <a:schemeClr val="tx1"/>
                </a:solidFill>
                <a:latin typeface="+mn-lt"/>
              </a:rPr>
              <a:t>(</a:t>
            </a:r>
            <a:r>
              <a:rPr lang="en-GB" sz="1800" dirty="0">
                <a:solidFill>
                  <a:schemeClr val="tx1"/>
                </a:solidFill>
                <a:latin typeface="+mn-lt"/>
              </a:rPr>
              <a:t>UNESCO, </a:t>
            </a:r>
            <a:r>
              <a:rPr lang="en-GB" sz="1800" dirty="0" smtClean="0">
                <a:solidFill>
                  <a:schemeClr val="tx1"/>
                </a:solidFill>
                <a:latin typeface="+mn-lt"/>
              </a:rPr>
              <a:t>2015; Locatelli, 2016, 2018, 2019; </a:t>
            </a:r>
            <a:r>
              <a:rPr lang="en-GB" sz="1800" dirty="0" err="1" smtClean="0">
                <a:solidFill>
                  <a:schemeClr val="tx1"/>
                </a:solidFill>
                <a:latin typeface="+mn-lt"/>
              </a:rPr>
              <a:t>Boyadjieva</a:t>
            </a:r>
            <a:r>
              <a:rPr lang="en-GB" sz="1800" dirty="0" smtClean="0">
                <a:solidFill>
                  <a:schemeClr val="tx1"/>
                </a:solidFill>
                <a:latin typeface="+mn-lt"/>
              </a:rPr>
              <a:t> &amp; </a:t>
            </a:r>
            <a:r>
              <a:rPr lang="en-GB" sz="1800" dirty="0" err="1" smtClean="0">
                <a:solidFill>
                  <a:schemeClr val="tx1"/>
                </a:solidFill>
                <a:latin typeface="+mn-lt"/>
              </a:rPr>
              <a:t>Ilieva-Trichkova</a:t>
            </a:r>
            <a:r>
              <a:rPr lang="en-GB" sz="1800" dirty="0" smtClean="0">
                <a:solidFill>
                  <a:schemeClr val="tx1"/>
                </a:solidFill>
                <a:latin typeface="+mn-lt"/>
              </a:rPr>
              <a:t>, 2018). </a:t>
            </a:r>
            <a:endParaRPr kumimoji="0" lang="en-GB" sz="1800" i="0" u="none" strike="noStrike" kern="1200" cap="none" spc="0" normalizeH="0" noProof="0" dirty="0" smtClean="0">
              <a:ln>
                <a:noFill/>
              </a:ln>
              <a:solidFill>
                <a:schemeClr val="tx1"/>
              </a:solidFill>
              <a:effectLst/>
              <a:uLnTx/>
              <a:uFillTx/>
              <a:latin typeface="+mn-lt"/>
            </a:endParaRPr>
          </a:p>
          <a:p>
            <a:pPr lvl="0" algn="just">
              <a:buSzPct val="90000"/>
              <a:buFont typeface="Wingdings" panose="05000000000000000000" pitchFamily="2" charset="2"/>
              <a:buChar char="q"/>
              <a:defRPr/>
            </a:pPr>
            <a:r>
              <a:rPr lang="en-GB" sz="1800" baseline="0" dirty="0" smtClean="0">
                <a:solidFill>
                  <a:srgbClr val="00B050"/>
                </a:solidFill>
                <a:latin typeface="+mn-lt"/>
              </a:rPr>
              <a:t>Private</a:t>
            </a:r>
            <a:r>
              <a:rPr lang="en-GB" sz="1800" baseline="0" dirty="0" smtClean="0">
                <a:solidFill>
                  <a:schemeClr val="tx1"/>
                </a:solidFill>
                <a:latin typeface="+mn-lt"/>
              </a:rPr>
              <a:t> – </a:t>
            </a:r>
            <a:r>
              <a:rPr lang="en-GB" sz="1800" dirty="0">
                <a:solidFill>
                  <a:schemeClr val="tx1"/>
                </a:solidFill>
                <a:latin typeface="+mn-lt"/>
              </a:rPr>
              <a:t>one person’s </a:t>
            </a:r>
            <a:r>
              <a:rPr lang="en-GB" sz="1800" dirty="0" smtClean="0">
                <a:solidFill>
                  <a:schemeClr val="tx1"/>
                </a:solidFill>
                <a:latin typeface="+mn-lt"/>
              </a:rPr>
              <a:t>involvement in AE reduces </a:t>
            </a:r>
            <a:r>
              <a:rPr lang="en-GB" sz="1800" dirty="0">
                <a:solidFill>
                  <a:schemeClr val="tx1"/>
                </a:solidFill>
                <a:latin typeface="+mn-lt"/>
              </a:rPr>
              <a:t>the </a:t>
            </a:r>
            <a:r>
              <a:rPr lang="en-GB" sz="1800" dirty="0" smtClean="0">
                <a:solidFill>
                  <a:schemeClr val="tx1"/>
                </a:solidFill>
                <a:latin typeface="+mn-lt"/>
              </a:rPr>
              <a:t>possibilities someone else to be involved and benefits he/she can obtain </a:t>
            </a:r>
            <a:r>
              <a:rPr lang="en-GB" sz="1800" dirty="0">
                <a:solidFill>
                  <a:schemeClr val="tx1"/>
                </a:solidFill>
                <a:latin typeface="+mn-lt"/>
              </a:rPr>
              <a:t>from </a:t>
            </a:r>
            <a:r>
              <a:rPr lang="en-GB" sz="1800" dirty="0" smtClean="0">
                <a:solidFill>
                  <a:schemeClr val="tx1"/>
                </a:solidFill>
                <a:latin typeface="+mn-lt"/>
              </a:rPr>
              <a:t>it.</a:t>
            </a:r>
            <a:endParaRPr lang="en-GB" sz="1800" baseline="0" dirty="0" smtClean="0">
              <a:solidFill>
                <a:schemeClr val="tx1"/>
              </a:solidFill>
              <a:latin typeface="+mn-lt"/>
            </a:endParaRPr>
          </a:p>
          <a:p>
            <a:pPr algn="just">
              <a:buSzPct val="90000"/>
              <a:buFont typeface="Wingdings" panose="05000000000000000000" pitchFamily="2" charset="2"/>
              <a:buChar char="q"/>
              <a:defRPr/>
            </a:pPr>
            <a:r>
              <a:rPr kumimoji="0" lang="en-GB" sz="1800" i="0" u="none" strike="noStrike" kern="1200" cap="none" spc="0" normalizeH="0" noProof="0" dirty="0" smtClean="0">
                <a:ln>
                  <a:noFill/>
                </a:ln>
                <a:solidFill>
                  <a:srgbClr val="00B050"/>
                </a:solidFill>
                <a:effectLst/>
                <a:uLnTx/>
                <a:uFillTx/>
                <a:latin typeface="+mn-lt"/>
              </a:rPr>
              <a:t>Public</a:t>
            </a:r>
            <a:r>
              <a:rPr kumimoji="0" lang="en-GB" sz="1800" i="0" u="none" strike="noStrike" kern="1200" cap="none" spc="0" normalizeH="0" noProof="0" dirty="0" smtClean="0">
                <a:ln>
                  <a:noFill/>
                </a:ln>
                <a:solidFill>
                  <a:schemeClr val="tx1"/>
                </a:solidFill>
                <a:effectLst/>
                <a:uLnTx/>
                <a:uFillTx/>
                <a:latin typeface="+mn-lt"/>
              </a:rPr>
              <a:t> </a:t>
            </a:r>
            <a:r>
              <a:rPr lang="en-GB" sz="1800" dirty="0" smtClean="0">
                <a:solidFill>
                  <a:schemeClr val="tx1"/>
                </a:solidFill>
                <a:latin typeface="+mn-lt"/>
              </a:rPr>
              <a:t>–</a:t>
            </a:r>
            <a:r>
              <a:rPr lang="en-US" sz="1800" dirty="0">
                <a:solidFill>
                  <a:schemeClr val="tx1"/>
                </a:solidFill>
                <a:latin typeface="+mn-lt"/>
              </a:rPr>
              <a:t> </a:t>
            </a:r>
            <a:r>
              <a:rPr lang="en-US" sz="1800" dirty="0" smtClean="0">
                <a:solidFill>
                  <a:schemeClr val="tx1"/>
                </a:solidFill>
                <a:latin typeface="+mn-lt"/>
              </a:rPr>
              <a:t>all </a:t>
            </a:r>
            <a:r>
              <a:rPr lang="en-GB" sz="1800" dirty="0" smtClean="0">
                <a:solidFill>
                  <a:schemeClr val="tx1"/>
                </a:solidFill>
                <a:latin typeface="+mn-lt"/>
              </a:rPr>
              <a:t>individuals </a:t>
            </a:r>
            <a:r>
              <a:rPr lang="en-GB" sz="1800" dirty="0">
                <a:solidFill>
                  <a:schemeClr val="tx1"/>
                </a:solidFill>
                <a:latin typeface="+mn-lt"/>
              </a:rPr>
              <a:t>cannot be excluded from the use and benefits of </a:t>
            </a:r>
            <a:r>
              <a:rPr lang="en-GB" sz="1800" dirty="0" smtClean="0">
                <a:solidFill>
                  <a:schemeClr val="tx1"/>
                </a:solidFill>
                <a:latin typeface="+mn-lt"/>
              </a:rPr>
              <a:t>AE </a:t>
            </a:r>
            <a:r>
              <a:rPr lang="en-GB" sz="1800" dirty="0">
                <a:solidFill>
                  <a:schemeClr val="tx1"/>
                </a:solidFill>
                <a:latin typeface="+mn-lt"/>
              </a:rPr>
              <a:t>and </a:t>
            </a:r>
            <a:r>
              <a:rPr lang="en-GB" sz="1800" dirty="0" smtClean="0">
                <a:solidFill>
                  <a:schemeClr val="tx1"/>
                </a:solidFill>
                <a:latin typeface="+mn-lt"/>
              </a:rPr>
              <a:t>the involvement of </a:t>
            </a:r>
            <a:r>
              <a:rPr lang="en-GB" sz="1800" dirty="0">
                <a:solidFill>
                  <a:schemeClr val="tx1"/>
                </a:solidFill>
                <a:latin typeface="+mn-lt"/>
              </a:rPr>
              <a:t>one individual does not reduce </a:t>
            </a:r>
            <a:r>
              <a:rPr lang="en-GB" sz="1800" dirty="0" smtClean="0">
                <a:solidFill>
                  <a:schemeClr val="tx1"/>
                </a:solidFill>
                <a:latin typeface="+mn-lt"/>
              </a:rPr>
              <a:t>its </a:t>
            </a:r>
            <a:r>
              <a:rPr lang="en-GB" sz="1800" dirty="0">
                <a:solidFill>
                  <a:schemeClr val="tx1"/>
                </a:solidFill>
                <a:latin typeface="+mn-lt"/>
              </a:rPr>
              <a:t>availability to </a:t>
            </a:r>
            <a:r>
              <a:rPr lang="en-GB" sz="1800" dirty="0" smtClean="0">
                <a:solidFill>
                  <a:schemeClr val="tx1"/>
                </a:solidFill>
                <a:latin typeface="+mn-lt"/>
              </a:rPr>
              <a:t>others;</a:t>
            </a:r>
          </a:p>
          <a:p>
            <a:pPr marL="0" indent="0" algn="just">
              <a:buSzPct val="90000"/>
              <a:buNone/>
              <a:defRPr/>
            </a:pPr>
            <a:r>
              <a:rPr lang="en-GB" sz="1800" dirty="0" smtClean="0">
                <a:solidFill>
                  <a:schemeClr val="tx1"/>
                </a:solidFill>
                <a:latin typeface="+mn-lt"/>
              </a:rPr>
              <a:t>                </a:t>
            </a:r>
            <a:r>
              <a:rPr lang="en-GB" sz="1800" dirty="0" smtClean="0">
                <a:solidFill>
                  <a:schemeClr val="tx1"/>
                </a:solidFill>
              </a:rPr>
              <a:t>–</a:t>
            </a:r>
            <a:r>
              <a:rPr lang="en-GB" sz="1800" dirty="0" smtClean="0">
                <a:solidFill>
                  <a:schemeClr val="tx1"/>
                </a:solidFill>
                <a:latin typeface="+mn-lt"/>
              </a:rPr>
              <a:t> </a:t>
            </a:r>
            <a:r>
              <a:rPr lang="en-US" sz="1800" dirty="0" smtClean="0">
                <a:solidFill>
                  <a:schemeClr val="tx1"/>
                </a:solidFill>
                <a:latin typeface="+mn-lt"/>
              </a:rPr>
              <a:t>the </a:t>
            </a:r>
            <a:r>
              <a:rPr lang="bg-BG" sz="1800" dirty="0" smtClean="0">
                <a:solidFill>
                  <a:schemeClr val="tx1"/>
                </a:solidFill>
                <a:latin typeface="+mn-lt"/>
              </a:rPr>
              <a:t>focus</a:t>
            </a:r>
            <a:r>
              <a:rPr lang="en-US" sz="1800" dirty="0" smtClean="0">
                <a:solidFill>
                  <a:schemeClr val="tx1"/>
                </a:solidFill>
                <a:latin typeface="+mn-lt"/>
              </a:rPr>
              <a:t> is</a:t>
            </a:r>
            <a:r>
              <a:rPr lang="bg-BG" sz="1800" dirty="0" smtClean="0">
                <a:solidFill>
                  <a:schemeClr val="tx1"/>
                </a:solidFill>
                <a:latin typeface="+mn-lt"/>
              </a:rPr>
              <a:t> on public institutions that should provide the regulatory </a:t>
            </a:r>
            <a:r>
              <a:rPr lang="en-US" sz="1800" dirty="0" smtClean="0">
                <a:solidFill>
                  <a:schemeClr val="tx1"/>
                </a:solidFill>
                <a:latin typeface="+mn-lt"/>
              </a:rPr>
              <a:t>         </a:t>
            </a:r>
            <a:r>
              <a:rPr lang="bg-BG" sz="1800" dirty="0" smtClean="0">
                <a:solidFill>
                  <a:schemeClr val="tx1"/>
                </a:solidFill>
                <a:latin typeface="+mn-lt"/>
              </a:rPr>
              <a:t>framework for the development of democratic educational systems</a:t>
            </a:r>
            <a:r>
              <a:rPr lang="en-US" sz="1800" dirty="0" smtClean="0">
                <a:solidFill>
                  <a:schemeClr val="tx1"/>
                </a:solidFill>
                <a:latin typeface="+mn-lt"/>
              </a:rPr>
              <a:t>, adult learning systems included.</a:t>
            </a:r>
            <a:endParaRPr lang="en-GB" sz="1800" baseline="0" dirty="0" smtClean="0">
              <a:solidFill>
                <a:schemeClr val="tx1"/>
              </a:solidFill>
              <a:latin typeface="+mn-lt"/>
            </a:endParaRPr>
          </a:p>
          <a:p>
            <a:pPr algn="just">
              <a:buSzPct val="90000"/>
              <a:buFont typeface="Wingdings" panose="05000000000000000000" pitchFamily="2" charset="2"/>
              <a:buChar char="q"/>
              <a:defRPr/>
            </a:pPr>
            <a:r>
              <a:rPr kumimoji="0" lang="en-GB" sz="1800" i="0" u="none" strike="noStrike" kern="1200" cap="none" spc="0" normalizeH="0" noProof="0" dirty="0" smtClean="0">
                <a:ln>
                  <a:noFill/>
                </a:ln>
                <a:solidFill>
                  <a:srgbClr val="00B050"/>
                </a:solidFill>
                <a:effectLst/>
                <a:uLnTx/>
                <a:uFillTx/>
                <a:latin typeface="+mn-lt"/>
              </a:rPr>
              <a:t>Common</a:t>
            </a:r>
            <a:r>
              <a:rPr kumimoji="0" lang="en-GB" sz="1800" i="0" u="none" strike="noStrike" kern="1200" cap="none" spc="0" normalizeH="0" noProof="0" dirty="0" smtClean="0">
                <a:ln>
                  <a:noFill/>
                </a:ln>
                <a:solidFill>
                  <a:schemeClr val="tx1"/>
                </a:solidFill>
                <a:effectLst/>
                <a:uLnTx/>
                <a:uFillTx/>
                <a:latin typeface="+mn-lt"/>
              </a:rPr>
              <a:t> </a:t>
            </a:r>
            <a:r>
              <a:rPr lang="en-GB" sz="1800" dirty="0" smtClean="0">
                <a:solidFill>
                  <a:schemeClr val="tx1"/>
                </a:solidFill>
                <a:latin typeface="+mn-lt"/>
              </a:rPr>
              <a:t>–</a:t>
            </a:r>
            <a:r>
              <a:rPr lang="en-US" sz="1800" dirty="0">
                <a:solidFill>
                  <a:schemeClr val="tx1"/>
                </a:solidFill>
                <a:latin typeface="+mn-lt"/>
              </a:rPr>
              <a:t> </a:t>
            </a:r>
            <a:r>
              <a:rPr lang="en-US" sz="1800" dirty="0" smtClean="0">
                <a:solidFill>
                  <a:schemeClr val="tx1"/>
                </a:solidFill>
                <a:latin typeface="+mn-lt"/>
              </a:rPr>
              <a:t>AE</a:t>
            </a:r>
            <a:r>
              <a:rPr lang="bg-BG" sz="1800" dirty="0" smtClean="0">
                <a:solidFill>
                  <a:schemeClr val="tx1"/>
                </a:solidFill>
                <a:latin typeface="+mn-lt"/>
              </a:rPr>
              <a:t> </a:t>
            </a:r>
            <a:r>
              <a:rPr lang="bg-BG" sz="1800" dirty="0">
                <a:solidFill>
                  <a:schemeClr val="tx1"/>
                </a:solidFill>
                <a:latin typeface="+mn-lt"/>
              </a:rPr>
              <a:t>is a collective shared endeavor, both in its production and in its </a:t>
            </a:r>
            <a:r>
              <a:rPr lang="bg-BG" sz="1800" dirty="0" smtClean="0">
                <a:solidFill>
                  <a:schemeClr val="tx1"/>
                </a:solidFill>
                <a:latin typeface="+mn-lt"/>
              </a:rPr>
              <a:t>benefits</a:t>
            </a:r>
            <a:r>
              <a:rPr lang="en-US" sz="1800" dirty="0" smtClean="0">
                <a:solidFill>
                  <a:schemeClr val="tx1"/>
                </a:solidFill>
                <a:latin typeface="+mn-lt"/>
              </a:rPr>
              <a:t>.</a:t>
            </a:r>
            <a:endParaRPr lang="en-US" sz="1800" dirty="0">
              <a:solidFill>
                <a:schemeClr val="tx1"/>
              </a:solidFill>
              <a:latin typeface="+mn-lt"/>
            </a:endParaRPr>
          </a:p>
          <a:p>
            <a:pPr marL="0" indent="0">
              <a:buSzPct val="90000"/>
              <a:buNone/>
              <a:defRPr/>
            </a:pPr>
            <a:endParaRPr lang="en-GB" sz="1400" b="0" dirty="0">
              <a:solidFill>
                <a:srgbClr val="292C69"/>
              </a:solidFill>
              <a:latin typeface="EC Square Sans Pro Light"/>
            </a:endParaRPr>
          </a:p>
          <a:p>
            <a:pPr marL="0" marR="0" lvl="0" indent="0" algn="l" defTabSz="914400" rtl="0" eaLnBrk="1" fontAlgn="auto" latinLnBrk="0" hangingPunct="1">
              <a:lnSpc>
                <a:spcPct val="90000"/>
              </a:lnSpc>
              <a:spcBef>
                <a:spcPts val="1000"/>
              </a:spcBef>
              <a:spcAft>
                <a:spcPts val="0"/>
              </a:spcAft>
              <a:buClrTx/>
              <a:buSzPct val="90000"/>
              <a:buNone/>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Tree>
    <p:extLst>
      <p:ext uri="{BB962C8B-B14F-4D97-AF65-F5344CB8AC3E}">
        <p14:creationId xmlns:p14="http://schemas.microsoft.com/office/powerpoint/2010/main" val="92110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553374"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algn="r">
              <a:defRPr/>
            </a:pPr>
            <a:r>
              <a:rPr lang="en-US" sz="2000" dirty="0">
                <a:solidFill>
                  <a:srgbClr val="292C69"/>
                </a:solidFill>
                <a:latin typeface="EC Square Sans Pro Medium"/>
              </a:rPr>
              <a:t>A COMMON GOOD PERSPECTIVE TO AE </a:t>
            </a:r>
            <a:r>
              <a:rPr lang="en-US" sz="2000" dirty="0" smtClean="0">
                <a:solidFill>
                  <a:srgbClr val="292C69"/>
                </a:solidFill>
                <a:latin typeface="EC Square Sans Pro Medium"/>
              </a:rPr>
              <a:t>(2)</a:t>
            </a:r>
            <a:endParaRPr lang="en-GB" sz="2000" dirty="0">
              <a:solidFill>
                <a:srgbClr val="292C69"/>
              </a:solidFill>
              <a:latin typeface="EC Square Sans Pro Medium"/>
            </a:endParaRPr>
          </a:p>
        </p:txBody>
      </p:sp>
      <p:sp>
        <p:nvSpPr>
          <p:cNvPr id="3" name="Text Placeholder 7"/>
          <p:cNvSpPr txBox="1">
            <a:spLocks/>
          </p:cNvSpPr>
          <p:nvPr/>
        </p:nvSpPr>
        <p:spPr>
          <a:xfrm>
            <a:off x="468313" y="1059582"/>
            <a:ext cx="8216901" cy="38884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B050"/>
              </a:buClr>
              <a:buFont typeface="Wingdings" pitchFamily="2" charset="2"/>
              <a:buChar char="q"/>
              <a:defRPr/>
            </a:pPr>
            <a:r>
              <a:rPr lang="en-GB" sz="1800" dirty="0" smtClean="0">
                <a:solidFill>
                  <a:schemeClr val="tx1">
                    <a:lumMod val="75000"/>
                    <a:lumOff val="25000"/>
                  </a:schemeClr>
                </a:solidFill>
                <a:latin typeface="+mn-lt"/>
              </a:rPr>
              <a:t>Defining AE </a:t>
            </a:r>
            <a:r>
              <a:rPr lang="en-GB" sz="1800" dirty="0">
                <a:solidFill>
                  <a:schemeClr val="tx1">
                    <a:lumMod val="75000"/>
                    <a:lumOff val="25000"/>
                  </a:schemeClr>
                </a:solidFill>
                <a:latin typeface="+mn-lt"/>
              </a:rPr>
              <a:t>as a common good implies acknowledging that it is indispensable for human well-being in contemporary societies. </a:t>
            </a:r>
            <a:endParaRPr lang="en-GB" sz="1800" dirty="0" smtClean="0">
              <a:solidFill>
                <a:schemeClr val="tx1">
                  <a:lumMod val="75000"/>
                  <a:lumOff val="25000"/>
                </a:schemeClr>
              </a:solidFill>
              <a:latin typeface="+mn-lt"/>
            </a:endParaRPr>
          </a:p>
          <a:p>
            <a:pPr algn="just">
              <a:buClr>
                <a:srgbClr val="00B050"/>
              </a:buClr>
              <a:buFont typeface="Wingdings" pitchFamily="2" charset="2"/>
              <a:buChar char="q"/>
              <a:defRPr/>
            </a:pPr>
            <a:r>
              <a:rPr lang="en-GB" sz="1800" dirty="0" smtClean="0">
                <a:solidFill>
                  <a:schemeClr val="tx1">
                    <a:lumMod val="75000"/>
                    <a:lumOff val="25000"/>
                  </a:schemeClr>
                </a:solidFill>
                <a:latin typeface="+mn-lt"/>
              </a:rPr>
              <a:t>AE </a:t>
            </a:r>
            <a:r>
              <a:rPr lang="en-GB" sz="1800" dirty="0">
                <a:solidFill>
                  <a:schemeClr val="tx1">
                    <a:lumMod val="75000"/>
                    <a:lumOff val="25000"/>
                  </a:schemeClr>
                </a:solidFill>
                <a:latin typeface="+mn-lt"/>
              </a:rPr>
              <a:t>is a common good when it is accessible to a growing number of people and when policies have been implemented to reduce inequalities in and barriers to its access. </a:t>
            </a:r>
            <a:endParaRPr lang="en-GB" sz="1800" dirty="0" smtClean="0">
              <a:solidFill>
                <a:schemeClr val="tx1">
                  <a:lumMod val="75000"/>
                  <a:lumOff val="25000"/>
                </a:schemeClr>
              </a:solidFill>
              <a:latin typeface="+mn-lt"/>
            </a:endParaRPr>
          </a:p>
          <a:p>
            <a:pPr algn="just">
              <a:buClr>
                <a:srgbClr val="00B050"/>
              </a:buClr>
              <a:buFont typeface="Wingdings" pitchFamily="2" charset="2"/>
              <a:buChar char="q"/>
              <a:defRPr/>
            </a:pPr>
            <a:r>
              <a:rPr lang="en-GB" sz="1800" dirty="0">
                <a:solidFill>
                  <a:schemeClr val="tx1"/>
                </a:solidFill>
                <a:latin typeface="+mn-lt"/>
              </a:rPr>
              <a:t> </a:t>
            </a:r>
            <a:r>
              <a:rPr lang="en-US" sz="1800" dirty="0">
                <a:solidFill>
                  <a:schemeClr val="tx1"/>
                </a:solidFill>
                <a:latin typeface="+mn-lt"/>
              </a:rPr>
              <a:t>AE is intrinsically neither a private nor a public – or common – good. Being nested in the wider social and cultural settings, AE as a good is policy sensitive and, consequently, varies by time and place</a:t>
            </a:r>
            <a:r>
              <a:rPr lang="en-US" sz="1800" dirty="0" smtClean="0">
                <a:solidFill>
                  <a:schemeClr val="tx1"/>
                </a:solidFill>
                <a:latin typeface="+mn-lt"/>
              </a:rPr>
              <a:t>.</a:t>
            </a:r>
            <a:endParaRPr lang="en-GB" sz="1800" dirty="0">
              <a:solidFill>
                <a:schemeClr val="tx1"/>
              </a:solidFill>
              <a:latin typeface="+mn-lt"/>
            </a:endParaRPr>
          </a:p>
          <a:p>
            <a:pPr algn="just">
              <a:buClr>
                <a:srgbClr val="00B050"/>
              </a:buClr>
              <a:buFont typeface="Wingdings" pitchFamily="2" charset="2"/>
              <a:buChar char="q"/>
              <a:defRPr/>
            </a:pPr>
            <a:r>
              <a:rPr lang="en-GB" sz="1800" dirty="0">
                <a:solidFill>
                  <a:schemeClr val="tx1"/>
                </a:solidFill>
                <a:latin typeface="+mn-lt"/>
              </a:rPr>
              <a:t>The realisation of </a:t>
            </a:r>
            <a:r>
              <a:rPr lang="en-GB" sz="1800" dirty="0" smtClean="0">
                <a:solidFill>
                  <a:schemeClr val="tx1"/>
                </a:solidFill>
                <a:latin typeface="+mn-lt"/>
              </a:rPr>
              <a:t>AE </a:t>
            </a:r>
            <a:r>
              <a:rPr lang="en-GB" sz="1800" dirty="0">
                <a:solidFill>
                  <a:schemeClr val="tx1"/>
                </a:solidFill>
                <a:latin typeface="+mn-lt"/>
              </a:rPr>
              <a:t>as a common good depends on the country’s specific institutional arrangements and the established system of </a:t>
            </a:r>
            <a:r>
              <a:rPr lang="en-GB" sz="1800" dirty="0" smtClean="0">
                <a:solidFill>
                  <a:schemeClr val="tx1"/>
                </a:solidFill>
                <a:latin typeface="+mn-lt"/>
              </a:rPr>
              <a:t>AE.</a:t>
            </a:r>
          </a:p>
          <a:p>
            <a:pPr algn="just">
              <a:buClr>
                <a:srgbClr val="00B050"/>
              </a:buClr>
              <a:buFont typeface="Wingdings" pitchFamily="2" charset="2"/>
              <a:buChar char="q"/>
              <a:defRPr/>
            </a:pPr>
            <a:r>
              <a:rPr lang="en-GB" sz="1800" dirty="0">
                <a:solidFill>
                  <a:srgbClr val="00B050"/>
                </a:solidFill>
                <a:latin typeface="+mn-lt"/>
              </a:rPr>
              <a:t> </a:t>
            </a:r>
            <a:r>
              <a:rPr lang="en-GB" sz="1800" dirty="0" smtClean="0">
                <a:solidFill>
                  <a:srgbClr val="00B050"/>
                </a:solidFill>
                <a:latin typeface="+mn-lt"/>
              </a:rPr>
              <a:t>The </a:t>
            </a:r>
            <a:r>
              <a:rPr lang="en-GB" sz="1800" dirty="0">
                <a:solidFill>
                  <a:srgbClr val="00B050"/>
                </a:solidFill>
                <a:latin typeface="+mn-lt"/>
              </a:rPr>
              <a:t>extent to which </a:t>
            </a:r>
            <a:r>
              <a:rPr lang="en-GB" sz="1800" dirty="0" smtClean="0">
                <a:solidFill>
                  <a:srgbClr val="00B050"/>
                </a:solidFill>
                <a:latin typeface="+mn-lt"/>
              </a:rPr>
              <a:t>AE </a:t>
            </a:r>
            <a:r>
              <a:rPr lang="en-GB" sz="1800" dirty="0">
                <a:solidFill>
                  <a:srgbClr val="00B050"/>
                </a:solidFill>
                <a:latin typeface="+mn-lt"/>
              </a:rPr>
              <a:t>is accomplished as a common good in a given society/country reflects its accessibility, availability, and affordability and the commitment of society and all its influential actors to this goal. </a:t>
            </a:r>
          </a:p>
          <a:p>
            <a:pPr>
              <a:buClr>
                <a:srgbClr val="00B050"/>
              </a:buClr>
              <a:buFont typeface="Wingdings" pitchFamily="2" charset="2"/>
              <a:buChar char="q"/>
              <a:defRPr/>
            </a:pPr>
            <a:endParaRPr lang="en-US" sz="1400" dirty="0">
              <a:solidFill>
                <a:schemeClr val="tx1">
                  <a:lumMod val="75000"/>
                  <a:lumOff val="25000"/>
                </a:schemeClr>
              </a:solidFill>
            </a:endParaRPr>
          </a:p>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spTree>
    <p:extLst>
      <p:ext uri="{BB962C8B-B14F-4D97-AF65-F5344CB8AC3E}">
        <p14:creationId xmlns:p14="http://schemas.microsoft.com/office/powerpoint/2010/main" val="92110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INDEX OF AE AS A COMMON GOOD</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3"/>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4" name="Diagram 3"/>
          <p:cNvGraphicFramePr/>
          <p:nvPr>
            <p:extLst>
              <p:ext uri="{D42A27DB-BD31-4B8C-83A1-F6EECF244321}">
                <p14:modId xmlns:p14="http://schemas.microsoft.com/office/powerpoint/2010/main" val="2588637894"/>
              </p:ext>
            </p:extLst>
          </p:nvPr>
        </p:nvGraphicFramePr>
        <p:xfrm>
          <a:off x="3779912" y="843558"/>
          <a:ext cx="4906888"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117872" y="1105455"/>
            <a:ext cx="3446016" cy="3477875"/>
          </a:xfrm>
          <a:prstGeom prst="rect">
            <a:avLst/>
          </a:prstGeom>
        </p:spPr>
        <p:txBody>
          <a:bodyPr wrap="square">
            <a:spAutoFit/>
          </a:bodyPr>
          <a:lstStyle/>
          <a:p>
            <a:pPr>
              <a:buFont typeface="Arial" charset="0"/>
              <a:buNone/>
              <a:defRPr/>
            </a:pPr>
            <a:r>
              <a:rPr lang="en-US" b="1" dirty="0" smtClean="0">
                <a:solidFill>
                  <a:srgbClr val="00B050"/>
                </a:solidFill>
              </a:rPr>
              <a:t>Data from:</a:t>
            </a:r>
          </a:p>
          <a:p>
            <a:pPr>
              <a:buFont typeface="Arial" charset="0"/>
              <a:buNone/>
              <a:defRPr/>
            </a:pPr>
            <a:r>
              <a:rPr lang="en-IE" altLang="en-US" b="1" dirty="0" smtClean="0"/>
              <a:t>–</a:t>
            </a:r>
            <a:r>
              <a:rPr lang="en-US" b="1" dirty="0" smtClean="0"/>
              <a:t> </a:t>
            </a:r>
            <a:r>
              <a:rPr lang="bg-BG" b="1" dirty="0" smtClean="0"/>
              <a:t>Adult </a:t>
            </a:r>
            <a:r>
              <a:rPr lang="bg-BG" b="1" dirty="0"/>
              <a:t>Education </a:t>
            </a:r>
            <a:r>
              <a:rPr lang="bg-BG" b="1" dirty="0" smtClean="0"/>
              <a:t>Survey</a:t>
            </a:r>
            <a:r>
              <a:rPr lang="en-US" b="1" dirty="0" smtClean="0"/>
              <a:t> 2011,  </a:t>
            </a:r>
            <a:r>
              <a:rPr lang="en-US" b="1" dirty="0" err="1" smtClean="0"/>
              <a:t>Labour</a:t>
            </a:r>
            <a:r>
              <a:rPr lang="en-US" b="1" dirty="0" smtClean="0"/>
              <a:t> </a:t>
            </a:r>
            <a:r>
              <a:rPr lang="en-US" b="1" dirty="0"/>
              <a:t>Force Survey </a:t>
            </a:r>
            <a:r>
              <a:rPr lang="en-US" b="1" dirty="0" smtClean="0"/>
              <a:t> </a:t>
            </a:r>
            <a:r>
              <a:rPr lang="en-US" b="1" dirty="0"/>
              <a:t>2011 </a:t>
            </a:r>
            <a:endParaRPr lang="en-US" b="1" dirty="0" smtClean="0">
              <a:solidFill>
                <a:srgbClr val="00B050"/>
              </a:solidFill>
            </a:endParaRPr>
          </a:p>
          <a:p>
            <a:pPr>
              <a:buFont typeface="Arial" charset="0"/>
              <a:buNone/>
              <a:defRPr/>
            </a:pPr>
            <a:r>
              <a:rPr lang="en-IE" altLang="en-US" b="1" dirty="0" smtClean="0"/>
              <a:t>–</a:t>
            </a:r>
            <a:r>
              <a:rPr lang="en-US" b="1" dirty="0" smtClean="0"/>
              <a:t> Continuing </a:t>
            </a:r>
            <a:r>
              <a:rPr lang="en-US" b="1" dirty="0"/>
              <a:t>Vocational Training </a:t>
            </a:r>
            <a:r>
              <a:rPr lang="en-US" b="1" dirty="0" smtClean="0"/>
              <a:t>Survey 2010.</a:t>
            </a:r>
          </a:p>
          <a:p>
            <a:pPr>
              <a:buFont typeface="Arial" charset="0"/>
              <a:buNone/>
              <a:defRPr/>
            </a:pPr>
            <a:endParaRPr lang="en-US" b="1" dirty="0">
              <a:solidFill>
                <a:srgbClr val="00B050"/>
              </a:solidFill>
            </a:endParaRPr>
          </a:p>
          <a:p>
            <a:pPr>
              <a:buFont typeface="Arial" charset="0"/>
              <a:buNone/>
              <a:defRPr/>
            </a:pPr>
            <a:r>
              <a:rPr lang="en-US" b="1" dirty="0" smtClean="0">
                <a:solidFill>
                  <a:srgbClr val="00B050"/>
                </a:solidFill>
              </a:rPr>
              <a:t>Index </a:t>
            </a:r>
            <a:r>
              <a:rPr lang="en-US" b="1" dirty="0">
                <a:solidFill>
                  <a:srgbClr val="00B050"/>
                </a:solidFill>
              </a:rPr>
              <a:t>of </a:t>
            </a:r>
            <a:r>
              <a:rPr lang="en-US" b="1" dirty="0" smtClean="0">
                <a:solidFill>
                  <a:srgbClr val="00B050"/>
                </a:solidFill>
              </a:rPr>
              <a:t>AE </a:t>
            </a:r>
            <a:r>
              <a:rPr lang="en-US" b="1" dirty="0">
                <a:solidFill>
                  <a:srgbClr val="00B050"/>
                </a:solidFill>
              </a:rPr>
              <a:t>as a common good</a:t>
            </a:r>
          </a:p>
          <a:p>
            <a:pPr>
              <a:buFont typeface="Arial" charset="0"/>
              <a:buNone/>
              <a:defRPr/>
            </a:pPr>
            <a:r>
              <a:rPr lang="en-US" b="1" dirty="0"/>
              <a:t>Calculated following </a:t>
            </a:r>
          </a:p>
          <a:p>
            <a:pPr>
              <a:buFont typeface="Arial" charset="0"/>
              <a:buNone/>
              <a:defRPr/>
            </a:pPr>
            <a:r>
              <a:rPr lang="en-US" b="1" dirty="0" err="1"/>
              <a:t>Lessenski</a:t>
            </a:r>
            <a:r>
              <a:rPr lang="en-US" b="1" dirty="0"/>
              <a:t> (2016) </a:t>
            </a:r>
            <a:r>
              <a:rPr lang="en-US" b="1" dirty="0" smtClean="0"/>
              <a:t>methodology</a:t>
            </a:r>
            <a:r>
              <a:rPr lang="en-US" b="1" dirty="0"/>
              <a:t>.</a:t>
            </a:r>
          </a:p>
          <a:p>
            <a:pPr>
              <a:buFont typeface="Arial" charset="0"/>
              <a:buNone/>
              <a:defRPr/>
            </a:pPr>
            <a:r>
              <a:rPr lang="en-US" b="1" dirty="0"/>
              <a:t>Ranges between 0 and 100. </a:t>
            </a:r>
          </a:p>
          <a:p>
            <a:pPr>
              <a:buFont typeface="Arial" charset="0"/>
              <a:buNone/>
              <a:defRPr/>
            </a:pPr>
            <a:r>
              <a:rPr lang="en-US" b="1" dirty="0"/>
              <a:t>It includes four sets of indicators</a:t>
            </a:r>
          </a:p>
          <a:p>
            <a:pPr>
              <a:buFont typeface="Arial" charset="0"/>
              <a:buNone/>
              <a:defRPr/>
            </a:pPr>
            <a:r>
              <a:rPr lang="en-US" b="1" dirty="0"/>
              <a:t>which refer to:</a:t>
            </a:r>
          </a:p>
        </p:txBody>
      </p:sp>
    </p:spTree>
    <p:extLst>
      <p:ext uri="{BB962C8B-B14F-4D97-AF65-F5344CB8AC3E}">
        <p14:creationId xmlns:p14="http://schemas.microsoft.com/office/powerpoint/2010/main" val="92110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7"/>
            <a:ext cx="576064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92C69"/>
                </a:solidFill>
                <a:effectLst/>
                <a:uLnTx/>
                <a:uFillTx/>
                <a:latin typeface="EC Square Sans Pro Medium"/>
                <a:ea typeface="Verdana" panose="020B0604030504040204" pitchFamily="34" charset="0"/>
              </a:rPr>
              <a:t>INDICATORS OF AE AS A COMMON GOOD</a:t>
            </a:r>
            <a:endParaRPr kumimoji="0" lang="en-GB" sz="3200" b="1" i="0" u="none" strike="noStrike" kern="1200" cap="none" spc="0" normalizeH="0" baseline="0" noProof="0" dirty="0">
              <a:ln>
                <a:noFill/>
              </a:ln>
              <a:solidFill>
                <a:srgbClr val="292C69"/>
              </a:solidFill>
              <a:effectLst/>
              <a:uLnTx/>
              <a:uFillTx/>
              <a:latin typeface="EC Square Sans Pro Medium"/>
              <a:ea typeface="Verdana" panose="020B0604030504040204" pitchFamily="34" charset="0"/>
            </a:endParaRPr>
          </a:p>
        </p:txBody>
      </p:sp>
      <p:sp>
        <p:nvSpPr>
          <p:cNvPr id="3" name="Text Placeholder 7"/>
          <p:cNvSpPr txBox="1">
            <a:spLocks/>
          </p:cNvSpPr>
          <p:nvPr/>
        </p:nvSpPr>
        <p:spPr>
          <a:xfrm>
            <a:off x="468313" y="1275606"/>
            <a:ext cx="8216901" cy="3168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Pct val="90000"/>
              <a:buFontTx/>
              <a:buBlip>
                <a:blip r:embed="rId2"/>
              </a:buBlip>
              <a:tabLst/>
              <a:defRPr/>
            </a:pPr>
            <a:endParaRPr kumimoji="0" lang="en-GB" sz="1400" b="0" i="0" u="none" strike="noStrike" kern="1200" cap="none" spc="0" normalizeH="0" baseline="0" noProof="0" dirty="0">
              <a:ln>
                <a:noFill/>
              </a:ln>
              <a:solidFill>
                <a:srgbClr val="292C69"/>
              </a:solidFill>
              <a:effectLst/>
              <a:uLnTx/>
              <a:uFillTx/>
              <a:latin typeface="EC Square Sans Pro Ligh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853914665"/>
              </p:ext>
            </p:extLst>
          </p:nvPr>
        </p:nvGraphicFramePr>
        <p:xfrm>
          <a:off x="468313" y="1200150"/>
          <a:ext cx="8280151" cy="3282693"/>
        </p:xfrm>
        <a:graphic>
          <a:graphicData uri="http://schemas.openxmlformats.org/drawingml/2006/table">
            <a:tbl>
              <a:tblPr/>
              <a:tblGrid>
                <a:gridCol w="3878990"/>
                <a:gridCol w="2237879"/>
                <a:gridCol w="2163282"/>
              </a:tblGrid>
              <a:tr h="178307">
                <a:tc>
                  <a:txBody>
                    <a:bodyPr/>
                    <a:lstStyle/>
                    <a:p>
                      <a:pPr>
                        <a:spcAft>
                          <a:spcPts val="0"/>
                        </a:spcAft>
                      </a:pPr>
                      <a:r>
                        <a:rPr lang="en-GB" sz="1200" b="1" dirty="0">
                          <a:latin typeface="+mn-lt"/>
                          <a:ea typeface="Times New Roman"/>
                        </a:rPr>
                        <a:t>Categories/indicators</a:t>
                      </a:r>
                      <a:endParaRPr lang="en-US" sz="1200"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200" b="1" dirty="0">
                          <a:latin typeface="+mn-lt"/>
                          <a:ea typeface="Times New Roman"/>
                        </a:rPr>
                        <a:t>Weight of the dimension</a:t>
                      </a:r>
                      <a:endParaRPr lang="en-US" sz="1200"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200" b="1" dirty="0">
                          <a:latin typeface="+mn-lt"/>
                          <a:ea typeface="Times New Roman"/>
                        </a:rPr>
                        <a:t>Weight of the indicator</a:t>
                      </a:r>
                      <a:endParaRPr lang="en-US" sz="1200"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8307">
                <a:tc>
                  <a:txBody>
                    <a:bodyPr/>
                    <a:lstStyle/>
                    <a:p>
                      <a:pPr>
                        <a:spcAft>
                          <a:spcPts val="0"/>
                        </a:spcAft>
                      </a:pPr>
                      <a:r>
                        <a:rPr lang="en-GB" sz="1200" b="1" i="1" dirty="0">
                          <a:latin typeface="+mn-lt"/>
                          <a:ea typeface="Times New Roman"/>
                        </a:rPr>
                        <a:t>Accessibilit</a:t>
                      </a:r>
                      <a:r>
                        <a:rPr lang="en-GB" sz="1200" b="1" dirty="0">
                          <a:latin typeface="+mn-lt"/>
                          <a:ea typeface="Times New Roman"/>
                        </a:rPr>
                        <a:t>y</a:t>
                      </a:r>
                      <a:endParaRPr lang="en-US" sz="12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200" b="1" dirty="0">
                          <a:latin typeface="+mn-lt"/>
                          <a:ea typeface="Times New Roman"/>
                        </a:rPr>
                        <a:t>25.00%</a:t>
                      </a:r>
                      <a:endParaRPr lang="en-US" sz="1200" b="1"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n-GB" sz="1200" dirty="0">
                        <a:latin typeface="+mn-lt"/>
                        <a:ea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8307">
                <a:tc>
                  <a:txBody>
                    <a:bodyPr/>
                    <a:lstStyle/>
                    <a:p>
                      <a:pPr marL="342900" lvl="0" indent="-342900">
                        <a:spcAft>
                          <a:spcPts val="0"/>
                        </a:spcAft>
                        <a:buFont typeface="Symbol"/>
                        <a:buChar char=""/>
                      </a:pPr>
                      <a:r>
                        <a:rPr lang="en-US" sz="1200" kern="1200" dirty="0" smtClean="0">
                          <a:solidFill>
                            <a:schemeClr val="tx1"/>
                          </a:solidFill>
                          <a:effectLst/>
                          <a:latin typeface="+mn-lt"/>
                          <a:ea typeface="+mn-ea"/>
                          <a:cs typeface="+mn-cs"/>
                        </a:rPr>
                        <a:t>Participation rate</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12.50%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GB" sz="1200" dirty="0" smtClean="0">
                          <a:latin typeface="+mn-lt"/>
                          <a:ea typeface="Times New Roman"/>
                        </a:rPr>
                        <a:t>AE</a:t>
                      </a:r>
                      <a:r>
                        <a:rPr lang="en-GB" sz="1200" baseline="0" dirty="0" smtClean="0">
                          <a:latin typeface="+mn-lt"/>
                          <a:ea typeface="Times New Roman"/>
                        </a:rPr>
                        <a:t> equity index</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12.50%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a:spcAft>
                          <a:spcPts val="0"/>
                        </a:spcAft>
                      </a:pPr>
                      <a:r>
                        <a:rPr lang="en-GB" sz="1200" b="1" i="1" dirty="0">
                          <a:latin typeface="+mn-lt"/>
                          <a:ea typeface="Times New Roman"/>
                        </a:rPr>
                        <a:t>Availability</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200" b="1" dirty="0">
                          <a:latin typeface="+mn-lt"/>
                          <a:ea typeface="Times New Roman"/>
                        </a:rPr>
                        <a:t>25.00%</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8307">
                <a:tc>
                  <a:txBody>
                    <a:bodyPr/>
                    <a:lstStyle/>
                    <a:p>
                      <a:pPr marL="342900" lvl="0" indent="-342900">
                        <a:spcAft>
                          <a:spcPts val="0"/>
                        </a:spcAft>
                        <a:buFont typeface="Symbol"/>
                        <a:buChar char=""/>
                      </a:pPr>
                      <a:r>
                        <a:rPr lang="en-GB" sz="1200" dirty="0" smtClean="0">
                          <a:latin typeface="+mn-lt"/>
                          <a:ea typeface="Times New Roman"/>
                        </a:rPr>
                        <a:t>Distance</a:t>
                      </a:r>
                      <a:r>
                        <a:rPr lang="en-GB" sz="1200" baseline="0" dirty="0" smtClean="0">
                          <a:latin typeface="+mn-lt"/>
                          <a:ea typeface="Times New Roman"/>
                        </a:rPr>
                        <a:t> to place of education</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5.00</a:t>
                      </a:r>
                      <a:r>
                        <a:rPr lang="en-GB" sz="1200" dirty="0">
                          <a:latin typeface="+mn-lt"/>
                          <a:ea typeface="Times New Roman"/>
                        </a:rPr>
                        <a:t>%</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GB" sz="1200" dirty="0" smtClean="0">
                          <a:latin typeface="+mn-lt"/>
                          <a:ea typeface="Times New Roman"/>
                        </a:rPr>
                        <a:t>Distance</a:t>
                      </a:r>
                      <a:r>
                        <a:rPr lang="en-GB" sz="1200" baseline="0" dirty="0" smtClean="0">
                          <a:latin typeface="+mn-lt"/>
                          <a:ea typeface="Times New Roman"/>
                        </a:rPr>
                        <a:t> learning</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5.00</a:t>
                      </a:r>
                      <a:r>
                        <a:rPr lang="en-GB" sz="1200" dirty="0">
                          <a:latin typeface="+mn-lt"/>
                          <a:ea typeface="Times New Roman"/>
                        </a:rPr>
                        <a:t>%</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US" sz="1200" dirty="0" smtClean="0">
                          <a:latin typeface="+mn-lt"/>
                          <a:ea typeface="Times New Roman"/>
                        </a:rPr>
                        <a:t>Suitable offers</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mn-lt"/>
                          <a:ea typeface="Times New Roman"/>
                        </a:rPr>
                        <a:t>5.00%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US" sz="1200" dirty="0" smtClean="0">
                          <a:latin typeface="+mn-lt"/>
                          <a:ea typeface="Times New Roman"/>
                        </a:rPr>
                        <a:t>Access to information</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mn-lt"/>
                          <a:ea typeface="Times New Roman"/>
                        </a:rPr>
                        <a:t>5.00%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US" sz="1200" dirty="0" smtClean="0">
                          <a:latin typeface="+mn-lt"/>
                          <a:ea typeface="Times New Roman"/>
                        </a:rPr>
                        <a:t>IT equipment</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latin typeface="+mn-lt"/>
                          <a:ea typeface="Times New Roman"/>
                        </a:rPr>
                        <a:t>6.67%</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a:spcAft>
                          <a:spcPts val="0"/>
                        </a:spcAft>
                      </a:pPr>
                      <a:r>
                        <a:rPr lang="en-GB" sz="1200" b="1" i="1" dirty="0">
                          <a:latin typeface="+mn-lt"/>
                          <a:ea typeface="Times New Roman"/>
                        </a:rPr>
                        <a:t>Affordability</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200" b="1" dirty="0">
                          <a:latin typeface="+mn-lt"/>
                          <a:ea typeface="Times New Roman"/>
                        </a:rPr>
                        <a:t>25.00%</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8307">
                <a:tc>
                  <a:txBody>
                    <a:bodyPr/>
                    <a:lstStyle/>
                    <a:p>
                      <a:pPr marL="342900" lvl="0" indent="-342900">
                        <a:spcAft>
                          <a:spcPts val="0"/>
                        </a:spcAft>
                        <a:buFont typeface="Symbol"/>
                        <a:buChar char=""/>
                      </a:pPr>
                      <a:r>
                        <a:rPr lang="en-US" sz="1200" kern="1200" dirty="0" smtClean="0">
                          <a:solidFill>
                            <a:schemeClr val="tx1"/>
                          </a:solidFill>
                          <a:effectLst/>
                          <a:latin typeface="+mn-lt"/>
                          <a:ea typeface="+mn-ea"/>
                          <a:cs typeface="+mn-cs"/>
                        </a:rPr>
                        <a:t>Enterprise expenditure on CVT courses</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latin typeface="+mn-lt"/>
                          <a:ea typeface="Times New Roman"/>
                        </a:rPr>
                        <a:t>8.33%</a:t>
                      </a:r>
                      <a:endParaRPr lang="en-US"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13">
                <a:tc>
                  <a:txBody>
                    <a:bodyPr/>
                    <a:lstStyle/>
                    <a:p>
                      <a:pPr marL="342900" lvl="0" indent="-342900">
                        <a:spcAft>
                          <a:spcPts val="0"/>
                        </a:spcAft>
                        <a:buFont typeface="Symbol"/>
                        <a:buChar char=""/>
                      </a:pPr>
                      <a:r>
                        <a:rPr lang="en-US" sz="1200" kern="1200" dirty="0" smtClean="0">
                          <a:solidFill>
                            <a:schemeClr val="tx1"/>
                          </a:solidFill>
                          <a:effectLst/>
                          <a:latin typeface="+mn-lt"/>
                          <a:ea typeface="+mn-ea"/>
                          <a:cs typeface="+mn-cs"/>
                        </a:rPr>
                        <a:t>Acceptable cost of education</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latin typeface="+mn-lt"/>
                          <a:ea typeface="Times New Roman"/>
                        </a:rPr>
                        <a:t>8.33%</a:t>
                      </a:r>
                      <a:endParaRPr lang="en-US"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GB" sz="1200" dirty="0" smtClean="0">
                          <a:latin typeface="+mn-lt"/>
                          <a:ea typeface="Times New Roman"/>
                        </a:rPr>
                        <a:t>Employer’s support</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a:latin typeface="+mn-lt"/>
                          <a:ea typeface="Times New Roman"/>
                        </a:rPr>
                        <a:t>8.33%</a:t>
                      </a:r>
                      <a:endParaRPr lang="en-US" sz="120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a:spcAft>
                          <a:spcPts val="0"/>
                        </a:spcAft>
                      </a:pPr>
                      <a:r>
                        <a:rPr lang="en-GB" sz="1200" b="1" i="1" dirty="0">
                          <a:latin typeface="+mn-lt"/>
                          <a:ea typeface="Times New Roman"/>
                        </a:rPr>
                        <a:t>Social commitment </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GB" sz="1200" b="1" dirty="0">
                          <a:latin typeface="+mn-lt"/>
                          <a:ea typeface="Times New Roman"/>
                        </a:rPr>
                        <a:t>25.00%</a:t>
                      </a:r>
                      <a:endParaRPr lang="en-US" sz="1200" b="1"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8307">
                <a:tc>
                  <a:txBody>
                    <a:bodyPr/>
                    <a:lstStyle/>
                    <a:p>
                      <a:pPr marL="342900" lvl="0" indent="-342900">
                        <a:spcAft>
                          <a:spcPts val="0"/>
                        </a:spcAft>
                        <a:buFont typeface="Symbol"/>
                        <a:buChar char=""/>
                      </a:pPr>
                      <a:r>
                        <a:rPr lang="en-US" sz="1200" kern="1200" dirty="0" smtClean="0">
                          <a:solidFill>
                            <a:schemeClr val="tx1"/>
                          </a:solidFill>
                          <a:effectLst/>
                          <a:latin typeface="+mn-lt"/>
                          <a:ea typeface="+mn-ea"/>
                          <a:cs typeface="+mn-cs"/>
                        </a:rPr>
                        <a:t>Engagement of various institutions with payment</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12.50%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307">
                <a:tc>
                  <a:txBody>
                    <a:bodyPr/>
                    <a:lstStyle/>
                    <a:p>
                      <a:pPr marL="342900" lvl="0" indent="-342900">
                        <a:spcAft>
                          <a:spcPts val="0"/>
                        </a:spcAft>
                        <a:buFont typeface="Symbol"/>
                        <a:buChar char=""/>
                      </a:pPr>
                      <a:r>
                        <a:rPr lang="en-US" sz="1200" kern="1200" dirty="0" smtClean="0">
                          <a:solidFill>
                            <a:schemeClr val="tx1"/>
                          </a:solidFill>
                          <a:effectLst/>
                          <a:latin typeface="+mn-lt"/>
                          <a:ea typeface="+mn-ea"/>
                          <a:cs typeface="+mn-cs"/>
                        </a:rPr>
                        <a:t>Engagement of various institutions with provision</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smtClean="0">
                          <a:latin typeface="+mn-lt"/>
                          <a:ea typeface="Times New Roman"/>
                        </a:rPr>
                        <a:t>12.50%</a:t>
                      </a:r>
                      <a:endParaRPr lang="en-US" sz="1200" dirty="0">
                        <a:latin typeface="+mn-lt"/>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1108166"/>
      </p:ext>
    </p:extLst>
  </p:cSld>
  <p:clrMapOvr>
    <a:masterClrMapping/>
  </p:clrMapOvr>
</p:sld>
</file>

<file path=ppt/theme/theme1.xml><?xml version="1.0" encoding="utf-8"?>
<a:theme xmlns:a="http://schemas.openxmlformats.org/drawingml/2006/main" name="First Slide">
  <a:themeElements>
    <a:clrScheme name="EVSW Colour Palette 2018">
      <a:dk1>
        <a:srgbClr val="2F2F2F"/>
      </a:dk1>
      <a:lt1>
        <a:srgbClr val="FFFFFF"/>
      </a:lt1>
      <a:dk2>
        <a:srgbClr val="292C69"/>
      </a:dk2>
      <a:lt2>
        <a:srgbClr val="878787"/>
      </a:lt2>
      <a:accent1>
        <a:srgbClr val="F39200"/>
      </a:accent1>
      <a:accent2>
        <a:srgbClr val="003399"/>
      </a:accent2>
      <a:accent3>
        <a:srgbClr val="A3195B"/>
      </a:accent3>
      <a:accent4>
        <a:srgbClr val="95C11F"/>
      </a:accent4>
      <a:accent5>
        <a:srgbClr val="F49600"/>
      </a:accent5>
      <a:accent6>
        <a:srgbClr val="1D71B8"/>
      </a:accent6>
      <a:hlink>
        <a:srgbClr val="36A9E1"/>
      </a:hlink>
      <a:folHlink>
        <a:srgbClr val="C41B62"/>
      </a:folHlink>
    </a:clrScheme>
    <a:fontScheme name="European Vocational Skills Week - Typeface">
      <a:majorFont>
        <a:latin typeface="EC Square Sans Pro Medium"/>
        <a:ea typeface=""/>
        <a:cs typeface=""/>
      </a:majorFont>
      <a:minorFont>
        <a:latin typeface="EC Squar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lue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ange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een Divi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ummar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DG EMPL Powerpoint Template</Template>
  <TotalTime>2200</TotalTime>
  <Words>2184</Words>
  <Application>Microsoft Office PowerPoint</Application>
  <PresentationFormat>On-screen Show (16:9)</PresentationFormat>
  <Paragraphs>182</Paragraphs>
  <Slides>22</Slides>
  <Notes>6</Notes>
  <HiddenSlides>0</HiddenSlides>
  <MMClips>0</MMClips>
  <ScaleCrop>false</ScaleCrop>
  <HeadingPairs>
    <vt:vector size="4" baseType="variant">
      <vt:variant>
        <vt:lpstr>Theme</vt:lpstr>
      </vt:variant>
      <vt:variant>
        <vt:i4>5</vt:i4>
      </vt:variant>
      <vt:variant>
        <vt:lpstr>Slide Titles</vt:lpstr>
      </vt:variant>
      <vt:variant>
        <vt:i4>22</vt:i4>
      </vt:variant>
    </vt:vector>
  </HeadingPairs>
  <TitlesOfParts>
    <vt:vector size="27" baseType="lpstr">
      <vt:lpstr>First Slide</vt:lpstr>
      <vt:lpstr>Dark Blue Divider</vt:lpstr>
      <vt:lpstr>Orange Divider</vt:lpstr>
      <vt:lpstr>Green Divider</vt:lpstr>
      <vt:lpstr>Summary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Ecorys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Deepak Uppal</dc:creator>
  <cp:lastModifiedBy>Pepka Boyadjieva</cp:lastModifiedBy>
  <cp:revision>208</cp:revision>
  <dcterms:created xsi:type="dcterms:W3CDTF">2017-08-30T12:59:00Z</dcterms:created>
  <dcterms:modified xsi:type="dcterms:W3CDTF">2019-10-15T08:24:56Z</dcterms:modified>
</cp:coreProperties>
</file>