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</p:sldMasterIdLst>
  <p:notesMasterIdLst>
    <p:notesMasterId r:id="rId29"/>
  </p:notesMasterIdLst>
  <p:sldIdLst>
    <p:sldId id="321" r:id="rId3"/>
    <p:sldId id="320" r:id="rId4"/>
    <p:sldId id="316" r:id="rId5"/>
    <p:sldId id="290" r:id="rId6"/>
    <p:sldId id="292" r:id="rId7"/>
    <p:sldId id="256" r:id="rId8"/>
    <p:sldId id="257" r:id="rId9"/>
    <p:sldId id="322" r:id="rId10"/>
    <p:sldId id="258" r:id="rId11"/>
    <p:sldId id="354" r:id="rId12"/>
    <p:sldId id="260" r:id="rId13"/>
    <p:sldId id="305" r:id="rId14"/>
    <p:sldId id="351" r:id="rId15"/>
    <p:sldId id="264" r:id="rId16"/>
    <p:sldId id="325" r:id="rId17"/>
    <p:sldId id="324" r:id="rId18"/>
    <p:sldId id="268" r:id="rId19"/>
    <p:sldId id="269" r:id="rId20"/>
    <p:sldId id="355" r:id="rId21"/>
    <p:sldId id="356" r:id="rId22"/>
    <p:sldId id="327" r:id="rId23"/>
    <p:sldId id="315" r:id="rId24"/>
    <p:sldId id="357" r:id="rId25"/>
    <p:sldId id="348" r:id="rId26"/>
    <p:sldId id="349" r:id="rId27"/>
    <p:sldId id="297" r:id="rId28"/>
  </p:sldIdLst>
  <p:sldSz cx="12192000" cy="6858000"/>
  <p:notesSz cx="6867525" cy="99949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tel Geleijnse" initials="BG" lastIdx="2" clrIdx="0">
    <p:extLst>
      <p:ext uri="{19B8F6BF-5375-455C-9EA6-DF929625EA0E}">
        <p15:presenceInfo xmlns:p15="http://schemas.microsoft.com/office/powerpoint/2012/main" userId="454b64504aacaca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A9A0"/>
    <a:srgbClr val="85B1B9"/>
    <a:srgbClr val="7FB6BE"/>
    <a:srgbClr val="436989"/>
    <a:srgbClr val="777775"/>
    <a:srgbClr val="F3F3F3"/>
    <a:srgbClr val="8DA2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6468"/>
  </p:normalViewPr>
  <p:slideViewPr>
    <p:cSldViewPr snapToGrid="0" snapToObjects="1">
      <p:cViewPr varScale="1">
        <p:scale>
          <a:sx n="109" d="100"/>
          <a:sy n="109" d="100"/>
        </p:scale>
        <p:origin x="108" y="2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406B3C-CB35-FF46-BF44-E8ED761CEB53}" type="doc">
      <dgm:prSet loTypeId="urn:microsoft.com/office/officeart/2005/8/layout/arrow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352BC347-E1EF-644B-B6CE-8053152832A2}">
      <dgm:prSet phldrT="[Tekst]" custLinFactNeighborX="-33196"/>
      <dgm:spPr/>
      <dgm:t>
        <a:bodyPr/>
        <a:lstStyle/>
        <a:p>
          <a:endParaRPr lang="nl-NL"/>
        </a:p>
      </dgm:t>
    </dgm:pt>
    <dgm:pt modelId="{ED2BE923-AD74-854B-AC4C-67FDE852746E}" type="parTrans" cxnId="{D332383D-F7C3-474D-AF60-6EDBEDF79A55}">
      <dgm:prSet/>
      <dgm:spPr/>
      <dgm:t>
        <a:bodyPr/>
        <a:lstStyle/>
        <a:p>
          <a:endParaRPr lang="nl-NL"/>
        </a:p>
      </dgm:t>
    </dgm:pt>
    <dgm:pt modelId="{D84B36FE-70A4-BB49-B36A-8821EECEF33F}" type="sibTrans" cxnId="{D332383D-F7C3-474D-AF60-6EDBEDF79A55}">
      <dgm:prSet/>
      <dgm:spPr/>
      <dgm:t>
        <a:bodyPr/>
        <a:lstStyle/>
        <a:p>
          <a:endParaRPr lang="nl-NL"/>
        </a:p>
      </dgm:t>
    </dgm:pt>
    <dgm:pt modelId="{F7D42CC6-E87A-124F-9398-6BB21816291D}">
      <dgm:prSet phldrT="[Tekst]"/>
      <dgm:spPr/>
      <dgm:t>
        <a:bodyPr/>
        <a:lstStyle/>
        <a:p>
          <a:r>
            <a:rPr lang="nl-NL" dirty="0">
              <a:latin typeface="Avenir Next" panose="020B0503020202020204" pitchFamily="34" charset="0"/>
            </a:rPr>
            <a:t>Maatschappelijk</a:t>
          </a:r>
        </a:p>
      </dgm:t>
    </dgm:pt>
    <dgm:pt modelId="{AA65143F-F9D6-0D40-844C-C5370C846679}" type="sibTrans" cxnId="{3CB153E4-0A36-F848-8C0F-F24F6CA9EDDC}">
      <dgm:prSet/>
      <dgm:spPr/>
      <dgm:t>
        <a:bodyPr/>
        <a:lstStyle/>
        <a:p>
          <a:endParaRPr lang="nl-NL"/>
        </a:p>
      </dgm:t>
    </dgm:pt>
    <dgm:pt modelId="{32D56AB8-A65F-0740-95B9-26512E180968}" type="parTrans" cxnId="{3CB153E4-0A36-F848-8C0F-F24F6CA9EDDC}">
      <dgm:prSet/>
      <dgm:spPr/>
      <dgm:t>
        <a:bodyPr/>
        <a:lstStyle/>
        <a:p>
          <a:endParaRPr lang="nl-NL"/>
        </a:p>
      </dgm:t>
    </dgm:pt>
    <dgm:pt modelId="{4F911B6F-131E-4D45-91F4-F398AB326DA9}">
      <dgm:prSet phldrT="[Tekst]"/>
      <dgm:spPr/>
      <dgm:t>
        <a:bodyPr/>
        <a:lstStyle/>
        <a:p>
          <a:r>
            <a:rPr lang="nl-NL" dirty="0">
              <a:latin typeface="Avenir Next" panose="020B0503020202020204" pitchFamily="34" charset="0"/>
            </a:rPr>
            <a:t>Commercieel</a:t>
          </a:r>
        </a:p>
      </dgm:t>
    </dgm:pt>
    <dgm:pt modelId="{5A3CFAB6-BCD2-CB4F-9F5B-49E66A59176B}" type="sibTrans" cxnId="{C30F5049-6B1F-5C4D-B183-512E51B249AA}">
      <dgm:prSet/>
      <dgm:spPr/>
      <dgm:t>
        <a:bodyPr/>
        <a:lstStyle/>
        <a:p>
          <a:endParaRPr lang="nl-NL"/>
        </a:p>
      </dgm:t>
    </dgm:pt>
    <dgm:pt modelId="{40DBBADD-FB26-FC43-ADDE-ACF1CC972023}" type="parTrans" cxnId="{C30F5049-6B1F-5C4D-B183-512E51B249AA}">
      <dgm:prSet/>
      <dgm:spPr/>
      <dgm:t>
        <a:bodyPr/>
        <a:lstStyle/>
        <a:p>
          <a:endParaRPr lang="nl-NL"/>
        </a:p>
      </dgm:t>
    </dgm:pt>
    <dgm:pt modelId="{4F9D779B-054B-2E47-8B1C-E622F4E72AF9}" type="pres">
      <dgm:prSet presAssocID="{68406B3C-CB35-FF46-BF44-E8ED761CEB53}" presName="compositeShape" presStyleCnt="0">
        <dgm:presLayoutVars>
          <dgm:chMax val="2"/>
          <dgm:dir/>
          <dgm:resizeHandles val="exact"/>
        </dgm:presLayoutVars>
      </dgm:prSet>
      <dgm:spPr/>
    </dgm:pt>
    <dgm:pt modelId="{FF259851-48D3-1C47-BE60-89498B35AD05}" type="pres">
      <dgm:prSet presAssocID="{68406B3C-CB35-FF46-BF44-E8ED761CEB53}" presName="divider" presStyleLbl="fgShp" presStyleIdx="0" presStyleCnt="1"/>
      <dgm:spPr>
        <a:solidFill>
          <a:srgbClr val="8DA25B"/>
        </a:solidFill>
        <a:ln>
          <a:noFill/>
        </a:ln>
      </dgm:spPr>
    </dgm:pt>
    <dgm:pt modelId="{7D35EB63-E763-2540-B012-71CFF50CB4F6}" type="pres">
      <dgm:prSet presAssocID="{4F911B6F-131E-4D45-91F4-F398AB326DA9}" presName="downArrow" presStyleLbl="node1" presStyleIdx="0" presStyleCnt="2" custScaleX="50623" custLinFactNeighborX="-20727" custLinFactNeighborY="-1782"/>
      <dgm:spPr>
        <a:solidFill>
          <a:srgbClr val="F3F3F3"/>
        </a:solidFill>
        <a:ln>
          <a:noFill/>
        </a:ln>
      </dgm:spPr>
    </dgm:pt>
    <dgm:pt modelId="{F54E5420-EF45-1544-A948-F91A1738A1CA}" type="pres">
      <dgm:prSet presAssocID="{4F911B6F-131E-4D45-91F4-F398AB326DA9}" presName="downArrowText" presStyleLbl="revTx" presStyleIdx="0" presStyleCnt="2" custScaleX="100649" custLinFactNeighborX="41702">
        <dgm:presLayoutVars>
          <dgm:bulletEnabled val="1"/>
        </dgm:presLayoutVars>
      </dgm:prSet>
      <dgm:spPr/>
    </dgm:pt>
    <dgm:pt modelId="{58ACF042-9978-8A48-9DBF-E5434D8242F7}" type="pres">
      <dgm:prSet presAssocID="{F7D42CC6-E87A-124F-9398-6BB21816291D}" presName="upArrow" presStyleLbl="node1" presStyleIdx="1" presStyleCnt="2" custScaleX="50621" custScaleY="100019" custLinFactNeighborX="19562" custLinFactNeighborY="-5330"/>
      <dgm:spPr>
        <a:solidFill>
          <a:srgbClr val="F3F3F3"/>
        </a:solidFill>
        <a:ln>
          <a:noFill/>
        </a:ln>
      </dgm:spPr>
    </dgm:pt>
    <dgm:pt modelId="{F58CC8E6-D91B-E84B-9DCF-090C5158B8E4}" type="pres">
      <dgm:prSet presAssocID="{F7D42CC6-E87A-124F-9398-6BB21816291D}" presName="upArrowText" presStyleLbl="revTx" presStyleIdx="1" presStyleCnt="2" custLinFactNeighborX="-46272" custLinFactNeighborY="-2546">
        <dgm:presLayoutVars>
          <dgm:bulletEnabled val="1"/>
        </dgm:presLayoutVars>
      </dgm:prSet>
      <dgm:spPr/>
    </dgm:pt>
  </dgm:ptLst>
  <dgm:cxnLst>
    <dgm:cxn modelId="{D332383D-F7C3-474D-AF60-6EDBEDF79A55}" srcId="{68406B3C-CB35-FF46-BF44-E8ED761CEB53}" destId="{352BC347-E1EF-644B-B6CE-8053152832A2}" srcOrd="2" destOrd="0" parTransId="{ED2BE923-AD74-854B-AC4C-67FDE852746E}" sibTransId="{D84B36FE-70A4-BB49-B36A-8821EECEF33F}"/>
    <dgm:cxn modelId="{C30F5049-6B1F-5C4D-B183-512E51B249AA}" srcId="{68406B3C-CB35-FF46-BF44-E8ED761CEB53}" destId="{4F911B6F-131E-4D45-91F4-F398AB326DA9}" srcOrd="0" destOrd="0" parTransId="{40DBBADD-FB26-FC43-ADDE-ACF1CC972023}" sibTransId="{5A3CFAB6-BCD2-CB4F-9F5B-49E66A59176B}"/>
    <dgm:cxn modelId="{1CACCB81-C001-8548-8C66-1E152CE62B14}" type="presOf" srcId="{F7D42CC6-E87A-124F-9398-6BB21816291D}" destId="{F58CC8E6-D91B-E84B-9DCF-090C5158B8E4}" srcOrd="0" destOrd="0" presId="urn:microsoft.com/office/officeart/2005/8/layout/arrow3"/>
    <dgm:cxn modelId="{61D938AA-898A-544A-9FDB-9F616C58DF5F}" type="presOf" srcId="{68406B3C-CB35-FF46-BF44-E8ED761CEB53}" destId="{4F9D779B-054B-2E47-8B1C-E622F4E72AF9}" srcOrd="0" destOrd="0" presId="urn:microsoft.com/office/officeart/2005/8/layout/arrow3"/>
    <dgm:cxn modelId="{DCDC44E1-0CDA-B94D-A936-729D3FE35D28}" type="presOf" srcId="{4F911B6F-131E-4D45-91F4-F398AB326DA9}" destId="{F54E5420-EF45-1544-A948-F91A1738A1CA}" srcOrd="0" destOrd="0" presId="urn:microsoft.com/office/officeart/2005/8/layout/arrow3"/>
    <dgm:cxn modelId="{3CB153E4-0A36-F848-8C0F-F24F6CA9EDDC}" srcId="{68406B3C-CB35-FF46-BF44-E8ED761CEB53}" destId="{F7D42CC6-E87A-124F-9398-6BB21816291D}" srcOrd="1" destOrd="0" parTransId="{32D56AB8-A65F-0740-95B9-26512E180968}" sibTransId="{AA65143F-F9D6-0D40-844C-C5370C846679}"/>
    <dgm:cxn modelId="{0F0DECEC-393A-BF43-9E92-E219AFFF7818}" type="presParOf" srcId="{4F9D779B-054B-2E47-8B1C-E622F4E72AF9}" destId="{FF259851-48D3-1C47-BE60-89498B35AD05}" srcOrd="0" destOrd="0" presId="urn:microsoft.com/office/officeart/2005/8/layout/arrow3"/>
    <dgm:cxn modelId="{9080E5ED-787C-3D47-91CA-A2548B66096B}" type="presParOf" srcId="{4F9D779B-054B-2E47-8B1C-E622F4E72AF9}" destId="{7D35EB63-E763-2540-B012-71CFF50CB4F6}" srcOrd="1" destOrd="0" presId="urn:microsoft.com/office/officeart/2005/8/layout/arrow3"/>
    <dgm:cxn modelId="{D640A76C-7D0C-C04D-AD49-562EC26CD515}" type="presParOf" srcId="{4F9D779B-054B-2E47-8B1C-E622F4E72AF9}" destId="{F54E5420-EF45-1544-A948-F91A1738A1CA}" srcOrd="2" destOrd="0" presId="urn:microsoft.com/office/officeart/2005/8/layout/arrow3"/>
    <dgm:cxn modelId="{1795CF1D-8CF2-D04A-BA9F-AE830DF4EF45}" type="presParOf" srcId="{4F9D779B-054B-2E47-8B1C-E622F4E72AF9}" destId="{58ACF042-9978-8A48-9DBF-E5434D8242F7}" srcOrd="3" destOrd="0" presId="urn:microsoft.com/office/officeart/2005/8/layout/arrow3"/>
    <dgm:cxn modelId="{F52E4FC7-E047-C042-99E1-93C11DB244A8}" type="presParOf" srcId="{4F9D779B-054B-2E47-8B1C-E622F4E72AF9}" destId="{F58CC8E6-D91B-E84B-9DCF-090C5158B8E4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62AD98-6320-544E-9B18-500C4D45F7E3}" type="doc">
      <dgm:prSet loTypeId="urn:microsoft.com/office/officeart/2005/8/layout/radial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3EEBFDEA-1DC4-804F-B78A-ECC28B6AB7B3}">
      <dgm:prSet phldrT="[Tekst]"/>
      <dgm:spPr/>
      <dgm:t>
        <a:bodyPr/>
        <a:lstStyle/>
        <a:p>
          <a:r>
            <a:rPr lang="nl-NL" dirty="0"/>
            <a:t>Culture</a:t>
          </a:r>
        </a:p>
      </dgm:t>
    </dgm:pt>
    <dgm:pt modelId="{02B38942-A27D-7F49-940E-32605DE9CA76}" type="parTrans" cxnId="{960DDA82-D5E7-3A44-9E8B-478C14FDCF20}">
      <dgm:prSet/>
      <dgm:spPr/>
      <dgm:t>
        <a:bodyPr/>
        <a:lstStyle/>
        <a:p>
          <a:endParaRPr lang="nl-NL"/>
        </a:p>
      </dgm:t>
    </dgm:pt>
    <dgm:pt modelId="{914640B0-7C25-494B-9541-7CA8C36E5D1C}" type="sibTrans" cxnId="{960DDA82-D5E7-3A44-9E8B-478C14FDCF20}">
      <dgm:prSet/>
      <dgm:spPr/>
      <dgm:t>
        <a:bodyPr/>
        <a:lstStyle/>
        <a:p>
          <a:endParaRPr lang="nl-NL"/>
        </a:p>
      </dgm:t>
    </dgm:pt>
    <dgm:pt modelId="{805E08DC-071F-5848-BAA9-31368296DC24}">
      <dgm:prSet phldrT="[Tekst]" custT="1"/>
      <dgm:spPr/>
      <dgm:t>
        <a:bodyPr/>
        <a:lstStyle/>
        <a:p>
          <a:r>
            <a:rPr lang="nl-NL" sz="2000" dirty="0"/>
            <a:t>Business model</a:t>
          </a:r>
        </a:p>
      </dgm:t>
    </dgm:pt>
    <dgm:pt modelId="{F766240F-E9DC-2E41-B397-3FCEFC39F40B}" type="parTrans" cxnId="{FF23D03E-B918-B942-922E-97B3533587FF}">
      <dgm:prSet/>
      <dgm:spPr/>
      <dgm:t>
        <a:bodyPr/>
        <a:lstStyle/>
        <a:p>
          <a:endParaRPr lang="nl-NL"/>
        </a:p>
      </dgm:t>
    </dgm:pt>
    <dgm:pt modelId="{EE87713E-E497-CD4F-8BCB-57928B4B5B90}" type="sibTrans" cxnId="{FF23D03E-B918-B942-922E-97B3533587FF}">
      <dgm:prSet/>
      <dgm:spPr/>
      <dgm:t>
        <a:bodyPr/>
        <a:lstStyle/>
        <a:p>
          <a:endParaRPr lang="nl-NL"/>
        </a:p>
      </dgm:t>
    </dgm:pt>
    <dgm:pt modelId="{72081436-09DF-C94A-8B7C-54367F803DEC}">
      <dgm:prSet phldrT="[Tekst]" custT="1"/>
      <dgm:spPr/>
      <dgm:t>
        <a:bodyPr/>
        <a:lstStyle/>
        <a:p>
          <a:r>
            <a:rPr lang="nl-NL" sz="20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Governance</a:t>
          </a:r>
          <a:br>
            <a:rPr lang="nl-NL" sz="1200" kern="1200" dirty="0">
              <a:solidFill>
                <a:schemeClr val="bg1"/>
              </a:solidFill>
            </a:rPr>
          </a:br>
          <a:r>
            <a:rPr lang="nl-NL" sz="20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model</a:t>
          </a:r>
        </a:p>
      </dgm:t>
    </dgm:pt>
    <dgm:pt modelId="{C0CAD3CC-99AE-AA4E-AC80-C807AAF97AA8}" type="parTrans" cxnId="{EAE473DE-C89C-E14F-B5B0-34B03E6C4CE8}">
      <dgm:prSet/>
      <dgm:spPr/>
      <dgm:t>
        <a:bodyPr/>
        <a:lstStyle/>
        <a:p>
          <a:endParaRPr lang="nl-NL"/>
        </a:p>
      </dgm:t>
    </dgm:pt>
    <dgm:pt modelId="{1F3BA76D-4846-2B43-952A-5C1479A36E78}" type="sibTrans" cxnId="{EAE473DE-C89C-E14F-B5B0-34B03E6C4CE8}">
      <dgm:prSet/>
      <dgm:spPr/>
      <dgm:t>
        <a:bodyPr/>
        <a:lstStyle/>
        <a:p>
          <a:endParaRPr lang="nl-NL"/>
        </a:p>
      </dgm:t>
    </dgm:pt>
    <dgm:pt modelId="{EE68849A-95DA-C442-AA3B-C76652BB8B4E}">
      <dgm:prSet phldrT="[Tekst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Operations model</a:t>
          </a:r>
        </a:p>
      </dgm:t>
    </dgm:pt>
    <dgm:pt modelId="{1F8DE432-18E6-0B44-9E0B-87685768D1B2}" type="parTrans" cxnId="{7A1A9EFE-035D-1E4E-9330-6F9F04F3F562}">
      <dgm:prSet/>
      <dgm:spPr/>
      <dgm:t>
        <a:bodyPr/>
        <a:lstStyle/>
        <a:p>
          <a:endParaRPr lang="nl-NL"/>
        </a:p>
      </dgm:t>
    </dgm:pt>
    <dgm:pt modelId="{7E639D9F-395E-684F-93E4-640E89EA8724}" type="sibTrans" cxnId="{7A1A9EFE-035D-1E4E-9330-6F9F04F3F562}">
      <dgm:prSet/>
      <dgm:spPr/>
      <dgm:t>
        <a:bodyPr/>
        <a:lstStyle/>
        <a:p>
          <a:endParaRPr lang="nl-NL"/>
        </a:p>
      </dgm:t>
    </dgm:pt>
    <dgm:pt modelId="{D032224E-03D5-A440-9364-3557445E9676}">
      <dgm:prSet phldrT="[Tekst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Commercial</a:t>
          </a:r>
          <a:br>
            <a:rPr lang="nl-NL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nl-NL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model</a:t>
          </a:r>
        </a:p>
      </dgm:t>
    </dgm:pt>
    <dgm:pt modelId="{742A6514-1774-184F-A4C7-BD1690194526}" type="parTrans" cxnId="{75E445B0-52B6-AF47-A12C-6AF0B72A8C35}">
      <dgm:prSet/>
      <dgm:spPr/>
      <dgm:t>
        <a:bodyPr/>
        <a:lstStyle/>
        <a:p>
          <a:endParaRPr lang="nl-NL"/>
        </a:p>
      </dgm:t>
    </dgm:pt>
    <dgm:pt modelId="{DEB18BC6-0C27-F84D-B28C-F8250242D43C}" type="sibTrans" cxnId="{75E445B0-52B6-AF47-A12C-6AF0B72A8C35}">
      <dgm:prSet/>
      <dgm:spPr/>
      <dgm:t>
        <a:bodyPr/>
        <a:lstStyle/>
        <a:p>
          <a:endParaRPr lang="nl-NL"/>
        </a:p>
      </dgm:t>
    </dgm:pt>
    <dgm:pt modelId="{B2BB85F9-E913-C140-820F-465A3F8469BE}" type="pres">
      <dgm:prSet presAssocID="{3162AD98-6320-544E-9B18-500C4D45F7E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DA65063-D501-6948-8C6C-5D41F7A420F5}" type="pres">
      <dgm:prSet presAssocID="{3EEBFDEA-1DC4-804F-B78A-ECC28B6AB7B3}" presName="centerShape" presStyleLbl="node0" presStyleIdx="0" presStyleCnt="1"/>
      <dgm:spPr/>
    </dgm:pt>
    <dgm:pt modelId="{36C3405B-EBBA-AA40-BC5D-9ACA6825BFCA}" type="pres">
      <dgm:prSet presAssocID="{F766240F-E9DC-2E41-B397-3FCEFC39F40B}" presName="parTrans" presStyleLbl="sibTrans2D1" presStyleIdx="0" presStyleCnt="4"/>
      <dgm:spPr/>
    </dgm:pt>
    <dgm:pt modelId="{73729B81-0BFB-0441-90F0-CDB3EE393FC4}" type="pres">
      <dgm:prSet presAssocID="{F766240F-E9DC-2E41-B397-3FCEFC39F40B}" presName="connectorText" presStyleLbl="sibTrans2D1" presStyleIdx="0" presStyleCnt="4"/>
      <dgm:spPr/>
    </dgm:pt>
    <dgm:pt modelId="{7C83F729-4642-3B48-A32D-9A16A67F4EC5}" type="pres">
      <dgm:prSet presAssocID="{805E08DC-071F-5848-BAA9-31368296DC24}" presName="node" presStyleLbl="node1" presStyleIdx="0" presStyleCnt="4" custScaleX="132451" custScaleY="132437">
        <dgm:presLayoutVars>
          <dgm:bulletEnabled val="1"/>
        </dgm:presLayoutVars>
      </dgm:prSet>
      <dgm:spPr/>
    </dgm:pt>
    <dgm:pt modelId="{E13B9B69-F773-304B-BB1E-DE1FF93C4CFA}" type="pres">
      <dgm:prSet presAssocID="{C0CAD3CC-99AE-AA4E-AC80-C807AAF97AA8}" presName="parTrans" presStyleLbl="sibTrans2D1" presStyleIdx="1" presStyleCnt="4"/>
      <dgm:spPr/>
    </dgm:pt>
    <dgm:pt modelId="{EE55859F-3912-D04B-B3A1-4997292D3110}" type="pres">
      <dgm:prSet presAssocID="{C0CAD3CC-99AE-AA4E-AC80-C807AAF97AA8}" presName="connectorText" presStyleLbl="sibTrans2D1" presStyleIdx="1" presStyleCnt="4"/>
      <dgm:spPr/>
    </dgm:pt>
    <dgm:pt modelId="{B0986BDD-6BE1-1E4C-84C6-4C4C3DBC7D2A}" type="pres">
      <dgm:prSet presAssocID="{72081436-09DF-C94A-8B7C-54367F803DEC}" presName="node" presStyleLbl="node1" presStyleIdx="1" presStyleCnt="4" custScaleX="157321" custScaleY="135759">
        <dgm:presLayoutVars>
          <dgm:bulletEnabled val="1"/>
        </dgm:presLayoutVars>
      </dgm:prSet>
      <dgm:spPr/>
    </dgm:pt>
    <dgm:pt modelId="{DE1F8EE1-BF56-544E-895A-200AAEA4061F}" type="pres">
      <dgm:prSet presAssocID="{1F8DE432-18E6-0B44-9E0B-87685768D1B2}" presName="parTrans" presStyleLbl="sibTrans2D1" presStyleIdx="2" presStyleCnt="4"/>
      <dgm:spPr/>
    </dgm:pt>
    <dgm:pt modelId="{2409713F-BBA7-C845-AAA7-5D5A983797E4}" type="pres">
      <dgm:prSet presAssocID="{1F8DE432-18E6-0B44-9E0B-87685768D1B2}" presName="connectorText" presStyleLbl="sibTrans2D1" presStyleIdx="2" presStyleCnt="4"/>
      <dgm:spPr/>
    </dgm:pt>
    <dgm:pt modelId="{28C19DE0-DB82-6544-A6CF-18725C799D99}" type="pres">
      <dgm:prSet presAssocID="{EE68849A-95DA-C442-AA3B-C76652BB8B4E}" presName="node" presStyleLbl="node1" presStyleIdx="2" presStyleCnt="4" custScaleX="131157" custScaleY="129933">
        <dgm:presLayoutVars>
          <dgm:bulletEnabled val="1"/>
        </dgm:presLayoutVars>
      </dgm:prSet>
      <dgm:spPr/>
    </dgm:pt>
    <dgm:pt modelId="{4774B8D4-5F2C-B14B-9A19-30734CA41D39}" type="pres">
      <dgm:prSet presAssocID="{742A6514-1774-184F-A4C7-BD1690194526}" presName="parTrans" presStyleLbl="sibTrans2D1" presStyleIdx="3" presStyleCnt="4"/>
      <dgm:spPr/>
    </dgm:pt>
    <dgm:pt modelId="{198B1554-0DDD-584F-A677-55D9E1DE1430}" type="pres">
      <dgm:prSet presAssocID="{742A6514-1774-184F-A4C7-BD1690194526}" presName="connectorText" presStyleLbl="sibTrans2D1" presStyleIdx="3" presStyleCnt="4"/>
      <dgm:spPr/>
    </dgm:pt>
    <dgm:pt modelId="{0EFAE0E5-C786-5645-A7EE-1A134EB25BE1}" type="pres">
      <dgm:prSet presAssocID="{D032224E-03D5-A440-9364-3557445E9676}" presName="node" presStyleLbl="node1" presStyleIdx="3" presStyleCnt="4" custScaleX="133267" custScaleY="125895">
        <dgm:presLayoutVars>
          <dgm:bulletEnabled val="1"/>
        </dgm:presLayoutVars>
      </dgm:prSet>
      <dgm:spPr/>
    </dgm:pt>
  </dgm:ptLst>
  <dgm:cxnLst>
    <dgm:cxn modelId="{4845AF0A-66ED-CE46-A39E-03A613D9F2FD}" type="presOf" srcId="{3EEBFDEA-1DC4-804F-B78A-ECC28B6AB7B3}" destId="{6DA65063-D501-6948-8C6C-5D41F7A420F5}" srcOrd="0" destOrd="0" presId="urn:microsoft.com/office/officeart/2005/8/layout/radial5"/>
    <dgm:cxn modelId="{1B80A42D-F4AD-904B-8321-64699E42A48A}" type="presOf" srcId="{F766240F-E9DC-2E41-B397-3FCEFC39F40B}" destId="{36C3405B-EBBA-AA40-BC5D-9ACA6825BFCA}" srcOrd="0" destOrd="0" presId="urn:microsoft.com/office/officeart/2005/8/layout/radial5"/>
    <dgm:cxn modelId="{FF23D03E-B918-B942-922E-97B3533587FF}" srcId="{3EEBFDEA-1DC4-804F-B78A-ECC28B6AB7B3}" destId="{805E08DC-071F-5848-BAA9-31368296DC24}" srcOrd="0" destOrd="0" parTransId="{F766240F-E9DC-2E41-B397-3FCEFC39F40B}" sibTransId="{EE87713E-E497-CD4F-8BCB-57928B4B5B90}"/>
    <dgm:cxn modelId="{7D7D9760-B30D-014C-AB17-119FC13D22C2}" type="presOf" srcId="{805E08DC-071F-5848-BAA9-31368296DC24}" destId="{7C83F729-4642-3B48-A32D-9A16A67F4EC5}" srcOrd="0" destOrd="0" presId="urn:microsoft.com/office/officeart/2005/8/layout/radial5"/>
    <dgm:cxn modelId="{C0042642-833D-C948-AD62-24598497D0F8}" type="presOf" srcId="{C0CAD3CC-99AE-AA4E-AC80-C807AAF97AA8}" destId="{E13B9B69-F773-304B-BB1E-DE1FF93C4CFA}" srcOrd="0" destOrd="0" presId="urn:microsoft.com/office/officeart/2005/8/layout/radial5"/>
    <dgm:cxn modelId="{D7513162-8FBE-9B41-999F-BDAC37AE198B}" type="presOf" srcId="{1F8DE432-18E6-0B44-9E0B-87685768D1B2}" destId="{2409713F-BBA7-C845-AAA7-5D5A983797E4}" srcOrd="1" destOrd="0" presId="urn:microsoft.com/office/officeart/2005/8/layout/radial5"/>
    <dgm:cxn modelId="{EBB26F65-0B3E-C349-B2E4-8DF0D8A0CF3A}" type="presOf" srcId="{1F8DE432-18E6-0B44-9E0B-87685768D1B2}" destId="{DE1F8EE1-BF56-544E-895A-200AAEA4061F}" srcOrd="0" destOrd="0" presId="urn:microsoft.com/office/officeart/2005/8/layout/radial5"/>
    <dgm:cxn modelId="{E5C7946F-15A7-6548-B0DA-7C6A31A4B5EE}" type="presOf" srcId="{EE68849A-95DA-C442-AA3B-C76652BB8B4E}" destId="{28C19DE0-DB82-6544-A6CF-18725C799D99}" srcOrd="0" destOrd="0" presId="urn:microsoft.com/office/officeart/2005/8/layout/radial5"/>
    <dgm:cxn modelId="{A176D576-9F45-E24C-A4EB-44214E49808F}" type="presOf" srcId="{F766240F-E9DC-2E41-B397-3FCEFC39F40B}" destId="{73729B81-0BFB-0441-90F0-CDB3EE393FC4}" srcOrd="1" destOrd="0" presId="urn:microsoft.com/office/officeart/2005/8/layout/radial5"/>
    <dgm:cxn modelId="{960DDA82-D5E7-3A44-9E8B-478C14FDCF20}" srcId="{3162AD98-6320-544E-9B18-500C4D45F7E3}" destId="{3EEBFDEA-1DC4-804F-B78A-ECC28B6AB7B3}" srcOrd="0" destOrd="0" parTransId="{02B38942-A27D-7F49-940E-32605DE9CA76}" sibTransId="{914640B0-7C25-494B-9541-7CA8C36E5D1C}"/>
    <dgm:cxn modelId="{D1788FA6-B5F1-2346-A0B6-7AB418AB9F8F}" type="presOf" srcId="{742A6514-1774-184F-A4C7-BD1690194526}" destId="{198B1554-0DDD-584F-A677-55D9E1DE1430}" srcOrd="1" destOrd="0" presId="urn:microsoft.com/office/officeart/2005/8/layout/radial5"/>
    <dgm:cxn modelId="{75E445B0-52B6-AF47-A12C-6AF0B72A8C35}" srcId="{3EEBFDEA-1DC4-804F-B78A-ECC28B6AB7B3}" destId="{D032224E-03D5-A440-9364-3557445E9676}" srcOrd="3" destOrd="0" parTransId="{742A6514-1774-184F-A4C7-BD1690194526}" sibTransId="{DEB18BC6-0C27-F84D-B28C-F8250242D43C}"/>
    <dgm:cxn modelId="{2BA738BB-904F-1343-AA8D-2A1CA6F79A9D}" type="presOf" srcId="{72081436-09DF-C94A-8B7C-54367F803DEC}" destId="{B0986BDD-6BE1-1E4C-84C6-4C4C3DBC7D2A}" srcOrd="0" destOrd="0" presId="urn:microsoft.com/office/officeart/2005/8/layout/radial5"/>
    <dgm:cxn modelId="{E7FA58CB-FA34-1548-BA05-B9FBD369D02B}" type="presOf" srcId="{3162AD98-6320-544E-9B18-500C4D45F7E3}" destId="{B2BB85F9-E913-C140-820F-465A3F8469BE}" srcOrd="0" destOrd="0" presId="urn:microsoft.com/office/officeart/2005/8/layout/radial5"/>
    <dgm:cxn modelId="{D65A66CF-43E2-B04F-9007-88BD4DE70CF0}" type="presOf" srcId="{C0CAD3CC-99AE-AA4E-AC80-C807AAF97AA8}" destId="{EE55859F-3912-D04B-B3A1-4997292D3110}" srcOrd="1" destOrd="0" presId="urn:microsoft.com/office/officeart/2005/8/layout/radial5"/>
    <dgm:cxn modelId="{06A4E9DC-2346-5248-93D9-53AF79DF455A}" type="presOf" srcId="{742A6514-1774-184F-A4C7-BD1690194526}" destId="{4774B8D4-5F2C-B14B-9A19-30734CA41D39}" srcOrd="0" destOrd="0" presId="urn:microsoft.com/office/officeart/2005/8/layout/radial5"/>
    <dgm:cxn modelId="{EAE473DE-C89C-E14F-B5B0-34B03E6C4CE8}" srcId="{3EEBFDEA-1DC4-804F-B78A-ECC28B6AB7B3}" destId="{72081436-09DF-C94A-8B7C-54367F803DEC}" srcOrd="1" destOrd="0" parTransId="{C0CAD3CC-99AE-AA4E-AC80-C807AAF97AA8}" sibTransId="{1F3BA76D-4846-2B43-952A-5C1479A36E78}"/>
    <dgm:cxn modelId="{C0E0CAEE-0A93-7C4E-8FCE-20FCCC6D5062}" type="presOf" srcId="{D032224E-03D5-A440-9364-3557445E9676}" destId="{0EFAE0E5-C786-5645-A7EE-1A134EB25BE1}" srcOrd="0" destOrd="0" presId="urn:microsoft.com/office/officeart/2005/8/layout/radial5"/>
    <dgm:cxn modelId="{7A1A9EFE-035D-1E4E-9330-6F9F04F3F562}" srcId="{3EEBFDEA-1DC4-804F-B78A-ECC28B6AB7B3}" destId="{EE68849A-95DA-C442-AA3B-C76652BB8B4E}" srcOrd="2" destOrd="0" parTransId="{1F8DE432-18E6-0B44-9E0B-87685768D1B2}" sibTransId="{7E639D9F-395E-684F-93E4-640E89EA8724}"/>
    <dgm:cxn modelId="{27CA7550-DB6D-F346-A6A4-AACF9AE38600}" type="presParOf" srcId="{B2BB85F9-E913-C140-820F-465A3F8469BE}" destId="{6DA65063-D501-6948-8C6C-5D41F7A420F5}" srcOrd="0" destOrd="0" presId="urn:microsoft.com/office/officeart/2005/8/layout/radial5"/>
    <dgm:cxn modelId="{AB62AA42-375A-374C-82E2-80657A074CFC}" type="presParOf" srcId="{B2BB85F9-E913-C140-820F-465A3F8469BE}" destId="{36C3405B-EBBA-AA40-BC5D-9ACA6825BFCA}" srcOrd="1" destOrd="0" presId="urn:microsoft.com/office/officeart/2005/8/layout/radial5"/>
    <dgm:cxn modelId="{5F745F13-F8CD-4547-A617-ACF3F06063BE}" type="presParOf" srcId="{36C3405B-EBBA-AA40-BC5D-9ACA6825BFCA}" destId="{73729B81-0BFB-0441-90F0-CDB3EE393FC4}" srcOrd="0" destOrd="0" presId="urn:microsoft.com/office/officeart/2005/8/layout/radial5"/>
    <dgm:cxn modelId="{56F85498-1D27-1F4F-81C0-1E667B3D5D87}" type="presParOf" srcId="{B2BB85F9-E913-C140-820F-465A3F8469BE}" destId="{7C83F729-4642-3B48-A32D-9A16A67F4EC5}" srcOrd="2" destOrd="0" presId="urn:microsoft.com/office/officeart/2005/8/layout/radial5"/>
    <dgm:cxn modelId="{05FABD40-773E-BC47-97C9-4AAE6A4F66F0}" type="presParOf" srcId="{B2BB85F9-E913-C140-820F-465A3F8469BE}" destId="{E13B9B69-F773-304B-BB1E-DE1FF93C4CFA}" srcOrd="3" destOrd="0" presId="urn:microsoft.com/office/officeart/2005/8/layout/radial5"/>
    <dgm:cxn modelId="{570A8D38-B893-AE41-89F0-47218F7F43EB}" type="presParOf" srcId="{E13B9B69-F773-304B-BB1E-DE1FF93C4CFA}" destId="{EE55859F-3912-D04B-B3A1-4997292D3110}" srcOrd="0" destOrd="0" presId="urn:microsoft.com/office/officeart/2005/8/layout/radial5"/>
    <dgm:cxn modelId="{25C6763C-AA20-9049-A8A9-ECD754782AD1}" type="presParOf" srcId="{B2BB85F9-E913-C140-820F-465A3F8469BE}" destId="{B0986BDD-6BE1-1E4C-84C6-4C4C3DBC7D2A}" srcOrd="4" destOrd="0" presId="urn:microsoft.com/office/officeart/2005/8/layout/radial5"/>
    <dgm:cxn modelId="{861D1F31-CF66-FF43-BEE3-A94D577CA92C}" type="presParOf" srcId="{B2BB85F9-E913-C140-820F-465A3F8469BE}" destId="{DE1F8EE1-BF56-544E-895A-200AAEA4061F}" srcOrd="5" destOrd="0" presId="urn:microsoft.com/office/officeart/2005/8/layout/radial5"/>
    <dgm:cxn modelId="{93CD5FB0-99F5-6B4A-A686-CA5A37F5333F}" type="presParOf" srcId="{DE1F8EE1-BF56-544E-895A-200AAEA4061F}" destId="{2409713F-BBA7-C845-AAA7-5D5A983797E4}" srcOrd="0" destOrd="0" presId="urn:microsoft.com/office/officeart/2005/8/layout/radial5"/>
    <dgm:cxn modelId="{683E54A2-BF69-D34D-9D40-DFDA6399B936}" type="presParOf" srcId="{B2BB85F9-E913-C140-820F-465A3F8469BE}" destId="{28C19DE0-DB82-6544-A6CF-18725C799D99}" srcOrd="6" destOrd="0" presId="urn:microsoft.com/office/officeart/2005/8/layout/radial5"/>
    <dgm:cxn modelId="{92E70687-E8D5-1548-8AA1-C24A6B29448A}" type="presParOf" srcId="{B2BB85F9-E913-C140-820F-465A3F8469BE}" destId="{4774B8D4-5F2C-B14B-9A19-30734CA41D39}" srcOrd="7" destOrd="0" presId="urn:microsoft.com/office/officeart/2005/8/layout/radial5"/>
    <dgm:cxn modelId="{EC055B4E-0CB8-4341-8232-FA66AC742114}" type="presParOf" srcId="{4774B8D4-5F2C-B14B-9A19-30734CA41D39}" destId="{198B1554-0DDD-584F-A677-55D9E1DE1430}" srcOrd="0" destOrd="0" presId="urn:microsoft.com/office/officeart/2005/8/layout/radial5"/>
    <dgm:cxn modelId="{828E9EFE-FBE8-AD42-988E-181BD5D152ED}" type="presParOf" srcId="{B2BB85F9-E913-C140-820F-465A3F8469BE}" destId="{0EFAE0E5-C786-5645-A7EE-1A134EB25BE1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259851-48D3-1C47-BE60-89498B35AD05}">
      <dsp:nvSpPr>
        <dsp:cNvPr id="0" name=""/>
        <dsp:cNvSpPr/>
      </dsp:nvSpPr>
      <dsp:spPr>
        <a:xfrm rot="21300000">
          <a:off x="1110724" y="1553420"/>
          <a:ext cx="8920270" cy="780422"/>
        </a:xfrm>
        <a:prstGeom prst="mathMinus">
          <a:avLst/>
        </a:prstGeom>
        <a:solidFill>
          <a:srgbClr val="8DA25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35EB63-E763-2540-B012-71CFF50CB4F6}">
      <dsp:nvSpPr>
        <dsp:cNvPr id="0" name=""/>
        <dsp:cNvSpPr/>
      </dsp:nvSpPr>
      <dsp:spPr>
        <a:xfrm>
          <a:off x="1469420" y="166654"/>
          <a:ext cx="1692081" cy="1554905"/>
        </a:xfrm>
        <a:prstGeom prst="downArrow">
          <a:avLst/>
        </a:prstGeom>
        <a:solidFill>
          <a:srgbClr val="F3F3F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4E5420-EF45-1544-A948-F91A1738A1CA}">
      <dsp:nvSpPr>
        <dsp:cNvPr id="0" name=""/>
        <dsp:cNvSpPr/>
      </dsp:nvSpPr>
      <dsp:spPr>
        <a:xfrm>
          <a:off x="7380363" y="0"/>
          <a:ext cx="3588489" cy="1632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>
              <a:latin typeface="Avenir Next" panose="020B0503020202020204" pitchFamily="34" charset="0"/>
            </a:rPr>
            <a:t>Commercieel</a:t>
          </a:r>
        </a:p>
      </dsp:txBody>
      <dsp:txXfrm>
        <a:off x="7380363" y="0"/>
        <a:ext cx="3588489" cy="1632650"/>
      </dsp:txXfrm>
    </dsp:sp>
    <dsp:sp modelId="{58ACF042-9978-8A48-9DBF-E5434D8242F7}">
      <dsp:nvSpPr>
        <dsp:cNvPr id="0" name=""/>
        <dsp:cNvSpPr/>
      </dsp:nvSpPr>
      <dsp:spPr>
        <a:xfrm>
          <a:off x="7941310" y="2054971"/>
          <a:ext cx="1692014" cy="1555201"/>
        </a:xfrm>
        <a:prstGeom prst="upArrow">
          <a:avLst/>
        </a:prstGeom>
        <a:solidFill>
          <a:srgbClr val="F3F3F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8CC8E6-D91B-E84B-9DCF-090C5158B8E4}">
      <dsp:nvSpPr>
        <dsp:cNvPr id="0" name=""/>
        <dsp:cNvSpPr/>
      </dsp:nvSpPr>
      <dsp:spPr>
        <a:xfrm>
          <a:off x="21499" y="2213045"/>
          <a:ext cx="3565350" cy="1632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>
              <a:latin typeface="Avenir Next" panose="020B0503020202020204" pitchFamily="34" charset="0"/>
            </a:rPr>
            <a:t>Maatschappelijk</a:t>
          </a:r>
        </a:p>
      </dsp:txBody>
      <dsp:txXfrm>
        <a:off x="21499" y="2213045"/>
        <a:ext cx="3565350" cy="16326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A65063-D501-6948-8C6C-5D41F7A420F5}">
      <dsp:nvSpPr>
        <dsp:cNvPr id="0" name=""/>
        <dsp:cNvSpPr/>
      </dsp:nvSpPr>
      <dsp:spPr>
        <a:xfrm>
          <a:off x="2869215" y="1888614"/>
          <a:ext cx="1168699" cy="11686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Culture</a:t>
          </a:r>
        </a:p>
      </dsp:txBody>
      <dsp:txXfrm>
        <a:off x="3040367" y="2059766"/>
        <a:ext cx="826395" cy="826395"/>
      </dsp:txXfrm>
    </dsp:sp>
    <dsp:sp modelId="{36C3405B-EBBA-AA40-BC5D-9ACA6825BFCA}">
      <dsp:nvSpPr>
        <dsp:cNvPr id="0" name=""/>
        <dsp:cNvSpPr/>
      </dsp:nvSpPr>
      <dsp:spPr>
        <a:xfrm rot="16200000">
          <a:off x="3355267" y="1488266"/>
          <a:ext cx="196594" cy="4408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600" kern="1200"/>
        </a:p>
      </dsp:txBody>
      <dsp:txXfrm>
        <a:off x="3384756" y="1605933"/>
        <a:ext cx="137616" cy="264535"/>
      </dsp:txXfrm>
    </dsp:sp>
    <dsp:sp modelId="{7C83F729-4642-3B48-A32D-9A16A67F4EC5}">
      <dsp:nvSpPr>
        <dsp:cNvPr id="0" name=""/>
        <dsp:cNvSpPr/>
      </dsp:nvSpPr>
      <dsp:spPr>
        <a:xfrm>
          <a:off x="2594792" y="-199679"/>
          <a:ext cx="1717543" cy="17173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Business model</a:t>
          </a:r>
        </a:p>
      </dsp:txBody>
      <dsp:txXfrm>
        <a:off x="2846320" y="51823"/>
        <a:ext cx="1214487" cy="1214357"/>
      </dsp:txXfrm>
    </dsp:sp>
    <dsp:sp modelId="{E13B9B69-F773-304B-BB1E-DE1FF93C4CFA}">
      <dsp:nvSpPr>
        <dsp:cNvPr id="0" name=""/>
        <dsp:cNvSpPr/>
      </dsp:nvSpPr>
      <dsp:spPr>
        <a:xfrm>
          <a:off x="4084024" y="2252518"/>
          <a:ext cx="111083" cy="4408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600" kern="1200"/>
        </a:p>
      </dsp:txBody>
      <dsp:txXfrm>
        <a:off x="4084024" y="2340696"/>
        <a:ext cx="77758" cy="264535"/>
      </dsp:txXfrm>
    </dsp:sp>
    <dsp:sp modelId="{B0986BDD-6BE1-1E4C-84C6-4C4C3DBC7D2A}">
      <dsp:nvSpPr>
        <dsp:cNvPr id="0" name=""/>
        <dsp:cNvSpPr/>
      </dsp:nvSpPr>
      <dsp:spPr>
        <a:xfrm>
          <a:off x="4247506" y="1592744"/>
          <a:ext cx="2040042" cy="17604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Governance</a:t>
          </a:r>
          <a:br>
            <a:rPr lang="nl-NL" sz="1200" kern="1200" dirty="0">
              <a:solidFill>
                <a:schemeClr val="bg1"/>
              </a:solidFill>
            </a:rPr>
          </a:br>
          <a:r>
            <a:rPr lang="nl-NL" sz="20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model</a:t>
          </a:r>
        </a:p>
      </dsp:txBody>
      <dsp:txXfrm>
        <a:off x="4546263" y="1850554"/>
        <a:ext cx="1442528" cy="1244819"/>
      </dsp:txXfrm>
    </dsp:sp>
    <dsp:sp modelId="{DE1F8EE1-BF56-544E-895A-200AAEA4061F}">
      <dsp:nvSpPr>
        <dsp:cNvPr id="0" name=""/>
        <dsp:cNvSpPr/>
      </dsp:nvSpPr>
      <dsp:spPr>
        <a:xfrm rot="5400000">
          <a:off x="3350965" y="3024644"/>
          <a:ext cx="205198" cy="4408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600" kern="1200"/>
        </a:p>
      </dsp:txBody>
      <dsp:txXfrm>
        <a:off x="3381745" y="3082043"/>
        <a:ext cx="143639" cy="264535"/>
      </dsp:txXfrm>
    </dsp:sp>
    <dsp:sp modelId="{28C19DE0-DB82-6544-A6CF-18725C799D99}">
      <dsp:nvSpPr>
        <dsp:cNvPr id="0" name=""/>
        <dsp:cNvSpPr/>
      </dsp:nvSpPr>
      <dsp:spPr>
        <a:xfrm>
          <a:off x="2603182" y="3444481"/>
          <a:ext cx="1700763" cy="16848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Operations model</a:t>
          </a:r>
        </a:p>
      </dsp:txBody>
      <dsp:txXfrm>
        <a:off x="2852253" y="3691228"/>
        <a:ext cx="1202621" cy="1191397"/>
      </dsp:txXfrm>
    </dsp:sp>
    <dsp:sp modelId="{4774B8D4-5F2C-B14B-9A19-30734CA41D39}">
      <dsp:nvSpPr>
        <dsp:cNvPr id="0" name=""/>
        <dsp:cNvSpPr/>
      </dsp:nvSpPr>
      <dsp:spPr>
        <a:xfrm rot="10800000">
          <a:off x="2595051" y="2252518"/>
          <a:ext cx="193741" cy="4408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600" kern="1200"/>
        </a:p>
      </dsp:txBody>
      <dsp:txXfrm rot="10800000">
        <a:off x="2653173" y="2340696"/>
        <a:ext cx="135619" cy="264535"/>
      </dsp:txXfrm>
    </dsp:sp>
    <dsp:sp modelId="{0EFAE0E5-C786-5645-A7EE-1A134EB25BE1}">
      <dsp:nvSpPr>
        <dsp:cNvPr id="0" name=""/>
        <dsp:cNvSpPr/>
      </dsp:nvSpPr>
      <dsp:spPr>
        <a:xfrm>
          <a:off x="775539" y="1656699"/>
          <a:ext cx="1728124" cy="16325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Commercial</a:t>
          </a:r>
          <a:br>
            <a:rPr lang="nl-NL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nl-NL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model</a:t>
          </a:r>
        </a:p>
      </dsp:txBody>
      <dsp:txXfrm>
        <a:off x="1028617" y="1895777"/>
        <a:ext cx="1221968" cy="11543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928" cy="501481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90008" y="0"/>
            <a:ext cx="2975928" cy="501481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DCDCE9BB-34CD-074D-93AF-8DD3425A2A28}" type="datetimeFigureOut">
              <a:rPr lang="nl-NL" smtClean="0"/>
              <a:t>13-10-2019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5987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9" tIns="48180" rIns="96359" bIns="4818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6753" y="4810046"/>
            <a:ext cx="5494020" cy="3935492"/>
          </a:xfrm>
          <a:prstGeom prst="rect">
            <a:avLst/>
          </a:prstGeom>
        </p:spPr>
        <p:txBody>
          <a:bodyPr vert="horz" lIns="96359" tIns="48180" rIns="96359" bIns="4818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93422"/>
            <a:ext cx="2975928" cy="501480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90008" y="9493422"/>
            <a:ext cx="2975928" cy="501480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C52A3D47-0409-F14B-8AB2-3680D7BE2F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9585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A3D47-0409-F14B-8AB2-3680D7BE2FD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6854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49300"/>
            <a:ext cx="6661150" cy="3748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6753" y="4747578"/>
            <a:ext cx="5494020" cy="4497705"/>
          </a:xfrm>
          <a:prstGeom prst="rect">
            <a:avLst/>
          </a:prstGeom>
          <a:noFill/>
          <a:ln>
            <a:noFill/>
          </a:ln>
        </p:spPr>
        <p:txBody>
          <a:bodyPr wrap="square" lIns="96335" tIns="48154" rIns="96335" bIns="48154" anchor="t" anchorCtr="0">
            <a:noAutofit/>
          </a:bodyPr>
          <a:lstStyle/>
          <a:p>
            <a:pPr>
              <a:buSzPct val="25000"/>
              <a:buNone/>
            </a:pPr>
            <a:endParaRPr sz="1500"/>
          </a:p>
        </p:txBody>
      </p:sp>
      <p:sp>
        <p:nvSpPr>
          <p:cNvPr id="259" name="Shape 259"/>
          <p:cNvSpPr txBox="1">
            <a:spLocks noGrp="1"/>
          </p:cNvSpPr>
          <p:nvPr>
            <p:ph type="sldNum" idx="12"/>
          </p:nvPr>
        </p:nvSpPr>
        <p:spPr>
          <a:xfrm>
            <a:off x="3890007" y="9493420"/>
            <a:ext cx="2975928" cy="499745"/>
          </a:xfrm>
          <a:prstGeom prst="rect">
            <a:avLst/>
          </a:prstGeom>
          <a:noFill/>
          <a:ln>
            <a:noFill/>
          </a:ln>
        </p:spPr>
        <p:txBody>
          <a:bodyPr wrap="square" lIns="96335" tIns="48154" rIns="96335" bIns="48154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15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4375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49300"/>
            <a:ext cx="6661150" cy="3748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6753" y="4747578"/>
            <a:ext cx="5494020" cy="4497705"/>
          </a:xfrm>
          <a:prstGeom prst="rect">
            <a:avLst/>
          </a:prstGeom>
          <a:noFill/>
          <a:ln>
            <a:noFill/>
          </a:ln>
        </p:spPr>
        <p:txBody>
          <a:bodyPr wrap="square" lIns="96335" tIns="48154" rIns="96335" bIns="48154" anchor="t" anchorCtr="0">
            <a:noAutofit/>
          </a:bodyPr>
          <a:lstStyle/>
          <a:p>
            <a:pPr>
              <a:buClr>
                <a:schemeClr val="dk1"/>
              </a:buClr>
              <a:buSzPct val="25000"/>
              <a:buNone/>
            </a:pP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Bijzonder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verdien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model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toelichten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waar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nodig</a:t>
            </a:r>
            <a:endParaRPr lang="en-US" sz="1200" dirty="0"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chemeClr val="dk1"/>
              </a:buClr>
              <a:buSzPct val="25000"/>
              <a:buNone/>
            </a:pP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we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sturen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naast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de twee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bekende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resultaatgebieden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Financieel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en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Kwalitatief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nadrukkelijk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op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sociaal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rendement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>
              <a:buClr>
                <a:schemeClr val="dk1"/>
              </a:buClr>
              <a:buSzPct val="25000"/>
              <a:buNone/>
            </a:pP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Bepalend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voor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onze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impact maar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ook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uiteindelijk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voor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financiering en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dus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voor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onze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continuiteit</a:t>
            </a:r>
            <a:endParaRPr lang="en-US" sz="1200" dirty="0"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chemeClr val="dk1"/>
              </a:buClr>
              <a:buSzPct val="25000"/>
              <a:buNone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chemeClr val="dk1"/>
              </a:buClr>
              <a:buSzPct val="25000"/>
              <a:buNone/>
            </a:pP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Aan de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andere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kant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als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we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geen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kwaliteit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leveren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aan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gasten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en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onze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opdrachtgevers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houden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we het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ook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niet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vol</a:t>
            </a:r>
            <a:endParaRPr lang="en-US" sz="1200" dirty="0"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chemeClr val="dk1"/>
              </a:buClr>
              <a:buSzPct val="25000"/>
              <a:buNone/>
            </a:pP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optie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om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hier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verschil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met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leerwerkbedrijf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/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sociale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werkplaats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initiatieven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aan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te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geven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>
              <a:buClr>
                <a:schemeClr val="dk1"/>
              </a:buClr>
              <a:buSzPct val="25000"/>
              <a:buNone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chemeClr val="dk1"/>
              </a:buClr>
              <a:buSzPct val="25000"/>
              <a:buNone/>
            </a:pP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Wij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werken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naar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het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niveau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dat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gast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/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opdrachtgever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wenst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en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eist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>
              <a:buClr>
                <a:schemeClr val="dk1"/>
              </a:buClr>
              <a:buSzPct val="25000"/>
              <a:buNone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  <a:buNone/>
            </a:pPr>
            <a:endParaRPr dirty="0"/>
          </a:p>
        </p:txBody>
      </p:sp>
      <p:sp>
        <p:nvSpPr>
          <p:cNvPr id="195" name="Shape 195"/>
          <p:cNvSpPr txBox="1">
            <a:spLocks noGrp="1"/>
          </p:cNvSpPr>
          <p:nvPr>
            <p:ph type="sldNum" idx="12"/>
          </p:nvPr>
        </p:nvSpPr>
        <p:spPr>
          <a:xfrm>
            <a:off x="3890007" y="9493420"/>
            <a:ext cx="2975928" cy="499745"/>
          </a:xfrm>
          <a:prstGeom prst="rect">
            <a:avLst/>
          </a:prstGeom>
          <a:noFill/>
          <a:ln>
            <a:noFill/>
          </a:ln>
        </p:spPr>
        <p:txBody>
          <a:bodyPr wrap="square" lIns="96335" tIns="48154" rIns="96335" bIns="48154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16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216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49300"/>
            <a:ext cx="6661150" cy="3748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6753" y="4747578"/>
            <a:ext cx="5494020" cy="4497705"/>
          </a:xfrm>
          <a:prstGeom prst="rect">
            <a:avLst/>
          </a:prstGeom>
          <a:noFill/>
          <a:ln>
            <a:noFill/>
          </a:ln>
        </p:spPr>
        <p:txBody>
          <a:bodyPr wrap="square" lIns="96335" tIns="48154" rIns="96335" bIns="48154" anchor="t" anchorCtr="0">
            <a:noAutofit/>
          </a:bodyPr>
          <a:lstStyle/>
          <a:p>
            <a:pPr>
              <a:buSzPct val="25000"/>
              <a:buNone/>
            </a:pPr>
            <a:endParaRPr sz="1500"/>
          </a:p>
        </p:txBody>
      </p:sp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3890007" y="9493420"/>
            <a:ext cx="2975928" cy="499745"/>
          </a:xfrm>
          <a:prstGeom prst="rect">
            <a:avLst/>
          </a:prstGeom>
          <a:noFill/>
          <a:ln>
            <a:noFill/>
          </a:ln>
        </p:spPr>
        <p:txBody>
          <a:bodyPr wrap="square" lIns="96335" tIns="48154" rIns="96335" bIns="48154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17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1185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49300"/>
            <a:ext cx="6661150" cy="3748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6753" y="4747578"/>
            <a:ext cx="5494020" cy="4497705"/>
          </a:xfrm>
          <a:prstGeom prst="rect">
            <a:avLst/>
          </a:prstGeom>
          <a:noFill/>
          <a:ln>
            <a:noFill/>
          </a:ln>
        </p:spPr>
        <p:txBody>
          <a:bodyPr wrap="square" lIns="96335" tIns="48154" rIns="96335" bIns="48154" anchor="t" anchorCtr="0">
            <a:noAutofit/>
          </a:bodyPr>
          <a:lstStyle/>
          <a:p>
            <a:pPr>
              <a:buSzPct val="25000"/>
              <a:buNone/>
            </a:pPr>
            <a:r>
              <a:rPr lang="en-US"/>
              <a:t>dit is zijn de feiten - dit is output</a:t>
            </a:r>
          </a:p>
          <a:p>
            <a:pPr>
              <a:buSzPct val="25000"/>
              <a:buNone/>
            </a:pPr>
            <a:r>
              <a:rPr lang="en-US"/>
              <a:t>impact</a:t>
            </a:r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3890007" y="9493420"/>
            <a:ext cx="2975928" cy="499745"/>
          </a:xfrm>
          <a:prstGeom prst="rect">
            <a:avLst/>
          </a:prstGeom>
          <a:noFill/>
          <a:ln>
            <a:noFill/>
          </a:ln>
        </p:spPr>
        <p:txBody>
          <a:bodyPr wrap="square" lIns="96335" tIns="48154" rIns="96335" bIns="48154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18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9300"/>
            <a:ext cx="6659563" cy="3746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6912" y="4746071"/>
            <a:ext cx="5495290" cy="4496277"/>
          </a:xfrm>
          <a:prstGeom prst="rect">
            <a:avLst/>
          </a:prstGeom>
          <a:noFill/>
          <a:ln>
            <a:noFill/>
          </a:ln>
        </p:spPr>
        <p:txBody>
          <a:bodyPr wrap="square" lIns="96335" tIns="48154" rIns="96335" bIns="48154" anchor="t" anchorCtr="0">
            <a:noAutofit/>
          </a:bodyPr>
          <a:lstStyle/>
          <a:p>
            <a:pPr>
              <a:buClr>
                <a:schemeClr val="dk1"/>
              </a:buClr>
              <a:buSzPct val="25000"/>
              <a:buNone/>
            </a:pP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En het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mooie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is we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doen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dat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inmiddels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niet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meer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alleen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!</a:t>
            </a:r>
          </a:p>
          <a:p>
            <a:pPr>
              <a:buClr>
                <a:schemeClr val="dk1"/>
              </a:buClr>
              <a:buSzPct val="25000"/>
              <a:buNone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chemeClr val="dk1"/>
              </a:buClr>
              <a:buSzPct val="25000"/>
              <a:buNone/>
            </a:pP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De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missie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en de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formule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verbindt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!</a:t>
            </a:r>
          </a:p>
          <a:p>
            <a:pPr>
              <a:buClr>
                <a:schemeClr val="dk1"/>
              </a:buClr>
              <a:buSzPct val="25000"/>
              <a:buNone/>
            </a:pP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1 of twee stakeholders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eventueel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benoemen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als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voorbeeld</a:t>
            </a:r>
            <a:endParaRPr lang="en-US" sz="1200" dirty="0"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  <a:buNone/>
            </a:pPr>
            <a:endParaRPr dirty="0"/>
          </a:p>
        </p:txBody>
      </p:sp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3890906" y="9490406"/>
            <a:ext cx="2976616" cy="499586"/>
          </a:xfrm>
          <a:prstGeom prst="rect">
            <a:avLst/>
          </a:prstGeom>
          <a:noFill/>
          <a:ln>
            <a:noFill/>
          </a:ln>
        </p:spPr>
        <p:txBody>
          <a:bodyPr wrap="square" lIns="96335" tIns="48154" rIns="96335" bIns="48154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19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4691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9300"/>
            <a:ext cx="6659563" cy="3746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6912" y="4746071"/>
            <a:ext cx="5495290" cy="4496277"/>
          </a:xfrm>
          <a:prstGeom prst="rect">
            <a:avLst/>
          </a:prstGeom>
          <a:noFill/>
          <a:ln>
            <a:noFill/>
          </a:ln>
        </p:spPr>
        <p:txBody>
          <a:bodyPr wrap="square" lIns="96335" tIns="48154" rIns="96335" bIns="48154" anchor="t" anchorCtr="0">
            <a:noAutofit/>
          </a:bodyPr>
          <a:lstStyle/>
          <a:p>
            <a:pPr>
              <a:buClr>
                <a:schemeClr val="dk1"/>
              </a:buClr>
              <a:buSzPct val="25000"/>
              <a:buNone/>
            </a:pP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Maar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bovenal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met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onze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intrinsiek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gemotiveerde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‘Nelsons’.</a:t>
            </a:r>
          </a:p>
          <a:p>
            <a:pPr>
              <a:buClr>
                <a:schemeClr val="dk1"/>
              </a:buClr>
              <a:buSzPct val="25000"/>
              <a:buNone/>
            </a:pP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Omvang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van en impact op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onze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mensen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(‘toppers’)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kun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je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met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deze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sheet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bespreken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>
              <a:buClr>
                <a:schemeClr val="dk1"/>
              </a:buClr>
              <a:buSzPct val="25000"/>
              <a:buNone/>
            </a:pP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Uitspraak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van Nelson Mandela (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een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van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onze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inspirators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noemen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>
              <a:buClr>
                <a:schemeClr val="dk1"/>
              </a:buClr>
              <a:buSzPct val="25000"/>
              <a:buNone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chemeClr val="dk1"/>
              </a:buClr>
              <a:buSzPct val="25000"/>
              <a:buNone/>
            </a:pP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‘De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betekenis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van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je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leven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wordt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bepaald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door het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verschil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dat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je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hebt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gemaakt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in het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leven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van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anderen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’.</a:t>
            </a:r>
          </a:p>
          <a:p>
            <a:pPr>
              <a:buClr>
                <a:schemeClr val="dk1"/>
              </a:buClr>
              <a:buSzPct val="25000"/>
              <a:buNone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chemeClr val="dk1"/>
              </a:buClr>
              <a:buSzPct val="25000"/>
              <a:buNone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  <a:buNone/>
            </a:pPr>
            <a:endParaRPr dirty="0"/>
          </a:p>
        </p:txBody>
      </p:sp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3890906" y="9490406"/>
            <a:ext cx="2976616" cy="499586"/>
          </a:xfrm>
          <a:prstGeom prst="rect">
            <a:avLst/>
          </a:prstGeom>
          <a:noFill/>
          <a:ln>
            <a:noFill/>
          </a:ln>
        </p:spPr>
        <p:txBody>
          <a:bodyPr wrap="square" lIns="96335" tIns="48154" rIns="96335" bIns="48154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20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1488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49300"/>
            <a:ext cx="6661150" cy="3748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6753" y="4747578"/>
            <a:ext cx="5494020" cy="4497705"/>
          </a:xfrm>
          <a:prstGeom prst="rect">
            <a:avLst/>
          </a:prstGeom>
          <a:noFill/>
          <a:ln>
            <a:noFill/>
          </a:ln>
        </p:spPr>
        <p:txBody>
          <a:bodyPr wrap="square" lIns="96335" tIns="48154" rIns="96335" bIns="48154" anchor="t" anchorCtr="0">
            <a:noAutofit/>
          </a:bodyPr>
          <a:lstStyle/>
          <a:p>
            <a:pPr>
              <a:buSzPct val="25000"/>
              <a:buNone/>
            </a:pPr>
            <a:endParaRPr sz="1500"/>
          </a:p>
        </p:txBody>
      </p:sp>
      <p:sp>
        <p:nvSpPr>
          <p:cNvPr id="238" name="Shape 238"/>
          <p:cNvSpPr txBox="1">
            <a:spLocks noGrp="1"/>
          </p:cNvSpPr>
          <p:nvPr>
            <p:ph type="sldNum" idx="12"/>
          </p:nvPr>
        </p:nvSpPr>
        <p:spPr>
          <a:xfrm>
            <a:off x="3890007" y="9493420"/>
            <a:ext cx="2975928" cy="499745"/>
          </a:xfrm>
          <a:prstGeom prst="rect">
            <a:avLst/>
          </a:prstGeom>
          <a:noFill/>
          <a:ln>
            <a:noFill/>
          </a:ln>
        </p:spPr>
        <p:txBody>
          <a:bodyPr wrap="square" lIns="96335" tIns="48154" rIns="96335" bIns="48154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21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3018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A3D47-0409-F14B-8AB2-3680D7BE2FD5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4231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9300"/>
            <a:ext cx="6659563" cy="3746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6912" y="4746071"/>
            <a:ext cx="5495290" cy="4496277"/>
          </a:xfrm>
          <a:prstGeom prst="rect">
            <a:avLst/>
          </a:prstGeom>
          <a:noFill/>
          <a:ln>
            <a:noFill/>
          </a:ln>
        </p:spPr>
        <p:txBody>
          <a:bodyPr wrap="square" lIns="96335" tIns="48154" rIns="96335" bIns="48154" anchor="t" anchorCtr="0">
            <a:noAutofit/>
          </a:bodyPr>
          <a:lstStyle/>
          <a:p>
            <a:pPr>
              <a:buSzPct val="25000"/>
              <a:buNone/>
            </a:pP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Probeer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jezelf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én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The Colour Kitchen te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laten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introduceren</a:t>
            </a:r>
            <a:endParaRPr lang="en-US" sz="1200" dirty="0"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chemeClr val="dk1"/>
              </a:buClr>
              <a:buSzPct val="25000"/>
              <a:buNone/>
            </a:pP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Welkom</a:t>
            </a:r>
          </a:p>
          <a:p>
            <a:pPr>
              <a:buClr>
                <a:schemeClr val="dk1"/>
              </a:buClr>
              <a:buSzPct val="25000"/>
              <a:buNone/>
            </a:pP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presentatie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toelichten</a:t>
            </a:r>
            <a:endParaRPr lang="en-US" sz="1200" dirty="0"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chemeClr val="dk1"/>
              </a:buClr>
              <a:buSzPct val="25000"/>
              <a:buNone/>
            </a:pP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Onze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missie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en</a:t>
            </a:r>
          </a:p>
          <a:p>
            <a:pPr>
              <a:buClr>
                <a:schemeClr val="dk1"/>
              </a:buClr>
              <a:buSzPct val="25000"/>
              <a:buNone/>
            </a:pP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Ons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waarom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staat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centraal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en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vandaaruit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geven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we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jullie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een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beeld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op The Colour Kitchen:</a:t>
            </a:r>
          </a:p>
          <a:p>
            <a:pPr>
              <a:buClr>
                <a:schemeClr val="dk1"/>
              </a:buClr>
              <a:buSzPct val="25000"/>
              <a:buNone/>
            </a:pP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Wie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we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zijn</a:t>
            </a:r>
            <a:endParaRPr lang="en-US" sz="1200" dirty="0"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chemeClr val="dk1"/>
              </a:buClr>
              <a:buSzPct val="25000"/>
              <a:buNone/>
            </a:pP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Wat we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doen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en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bereiken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, maar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voor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dus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WAAROM!!</a:t>
            </a:r>
          </a:p>
          <a:p>
            <a:pPr>
              <a:buSzPct val="25000"/>
              <a:buNone/>
            </a:pPr>
            <a:endParaRPr dirty="0"/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3890906" y="9490406"/>
            <a:ext cx="2976616" cy="499586"/>
          </a:xfrm>
          <a:prstGeom prst="rect">
            <a:avLst/>
          </a:prstGeom>
          <a:noFill/>
          <a:ln>
            <a:noFill/>
          </a:ln>
        </p:spPr>
        <p:txBody>
          <a:bodyPr wrap="square" lIns="96335" tIns="48154" rIns="96335" bIns="48154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6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8659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9300"/>
            <a:ext cx="6659563" cy="3746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6912" y="4746071"/>
            <a:ext cx="5495290" cy="4496277"/>
          </a:xfrm>
          <a:prstGeom prst="rect">
            <a:avLst/>
          </a:prstGeom>
          <a:noFill/>
          <a:ln>
            <a:noFill/>
          </a:ln>
        </p:spPr>
        <p:txBody>
          <a:bodyPr wrap="square" lIns="96335" tIns="48154" rIns="96335" bIns="48154" anchor="t" anchorCtr="0">
            <a:noAutofit/>
          </a:bodyPr>
          <a:lstStyle/>
          <a:p>
            <a:pPr>
              <a:buSzPct val="25000"/>
              <a:buNone/>
            </a:pPr>
            <a:endParaRPr sz="1500"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3890906" y="9490406"/>
            <a:ext cx="2976616" cy="499586"/>
          </a:xfrm>
          <a:prstGeom prst="rect">
            <a:avLst/>
          </a:prstGeom>
          <a:noFill/>
          <a:ln>
            <a:noFill/>
          </a:ln>
        </p:spPr>
        <p:txBody>
          <a:bodyPr wrap="square" lIns="96335" tIns="48154" rIns="96335" bIns="48154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7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5227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9300"/>
            <a:ext cx="6659563" cy="3746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6912" y="4746071"/>
            <a:ext cx="5495290" cy="4496277"/>
          </a:xfrm>
          <a:prstGeom prst="rect">
            <a:avLst/>
          </a:prstGeom>
          <a:noFill/>
          <a:ln>
            <a:noFill/>
          </a:ln>
        </p:spPr>
        <p:txBody>
          <a:bodyPr wrap="square" lIns="96335" tIns="48154" rIns="96335" bIns="48154" anchor="t" anchorCtr="0">
            <a:noAutofit/>
          </a:bodyPr>
          <a:lstStyle/>
          <a:p>
            <a:pPr>
              <a:buClr>
                <a:schemeClr val="dk1"/>
              </a:buClr>
              <a:buSzPct val="25000"/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chemeClr val="dk1"/>
              </a:buClr>
              <a:buSzPct val="25000"/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  <a:buNone/>
            </a:pPr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3890906" y="9490406"/>
            <a:ext cx="2976616" cy="499586"/>
          </a:xfrm>
          <a:prstGeom prst="rect">
            <a:avLst/>
          </a:prstGeom>
          <a:noFill/>
          <a:ln>
            <a:noFill/>
          </a:ln>
        </p:spPr>
        <p:txBody>
          <a:bodyPr wrap="square" lIns="96335" tIns="48154" rIns="96335" bIns="48154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9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2132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9300"/>
            <a:ext cx="6659563" cy="3746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6912" y="4746071"/>
            <a:ext cx="5495290" cy="4496277"/>
          </a:xfrm>
          <a:prstGeom prst="rect">
            <a:avLst/>
          </a:prstGeom>
          <a:noFill/>
          <a:ln>
            <a:noFill/>
          </a:ln>
        </p:spPr>
        <p:txBody>
          <a:bodyPr wrap="square" lIns="96335" tIns="48154" rIns="96335" bIns="48154" anchor="t" anchorCtr="0">
            <a:noAutofit/>
          </a:bodyPr>
          <a:lstStyle/>
          <a:p>
            <a:pPr>
              <a:buClr>
                <a:schemeClr val="dk1"/>
              </a:buClr>
              <a:buSzPct val="25000"/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(en dus) Onze Missie</a:t>
            </a:r>
          </a:p>
          <a:p>
            <a:pPr>
              <a:buSzPct val="25000"/>
              <a:buNone/>
            </a:pPr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3890906" y="9490406"/>
            <a:ext cx="2976616" cy="499586"/>
          </a:xfrm>
          <a:prstGeom prst="rect">
            <a:avLst/>
          </a:prstGeom>
          <a:noFill/>
          <a:ln>
            <a:noFill/>
          </a:ln>
        </p:spPr>
        <p:txBody>
          <a:bodyPr wrap="square" lIns="96335" tIns="48154" rIns="96335" bIns="48154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10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5469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9300"/>
            <a:ext cx="6659563" cy="3746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6912" y="4746071"/>
            <a:ext cx="5495290" cy="4496277"/>
          </a:xfrm>
          <a:prstGeom prst="rect">
            <a:avLst/>
          </a:prstGeom>
          <a:noFill/>
          <a:ln>
            <a:noFill/>
          </a:ln>
        </p:spPr>
        <p:txBody>
          <a:bodyPr wrap="square" lIns="96335" tIns="48154" rIns="96335" bIns="48154" anchor="t" anchorCtr="0">
            <a:noAutofit/>
          </a:bodyPr>
          <a:lstStyle/>
          <a:p>
            <a:pPr>
              <a:buClr>
                <a:schemeClr val="dk1"/>
              </a:buClr>
              <a:buSzPct val="25000"/>
              <a:buNone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  <a:buNone/>
            </a:pPr>
            <a:endParaRPr dirty="0"/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3890906" y="9490406"/>
            <a:ext cx="2976616" cy="499586"/>
          </a:xfrm>
          <a:prstGeom prst="rect">
            <a:avLst/>
          </a:prstGeom>
          <a:noFill/>
          <a:ln>
            <a:noFill/>
          </a:ln>
        </p:spPr>
        <p:txBody>
          <a:bodyPr wrap="square" lIns="96335" tIns="48154" rIns="96335" bIns="48154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11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8300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49300"/>
            <a:ext cx="6661150" cy="3748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6753" y="4747578"/>
            <a:ext cx="5494020" cy="4497705"/>
          </a:xfrm>
          <a:prstGeom prst="rect">
            <a:avLst/>
          </a:prstGeom>
          <a:noFill/>
          <a:ln>
            <a:noFill/>
          </a:ln>
        </p:spPr>
        <p:txBody>
          <a:bodyPr wrap="square" lIns="96335" tIns="48154" rIns="96335" bIns="48154" anchor="t" anchorCtr="0">
            <a:noAutofit/>
          </a:bodyPr>
          <a:lstStyle/>
          <a:p>
            <a:pPr>
              <a:buSzPct val="25000"/>
              <a:buNone/>
            </a:pPr>
            <a:endParaRPr sz="1500"/>
          </a:p>
        </p:txBody>
      </p:sp>
      <p:sp>
        <p:nvSpPr>
          <p:cNvPr id="288" name="Shape 288"/>
          <p:cNvSpPr txBox="1">
            <a:spLocks noGrp="1"/>
          </p:cNvSpPr>
          <p:nvPr>
            <p:ph type="sldNum" idx="12"/>
          </p:nvPr>
        </p:nvSpPr>
        <p:spPr>
          <a:xfrm>
            <a:off x="3890007" y="9493420"/>
            <a:ext cx="2975928" cy="499745"/>
          </a:xfrm>
          <a:prstGeom prst="rect">
            <a:avLst/>
          </a:prstGeom>
          <a:noFill/>
          <a:ln>
            <a:noFill/>
          </a:ln>
        </p:spPr>
        <p:txBody>
          <a:bodyPr wrap="square" lIns="96335" tIns="48154" rIns="96335" bIns="48154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12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5776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A3D47-0409-F14B-8AB2-3680D7BE2FD5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0027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49300"/>
            <a:ext cx="6661150" cy="3748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6753" y="4747578"/>
            <a:ext cx="5494020" cy="4497705"/>
          </a:xfrm>
          <a:prstGeom prst="rect">
            <a:avLst/>
          </a:prstGeom>
          <a:noFill/>
          <a:ln>
            <a:noFill/>
          </a:ln>
        </p:spPr>
        <p:txBody>
          <a:bodyPr wrap="square" lIns="96335" tIns="48154" rIns="96335" bIns="48154" anchor="t" anchorCtr="0">
            <a:noAutofit/>
          </a:bodyPr>
          <a:lstStyle/>
          <a:p>
            <a:pPr>
              <a:buSzPct val="25000"/>
              <a:buNone/>
            </a:pPr>
            <a:endParaRPr sz="1500"/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90007" y="9493420"/>
            <a:ext cx="2975928" cy="499745"/>
          </a:xfrm>
          <a:prstGeom prst="rect">
            <a:avLst/>
          </a:prstGeom>
          <a:noFill/>
          <a:ln>
            <a:noFill/>
          </a:ln>
        </p:spPr>
        <p:txBody>
          <a:bodyPr wrap="square" lIns="96335" tIns="48154" rIns="96335" bIns="48154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14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9064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bg>
      <p:bgPr>
        <a:solidFill>
          <a:srgbClr val="7FB6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92EE1ACA-16ED-5D4F-8DDC-4166244D89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878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F19299B-CD09-1F49-980C-B066FD924E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4700" y="6056492"/>
            <a:ext cx="3600000" cy="593330"/>
          </a:xfrm>
          <a:prstGeom prst="rect">
            <a:avLst/>
          </a:prstGeom>
        </p:spPr>
      </p:pic>
      <p:sp>
        <p:nvSpPr>
          <p:cNvPr id="9" name="Ondertitel 2">
            <a:extLst>
              <a:ext uri="{FF2B5EF4-FFF2-40B4-BE49-F238E27FC236}">
                <a16:creationId xmlns:a16="http://schemas.microsoft.com/office/drawing/2014/main" id="{4D8E5DE6-0C75-FB4F-9133-05E3907B4D7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4300" y="6069192"/>
            <a:ext cx="8115300" cy="593330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pPr algn="l"/>
            <a:endParaRPr lang="nl-NL" sz="30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823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955D92-8349-864D-A3F8-6513E5CE7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39724B-B421-2D4D-9E43-EC969A83A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0179457-0270-7448-95E3-0F824CB98F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A028CA6-6505-EE4A-9325-78AE7AC9B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6AB-BB92-EA40-BB14-12A2E14F63AB}" type="datetimeFigureOut">
              <a:rPr lang="nl-NL" smtClean="0"/>
              <a:t>13-10-2019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933A330-FA76-5446-970C-6856E65C7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598357B-22D4-234B-A68A-2A6669D86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85B7-E0E1-5C4C-8B6D-DB1AAF6049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146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323ADA-8C11-3D4C-BBE9-830FF53A2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E7BB5C1-2F53-4E48-9CDF-8D48E4CE2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7BE0DC0-EAEA-DA4F-B1A0-0D41B061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EC08CCC-D72E-254E-8E0A-502F39B43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6AB-BB92-EA40-BB14-12A2E14F63AB}" type="datetimeFigureOut">
              <a:rPr lang="nl-NL" smtClean="0"/>
              <a:t>13-10-2019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6A01A29-FA68-A747-828C-419E928B6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E808726-1DA9-5D4E-843E-F7CF9F643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85B7-E0E1-5C4C-8B6D-DB1AAF6049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6564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F64FC-781C-684E-8086-3466BC241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6F17176-46A8-2E4F-8896-FDFCDAA8FC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D66A3BF-FA09-2345-8459-4C34EFDDB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6AB-BB92-EA40-BB14-12A2E14F63AB}" type="datetimeFigureOut">
              <a:rPr lang="nl-NL" smtClean="0"/>
              <a:t>13-10-2019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395B36-C596-7B4C-93DE-D4FF68AFF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A37332-798E-454B-A5F5-CDE27A70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85B7-E0E1-5C4C-8B6D-DB1AAF6049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4626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B5B47FF-72CF-DC45-89A1-57349798D3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3C0AB3C-7506-EA48-8C75-31EE28397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E51B6FA-9385-F64E-B724-8D4DC614F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6AB-BB92-EA40-BB14-12A2E14F63AB}" type="datetimeFigureOut">
              <a:rPr lang="nl-NL" smtClean="0"/>
              <a:t>13-10-2019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00CB424-83D3-7648-A3D6-853EA77A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404CF11-9DBA-334E-93F6-F1131368B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85B7-E0E1-5C4C-8B6D-DB1AAF6049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0951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bg>
      <p:bgPr>
        <a:solidFill>
          <a:srgbClr val="4369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6A357AE7-4BDE-E045-8D02-D34449EB5C38}"/>
              </a:ext>
            </a:extLst>
          </p:cNvPr>
          <p:cNvSpPr/>
          <p:nvPr userDrawn="1"/>
        </p:nvSpPr>
        <p:spPr>
          <a:xfrm>
            <a:off x="0" y="615461"/>
            <a:ext cx="11465169" cy="5591908"/>
          </a:xfrm>
          <a:prstGeom prst="rect">
            <a:avLst/>
          </a:prstGeom>
          <a:solidFill>
            <a:srgbClr val="F3F3F3"/>
          </a:solidFill>
          <a:ln>
            <a:solidFill>
              <a:srgbClr val="F3F3F3"/>
            </a:solidFill>
          </a:ln>
          <a:effectLst>
            <a:outerShdw blurRad="50800" dist="76200" dir="5400000" sx="101000" sy="101000" algn="l" rotWithShape="0">
              <a:srgbClr val="F3F3F3">
                <a:alpha val="5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0413E2C-CEE3-0F4C-B3C1-932905E9F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4061" y="5629511"/>
            <a:ext cx="2880000" cy="474787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F8BDB6FB-836F-5747-93CD-74BFC2E84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53" y="769573"/>
            <a:ext cx="10978661" cy="760290"/>
          </a:xfrm>
        </p:spPr>
        <p:txBody>
          <a:bodyPr anchor="ctr">
            <a:normAutofit/>
          </a:bodyPr>
          <a:lstStyle>
            <a:lvl1pPr>
              <a:defRPr sz="3700">
                <a:latin typeface="Avenir Next" panose="020B0503020202020204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786C2B3E-7F72-B941-9EB4-6F2EAA9E6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53" y="1683975"/>
            <a:ext cx="10978661" cy="384246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850316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bg>
      <p:bgPr>
        <a:solidFill>
          <a:srgbClr val="7FB6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6A357AE7-4BDE-E045-8D02-D34449EB5C38}"/>
              </a:ext>
            </a:extLst>
          </p:cNvPr>
          <p:cNvSpPr/>
          <p:nvPr userDrawn="1"/>
        </p:nvSpPr>
        <p:spPr>
          <a:xfrm>
            <a:off x="0" y="615461"/>
            <a:ext cx="11465169" cy="5591908"/>
          </a:xfrm>
          <a:prstGeom prst="rect">
            <a:avLst/>
          </a:prstGeom>
          <a:solidFill>
            <a:srgbClr val="F3F3F3"/>
          </a:solidFill>
          <a:ln>
            <a:solidFill>
              <a:srgbClr val="F3F3F3"/>
            </a:solidFill>
          </a:ln>
          <a:effectLst>
            <a:outerShdw blurRad="50800" dist="76200" dir="5400000" sx="101000" sy="101000" algn="l" rotWithShape="0">
              <a:srgbClr val="F3F3F3">
                <a:alpha val="5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0413E2C-CEE3-0F4C-B3C1-932905E9F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4061" y="5629511"/>
            <a:ext cx="2880000" cy="474787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F8BDB6FB-836F-5747-93CD-74BFC2E84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53" y="769573"/>
            <a:ext cx="10978661" cy="760290"/>
          </a:xfrm>
        </p:spPr>
        <p:txBody>
          <a:bodyPr anchor="ctr">
            <a:normAutofit/>
          </a:bodyPr>
          <a:lstStyle>
            <a:lvl1pPr>
              <a:defRPr sz="3700">
                <a:latin typeface="Avenir Next" panose="020B0503020202020204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786C2B3E-7F72-B941-9EB4-6F2EAA9E6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53" y="1683975"/>
            <a:ext cx="10978661" cy="384246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848745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bg>
      <p:bgPr>
        <a:solidFill>
          <a:srgbClr val="8DA2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6A357AE7-4BDE-E045-8D02-D34449EB5C38}"/>
              </a:ext>
            </a:extLst>
          </p:cNvPr>
          <p:cNvSpPr/>
          <p:nvPr userDrawn="1"/>
        </p:nvSpPr>
        <p:spPr>
          <a:xfrm>
            <a:off x="0" y="615461"/>
            <a:ext cx="11465169" cy="5591908"/>
          </a:xfrm>
          <a:prstGeom prst="rect">
            <a:avLst/>
          </a:prstGeom>
          <a:solidFill>
            <a:srgbClr val="F3F3F3"/>
          </a:solidFill>
          <a:ln>
            <a:solidFill>
              <a:srgbClr val="F3F3F3"/>
            </a:solidFill>
          </a:ln>
          <a:effectLst>
            <a:outerShdw blurRad="50800" dist="76200" dir="5400000" sx="101000" sy="101000" algn="l" rotWithShape="0">
              <a:srgbClr val="F3F3F3">
                <a:alpha val="5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0413E2C-CEE3-0F4C-B3C1-932905E9F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4061" y="5629511"/>
            <a:ext cx="2880000" cy="474787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F8BDB6FB-836F-5747-93CD-74BFC2E84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53" y="769573"/>
            <a:ext cx="10978661" cy="760290"/>
          </a:xfrm>
        </p:spPr>
        <p:txBody>
          <a:bodyPr anchor="ctr">
            <a:normAutofit/>
          </a:bodyPr>
          <a:lstStyle>
            <a:lvl1pPr>
              <a:defRPr sz="3700">
                <a:latin typeface="Avenir Next" panose="020B0503020202020204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786C2B3E-7F72-B941-9EB4-6F2EAA9E6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53" y="1683975"/>
            <a:ext cx="10978661" cy="384246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193820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bg>
      <p:bgPr>
        <a:solidFill>
          <a:srgbClr val="82A9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6A357AE7-4BDE-E045-8D02-D34449EB5C38}"/>
              </a:ext>
            </a:extLst>
          </p:cNvPr>
          <p:cNvSpPr/>
          <p:nvPr userDrawn="1"/>
        </p:nvSpPr>
        <p:spPr>
          <a:xfrm>
            <a:off x="0" y="615461"/>
            <a:ext cx="11465169" cy="5591908"/>
          </a:xfrm>
          <a:prstGeom prst="rect">
            <a:avLst/>
          </a:prstGeom>
          <a:solidFill>
            <a:srgbClr val="F3F3F3"/>
          </a:solidFill>
          <a:ln>
            <a:solidFill>
              <a:srgbClr val="F3F3F3"/>
            </a:solidFill>
          </a:ln>
          <a:effectLst>
            <a:outerShdw blurRad="50800" dist="76200" dir="5400000" sx="101000" sy="101000" algn="l" rotWithShape="0">
              <a:srgbClr val="F3F3F3">
                <a:alpha val="5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0413E2C-CEE3-0F4C-B3C1-932905E9F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4061" y="5629511"/>
            <a:ext cx="2880000" cy="474787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F8BDB6FB-836F-5747-93CD-74BFC2E84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53" y="769573"/>
            <a:ext cx="10978661" cy="760290"/>
          </a:xfrm>
        </p:spPr>
        <p:txBody>
          <a:bodyPr anchor="ctr">
            <a:normAutofit/>
          </a:bodyPr>
          <a:lstStyle>
            <a:lvl1pPr>
              <a:defRPr sz="3700">
                <a:latin typeface="Avenir Next" panose="020B0503020202020204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786C2B3E-7F72-B941-9EB4-6F2EAA9E6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53" y="1683975"/>
            <a:ext cx="10978661" cy="384246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793782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BB3FF0-2A63-DC4C-9A17-46ADD3C3F6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A05E1BB-CE36-494D-A102-F8003D829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EE4F8E-B684-3643-8DA3-42DC852F1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BC4A-7FB7-3848-9C43-631EE68F1005}" type="datetimeFigureOut">
              <a:rPr lang="nl-NL" smtClean="0"/>
              <a:t>13-10-2019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BF7EB6-1C6B-6840-80AE-7BA237774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207D96-436B-E64D-B948-090E12DB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E594-8908-A041-936B-2CA60E3671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4486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389B89-FE35-7043-BCC3-694EE12F5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E7E5E80-058A-7F44-B28C-DA836C848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3CDDF3-0E48-EC45-8C29-58E59CE62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BC4A-7FB7-3848-9C43-631EE68F1005}" type="datetimeFigureOut">
              <a:rPr lang="nl-NL" smtClean="0"/>
              <a:t>13-10-2019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299671-7F51-534F-AFD5-6ADC0E41F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59A791-49DB-D14B-B412-B833044E7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E594-8908-A041-936B-2CA60E3671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9236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bg>
      <p:bgPr>
        <a:solidFill>
          <a:srgbClr val="82A9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92EE1ACA-16ED-5D4F-8DDC-4166244D89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878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F19299B-CD09-1F49-980C-B066FD924E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4700" y="6056492"/>
            <a:ext cx="3600000" cy="593330"/>
          </a:xfrm>
          <a:prstGeom prst="rect">
            <a:avLst/>
          </a:prstGeom>
        </p:spPr>
      </p:pic>
      <p:sp>
        <p:nvSpPr>
          <p:cNvPr id="9" name="Ondertitel 2">
            <a:extLst>
              <a:ext uri="{FF2B5EF4-FFF2-40B4-BE49-F238E27FC236}">
                <a16:creationId xmlns:a16="http://schemas.microsoft.com/office/drawing/2014/main" id="{4D8E5DE6-0C75-FB4F-9133-05E3907B4D7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4300" y="6069192"/>
            <a:ext cx="8115300" cy="593330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pPr algn="l"/>
            <a:endParaRPr lang="nl-NL" sz="30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838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DCFA62-E98B-8944-B07B-98120611A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BE0CA27-9F56-1747-B1D5-191452766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3E91895-A34C-7D49-8E2C-A515D0BB7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BC4A-7FB7-3848-9C43-631EE68F1005}" type="datetimeFigureOut">
              <a:rPr lang="nl-NL" smtClean="0"/>
              <a:t>13-10-2019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90C7CA-4642-BE4A-BC29-322B45660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BB44EE-0ED9-CB42-A80D-34A4D32D3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E594-8908-A041-936B-2CA60E3671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9181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1D3886-DE2C-5148-BA3D-4EDD83A13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3380EB-4564-C74A-8C59-C02A0F7C0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2730D88-4CB6-6E46-A50F-667C2E59D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FE7EEA5-667C-FB4F-90FD-B76954F2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BC4A-7FB7-3848-9C43-631EE68F1005}" type="datetimeFigureOut">
              <a:rPr lang="nl-NL" smtClean="0"/>
              <a:t>13-10-2019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52D1E7C-00F4-DD4D-AB73-D3E64D46A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0929A1F-9D20-0546-A53C-D575CE6C0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E594-8908-A041-936B-2CA60E3671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5163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64FE16-7862-1D4D-90C5-727D1F7C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332B1D3-B566-CE45-8863-4ACB53CCA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6F1C649-D113-5547-856E-9120945BF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13BEF0D-F4E0-3F4B-B6CD-5A9E60052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71AD9B6-8F46-5947-BE62-9E487FE47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126A501-C011-D841-B338-2E06A1F6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BC4A-7FB7-3848-9C43-631EE68F1005}" type="datetimeFigureOut">
              <a:rPr lang="nl-NL" smtClean="0"/>
              <a:t>13-10-2019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253B80E-E352-AE44-87F0-EA6210020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B576910-7790-E042-AD0B-75DD37F4A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E594-8908-A041-936B-2CA60E3671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1499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4D8ED-5C92-CF40-8642-7436445F7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FD1E730-0E0A-E345-89C4-26D939400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BC4A-7FB7-3848-9C43-631EE68F1005}" type="datetimeFigureOut">
              <a:rPr lang="nl-NL" smtClean="0"/>
              <a:t>13-10-2019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65C693D-664C-D54B-86BE-11EA986B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F31A92E-4DC5-B543-A625-820BB74F1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E594-8908-A041-936B-2CA60E3671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642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F7D1893-6DBF-AE47-A503-8393FF4BE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BC4A-7FB7-3848-9C43-631EE68F1005}" type="datetimeFigureOut">
              <a:rPr lang="nl-NL" smtClean="0"/>
              <a:t>13-10-2019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FC9AC6C-BB9D-1A45-A286-566372F78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3AF4125-EB62-974B-8849-4B2893FD4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E594-8908-A041-936B-2CA60E3671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73698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3DDFA9-F7A5-7C46-8460-B215AEAE2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F3A643-F57D-DC4E-9AFE-AD44DE39A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6756EE5-38F8-3A4F-B73E-0C8A6099A4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9B1DE60-B180-BA47-BF8B-E3791FDE4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BC4A-7FB7-3848-9C43-631EE68F1005}" type="datetimeFigureOut">
              <a:rPr lang="nl-NL" smtClean="0"/>
              <a:t>13-10-2019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014A183-F4F1-AE4D-9CF5-B002CC6E7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042C691-FCE1-9349-8218-D1F67DBC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E594-8908-A041-936B-2CA60E3671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5309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19EFD8-02EC-664C-9655-48CD3330D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9BB0CE0-D207-A64E-B033-33EA1EF3A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8675129-B175-1246-A51D-9C298C49DE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310D0E0-0E70-F34B-B6F0-F4E24EA0F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BC4A-7FB7-3848-9C43-631EE68F1005}" type="datetimeFigureOut">
              <a:rPr lang="nl-NL" smtClean="0"/>
              <a:t>13-10-2019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7A9CAFC-1FB5-2244-9A64-573556C33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77E7D07-6E37-F542-90E7-391A6B8C0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E594-8908-A041-936B-2CA60E3671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67433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95C8BD-1BB8-1443-9A0A-5F7F8F510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CEE36C7-58DD-8C4F-8AFC-FA069CB7D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E11596F-1B24-CD43-B4F9-C0137F441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BC4A-7FB7-3848-9C43-631EE68F1005}" type="datetimeFigureOut">
              <a:rPr lang="nl-NL" smtClean="0"/>
              <a:t>13-10-2019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83FF70B-2B9D-314D-8279-4643EE31D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17CDAF-6F74-5640-8138-ECD051F66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E594-8908-A041-936B-2CA60E3671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35801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E6EAA9A-9F19-954B-BCBF-A907CCE771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CB4B19E-7170-F447-BBFD-0173990576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9CDAFB1-7C74-D443-AB3F-0C4FBFDE1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BC4A-7FB7-3848-9C43-631EE68F1005}" type="datetimeFigureOut">
              <a:rPr lang="nl-NL" smtClean="0"/>
              <a:t>13-10-2019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28AE6B-EF3C-504B-9CAB-EC4207FCB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E05CB5-84C5-9B48-8DE8-CC1DEFCF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E594-8908-A041-936B-2CA60E3671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875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to groot en tekst">
    <p:bg>
      <p:bgPr>
        <a:solidFill>
          <a:schemeClr val="lt1">
            <a:alpha val="74900"/>
          </a:schemeClr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671396" y="6232525"/>
            <a:ext cx="11520800" cy="625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0" y="0"/>
                </a:lnTo>
                <a:lnTo>
                  <a:pt x="0" y="29238"/>
                </a:lnTo>
                <a:lnTo>
                  <a:pt x="0" y="120000"/>
                </a:lnTo>
                <a:lnTo>
                  <a:pt x="120000" y="120000"/>
                </a:lnTo>
                <a:lnTo>
                  <a:pt x="120000" y="0"/>
                </a:lnTo>
                <a:lnTo>
                  <a:pt x="120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1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2" name="Shape 9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23000"/>
              </a:lnSpc>
              <a:spcBef>
                <a:spcPts val="3000"/>
              </a:spcBef>
              <a:buClr>
                <a:schemeClr val="dk1"/>
              </a:buClr>
              <a:buFont typeface="Trebuchet MS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360000" marR="0" lvl="1" indent="-233000" algn="l" rtl="0">
              <a:lnSpc>
                <a:spcPct val="123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612000" marR="0" lvl="2" indent="-129400" algn="l" rtl="0">
              <a:lnSpc>
                <a:spcPct val="123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lnSpc>
                <a:spcPct val="123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lnSpc>
                <a:spcPct val="123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360000" marR="0" lvl="5" indent="-4400" algn="l" rtl="0">
              <a:lnSpc>
                <a:spcPct val="123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612000" marR="0" lvl="6" indent="-2400" algn="l" rtl="0">
              <a:lnSpc>
                <a:spcPct val="123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809999" marR="0" lvl="7" indent="-9899" algn="l" rtl="0">
              <a:lnSpc>
                <a:spcPct val="123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lnSpc>
                <a:spcPct val="13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861600" y="5074089"/>
            <a:ext cx="11326000" cy="1160700"/>
          </a:xfrm>
          <a:prstGeom prst="rect">
            <a:avLst/>
          </a:prstGeom>
          <a:solidFill>
            <a:schemeClr val="lt1">
              <a:alpha val="74900"/>
            </a:schemeClr>
          </a:solidFill>
          <a:ln>
            <a:noFill/>
          </a:ln>
        </p:spPr>
        <p:txBody>
          <a:bodyPr wrap="square" lIns="91425" tIns="91425" rIns="91425" bIns="91425" anchor="t" anchorCtr="0"/>
          <a:lstStyle>
            <a:lvl1pPr marL="35999" marR="0" lvl="0" indent="-10599" algn="l" rtl="0">
              <a:lnSpc>
                <a:spcPct val="123000"/>
              </a:lnSpc>
              <a:spcBef>
                <a:spcPts val="3000"/>
              </a:spcBef>
              <a:buClr>
                <a:schemeClr val="dk1"/>
              </a:buClr>
              <a:buFont typeface="Trebuchet MS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35999" marR="0" lvl="1" indent="-10599" algn="l" rtl="0">
              <a:lnSpc>
                <a:spcPct val="123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35999" marR="0" lvl="2" indent="-10599" algn="l" rtl="0">
              <a:lnSpc>
                <a:spcPct val="123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35999" marR="0" lvl="3" indent="-10599" algn="l" rtl="0">
              <a:lnSpc>
                <a:spcPct val="123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35999" marR="0" lvl="4" indent="-10599" algn="l" rtl="0">
              <a:lnSpc>
                <a:spcPct val="123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35999" marR="0" lvl="5" indent="-10599" algn="l" rtl="0">
              <a:lnSpc>
                <a:spcPct val="123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5999" marR="0" lvl="6" indent="-10599" algn="l" rtl="0">
              <a:lnSpc>
                <a:spcPct val="123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999" marR="0" lvl="7" indent="-10599" algn="l" rtl="0">
              <a:lnSpc>
                <a:spcPct val="123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5999" marR="0" lvl="8" indent="-10599" algn="l" rtl="0">
              <a:lnSpc>
                <a:spcPct val="13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ctrTitle"/>
          </p:nvPr>
        </p:nvSpPr>
        <p:spPr>
          <a:xfrm>
            <a:off x="864863" y="5079985"/>
            <a:ext cx="10465600" cy="85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23000"/>
              </a:lnSpc>
              <a:spcBef>
                <a:spcPts val="0"/>
              </a:spcBef>
              <a:buClr>
                <a:schemeClr val="dk1"/>
              </a:buClr>
              <a:buFont typeface="Trebuchet MS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5" name="Shape 95"/>
          <p:cNvSpPr/>
          <p:nvPr/>
        </p:nvSpPr>
        <p:spPr>
          <a:xfrm>
            <a:off x="9182100" y="6472237"/>
            <a:ext cx="2148400" cy="162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6348" y="64235"/>
                </a:moveTo>
                <a:cubicBezTo>
                  <a:pt x="26041" y="67529"/>
                  <a:pt x="25852" y="72235"/>
                  <a:pt x="25852" y="77882"/>
                </a:cubicBezTo>
                <a:cubicBezTo>
                  <a:pt x="25852" y="83294"/>
                  <a:pt x="26041" y="88000"/>
                  <a:pt x="26348" y="91294"/>
                </a:cubicBezTo>
                <a:cubicBezTo>
                  <a:pt x="26679" y="94588"/>
                  <a:pt x="27176" y="96470"/>
                  <a:pt x="27743" y="96470"/>
                </a:cubicBezTo>
                <a:cubicBezTo>
                  <a:pt x="28168" y="96470"/>
                  <a:pt x="28546" y="94588"/>
                  <a:pt x="28877" y="90823"/>
                </a:cubicBezTo>
                <a:cubicBezTo>
                  <a:pt x="28948" y="89882"/>
                  <a:pt x="28948" y="89882"/>
                  <a:pt x="28948" y="89882"/>
                </a:cubicBezTo>
                <a:cubicBezTo>
                  <a:pt x="30768" y="108470"/>
                  <a:pt x="30768" y="108470"/>
                  <a:pt x="30768" y="108470"/>
                </a:cubicBezTo>
                <a:cubicBezTo>
                  <a:pt x="30697" y="109176"/>
                  <a:pt x="30697" y="109176"/>
                  <a:pt x="30697" y="109176"/>
                </a:cubicBezTo>
                <a:cubicBezTo>
                  <a:pt x="29704" y="118823"/>
                  <a:pt x="28286" y="120000"/>
                  <a:pt x="27743" y="120000"/>
                </a:cubicBezTo>
                <a:cubicBezTo>
                  <a:pt x="26467" y="120000"/>
                  <a:pt x="25309" y="116000"/>
                  <a:pt x="24482" y="108470"/>
                </a:cubicBezTo>
                <a:cubicBezTo>
                  <a:pt x="23607" y="100705"/>
                  <a:pt x="23135" y="90117"/>
                  <a:pt x="23135" y="77882"/>
                </a:cubicBezTo>
                <a:cubicBezTo>
                  <a:pt x="23135" y="65411"/>
                  <a:pt x="23607" y="54823"/>
                  <a:pt x="24482" y="47058"/>
                </a:cubicBezTo>
                <a:cubicBezTo>
                  <a:pt x="25309" y="39764"/>
                  <a:pt x="26467" y="35764"/>
                  <a:pt x="27743" y="35764"/>
                </a:cubicBezTo>
                <a:cubicBezTo>
                  <a:pt x="28286" y="35764"/>
                  <a:pt x="29704" y="36705"/>
                  <a:pt x="30697" y="46352"/>
                </a:cubicBezTo>
                <a:cubicBezTo>
                  <a:pt x="30768" y="47294"/>
                  <a:pt x="30768" y="47294"/>
                  <a:pt x="30768" y="47294"/>
                </a:cubicBezTo>
                <a:cubicBezTo>
                  <a:pt x="28948" y="65882"/>
                  <a:pt x="28948" y="65882"/>
                  <a:pt x="28948" y="65882"/>
                </a:cubicBezTo>
                <a:cubicBezTo>
                  <a:pt x="28853" y="64705"/>
                  <a:pt x="28853" y="64705"/>
                  <a:pt x="28853" y="64705"/>
                </a:cubicBezTo>
                <a:cubicBezTo>
                  <a:pt x="28617" y="61411"/>
                  <a:pt x="28168" y="59294"/>
                  <a:pt x="27743" y="59294"/>
                </a:cubicBezTo>
                <a:cubicBezTo>
                  <a:pt x="27176" y="59294"/>
                  <a:pt x="26679" y="60941"/>
                  <a:pt x="26348" y="64235"/>
                </a:cubicBezTo>
                <a:close/>
                <a:moveTo>
                  <a:pt x="21977" y="73176"/>
                </a:moveTo>
                <a:cubicBezTo>
                  <a:pt x="21977" y="80470"/>
                  <a:pt x="21977" y="80470"/>
                  <a:pt x="21977" y="80470"/>
                </a:cubicBezTo>
                <a:cubicBezTo>
                  <a:pt x="15289" y="80470"/>
                  <a:pt x="15289" y="80470"/>
                  <a:pt x="15289" y="80470"/>
                </a:cubicBezTo>
                <a:cubicBezTo>
                  <a:pt x="15289" y="88941"/>
                  <a:pt x="15903" y="110352"/>
                  <a:pt x="18314" y="110352"/>
                </a:cubicBezTo>
                <a:cubicBezTo>
                  <a:pt x="19354" y="110352"/>
                  <a:pt x="20464" y="104705"/>
                  <a:pt x="20984" y="96235"/>
                </a:cubicBezTo>
                <a:cubicBezTo>
                  <a:pt x="21740" y="102588"/>
                  <a:pt x="21740" y="102588"/>
                  <a:pt x="21740" y="102588"/>
                </a:cubicBezTo>
                <a:cubicBezTo>
                  <a:pt x="20937" y="114588"/>
                  <a:pt x="19708" y="119529"/>
                  <a:pt x="18290" y="119529"/>
                </a:cubicBezTo>
                <a:cubicBezTo>
                  <a:pt x="15856" y="119529"/>
                  <a:pt x="14273" y="102117"/>
                  <a:pt x="14273" y="77647"/>
                </a:cubicBezTo>
                <a:cubicBezTo>
                  <a:pt x="14273" y="54117"/>
                  <a:pt x="15927" y="36235"/>
                  <a:pt x="18243" y="36235"/>
                </a:cubicBezTo>
                <a:cubicBezTo>
                  <a:pt x="20677" y="36235"/>
                  <a:pt x="21977" y="54823"/>
                  <a:pt x="21977" y="73176"/>
                </a:cubicBezTo>
                <a:close/>
                <a:moveTo>
                  <a:pt x="20937" y="71294"/>
                </a:moveTo>
                <a:cubicBezTo>
                  <a:pt x="20937" y="57176"/>
                  <a:pt x="19732" y="45411"/>
                  <a:pt x="18196" y="45411"/>
                </a:cubicBezTo>
                <a:cubicBezTo>
                  <a:pt x="15927" y="45411"/>
                  <a:pt x="15289" y="67058"/>
                  <a:pt x="15289" y="71294"/>
                </a:cubicBezTo>
                <a:lnTo>
                  <a:pt x="20937" y="71294"/>
                </a:lnTo>
                <a:close/>
                <a:moveTo>
                  <a:pt x="76636" y="117411"/>
                </a:moveTo>
                <a:cubicBezTo>
                  <a:pt x="77676" y="117411"/>
                  <a:pt x="77676" y="117411"/>
                  <a:pt x="77676" y="117411"/>
                </a:cubicBezTo>
                <a:cubicBezTo>
                  <a:pt x="77676" y="38588"/>
                  <a:pt x="77676" y="38588"/>
                  <a:pt x="77676" y="38588"/>
                </a:cubicBezTo>
                <a:cubicBezTo>
                  <a:pt x="76636" y="38588"/>
                  <a:pt x="76636" y="38588"/>
                  <a:pt x="76636" y="38588"/>
                </a:cubicBezTo>
                <a:lnTo>
                  <a:pt x="76636" y="117411"/>
                </a:lnTo>
                <a:close/>
                <a:moveTo>
                  <a:pt x="77156" y="0"/>
                </a:moveTo>
                <a:cubicBezTo>
                  <a:pt x="76754" y="0"/>
                  <a:pt x="76447" y="3058"/>
                  <a:pt x="76447" y="6823"/>
                </a:cubicBezTo>
                <a:cubicBezTo>
                  <a:pt x="76447" y="10823"/>
                  <a:pt x="76754" y="13882"/>
                  <a:pt x="77156" y="13882"/>
                </a:cubicBezTo>
                <a:cubicBezTo>
                  <a:pt x="77534" y="13882"/>
                  <a:pt x="77841" y="10823"/>
                  <a:pt x="77841" y="6823"/>
                </a:cubicBezTo>
                <a:cubicBezTo>
                  <a:pt x="77841" y="3058"/>
                  <a:pt x="77534" y="0"/>
                  <a:pt x="77156" y="0"/>
                </a:cubicBezTo>
                <a:close/>
                <a:moveTo>
                  <a:pt x="88688" y="45411"/>
                </a:moveTo>
                <a:cubicBezTo>
                  <a:pt x="89515" y="45411"/>
                  <a:pt x="90224" y="49647"/>
                  <a:pt x="90838" y="56000"/>
                </a:cubicBezTo>
                <a:cubicBezTo>
                  <a:pt x="91666" y="49882"/>
                  <a:pt x="91666" y="49882"/>
                  <a:pt x="91666" y="49882"/>
                </a:cubicBezTo>
                <a:cubicBezTo>
                  <a:pt x="90886" y="41176"/>
                  <a:pt x="89846" y="36235"/>
                  <a:pt x="88688" y="36235"/>
                </a:cubicBezTo>
                <a:cubicBezTo>
                  <a:pt x="86254" y="36235"/>
                  <a:pt x="84505" y="53647"/>
                  <a:pt x="84505" y="77882"/>
                </a:cubicBezTo>
                <a:cubicBezTo>
                  <a:pt x="84505" y="102117"/>
                  <a:pt x="86254" y="119529"/>
                  <a:pt x="88688" y="119529"/>
                </a:cubicBezTo>
                <a:cubicBezTo>
                  <a:pt x="89822" y="119529"/>
                  <a:pt x="90838" y="115058"/>
                  <a:pt x="91618" y="105882"/>
                </a:cubicBezTo>
                <a:cubicBezTo>
                  <a:pt x="90838" y="99294"/>
                  <a:pt x="90838" y="99294"/>
                  <a:pt x="90838" y="99294"/>
                </a:cubicBezTo>
                <a:cubicBezTo>
                  <a:pt x="90295" y="105882"/>
                  <a:pt x="89562" y="110352"/>
                  <a:pt x="88688" y="110352"/>
                </a:cubicBezTo>
                <a:cubicBezTo>
                  <a:pt x="86750" y="110352"/>
                  <a:pt x="85545" y="95764"/>
                  <a:pt x="85545" y="77882"/>
                </a:cubicBezTo>
                <a:cubicBezTo>
                  <a:pt x="85545" y="60000"/>
                  <a:pt x="86750" y="45411"/>
                  <a:pt x="88688" y="45411"/>
                </a:cubicBezTo>
                <a:close/>
                <a:moveTo>
                  <a:pt x="108538" y="73176"/>
                </a:moveTo>
                <a:cubicBezTo>
                  <a:pt x="108538" y="80470"/>
                  <a:pt x="108538" y="80470"/>
                  <a:pt x="108538" y="80470"/>
                </a:cubicBezTo>
                <a:cubicBezTo>
                  <a:pt x="101851" y="80470"/>
                  <a:pt x="101851" y="80470"/>
                  <a:pt x="101851" y="80470"/>
                </a:cubicBezTo>
                <a:cubicBezTo>
                  <a:pt x="101851" y="88941"/>
                  <a:pt x="102465" y="110352"/>
                  <a:pt x="104875" y="110352"/>
                </a:cubicBezTo>
                <a:cubicBezTo>
                  <a:pt x="105915" y="110352"/>
                  <a:pt x="107026" y="104705"/>
                  <a:pt x="107546" y="96235"/>
                </a:cubicBezTo>
                <a:cubicBezTo>
                  <a:pt x="108302" y="102588"/>
                  <a:pt x="108302" y="102588"/>
                  <a:pt x="108302" y="102588"/>
                </a:cubicBezTo>
                <a:cubicBezTo>
                  <a:pt x="107499" y="114588"/>
                  <a:pt x="106270" y="119529"/>
                  <a:pt x="104852" y="119529"/>
                </a:cubicBezTo>
                <a:cubicBezTo>
                  <a:pt x="102441" y="119529"/>
                  <a:pt x="100834" y="102117"/>
                  <a:pt x="100834" y="77647"/>
                </a:cubicBezTo>
                <a:cubicBezTo>
                  <a:pt x="100834" y="54117"/>
                  <a:pt x="102489" y="36235"/>
                  <a:pt x="104805" y="36235"/>
                </a:cubicBezTo>
                <a:cubicBezTo>
                  <a:pt x="107262" y="36235"/>
                  <a:pt x="108538" y="54823"/>
                  <a:pt x="108538" y="73176"/>
                </a:cubicBezTo>
                <a:close/>
                <a:moveTo>
                  <a:pt x="107499" y="71294"/>
                </a:moveTo>
                <a:cubicBezTo>
                  <a:pt x="107499" y="57176"/>
                  <a:pt x="106293" y="45411"/>
                  <a:pt x="104757" y="45411"/>
                </a:cubicBezTo>
                <a:cubicBezTo>
                  <a:pt x="102489" y="45411"/>
                  <a:pt x="101851" y="67058"/>
                  <a:pt x="101851" y="71294"/>
                </a:cubicBezTo>
                <a:lnTo>
                  <a:pt x="107499" y="71294"/>
                </a:lnTo>
                <a:close/>
                <a:moveTo>
                  <a:pt x="3426" y="110352"/>
                </a:moveTo>
                <a:cubicBezTo>
                  <a:pt x="2741" y="110352"/>
                  <a:pt x="2315" y="106117"/>
                  <a:pt x="2315" y="99058"/>
                </a:cubicBezTo>
                <a:cubicBezTo>
                  <a:pt x="2315" y="47529"/>
                  <a:pt x="2315" y="47529"/>
                  <a:pt x="2315" y="47529"/>
                </a:cubicBezTo>
                <a:cubicBezTo>
                  <a:pt x="4584" y="47529"/>
                  <a:pt x="4584" y="47529"/>
                  <a:pt x="4584" y="47529"/>
                </a:cubicBezTo>
                <a:cubicBezTo>
                  <a:pt x="4584" y="38352"/>
                  <a:pt x="4584" y="38352"/>
                  <a:pt x="4584" y="38352"/>
                </a:cubicBezTo>
                <a:cubicBezTo>
                  <a:pt x="2315" y="38352"/>
                  <a:pt x="2315" y="38352"/>
                  <a:pt x="2315" y="38352"/>
                </a:cubicBezTo>
                <a:cubicBezTo>
                  <a:pt x="2315" y="15529"/>
                  <a:pt x="2315" y="15529"/>
                  <a:pt x="2315" y="15529"/>
                </a:cubicBezTo>
                <a:cubicBezTo>
                  <a:pt x="1276" y="15529"/>
                  <a:pt x="1276" y="15529"/>
                  <a:pt x="1276" y="15529"/>
                </a:cubicBezTo>
                <a:cubicBezTo>
                  <a:pt x="1276" y="38352"/>
                  <a:pt x="1276" y="38352"/>
                  <a:pt x="1276" y="38352"/>
                </a:cubicBezTo>
                <a:cubicBezTo>
                  <a:pt x="0" y="38352"/>
                  <a:pt x="0" y="38352"/>
                  <a:pt x="0" y="38352"/>
                </a:cubicBezTo>
                <a:cubicBezTo>
                  <a:pt x="0" y="47529"/>
                  <a:pt x="0" y="47529"/>
                  <a:pt x="0" y="47529"/>
                </a:cubicBezTo>
                <a:cubicBezTo>
                  <a:pt x="1276" y="47529"/>
                  <a:pt x="1276" y="47529"/>
                  <a:pt x="1276" y="47529"/>
                </a:cubicBezTo>
                <a:cubicBezTo>
                  <a:pt x="1276" y="99058"/>
                  <a:pt x="1276" y="99058"/>
                  <a:pt x="1276" y="99058"/>
                </a:cubicBezTo>
                <a:cubicBezTo>
                  <a:pt x="1276" y="110352"/>
                  <a:pt x="1843" y="119529"/>
                  <a:pt x="3332" y="119529"/>
                </a:cubicBezTo>
                <a:cubicBezTo>
                  <a:pt x="3733" y="119529"/>
                  <a:pt x="4300" y="118117"/>
                  <a:pt x="4679" y="116705"/>
                </a:cubicBezTo>
                <a:cubicBezTo>
                  <a:pt x="4584" y="107529"/>
                  <a:pt x="4584" y="107529"/>
                  <a:pt x="4584" y="107529"/>
                </a:cubicBezTo>
                <a:cubicBezTo>
                  <a:pt x="4230" y="109176"/>
                  <a:pt x="3828" y="110352"/>
                  <a:pt x="3426" y="110352"/>
                </a:cubicBezTo>
                <a:close/>
                <a:moveTo>
                  <a:pt x="82638" y="110352"/>
                </a:moveTo>
                <a:cubicBezTo>
                  <a:pt x="81953" y="110352"/>
                  <a:pt x="81528" y="106117"/>
                  <a:pt x="81528" y="99058"/>
                </a:cubicBezTo>
                <a:cubicBezTo>
                  <a:pt x="81528" y="48000"/>
                  <a:pt x="81528" y="48000"/>
                  <a:pt x="81528" y="48000"/>
                </a:cubicBezTo>
                <a:cubicBezTo>
                  <a:pt x="83796" y="48000"/>
                  <a:pt x="83796" y="48000"/>
                  <a:pt x="83796" y="48000"/>
                </a:cubicBezTo>
                <a:cubicBezTo>
                  <a:pt x="83796" y="38588"/>
                  <a:pt x="83796" y="38588"/>
                  <a:pt x="83796" y="38588"/>
                </a:cubicBezTo>
                <a:cubicBezTo>
                  <a:pt x="81528" y="38588"/>
                  <a:pt x="81528" y="38588"/>
                  <a:pt x="81528" y="38588"/>
                </a:cubicBezTo>
                <a:cubicBezTo>
                  <a:pt x="81528" y="15764"/>
                  <a:pt x="81528" y="15764"/>
                  <a:pt x="81528" y="15764"/>
                </a:cubicBezTo>
                <a:cubicBezTo>
                  <a:pt x="80488" y="15764"/>
                  <a:pt x="80488" y="15764"/>
                  <a:pt x="80488" y="15764"/>
                </a:cubicBezTo>
                <a:cubicBezTo>
                  <a:pt x="80488" y="38588"/>
                  <a:pt x="80488" y="38588"/>
                  <a:pt x="80488" y="38588"/>
                </a:cubicBezTo>
                <a:cubicBezTo>
                  <a:pt x="79212" y="38588"/>
                  <a:pt x="79212" y="38588"/>
                  <a:pt x="79212" y="38588"/>
                </a:cubicBezTo>
                <a:cubicBezTo>
                  <a:pt x="79212" y="48000"/>
                  <a:pt x="79212" y="48000"/>
                  <a:pt x="79212" y="48000"/>
                </a:cubicBezTo>
                <a:cubicBezTo>
                  <a:pt x="80488" y="48000"/>
                  <a:pt x="80488" y="48000"/>
                  <a:pt x="80488" y="48000"/>
                </a:cubicBezTo>
                <a:cubicBezTo>
                  <a:pt x="80488" y="99058"/>
                  <a:pt x="80488" y="99058"/>
                  <a:pt x="80488" y="99058"/>
                </a:cubicBezTo>
                <a:cubicBezTo>
                  <a:pt x="80488" y="110352"/>
                  <a:pt x="81079" y="119529"/>
                  <a:pt x="82544" y="119529"/>
                </a:cubicBezTo>
                <a:cubicBezTo>
                  <a:pt x="82946" y="119529"/>
                  <a:pt x="83513" y="118117"/>
                  <a:pt x="83891" y="116705"/>
                </a:cubicBezTo>
                <a:cubicBezTo>
                  <a:pt x="83796" y="107529"/>
                  <a:pt x="83796" y="107529"/>
                  <a:pt x="83796" y="107529"/>
                </a:cubicBezTo>
                <a:cubicBezTo>
                  <a:pt x="83442" y="109176"/>
                  <a:pt x="83040" y="110352"/>
                  <a:pt x="82638" y="110352"/>
                </a:cubicBezTo>
                <a:close/>
                <a:moveTo>
                  <a:pt x="113265" y="36235"/>
                </a:moveTo>
                <a:cubicBezTo>
                  <a:pt x="111161" y="36235"/>
                  <a:pt x="109862" y="46588"/>
                  <a:pt x="109862" y="66588"/>
                </a:cubicBezTo>
                <a:cubicBezTo>
                  <a:pt x="109862" y="117411"/>
                  <a:pt x="109862" y="117411"/>
                  <a:pt x="109862" y="117411"/>
                </a:cubicBezTo>
                <a:cubicBezTo>
                  <a:pt x="110901" y="117411"/>
                  <a:pt x="110901" y="117411"/>
                  <a:pt x="110901" y="117411"/>
                </a:cubicBezTo>
                <a:cubicBezTo>
                  <a:pt x="110901" y="73176"/>
                  <a:pt x="110901" y="73176"/>
                  <a:pt x="110901" y="73176"/>
                </a:cubicBezTo>
                <a:cubicBezTo>
                  <a:pt x="110901" y="55294"/>
                  <a:pt x="111539" y="45411"/>
                  <a:pt x="113265" y="45411"/>
                </a:cubicBezTo>
                <a:cubicBezTo>
                  <a:pt x="115013" y="45411"/>
                  <a:pt x="115651" y="55294"/>
                  <a:pt x="115651" y="73176"/>
                </a:cubicBezTo>
                <a:cubicBezTo>
                  <a:pt x="115651" y="117411"/>
                  <a:pt x="115651" y="117411"/>
                  <a:pt x="115651" y="117411"/>
                </a:cubicBezTo>
                <a:cubicBezTo>
                  <a:pt x="116691" y="117411"/>
                  <a:pt x="116691" y="117411"/>
                  <a:pt x="116691" y="117411"/>
                </a:cubicBezTo>
                <a:cubicBezTo>
                  <a:pt x="116691" y="66588"/>
                  <a:pt x="116691" y="66588"/>
                  <a:pt x="116691" y="66588"/>
                </a:cubicBezTo>
                <a:cubicBezTo>
                  <a:pt x="116691" y="46588"/>
                  <a:pt x="115368" y="36235"/>
                  <a:pt x="113265" y="36235"/>
                </a:cubicBezTo>
                <a:close/>
                <a:moveTo>
                  <a:pt x="41449" y="117411"/>
                </a:moveTo>
                <a:cubicBezTo>
                  <a:pt x="43221" y="117411"/>
                  <a:pt x="43221" y="117411"/>
                  <a:pt x="43221" y="117411"/>
                </a:cubicBezTo>
                <a:cubicBezTo>
                  <a:pt x="43221" y="1176"/>
                  <a:pt x="43221" y="1176"/>
                  <a:pt x="43221" y="1176"/>
                </a:cubicBezTo>
                <a:cubicBezTo>
                  <a:pt x="41449" y="1176"/>
                  <a:pt x="41449" y="1176"/>
                  <a:pt x="41449" y="1176"/>
                </a:cubicBezTo>
                <a:lnTo>
                  <a:pt x="41449" y="117411"/>
                </a:lnTo>
                <a:close/>
                <a:moveTo>
                  <a:pt x="9901" y="36235"/>
                </a:moveTo>
                <a:cubicBezTo>
                  <a:pt x="8625" y="36235"/>
                  <a:pt x="7609" y="43529"/>
                  <a:pt x="7183" y="52235"/>
                </a:cubicBezTo>
                <a:cubicBezTo>
                  <a:pt x="7160" y="52235"/>
                  <a:pt x="7160" y="52235"/>
                  <a:pt x="7160" y="52235"/>
                </a:cubicBezTo>
                <a:cubicBezTo>
                  <a:pt x="7160" y="1176"/>
                  <a:pt x="7160" y="1176"/>
                  <a:pt x="7160" y="1176"/>
                </a:cubicBezTo>
                <a:cubicBezTo>
                  <a:pt x="6120" y="1176"/>
                  <a:pt x="6120" y="1176"/>
                  <a:pt x="6120" y="1176"/>
                </a:cubicBezTo>
                <a:cubicBezTo>
                  <a:pt x="6120" y="117411"/>
                  <a:pt x="6120" y="117411"/>
                  <a:pt x="6120" y="117411"/>
                </a:cubicBezTo>
                <a:cubicBezTo>
                  <a:pt x="7160" y="117411"/>
                  <a:pt x="7160" y="117411"/>
                  <a:pt x="7160" y="117411"/>
                </a:cubicBezTo>
                <a:cubicBezTo>
                  <a:pt x="7160" y="77882"/>
                  <a:pt x="7160" y="77882"/>
                  <a:pt x="7160" y="77882"/>
                </a:cubicBezTo>
                <a:cubicBezTo>
                  <a:pt x="7160" y="56000"/>
                  <a:pt x="8365" y="45411"/>
                  <a:pt x="9901" y="45411"/>
                </a:cubicBezTo>
                <a:cubicBezTo>
                  <a:pt x="11555" y="45411"/>
                  <a:pt x="11910" y="57882"/>
                  <a:pt x="11910" y="70823"/>
                </a:cubicBezTo>
                <a:cubicBezTo>
                  <a:pt x="11910" y="117411"/>
                  <a:pt x="11910" y="117411"/>
                  <a:pt x="11910" y="117411"/>
                </a:cubicBezTo>
                <a:cubicBezTo>
                  <a:pt x="12949" y="117411"/>
                  <a:pt x="12949" y="117411"/>
                  <a:pt x="12949" y="117411"/>
                </a:cubicBezTo>
                <a:cubicBezTo>
                  <a:pt x="12949" y="70352"/>
                  <a:pt x="12949" y="70352"/>
                  <a:pt x="12949" y="70352"/>
                </a:cubicBezTo>
                <a:cubicBezTo>
                  <a:pt x="12949" y="52941"/>
                  <a:pt x="12382" y="36235"/>
                  <a:pt x="9901" y="36235"/>
                </a:cubicBezTo>
                <a:close/>
                <a:moveTo>
                  <a:pt x="96534" y="36235"/>
                </a:moveTo>
                <a:cubicBezTo>
                  <a:pt x="95234" y="36235"/>
                  <a:pt x="94218" y="43529"/>
                  <a:pt x="93816" y="52235"/>
                </a:cubicBezTo>
                <a:cubicBezTo>
                  <a:pt x="93769" y="52235"/>
                  <a:pt x="93769" y="52235"/>
                  <a:pt x="93769" y="52235"/>
                </a:cubicBezTo>
                <a:cubicBezTo>
                  <a:pt x="93769" y="1176"/>
                  <a:pt x="93769" y="1176"/>
                  <a:pt x="93769" y="1176"/>
                </a:cubicBezTo>
                <a:cubicBezTo>
                  <a:pt x="92729" y="1176"/>
                  <a:pt x="92729" y="1176"/>
                  <a:pt x="92729" y="1176"/>
                </a:cubicBezTo>
                <a:cubicBezTo>
                  <a:pt x="92729" y="117411"/>
                  <a:pt x="92729" y="117411"/>
                  <a:pt x="92729" y="117411"/>
                </a:cubicBezTo>
                <a:cubicBezTo>
                  <a:pt x="93769" y="117411"/>
                  <a:pt x="93769" y="117411"/>
                  <a:pt x="93769" y="117411"/>
                </a:cubicBezTo>
                <a:cubicBezTo>
                  <a:pt x="93769" y="77882"/>
                  <a:pt x="93769" y="77882"/>
                  <a:pt x="93769" y="77882"/>
                </a:cubicBezTo>
                <a:cubicBezTo>
                  <a:pt x="93769" y="56000"/>
                  <a:pt x="94998" y="45411"/>
                  <a:pt x="96534" y="45411"/>
                </a:cubicBezTo>
                <a:cubicBezTo>
                  <a:pt x="98164" y="45411"/>
                  <a:pt x="98519" y="57882"/>
                  <a:pt x="98519" y="70823"/>
                </a:cubicBezTo>
                <a:cubicBezTo>
                  <a:pt x="98519" y="117411"/>
                  <a:pt x="98519" y="117411"/>
                  <a:pt x="98519" y="117411"/>
                </a:cubicBezTo>
                <a:cubicBezTo>
                  <a:pt x="99558" y="117411"/>
                  <a:pt x="99558" y="117411"/>
                  <a:pt x="99558" y="117411"/>
                </a:cubicBezTo>
                <a:cubicBezTo>
                  <a:pt x="99558" y="70352"/>
                  <a:pt x="99558" y="70352"/>
                  <a:pt x="99558" y="70352"/>
                </a:cubicBezTo>
                <a:cubicBezTo>
                  <a:pt x="99558" y="52941"/>
                  <a:pt x="99015" y="36235"/>
                  <a:pt x="96534" y="36235"/>
                </a:cubicBezTo>
                <a:close/>
                <a:moveTo>
                  <a:pt x="67254" y="36941"/>
                </a:moveTo>
                <a:cubicBezTo>
                  <a:pt x="66616" y="36941"/>
                  <a:pt x="66049" y="38823"/>
                  <a:pt x="65576" y="42117"/>
                </a:cubicBezTo>
                <a:cubicBezTo>
                  <a:pt x="65033" y="45882"/>
                  <a:pt x="64726" y="52470"/>
                  <a:pt x="64726" y="52470"/>
                </a:cubicBezTo>
                <a:cubicBezTo>
                  <a:pt x="64726" y="38588"/>
                  <a:pt x="64726" y="38588"/>
                  <a:pt x="64726" y="38588"/>
                </a:cubicBezTo>
                <a:cubicBezTo>
                  <a:pt x="63497" y="38588"/>
                  <a:pt x="63497" y="38588"/>
                  <a:pt x="63497" y="38588"/>
                </a:cubicBezTo>
                <a:cubicBezTo>
                  <a:pt x="63521" y="40941"/>
                  <a:pt x="63544" y="48000"/>
                  <a:pt x="63544" y="48000"/>
                </a:cubicBezTo>
                <a:cubicBezTo>
                  <a:pt x="63568" y="53882"/>
                  <a:pt x="63568" y="58117"/>
                  <a:pt x="63568" y="63058"/>
                </a:cubicBezTo>
                <a:cubicBezTo>
                  <a:pt x="63568" y="117411"/>
                  <a:pt x="63568" y="117411"/>
                  <a:pt x="63568" y="117411"/>
                </a:cubicBezTo>
                <a:cubicBezTo>
                  <a:pt x="64797" y="117411"/>
                  <a:pt x="64797" y="117411"/>
                  <a:pt x="64797" y="117411"/>
                </a:cubicBezTo>
                <a:cubicBezTo>
                  <a:pt x="64797" y="73882"/>
                  <a:pt x="64797" y="73882"/>
                  <a:pt x="64797" y="73882"/>
                </a:cubicBezTo>
                <a:cubicBezTo>
                  <a:pt x="64797" y="68000"/>
                  <a:pt x="65033" y="61882"/>
                  <a:pt x="65387" y="57411"/>
                </a:cubicBezTo>
                <a:cubicBezTo>
                  <a:pt x="65695" y="53411"/>
                  <a:pt x="66285" y="48705"/>
                  <a:pt x="67231" y="48705"/>
                </a:cubicBezTo>
                <a:cubicBezTo>
                  <a:pt x="67514" y="48705"/>
                  <a:pt x="67727" y="49176"/>
                  <a:pt x="67869" y="49647"/>
                </a:cubicBezTo>
                <a:cubicBezTo>
                  <a:pt x="67916" y="49647"/>
                  <a:pt x="67916" y="49647"/>
                  <a:pt x="67916" y="49647"/>
                </a:cubicBezTo>
                <a:cubicBezTo>
                  <a:pt x="67940" y="48235"/>
                  <a:pt x="68105" y="39294"/>
                  <a:pt x="68152" y="38117"/>
                </a:cubicBezTo>
                <a:cubicBezTo>
                  <a:pt x="68105" y="37882"/>
                  <a:pt x="68105" y="37882"/>
                  <a:pt x="68105" y="37882"/>
                </a:cubicBezTo>
                <a:cubicBezTo>
                  <a:pt x="67869" y="37176"/>
                  <a:pt x="67585" y="36941"/>
                  <a:pt x="67254" y="36941"/>
                </a:cubicBezTo>
                <a:close/>
                <a:moveTo>
                  <a:pt x="60307" y="81176"/>
                </a:moveTo>
                <a:cubicBezTo>
                  <a:pt x="60307" y="90117"/>
                  <a:pt x="60141" y="96470"/>
                  <a:pt x="59787" y="100470"/>
                </a:cubicBezTo>
                <a:cubicBezTo>
                  <a:pt x="59432" y="104470"/>
                  <a:pt x="58889" y="106588"/>
                  <a:pt x="58109" y="106588"/>
                </a:cubicBezTo>
                <a:cubicBezTo>
                  <a:pt x="57353" y="106588"/>
                  <a:pt x="56809" y="104470"/>
                  <a:pt x="56455" y="100470"/>
                </a:cubicBezTo>
                <a:cubicBezTo>
                  <a:pt x="56100" y="96470"/>
                  <a:pt x="55935" y="90117"/>
                  <a:pt x="55935" y="81176"/>
                </a:cubicBezTo>
                <a:cubicBezTo>
                  <a:pt x="55935" y="38588"/>
                  <a:pt x="55935" y="38588"/>
                  <a:pt x="55935" y="38588"/>
                </a:cubicBezTo>
                <a:cubicBezTo>
                  <a:pt x="54517" y="38588"/>
                  <a:pt x="54517" y="38588"/>
                  <a:pt x="54517" y="38588"/>
                </a:cubicBezTo>
                <a:cubicBezTo>
                  <a:pt x="54517" y="87529"/>
                  <a:pt x="54517" y="87529"/>
                  <a:pt x="54517" y="87529"/>
                </a:cubicBezTo>
                <a:cubicBezTo>
                  <a:pt x="54517" y="97647"/>
                  <a:pt x="54848" y="105647"/>
                  <a:pt x="55510" y="111058"/>
                </a:cubicBezTo>
                <a:cubicBezTo>
                  <a:pt x="56124" y="116470"/>
                  <a:pt x="57022" y="119058"/>
                  <a:pt x="58109" y="119058"/>
                </a:cubicBezTo>
                <a:cubicBezTo>
                  <a:pt x="59220" y="119058"/>
                  <a:pt x="60118" y="116470"/>
                  <a:pt x="60732" y="111058"/>
                </a:cubicBezTo>
                <a:cubicBezTo>
                  <a:pt x="61370" y="105647"/>
                  <a:pt x="61701" y="97647"/>
                  <a:pt x="61701" y="87529"/>
                </a:cubicBezTo>
                <a:cubicBezTo>
                  <a:pt x="61701" y="38588"/>
                  <a:pt x="61701" y="38588"/>
                  <a:pt x="61701" y="38588"/>
                </a:cubicBezTo>
                <a:cubicBezTo>
                  <a:pt x="60307" y="38588"/>
                  <a:pt x="60307" y="38588"/>
                  <a:pt x="60307" y="38588"/>
                </a:cubicBezTo>
                <a:lnTo>
                  <a:pt x="60307" y="81176"/>
                </a:lnTo>
                <a:close/>
                <a:moveTo>
                  <a:pt x="75076" y="45882"/>
                </a:moveTo>
                <a:cubicBezTo>
                  <a:pt x="74367" y="38588"/>
                  <a:pt x="74367" y="38588"/>
                  <a:pt x="74367" y="38588"/>
                </a:cubicBezTo>
                <a:cubicBezTo>
                  <a:pt x="70066" y="74352"/>
                  <a:pt x="70066" y="74352"/>
                  <a:pt x="70066" y="74352"/>
                </a:cubicBezTo>
                <a:cubicBezTo>
                  <a:pt x="70066" y="1176"/>
                  <a:pt x="70066" y="1176"/>
                  <a:pt x="70066" y="1176"/>
                </a:cubicBezTo>
                <a:cubicBezTo>
                  <a:pt x="69027" y="1176"/>
                  <a:pt x="69027" y="1176"/>
                  <a:pt x="69027" y="1176"/>
                </a:cubicBezTo>
                <a:cubicBezTo>
                  <a:pt x="69027" y="117411"/>
                  <a:pt x="69027" y="117411"/>
                  <a:pt x="69027" y="117411"/>
                </a:cubicBezTo>
                <a:cubicBezTo>
                  <a:pt x="70066" y="117411"/>
                  <a:pt x="70066" y="117411"/>
                  <a:pt x="70066" y="117411"/>
                </a:cubicBezTo>
                <a:cubicBezTo>
                  <a:pt x="70066" y="75764"/>
                  <a:pt x="70066" y="75764"/>
                  <a:pt x="70066" y="75764"/>
                </a:cubicBezTo>
                <a:cubicBezTo>
                  <a:pt x="74627" y="119058"/>
                  <a:pt x="74627" y="119058"/>
                  <a:pt x="74627" y="119058"/>
                </a:cubicBezTo>
                <a:cubicBezTo>
                  <a:pt x="75360" y="111764"/>
                  <a:pt x="75360" y="111764"/>
                  <a:pt x="75360" y="111764"/>
                </a:cubicBezTo>
                <a:cubicBezTo>
                  <a:pt x="71390" y="74588"/>
                  <a:pt x="71390" y="74588"/>
                  <a:pt x="71390" y="74588"/>
                </a:cubicBezTo>
                <a:lnTo>
                  <a:pt x="75076" y="45882"/>
                </a:lnTo>
                <a:close/>
                <a:moveTo>
                  <a:pt x="40173" y="78117"/>
                </a:moveTo>
                <a:cubicBezTo>
                  <a:pt x="40173" y="103058"/>
                  <a:pt x="38164" y="119764"/>
                  <a:pt x="35659" y="119764"/>
                </a:cubicBezTo>
                <a:cubicBezTo>
                  <a:pt x="33154" y="119764"/>
                  <a:pt x="31146" y="103058"/>
                  <a:pt x="31146" y="78117"/>
                </a:cubicBezTo>
                <a:cubicBezTo>
                  <a:pt x="31146" y="53176"/>
                  <a:pt x="33154" y="36470"/>
                  <a:pt x="35659" y="36470"/>
                </a:cubicBezTo>
                <a:cubicBezTo>
                  <a:pt x="38164" y="36470"/>
                  <a:pt x="40173" y="53176"/>
                  <a:pt x="40173" y="78117"/>
                </a:cubicBezTo>
                <a:close/>
                <a:moveTo>
                  <a:pt x="37928" y="78117"/>
                </a:moveTo>
                <a:cubicBezTo>
                  <a:pt x="37928" y="66588"/>
                  <a:pt x="37077" y="55764"/>
                  <a:pt x="35659" y="55764"/>
                </a:cubicBezTo>
                <a:cubicBezTo>
                  <a:pt x="34241" y="55764"/>
                  <a:pt x="33391" y="66588"/>
                  <a:pt x="33391" y="78117"/>
                </a:cubicBezTo>
                <a:cubicBezTo>
                  <a:pt x="33391" y="89647"/>
                  <a:pt x="34241" y="100235"/>
                  <a:pt x="35659" y="100235"/>
                </a:cubicBezTo>
                <a:cubicBezTo>
                  <a:pt x="37077" y="100235"/>
                  <a:pt x="37928" y="89647"/>
                  <a:pt x="37928" y="78117"/>
                </a:cubicBezTo>
                <a:close/>
                <a:moveTo>
                  <a:pt x="53359" y="77882"/>
                </a:moveTo>
                <a:cubicBezTo>
                  <a:pt x="53359" y="100941"/>
                  <a:pt x="51421" y="119529"/>
                  <a:pt x="48940" y="119529"/>
                </a:cubicBezTo>
                <a:cubicBezTo>
                  <a:pt x="46482" y="119529"/>
                  <a:pt x="44545" y="100941"/>
                  <a:pt x="44545" y="77882"/>
                </a:cubicBezTo>
                <a:cubicBezTo>
                  <a:pt x="44545" y="54823"/>
                  <a:pt x="46482" y="36235"/>
                  <a:pt x="48940" y="36235"/>
                </a:cubicBezTo>
                <a:cubicBezTo>
                  <a:pt x="51421" y="36235"/>
                  <a:pt x="53359" y="54823"/>
                  <a:pt x="53359" y="77882"/>
                </a:cubicBezTo>
                <a:close/>
                <a:moveTo>
                  <a:pt x="51492" y="77882"/>
                </a:moveTo>
                <a:cubicBezTo>
                  <a:pt x="51492" y="63058"/>
                  <a:pt x="50500" y="52235"/>
                  <a:pt x="48940" y="52235"/>
                </a:cubicBezTo>
                <a:cubicBezTo>
                  <a:pt x="47380" y="52235"/>
                  <a:pt x="46411" y="63058"/>
                  <a:pt x="46411" y="77882"/>
                </a:cubicBezTo>
                <a:cubicBezTo>
                  <a:pt x="46411" y="92705"/>
                  <a:pt x="47380" y="103529"/>
                  <a:pt x="48940" y="103529"/>
                </a:cubicBezTo>
                <a:cubicBezTo>
                  <a:pt x="50500" y="103529"/>
                  <a:pt x="51492" y="92705"/>
                  <a:pt x="51492" y="77882"/>
                </a:cubicBezTo>
                <a:close/>
                <a:moveTo>
                  <a:pt x="119999" y="17882"/>
                </a:moveTo>
                <a:cubicBezTo>
                  <a:pt x="119999" y="26823"/>
                  <a:pt x="119243" y="34352"/>
                  <a:pt x="118345" y="34352"/>
                </a:cubicBezTo>
                <a:cubicBezTo>
                  <a:pt x="117424" y="34352"/>
                  <a:pt x="116691" y="26823"/>
                  <a:pt x="116691" y="17882"/>
                </a:cubicBezTo>
                <a:cubicBezTo>
                  <a:pt x="116691" y="8705"/>
                  <a:pt x="117424" y="1176"/>
                  <a:pt x="118345" y="1176"/>
                </a:cubicBezTo>
                <a:cubicBezTo>
                  <a:pt x="119243" y="1176"/>
                  <a:pt x="119999" y="8705"/>
                  <a:pt x="119999" y="17882"/>
                </a:cubicBezTo>
                <a:close/>
                <a:moveTo>
                  <a:pt x="119881" y="17647"/>
                </a:moveTo>
                <a:cubicBezTo>
                  <a:pt x="119881" y="9176"/>
                  <a:pt x="119196" y="2352"/>
                  <a:pt x="118345" y="2352"/>
                </a:cubicBezTo>
                <a:cubicBezTo>
                  <a:pt x="117495" y="2352"/>
                  <a:pt x="116809" y="9176"/>
                  <a:pt x="116809" y="17647"/>
                </a:cubicBezTo>
                <a:cubicBezTo>
                  <a:pt x="116809" y="26117"/>
                  <a:pt x="117495" y="32941"/>
                  <a:pt x="118345" y="32941"/>
                </a:cubicBezTo>
                <a:cubicBezTo>
                  <a:pt x="119196" y="32941"/>
                  <a:pt x="119881" y="26117"/>
                  <a:pt x="119881" y="17647"/>
                </a:cubicBezTo>
                <a:close/>
                <a:moveTo>
                  <a:pt x="118534" y="18117"/>
                </a:moveTo>
                <a:cubicBezTo>
                  <a:pt x="119102" y="27294"/>
                  <a:pt x="119102" y="27294"/>
                  <a:pt x="119102" y="27294"/>
                </a:cubicBezTo>
                <a:cubicBezTo>
                  <a:pt x="118889" y="27294"/>
                  <a:pt x="118889" y="27294"/>
                  <a:pt x="118889" y="27294"/>
                </a:cubicBezTo>
                <a:cubicBezTo>
                  <a:pt x="118345" y="18117"/>
                  <a:pt x="118345" y="18117"/>
                  <a:pt x="118345" y="18117"/>
                </a:cubicBezTo>
                <a:cubicBezTo>
                  <a:pt x="118014" y="18117"/>
                  <a:pt x="118014" y="18117"/>
                  <a:pt x="118014" y="18117"/>
                </a:cubicBezTo>
                <a:cubicBezTo>
                  <a:pt x="118014" y="27294"/>
                  <a:pt x="118014" y="27294"/>
                  <a:pt x="118014" y="27294"/>
                </a:cubicBezTo>
                <a:cubicBezTo>
                  <a:pt x="117849" y="27294"/>
                  <a:pt x="117849" y="27294"/>
                  <a:pt x="117849" y="27294"/>
                </a:cubicBezTo>
                <a:cubicBezTo>
                  <a:pt x="117849" y="8235"/>
                  <a:pt x="117849" y="8235"/>
                  <a:pt x="117849" y="8235"/>
                </a:cubicBezTo>
                <a:cubicBezTo>
                  <a:pt x="118345" y="8235"/>
                  <a:pt x="118345" y="8235"/>
                  <a:pt x="118345" y="8235"/>
                </a:cubicBezTo>
                <a:cubicBezTo>
                  <a:pt x="118487" y="8235"/>
                  <a:pt x="119031" y="8235"/>
                  <a:pt x="119031" y="13176"/>
                </a:cubicBezTo>
                <a:cubicBezTo>
                  <a:pt x="119031" y="16705"/>
                  <a:pt x="118747" y="17882"/>
                  <a:pt x="118534" y="18117"/>
                </a:cubicBezTo>
                <a:close/>
                <a:moveTo>
                  <a:pt x="118393" y="16470"/>
                </a:moveTo>
                <a:cubicBezTo>
                  <a:pt x="118771" y="16470"/>
                  <a:pt x="118842" y="14588"/>
                  <a:pt x="118842" y="13176"/>
                </a:cubicBezTo>
                <a:cubicBezTo>
                  <a:pt x="118842" y="11764"/>
                  <a:pt x="118771" y="9647"/>
                  <a:pt x="118393" y="9647"/>
                </a:cubicBezTo>
                <a:cubicBezTo>
                  <a:pt x="118014" y="9647"/>
                  <a:pt x="118014" y="9647"/>
                  <a:pt x="118014" y="9647"/>
                </a:cubicBezTo>
                <a:cubicBezTo>
                  <a:pt x="118014" y="16470"/>
                  <a:pt x="118014" y="16470"/>
                  <a:pt x="118014" y="16470"/>
                </a:cubicBezTo>
                <a:lnTo>
                  <a:pt x="118393" y="164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1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163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bg>
      <p:bgPr>
        <a:solidFill>
          <a:srgbClr val="4369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92EE1ACA-16ED-5D4F-8DDC-4166244D89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878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F19299B-CD09-1F49-980C-B066FD924E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4700" y="6056492"/>
            <a:ext cx="3600000" cy="593330"/>
          </a:xfrm>
          <a:prstGeom prst="rect">
            <a:avLst/>
          </a:prstGeom>
        </p:spPr>
      </p:pic>
      <p:sp>
        <p:nvSpPr>
          <p:cNvPr id="9" name="Ondertitel 2">
            <a:extLst>
              <a:ext uri="{FF2B5EF4-FFF2-40B4-BE49-F238E27FC236}">
                <a16:creationId xmlns:a16="http://schemas.microsoft.com/office/drawing/2014/main" id="{4D8E5DE6-0C75-FB4F-9133-05E3907B4D7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4300" y="6069192"/>
            <a:ext cx="8115300" cy="593330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pPr algn="l"/>
            <a:endParaRPr lang="nl-NL" sz="30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939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bg>
      <p:bgPr>
        <a:solidFill>
          <a:srgbClr val="8DA2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92EE1ACA-16ED-5D4F-8DDC-4166244D89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878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F19299B-CD09-1F49-980C-B066FD924E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4700" y="6056492"/>
            <a:ext cx="3600000" cy="593330"/>
          </a:xfrm>
          <a:prstGeom prst="rect">
            <a:avLst/>
          </a:prstGeom>
        </p:spPr>
      </p:pic>
      <p:sp>
        <p:nvSpPr>
          <p:cNvPr id="9" name="Ondertitel 2">
            <a:extLst>
              <a:ext uri="{FF2B5EF4-FFF2-40B4-BE49-F238E27FC236}">
                <a16:creationId xmlns:a16="http://schemas.microsoft.com/office/drawing/2014/main" id="{4D8E5DE6-0C75-FB4F-9133-05E3907B4D7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4300" y="6069192"/>
            <a:ext cx="8115300" cy="593330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pPr algn="l"/>
            <a:endParaRPr lang="nl-NL" sz="30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812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502EAC-0135-0D4D-9B88-72CA6D4A1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CBF3EA8-F2C3-D94D-B333-1AAC8A67F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96C0C2-349F-A94D-872B-2D8DE502C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6AB-BB92-EA40-BB14-12A2E14F63AB}" type="datetimeFigureOut">
              <a:rPr lang="nl-NL" smtClean="0"/>
              <a:t>13-10-2019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9EA5B9B-6386-3948-8928-56E3F7337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9FBA16-E278-FD4C-807A-BFE5552D6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85B7-E0E1-5C4C-8B6D-DB1AAF6049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483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238030-0221-5E49-8D7E-2D3AA8E14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6CBAD1-85E7-E042-B3D3-FF2BA0DFAD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7F4340D-6B52-7B44-ADAC-0C9A22221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D9D6010-1F72-4645-847E-3462FD7F6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6AB-BB92-EA40-BB14-12A2E14F63AB}" type="datetimeFigureOut">
              <a:rPr lang="nl-NL" smtClean="0"/>
              <a:t>13-10-2019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268BA2E-9BF6-6E44-92E5-EBFE2E49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366C4AE-8110-6A4A-AC45-DBDF3DC84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85B7-E0E1-5C4C-8B6D-DB1AAF6049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9031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FC2C3C-FA9E-D847-84A6-C17DF544A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6ED772-0EB5-4A4F-9689-E190643AE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E9C49AB-451E-2344-ABAB-25F9BEF944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93196CA-F2A4-AD4D-94A3-7F442E7D6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E057BD8-5952-7F4F-90E6-E7237FD7CA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2C96475-3425-2145-B13B-08C0B4A87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6AB-BB92-EA40-BB14-12A2E14F63AB}" type="datetimeFigureOut">
              <a:rPr lang="nl-NL" smtClean="0"/>
              <a:t>13-10-2019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17C40D2-34CB-244B-9350-95A459D5E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CD46B24-A731-EA4B-83A5-3CC82CECF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85B7-E0E1-5C4C-8B6D-DB1AAF6049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7359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268229-0AE3-3848-884E-845175B88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C768B41-0F26-5C4B-90C3-42B1DF7F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6AB-BB92-EA40-BB14-12A2E14F63AB}" type="datetimeFigureOut">
              <a:rPr lang="nl-NL" smtClean="0"/>
              <a:t>13-10-2019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C2AFDF7-E083-5B4D-ADF8-02A4F5B3D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734A7D3-3D6C-7D41-BC65-D8826E4BA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85B7-E0E1-5C4C-8B6D-DB1AAF6049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1721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25ABBD0-1BC0-1641-9454-48EE89F62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6AB-BB92-EA40-BB14-12A2E14F63AB}" type="datetimeFigureOut">
              <a:rPr lang="nl-NL" smtClean="0"/>
              <a:t>13-10-2019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FE86E36-C581-1D44-9E7F-D8E01F9B7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0BCB6A2-2E1E-054D-8E24-C85F0D974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85B7-E0E1-5C4C-8B6D-DB1AAF6049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961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7766E87-F8C7-E244-8AF7-34556D5E6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3B49745-96DE-B848-9962-B7C065B36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70D4AD4-6244-1445-9475-0C867DCD22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906AB-BB92-EA40-BB14-12A2E14F63AB}" type="datetimeFigureOut">
              <a:rPr lang="nl-NL" smtClean="0"/>
              <a:t>13-10-2019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0966ED-B81F-8E4D-985A-FCBDE0ADE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653E33-0F5A-9A4C-ACBD-D912E28FE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585B7-E0E1-5C4C-8B6D-DB1AAF6049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060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5" r:id="rId2"/>
    <p:sldLayoutId id="2147483676" r:id="rId3"/>
    <p:sldLayoutId id="2147483677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00A83DE-554F-E14B-91FD-5643FB3E8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05ACF4-92BB-B14B-B25E-0630056BC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E71528-F71C-F84C-957C-3853DC8EA6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BBC4A-7FB7-3848-9C43-631EE68F1005}" type="datetimeFigureOut">
              <a:rPr lang="nl-NL" smtClean="0"/>
              <a:t>13-10-2019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4BEFE4C-F265-8849-9D70-E928EA731A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ADB5A3-0029-7F43-8753-3340D8208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CE594-8908-A041-936B-2CA60E3671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356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bartel@purposepeoplepractice.n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jpeg"/><Relationship Id="rId5" Type="http://schemas.openxmlformats.org/officeDocument/2006/relationships/image" Target="../media/image25.tiff"/><Relationship Id="rId4" Type="http://schemas.openxmlformats.org/officeDocument/2006/relationships/hyperlink" Target="http://www.purposepeoplepractictice.nl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EGmwvgZZW-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A9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afbeelding 10">
            <a:extLst>
              <a:ext uri="{FF2B5EF4-FFF2-40B4-BE49-F238E27FC236}">
                <a16:creationId xmlns:a16="http://schemas.microsoft.com/office/drawing/2014/main" id="{30039A9A-6BF4-A044-892A-2D3B778AC7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48" b="7148"/>
          <a:stretch/>
        </p:blipFill>
        <p:spPr>
          <a:xfrm>
            <a:off x="0" y="139850"/>
            <a:ext cx="12192000" cy="5878800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9E5EE7B4-C62D-B048-B3D4-02A3631CFA5A}"/>
              </a:ext>
            </a:extLst>
          </p:cNvPr>
          <p:cNvSpPr txBox="1">
            <a:spLocks/>
          </p:cNvSpPr>
          <p:nvPr/>
        </p:nvSpPr>
        <p:spPr>
          <a:xfrm>
            <a:off x="114300" y="6069192"/>
            <a:ext cx="8115300" cy="593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  <a:latin typeface="Avenir Next" panose="020B0503020202020204" pitchFamily="34" charset="0"/>
              </a:rPr>
              <a:t>Bartel Geleijnse | 16 oktober| EU </a:t>
            </a:r>
            <a:r>
              <a:rPr lang="nl-NL" dirty="0" err="1">
                <a:solidFill>
                  <a:schemeClr val="bg1"/>
                </a:solidFill>
                <a:latin typeface="Avenir Next" panose="020B0503020202020204" pitchFamily="34" charset="0"/>
              </a:rPr>
              <a:t>Vocational</a:t>
            </a:r>
            <a:r>
              <a:rPr lang="nl-NL" dirty="0">
                <a:solidFill>
                  <a:schemeClr val="bg1"/>
                </a:solidFill>
                <a:latin typeface="Avenir Next" panose="020B0503020202020204" pitchFamily="34" charset="0"/>
              </a:rPr>
              <a:t> Skills Week - Helsinki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E1FE85D-B92C-9141-8C67-F15329CE0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700" y="6056492"/>
            <a:ext cx="3600000" cy="59333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FC99826-E469-4C98-852E-C58529B63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9618" y="2673106"/>
            <a:ext cx="2179113" cy="294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37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pic" idx="2"/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pic>
        <p:nvPicPr>
          <p:cNvPr id="170" name="Shape 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928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pic" idx="2"/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pic>
        <p:nvPicPr>
          <p:cNvPr id="163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219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/>
          </p:cNvSpPr>
          <p:nvPr>
            <p:ph type="pic" idx="2"/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pic>
        <p:nvPicPr>
          <p:cNvPr id="291" name="Shape 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3142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DECFA-D188-5E4B-BC49-2A217E7D1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300" b="1" dirty="0">
                <a:solidFill>
                  <a:srgbClr val="436989"/>
                </a:solidFill>
              </a:rPr>
              <a:t>How </a:t>
            </a:r>
            <a:r>
              <a:rPr lang="nl-NL" sz="3300" b="1" dirty="0" err="1">
                <a:solidFill>
                  <a:srgbClr val="436989"/>
                </a:solidFill>
              </a:rPr>
              <a:t>to</a:t>
            </a:r>
            <a:r>
              <a:rPr lang="nl-NL" sz="3300" b="1" dirty="0">
                <a:solidFill>
                  <a:srgbClr val="436989"/>
                </a:solidFill>
              </a:rPr>
              <a:t> </a:t>
            </a:r>
            <a:r>
              <a:rPr lang="nl-NL" sz="3300" b="1" dirty="0" err="1">
                <a:solidFill>
                  <a:srgbClr val="436989"/>
                </a:solidFill>
              </a:rPr>
              <a:t>organise</a:t>
            </a:r>
            <a:r>
              <a:rPr lang="nl-NL" sz="3300" b="1" dirty="0">
                <a:solidFill>
                  <a:srgbClr val="436989"/>
                </a:solidFill>
              </a:rPr>
              <a:t>?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D3795767-53A6-124B-8FC0-150EB346F8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1901632"/>
              </p:ext>
            </p:extLst>
          </p:nvPr>
        </p:nvGraphicFramePr>
        <p:xfrm>
          <a:off x="2156413" y="1286549"/>
          <a:ext cx="7063088" cy="4929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kstvak 11">
            <a:extLst>
              <a:ext uri="{FF2B5EF4-FFF2-40B4-BE49-F238E27FC236}">
                <a16:creationId xmlns:a16="http://schemas.microsoft.com/office/drawing/2014/main" id="{46464A51-20D3-2D44-B032-C4FCB4F361BF}"/>
              </a:ext>
            </a:extLst>
          </p:cNvPr>
          <p:cNvSpPr txBox="1"/>
          <p:nvPr/>
        </p:nvSpPr>
        <p:spPr>
          <a:xfrm>
            <a:off x="1353379" y="5525996"/>
            <a:ext cx="3763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err="1">
                <a:latin typeface="Avenir Next" panose="020B0503020202020204" pitchFamily="34" charset="0"/>
              </a:rPr>
              <a:t>from</a:t>
            </a:r>
            <a:r>
              <a:rPr lang="nl-NL" sz="2000" dirty="0">
                <a:latin typeface="Avenir Next" panose="020B0503020202020204" pitchFamily="34" charset="0"/>
              </a:rPr>
              <a:t> B2C via B2B </a:t>
            </a:r>
            <a:r>
              <a:rPr lang="nl-NL" sz="2000" dirty="0" err="1">
                <a:latin typeface="Avenir Next" panose="020B0503020202020204" pitchFamily="34" charset="0"/>
              </a:rPr>
              <a:t>to</a:t>
            </a:r>
            <a:r>
              <a:rPr lang="nl-NL" sz="2000" dirty="0">
                <a:latin typeface="Avenir Next" panose="020B0503020202020204" pitchFamily="34" charset="0"/>
              </a:rPr>
              <a:t> B4B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73F6459-7442-E643-86B4-CA7887C7CBD3}"/>
              </a:ext>
            </a:extLst>
          </p:cNvPr>
          <p:cNvSpPr txBox="1"/>
          <p:nvPr/>
        </p:nvSpPr>
        <p:spPr>
          <a:xfrm>
            <a:off x="6565746" y="5171341"/>
            <a:ext cx="3763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latin typeface="Avenir Next" panose="020B0503020202020204" pitchFamily="34" charset="0"/>
              </a:rPr>
              <a:t>transparant impact </a:t>
            </a:r>
            <a:r>
              <a:rPr lang="nl-NL" sz="2000" dirty="0" err="1">
                <a:latin typeface="Avenir Next" panose="020B0503020202020204" pitchFamily="34" charset="0"/>
              </a:rPr>
              <a:t>reporting</a:t>
            </a:r>
            <a:endParaRPr lang="nl-NL" sz="2000" dirty="0">
              <a:latin typeface="Avenir Next" panose="020B0503020202020204" pitchFamily="34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45BFE22-47E2-384E-9275-69D87CD8D714}"/>
              </a:ext>
            </a:extLst>
          </p:cNvPr>
          <p:cNvSpPr txBox="1"/>
          <p:nvPr/>
        </p:nvSpPr>
        <p:spPr>
          <a:xfrm>
            <a:off x="8047234" y="2090098"/>
            <a:ext cx="3763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err="1">
                <a:latin typeface="Avenir Next" panose="020B0503020202020204" pitchFamily="34" charset="0"/>
              </a:rPr>
              <a:t>profit</a:t>
            </a:r>
            <a:r>
              <a:rPr lang="nl-NL" sz="2000" dirty="0">
                <a:latin typeface="Avenir Next" panose="020B0503020202020204" pitchFamily="34" charset="0"/>
              </a:rPr>
              <a:t> = tool 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B2491FBB-C6F5-034C-BA3A-A6A734A7CC4E}"/>
              </a:ext>
            </a:extLst>
          </p:cNvPr>
          <p:cNvSpPr txBox="1"/>
          <p:nvPr/>
        </p:nvSpPr>
        <p:spPr>
          <a:xfrm>
            <a:off x="1722672" y="1514680"/>
            <a:ext cx="3763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err="1">
                <a:latin typeface="Avenir Next" panose="020B0503020202020204" pitchFamily="34" charset="0"/>
              </a:rPr>
              <a:t>Social</a:t>
            </a:r>
            <a:r>
              <a:rPr lang="nl-NL" sz="2000" dirty="0">
                <a:latin typeface="Avenir Next" panose="020B0503020202020204" pitchFamily="34" charset="0"/>
              </a:rPr>
              <a:t> = </a:t>
            </a:r>
            <a:r>
              <a:rPr lang="nl-NL" sz="2000" dirty="0" err="1">
                <a:latin typeface="Avenir Next" panose="020B0503020202020204" pitchFamily="34" charset="0"/>
              </a:rPr>
              <a:t>Valuable</a:t>
            </a:r>
            <a:endParaRPr lang="nl-NL" sz="2000" dirty="0">
              <a:latin typeface="Avenir Next" panose="020B0503020202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55D12360-6ABE-1045-883D-44563F821749}"/>
              </a:ext>
            </a:extLst>
          </p:cNvPr>
          <p:cNvSpPr txBox="1"/>
          <p:nvPr/>
        </p:nvSpPr>
        <p:spPr>
          <a:xfrm>
            <a:off x="-159136" y="4420541"/>
            <a:ext cx="3763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latin typeface="Avenir Next" panose="020B0503020202020204" pitchFamily="34" charset="0"/>
              </a:rPr>
              <a:t>stop </a:t>
            </a:r>
            <a:r>
              <a:rPr lang="nl-NL" sz="2000" dirty="0" err="1">
                <a:latin typeface="Avenir Next" panose="020B0503020202020204" pitchFamily="34" charset="0"/>
              </a:rPr>
              <a:t>selling</a:t>
            </a:r>
            <a:r>
              <a:rPr lang="nl-NL" sz="2000" dirty="0">
                <a:latin typeface="Avenir Next" panose="020B0503020202020204" pitchFamily="34" charset="0"/>
              </a:rPr>
              <a:t>!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41A48488-7D72-2441-9B66-84BADF8A4530}"/>
              </a:ext>
            </a:extLst>
          </p:cNvPr>
          <p:cNvSpPr txBox="1"/>
          <p:nvPr/>
        </p:nvSpPr>
        <p:spPr>
          <a:xfrm>
            <a:off x="146375" y="2558211"/>
            <a:ext cx="4826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err="1">
                <a:latin typeface="Avenir Next" panose="020B0503020202020204" pitchFamily="34" charset="0"/>
              </a:rPr>
              <a:t>From</a:t>
            </a:r>
            <a:r>
              <a:rPr lang="nl-NL" sz="2000" dirty="0">
                <a:latin typeface="Avenir Next" panose="020B0503020202020204" pitchFamily="34" charset="0"/>
              </a:rPr>
              <a:t> a Fan via client </a:t>
            </a:r>
            <a:r>
              <a:rPr lang="nl-NL" sz="2000" dirty="0" err="1">
                <a:latin typeface="Avenir Next" panose="020B0503020202020204" pitchFamily="34" charset="0"/>
              </a:rPr>
              <a:t>to</a:t>
            </a:r>
            <a:r>
              <a:rPr lang="nl-NL" sz="2000" dirty="0">
                <a:latin typeface="Avenir Next" panose="020B0503020202020204" pitchFamily="34" charset="0"/>
              </a:rPr>
              <a:t> </a:t>
            </a:r>
            <a:r>
              <a:rPr lang="nl-NL" sz="2000" dirty="0" err="1">
                <a:latin typeface="Avenir Next" panose="020B0503020202020204" pitchFamily="34" charset="0"/>
              </a:rPr>
              <a:t>ambassador</a:t>
            </a:r>
            <a:endParaRPr lang="nl-NL" sz="2000" dirty="0">
              <a:latin typeface="Avenir Next" panose="020B0503020202020204" pitchFamily="34" charset="0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4AC5F2FC-2A28-274C-8B10-BEE00C5918B9}"/>
              </a:ext>
            </a:extLst>
          </p:cNvPr>
          <p:cNvSpPr txBox="1"/>
          <p:nvPr/>
        </p:nvSpPr>
        <p:spPr>
          <a:xfrm>
            <a:off x="2251395" y="4520097"/>
            <a:ext cx="3763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accent2"/>
                </a:solidFill>
                <a:latin typeface="Avenir Next" panose="020B0503020202020204" pitchFamily="34" charset="0"/>
              </a:rPr>
              <a:t>Attention &amp; </a:t>
            </a:r>
          </a:p>
          <a:p>
            <a:pPr algn="ctr"/>
            <a:r>
              <a:rPr lang="nl-NL" sz="2000" dirty="0">
                <a:solidFill>
                  <a:schemeClr val="accent2"/>
                </a:solidFill>
                <a:latin typeface="Avenir Next" panose="020B0503020202020204" pitchFamily="34" charset="0"/>
              </a:rPr>
              <a:t>Commitment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61B75714-5CF5-B948-915A-A714B5585469}"/>
              </a:ext>
            </a:extLst>
          </p:cNvPr>
          <p:cNvSpPr txBox="1"/>
          <p:nvPr/>
        </p:nvSpPr>
        <p:spPr>
          <a:xfrm>
            <a:off x="6698689" y="1550458"/>
            <a:ext cx="3336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err="1">
                <a:latin typeface="Avenir Next" panose="020B0503020202020204" pitchFamily="34" charset="0"/>
              </a:rPr>
              <a:t>Honest</a:t>
            </a:r>
            <a:r>
              <a:rPr lang="nl-NL" sz="2000" dirty="0">
                <a:latin typeface="Avenir Next" panose="020B0503020202020204" pitchFamily="34" charset="0"/>
              </a:rPr>
              <a:t> Profit !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E8D98E75-0526-A540-AEBB-63940CA83187}"/>
              </a:ext>
            </a:extLst>
          </p:cNvPr>
          <p:cNvSpPr txBox="1"/>
          <p:nvPr/>
        </p:nvSpPr>
        <p:spPr>
          <a:xfrm>
            <a:off x="8412060" y="4184843"/>
            <a:ext cx="2896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err="1">
                <a:latin typeface="Avenir Next" panose="020B0503020202020204" pitchFamily="34" charset="0"/>
              </a:rPr>
              <a:t>Organise</a:t>
            </a:r>
            <a:r>
              <a:rPr lang="nl-NL" sz="2000" dirty="0">
                <a:latin typeface="Avenir Next" panose="020B0503020202020204" pitchFamily="34" charset="0"/>
              </a:rPr>
              <a:t> </a:t>
            </a:r>
            <a:r>
              <a:rPr lang="nl-NL" sz="2000" dirty="0" err="1">
                <a:latin typeface="Avenir Next" panose="020B0503020202020204" pitchFamily="34" charset="0"/>
              </a:rPr>
              <a:t>duality</a:t>
            </a:r>
            <a:endParaRPr lang="nl-NL" sz="2000" dirty="0">
              <a:latin typeface="Avenir Next" panose="020B0503020202020204" pitchFamily="34" charset="0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93683AED-CE15-024B-8719-D30FFB36595F}"/>
              </a:ext>
            </a:extLst>
          </p:cNvPr>
          <p:cNvSpPr txBox="1"/>
          <p:nvPr/>
        </p:nvSpPr>
        <p:spPr>
          <a:xfrm>
            <a:off x="6461283" y="2429683"/>
            <a:ext cx="1807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err="1">
                <a:solidFill>
                  <a:schemeClr val="accent2"/>
                </a:solidFill>
                <a:latin typeface="Avenir Next" panose="020B0503020202020204" pitchFamily="34" charset="0"/>
              </a:rPr>
              <a:t>Leadership</a:t>
            </a:r>
            <a:endParaRPr lang="nl-NL" sz="2000" dirty="0">
              <a:solidFill>
                <a:schemeClr val="accent2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728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/>
          </p:cNvSpPr>
          <p:nvPr>
            <p:ph type="pic" idx="2"/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5966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/>
          </p:cNvSpPr>
          <p:nvPr>
            <p:ph type="pic" idx="2"/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pic>
        <p:nvPicPr>
          <p:cNvPr id="262" name="Shape 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0"/>
            <a:ext cx="10668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AD1AD345-35B3-F14E-B0AA-C22767419B8E}"/>
              </a:ext>
            </a:extLst>
          </p:cNvPr>
          <p:cNvGrpSpPr/>
          <p:nvPr/>
        </p:nvGrpSpPr>
        <p:grpSpPr>
          <a:xfrm>
            <a:off x="318782" y="5332762"/>
            <a:ext cx="1535574" cy="1535574"/>
            <a:chOff x="3274444" y="2231"/>
            <a:chExt cx="1535574" cy="1535574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CB7AAA81-7AB6-F549-ABD5-8BFB53BD6820}"/>
                </a:ext>
              </a:extLst>
            </p:cNvPr>
            <p:cNvSpPr/>
            <p:nvPr/>
          </p:nvSpPr>
          <p:spPr>
            <a:xfrm>
              <a:off x="3274444" y="2231"/>
              <a:ext cx="1535574" cy="153557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nl-NL" dirty="0"/>
            </a:p>
          </p:txBody>
        </p:sp>
        <p:sp>
          <p:nvSpPr>
            <p:cNvPr id="6" name="Ovaal 4">
              <a:extLst>
                <a:ext uri="{FF2B5EF4-FFF2-40B4-BE49-F238E27FC236}">
                  <a16:creationId xmlns:a16="http://schemas.microsoft.com/office/drawing/2014/main" id="{B754558A-5963-7E42-AA06-AAB0716AA906}"/>
                </a:ext>
              </a:extLst>
            </p:cNvPr>
            <p:cNvSpPr txBox="1"/>
            <p:nvPr/>
          </p:nvSpPr>
          <p:spPr>
            <a:xfrm>
              <a:off x="3499324" y="227111"/>
              <a:ext cx="1085814" cy="10858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200" kern="1200" dirty="0"/>
                <a:t>Business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6067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pic" idx="2"/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59005"/>
            <a:ext cx="12192000" cy="78170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8B5BE16E-541E-F245-B73B-EF7EF07F60B0}"/>
              </a:ext>
            </a:extLst>
          </p:cNvPr>
          <p:cNvGrpSpPr/>
          <p:nvPr/>
        </p:nvGrpSpPr>
        <p:grpSpPr>
          <a:xfrm>
            <a:off x="-11574" y="5322426"/>
            <a:ext cx="1535574" cy="1535574"/>
            <a:chOff x="5423770" y="2151557"/>
            <a:chExt cx="1535574" cy="1535574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94081555-8DD9-9541-B8E3-88A55D34A014}"/>
                </a:ext>
              </a:extLst>
            </p:cNvPr>
            <p:cNvSpPr/>
            <p:nvPr/>
          </p:nvSpPr>
          <p:spPr>
            <a:xfrm>
              <a:off x="5423770" y="2151557"/>
              <a:ext cx="1535574" cy="153557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Ovaal 4">
              <a:extLst>
                <a:ext uri="{FF2B5EF4-FFF2-40B4-BE49-F238E27FC236}">
                  <a16:creationId xmlns:a16="http://schemas.microsoft.com/office/drawing/2014/main" id="{0FCC9F83-8787-F04A-893B-F17D4AAADF54}"/>
                </a:ext>
              </a:extLst>
            </p:cNvPr>
            <p:cNvSpPr txBox="1"/>
            <p:nvPr/>
          </p:nvSpPr>
          <p:spPr>
            <a:xfrm>
              <a:off x="5527623" y="2376437"/>
              <a:ext cx="1367405" cy="10858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000" kern="1200" dirty="0" err="1">
                  <a:solidFill>
                    <a:schemeClr val="bg1"/>
                  </a:solidFill>
                </a:rPr>
                <a:t>Governance</a:t>
              </a:r>
              <a:br>
                <a:rPr lang="nl-NL" sz="2000" kern="1200" dirty="0">
                  <a:solidFill>
                    <a:schemeClr val="bg1"/>
                  </a:solidFill>
                </a:rPr>
              </a:br>
              <a:r>
                <a:rPr lang="nl-NL" sz="2000" kern="1200" dirty="0">
                  <a:solidFill>
                    <a:schemeClr val="bg1"/>
                  </a:solidFill>
                </a:rPr>
                <a:t>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7228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pic" idx="2"/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pic>
        <p:nvPicPr>
          <p:cNvPr id="219" name="Shape 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626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/>
          </p:cNvSpPr>
          <p:nvPr>
            <p:ph type="pic" idx="2"/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pic>
        <p:nvPicPr>
          <p:cNvPr id="226" name="Shape 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al 4">
            <a:extLst>
              <a:ext uri="{FF2B5EF4-FFF2-40B4-BE49-F238E27FC236}">
                <a16:creationId xmlns:a16="http://schemas.microsoft.com/office/drawing/2014/main" id="{63A698DE-6F4D-4311-A4D3-7523D1E43468}"/>
              </a:ext>
            </a:extLst>
          </p:cNvPr>
          <p:cNvSpPr txBox="1"/>
          <p:nvPr/>
        </p:nvSpPr>
        <p:spPr>
          <a:xfrm>
            <a:off x="202578" y="5547306"/>
            <a:ext cx="1085814" cy="108581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940" tIns="27940" rIns="27940" bIns="2794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l-NL" sz="2200" kern="1200" dirty="0"/>
              <a:t>Bedrijfs-</a:t>
            </a:r>
            <a:r>
              <a:rPr lang="nl-NL" sz="2200" kern="1200" dirty="0" err="1"/>
              <a:t>voerings</a:t>
            </a:r>
            <a:r>
              <a:rPr lang="nl-NL" sz="2200" kern="1200" dirty="0"/>
              <a:t> model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4614DAD4-EDFD-4343-8C96-9BBE4106D495}"/>
              </a:ext>
            </a:extLst>
          </p:cNvPr>
          <p:cNvGrpSpPr/>
          <p:nvPr/>
        </p:nvGrpSpPr>
        <p:grpSpPr>
          <a:xfrm>
            <a:off x="296480" y="5322426"/>
            <a:ext cx="1535574" cy="1535574"/>
            <a:chOff x="3274444" y="4300883"/>
            <a:chExt cx="1535574" cy="1535574"/>
          </a:xfrm>
        </p:grpSpPr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96D09B88-6323-4FE1-ADBB-5117E451AC90}"/>
                </a:ext>
              </a:extLst>
            </p:cNvPr>
            <p:cNvSpPr/>
            <p:nvPr/>
          </p:nvSpPr>
          <p:spPr>
            <a:xfrm>
              <a:off x="3274444" y="4300883"/>
              <a:ext cx="1535574" cy="153557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Ovaal 4">
              <a:extLst>
                <a:ext uri="{FF2B5EF4-FFF2-40B4-BE49-F238E27FC236}">
                  <a16:creationId xmlns:a16="http://schemas.microsoft.com/office/drawing/2014/main" id="{15A8D81F-F062-43BB-9BE4-D2D858A5B711}"/>
                </a:ext>
              </a:extLst>
            </p:cNvPr>
            <p:cNvSpPr txBox="1"/>
            <p:nvPr/>
          </p:nvSpPr>
          <p:spPr>
            <a:xfrm>
              <a:off x="3274444" y="4525763"/>
              <a:ext cx="1535574" cy="10858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200" kern="1200" dirty="0"/>
                <a:t>Operations model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pic" idx="2"/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0361"/>
            <a:ext cx="12192000" cy="70587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70839989-5F3C-0F47-9DF7-71460D7B8281}"/>
              </a:ext>
            </a:extLst>
          </p:cNvPr>
          <p:cNvGrpSpPr/>
          <p:nvPr/>
        </p:nvGrpSpPr>
        <p:grpSpPr>
          <a:xfrm>
            <a:off x="-11574" y="5322426"/>
            <a:ext cx="1535574" cy="1535574"/>
            <a:chOff x="1125118" y="2151557"/>
            <a:chExt cx="1535574" cy="1535574"/>
          </a:xfrm>
        </p:grpSpPr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123B5BE4-5B8B-B14B-B0C4-BF9FB77F4854}"/>
                </a:ext>
              </a:extLst>
            </p:cNvPr>
            <p:cNvSpPr/>
            <p:nvPr/>
          </p:nvSpPr>
          <p:spPr>
            <a:xfrm>
              <a:off x="1125118" y="2151557"/>
              <a:ext cx="1535574" cy="153557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vaal 4">
              <a:extLst>
                <a:ext uri="{FF2B5EF4-FFF2-40B4-BE49-F238E27FC236}">
                  <a16:creationId xmlns:a16="http://schemas.microsoft.com/office/drawing/2014/main" id="{0A6DC19C-AD6C-6645-BB58-B12F3DAE83F1}"/>
                </a:ext>
              </a:extLst>
            </p:cNvPr>
            <p:cNvSpPr txBox="1"/>
            <p:nvPr/>
          </p:nvSpPr>
          <p:spPr>
            <a:xfrm>
              <a:off x="1349998" y="2376437"/>
              <a:ext cx="1085814" cy="10858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500" kern="1200" dirty="0"/>
                <a:t>Commercial</a:t>
              </a:r>
              <a:br>
                <a:rPr lang="nl-NL" sz="1500" kern="1200" dirty="0"/>
              </a:br>
              <a:r>
                <a:rPr lang="nl-NL" sz="1500" kern="1200" dirty="0"/>
                <a:t>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4086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A9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2">
            <a:extLst>
              <a:ext uri="{FF2B5EF4-FFF2-40B4-BE49-F238E27FC236}">
                <a16:creationId xmlns:a16="http://schemas.microsoft.com/office/drawing/2014/main" id="{182C60C0-D20C-8847-9B83-965FD77170EF}"/>
              </a:ext>
            </a:extLst>
          </p:cNvPr>
          <p:cNvSpPr txBox="1">
            <a:spLocks/>
          </p:cNvSpPr>
          <p:nvPr/>
        </p:nvSpPr>
        <p:spPr>
          <a:xfrm>
            <a:off x="114300" y="6069192"/>
            <a:ext cx="8115300" cy="593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  <a:latin typeface="Avenir Next" panose="020B0503020202020204" pitchFamily="34" charset="0"/>
              </a:rPr>
              <a:t>Bartel Geleijnse | 16 oktober| EU </a:t>
            </a:r>
            <a:r>
              <a:rPr lang="nl-NL" dirty="0" err="1">
                <a:solidFill>
                  <a:schemeClr val="bg1"/>
                </a:solidFill>
                <a:latin typeface="Avenir Next" panose="020B0503020202020204" pitchFamily="34" charset="0"/>
              </a:rPr>
              <a:t>Vocational</a:t>
            </a:r>
            <a:r>
              <a:rPr lang="nl-NL" dirty="0">
                <a:solidFill>
                  <a:schemeClr val="bg1"/>
                </a:solidFill>
                <a:latin typeface="Avenir Next" panose="020B0503020202020204" pitchFamily="34" charset="0"/>
              </a:rPr>
              <a:t> Skills Week - Helsinki</a:t>
            </a: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54A522D-D383-2349-92B6-5F72611C9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20" b="29969"/>
          <a:stretch/>
        </p:blipFill>
        <p:spPr>
          <a:xfrm>
            <a:off x="0" y="0"/>
            <a:ext cx="12192000" cy="58788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E49D7D3-4B38-2D4E-A544-4D4FCDE0C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700" y="6056492"/>
            <a:ext cx="3600000" cy="593330"/>
          </a:xfrm>
          <a:prstGeom prst="rect">
            <a:avLst/>
          </a:prstGeom>
        </p:spPr>
      </p:pic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7D288C37-B8C3-4A62-968B-5E63055AE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5491" y="5878800"/>
            <a:ext cx="4396509" cy="9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63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pic" idx="2"/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549849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7088A1E6-0AD2-F642-B058-E93590803869}"/>
              </a:ext>
            </a:extLst>
          </p:cNvPr>
          <p:cNvGrpSpPr/>
          <p:nvPr/>
        </p:nvGrpSpPr>
        <p:grpSpPr>
          <a:xfrm>
            <a:off x="0" y="5322426"/>
            <a:ext cx="1535574" cy="1535574"/>
            <a:chOff x="3274444" y="2151557"/>
            <a:chExt cx="1535574" cy="1535574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A4E38B1C-1EF4-184E-8435-AFC3777DE063}"/>
                </a:ext>
              </a:extLst>
            </p:cNvPr>
            <p:cNvSpPr/>
            <p:nvPr/>
          </p:nvSpPr>
          <p:spPr>
            <a:xfrm>
              <a:off x="3274444" y="2151557"/>
              <a:ext cx="1535574" cy="153557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Ovaal 4">
              <a:extLst>
                <a:ext uri="{FF2B5EF4-FFF2-40B4-BE49-F238E27FC236}">
                  <a16:creationId xmlns:a16="http://schemas.microsoft.com/office/drawing/2014/main" id="{CD5C5208-EFD0-E244-A17D-27C35DDA74A2}"/>
                </a:ext>
              </a:extLst>
            </p:cNvPr>
            <p:cNvSpPr txBox="1"/>
            <p:nvPr/>
          </p:nvSpPr>
          <p:spPr>
            <a:xfrm>
              <a:off x="3499324" y="2376437"/>
              <a:ext cx="1085814" cy="10858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020" tIns="33020" rIns="33020" bIns="3302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600" kern="1200" dirty="0"/>
                <a:t>Culture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2191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/>
          </p:cNvSpPr>
          <p:nvPr>
            <p:ph type="pic" idx="2"/>
          </p:nvPr>
        </p:nvSpPr>
        <p:spPr>
          <a:xfrm>
            <a:off x="1524000" y="0"/>
            <a:ext cx="10668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pic>
        <p:nvPicPr>
          <p:cNvPr id="241" name="Shape 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5047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ACD425-6D4C-C247-9B93-94E0667BD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>
                <a:solidFill>
                  <a:srgbClr val="436989"/>
                </a:solidFill>
              </a:rPr>
              <a:t>The </a:t>
            </a:r>
            <a:r>
              <a:rPr lang="nl-NL" b="1" dirty="0" err="1">
                <a:solidFill>
                  <a:srgbClr val="436989"/>
                </a:solidFill>
              </a:rPr>
              <a:t>meaning</a:t>
            </a:r>
            <a:r>
              <a:rPr lang="nl-NL" b="1" dirty="0">
                <a:solidFill>
                  <a:srgbClr val="436989"/>
                </a:solidFill>
              </a:rPr>
              <a:t> of </a:t>
            </a:r>
            <a:r>
              <a:rPr lang="nl-NL" b="1" dirty="0" err="1">
                <a:solidFill>
                  <a:srgbClr val="436989"/>
                </a:solidFill>
              </a:rPr>
              <a:t>Social</a:t>
            </a:r>
            <a:r>
              <a:rPr lang="nl-NL" b="1" dirty="0">
                <a:solidFill>
                  <a:srgbClr val="436989"/>
                </a:solidFill>
              </a:rPr>
              <a:t> </a:t>
            </a:r>
            <a:r>
              <a:rPr lang="nl-NL" b="1" dirty="0" err="1">
                <a:solidFill>
                  <a:srgbClr val="436989"/>
                </a:solidFill>
              </a:rPr>
              <a:t>Entrepreneurship</a:t>
            </a:r>
            <a:endParaRPr lang="nl-NL" b="1" dirty="0">
              <a:solidFill>
                <a:srgbClr val="436989"/>
              </a:solidFill>
            </a:endParaRPr>
          </a:p>
        </p:txBody>
      </p:sp>
      <p:grpSp>
        <p:nvGrpSpPr>
          <p:cNvPr id="6" name="Group 38">
            <a:extLst>
              <a:ext uri="{FF2B5EF4-FFF2-40B4-BE49-F238E27FC236}">
                <a16:creationId xmlns:a16="http://schemas.microsoft.com/office/drawing/2014/main" id="{56094A9B-E662-C844-A0DE-7594D7175EA0}"/>
              </a:ext>
            </a:extLst>
          </p:cNvPr>
          <p:cNvGrpSpPr>
            <a:grpSpLocks/>
          </p:cNvGrpSpPr>
          <p:nvPr/>
        </p:nvGrpSpPr>
        <p:grpSpPr bwMode="auto">
          <a:xfrm>
            <a:off x="1018308" y="1766454"/>
            <a:ext cx="4731328" cy="3944938"/>
            <a:chOff x="528" y="1296"/>
            <a:chExt cx="2149" cy="248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1D092AF-FFAD-8244-B5D0-727D09338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0" y="1493"/>
              <a:ext cx="305" cy="2218"/>
            </a:xfrm>
            <a:custGeom>
              <a:avLst/>
              <a:gdLst>
                <a:gd name="T0" fmla="*/ 263 w 305"/>
                <a:gd name="T1" fmla="*/ 0 h 2218"/>
                <a:gd name="T2" fmla="*/ 44 w 305"/>
                <a:gd name="T3" fmla="*/ 0 h 2218"/>
                <a:gd name="T4" fmla="*/ 0 w 305"/>
                <a:gd name="T5" fmla="*/ 2218 h 2218"/>
                <a:gd name="T6" fmla="*/ 305 w 305"/>
                <a:gd name="T7" fmla="*/ 2218 h 2218"/>
                <a:gd name="T8" fmla="*/ 263 w 305"/>
                <a:gd name="T9" fmla="*/ 0 h 2218"/>
                <a:gd name="T10" fmla="*/ 263 w 305"/>
                <a:gd name="T11" fmla="*/ 0 h 2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5" h="2218">
                  <a:moveTo>
                    <a:pt x="263" y="0"/>
                  </a:moveTo>
                  <a:lnTo>
                    <a:pt x="44" y="0"/>
                  </a:lnTo>
                  <a:lnTo>
                    <a:pt x="0" y="2218"/>
                  </a:lnTo>
                  <a:lnTo>
                    <a:pt x="305" y="2218"/>
                  </a:lnTo>
                  <a:lnTo>
                    <a:pt x="263" y="0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081BADD-7530-8943-AA44-17939D62A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0" y="1493"/>
              <a:ext cx="305" cy="2218"/>
            </a:xfrm>
            <a:custGeom>
              <a:avLst/>
              <a:gdLst>
                <a:gd name="T0" fmla="*/ 263 w 305"/>
                <a:gd name="T1" fmla="*/ 0 h 2218"/>
                <a:gd name="T2" fmla="*/ 44 w 305"/>
                <a:gd name="T3" fmla="*/ 0 h 2218"/>
                <a:gd name="T4" fmla="*/ 0 w 305"/>
                <a:gd name="T5" fmla="*/ 2218 h 2218"/>
                <a:gd name="T6" fmla="*/ 305 w 305"/>
                <a:gd name="T7" fmla="*/ 2218 h 2218"/>
                <a:gd name="T8" fmla="*/ 263 w 305"/>
                <a:gd name="T9" fmla="*/ 0 h 2218"/>
                <a:gd name="T10" fmla="*/ 263 w 305"/>
                <a:gd name="T11" fmla="*/ 0 h 2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5" h="2218">
                  <a:moveTo>
                    <a:pt x="263" y="0"/>
                  </a:moveTo>
                  <a:lnTo>
                    <a:pt x="44" y="0"/>
                  </a:lnTo>
                  <a:lnTo>
                    <a:pt x="0" y="2218"/>
                  </a:lnTo>
                  <a:lnTo>
                    <a:pt x="305" y="2218"/>
                  </a:lnTo>
                  <a:lnTo>
                    <a:pt x="263" y="0"/>
                  </a:lnTo>
                  <a:lnTo>
                    <a:pt x="263" y="0"/>
                  </a:lnTo>
                </a:path>
              </a:pathLst>
            </a:custGeom>
            <a:solidFill>
              <a:srgbClr val="82A9A0"/>
            </a:solidFill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D2186E1-596B-3845-8D70-1E75BA75C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" y="1576"/>
              <a:ext cx="15" cy="65"/>
            </a:xfrm>
            <a:custGeom>
              <a:avLst/>
              <a:gdLst>
                <a:gd name="T0" fmla="*/ 15 w 15"/>
                <a:gd name="T1" fmla="*/ 65 h 65"/>
                <a:gd name="T2" fmla="*/ 10 w 15"/>
                <a:gd name="T3" fmla="*/ 16 h 65"/>
                <a:gd name="T4" fmla="*/ 0 w 15"/>
                <a:gd name="T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65">
                  <a:moveTo>
                    <a:pt x="15" y="65"/>
                  </a:moveTo>
                  <a:lnTo>
                    <a:pt x="10" y="16"/>
                  </a:lnTo>
                  <a:lnTo>
                    <a:pt x="0" y="0"/>
                  </a:lnTo>
                </a:path>
              </a:pathLst>
            </a:custGeom>
            <a:solidFill>
              <a:schemeClr val="hlink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43DC7114-9F3A-204F-84C6-28E9BD890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4" y="1496"/>
              <a:ext cx="198" cy="89"/>
            </a:xfrm>
            <a:custGeom>
              <a:avLst/>
              <a:gdLst>
                <a:gd name="T0" fmla="*/ 198 w 198"/>
                <a:gd name="T1" fmla="*/ 0 h 89"/>
                <a:gd name="T2" fmla="*/ 191 w 198"/>
                <a:gd name="T3" fmla="*/ 34 h 89"/>
                <a:gd name="T4" fmla="*/ 169 w 198"/>
                <a:gd name="T5" fmla="*/ 63 h 89"/>
                <a:gd name="T6" fmla="*/ 139 w 198"/>
                <a:gd name="T7" fmla="*/ 80 h 89"/>
                <a:gd name="T8" fmla="*/ 99 w 198"/>
                <a:gd name="T9" fmla="*/ 89 h 89"/>
                <a:gd name="T10" fmla="*/ 60 w 198"/>
                <a:gd name="T11" fmla="*/ 80 h 89"/>
                <a:gd name="T12" fmla="*/ 29 w 198"/>
                <a:gd name="T13" fmla="*/ 63 h 89"/>
                <a:gd name="T14" fmla="*/ 8 w 198"/>
                <a:gd name="T15" fmla="*/ 34 h 89"/>
                <a:gd name="T16" fmla="*/ 0 w 198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8" h="89">
                  <a:moveTo>
                    <a:pt x="198" y="0"/>
                  </a:moveTo>
                  <a:lnTo>
                    <a:pt x="191" y="34"/>
                  </a:lnTo>
                  <a:lnTo>
                    <a:pt x="169" y="63"/>
                  </a:lnTo>
                  <a:lnTo>
                    <a:pt x="139" y="80"/>
                  </a:lnTo>
                  <a:lnTo>
                    <a:pt x="99" y="89"/>
                  </a:lnTo>
                  <a:lnTo>
                    <a:pt x="60" y="80"/>
                  </a:lnTo>
                  <a:lnTo>
                    <a:pt x="29" y="63"/>
                  </a:lnTo>
                  <a:lnTo>
                    <a:pt x="8" y="34"/>
                  </a:lnTo>
                  <a:lnTo>
                    <a:pt x="0" y="0"/>
                  </a:lnTo>
                </a:path>
              </a:pathLst>
            </a:custGeom>
            <a:solidFill>
              <a:srgbClr val="777775"/>
            </a:solidFill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2E3B8833-C224-1C49-9F40-F4F339A52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" y="1515"/>
              <a:ext cx="199" cy="89"/>
            </a:xfrm>
            <a:custGeom>
              <a:avLst/>
              <a:gdLst>
                <a:gd name="T0" fmla="*/ 199 w 199"/>
                <a:gd name="T1" fmla="*/ 0 h 89"/>
                <a:gd name="T2" fmla="*/ 192 w 199"/>
                <a:gd name="T3" fmla="*/ 34 h 89"/>
                <a:gd name="T4" fmla="*/ 170 w 199"/>
                <a:gd name="T5" fmla="*/ 63 h 89"/>
                <a:gd name="T6" fmla="*/ 139 w 199"/>
                <a:gd name="T7" fmla="*/ 80 h 89"/>
                <a:gd name="T8" fmla="*/ 100 w 199"/>
                <a:gd name="T9" fmla="*/ 89 h 89"/>
                <a:gd name="T10" fmla="*/ 61 w 199"/>
                <a:gd name="T11" fmla="*/ 80 h 89"/>
                <a:gd name="T12" fmla="*/ 29 w 199"/>
                <a:gd name="T13" fmla="*/ 63 h 89"/>
                <a:gd name="T14" fmla="*/ 8 w 199"/>
                <a:gd name="T15" fmla="*/ 34 h 89"/>
                <a:gd name="T16" fmla="*/ 0 w 199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9" h="89">
                  <a:moveTo>
                    <a:pt x="199" y="0"/>
                  </a:moveTo>
                  <a:lnTo>
                    <a:pt x="192" y="34"/>
                  </a:lnTo>
                  <a:lnTo>
                    <a:pt x="170" y="63"/>
                  </a:lnTo>
                  <a:lnTo>
                    <a:pt x="139" y="80"/>
                  </a:lnTo>
                  <a:lnTo>
                    <a:pt x="100" y="89"/>
                  </a:lnTo>
                  <a:lnTo>
                    <a:pt x="61" y="80"/>
                  </a:lnTo>
                  <a:lnTo>
                    <a:pt x="29" y="63"/>
                  </a:lnTo>
                  <a:lnTo>
                    <a:pt x="8" y="34"/>
                  </a:lnTo>
                  <a:lnTo>
                    <a:pt x="0" y="0"/>
                  </a:lnTo>
                </a:path>
              </a:pathLst>
            </a:custGeom>
            <a:solidFill>
              <a:srgbClr val="777775"/>
            </a:solidFill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6537EBC4-EDA0-BB41-8CA3-DFF988A28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" y="3659"/>
              <a:ext cx="1434" cy="59"/>
            </a:xfrm>
            <a:custGeom>
              <a:avLst/>
              <a:gdLst>
                <a:gd name="T0" fmla="*/ 1434 w 1434"/>
                <a:gd name="T1" fmla="*/ 59 h 59"/>
                <a:gd name="T2" fmla="*/ 0 w 1434"/>
                <a:gd name="T3" fmla="*/ 59 h 59"/>
                <a:gd name="T4" fmla="*/ 237 w 1434"/>
                <a:gd name="T5" fmla="*/ 0 h 59"/>
                <a:gd name="T6" fmla="*/ 1196 w 1434"/>
                <a:gd name="T7" fmla="*/ 0 h 59"/>
                <a:gd name="T8" fmla="*/ 1434 w 1434"/>
                <a:gd name="T9" fmla="*/ 59 h 59"/>
                <a:gd name="T10" fmla="*/ 1434 w 1434"/>
                <a:gd name="T1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4" h="59">
                  <a:moveTo>
                    <a:pt x="1434" y="59"/>
                  </a:moveTo>
                  <a:lnTo>
                    <a:pt x="0" y="59"/>
                  </a:lnTo>
                  <a:lnTo>
                    <a:pt x="237" y="0"/>
                  </a:lnTo>
                  <a:lnTo>
                    <a:pt x="1196" y="0"/>
                  </a:lnTo>
                  <a:lnTo>
                    <a:pt x="1434" y="59"/>
                  </a:lnTo>
                  <a:lnTo>
                    <a:pt x="1434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8A96C720-7763-6944-AFD3-13A261EC7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" y="3659"/>
              <a:ext cx="1434" cy="59"/>
            </a:xfrm>
            <a:custGeom>
              <a:avLst/>
              <a:gdLst>
                <a:gd name="T0" fmla="*/ 1434 w 1434"/>
                <a:gd name="T1" fmla="*/ 59 h 59"/>
                <a:gd name="T2" fmla="*/ 0 w 1434"/>
                <a:gd name="T3" fmla="*/ 59 h 59"/>
                <a:gd name="T4" fmla="*/ 237 w 1434"/>
                <a:gd name="T5" fmla="*/ 0 h 59"/>
                <a:gd name="T6" fmla="*/ 1196 w 1434"/>
                <a:gd name="T7" fmla="*/ 0 h 59"/>
                <a:gd name="T8" fmla="*/ 1434 w 1434"/>
                <a:gd name="T9" fmla="*/ 59 h 59"/>
                <a:gd name="T10" fmla="*/ 1434 w 1434"/>
                <a:gd name="T1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4" h="59">
                  <a:moveTo>
                    <a:pt x="1434" y="59"/>
                  </a:moveTo>
                  <a:lnTo>
                    <a:pt x="0" y="59"/>
                  </a:lnTo>
                  <a:lnTo>
                    <a:pt x="237" y="0"/>
                  </a:lnTo>
                  <a:lnTo>
                    <a:pt x="1196" y="0"/>
                  </a:lnTo>
                  <a:lnTo>
                    <a:pt x="1434" y="59"/>
                  </a:lnTo>
                  <a:lnTo>
                    <a:pt x="1434" y="59"/>
                  </a:lnTo>
                </a:path>
              </a:pathLst>
            </a:custGeom>
            <a:solidFill>
              <a:srgbClr val="436989"/>
            </a:solidFill>
            <a:ln w="317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43DED2E2-4B16-E149-83FE-8710FCC99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" y="3715"/>
              <a:ext cx="1923" cy="66"/>
            </a:xfrm>
            <a:custGeom>
              <a:avLst/>
              <a:gdLst>
                <a:gd name="T0" fmla="*/ 1923 w 1923"/>
                <a:gd name="T1" fmla="*/ 66 h 66"/>
                <a:gd name="T2" fmla="*/ 0 w 1923"/>
                <a:gd name="T3" fmla="*/ 66 h 66"/>
                <a:gd name="T4" fmla="*/ 49 w 1923"/>
                <a:gd name="T5" fmla="*/ 0 h 66"/>
                <a:gd name="T6" fmla="*/ 1876 w 1923"/>
                <a:gd name="T7" fmla="*/ 0 h 66"/>
                <a:gd name="T8" fmla="*/ 1923 w 1923"/>
                <a:gd name="T9" fmla="*/ 66 h 66"/>
                <a:gd name="T10" fmla="*/ 1923 w 1923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3" h="66">
                  <a:moveTo>
                    <a:pt x="1923" y="66"/>
                  </a:moveTo>
                  <a:lnTo>
                    <a:pt x="0" y="66"/>
                  </a:lnTo>
                  <a:lnTo>
                    <a:pt x="49" y="0"/>
                  </a:lnTo>
                  <a:lnTo>
                    <a:pt x="1876" y="0"/>
                  </a:lnTo>
                  <a:lnTo>
                    <a:pt x="1923" y="66"/>
                  </a:lnTo>
                  <a:lnTo>
                    <a:pt x="1923" y="66"/>
                  </a:lnTo>
                  <a:close/>
                </a:path>
              </a:pathLst>
            </a:custGeom>
            <a:solidFill>
              <a:srgbClr val="436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29D603AF-5385-5A42-983A-6AA4FC5B2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584"/>
              <a:ext cx="181" cy="1755"/>
            </a:xfrm>
            <a:custGeom>
              <a:avLst/>
              <a:gdLst>
                <a:gd name="T0" fmla="*/ 0 w 181"/>
                <a:gd name="T1" fmla="*/ 0 h 1755"/>
                <a:gd name="T2" fmla="*/ 10 w 181"/>
                <a:gd name="T3" fmla="*/ 15 h 1755"/>
                <a:gd name="T4" fmla="*/ 15 w 181"/>
                <a:gd name="T5" fmla="*/ 63 h 1755"/>
                <a:gd name="T6" fmla="*/ 23 w 181"/>
                <a:gd name="T7" fmla="*/ 100 h 1755"/>
                <a:gd name="T8" fmla="*/ 41 w 181"/>
                <a:gd name="T9" fmla="*/ 124 h 1755"/>
                <a:gd name="T10" fmla="*/ 69 w 181"/>
                <a:gd name="T11" fmla="*/ 138 h 1755"/>
                <a:gd name="T12" fmla="*/ 99 w 181"/>
                <a:gd name="T13" fmla="*/ 145 h 1755"/>
                <a:gd name="T14" fmla="*/ 157 w 181"/>
                <a:gd name="T15" fmla="*/ 155 h 1755"/>
                <a:gd name="T16" fmla="*/ 174 w 181"/>
                <a:gd name="T17" fmla="*/ 166 h 1755"/>
                <a:gd name="T18" fmla="*/ 181 w 181"/>
                <a:gd name="T19" fmla="*/ 186 h 1755"/>
                <a:gd name="T20" fmla="*/ 181 w 181"/>
                <a:gd name="T21" fmla="*/ 1755 h 1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1755">
                  <a:moveTo>
                    <a:pt x="0" y="0"/>
                  </a:moveTo>
                  <a:lnTo>
                    <a:pt x="10" y="15"/>
                  </a:lnTo>
                  <a:lnTo>
                    <a:pt x="15" y="63"/>
                  </a:lnTo>
                  <a:lnTo>
                    <a:pt x="23" y="100"/>
                  </a:lnTo>
                  <a:lnTo>
                    <a:pt x="41" y="124"/>
                  </a:lnTo>
                  <a:lnTo>
                    <a:pt x="69" y="138"/>
                  </a:lnTo>
                  <a:lnTo>
                    <a:pt x="99" y="145"/>
                  </a:lnTo>
                  <a:lnTo>
                    <a:pt x="157" y="155"/>
                  </a:lnTo>
                  <a:lnTo>
                    <a:pt x="174" y="166"/>
                  </a:lnTo>
                  <a:lnTo>
                    <a:pt x="181" y="186"/>
                  </a:lnTo>
                  <a:lnTo>
                    <a:pt x="181" y="1755"/>
                  </a:lnTo>
                </a:path>
              </a:pathLst>
            </a:custGeom>
            <a:solidFill>
              <a:srgbClr val="7FB6BE"/>
            </a:solidFill>
            <a:ln w="11176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2786175A-B756-CD40-BDD3-04B616323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3303"/>
              <a:ext cx="820" cy="57"/>
            </a:xfrm>
            <a:custGeom>
              <a:avLst/>
              <a:gdLst>
                <a:gd name="T0" fmla="*/ 0 w 866"/>
                <a:gd name="T1" fmla="*/ 30 h 59"/>
                <a:gd name="T2" fmla="*/ 12 w 866"/>
                <a:gd name="T3" fmla="*/ 50 h 59"/>
                <a:gd name="T4" fmla="*/ 37 w 866"/>
                <a:gd name="T5" fmla="*/ 59 h 59"/>
                <a:gd name="T6" fmla="*/ 829 w 866"/>
                <a:gd name="T7" fmla="*/ 59 h 59"/>
                <a:gd name="T8" fmla="*/ 857 w 866"/>
                <a:gd name="T9" fmla="*/ 50 h 59"/>
                <a:gd name="T10" fmla="*/ 866 w 866"/>
                <a:gd name="T11" fmla="*/ 30 h 59"/>
                <a:gd name="T12" fmla="*/ 857 w 866"/>
                <a:gd name="T13" fmla="*/ 8 h 59"/>
                <a:gd name="T14" fmla="*/ 829 w 866"/>
                <a:gd name="T15" fmla="*/ 0 h 59"/>
                <a:gd name="T16" fmla="*/ 37 w 866"/>
                <a:gd name="T17" fmla="*/ 0 h 59"/>
                <a:gd name="T18" fmla="*/ 12 w 866"/>
                <a:gd name="T19" fmla="*/ 8 h 59"/>
                <a:gd name="T20" fmla="*/ 0 w 866"/>
                <a:gd name="T21" fmla="*/ 30 h 59"/>
                <a:gd name="T22" fmla="*/ 0 w 866"/>
                <a:gd name="T23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66" h="59">
                  <a:moveTo>
                    <a:pt x="0" y="30"/>
                  </a:moveTo>
                  <a:lnTo>
                    <a:pt x="12" y="50"/>
                  </a:lnTo>
                  <a:lnTo>
                    <a:pt x="37" y="59"/>
                  </a:lnTo>
                  <a:lnTo>
                    <a:pt x="829" y="59"/>
                  </a:lnTo>
                  <a:lnTo>
                    <a:pt x="857" y="50"/>
                  </a:lnTo>
                  <a:lnTo>
                    <a:pt x="866" y="30"/>
                  </a:lnTo>
                  <a:lnTo>
                    <a:pt x="857" y="8"/>
                  </a:lnTo>
                  <a:lnTo>
                    <a:pt x="829" y="0"/>
                  </a:lnTo>
                  <a:lnTo>
                    <a:pt x="37" y="0"/>
                  </a:lnTo>
                  <a:lnTo>
                    <a:pt x="12" y="8"/>
                  </a:lnTo>
                  <a:lnTo>
                    <a:pt x="0" y="30"/>
                  </a:lnTo>
                  <a:lnTo>
                    <a:pt x="0" y="30"/>
                  </a:lnTo>
                </a:path>
              </a:pathLst>
            </a:custGeom>
            <a:solidFill>
              <a:srgbClr val="7FB6BE"/>
            </a:solidFill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2620BB6A-27AE-2646-9D7D-E1488AD8B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" y="1584"/>
              <a:ext cx="182" cy="1755"/>
            </a:xfrm>
            <a:custGeom>
              <a:avLst/>
              <a:gdLst>
                <a:gd name="T0" fmla="*/ 182 w 182"/>
                <a:gd name="T1" fmla="*/ 0 h 1755"/>
                <a:gd name="T2" fmla="*/ 172 w 182"/>
                <a:gd name="T3" fmla="*/ 15 h 1755"/>
                <a:gd name="T4" fmla="*/ 166 w 182"/>
                <a:gd name="T5" fmla="*/ 63 h 1755"/>
                <a:gd name="T6" fmla="*/ 159 w 182"/>
                <a:gd name="T7" fmla="*/ 100 h 1755"/>
                <a:gd name="T8" fmla="*/ 142 w 182"/>
                <a:gd name="T9" fmla="*/ 124 h 1755"/>
                <a:gd name="T10" fmla="*/ 115 w 182"/>
                <a:gd name="T11" fmla="*/ 138 h 1755"/>
                <a:gd name="T12" fmla="*/ 84 w 182"/>
                <a:gd name="T13" fmla="*/ 145 h 1755"/>
                <a:gd name="T14" fmla="*/ 26 w 182"/>
                <a:gd name="T15" fmla="*/ 155 h 1755"/>
                <a:gd name="T16" fmla="*/ 8 w 182"/>
                <a:gd name="T17" fmla="*/ 166 h 1755"/>
                <a:gd name="T18" fmla="*/ 0 w 182"/>
                <a:gd name="T19" fmla="*/ 186 h 1755"/>
                <a:gd name="T20" fmla="*/ 0 w 182"/>
                <a:gd name="T21" fmla="*/ 1755 h 1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2" h="1755">
                  <a:moveTo>
                    <a:pt x="182" y="0"/>
                  </a:moveTo>
                  <a:lnTo>
                    <a:pt x="172" y="15"/>
                  </a:lnTo>
                  <a:lnTo>
                    <a:pt x="166" y="63"/>
                  </a:lnTo>
                  <a:lnTo>
                    <a:pt x="159" y="100"/>
                  </a:lnTo>
                  <a:lnTo>
                    <a:pt x="142" y="124"/>
                  </a:lnTo>
                  <a:lnTo>
                    <a:pt x="115" y="138"/>
                  </a:lnTo>
                  <a:lnTo>
                    <a:pt x="84" y="145"/>
                  </a:lnTo>
                  <a:lnTo>
                    <a:pt x="26" y="155"/>
                  </a:lnTo>
                  <a:lnTo>
                    <a:pt x="8" y="166"/>
                  </a:lnTo>
                  <a:lnTo>
                    <a:pt x="0" y="186"/>
                  </a:lnTo>
                  <a:lnTo>
                    <a:pt x="0" y="1755"/>
                  </a:lnTo>
                </a:path>
              </a:pathLst>
            </a:custGeom>
            <a:solidFill>
              <a:srgbClr val="7FB6BE"/>
            </a:solidFill>
            <a:ln w="11176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750DC541-708C-F442-AE6D-C4F2CF0B8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" y="3309"/>
              <a:ext cx="866" cy="59"/>
            </a:xfrm>
            <a:custGeom>
              <a:avLst/>
              <a:gdLst>
                <a:gd name="T0" fmla="*/ 866 w 866"/>
                <a:gd name="T1" fmla="*/ 30 h 59"/>
                <a:gd name="T2" fmla="*/ 856 w 866"/>
                <a:gd name="T3" fmla="*/ 50 h 59"/>
                <a:gd name="T4" fmla="*/ 830 w 866"/>
                <a:gd name="T5" fmla="*/ 59 h 59"/>
                <a:gd name="T6" fmla="*/ 38 w 866"/>
                <a:gd name="T7" fmla="*/ 59 h 59"/>
                <a:gd name="T8" fmla="*/ 11 w 866"/>
                <a:gd name="T9" fmla="*/ 50 h 59"/>
                <a:gd name="T10" fmla="*/ 0 w 866"/>
                <a:gd name="T11" fmla="*/ 30 h 59"/>
                <a:gd name="T12" fmla="*/ 11 w 866"/>
                <a:gd name="T13" fmla="*/ 8 h 59"/>
                <a:gd name="T14" fmla="*/ 38 w 866"/>
                <a:gd name="T15" fmla="*/ 0 h 59"/>
                <a:gd name="T16" fmla="*/ 830 w 866"/>
                <a:gd name="T17" fmla="*/ 0 h 59"/>
                <a:gd name="T18" fmla="*/ 856 w 866"/>
                <a:gd name="T19" fmla="*/ 8 h 59"/>
                <a:gd name="T20" fmla="*/ 866 w 866"/>
                <a:gd name="T21" fmla="*/ 30 h 59"/>
                <a:gd name="T22" fmla="*/ 866 w 866"/>
                <a:gd name="T23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66" h="59">
                  <a:moveTo>
                    <a:pt x="866" y="30"/>
                  </a:moveTo>
                  <a:lnTo>
                    <a:pt x="856" y="50"/>
                  </a:lnTo>
                  <a:lnTo>
                    <a:pt x="830" y="59"/>
                  </a:lnTo>
                  <a:lnTo>
                    <a:pt x="38" y="59"/>
                  </a:lnTo>
                  <a:lnTo>
                    <a:pt x="11" y="50"/>
                  </a:lnTo>
                  <a:lnTo>
                    <a:pt x="0" y="30"/>
                  </a:lnTo>
                  <a:lnTo>
                    <a:pt x="11" y="8"/>
                  </a:lnTo>
                  <a:lnTo>
                    <a:pt x="38" y="0"/>
                  </a:lnTo>
                  <a:lnTo>
                    <a:pt x="830" y="0"/>
                  </a:lnTo>
                  <a:lnTo>
                    <a:pt x="856" y="8"/>
                  </a:lnTo>
                  <a:lnTo>
                    <a:pt x="866" y="30"/>
                  </a:lnTo>
                  <a:lnTo>
                    <a:pt x="866" y="30"/>
                  </a:lnTo>
                </a:path>
              </a:pathLst>
            </a:custGeom>
            <a:solidFill>
              <a:srgbClr val="7FB6BE"/>
            </a:solidFill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9" name="Freeform 24">
              <a:extLst>
                <a:ext uri="{FF2B5EF4-FFF2-40B4-BE49-F238E27FC236}">
                  <a16:creationId xmlns:a16="http://schemas.microsoft.com/office/drawing/2014/main" id="{C9177AFC-A9AA-DE42-BD25-48F33DAF154B}"/>
                </a:ext>
              </a:extLst>
            </p:cNvPr>
            <p:cNvSpPr>
              <a:spLocks/>
            </p:cNvSpPr>
            <p:nvPr/>
          </p:nvSpPr>
          <p:spPr bwMode="auto">
            <a:xfrm rot="-5078">
              <a:off x="1536" y="1488"/>
              <a:ext cx="216" cy="1685"/>
            </a:xfrm>
            <a:custGeom>
              <a:avLst/>
              <a:gdLst>
                <a:gd name="T0" fmla="*/ 107 w 216"/>
                <a:gd name="T1" fmla="*/ 1685 h 1685"/>
                <a:gd name="T2" fmla="*/ 0 w 216"/>
                <a:gd name="T3" fmla="*/ 0 h 1685"/>
                <a:gd name="T4" fmla="*/ 216 w 216"/>
                <a:gd name="T5" fmla="*/ 0 h 1685"/>
                <a:gd name="T6" fmla="*/ 107 w 216"/>
                <a:gd name="T7" fmla="*/ 1685 h 1685"/>
                <a:gd name="T8" fmla="*/ 107 w 216"/>
                <a:gd name="T9" fmla="*/ 1685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685">
                  <a:moveTo>
                    <a:pt x="107" y="1685"/>
                  </a:moveTo>
                  <a:lnTo>
                    <a:pt x="0" y="0"/>
                  </a:lnTo>
                  <a:lnTo>
                    <a:pt x="216" y="0"/>
                  </a:lnTo>
                  <a:lnTo>
                    <a:pt x="107" y="1685"/>
                  </a:lnTo>
                  <a:lnTo>
                    <a:pt x="107" y="1685"/>
                  </a:lnTo>
                </a:path>
              </a:pathLst>
            </a:custGeom>
            <a:solidFill>
              <a:srgbClr val="7FB6BE"/>
            </a:solidFill>
            <a:ln w="11176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 dirty="0"/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56383FCE-39FB-1D43-8915-6DFD0F27066C}"/>
                </a:ext>
              </a:extLst>
            </p:cNvPr>
            <p:cNvSpPr>
              <a:spLocks/>
            </p:cNvSpPr>
            <p:nvPr/>
          </p:nvSpPr>
          <p:spPr bwMode="auto">
            <a:xfrm rot="-3562">
              <a:off x="720" y="1296"/>
              <a:ext cx="1818" cy="206"/>
            </a:xfrm>
            <a:custGeom>
              <a:avLst/>
              <a:gdLst>
                <a:gd name="T0" fmla="*/ 1818 w 1818"/>
                <a:gd name="T1" fmla="*/ 206 h 206"/>
                <a:gd name="T2" fmla="*/ 0 w 1818"/>
                <a:gd name="T3" fmla="*/ 206 h 206"/>
                <a:gd name="T4" fmla="*/ 909 w 1818"/>
                <a:gd name="T5" fmla="*/ 0 h 206"/>
                <a:gd name="T6" fmla="*/ 1818 w 1818"/>
                <a:gd name="T7" fmla="*/ 206 h 206"/>
                <a:gd name="T8" fmla="*/ 1818 w 1818"/>
                <a:gd name="T9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8" h="206">
                  <a:moveTo>
                    <a:pt x="1818" y="206"/>
                  </a:moveTo>
                  <a:lnTo>
                    <a:pt x="0" y="206"/>
                  </a:lnTo>
                  <a:lnTo>
                    <a:pt x="909" y="0"/>
                  </a:lnTo>
                  <a:lnTo>
                    <a:pt x="1818" y="206"/>
                  </a:lnTo>
                  <a:lnTo>
                    <a:pt x="1818" y="206"/>
                  </a:lnTo>
                </a:path>
              </a:pathLst>
            </a:custGeom>
            <a:solidFill>
              <a:srgbClr val="777775"/>
            </a:solidFill>
            <a:ln w="317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1050465C-8558-FD42-9EF9-32666E935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6" y="1355"/>
              <a:ext cx="113" cy="111"/>
            </a:xfrm>
            <a:custGeom>
              <a:avLst/>
              <a:gdLst>
                <a:gd name="T0" fmla="*/ 113 w 113"/>
                <a:gd name="T1" fmla="*/ 55 h 111"/>
                <a:gd name="T2" fmla="*/ 112 w 113"/>
                <a:gd name="T3" fmla="*/ 67 h 111"/>
                <a:gd name="T4" fmla="*/ 107 w 113"/>
                <a:gd name="T5" fmla="*/ 77 h 111"/>
                <a:gd name="T6" fmla="*/ 104 w 113"/>
                <a:gd name="T7" fmla="*/ 86 h 111"/>
                <a:gd name="T8" fmla="*/ 97 w 113"/>
                <a:gd name="T9" fmla="*/ 94 h 111"/>
                <a:gd name="T10" fmla="*/ 88 w 113"/>
                <a:gd name="T11" fmla="*/ 101 h 111"/>
                <a:gd name="T12" fmla="*/ 78 w 113"/>
                <a:gd name="T13" fmla="*/ 107 h 111"/>
                <a:gd name="T14" fmla="*/ 67 w 113"/>
                <a:gd name="T15" fmla="*/ 110 h 111"/>
                <a:gd name="T16" fmla="*/ 57 w 113"/>
                <a:gd name="T17" fmla="*/ 111 h 111"/>
                <a:gd name="T18" fmla="*/ 45 w 113"/>
                <a:gd name="T19" fmla="*/ 110 h 111"/>
                <a:gd name="T20" fmla="*/ 35 w 113"/>
                <a:gd name="T21" fmla="*/ 107 h 111"/>
                <a:gd name="T22" fmla="*/ 25 w 113"/>
                <a:gd name="T23" fmla="*/ 101 h 111"/>
                <a:gd name="T24" fmla="*/ 17 w 113"/>
                <a:gd name="T25" fmla="*/ 94 h 111"/>
                <a:gd name="T26" fmla="*/ 10 w 113"/>
                <a:gd name="T27" fmla="*/ 86 h 111"/>
                <a:gd name="T28" fmla="*/ 4 w 113"/>
                <a:gd name="T29" fmla="*/ 77 h 111"/>
                <a:gd name="T30" fmla="*/ 2 w 113"/>
                <a:gd name="T31" fmla="*/ 67 h 111"/>
                <a:gd name="T32" fmla="*/ 0 w 113"/>
                <a:gd name="T33" fmla="*/ 55 h 111"/>
                <a:gd name="T34" fmla="*/ 2 w 113"/>
                <a:gd name="T35" fmla="*/ 44 h 111"/>
                <a:gd name="T36" fmla="*/ 4 w 113"/>
                <a:gd name="T37" fmla="*/ 34 h 111"/>
                <a:gd name="T38" fmla="*/ 10 w 113"/>
                <a:gd name="T39" fmla="*/ 24 h 111"/>
                <a:gd name="T40" fmla="*/ 17 w 113"/>
                <a:gd name="T41" fmla="*/ 16 h 111"/>
                <a:gd name="T42" fmla="*/ 25 w 113"/>
                <a:gd name="T43" fmla="*/ 9 h 111"/>
                <a:gd name="T44" fmla="*/ 35 w 113"/>
                <a:gd name="T45" fmla="*/ 3 h 111"/>
                <a:gd name="T46" fmla="*/ 45 w 113"/>
                <a:gd name="T47" fmla="*/ 1 h 111"/>
                <a:gd name="T48" fmla="*/ 57 w 113"/>
                <a:gd name="T49" fmla="*/ 0 h 111"/>
                <a:gd name="T50" fmla="*/ 67 w 113"/>
                <a:gd name="T51" fmla="*/ 1 h 111"/>
                <a:gd name="T52" fmla="*/ 78 w 113"/>
                <a:gd name="T53" fmla="*/ 3 h 111"/>
                <a:gd name="T54" fmla="*/ 88 w 113"/>
                <a:gd name="T55" fmla="*/ 9 h 111"/>
                <a:gd name="T56" fmla="*/ 97 w 113"/>
                <a:gd name="T57" fmla="*/ 16 h 111"/>
                <a:gd name="T58" fmla="*/ 104 w 113"/>
                <a:gd name="T59" fmla="*/ 24 h 111"/>
                <a:gd name="T60" fmla="*/ 107 w 113"/>
                <a:gd name="T61" fmla="*/ 34 h 111"/>
                <a:gd name="T62" fmla="*/ 112 w 113"/>
                <a:gd name="T63" fmla="*/ 44 h 111"/>
                <a:gd name="T64" fmla="*/ 113 w 113"/>
                <a:gd name="T65" fmla="*/ 55 h 111"/>
                <a:gd name="T66" fmla="*/ 113 w 113"/>
                <a:gd name="T67" fmla="*/ 5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3" h="111">
                  <a:moveTo>
                    <a:pt x="113" y="55"/>
                  </a:moveTo>
                  <a:lnTo>
                    <a:pt x="112" y="67"/>
                  </a:lnTo>
                  <a:lnTo>
                    <a:pt x="107" y="77"/>
                  </a:lnTo>
                  <a:lnTo>
                    <a:pt x="104" y="86"/>
                  </a:lnTo>
                  <a:lnTo>
                    <a:pt x="97" y="94"/>
                  </a:lnTo>
                  <a:lnTo>
                    <a:pt x="88" y="101"/>
                  </a:lnTo>
                  <a:lnTo>
                    <a:pt x="78" y="107"/>
                  </a:lnTo>
                  <a:lnTo>
                    <a:pt x="67" y="110"/>
                  </a:lnTo>
                  <a:lnTo>
                    <a:pt x="57" y="111"/>
                  </a:lnTo>
                  <a:lnTo>
                    <a:pt x="45" y="110"/>
                  </a:lnTo>
                  <a:lnTo>
                    <a:pt x="35" y="107"/>
                  </a:lnTo>
                  <a:lnTo>
                    <a:pt x="25" y="101"/>
                  </a:lnTo>
                  <a:lnTo>
                    <a:pt x="17" y="94"/>
                  </a:lnTo>
                  <a:lnTo>
                    <a:pt x="10" y="86"/>
                  </a:lnTo>
                  <a:lnTo>
                    <a:pt x="4" y="7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2" y="44"/>
                  </a:lnTo>
                  <a:lnTo>
                    <a:pt x="4" y="34"/>
                  </a:lnTo>
                  <a:lnTo>
                    <a:pt x="10" y="24"/>
                  </a:lnTo>
                  <a:lnTo>
                    <a:pt x="17" y="16"/>
                  </a:lnTo>
                  <a:lnTo>
                    <a:pt x="25" y="9"/>
                  </a:lnTo>
                  <a:lnTo>
                    <a:pt x="35" y="3"/>
                  </a:lnTo>
                  <a:lnTo>
                    <a:pt x="45" y="1"/>
                  </a:lnTo>
                  <a:lnTo>
                    <a:pt x="57" y="0"/>
                  </a:lnTo>
                  <a:lnTo>
                    <a:pt x="67" y="1"/>
                  </a:lnTo>
                  <a:lnTo>
                    <a:pt x="78" y="3"/>
                  </a:lnTo>
                  <a:lnTo>
                    <a:pt x="88" y="9"/>
                  </a:lnTo>
                  <a:lnTo>
                    <a:pt x="97" y="16"/>
                  </a:lnTo>
                  <a:lnTo>
                    <a:pt x="104" y="24"/>
                  </a:lnTo>
                  <a:lnTo>
                    <a:pt x="107" y="34"/>
                  </a:lnTo>
                  <a:lnTo>
                    <a:pt x="112" y="44"/>
                  </a:lnTo>
                  <a:lnTo>
                    <a:pt x="113" y="55"/>
                  </a:lnTo>
                  <a:lnTo>
                    <a:pt x="113" y="55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dirty="0"/>
            </a:p>
          </p:txBody>
        </p:sp>
      </p:grpSp>
      <p:sp>
        <p:nvSpPr>
          <p:cNvPr id="23" name="Rechthoek 22">
            <a:extLst>
              <a:ext uri="{FF2B5EF4-FFF2-40B4-BE49-F238E27FC236}">
                <a16:creationId xmlns:a16="http://schemas.microsoft.com/office/drawing/2014/main" id="{68A03FF3-209F-974C-BB5D-4D1FE0131F91}"/>
              </a:ext>
            </a:extLst>
          </p:cNvPr>
          <p:cNvSpPr/>
          <p:nvPr/>
        </p:nvSpPr>
        <p:spPr>
          <a:xfrm>
            <a:off x="1130755" y="4448554"/>
            <a:ext cx="1760763" cy="503582"/>
          </a:xfrm>
          <a:prstGeom prst="rect">
            <a:avLst/>
          </a:prstGeom>
          <a:solidFill>
            <a:srgbClr val="82A9A0"/>
          </a:solidFill>
          <a:ln>
            <a:solidFill>
              <a:srgbClr val="82A9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 err="1">
                <a:latin typeface="Avenir Next" panose="020B0503020202020204" pitchFamily="34" charset="0"/>
              </a:rPr>
              <a:t>Limitations</a:t>
            </a:r>
            <a:endParaRPr lang="nl-NL" sz="2000" dirty="0">
              <a:latin typeface="Avenir Next" panose="020B0503020202020204" pitchFamily="34" charset="0"/>
            </a:endParaRP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4B6A9FC7-822D-6A48-8A39-189A5D91BB48}"/>
              </a:ext>
            </a:extLst>
          </p:cNvPr>
          <p:cNvSpPr/>
          <p:nvPr/>
        </p:nvSpPr>
        <p:spPr>
          <a:xfrm>
            <a:off x="3867783" y="4448554"/>
            <a:ext cx="1760763" cy="503582"/>
          </a:xfrm>
          <a:prstGeom prst="rect">
            <a:avLst/>
          </a:prstGeom>
          <a:solidFill>
            <a:srgbClr val="82A9A0"/>
          </a:solidFill>
          <a:ln>
            <a:solidFill>
              <a:srgbClr val="82A9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 err="1">
                <a:latin typeface="Avenir Next" panose="020B0503020202020204" pitchFamily="34" charset="0"/>
              </a:rPr>
              <a:t>Talents</a:t>
            </a:r>
            <a:endParaRPr lang="nl-NL" sz="2000" dirty="0">
              <a:latin typeface="Avenir Next" panose="020B0503020202020204" pitchFamily="34" charset="0"/>
            </a:endParaRP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0B352DF8-683E-FD4A-954F-038241216C19}"/>
              </a:ext>
            </a:extLst>
          </p:cNvPr>
          <p:cNvSpPr/>
          <p:nvPr/>
        </p:nvSpPr>
        <p:spPr>
          <a:xfrm>
            <a:off x="1242050" y="3937384"/>
            <a:ext cx="1760763" cy="503582"/>
          </a:xfrm>
          <a:prstGeom prst="rect">
            <a:avLst/>
          </a:prstGeom>
          <a:solidFill>
            <a:srgbClr val="85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 err="1">
                <a:latin typeface="Avenir Next" panose="020B0503020202020204" pitchFamily="34" charset="0"/>
              </a:rPr>
              <a:t>Problems</a:t>
            </a:r>
            <a:endParaRPr lang="nl-NL" sz="2000" dirty="0">
              <a:latin typeface="Avenir Next" panose="020B0503020202020204" pitchFamily="34" charset="0"/>
            </a:endParaRP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2F1D0DC9-ED78-F64B-87BC-485AC4C87388}"/>
              </a:ext>
            </a:extLst>
          </p:cNvPr>
          <p:cNvSpPr/>
          <p:nvPr/>
        </p:nvSpPr>
        <p:spPr>
          <a:xfrm>
            <a:off x="3795848" y="3937384"/>
            <a:ext cx="1760763" cy="503582"/>
          </a:xfrm>
          <a:prstGeom prst="rect">
            <a:avLst/>
          </a:prstGeom>
          <a:solidFill>
            <a:srgbClr val="85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 err="1">
                <a:latin typeface="Avenir Next" panose="020B0503020202020204" pitchFamily="34" charset="0"/>
              </a:rPr>
              <a:t>Chances</a:t>
            </a:r>
            <a:endParaRPr lang="nl-NL" sz="2000" dirty="0">
              <a:latin typeface="Avenir Next" panose="020B0503020202020204" pitchFamily="34" charset="0"/>
            </a:endParaRPr>
          </a:p>
        </p:txBody>
      </p: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EB053B79-4A2C-6C46-BF87-504376FB590B}"/>
              </a:ext>
            </a:extLst>
          </p:cNvPr>
          <p:cNvCxnSpPr/>
          <p:nvPr/>
        </p:nvCxnSpPr>
        <p:spPr>
          <a:xfrm>
            <a:off x="546352" y="3311230"/>
            <a:ext cx="0" cy="2206487"/>
          </a:xfrm>
          <a:prstGeom prst="straightConnector1">
            <a:avLst/>
          </a:prstGeom>
          <a:ln w="76200">
            <a:solidFill>
              <a:srgbClr val="43698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met pijl 28">
            <a:extLst>
              <a:ext uri="{FF2B5EF4-FFF2-40B4-BE49-F238E27FC236}">
                <a16:creationId xmlns:a16="http://schemas.microsoft.com/office/drawing/2014/main" id="{F46CA262-B58E-1248-B254-117DC8E53F3C}"/>
              </a:ext>
            </a:extLst>
          </p:cNvPr>
          <p:cNvCxnSpPr/>
          <p:nvPr/>
        </p:nvCxnSpPr>
        <p:spPr>
          <a:xfrm>
            <a:off x="6254424" y="3311230"/>
            <a:ext cx="0" cy="2206487"/>
          </a:xfrm>
          <a:prstGeom prst="straightConnector1">
            <a:avLst/>
          </a:prstGeom>
          <a:ln w="76200">
            <a:solidFill>
              <a:srgbClr val="43698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hoek 29">
            <a:extLst>
              <a:ext uri="{FF2B5EF4-FFF2-40B4-BE49-F238E27FC236}">
                <a16:creationId xmlns:a16="http://schemas.microsoft.com/office/drawing/2014/main" id="{12482F9E-B5C3-9C42-BCF6-3274024C90C5}"/>
              </a:ext>
            </a:extLst>
          </p:cNvPr>
          <p:cNvSpPr/>
          <p:nvPr/>
        </p:nvSpPr>
        <p:spPr>
          <a:xfrm>
            <a:off x="7523183" y="3553071"/>
            <a:ext cx="2862122" cy="887895"/>
          </a:xfrm>
          <a:prstGeom prst="rect">
            <a:avLst/>
          </a:prstGeom>
          <a:solidFill>
            <a:srgbClr val="7FB6BE"/>
          </a:solidFill>
          <a:ln>
            <a:solidFill>
              <a:srgbClr val="7FB6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100" dirty="0" err="1">
                <a:latin typeface="Avenir Next" panose="020B0503020202020204" pitchFamily="34" charset="0"/>
              </a:rPr>
              <a:t>Develop</a:t>
            </a:r>
            <a:r>
              <a:rPr lang="nl-NL" sz="2100" dirty="0">
                <a:latin typeface="Avenir Next" panose="020B0503020202020204" pitchFamily="34" charset="0"/>
              </a:rPr>
              <a:t> </a:t>
            </a:r>
          </a:p>
          <a:p>
            <a:pPr algn="ctr"/>
            <a:r>
              <a:rPr lang="nl-NL" sz="2100" dirty="0">
                <a:latin typeface="Avenir Next" panose="020B0503020202020204" pitchFamily="34" charset="0"/>
              </a:rPr>
              <a:t>(</a:t>
            </a:r>
            <a:r>
              <a:rPr lang="nl-NL" sz="2100" dirty="0" err="1">
                <a:latin typeface="Avenir Next" panose="020B0503020202020204" pitchFamily="34" charset="0"/>
              </a:rPr>
              <a:t>experience</a:t>
            </a:r>
            <a:r>
              <a:rPr lang="nl-NL" sz="2100" dirty="0">
                <a:latin typeface="Avenir Next" panose="020B0503020202020204" pitchFamily="34" charset="0"/>
              </a:rPr>
              <a:t>)</a:t>
            </a: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F0AF42E7-6A6C-EF4A-AE5F-15F912717255}"/>
              </a:ext>
            </a:extLst>
          </p:cNvPr>
          <p:cNvSpPr/>
          <p:nvPr/>
        </p:nvSpPr>
        <p:spPr>
          <a:xfrm>
            <a:off x="7523183" y="2665176"/>
            <a:ext cx="2862122" cy="887895"/>
          </a:xfrm>
          <a:prstGeom prst="rect">
            <a:avLst/>
          </a:prstGeom>
          <a:solidFill>
            <a:srgbClr val="777775"/>
          </a:solidFill>
          <a:ln>
            <a:solidFill>
              <a:srgbClr val="777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100" dirty="0">
                <a:latin typeface="Avenir Next" panose="020B0503020202020204" pitchFamily="34" charset="0"/>
              </a:rPr>
              <a:t>Showcase </a:t>
            </a:r>
          </a:p>
          <a:p>
            <a:pPr algn="ctr"/>
            <a:r>
              <a:rPr lang="nl-NL" sz="2100" dirty="0">
                <a:latin typeface="Avenir Next" panose="020B0503020202020204" pitchFamily="34" charset="0"/>
              </a:rPr>
              <a:t>(</a:t>
            </a:r>
            <a:r>
              <a:rPr lang="nl-NL" sz="2100" dirty="0" err="1">
                <a:latin typeface="Avenir Next" panose="020B0503020202020204" pitchFamily="34" charset="0"/>
              </a:rPr>
              <a:t>visible</a:t>
            </a:r>
            <a:r>
              <a:rPr lang="nl-NL" sz="2100" dirty="0">
                <a:latin typeface="Avenir Next" panose="020B0503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368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ACD425-6D4C-C247-9B93-94E0667BD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>
                <a:solidFill>
                  <a:srgbClr val="436989"/>
                </a:solidFill>
              </a:rPr>
              <a:t>The </a:t>
            </a:r>
            <a:r>
              <a:rPr lang="nl-NL" b="1" dirty="0" err="1">
                <a:solidFill>
                  <a:srgbClr val="436989"/>
                </a:solidFill>
              </a:rPr>
              <a:t>meaning</a:t>
            </a:r>
            <a:r>
              <a:rPr lang="nl-NL" b="1" dirty="0">
                <a:solidFill>
                  <a:srgbClr val="436989"/>
                </a:solidFill>
              </a:rPr>
              <a:t> of </a:t>
            </a:r>
            <a:r>
              <a:rPr lang="nl-NL" b="1" dirty="0" err="1">
                <a:solidFill>
                  <a:srgbClr val="436989"/>
                </a:solidFill>
              </a:rPr>
              <a:t>Social</a:t>
            </a:r>
            <a:r>
              <a:rPr lang="nl-NL" b="1" dirty="0">
                <a:solidFill>
                  <a:srgbClr val="436989"/>
                </a:solidFill>
              </a:rPr>
              <a:t> </a:t>
            </a:r>
            <a:r>
              <a:rPr lang="nl-NL" b="1" dirty="0" err="1">
                <a:solidFill>
                  <a:srgbClr val="436989"/>
                </a:solidFill>
              </a:rPr>
              <a:t>Entrepreneurship</a:t>
            </a:r>
            <a:endParaRPr lang="nl-NL" b="1" dirty="0">
              <a:solidFill>
                <a:srgbClr val="436989"/>
              </a:solidFill>
            </a:endParaRPr>
          </a:p>
        </p:txBody>
      </p:sp>
      <p:grpSp>
        <p:nvGrpSpPr>
          <p:cNvPr id="6" name="Group 38">
            <a:extLst>
              <a:ext uri="{FF2B5EF4-FFF2-40B4-BE49-F238E27FC236}">
                <a16:creationId xmlns:a16="http://schemas.microsoft.com/office/drawing/2014/main" id="{56094A9B-E662-C844-A0DE-7594D7175EA0}"/>
              </a:ext>
            </a:extLst>
          </p:cNvPr>
          <p:cNvGrpSpPr>
            <a:grpSpLocks/>
          </p:cNvGrpSpPr>
          <p:nvPr/>
        </p:nvGrpSpPr>
        <p:grpSpPr bwMode="auto">
          <a:xfrm>
            <a:off x="1018308" y="1766454"/>
            <a:ext cx="4731328" cy="3944938"/>
            <a:chOff x="528" y="1296"/>
            <a:chExt cx="2149" cy="248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1D092AF-FFAD-8244-B5D0-727D09338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0" y="1493"/>
              <a:ext cx="305" cy="2218"/>
            </a:xfrm>
            <a:custGeom>
              <a:avLst/>
              <a:gdLst>
                <a:gd name="T0" fmla="*/ 263 w 305"/>
                <a:gd name="T1" fmla="*/ 0 h 2218"/>
                <a:gd name="T2" fmla="*/ 44 w 305"/>
                <a:gd name="T3" fmla="*/ 0 h 2218"/>
                <a:gd name="T4" fmla="*/ 0 w 305"/>
                <a:gd name="T5" fmla="*/ 2218 h 2218"/>
                <a:gd name="T6" fmla="*/ 305 w 305"/>
                <a:gd name="T7" fmla="*/ 2218 h 2218"/>
                <a:gd name="T8" fmla="*/ 263 w 305"/>
                <a:gd name="T9" fmla="*/ 0 h 2218"/>
                <a:gd name="T10" fmla="*/ 263 w 305"/>
                <a:gd name="T11" fmla="*/ 0 h 2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5" h="2218">
                  <a:moveTo>
                    <a:pt x="263" y="0"/>
                  </a:moveTo>
                  <a:lnTo>
                    <a:pt x="44" y="0"/>
                  </a:lnTo>
                  <a:lnTo>
                    <a:pt x="0" y="2218"/>
                  </a:lnTo>
                  <a:lnTo>
                    <a:pt x="305" y="2218"/>
                  </a:lnTo>
                  <a:lnTo>
                    <a:pt x="263" y="0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081BADD-7530-8943-AA44-17939D62A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0" y="1493"/>
              <a:ext cx="305" cy="2218"/>
            </a:xfrm>
            <a:custGeom>
              <a:avLst/>
              <a:gdLst>
                <a:gd name="T0" fmla="*/ 263 w 305"/>
                <a:gd name="T1" fmla="*/ 0 h 2218"/>
                <a:gd name="T2" fmla="*/ 44 w 305"/>
                <a:gd name="T3" fmla="*/ 0 h 2218"/>
                <a:gd name="T4" fmla="*/ 0 w 305"/>
                <a:gd name="T5" fmla="*/ 2218 h 2218"/>
                <a:gd name="T6" fmla="*/ 305 w 305"/>
                <a:gd name="T7" fmla="*/ 2218 h 2218"/>
                <a:gd name="T8" fmla="*/ 263 w 305"/>
                <a:gd name="T9" fmla="*/ 0 h 2218"/>
                <a:gd name="T10" fmla="*/ 263 w 305"/>
                <a:gd name="T11" fmla="*/ 0 h 2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5" h="2218">
                  <a:moveTo>
                    <a:pt x="263" y="0"/>
                  </a:moveTo>
                  <a:lnTo>
                    <a:pt x="44" y="0"/>
                  </a:lnTo>
                  <a:lnTo>
                    <a:pt x="0" y="2218"/>
                  </a:lnTo>
                  <a:lnTo>
                    <a:pt x="305" y="2218"/>
                  </a:lnTo>
                  <a:lnTo>
                    <a:pt x="263" y="0"/>
                  </a:lnTo>
                  <a:lnTo>
                    <a:pt x="263" y="0"/>
                  </a:lnTo>
                </a:path>
              </a:pathLst>
            </a:custGeom>
            <a:solidFill>
              <a:srgbClr val="82A9A0"/>
            </a:solidFill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D2186E1-596B-3845-8D70-1E75BA75C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" y="1576"/>
              <a:ext cx="15" cy="65"/>
            </a:xfrm>
            <a:custGeom>
              <a:avLst/>
              <a:gdLst>
                <a:gd name="T0" fmla="*/ 15 w 15"/>
                <a:gd name="T1" fmla="*/ 65 h 65"/>
                <a:gd name="T2" fmla="*/ 10 w 15"/>
                <a:gd name="T3" fmla="*/ 16 h 65"/>
                <a:gd name="T4" fmla="*/ 0 w 15"/>
                <a:gd name="T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65">
                  <a:moveTo>
                    <a:pt x="15" y="65"/>
                  </a:moveTo>
                  <a:lnTo>
                    <a:pt x="10" y="16"/>
                  </a:lnTo>
                  <a:lnTo>
                    <a:pt x="0" y="0"/>
                  </a:lnTo>
                </a:path>
              </a:pathLst>
            </a:custGeom>
            <a:solidFill>
              <a:schemeClr val="hlink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43DC7114-9F3A-204F-84C6-28E9BD890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4" y="1496"/>
              <a:ext cx="198" cy="89"/>
            </a:xfrm>
            <a:custGeom>
              <a:avLst/>
              <a:gdLst>
                <a:gd name="T0" fmla="*/ 198 w 198"/>
                <a:gd name="T1" fmla="*/ 0 h 89"/>
                <a:gd name="T2" fmla="*/ 191 w 198"/>
                <a:gd name="T3" fmla="*/ 34 h 89"/>
                <a:gd name="T4" fmla="*/ 169 w 198"/>
                <a:gd name="T5" fmla="*/ 63 h 89"/>
                <a:gd name="T6" fmla="*/ 139 w 198"/>
                <a:gd name="T7" fmla="*/ 80 h 89"/>
                <a:gd name="T8" fmla="*/ 99 w 198"/>
                <a:gd name="T9" fmla="*/ 89 h 89"/>
                <a:gd name="T10" fmla="*/ 60 w 198"/>
                <a:gd name="T11" fmla="*/ 80 h 89"/>
                <a:gd name="T12" fmla="*/ 29 w 198"/>
                <a:gd name="T13" fmla="*/ 63 h 89"/>
                <a:gd name="T14" fmla="*/ 8 w 198"/>
                <a:gd name="T15" fmla="*/ 34 h 89"/>
                <a:gd name="T16" fmla="*/ 0 w 198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8" h="89">
                  <a:moveTo>
                    <a:pt x="198" y="0"/>
                  </a:moveTo>
                  <a:lnTo>
                    <a:pt x="191" y="34"/>
                  </a:lnTo>
                  <a:lnTo>
                    <a:pt x="169" y="63"/>
                  </a:lnTo>
                  <a:lnTo>
                    <a:pt x="139" y="80"/>
                  </a:lnTo>
                  <a:lnTo>
                    <a:pt x="99" y="89"/>
                  </a:lnTo>
                  <a:lnTo>
                    <a:pt x="60" y="80"/>
                  </a:lnTo>
                  <a:lnTo>
                    <a:pt x="29" y="63"/>
                  </a:lnTo>
                  <a:lnTo>
                    <a:pt x="8" y="34"/>
                  </a:lnTo>
                  <a:lnTo>
                    <a:pt x="0" y="0"/>
                  </a:lnTo>
                </a:path>
              </a:pathLst>
            </a:custGeom>
            <a:solidFill>
              <a:srgbClr val="777775"/>
            </a:solidFill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2E3B8833-C224-1C49-9F40-F4F339A52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" y="1515"/>
              <a:ext cx="199" cy="89"/>
            </a:xfrm>
            <a:custGeom>
              <a:avLst/>
              <a:gdLst>
                <a:gd name="T0" fmla="*/ 199 w 199"/>
                <a:gd name="T1" fmla="*/ 0 h 89"/>
                <a:gd name="T2" fmla="*/ 192 w 199"/>
                <a:gd name="T3" fmla="*/ 34 h 89"/>
                <a:gd name="T4" fmla="*/ 170 w 199"/>
                <a:gd name="T5" fmla="*/ 63 h 89"/>
                <a:gd name="T6" fmla="*/ 139 w 199"/>
                <a:gd name="T7" fmla="*/ 80 h 89"/>
                <a:gd name="T8" fmla="*/ 100 w 199"/>
                <a:gd name="T9" fmla="*/ 89 h 89"/>
                <a:gd name="T10" fmla="*/ 61 w 199"/>
                <a:gd name="T11" fmla="*/ 80 h 89"/>
                <a:gd name="T12" fmla="*/ 29 w 199"/>
                <a:gd name="T13" fmla="*/ 63 h 89"/>
                <a:gd name="T14" fmla="*/ 8 w 199"/>
                <a:gd name="T15" fmla="*/ 34 h 89"/>
                <a:gd name="T16" fmla="*/ 0 w 199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9" h="89">
                  <a:moveTo>
                    <a:pt x="199" y="0"/>
                  </a:moveTo>
                  <a:lnTo>
                    <a:pt x="192" y="34"/>
                  </a:lnTo>
                  <a:lnTo>
                    <a:pt x="170" y="63"/>
                  </a:lnTo>
                  <a:lnTo>
                    <a:pt x="139" y="80"/>
                  </a:lnTo>
                  <a:lnTo>
                    <a:pt x="100" y="89"/>
                  </a:lnTo>
                  <a:lnTo>
                    <a:pt x="61" y="80"/>
                  </a:lnTo>
                  <a:lnTo>
                    <a:pt x="29" y="63"/>
                  </a:lnTo>
                  <a:lnTo>
                    <a:pt x="8" y="34"/>
                  </a:lnTo>
                  <a:lnTo>
                    <a:pt x="0" y="0"/>
                  </a:lnTo>
                </a:path>
              </a:pathLst>
            </a:custGeom>
            <a:solidFill>
              <a:srgbClr val="777775"/>
            </a:solidFill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6537EBC4-EDA0-BB41-8CA3-DFF988A28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" y="3659"/>
              <a:ext cx="1434" cy="59"/>
            </a:xfrm>
            <a:custGeom>
              <a:avLst/>
              <a:gdLst>
                <a:gd name="T0" fmla="*/ 1434 w 1434"/>
                <a:gd name="T1" fmla="*/ 59 h 59"/>
                <a:gd name="T2" fmla="*/ 0 w 1434"/>
                <a:gd name="T3" fmla="*/ 59 h 59"/>
                <a:gd name="T4" fmla="*/ 237 w 1434"/>
                <a:gd name="T5" fmla="*/ 0 h 59"/>
                <a:gd name="T6" fmla="*/ 1196 w 1434"/>
                <a:gd name="T7" fmla="*/ 0 h 59"/>
                <a:gd name="T8" fmla="*/ 1434 w 1434"/>
                <a:gd name="T9" fmla="*/ 59 h 59"/>
                <a:gd name="T10" fmla="*/ 1434 w 1434"/>
                <a:gd name="T1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4" h="59">
                  <a:moveTo>
                    <a:pt x="1434" y="59"/>
                  </a:moveTo>
                  <a:lnTo>
                    <a:pt x="0" y="59"/>
                  </a:lnTo>
                  <a:lnTo>
                    <a:pt x="237" y="0"/>
                  </a:lnTo>
                  <a:lnTo>
                    <a:pt x="1196" y="0"/>
                  </a:lnTo>
                  <a:lnTo>
                    <a:pt x="1434" y="59"/>
                  </a:lnTo>
                  <a:lnTo>
                    <a:pt x="1434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8A96C720-7763-6944-AFD3-13A261EC7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" y="3659"/>
              <a:ext cx="1434" cy="59"/>
            </a:xfrm>
            <a:custGeom>
              <a:avLst/>
              <a:gdLst>
                <a:gd name="T0" fmla="*/ 1434 w 1434"/>
                <a:gd name="T1" fmla="*/ 59 h 59"/>
                <a:gd name="T2" fmla="*/ 0 w 1434"/>
                <a:gd name="T3" fmla="*/ 59 h 59"/>
                <a:gd name="T4" fmla="*/ 237 w 1434"/>
                <a:gd name="T5" fmla="*/ 0 h 59"/>
                <a:gd name="T6" fmla="*/ 1196 w 1434"/>
                <a:gd name="T7" fmla="*/ 0 h 59"/>
                <a:gd name="T8" fmla="*/ 1434 w 1434"/>
                <a:gd name="T9" fmla="*/ 59 h 59"/>
                <a:gd name="T10" fmla="*/ 1434 w 1434"/>
                <a:gd name="T1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4" h="59">
                  <a:moveTo>
                    <a:pt x="1434" y="59"/>
                  </a:moveTo>
                  <a:lnTo>
                    <a:pt x="0" y="59"/>
                  </a:lnTo>
                  <a:lnTo>
                    <a:pt x="237" y="0"/>
                  </a:lnTo>
                  <a:lnTo>
                    <a:pt x="1196" y="0"/>
                  </a:lnTo>
                  <a:lnTo>
                    <a:pt x="1434" y="59"/>
                  </a:lnTo>
                  <a:lnTo>
                    <a:pt x="1434" y="59"/>
                  </a:lnTo>
                </a:path>
              </a:pathLst>
            </a:custGeom>
            <a:solidFill>
              <a:srgbClr val="436989"/>
            </a:solidFill>
            <a:ln w="317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43DED2E2-4B16-E149-83FE-8710FCC99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" y="3715"/>
              <a:ext cx="1923" cy="66"/>
            </a:xfrm>
            <a:custGeom>
              <a:avLst/>
              <a:gdLst>
                <a:gd name="T0" fmla="*/ 1923 w 1923"/>
                <a:gd name="T1" fmla="*/ 66 h 66"/>
                <a:gd name="T2" fmla="*/ 0 w 1923"/>
                <a:gd name="T3" fmla="*/ 66 h 66"/>
                <a:gd name="T4" fmla="*/ 49 w 1923"/>
                <a:gd name="T5" fmla="*/ 0 h 66"/>
                <a:gd name="T6" fmla="*/ 1876 w 1923"/>
                <a:gd name="T7" fmla="*/ 0 h 66"/>
                <a:gd name="T8" fmla="*/ 1923 w 1923"/>
                <a:gd name="T9" fmla="*/ 66 h 66"/>
                <a:gd name="T10" fmla="*/ 1923 w 1923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3" h="66">
                  <a:moveTo>
                    <a:pt x="1923" y="66"/>
                  </a:moveTo>
                  <a:lnTo>
                    <a:pt x="0" y="66"/>
                  </a:lnTo>
                  <a:lnTo>
                    <a:pt x="49" y="0"/>
                  </a:lnTo>
                  <a:lnTo>
                    <a:pt x="1876" y="0"/>
                  </a:lnTo>
                  <a:lnTo>
                    <a:pt x="1923" y="66"/>
                  </a:lnTo>
                  <a:lnTo>
                    <a:pt x="1923" y="66"/>
                  </a:lnTo>
                  <a:close/>
                </a:path>
              </a:pathLst>
            </a:custGeom>
            <a:solidFill>
              <a:srgbClr val="436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29D603AF-5385-5A42-983A-6AA4FC5B2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584"/>
              <a:ext cx="181" cy="1755"/>
            </a:xfrm>
            <a:custGeom>
              <a:avLst/>
              <a:gdLst>
                <a:gd name="T0" fmla="*/ 0 w 181"/>
                <a:gd name="T1" fmla="*/ 0 h 1755"/>
                <a:gd name="T2" fmla="*/ 10 w 181"/>
                <a:gd name="T3" fmla="*/ 15 h 1755"/>
                <a:gd name="T4" fmla="*/ 15 w 181"/>
                <a:gd name="T5" fmla="*/ 63 h 1755"/>
                <a:gd name="T6" fmla="*/ 23 w 181"/>
                <a:gd name="T7" fmla="*/ 100 h 1755"/>
                <a:gd name="T8" fmla="*/ 41 w 181"/>
                <a:gd name="T9" fmla="*/ 124 h 1755"/>
                <a:gd name="T10" fmla="*/ 69 w 181"/>
                <a:gd name="T11" fmla="*/ 138 h 1755"/>
                <a:gd name="T12" fmla="*/ 99 w 181"/>
                <a:gd name="T13" fmla="*/ 145 h 1755"/>
                <a:gd name="T14" fmla="*/ 157 w 181"/>
                <a:gd name="T15" fmla="*/ 155 h 1755"/>
                <a:gd name="T16" fmla="*/ 174 w 181"/>
                <a:gd name="T17" fmla="*/ 166 h 1755"/>
                <a:gd name="T18" fmla="*/ 181 w 181"/>
                <a:gd name="T19" fmla="*/ 186 h 1755"/>
                <a:gd name="T20" fmla="*/ 181 w 181"/>
                <a:gd name="T21" fmla="*/ 1755 h 1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1755">
                  <a:moveTo>
                    <a:pt x="0" y="0"/>
                  </a:moveTo>
                  <a:lnTo>
                    <a:pt x="10" y="15"/>
                  </a:lnTo>
                  <a:lnTo>
                    <a:pt x="15" y="63"/>
                  </a:lnTo>
                  <a:lnTo>
                    <a:pt x="23" y="100"/>
                  </a:lnTo>
                  <a:lnTo>
                    <a:pt x="41" y="124"/>
                  </a:lnTo>
                  <a:lnTo>
                    <a:pt x="69" y="138"/>
                  </a:lnTo>
                  <a:lnTo>
                    <a:pt x="99" y="145"/>
                  </a:lnTo>
                  <a:lnTo>
                    <a:pt x="157" y="155"/>
                  </a:lnTo>
                  <a:lnTo>
                    <a:pt x="174" y="166"/>
                  </a:lnTo>
                  <a:lnTo>
                    <a:pt x="181" y="186"/>
                  </a:lnTo>
                  <a:lnTo>
                    <a:pt x="181" y="1755"/>
                  </a:lnTo>
                </a:path>
              </a:pathLst>
            </a:custGeom>
            <a:solidFill>
              <a:srgbClr val="7FB6BE"/>
            </a:solidFill>
            <a:ln w="11176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2786175A-B756-CD40-BDD3-04B616323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3303"/>
              <a:ext cx="820" cy="57"/>
            </a:xfrm>
            <a:custGeom>
              <a:avLst/>
              <a:gdLst>
                <a:gd name="T0" fmla="*/ 0 w 866"/>
                <a:gd name="T1" fmla="*/ 30 h 59"/>
                <a:gd name="T2" fmla="*/ 12 w 866"/>
                <a:gd name="T3" fmla="*/ 50 h 59"/>
                <a:gd name="T4" fmla="*/ 37 w 866"/>
                <a:gd name="T5" fmla="*/ 59 h 59"/>
                <a:gd name="T6" fmla="*/ 829 w 866"/>
                <a:gd name="T7" fmla="*/ 59 h 59"/>
                <a:gd name="T8" fmla="*/ 857 w 866"/>
                <a:gd name="T9" fmla="*/ 50 h 59"/>
                <a:gd name="T10" fmla="*/ 866 w 866"/>
                <a:gd name="T11" fmla="*/ 30 h 59"/>
                <a:gd name="T12" fmla="*/ 857 w 866"/>
                <a:gd name="T13" fmla="*/ 8 h 59"/>
                <a:gd name="T14" fmla="*/ 829 w 866"/>
                <a:gd name="T15" fmla="*/ 0 h 59"/>
                <a:gd name="T16" fmla="*/ 37 w 866"/>
                <a:gd name="T17" fmla="*/ 0 h 59"/>
                <a:gd name="T18" fmla="*/ 12 w 866"/>
                <a:gd name="T19" fmla="*/ 8 h 59"/>
                <a:gd name="T20" fmla="*/ 0 w 866"/>
                <a:gd name="T21" fmla="*/ 30 h 59"/>
                <a:gd name="T22" fmla="*/ 0 w 866"/>
                <a:gd name="T23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66" h="59">
                  <a:moveTo>
                    <a:pt x="0" y="30"/>
                  </a:moveTo>
                  <a:lnTo>
                    <a:pt x="12" y="50"/>
                  </a:lnTo>
                  <a:lnTo>
                    <a:pt x="37" y="59"/>
                  </a:lnTo>
                  <a:lnTo>
                    <a:pt x="829" y="59"/>
                  </a:lnTo>
                  <a:lnTo>
                    <a:pt x="857" y="50"/>
                  </a:lnTo>
                  <a:lnTo>
                    <a:pt x="866" y="30"/>
                  </a:lnTo>
                  <a:lnTo>
                    <a:pt x="857" y="8"/>
                  </a:lnTo>
                  <a:lnTo>
                    <a:pt x="829" y="0"/>
                  </a:lnTo>
                  <a:lnTo>
                    <a:pt x="37" y="0"/>
                  </a:lnTo>
                  <a:lnTo>
                    <a:pt x="12" y="8"/>
                  </a:lnTo>
                  <a:lnTo>
                    <a:pt x="0" y="30"/>
                  </a:lnTo>
                  <a:lnTo>
                    <a:pt x="0" y="30"/>
                  </a:lnTo>
                </a:path>
              </a:pathLst>
            </a:custGeom>
            <a:solidFill>
              <a:srgbClr val="7FB6BE"/>
            </a:solidFill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2620BB6A-27AE-2646-9D7D-E1488AD8B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" y="1584"/>
              <a:ext cx="182" cy="1755"/>
            </a:xfrm>
            <a:custGeom>
              <a:avLst/>
              <a:gdLst>
                <a:gd name="T0" fmla="*/ 182 w 182"/>
                <a:gd name="T1" fmla="*/ 0 h 1755"/>
                <a:gd name="T2" fmla="*/ 172 w 182"/>
                <a:gd name="T3" fmla="*/ 15 h 1755"/>
                <a:gd name="T4" fmla="*/ 166 w 182"/>
                <a:gd name="T5" fmla="*/ 63 h 1755"/>
                <a:gd name="T6" fmla="*/ 159 w 182"/>
                <a:gd name="T7" fmla="*/ 100 h 1755"/>
                <a:gd name="T8" fmla="*/ 142 w 182"/>
                <a:gd name="T9" fmla="*/ 124 h 1755"/>
                <a:gd name="T10" fmla="*/ 115 w 182"/>
                <a:gd name="T11" fmla="*/ 138 h 1755"/>
                <a:gd name="T12" fmla="*/ 84 w 182"/>
                <a:gd name="T13" fmla="*/ 145 h 1755"/>
                <a:gd name="T14" fmla="*/ 26 w 182"/>
                <a:gd name="T15" fmla="*/ 155 h 1755"/>
                <a:gd name="T16" fmla="*/ 8 w 182"/>
                <a:gd name="T17" fmla="*/ 166 h 1755"/>
                <a:gd name="T18" fmla="*/ 0 w 182"/>
                <a:gd name="T19" fmla="*/ 186 h 1755"/>
                <a:gd name="T20" fmla="*/ 0 w 182"/>
                <a:gd name="T21" fmla="*/ 1755 h 1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2" h="1755">
                  <a:moveTo>
                    <a:pt x="182" y="0"/>
                  </a:moveTo>
                  <a:lnTo>
                    <a:pt x="172" y="15"/>
                  </a:lnTo>
                  <a:lnTo>
                    <a:pt x="166" y="63"/>
                  </a:lnTo>
                  <a:lnTo>
                    <a:pt x="159" y="100"/>
                  </a:lnTo>
                  <a:lnTo>
                    <a:pt x="142" y="124"/>
                  </a:lnTo>
                  <a:lnTo>
                    <a:pt x="115" y="138"/>
                  </a:lnTo>
                  <a:lnTo>
                    <a:pt x="84" y="145"/>
                  </a:lnTo>
                  <a:lnTo>
                    <a:pt x="26" y="155"/>
                  </a:lnTo>
                  <a:lnTo>
                    <a:pt x="8" y="166"/>
                  </a:lnTo>
                  <a:lnTo>
                    <a:pt x="0" y="186"/>
                  </a:lnTo>
                  <a:lnTo>
                    <a:pt x="0" y="1755"/>
                  </a:lnTo>
                </a:path>
              </a:pathLst>
            </a:custGeom>
            <a:solidFill>
              <a:srgbClr val="7FB6BE"/>
            </a:solidFill>
            <a:ln w="11176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750DC541-708C-F442-AE6D-C4F2CF0B8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" y="3309"/>
              <a:ext cx="866" cy="59"/>
            </a:xfrm>
            <a:custGeom>
              <a:avLst/>
              <a:gdLst>
                <a:gd name="T0" fmla="*/ 866 w 866"/>
                <a:gd name="T1" fmla="*/ 30 h 59"/>
                <a:gd name="T2" fmla="*/ 856 w 866"/>
                <a:gd name="T3" fmla="*/ 50 h 59"/>
                <a:gd name="T4" fmla="*/ 830 w 866"/>
                <a:gd name="T5" fmla="*/ 59 h 59"/>
                <a:gd name="T6" fmla="*/ 38 w 866"/>
                <a:gd name="T7" fmla="*/ 59 h 59"/>
                <a:gd name="T8" fmla="*/ 11 w 866"/>
                <a:gd name="T9" fmla="*/ 50 h 59"/>
                <a:gd name="T10" fmla="*/ 0 w 866"/>
                <a:gd name="T11" fmla="*/ 30 h 59"/>
                <a:gd name="T12" fmla="*/ 11 w 866"/>
                <a:gd name="T13" fmla="*/ 8 h 59"/>
                <a:gd name="T14" fmla="*/ 38 w 866"/>
                <a:gd name="T15" fmla="*/ 0 h 59"/>
                <a:gd name="T16" fmla="*/ 830 w 866"/>
                <a:gd name="T17" fmla="*/ 0 h 59"/>
                <a:gd name="T18" fmla="*/ 856 w 866"/>
                <a:gd name="T19" fmla="*/ 8 h 59"/>
                <a:gd name="T20" fmla="*/ 866 w 866"/>
                <a:gd name="T21" fmla="*/ 30 h 59"/>
                <a:gd name="T22" fmla="*/ 866 w 866"/>
                <a:gd name="T23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66" h="59">
                  <a:moveTo>
                    <a:pt x="866" y="30"/>
                  </a:moveTo>
                  <a:lnTo>
                    <a:pt x="856" y="50"/>
                  </a:lnTo>
                  <a:lnTo>
                    <a:pt x="830" y="59"/>
                  </a:lnTo>
                  <a:lnTo>
                    <a:pt x="38" y="59"/>
                  </a:lnTo>
                  <a:lnTo>
                    <a:pt x="11" y="50"/>
                  </a:lnTo>
                  <a:lnTo>
                    <a:pt x="0" y="30"/>
                  </a:lnTo>
                  <a:lnTo>
                    <a:pt x="11" y="8"/>
                  </a:lnTo>
                  <a:lnTo>
                    <a:pt x="38" y="0"/>
                  </a:lnTo>
                  <a:lnTo>
                    <a:pt x="830" y="0"/>
                  </a:lnTo>
                  <a:lnTo>
                    <a:pt x="856" y="8"/>
                  </a:lnTo>
                  <a:lnTo>
                    <a:pt x="866" y="30"/>
                  </a:lnTo>
                  <a:lnTo>
                    <a:pt x="866" y="30"/>
                  </a:lnTo>
                </a:path>
              </a:pathLst>
            </a:custGeom>
            <a:solidFill>
              <a:srgbClr val="7FB6BE"/>
            </a:solidFill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9" name="Freeform 24">
              <a:extLst>
                <a:ext uri="{FF2B5EF4-FFF2-40B4-BE49-F238E27FC236}">
                  <a16:creationId xmlns:a16="http://schemas.microsoft.com/office/drawing/2014/main" id="{C9177AFC-A9AA-DE42-BD25-48F33DAF154B}"/>
                </a:ext>
              </a:extLst>
            </p:cNvPr>
            <p:cNvSpPr>
              <a:spLocks/>
            </p:cNvSpPr>
            <p:nvPr/>
          </p:nvSpPr>
          <p:spPr bwMode="auto">
            <a:xfrm rot="-5078">
              <a:off x="1536" y="1488"/>
              <a:ext cx="216" cy="1685"/>
            </a:xfrm>
            <a:custGeom>
              <a:avLst/>
              <a:gdLst>
                <a:gd name="T0" fmla="*/ 107 w 216"/>
                <a:gd name="T1" fmla="*/ 1685 h 1685"/>
                <a:gd name="T2" fmla="*/ 0 w 216"/>
                <a:gd name="T3" fmla="*/ 0 h 1685"/>
                <a:gd name="T4" fmla="*/ 216 w 216"/>
                <a:gd name="T5" fmla="*/ 0 h 1685"/>
                <a:gd name="T6" fmla="*/ 107 w 216"/>
                <a:gd name="T7" fmla="*/ 1685 h 1685"/>
                <a:gd name="T8" fmla="*/ 107 w 216"/>
                <a:gd name="T9" fmla="*/ 1685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685">
                  <a:moveTo>
                    <a:pt x="107" y="1685"/>
                  </a:moveTo>
                  <a:lnTo>
                    <a:pt x="0" y="0"/>
                  </a:lnTo>
                  <a:lnTo>
                    <a:pt x="216" y="0"/>
                  </a:lnTo>
                  <a:lnTo>
                    <a:pt x="107" y="1685"/>
                  </a:lnTo>
                  <a:lnTo>
                    <a:pt x="107" y="1685"/>
                  </a:lnTo>
                </a:path>
              </a:pathLst>
            </a:custGeom>
            <a:solidFill>
              <a:srgbClr val="7FB6BE"/>
            </a:solidFill>
            <a:ln w="11176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 dirty="0"/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56383FCE-39FB-1D43-8915-6DFD0F27066C}"/>
                </a:ext>
              </a:extLst>
            </p:cNvPr>
            <p:cNvSpPr>
              <a:spLocks/>
            </p:cNvSpPr>
            <p:nvPr/>
          </p:nvSpPr>
          <p:spPr bwMode="auto">
            <a:xfrm rot="-3562">
              <a:off x="720" y="1296"/>
              <a:ext cx="1818" cy="206"/>
            </a:xfrm>
            <a:custGeom>
              <a:avLst/>
              <a:gdLst>
                <a:gd name="T0" fmla="*/ 1818 w 1818"/>
                <a:gd name="T1" fmla="*/ 206 h 206"/>
                <a:gd name="T2" fmla="*/ 0 w 1818"/>
                <a:gd name="T3" fmla="*/ 206 h 206"/>
                <a:gd name="T4" fmla="*/ 909 w 1818"/>
                <a:gd name="T5" fmla="*/ 0 h 206"/>
                <a:gd name="T6" fmla="*/ 1818 w 1818"/>
                <a:gd name="T7" fmla="*/ 206 h 206"/>
                <a:gd name="T8" fmla="*/ 1818 w 1818"/>
                <a:gd name="T9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8" h="206">
                  <a:moveTo>
                    <a:pt x="1818" y="206"/>
                  </a:moveTo>
                  <a:lnTo>
                    <a:pt x="0" y="206"/>
                  </a:lnTo>
                  <a:lnTo>
                    <a:pt x="909" y="0"/>
                  </a:lnTo>
                  <a:lnTo>
                    <a:pt x="1818" y="206"/>
                  </a:lnTo>
                  <a:lnTo>
                    <a:pt x="1818" y="206"/>
                  </a:lnTo>
                </a:path>
              </a:pathLst>
            </a:custGeom>
            <a:solidFill>
              <a:srgbClr val="777775"/>
            </a:solidFill>
            <a:ln w="317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1050465C-8558-FD42-9EF9-32666E935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6" y="1355"/>
              <a:ext cx="113" cy="111"/>
            </a:xfrm>
            <a:custGeom>
              <a:avLst/>
              <a:gdLst>
                <a:gd name="T0" fmla="*/ 113 w 113"/>
                <a:gd name="T1" fmla="*/ 55 h 111"/>
                <a:gd name="T2" fmla="*/ 112 w 113"/>
                <a:gd name="T3" fmla="*/ 67 h 111"/>
                <a:gd name="T4" fmla="*/ 107 w 113"/>
                <a:gd name="T5" fmla="*/ 77 h 111"/>
                <a:gd name="T6" fmla="*/ 104 w 113"/>
                <a:gd name="T7" fmla="*/ 86 h 111"/>
                <a:gd name="T8" fmla="*/ 97 w 113"/>
                <a:gd name="T9" fmla="*/ 94 h 111"/>
                <a:gd name="T10" fmla="*/ 88 w 113"/>
                <a:gd name="T11" fmla="*/ 101 h 111"/>
                <a:gd name="T12" fmla="*/ 78 w 113"/>
                <a:gd name="T13" fmla="*/ 107 h 111"/>
                <a:gd name="T14" fmla="*/ 67 w 113"/>
                <a:gd name="T15" fmla="*/ 110 h 111"/>
                <a:gd name="T16" fmla="*/ 57 w 113"/>
                <a:gd name="T17" fmla="*/ 111 h 111"/>
                <a:gd name="T18" fmla="*/ 45 w 113"/>
                <a:gd name="T19" fmla="*/ 110 h 111"/>
                <a:gd name="T20" fmla="*/ 35 w 113"/>
                <a:gd name="T21" fmla="*/ 107 h 111"/>
                <a:gd name="T22" fmla="*/ 25 w 113"/>
                <a:gd name="T23" fmla="*/ 101 h 111"/>
                <a:gd name="T24" fmla="*/ 17 w 113"/>
                <a:gd name="T25" fmla="*/ 94 h 111"/>
                <a:gd name="T26" fmla="*/ 10 w 113"/>
                <a:gd name="T27" fmla="*/ 86 h 111"/>
                <a:gd name="T28" fmla="*/ 4 w 113"/>
                <a:gd name="T29" fmla="*/ 77 h 111"/>
                <a:gd name="T30" fmla="*/ 2 w 113"/>
                <a:gd name="T31" fmla="*/ 67 h 111"/>
                <a:gd name="T32" fmla="*/ 0 w 113"/>
                <a:gd name="T33" fmla="*/ 55 h 111"/>
                <a:gd name="T34" fmla="*/ 2 w 113"/>
                <a:gd name="T35" fmla="*/ 44 h 111"/>
                <a:gd name="T36" fmla="*/ 4 w 113"/>
                <a:gd name="T37" fmla="*/ 34 h 111"/>
                <a:gd name="T38" fmla="*/ 10 w 113"/>
                <a:gd name="T39" fmla="*/ 24 h 111"/>
                <a:gd name="T40" fmla="*/ 17 w 113"/>
                <a:gd name="T41" fmla="*/ 16 h 111"/>
                <a:gd name="T42" fmla="*/ 25 w 113"/>
                <a:gd name="T43" fmla="*/ 9 h 111"/>
                <a:gd name="T44" fmla="*/ 35 w 113"/>
                <a:gd name="T45" fmla="*/ 3 h 111"/>
                <a:gd name="T46" fmla="*/ 45 w 113"/>
                <a:gd name="T47" fmla="*/ 1 h 111"/>
                <a:gd name="T48" fmla="*/ 57 w 113"/>
                <a:gd name="T49" fmla="*/ 0 h 111"/>
                <a:gd name="T50" fmla="*/ 67 w 113"/>
                <a:gd name="T51" fmla="*/ 1 h 111"/>
                <a:gd name="T52" fmla="*/ 78 w 113"/>
                <a:gd name="T53" fmla="*/ 3 h 111"/>
                <a:gd name="T54" fmla="*/ 88 w 113"/>
                <a:gd name="T55" fmla="*/ 9 h 111"/>
                <a:gd name="T56" fmla="*/ 97 w 113"/>
                <a:gd name="T57" fmla="*/ 16 h 111"/>
                <a:gd name="T58" fmla="*/ 104 w 113"/>
                <a:gd name="T59" fmla="*/ 24 h 111"/>
                <a:gd name="T60" fmla="*/ 107 w 113"/>
                <a:gd name="T61" fmla="*/ 34 h 111"/>
                <a:gd name="T62" fmla="*/ 112 w 113"/>
                <a:gd name="T63" fmla="*/ 44 h 111"/>
                <a:gd name="T64" fmla="*/ 113 w 113"/>
                <a:gd name="T65" fmla="*/ 55 h 111"/>
                <a:gd name="T66" fmla="*/ 113 w 113"/>
                <a:gd name="T67" fmla="*/ 5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3" h="111">
                  <a:moveTo>
                    <a:pt x="113" y="55"/>
                  </a:moveTo>
                  <a:lnTo>
                    <a:pt x="112" y="67"/>
                  </a:lnTo>
                  <a:lnTo>
                    <a:pt x="107" y="77"/>
                  </a:lnTo>
                  <a:lnTo>
                    <a:pt x="104" y="86"/>
                  </a:lnTo>
                  <a:lnTo>
                    <a:pt x="97" y="94"/>
                  </a:lnTo>
                  <a:lnTo>
                    <a:pt x="88" y="101"/>
                  </a:lnTo>
                  <a:lnTo>
                    <a:pt x="78" y="107"/>
                  </a:lnTo>
                  <a:lnTo>
                    <a:pt x="67" y="110"/>
                  </a:lnTo>
                  <a:lnTo>
                    <a:pt x="57" y="111"/>
                  </a:lnTo>
                  <a:lnTo>
                    <a:pt x="45" y="110"/>
                  </a:lnTo>
                  <a:lnTo>
                    <a:pt x="35" y="107"/>
                  </a:lnTo>
                  <a:lnTo>
                    <a:pt x="25" y="101"/>
                  </a:lnTo>
                  <a:lnTo>
                    <a:pt x="17" y="94"/>
                  </a:lnTo>
                  <a:lnTo>
                    <a:pt x="10" y="86"/>
                  </a:lnTo>
                  <a:lnTo>
                    <a:pt x="4" y="7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2" y="44"/>
                  </a:lnTo>
                  <a:lnTo>
                    <a:pt x="4" y="34"/>
                  </a:lnTo>
                  <a:lnTo>
                    <a:pt x="10" y="24"/>
                  </a:lnTo>
                  <a:lnTo>
                    <a:pt x="17" y="16"/>
                  </a:lnTo>
                  <a:lnTo>
                    <a:pt x="25" y="9"/>
                  </a:lnTo>
                  <a:lnTo>
                    <a:pt x="35" y="3"/>
                  </a:lnTo>
                  <a:lnTo>
                    <a:pt x="45" y="1"/>
                  </a:lnTo>
                  <a:lnTo>
                    <a:pt x="57" y="0"/>
                  </a:lnTo>
                  <a:lnTo>
                    <a:pt x="67" y="1"/>
                  </a:lnTo>
                  <a:lnTo>
                    <a:pt x="78" y="3"/>
                  </a:lnTo>
                  <a:lnTo>
                    <a:pt x="88" y="9"/>
                  </a:lnTo>
                  <a:lnTo>
                    <a:pt x="97" y="16"/>
                  </a:lnTo>
                  <a:lnTo>
                    <a:pt x="104" y="24"/>
                  </a:lnTo>
                  <a:lnTo>
                    <a:pt x="107" y="34"/>
                  </a:lnTo>
                  <a:lnTo>
                    <a:pt x="112" y="44"/>
                  </a:lnTo>
                  <a:lnTo>
                    <a:pt x="113" y="55"/>
                  </a:lnTo>
                  <a:lnTo>
                    <a:pt x="113" y="55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dirty="0"/>
            </a:p>
          </p:txBody>
        </p:sp>
      </p:grpSp>
      <p:sp>
        <p:nvSpPr>
          <p:cNvPr id="23" name="Rechthoek 22">
            <a:extLst>
              <a:ext uri="{FF2B5EF4-FFF2-40B4-BE49-F238E27FC236}">
                <a16:creationId xmlns:a16="http://schemas.microsoft.com/office/drawing/2014/main" id="{68A03FF3-209F-974C-BB5D-4D1FE0131F91}"/>
              </a:ext>
            </a:extLst>
          </p:cNvPr>
          <p:cNvSpPr/>
          <p:nvPr/>
        </p:nvSpPr>
        <p:spPr>
          <a:xfrm>
            <a:off x="1130755" y="4448554"/>
            <a:ext cx="1760763" cy="503582"/>
          </a:xfrm>
          <a:prstGeom prst="rect">
            <a:avLst/>
          </a:prstGeom>
          <a:solidFill>
            <a:srgbClr val="82A9A0"/>
          </a:solidFill>
          <a:ln>
            <a:solidFill>
              <a:srgbClr val="82A9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 err="1">
                <a:latin typeface="Avenir Next" panose="020B0503020202020204" pitchFamily="34" charset="0"/>
              </a:rPr>
              <a:t>Limitations</a:t>
            </a:r>
            <a:endParaRPr lang="nl-NL" sz="2000" dirty="0">
              <a:latin typeface="Avenir Next" panose="020B0503020202020204" pitchFamily="34" charset="0"/>
            </a:endParaRP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4B6A9FC7-822D-6A48-8A39-189A5D91BB48}"/>
              </a:ext>
            </a:extLst>
          </p:cNvPr>
          <p:cNvSpPr/>
          <p:nvPr/>
        </p:nvSpPr>
        <p:spPr>
          <a:xfrm>
            <a:off x="3867783" y="4448554"/>
            <a:ext cx="1760763" cy="503582"/>
          </a:xfrm>
          <a:prstGeom prst="rect">
            <a:avLst/>
          </a:prstGeom>
          <a:solidFill>
            <a:srgbClr val="82A9A0"/>
          </a:solidFill>
          <a:ln>
            <a:solidFill>
              <a:srgbClr val="82A9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 err="1">
                <a:latin typeface="Avenir Next" panose="020B0503020202020204" pitchFamily="34" charset="0"/>
              </a:rPr>
              <a:t>Talents</a:t>
            </a:r>
            <a:endParaRPr lang="nl-NL" sz="2000" dirty="0">
              <a:latin typeface="Avenir Next" panose="020B0503020202020204" pitchFamily="34" charset="0"/>
            </a:endParaRP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0B352DF8-683E-FD4A-954F-038241216C19}"/>
              </a:ext>
            </a:extLst>
          </p:cNvPr>
          <p:cNvSpPr/>
          <p:nvPr/>
        </p:nvSpPr>
        <p:spPr>
          <a:xfrm>
            <a:off x="1242050" y="3937384"/>
            <a:ext cx="1760763" cy="503582"/>
          </a:xfrm>
          <a:prstGeom prst="rect">
            <a:avLst/>
          </a:prstGeom>
          <a:solidFill>
            <a:srgbClr val="85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 err="1">
                <a:latin typeface="Avenir Next" panose="020B0503020202020204" pitchFamily="34" charset="0"/>
              </a:rPr>
              <a:t>Problems</a:t>
            </a:r>
            <a:endParaRPr lang="nl-NL" sz="2000" dirty="0">
              <a:latin typeface="Avenir Next" panose="020B0503020202020204" pitchFamily="34" charset="0"/>
            </a:endParaRP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2F1D0DC9-ED78-F64B-87BC-485AC4C87388}"/>
              </a:ext>
            </a:extLst>
          </p:cNvPr>
          <p:cNvSpPr/>
          <p:nvPr/>
        </p:nvSpPr>
        <p:spPr>
          <a:xfrm>
            <a:off x="3795848" y="3937384"/>
            <a:ext cx="1760763" cy="503582"/>
          </a:xfrm>
          <a:prstGeom prst="rect">
            <a:avLst/>
          </a:prstGeom>
          <a:solidFill>
            <a:srgbClr val="85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 err="1">
                <a:latin typeface="Avenir Next" panose="020B0503020202020204" pitchFamily="34" charset="0"/>
              </a:rPr>
              <a:t>Chances</a:t>
            </a:r>
            <a:endParaRPr lang="nl-NL" sz="2000" dirty="0">
              <a:latin typeface="Avenir Next" panose="020B0503020202020204" pitchFamily="34" charset="0"/>
            </a:endParaRPr>
          </a:p>
        </p:txBody>
      </p: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EB053B79-4A2C-6C46-BF87-504376FB590B}"/>
              </a:ext>
            </a:extLst>
          </p:cNvPr>
          <p:cNvCxnSpPr/>
          <p:nvPr/>
        </p:nvCxnSpPr>
        <p:spPr>
          <a:xfrm>
            <a:off x="546352" y="3311230"/>
            <a:ext cx="0" cy="2206487"/>
          </a:xfrm>
          <a:prstGeom prst="straightConnector1">
            <a:avLst/>
          </a:prstGeom>
          <a:ln w="76200">
            <a:solidFill>
              <a:srgbClr val="43698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met pijl 28">
            <a:extLst>
              <a:ext uri="{FF2B5EF4-FFF2-40B4-BE49-F238E27FC236}">
                <a16:creationId xmlns:a16="http://schemas.microsoft.com/office/drawing/2014/main" id="{F46CA262-B58E-1248-B254-117DC8E53F3C}"/>
              </a:ext>
            </a:extLst>
          </p:cNvPr>
          <p:cNvCxnSpPr/>
          <p:nvPr/>
        </p:nvCxnSpPr>
        <p:spPr>
          <a:xfrm>
            <a:off x="6254424" y="3311230"/>
            <a:ext cx="0" cy="2206487"/>
          </a:xfrm>
          <a:prstGeom prst="straightConnector1">
            <a:avLst/>
          </a:prstGeom>
          <a:ln w="76200">
            <a:solidFill>
              <a:srgbClr val="43698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hthoek 30">
            <a:extLst>
              <a:ext uri="{FF2B5EF4-FFF2-40B4-BE49-F238E27FC236}">
                <a16:creationId xmlns:a16="http://schemas.microsoft.com/office/drawing/2014/main" id="{F0AF42E7-6A6C-EF4A-AE5F-15F912717255}"/>
              </a:ext>
            </a:extLst>
          </p:cNvPr>
          <p:cNvSpPr/>
          <p:nvPr/>
        </p:nvSpPr>
        <p:spPr>
          <a:xfrm>
            <a:off x="7523182" y="2665176"/>
            <a:ext cx="2979821" cy="127220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777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100" dirty="0">
                <a:latin typeface="Avenir Next" panose="020B0503020202020204" pitchFamily="34" charset="0"/>
              </a:rPr>
              <a:t>The new </a:t>
            </a:r>
            <a:r>
              <a:rPr lang="nl-NL" sz="2100" dirty="0" err="1">
                <a:latin typeface="Avenir Next" panose="020B0503020202020204" pitchFamily="34" charset="0"/>
              </a:rPr>
              <a:t>normal</a:t>
            </a:r>
            <a:r>
              <a:rPr lang="nl-NL" sz="2100" dirty="0">
                <a:latin typeface="Avenir Next" panose="020B0503020202020204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62729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C4A2028-D091-4FB1-8335-043210813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66" y="622021"/>
            <a:ext cx="7955317" cy="5624055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085772B-5D23-B844-B474-2B0A68D07852}"/>
              </a:ext>
            </a:extLst>
          </p:cNvPr>
          <p:cNvSpPr txBox="1">
            <a:spLocks/>
          </p:cNvSpPr>
          <p:nvPr/>
        </p:nvSpPr>
        <p:spPr>
          <a:xfrm>
            <a:off x="93643" y="78199"/>
            <a:ext cx="10978661" cy="7602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solidFill>
                  <a:srgbClr val="436989"/>
                </a:solidFill>
              </a:rPr>
              <a:t>De ParticipatieCarrousel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0EA8655-22CB-4346-A3B2-9ED8701DB4B6}"/>
              </a:ext>
            </a:extLst>
          </p:cNvPr>
          <p:cNvSpPr txBox="1"/>
          <p:nvPr/>
        </p:nvSpPr>
        <p:spPr>
          <a:xfrm>
            <a:off x="7939668" y="423746"/>
            <a:ext cx="3992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436989"/>
                </a:solidFill>
              </a:rPr>
              <a:t>For </a:t>
            </a:r>
            <a:r>
              <a:rPr lang="nl-NL" sz="2400" b="1" dirty="0" err="1">
                <a:solidFill>
                  <a:srgbClr val="436989"/>
                </a:solidFill>
              </a:rPr>
              <a:t>and</a:t>
            </a:r>
            <a:r>
              <a:rPr lang="nl-NL" sz="2400" b="1" dirty="0">
                <a:solidFill>
                  <a:srgbClr val="436989"/>
                </a:solidFill>
              </a:rPr>
              <a:t> </a:t>
            </a:r>
            <a:r>
              <a:rPr lang="nl-NL" sz="2400" b="1" dirty="0" err="1">
                <a:solidFill>
                  <a:srgbClr val="436989"/>
                </a:solidFill>
              </a:rPr>
              <a:t>with</a:t>
            </a:r>
            <a:r>
              <a:rPr lang="nl-NL" sz="2400" b="1" dirty="0">
                <a:solidFill>
                  <a:srgbClr val="436989"/>
                </a:solidFill>
              </a:rPr>
              <a:t> </a:t>
            </a:r>
            <a:r>
              <a:rPr lang="nl-NL" sz="2400" b="1" dirty="0" err="1">
                <a:solidFill>
                  <a:srgbClr val="436989"/>
                </a:solidFill>
              </a:rPr>
              <a:t>employers</a:t>
            </a:r>
            <a:r>
              <a:rPr lang="nl-NL" sz="2400" b="1" dirty="0">
                <a:solidFill>
                  <a:srgbClr val="436989"/>
                </a:solidFill>
              </a:rPr>
              <a:t>!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B596519-AF53-6743-9986-C8712647D96E}"/>
              </a:ext>
            </a:extLst>
          </p:cNvPr>
          <p:cNvSpPr txBox="1"/>
          <p:nvPr/>
        </p:nvSpPr>
        <p:spPr>
          <a:xfrm>
            <a:off x="2458219" y="6232408"/>
            <a:ext cx="7275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436989"/>
                </a:solidFill>
              </a:rPr>
              <a:t>Serieuze kansen voor ongekend talent!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2BB3E47-7978-2B4F-B0D7-9057C97A7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31334"/>
            <a:ext cx="2185763" cy="79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81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C4A2028-D091-4FB1-8335-043210813F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6" b="49024"/>
          <a:stretch/>
        </p:blipFill>
        <p:spPr>
          <a:xfrm>
            <a:off x="2234534" y="1306587"/>
            <a:ext cx="7010801" cy="472474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085772B-5D23-B844-B474-2B0A68D07852}"/>
              </a:ext>
            </a:extLst>
          </p:cNvPr>
          <p:cNvSpPr txBox="1">
            <a:spLocks/>
          </p:cNvSpPr>
          <p:nvPr/>
        </p:nvSpPr>
        <p:spPr>
          <a:xfrm>
            <a:off x="93643" y="78199"/>
            <a:ext cx="10978661" cy="7602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solidFill>
                  <a:srgbClr val="436989"/>
                </a:solidFill>
              </a:rPr>
              <a:t>De Participatie Academie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0EA8655-22CB-4346-A3B2-9ED8701DB4B6}"/>
              </a:ext>
            </a:extLst>
          </p:cNvPr>
          <p:cNvSpPr txBox="1"/>
          <p:nvPr/>
        </p:nvSpPr>
        <p:spPr>
          <a:xfrm>
            <a:off x="5813667" y="826666"/>
            <a:ext cx="6298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436989"/>
                </a:solidFill>
              </a:rPr>
              <a:t>Voor </a:t>
            </a:r>
            <a:r>
              <a:rPr lang="nl-NL" sz="2400" b="1" dirty="0" err="1">
                <a:solidFill>
                  <a:srgbClr val="436989"/>
                </a:solidFill>
              </a:rPr>
              <a:t>participants</a:t>
            </a:r>
            <a:r>
              <a:rPr lang="nl-NL" sz="2400" b="1" dirty="0">
                <a:solidFill>
                  <a:srgbClr val="436989"/>
                </a:solidFill>
              </a:rPr>
              <a:t>, professionals en </a:t>
            </a:r>
            <a:r>
              <a:rPr lang="nl-NL" sz="2400" b="1" dirty="0" err="1">
                <a:solidFill>
                  <a:srgbClr val="436989"/>
                </a:solidFill>
              </a:rPr>
              <a:t>employers</a:t>
            </a:r>
            <a:r>
              <a:rPr lang="nl-NL" sz="2400" b="1" dirty="0">
                <a:solidFill>
                  <a:srgbClr val="436989"/>
                </a:solidFill>
              </a:rPr>
              <a:t>!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2BB3E47-7978-2B4F-B0D7-9057C97A7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31334"/>
            <a:ext cx="2185763" cy="79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38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FB8E35-6B0F-474A-BBDE-861BA0D77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Join</a:t>
            </a:r>
            <a:r>
              <a:rPr lang="nl-NL" dirty="0"/>
              <a:t> </a:t>
            </a:r>
            <a:r>
              <a:rPr lang="nl-NL" dirty="0" err="1"/>
              <a:t>us</a:t>
            </a:r>
            <a:r>
              <a:rPr lang="nl-NL" dirty="0"/>
              <a:t>?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51CEC50B-C26F-BF47-8BB1-78DCB817C13B}"/>
              </a:ext>
            </a:extLst>
          </p:cNvPr>
          <p:cNvSpPr txBox="1">
            <a:spLocks/>
          </p:cNvSpPr>
          <p:nvPr/>
        </p:nvSpPr>
        <p:spPr>
          <a:xfrm>
            <a:off x="4691641" y="1728751"/>
            <a:ext cx="6492174" cy="3842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2600" dirty="0">
                <a:latin typeface="Avenir Next" panose="020B0503020202020204" pitchFamily="34" charset="0"/>
              </a:rPr>
              <a:t>Bartel Geleijnse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600" dirty="0">
                <a:latin typeface="Avenir Next" panose="020B0503020202020204" pitchFamily="34" charset="0"/>
              </a:rPr>
              <a:t>Co </a:t>
            </a:r>
            <a:r>
              <a:rPr lang="nl-NL" sz="2600" dirty="0" err="1">
                <a:latin typeface="Avenir Next" panose="020B0503020202020204" pitchFamily="34" charset="0"/>
              </a:rPr>
              <a:t>Founder</a:t>
            </a:r>
            <a:r>
              <a:rPr lang="nl-NL" sz="2600" dirty="0">
                <a:latin typeface="Avenir Next" panose="020B0503020202020204" pitchFamily="34" charset="0"/>
              </a:rPr>
              <a:t>  Purpose People Practice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2600" dirty="0">
              <a:latin typeface="Avenir Next" panose="020B0503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600" dirty="0">
                <a:latin typeface="Avenir Next" panose="020B0503020202020204" pitchFamily="34" charset="0"/>
                <a:hlinkClick r:id="rId3"/>
              </a:rPr>
              <a:t>bartel@purposepeoplepractice.nl</a:t>
            </a:r>
            <a:endParaRPr lang="nl-NL" sz="2600" dirty="0">
              <a:latin typeface="Avenir Next" panose="020B0503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600" dirty="0">
                <a:latin typeface="Avenir Next" panose="020B0503020202020204" pitchFamily="34" charset="0"/>
                <a:hlinkClick r:id="rId4"/>
              </a:rPr>
              <a:t>www.purposepeoplepractictice.nl</a:t>
            </a:r>
            <a:endParaRPr lang="nl-NL" sz="2600" dirty="0">
              <a:latin typeface="Avenir Next" panose="020B0503020202020204" pitchFamily="34" charset="0"/>
            </a:endParaRPr>
          </a:p>
          <a:p>
            <a:pPr marL="0" indent="0">
              <a:buNone/>
            </a:pPr>
            <a:r>
              <a:rPr lang="nl-NL" sz="2600" dirty="0">
                <a:latin typeface="Avenir Next" panose="020B0503020202020204" pitchFamily="34" charset="0"/>
              </a:rPr>
              <a:t>088-2633485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9177C2F7-A1E1-C540-BB88-202EDAA2D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-198" r="5864"/>
          <a:stretch/>
        </p:blipFill>
        <p:spPr>
          <a:xfrm>
            <a:off x="387926" y="1728751"/>
            <a:ext cx="4226803" cy="28247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7BB8FD4-8F01-5C4A-90E9-C1C698F82F02}"/>
              </a:ext>
            </a:extLst>
          </p:cNvPr>
          <p:cNvSpPr txBox="1"/>
          <p:nvPr/>
        </p:nvSpPr>
        <p:spPr>
          <a:xfrm>
            <a:off x="-32356910" y="4952574"/>
            <a:ext cx="32356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i="1" dirty="0">
                <a:latin typeface="Avenir Next" panose="020B0503020202020204" pitchFamily="34" charset="0"/>
              </a:rPr>
              <a:t>mensen vergeten wat je hebt gezegd, 		 		mensen vergeten wat je hebt gedaan,		 		maar mensen vergeten nooit hoe je ze deed voelen!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8B027A9-2D64-44E1-9759-1891C63C94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9238" y="381182"/>
            <a:ext cx="1867967" cy="252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3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A9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6C546D-89FE-9248-B7E2-4E9082B00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300" b="1" dirty="0">
                <a:solidFill>
                  <a:srgbClr val="436989"/>
                </a:solidFill>
              </a:rPr>
              <a:t>Earth, market </a:t>
            </a:r>
            <a:r>
              <a:rPr lang="nl-NL" sz="3300" b="1" dirty="0" err="1">
                <a:solidFill>
                  <a:srgbClr val="436989"/>
                </a:solidFill>
              </a:rPr>
              <a:t>and</a:t>
            </a:r>
            <a:r>
              <a:rPr lang="nl-NL" sz="3300" b="1" dirty="0">
                <a:solidFill>
                  <a:srgbClr val="436989"/>
                </a:solidFill>
              </a:rPr>
              <a:t> society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7EFE121-4444-5242-BDF3-CF3C6AC40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474" y="1684338"/>
            <a:ext cx="6829777" cy="38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71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DECFA-D188-5E4B-BC49-2A217E7D1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300" b="1" dirty="0">
                <a:solidFill>
                  <a:srgbClr val="436989"/>
                </a:solidFill>
              </a:rPr>
              <a:t>Purpose </a:t>
            </a:r>
            <a:r>
              <a:rPr lang="nl-NL" sz="3300" b="1" dirty="0" err="1">
                <a:solidFill>
                  <a:srgbClr val="436989"/>
                </a:solidFill>
              </a:rPr>
              <a:t>Enterpreneurship</a:t>
            </a:r>
            <a:endParaRPr lang="nl-NL" sz="3300" b="1" dirty="0">
              <a:solidFill>
                <a:srgbClr val="436989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A6278B2-5160-4D43-87F1-7AD78322A4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7592576"/>
              </p:ext>
            </p:extLst>
          </p:nvPr>
        </p:nvGraphicFramePr>
        <p:xfrm>
          <a:off x="205153" y="1737681"/>
          <a:ext cx="11141719" cy="3887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hthoek 4">
            <a:extLst>
              <a:ext uri="{FF2B5EF4-FFF2-40B4-BE49-F238E27FC236}">
                <a16:creationId xmlns:a16="http://schemas.microsoft.com/office/drawing/2014/main" id="{567EB0C0-6BB4-3A46-BF38-570E8BC88D5B}"/>
              </a:ext>
            </a:extLst>
          </p:cNvPr>
          <p:cNvSpPr/>
          <p:nvPr/>
        </p:nvSpPr>
        <p:spPr>
          <a:xfrm>
            <a:off x="374740" y="4391891"/>
            <a:ext cx="3130461" cy="955969"/>
          </a:xfrm>
          <a:prstGeom prst="rect">
            <a:avLst/>
          </a:prstGeom>
          <a:solidFill>
            <a:srgbClr val="436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100" dirty="0">
                <a:latin typeface="Avenir Next" panose="020B0503020202020204" pitchFamily="34" charset="0"/>
              </a:rPr>
              <a:t>Commercial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3782D06-D78B-6C4A-A6A9-622286941FB0}"/>
              </a:ext>
            </a:extLst>
          </p:cNvPr>
          <p:cNvSpPr/>
          <p:nvPr/>
        </p:nvSpPr>
        <p:spPr>
          <a:xfrm>
            <a:off x="7910945" y="2008910"/>
            <a:ext cx="3130991" cy="961200"/>
          </a:xfrm>
          <a:prstGeom prst="rect">
            <a:avLst/>
          </a:prstGeom>
          <a:solidFill>
            <a:srgbClr val="436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100" dirty="0" err="1">
                <a:latin typeface="Avenir Next" panose="020B0503020202020204" pitchFamily="34" charset="0"/>
              </a:rPr>
              <a:t>Social</a:t>
            </a:r>
            <a:endParaRPr lang="nl-NL" sz="3100" dirty="0">
              <a:latin typeface="Avenir Next" panose="020B0503020202020204" pitchFamily="34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C2F9AA2-46EA-9546-8325-CDCC72107D0B}"/>
              </a:ext>
            </a:extLst>
          </p:cNvPr>
          <p:cNvSpPr/>
          <p:nvPr/>
        </p:nvSpPr>
        <p:spPr>
          <a:xfrm>
            <a:off x="4761074" y="2489510"/>
            <a:ext cx="1865808" cy="887895"/>
          </a:xfrm>
          <a:prstGeom prst="rect">
            <a:avLst/>
          </a:prstGeom>
          <a:solidFill>
            <a:srgbClr val="777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100" dirty="0" err="1">
                <a:latin typeface="Avenir Next" panose="020B0503020202020204" pitchFamily="34" charset="0"/>
              </a:rPr>
              <a:t>Responsible</a:t>
            </a:r>
            <a:endParaRPr lang="nl-NL" sz="2100" dirty="0">
              <a:latin typeface="Avenir Next" panose="020B0503020202020204" pitchFamily="34" charset="0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2F19BB4-69B8-674B-9EBC-AD21AB410C3C}"/>
              </a:ext>
            </a:extLst>
          </p:cNvPr>
          <p:cNvSpPr/>
          <p:nvPr/>
        </p:nvSpPr>
        <p:spPr>
          <a:xfrm>
            <a:off x="4761074" y="4030482"/>
            <a:ext cx="1865808" cy="887895"/>
          </a:xfrm>
          <a:prstGeom prst="rect">
            <a:avLst/>
          </a:prstGeom>
          <a:solidFill>
            <a:srgbClr val="777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100" dirty="0" err="1">
                <a:latin typeface="Avenir Next" panose="020B0503020202020204" pitchFamily="34" charset="0"/>
              </a:rPr>
              <a:t>Based</a:t>
            </a:r>
            <a:r>
              <a:rPr lang="nl-NL" sz="2100" dirty="0">
                <a:latin typeface="Avenir Next" panose="020B0503020202020204" pitchFamily="34" charset="0"/>
              </a:rPr>
              <a:t> on </a:t>
            </a:r>
            <a:r>
              <a:rPr lang="nl-NL" sz="2100" dirty="0" err="1">
                <a:latin typeface="Avenir Next" panose="020B0503020202020204" pitchFamily="34" charset="0"/>
              </a:rPr>
              <a:t>values</a:t>
            </a:r>
            <a:endParaRPr lang="nl-NL" sz="2100" dirty="0">
              <a:latin typeface="Avenir Next" panose="020B0503020202020204" pitchFamily="34" charset="0"/>
            </a:endParaRPr>
          </a:p>
        </p:txBody>
      </p:sp>
      <p:sp>
        <p:nvSpPr>
          <p:cNvPr id="9" name="Pijl omhoog en omlaag 8">
            <a:extLst>
              <a:ext uri="{FF2B5EF4-FFF2-40B4-BE49-F238E27FC236}">
                <a16:creationId xmlns:a16="http://schemas.microsoft.com/office/drawing/2014/main" id="{353BA92D-78C6-F04C-BC75-7C836A6C9CCC}"/>
              </a:ext>
            </a:extLst>
          </p:cNvPr>
          <p:cNvSpPr/>
          <p:nvPr/>
        </p:nvSpPr>
        <p:spPr>
          <a:xfrm>
            <a:off x="2129823" y="2008910"/>
            <a:ext cx="706582" cy="1219199"/>
          </a:xfrm>
          <a:prstGeom prst="upDownArrow">
            <a:avLst/>
          </a:prstGeom>
          <a:solidFill>
            <a:srgbClr val="7F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Pijl omhoog en omlaag 9">
            <a:extLst>
              <a:ext uri="{FF2B5EF4-FFF2-40B4-BE49-F238E27FC236}">
                <a16:creationId xmlns:a16="http://schemas.microsoft.com/office/drawing/2014/main" id="{D5EC8C43-2A11-7A4B-BEE2-E30291C35042}"/>
              </a:ext>
            </a:extLst>
          </p:cNvPr>
          <p:cNvSpPr/>
          <p:nvPr/>
        </p:nvSpPr>
        <p:spPr>
          <a:xfrm>
            <a:off x="8633586" y="4030482"/>
            <a:ext cx="706582" cy="1219199"/>
          </a:xfrm>
          <a:prstGeom prst="upDownArrow">
            <a:avLst/>
          </a:prstGeom>
          <a:solidFill>
            <a:srgbClr val="7F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4839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ACD425-6D4C-C247-9B93-94E0667BD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>
                <a:solidFill>
                  <a:srgbClr val="436989"/>
                </a:solidFill>
              </a:rPr>
              <a:t>The </a:t>
            </a:r>
            <a:r>
              <a:rPr lang="nl-NL" b="1" dirty="0" err="1">
                <a:solidFill>
                  <a:srgbClr val="436989"/>
                </a:solidFill>
              </a:rPr>
              <a:t>meaning</a:t>
            </a:r>
            <a:r>
              <a:rPr lang="nl-NL" b="1" dirty="0">
                <a:solidFill>
                  <a:srgbClr val="436989"/>
                </a:solidFill>
              </a:rPr>
              <a:t> of </a:t>
            </a:r>
            <a:r>
              <a:rPr lang="nl-NL" b="1" dirty="0" err="1">
                <a:solidFill>
                  <a:srgbClr val="436989"/>
                </a:solidFill>
              </a:rPr>
              <a:t>Social</a:t>
            </a:r>
            <a:r>
              <a:rPr lang="nl-NL" b="1" dirty="0">
                <a:solidFill>
                  <a:srgbClr val="436989"/>
                </a:solidFill>
              </a:rPr>
              <a:t> </a:t>
            </a:r>
            <a:r>
              <a:rPr lang="nl-NL" b="1" dirty="0" err="1">
                <a:solidFill>
                  <a:srgbClr val="436989"/>
                </a:solidFill>
              </a:rPr>
              <a:t>Entrepreneurship</a:t>
            </a:r>
            <a:r>
              <a:rPr lang="nl-NL" b="1" dirty="0">
                <a:solidFill>
                  <a:srgbClr val="436989"/>
                </a:solidFill>
              </a:rPr>
              <a:t>?</a:t>
            </a:r>
          </a:p>
        </p:txBody>
      </p:sp>
      <p:grpSp>
        <p:nvGrpSpPr>
          <p:cNvPr id="6" name="Group 38">
            <a:extLst>
              <a:ext uri="{FF2B5EF4-FFF2-40B4-BE49-F238E27FC236}">
                <a16:creationId xmlns:a16="http://schemas.microsoft.com/office/drawing/2014/main" id="{56094A9B-E662-C844-A0DE-7594D7175EA0}"/>
              </a:ext>
            </a:extLst>
          </p:cNvPr>
          <p:cNvGrpSpPr>
            <a:grpSpLocks/>
          </p:cNvGrpSpPr>
          <p:nvPr/>
        </p:nvGrpSpPr>
        <p:grpSpPr bwMode="auto">
          <a:xfrm>
            <a:off x="1018308" y="1766454"/>
            <a:ext cx="4731328" cy="3944938"/>
            <a:chOff x="528" y="1296"/>
            <a:chExt cx="2149" cy="248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1D092AF-FFAD-8244-B5D0-727D09338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0" y="1493"/>
              <a:ext cx="305" cy="2218"/>
            </a:xfrm>
            <a:custGeom>
              <a:avLst/>
              <a:gdLst>
                <a:gd name="T0" fmla="*/ 263 w 305"/>
                <a:gd name="T1" fmla="*/ 0 h 2218"/>
                <a:gd name="T2" fmla="*/ 44 w 305"/>
                <a:gd name="T3" fmla="*/ 0 h 2218"/>
                <a:gd name="T4" fmla="*/ 0 w 305"/>
                <a:gd name="T5" fmla="*/ 2218 h 2218"/>
                <a:gd name="T6" fmla="*/ 305 w 305"/>
                <a:gd name="T7" fmla="*/ 2218 h 2218"/>
                <a:gd name="T8" fmla="*/ 263 w 305"/>
                <a:gd name="T9" fmla="*/ 0 h 2218"/>
                <a:gd name="T10" fmla="*/ 263 w 305"/>
                <a:gd name="T11" fmla="*/ 0 h 2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5" h="2218">
                  <a:moveTo>
                    <a:pt x="263" y="0"/>
                  </a:moveTo>
                  <a:lnTo>
                    <a:pt x="44" y="0"/>
                  </a:lnTo>
                  <a:lnTo>
                    <a:pt x="0" y="2218"/>
                  </a:lnTo>
                  <a:lnTo>
                    <a:pt x="305" y="2218"/>
                  </a:lnTo>
                  <a:lnTo>
                    <a:pt x="263" y="0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081BADD-7530-8943-AA44-17939D62A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0" y="1493"/>
              <a:ext cx="305" cy="2218"/>
            </a:xfrm>
            <a:custGeom>
              <a:avLst/>
              <a:gdLst>
                <a:gd name="T0" fmla="*/ 263 w 305"/>
                <a:gd name="T1" fmla="*/ 0 h 2218"/>
                <a:gd name="T2" fmla="*/ 44 w 305"/>
                <a:gd name="T3" fmla="*/ 0 h 2218"/>
                <a:gd name="T4" fmla="*/ 0 w 305"/>
                <a:gd name="T5" fmla="*/ 2218 h 2218"/>
                <a:gd name="T6" fmla="*/ 305 w 305"/>
                <a:gd name="T7" fmla="*/ 2218 h 2218"/>
                <a:gd name="T8" fmla="*/ 263 w 305"/>
                <a:gd name="T9" fmla="*/ 0 h 2218"/>
                <a:gd name="T10" fmla="*/ 263 w 305"/>
                <a:gd name="T11" fmla="*/ 0 h 2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5" h="2218">
                  <a:moveTo>
                    <a:pt x="263" y="0"/>
                  </a:moveTo>
                  <a:lnTo>
                    <a:pt x="44" y="0"/>
                  </a:lnTo>
                  <a:lnTo>
                    <a:pt x="0" y="2218"/>
                  </a:lnTo>
                  <a:lnTo>
                    <a:pt x="305" y="2218"/>
                  </a:lnTo>
                  <a:lnTo>
                    <a:pt x="263" y="0"/>
                  </a:lnTo>
                  <a:lnTo>
                    <a:pt x="263" y="0"/>
                  </a:lnTo>
                </a:path>
              </a:pathLst>
            </a:custGeom>
            <a:solidFill>
              <a:srgbClr val="82A9A0"/>
            </a:solidFill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D2186E1-596B-3845-8D70-1E75BA75C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" y="1576"/>
              <a:ext cx="15" cy="65"/>
            </a:xfrm>
            <a:custGeom>
              <a:avLst/>
              <a:gdLst>
                <a:gd name="T0" fmla="*/ 15 w 15"/>
                <a:gd name="T1" fmla="*/ 65 h 65"/>
                <a:gd name="T2" fmla="*/ 10 w 15"/>
                <a:gd name="T3" fmla="*/ 16 h 65"/>
                <a:gd name="T4" fmla="*/ 0 w 15"/>
                <a:gd name="T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65">
                  <a:moveTo>
                    <a:pt x="15" y="65"/>
                  </a:moveTo>
                  <a:lnTo>
                    <a:pt x="10" y="16"/>
                  </a:lnTo>
                  <a:lnTo>
                    <a:pt x="0" y="0"/>
                  </a:lnTo>
                </a:path>
              </a:pathLst>
            </a:custGeom>
            <a:solidFill>
              <a:schemeClr val="hlink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43DC7114-9F3A-204F-84C6-28E9BD890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4" y="1496"/>
              <a:ext cx="198" cy="89"/>
            </a:xfrm>
            <a:custGeom>
              <a:avLst/>
              <a:gdLst>
                <a:gd name="T0" fmla="*/ 198 w 198"/>
                <a:gd name="T1" fmla="*/ 0 h 89"/>
                <a:gd name="T2" fmla="*/ 191 w 198"/>
                <a:gd name="T3" fmla="*/ 34 h 89"/>
                <a:gd name="T4" fmla="*/ 169 w 198"/>
                <a:gd name="T5" fmla="*/ 63 h 89"/>
                <a:gd name="T6" fmla="*/ 139 w 198"/>
                <a:gd name="T7" fmla="*/ 80 h 89"/>
                <a:gd name="T8" fmla="*/ 99 w 198"/>
                <a:gd name="T9" fmla="*/ 89 h 89"/>
                <a:gd name="T10" fmla="*/ 60 w 198"/>
                <a:gd name="T11" fmla="*/ 80 h 89"/>
                <a:gd name="T12" fmla="*/ 29 w 198"/>
                <a:gd name="T13" fmla="*/ 63 h 89"/>
                <a:gd name="T14" fmla="*/ 8 w 198"/>
                <a:gd name="T15" fmla="*/ 34 h 89"/>
                <a:gd name="T16" fmla="*/ 0 w 198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8" h="89">
                  <a:moveTo>
                    <a:pt x="198" y="0"/>
                  </a:moveTo>
                  <a:lnTo>
                    <a:pt x="191" y="34"/>
                  </a:lnTo>
                  <a:lnTo>
                    <a:pt x="169" y="63"/>
                  </a:lnTo>
                  <a:lnTo>
                    <a:pt x="139" y="80"/>
                  </a:lnTo>
                  <a:lnTo>
                    <a:pt x="99" y="89"/>
                  </a:lnTo>
                  <a:lnTo>
                    <a:pt x="60" y="80"/>
                  </a:lnTo>
                  <a:lnTo>
                    <a:pt x="29" y="63"/>
                  </a:lnTo>
                  <a:lnTo>
                    <a:pt x="8" y="34"/>
                  </a:lnTo>
                  <a:lnTo>
                    <a:pt x="0" y="0"/>
                  </a:lnTo>
                </a:path>
              </a:pathLst>
            </a:custGeom>
            <a:solidFill>
              <a:srgbClr val="777775"/>
            </a:solidFill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2E3B8833-C224-1C49-9F40-F4F339A52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" y="1515"/>
              <a:ext cx="199" cy="89"/>
            </a:xfrm>
            <a:custGeom>
              <a:avLst/>
              <a:gdLst>
                <a:gd name="T0" fmla="*/ 199 w 199"/>
                <a:gd name="T1" fmla="*/ 0 h 89"/>
                <a:gd name="T2" fmla="*/ 192 w 199"/>
                <a:gd name="T3" fmla="*/ 34 h 89"/>
                <a:gd name="T4" fmla="*/ 170 w 199"/>
                <a:gd name="T5" fmla="*/ 63 h 89"/>
                <a:gd name="T6" fmla="*/ 139 w 199"/>
                <a:gd name="T7" fmla="*/ 80 h 89"/>
                <a:gd name="T8" fmla="*/ 100 w 199"/>
                <a:gd name="T9" fmla="*/ 89 h 89"/>
                <a:gd name="T10" fmla="*/ 61 w 199"/>
                <a:gd name="T11" fmla="*/ 80 h 89"/>
                <a:gd name="T12" fmla="*/ 29 w 199"/>
                <a:gd name="T13" fmla="*/ 63 h 89"/>
                <a:gd name="T14" fmla="*/ 8 w 199"/>
                <a:gd name="T15" fmla="*/ 34 h 89"/>
                <a:gd name="T16" fmla="*/ 0 w 199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9" h="89">
                  <a:moveTo>
                    <a:pt x="199" y="0"/>
                  </a:moveTo>
                  <a:lnTo>
                    <a:pt x="192" y="34"/>
                  </a:lnTo>
                  <a:lnTo>
                    <a:pt x="170" y="63"/>
                  </a:lnTo>
                  <a:lnTo>
                    <a:pt x="139" y="80"/>
                  </a:lnTo>
                  <a:lnTo>
                    <a:pt x="100" y="89"/>
                  </a:lnTo>
                  <a:lnTo>
                    <a:pt x="61" y="80"/>
                  </a:lnTo>
                  <a:lnTo>
                    <a:pt x="29" y="63"/>
                  </a:lnTo>
                  <a:lnTo>
                    <a:pt x="8" y="34"/>
                  </a:lnTo>
                  <a:lnTo>
                    <a:pt x="0" y="0"/>
                  </a:lnTo>
                </a:path>
              </a:pathLst>
            </a:custGeom>
            <a:solidFill>
              <a:srgbClr val="777775"/>
            </a:solidFill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6537EBC4-EDA0-BB41-8CA3-DFF988A28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" y="3659"/>
              <a:ext cx="1434" cy="59"/>
            </a:xfrm>
            <a:custGeom>
              <a:avLst/>
              <a:gdLst>
                <a:gd name="T0" fmla="*/ 1434 w 1434"/>
                <a:gd name="T1" fmla="*/ 59 h 59"/>
                <a:gd name="T2" fmla="*/ 0 w 1434"/>
                <a:gd name="T3" fmla="*/ 59 h 59"/>
                <a:gd name="T4" fmla="*/ 237 w 1434"/>
                <a:gd name="T5" fmla="*/ 0 h 59"/>
                <a:gd name="T6" fmla="*/ 1196 w 1434"/>
                <a:gd name="T7" fmla="*/ 0 h 59"/>
                <a:gd name="T8" fmla="*/ 1434 w 1434"/>
                <a:gd name="T9" fmla="*/ 59 h 59"/>
                <a:gd name="T10" fmla="*/ 1434 w 1434"/>
                <a:gd name="T1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4" h="59">
                  <a:moveTo>
                    <a:pt x="1434" y="59"/>
                  </a:moveTo>
                  <a:lnTo>
                    <a:pt x="0" y="59"/>
                  </a:lnTo>
                  <a:lnTo>
                    <a:pt x="237" y="0"/>
                  </a:lnTo>
                  <a:lnTo>
                    <a:pt x="1196" y="0"/>
                  </a:lnTo>
                  <a:lnTo>
                    <a:pt x="1434" y="59"/>
                  </a:lnTo>
                  <a:lnTo>
                    <a:pt x="1434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8A96C720-7763-6944-AFD3-13A261EC7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" y="3659"/>
              <a:ext cx="1434" cy="59"/>
            </a:xfrm>
            <a:custGeom>
              <a:avLst/>
              <a:gdLst>
                <a:gd name="T0" fmla="*/ 1434 w 1434"/>
                <a:gd name="T1" fmla="*/ 59 h 59"/>
                <a:gd name="T2" fmla="*/ 0 w 1434"/>
                <a:gd name="T3" fmla="*/ 59 h 59"/>
                <a:gd name="T4" fmla="*/ 237 w 1434"/>
                <a:gd name="T5" fmla="*/ 0 h 59"/>
                <a:gd name="T6" fmla="*/ 1196 w 1434"/>
                <a:gd name="T7" fmla="*/ 0 h 59"/>
                <a:gd name="T8" fmla="*/ 1434 w 1434"/>
                <a:gd name="T9" fmla="*/ 59 h 59"/>
                <a:gd name="T10" fmla="*/ 1434 w 1434"/>
                <a:gd name="T1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4" h="59">
                  <a:moveTo>
                    <a:pt x="1434" y="59"/>
                  </a:moveTo>
                  <a:lnTo>
                    <a:pt x="0" y="59"/>
                  </a:lnTo>
                  <a:lnTo>
                    <a:pt x="237" y="0"/>
                  </a:lnTo>
                  <a:lnTo>
                    <a:pt x="1196" y="0"/>
                  </a:lnTo>
                  <a:lnTo>
                    <a:pt x="1434" y="59"/>
                  </a:lnTo>
                  <a:lnTo>
                    <a:pt x="1434" y="59"/>
                  </a:lnTo>
                </a:path>
              </a:pathLst>
            </a:custGeom>
            <a:solidFill>
              <a:srgbClr val="436989"/>
            </a:solidFill>
            <a:ln w="317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43DED2E2-4B16-E149-83FE-8710FCC99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" y="3715"/>
              <a:ext cx="1923" cy="66"/>
            </a:xfrm>
            <a:custGeom>
              <a:avLst/>
              <a:gdLst>
                <a:gd name="T0" fmla="*/ 1923 w 1923"/>
                <a:gd name="T1" fmla="*/ 66 h 66"/>
                <a:gd name="T2" fmla="*/ 0 w 1923"/>
                <a:gd name="T3" fmla="*/ 66 h 66"/>
                <a:gd name="T4" fmla="*/ 49 w 1923"/>
                <a:gd name="T5" fmla="*/ 0 h 66"/>
                <a:gd name="T6" fmla="*/ 1876 w 1923"/>
                <a:gd name="T7" fmla="*/ 0 h 66"/>
                <a:gd name="T8" fmla="*/ 1923 w 1923"/>
                <a:gd name="T9" fmla="*/ 66 h 66"/>
                <a:gd name="T10" fmla="*/ 1923 w 1923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3" h="66">
                  <a:moveTo>
                    <a:pt x="1923" y="66"/>
                  </a:moveTo>
                  <a:lnTo>
                    <a:pt x="0" y="66"/>
                  </a:lnTo>
                  <a:lnTo>
                    <a:pt x="49" y="0"/>
                  </a:lnTo>
                  <a:lnTo>
                    <a:pt x="1876" y="0"/>
                  </a:lnTo>
                  <a:lnTo>
                    <a:pt x="1923" y="66"/>
                  </a:lnTo>
                  <a:lnTo>
                    <a:pt x="1923" y="66"/>
                  </a:lnTo>
                  <a:close/>
                </a:path>
              </a:pathLst>
            </a:custGeom>
            <a:solidFill>
              <a:srgbClr val="436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29D603AF-5385-5A42-983A-6AA4FC5B2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584"/>
              <a:ext cx="181" cy="1755"/>
            </a:xfrm>
            <a:custGeom>
              <a:avLst/>
              <a:gdLst>
                <a:gd name="T0" fmla="*/ 0 w 181"/>
                <a:gd name="T1" fmla="*/ 0 h 1755"/>
                <a:gd name="T2" fmla="*/ 10 w 181"/>
                <a:gd name="T3" fmla="*/ 15 h 1755"/>
                <a:gd name="T4" fmla="*/ 15 w 181"/>
                <a:gd name="T5" fmla="*/ 63 h 1755"/>
                <a:gd name="T6" fmla="*/ 23 w 181"/>
                <a:gd name="T7" fmla="*/ 100 h 1755"/>
                <a:gd name="T8" fmla="*/ 41 w 181"/>
                <a:gd name="T9" fmla="*/ 124 h 1755"/>
                <a:gd name="T10" fmla="*/ 69 w 181"/>
                <a:gd name="T11" fmla="*/ 138 h 1755"/>
                <a:gd name="T12" fmla="*/ 99 w 181"/>
                <a:gd name="T13" fmla="*/ 145 h 1755"/>
                <a:gd name="T14" fmla="*/ 157 w 181"/>
                <a:gd name="T15" fmla="*/ 155 h 1755"/>
                <a:gd name="T16" fmla="*/ 174 w 181"/>
                <a:gd name="T17" fmla="*/ 166 h 1755"/>
                <a:gd name="T18" fmla="*/ 181 w 181"/>
                <a:gd name="T19" fmla="*/ 186 h 1755"/>
                <a:gd name="T20" fmla="*/ 181 w 181"/>
                <a:gd name="T21" fmla="*/ 1755 h 1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1755">
                  <a:moveTo>
                    <a:pt x="0" y="0"/>
                  </a:moveTo>
                  <a:lnTo>
                    <a:pt x="10" y="15"/>
                  </a:lnTo>
                  <a:lnTo>
                    <a:pt x="15" y="63"/>
                  </a:lnTo>
                  <a:lnTo>
                    <a:pt x="23" y="100"/>
                  </a:lnTo>
                  <a:lnTo>
                    <a:pt x="41" y="124"/>
                  </a:lnTo>
                  <a:lnTo>
                    <a:pt x="69" y="138"/>
                  </a:lnTo>
                  <a:lnTo>
                    <a:pt x="99" y="145"/>
                  </a:lnTo>
                  <a:lnTo>
                    <a:pt x="157" y="155"/>
                  </a:lnTo>
                  <a:lnTo>
                    <a:pt x="174" y="166"/>
                  </a:lnTo>
                  <a:lnTo>
                    <a:pt x="181" y="186"/>
                  </a:lnTo>
                  <a:lnTo>
                    <a:pt x="181" y="1755"/>
                  </a:lnTo>
                </a:path>
              </a:pathLst>
            </a:custGeom>
            <a:solidFill>
              <a:srgbClr val="7FB6BE"/>
            </a:solidFill>
            <a:ln w="11176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2786175A-B756-CD40-BDD3-04B616323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3303"/>
              <a:ext cx="820" cy="57"/>
            </a:xfrm>
            <a:custGeom>
              <a:avLst/>
              <a:gdLst>
                <a:gd name="T0" fmla="*/ 0 w 866"/>
                <a:gd name="T1" fmla="*/ 30 h 59"/>
                <a:gd name="T2" fmla="*/ 12 w 866"/>
                <a:gd name="T3" fmla="*/ 50 h 59"/>
                <a:gd name="T4" fmla="*/ 37 w 866"/>
                <a:gd name="T5" fmla="*/ 59 h 59"/>
                <a:gd name="T6" fmla="*/ 829 w 866"/>
                <a:gd name="T7" fmla="*/ 59 h 59"/>
                <a:gd name="T8" fmla="*/ 857 w 866"/>
                <a:gd name="T9" fmla="*/ 50 h 59"/>
                <a:gd name="T10" fmla="*/ 866 w 866"/>
                <a:gd name="T11" fmla="*/ 30 h 59"/>
                <a:gd name="T12" fmla="*/ 857 w 866"/>
                <a:gd name="T13" fmla="*/ 8 h 59"/>
                <a:gd name="T14" fmla="*/ 829 w 866"/>
                <a:gd name="T15" fmla="*/ 0 h 59"/>
                <a:gd name="T16" fmla="*/ 37 w 866"/>
                <a:gd name="T17" fmla="*/ 0 h 59"/>
                <a:gd name="T18" fmla="*/ 12 w 866"/>
                <a:gd name="T19" fmla="*/ 8 h 59"/>
                <a:gd name="T20" fmla="*/ 0 w 866"/>
                <a:gd name="T21" fmla="*/ 30 h 59"/>
                <a:gd name="T22" fmla="*/ 0 w 866"/>
                <a:gd name="T23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66" h="59">
                  <a:moveTo>
                    <a:pt x="0" y="30"/>
                  </a:moveTo>
                  <a:lnTo>
                    <a:pt x="12" y="50"/>
                  </a:lnTo>
                  <a:lnTo>
                    <a:pt x="37" y="59"/>
                  </a:lnTo>
                  <a:lnTo>
                    <a:pt x="829" y="59"/>
                  </a:lnTo>
                  <a:lnTo>
                    <a:pt x="857" y="50"/>
                  </a:lnTo>
                  <a:lnTo>
                    <a:pt x="866" y="30"/>
                  </a:lnTo>
                  <a:lnTo>
                    <a:pt x="857" y="8"/>
                  </a:lnTo>
                  <a:lnTo>
                    <a:pt x="829" y="0"/>
                  </a:lnTo>
                  <a:lnTo>
                    <a:pt x="37" y="0"/>
                  </a:lnTo>
                  <a:lnTo>
                    <a:pt x="12" y="8"/>
                  </a:lnTo>
                  <a:lnTo>
                    <a:pt x="0" y="30"/>
                  </a:lnTo>
                  <a:lnTo>
                    <a:pt x="0" y="30"/>
                  </a:lnTo>
                </a:path>
              </a:pathLst>
            </a:custGeom>
            <a:solidFill>
              <a:srgbClr val="7FB6BE"/>
            </a:solidFill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2620BB6A-27AE-2646-9D7D-E1488AD8B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" y="1584"/>
              <a:ext cx="182" cy="1755"/>
            </a:xfrm>
            <a:custGeom>
              <a:avLst/>
              <a:gdLst>
                <a:gd name="T0" fmla="*/ 182 w 182"/>
                <a:gd name="T1" fmla="*/ 0 h 1755"/>
                <a:gd name="T2" fmla="*/ 172 w 182"/>
                <a:gd name="T3" fmla="*/ 15 h 1755"/>
                <a:gd name="T4" fmla="*/ 166 w 182"/>
                <a:gd name="T5" fmla="*/ 63 h 1755"/>
                <a:gd name="T6" fmla="*/ 159 w 182"/>
                <a:gd name="T7" fmla="*/ 100 h 1755"/>
                <a:gd name="T8" fmla="*/ 142 w 182"/>
                <a:gd name="T9" fmla="*/ 124 h 1755"/>
                <a:gd name="T10" fmla="*/ 115 w 182"/>
                <a:gd name="T11" fmla="*/ 138 h 1755"/>
                <a:gd name="T12" fmla="*/ 84 w 182"/>
                <a:gd name="T13" fmla="*/ 145 h 1755"/>
                <a:gd name="T14" fmla="*/ 26 w 182"/>
                <a:gd name="T15" fmla="*/ 155 h 1755"/>
                <a:gd name="T16" fmla="*/ 8 w 182"/>
                <a:gd name="T17" fmla="*/ 166 h 1755"/>
                <a:gd name="T18" fmla="*/ 0 w 182"/>
                <a:gd name="T19" fmla="*/ 186 h 1755"/>
                <a:gd name="T20" fmla="*/ 0 w 182"/>
                <a:gd name="T21" fmla="*/ 1755 h 1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2" h="1755">
                  <a:moveTo>
                    <a:pt x="182" y="0"/>
                  </a:moveTo>
                  <a:lnTo>
                    <a:pt x="172" y="15"/>
                  </a:lnTo>
                  <a:lnTo>
                    <a:pt x="166" y="63"/>
                  </a:lnTo>
                  <a:lnTo>
                    <a:pt x="159" y="100"/>
                  </a:lnTo>
                  <a:lnTo>
                    <a:pt x="142" y="124"/>
                  </a:lnTo>
                  <a:lnTo>
                    <a:pt x="115" y="138"/>
                  </a:lnTo>
                  <a:lnTo>
                    <a:pt x="84" y="145"/>
                  </a:lnTo>
                  <a:lnTo>
                    <a:pt x="26" y="155"/>
                  </a:lnTo>
                  <a:lnTo>
                    <a:pt x="8" y="166"/>
                  </a:lnTo>
                  <a:lnTo>
                    <a:pt x="0" y="186"/>
                  </a:lnTo>
                  <a:lnTo>
                    <a:pt x="0" y="1755"/>
                  </a:lnTo>
                </a:path>
              </a:pathLst>
            </a:custGeom>
            <a:solidFill>
              <a:srgbClr val="7FB6BE"/>
            </a:solidFill>
            <a:ln w="11176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750DC541-708C-F442-AE6D-C4F2CF0B8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" y="3309"/>
              <a:ext cx="866" cy="59"/>
            </a:xfrm>
            <a:custGeom>
              <a:avLst/>
              <a:gdLst>
                <a:gd name="T0" fmla="*/ 866 w 866"/>
                <a:gd name="T1" fmla="*/ 30 h 59"/>
                <a:gd name="T2" fmla="*/ 856 w 866"/>
                <a:gd name="T3" fmla="*/ 50 h 59"/>
                <a:gd name="T4" fmla="*/ 830 w 866"/>
                <a:gd name="T5" fmla="*/ 59 h 59"/>
                <a:gd name="T6" fmla="*/ 38 w 866"/>
                <a:gd name="T7" fmla="*/ 59 h 59"/>
                <a:gd name="T8" fmla="*/ 11 w 866"/>
                <a:gd name="T9" fmla="*/ 50 h 59"/>
                <a:gd name="T10" fmla="*/ 0 w 866"/>
                <a:gd name="T11" fmla="*/ 30 h 59"/>
                <a:gd name="T12" fmla="*/ 11 w 866"/>
                <a:gd name="T13" fmla="*/ 8 h 59"/>
                <a:gd name="T14" fmla="*/ 38 w 866"/>
                <a:gd name="T15" fmla="*/ 0 h 59"/>
                <a:gd name="T16" fmla="*/ 830 w 866"/>
                <a:gd name="T17" fmla="*/ 0 h 59"/>
                <a:gd name="T18" fmla="*/ 856 w 866"/>
                <a:gd name="T19" fmla="*/ 8 h 59"/>
                <a:gd name="T20" fmla="*/ 866 w 866"/>
                <a:gd name="T21" fmla="*/ 30 h 59"/>
                <a:gd name="T22" fmla="*/ 866 w 866"/>
                <a:gd name="T23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66" h="59">
                  <a:moveTo>
                    <a:pt x="866" y="30"/>
                  </a:moveTo>
                  <a:lnTo>
                    <a:pt x="856" y="50"/>
                  </a:lnTo>
                  <a:lnTo>
                    <a:pt x="830" y="59"/>
                  </a:lnTo>
                  <a:lnTo>
                    <a:pt x="38" y="59"/>
                  </a:lnTo>
                  <a:lnTo>
                    <a:pt x="11" y="50"/>
                  </a:lnTo>
                  <a:lnTo>
                    <a:pt x="0" y="30"/>
                  </a:lnTo>
                  <a:lnTo>
                    <a:pt x="11" y="8"/>
                  </a:lnTo>
                  <a:lnTo>
                    <a:pt x="38" y="0"/>
                  </a:lnTo>
                  <a:lnTo>
                    <a:pt x="830" y="0"/>
                  </a:lnTo>
                  <a:lnTo>
                    <a:pt x="856" y="8"/>
                  </a:lnTo>
                  <a:lnTo>
                    <a:pt x="866" y="30"/>
                  </a:lnTo>
                  <a:lnTo>
                    <a:pt x="866" y="30"/>
                  </a:lnTo>
                </a:path>
              </a:pathLst>
            </a:custGeom>
            <a:solidFill>
              <a:srgbClr val="7FB6BE"/>
            </a:solidFill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9" name="Freeform 24">
              <a:extLst>
                <a:ext uri="{FF2B5EF4-FFF2-40B4-BE49-F238E27FC236}">
                  <a16:creationId xmlns:a16="http://schemas.microsoft.com/office/drawing/2014/main" id="{C9177AFC-A9AA-DE42-BD25-48F33DAF154B}"/>
                </a:ext>
              </a:extLst>
            </p:cNvPr>
            <p:cNvSpPr>
              <a:spLocks/>
            </p:cNvSpPr>
            <p:nvPr/>
          </p:nvSpPr>
          <p:spPr bwMode="auto">
            <a:xfrm rot="-5078">
              <a:off x="1536" y="1488"/>
              <a:ext cx="216" cy="1685"/>
            </a:xfrm>
            <a:custGeom>
              <a:avLst/>
              <a:gdLst>
                <a:gd name="T0" fmla="*/ 107 w 216"/>
                <a:gd name="T1" fmla="*/ 1685 h 1685"/>
                <a:gd name="T2" fmla="*/ 0 w 216"/>
                <a:gd name="T3" fmla="*/ 0 h 1685"/>
                <a:gd name="T4" fmla="*/ 216 w 216"/>
                <a:gd name="T5" fmla="*/ 0 h 1685"/>
                <a:gd name="T6" fmla="*/ 107 w 216"/>
                <a:gd name="T7" fmla="*/ 1685 h 1685"/>
                <a:gd name="T8" fmla="*/ 107 w 216"/>
                <a:gd name="T9" fmla="*/ 1685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685">
                  <a:moveTo>
                    <a:pt x="107" y="1685"/>
                  </a:moveTo>
                  <a:lnTo>
                    <a:pt x="0" y="0"/>
                  </a:lnTo>
                  <a:lnTo>
                    <a:pt x="216" y="0"/>
                  </a:lnTo>
                  <a:lnTo>
                    <a:pt x="107" y="1685"/>
                  </a:lnTo>
                  <a:lnTo>
                    <a:pt x="107" y="1685"/>
                  </a:lnTo>
                </a:path>
              </a:pathLst>
            </a:custGeom>
            <a:solidFill>
              <a:srgbClr val="7FB6BE"/>
            </a:solidFill>
            <a:ln w="11176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 dirty="0"/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56383FCE-39FB-1D43-8915-6DFD0F27066C}"/>
                </a:ext>
              </a:extLst>
            </p:cNvPr>
            <p:cNvSpPr>
              <a:spLocks/>
            </p:cNvSpPr>
            <p:nvPr/>
          </p:nvSpPr>
          <p:spPr bwMode="auto">
            <a:xfrm rot="-3562">
              <a:off x="720" y="1296"/>
              <a:ext cx="1818" cy="206"/>
            </a:xfrm>
            <a:custGeom>
              <a:avLst/>
              <a:gdLst>
                <a:gd name="T0" fmla="*/ 1818 w 1818"/>
                <a:gd name="T1" fmla="*/ 206 h 206"/>
                <a:gd name="T2" fmla="*/ 0 w 1818"/>
                <a:gd name="T3" fmla="*/ 206 h 206"/>
                <a:gd name="T4" fmla="*/ 909 w 1818"/>
                <a:gd name="T5" fmla="*/ 0 h 206"/>
                <a:gd name="T6" fmla="*/ 1818 w 1818"/>
                <a:gd name="T7" fmla="*/ 206 h 206"/>
                <a:gd name="T8" fmla="*/ 1818 w 1818"/>
                <a:gd name="T9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8" h="206">
                  <a:moveTo>
                    <a:pt x="1818" y="206"/>
                  </a:moveTo>
                  <a:lnTo>
                    <a:pt x="0" y="206"/>
                  </a:lnTo>
                  <a:lnTo>
                    <a:pt x="909" y="0"/>
                  </a:lnTo>
                  <a:lnTo>
                    <a:pt x="1818" y="206"/>
                  </a:lnTo>
                  <a:lnTo>
                    <a:pt x="1818" y="206"/>
                  </a:lnTo>
                </a:path>
              </a:pathLst>
            </a:custGeom>
            <a:solidFill>
              <a:srgbClr val="777775"/>
            </a:solidFill>
            <a:ln w="317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1050465C-8558-FD42-9EF9-32666E935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6" y="1355"/>
              <a:ext cx="113" cy="111"/>
            </a:xfrm>
            <a:custGeom>
              <a:avLst/>
              <a:gdLst>
                <a:gd name="T0" fmla="*/ 113 w 113"/>
                <a:gd name="T1" fmla="*/ 55 h 111"/>
                <a:gd name="T2" fmla="*/ 112 w 113"/>
                <a:gd name="T3" fmla="*/ 67 h 111"/>
                <a:gd name="T4" fmla="*/ 107 w 113"/>
                <a:gd name="T5" fmla="*/ 77 h 111"/>
                <a:gd name="T6" fmla="*/ 104 w 113"/>
                <a:gd name="T7" fmla="*/ 86 h 111"/>
                <a:gd name="T8" fmla="*/ 97 w 113"/>
                <a:gd name="T9" fmla="*/ 94 h 111"/>
                <a:gd name="T10" fmla="*/ 88 w 113"/>
                <a:gd name="T11" fmla="*/ 101 h 111"/>
                <a:gd name="T12" fmla="*/ 78 w 113"/>
                <a:gd name="T13" fmla="*/ 107 h 111"/>
                <a:gd name="T14" fmla="*/ 67 w 113"/>
                <a:gd name="T15" fmla="*/ 110 h 111"/>
                <a:gd name="T16" fmla="*/ 57 w 113"/>
                <a:gd name="T17" fmla="*/ 111 h 111"/>
                <a:gd name="T18" fmla="*/ 45 w 113"/>
                <a:gd name="T19" fmla="*/ 110 h 111"/>
                <a:gd name="T20" fmla="*/ 35 w 113"/>
                <a:gd name="T21" fmla="*/ 107 h 111"/>
                <a:gd name="T22" fmla="*/ 25 w 113"/>
                <a:gd name="T23" fmla="*/ 101 h 111"/>
                <a:gd name="T24" fmla="*/ 17 w 113"/>
                <a:gd name="T25" fmla="*/ 94 h 111"/>
                <a:gd name="T26" fmla="*/ 10 w 113"/>
                <a:gd name="T27" fmla="*/ 86 h 111"/>
                <a:gd name="T28" fmla="*/ 4 w 113"/>
                <a:gd name="T29" fmla="*/ 77 h 111"/>
                <a:gd name="T30" fmla="*/ 2 w 113"/>
                <a:gd name="T31" fmla="*/ 67 h 111"/>
                <a:gd name="T32" fmla="*/ 0 w 113"/>
                <a:gd name="T33" fmla="*/ 55 h 111"/>
                <a:gd name="T34" fmla="*/ 2 w 113"/>
                <a:gd name="T35" fmla="*/ 44 h 111"/>
                <a:gd name="T36" fmla="*/ 4 w 113"/>
                <a:gd name="T37" fmla="*/ 34 h 111"/>
                <a:gd name="T38" fmla="*/ 10 w 113"/>
                <a:gd name="T39" fmla="*/ 24 h 111"/>
                <a:gd name="T40" fmla="*/ 17 w 113"/>
                <a:gd name="T41" fmla="*/ 16 h 111"/>
                <a:gd name="T42" fmla="*/ 25 w 113"/>
                <a:gd name="T43" fmla="*/ 9 h 111"/>
                <a:gd name="T44" fmla="*/ 35 w 113"/>
                <a:gd name="T45" fmla="*/ 3 h 111"/>
                <a:gd name="T46" fmla="*/ 45 w 113"/>
                <a:gd name="T47" fmla="*/ 1 h 111"/>
                <a:gd name="T48" fmla="*/ 57 w 113"/>
                <a:gd name="T49" fmla="*/ 0 h 111"/>
                <a:gd name="T50" fmla="*/ 67 w 113"/>
                <a:gd name="T51" fmla="*/ 1 h 111"/>
                <a:gd name="T52" fmla="*/ 78 w 113"/>
                <a:gd name="T53" fmla="*/ 3 h 111"/>
                <a:gd name="T54" fmla="*/ 88 w 113"/>
                <a:gd name="T55" fmla="*/ 9 h 111"/>
                <a:gd name="T56" fmla="*/ 97 w 113"/>
                <a:gd name="T57" fmla="*/ 16 h 111"/>
                <a:gd name="T58" fmla="*/ 104 w 113"/>
                <a:gd name="T59" fmla="*/ 24 h 111"/>
                <a:gd name="T60" fmla="*/ 107 w 113"/>
                <a:gd name="T61" fmla="*/ 34 h 111"/>
                <a:gd name="T62" fmla="*/ 112 w 113"/>
                <a:gd name="T63" fmla="*/ 44 h 111"/>
                <a:gd name="T64" fmla="*/ 113 w 113"/>
                <a:gd name="T65" fmla="*/ 55 h 111"/>
                <a:gd name="T66" fmla="*/ 113 w 113"/>
                <a:gd name="T67" fmla="*/ 5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3" h="111">
                  <a:moveTo>
                    <a:pt x="113" y="55"/>
                  </a:moveTo>
                  <a:lnTo>
                    <a:pt x="112" y="67"/>
                  </a:lnTo>
                  <a:lnTo>
                    <a:pt x="107" y="77"/>
                  </a:lnTo>
                  <a:lnTo>
                    <a:pt x="104" y="86"/>
                  </a:lnTo>
                  <a:lnTo>
                    <a:pt x="97" y="94"/>
                  </a:lnTo>
                  <a:lnTo>
                    <a:pt x="88" y="101"/>
                  </a:lnTo>
                  <a:lnTo>
                    <a:pt x="78" y="107"/>
                  </a:lnTo>
                  <a:lnTo>
                    <a:pt x="67" y="110"/>
                  </a:lnTo>
                  <a:lnTo>
                    <a:pt x="57" y="111"/>
                  </a:lnTo>
                  <a:lnTo>
                    <a:pt x="45" y="110"/>
                  </a:lnTo>
                  <a:lnTo>
                    <a:pt x="35" y="107"/>
                  </a:lnTo>
                  <a:lnTo>
                    <a:pt x="25" y="101"/>
                  </a:lnTo>
                  <a:lnTo>
                    <a:pt x="17" y="94"/>
                  </a:lnTo>
                  <a:lnTo>
                    <a:pt x="10" y="86"/>
                  </a:lnTo>
                  <a:lnTo>
                    <a:pt x="4" y="7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2" y="44"/>
                  </a:lnTo>
                  <a:lnTo>
                    <a:pt x="4" y="34"/>
                  </a:lnTo>
                  <a:lnTo>
                    <a:pt x="10" y="24"/>
                  </a:lnTo>
                  <a:lnTo>
                    <a:pt x="17" y="16"/>
                  </a:lnTo>
                  <a:lnTo>
                    <a:pt x="25" y="9"/>
                  </a:lnTo>
                  <a:lnTo>
                    <a:pt x="35" y="3"/>
                  </a:lnTo>
                  <a:lnTo>
                    <a:pt x="45" y="1"/>
                  </a:lnTo>
                  <a:lnTo>
                    <a:pt x="57" y="0"/>
                  </a:lnTo>
                  <a:lnTo>
                    <a:pt x="67" y="1"/>
                  </a:lnTo>
                  <a:lnTo>
                    <a:pt x="78" y="3"/>
                  </a:lnTo>
                  <a:lnTo>
                    <a:pt x="88" y="9"/>
                  </a:lnTo>
                  <a:lnTo>
                    <a:pt x="97" y="16"/>
                  </a:lnTo>
                  <a:lnTo>
                    <a:pt x="104" y="24"/>
                  </a:lnTo>
                  <a:lnTo>
                    <a:pt x="107" y="34"/>
                  </a:lnTo>
                  <a:lnTo>
                    <a:pt x="112" y="44"/>
                  </a:lnTo>
                  <a:lnTo>
                    <a:pt x="113" y="55"/>
                  </a:lnTo>
                  <a:lnTo>
                    <a:pt x="113" y="55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dirty="0"/>
            </a:p>
          </p:txBody>
        </p:sp>
      </p:grp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EB053B79-4A2C-6C46-BF87-504376FB590B}"/>
              </a:ext>
            </a:extLst>
          </p:cNvPr>
          <p:cNvCxnSpPr/>
          <p:nvPr/>
        </p:nvCxnSpPr>
        <p:spPr>
          <a:xfrm>
            <a:off x="546352" y="3311230"/>
            <a:ext cx="0" cy="2206487"/>
          </a:xfrm>
          <a:prstGeom prst="straightConnector1">
            <a:avLst/>
          </a:prstGeom>
          <a:ln w="76200">
            <a:solidFill>
              <a:srgbClr val="43698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met pijl 28">
            <a:extLst>
              <a:ext uri="{FF2B5EF4-FFF2-40B4-BE49-F238E27FC236}">
                <a16:creationId xmlns:a16="http://schemas.microsoft.com/office/drawing/2014/main" id="{F46CA262-B58E-1248-B254-117DC8E53F3C}"/>
              </a:ext>
            </a:extLst>
          </p:cNvPr>
          <p:cNvCxnSpPr/>
          <p:nvPr/>
        </p:nvCxnSpPr>
        <p:spPr>
          <a:xfrm>
            <a:off x="6254424" y="3311230"/>
            <a:ext cx="0" cy="2206487"/>
          </a:xfrm>
          <a:prstGeom prst="straightConnector1">
            <a:avLst/>
          </a:prstGeom>
          <a:ln w="76200">
            <a:solidFill>
              <a:srgbClr val="43698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vak 2">
            <a:extLst>
              <a:ext uri="{FF2B5EF4-FFF2-40B4-BE49-F238E27FC236}">
                <a16:creationId xmlns:a16="http://schemas.microsoft.com/office/drawing/2014/main" id="{86C3F853-0FBD-4FE6-B8AB-6B5E53A19045}"/>
              </a:ext>
            </a:extLst>
          </p:cNvPr>
          <p:cNvSpPr txBox="1"/>
          <p:nvPr/>
        </p:nvSpPr>
        <p:spPr>
          <a:xfrm>
            <a:off x="1652381" y="3011648"/>
            <a:ext cx="1186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88060B7-6CD6-4192-B2BD-E38117162304}"/>
              </a:ext>
            </a:extLst>
          </p:cNvPr>
          <p:cNvSpPr txBox="1"/>
          <p:nvPr/>
        </p:nvSpPr>
        <p:spPr>
          <a:xfrm>
            <a:off x="3986925" y="3011648"/>
            <a:ext cx="12189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6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074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pic" idx="2"/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560" y="111760"/>
            <a:ext cx="10647680" cy="6746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651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pic" idx="2"/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120" y="0"/>
            <a:ext cx="1077976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827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25B6E1-0B91-4A73-99D3-41BDD6601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322" y="1327924"/>
            <a:ext cx="5605629" cy="994172"/>
          </a:xfrm>
        </p:spPr>
        <p:txBody>
          <a:bodyPr>
            <a:normAutofit/>
          </a:bodyPr>
          <a:lstStyle/>
          <a:p>
            <a:r>
              <a:rPr lang="nl-NL" sz="2800" dirty="0"/>
              <a:t>Waarom?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84A3EF-0DF5-410E-A57C-4E9222BD7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321" y="2248116"/>
            <a:ext cx="4850900" cy="80911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nl-NL" sz="1500" dirty="0"/>
          </a:p>
          <a:p>
            <a:pPr marL="0" indent="0">
              <a:buNone/>
            </a:pPr>
            <a:r>
              <a:rPr lang="nl-NL" sz="1500" i="1"/>
              <a:t>“Maak van een Gat in de maatschappij een Gat in de markt”</a:t>
            </a:r>
            <a:endParaRPr lang="nl-NL" sz="1500" i="1" dirty="0"/>
          </a:p>
          <a:p>
            <a:pPr marL="0" indent="0">
              <a:buNone/>
            </a:pPr>
            <a:endParaRPr lang="nl-NL" sz="1500" dirty="0"/>
          </a:p>
          <a:p>
            <a:pPr marL="0" indent="0">
              <a:buNone/>
            </a:pPr>
            <a:endParaRPr lang="nl-NL" sz="1500" dirty="0"/>
          </a:p>
          <a:p>
            <a:pPr marL="0" indent="0">
              <a:buNone/>
            </a:pPr>
            <a:endParaRPr lang="nl-NL" sz="1500" dirty="0"/>
          </a:p>
        </p:txBody>
      </p:sp>
      <p:pic>
        <p:nvPicPr>
          <p:cNvPr id="8" name="The Colour Kitchen 1">
            <a:hlinkClick r:id="" action="ppaction://media"/>
            <a:extLst>
              <a:ext uri="{FF2B5EF4-FFF2-40B4-BE49-F238E27FC236}">
                <a16:creationId xmlns:a16="http://schemas.microsoft.com/office/drawing/2014/main" id="{49FD5B7D-6A07-456E-8E0A-23D0132F6D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4155" y="2724056"/>
            <a:ext cx="5507501" cy="309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6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2172000" y="755795"/>
            <a:ext cx="7848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buSzPct val="25000"/>
            </a:pPr>
            <a:r>
              <a:rPr lang="en-US"/>
              <a:t>Het hoeft niet altijd goed te gaan om een goede dag te hebben… 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2162572" y="1666467"/>
            <a:ext cx="7848000" cy="428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indent="-360000">
              <a:spcBef>
                <a:spcPts val="0"/>
              </a:spcBef>
              <a:buNone/>
            </a:pPr>
            <a:endParaRPr/>
          </a:p>
          <a:p>
            <a:pPr indent="-360000">
              <a:spcBef>
                <a:spcPts val="0"/>
              </a:spcBef>
              <a:buNone/>
            </a:pPr>
            <a:endParaRPr/>
          </a:p>
          <a:p>
            <a:pPr indent="-360000">
              <a:spcBef>
                <a:spcPts val="0"/>
              </a:spcBef>
              <a:buNone/>
            </a:pPr>
            <a:endParaRPr/>
          </a:p>
          <a:p>
            <a:pPr indent="-360000">
              <a:spcBef>
                <a:spcPts val="0"/>
              </a:spcBef>
              <a:buNone/>
            </a:pPr>
            <a:endParaRPr/>
          </a:p>
          <a:p>
            <a:pPr indent="-360000">
              <a:spcBef>
                <a:spcPts val="0"/>
              </a:spcBef>
              <a:buNone/>
            </a:pPr>
            <a:endParaRPr/>
          </a:p>
          <a:p>
            <a:pPr indent="-360000">
              <a:spcBef>
                <a:spcPts val="0"/>
              </a:spcBef>
              <a:buNone/>
            </a:pPr>
            <a:endParaRPr/>
          </a:p>
          <a:p>
            <a:pPr indent="-360000">
              <a:spcBef>
                <a:spcPts val="0"/>
              </a:spcBef>
              <a:buNone/>
            </a:pPr>
            <a:endParaRPr/>
          </a:p>
          <a:p>
            <a:pPr indent="-360000">
              <a:spcBef>
                <a:spcPts val="0"/>
              </a:spcBef>
              <a:buNone/>
            </a:pPr>
            <a:endParaRPr/>
          </a:p>
          <a:p>
            <a:pPr indent="-360000">
              <a:spcBef>
                <a:spcPts val="0"/>
              </a:spcBef>
              <a:buNone/>
            </a:pPr>
            <a:endParaRPr/>
          </a:p>
          <a:p>
            <a:pPr indent="-360000">
              <a:spcBef>
                <a:spcPts val="0"/>
              </a:spcBef>
              <a:buNone/>
            </a:pPr>
            <a:endParaRPr/>
          </a:p>
          <a:p>
            <a:pPr indent="-360000"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 descr="In onze nieuwe NO SOCIAL WASTE-campagne spelen onze echte helden de hoofdrol: onze (oud)leerlingen. Die vaak niet de makkelijkste start hadden, maar intussen waanzinnig goede professionals aan het worden zijn waar je op kunt bouwen. Hier onze volhouder Joey." title="The Colour Kitchen">
            <a:hlinkClick r:id="rId3"/>
          </p:cNvPr>
          <p:cNvSpPr/>
          <p:nvPr/>
        </p:nvSpPr>
        <p:spPr>
          <a:xfrm>
            <a:off x="3728025" y="2233650"/>
            <a:ext cx="4572000" cy="34290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37466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3382</TotalTime>
  <Words>461</Words>
  <Application>Microsoft Office PowerPoint</Application>
  <PresentationFormat>Breedbeeld</PresentationFormat>
  <Paragraphs>125</Paragraphs>
  <Slides>26</Slides>
  <Notes>17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26</vt:i4>
      </vt:variant>
    </vt:vector>
  </HeadingPairs>
  <TitlesOfParts>
    <vt:vector size="33" baseType="lpstr">
      <vt:lpstr>Arial</vt:lpstr>
      <vt:lpstr>Avenir Next</vt:lpstr>
      <vt:lpstr>Calibri</vt:lpstr>
      <vt:lpstr>Calibri Light</vt:lpstr>
      <vt:lpstr>Trebuchet MS</vt:lpstr>
      <vt:lpstr>Kantoorthema</vt:lpstr>
      <vt:lpstr>Aangepast ontwerp</vt:lpstr>
      <vt:lpstr>PowerPoint-presentatie</vt:lpstr>
      <vt:lpstr>PowerPoint-presentatie</vt:lpstr>
      <vt:lpstr>Earth, market and society</vt:lpstr>
      <vt:lpstr>Purpose Enterpreneurship</vt:lpstr>
      <vt:lpstr>The meaning of Social Entrepreneurship?</vt:lpstr>
      <vt:lpstr>PowerPoint-presentatie</vt:lpstr>
      <vt:lpstr>PowerPoint-presentatie</vt:lpstr>
      <vt:lpstr>Waarom?</vt:lpstr>
      <vt:lpstr>Het hoeft niet altijd goed te gaan om een goede dag te hebben… </vt:lpstr>
      <vt:lpstr>PowerPoint-presentatie</vt:lpstr>
      <vt:lpstr>PowerPoint-presentatie</vt:lpstr>
      <vt:lpstr>PowerPoint-presentatie</vt:lpstr>
      <vt:lpstr>How to organise?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The meaning of Social Entrepreneurship</vt:lpstr>
      <vt:lpstr>The meaning of Social Entrepreneurship</vt:lpstr>
      <vt:lpstr>PowerPoint-presentatie</vt:lpstr>
      <vt:lpstr>PowerPoint-presentatie</vt:lpstr>
      <vt:lpstr>Join us?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Ritzen, Niek</dc:creator>
  <cp:lastModifiedBy>Bartel Geleijnse</cp:lastModifiedBy>
  <cp:revision>97</cp:revision>
  <cp:lastPrinted>2018-07-09T08:33:25Z</cp:lastPrinted>
  <dcterms:created xsi:type="dcterms:W3CDTF">2018-04-08T13:13:21Z</dcterms:created>
  <dcterms:modified xsi:type="dcterms:W3CDTF">2019-10-13T12:45:28Z</dcterms:modified>
</cp:coreProperties>
</file>