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handoutMasterIdLst>
    <p:handoutMasterId r:id="rId24"/>
  </p:handoutMasterIdLst>
  <p:sldIdLst>
    <p:sldId id="261" r:id="rId5"/>
    <p:sldId id="657" r:id="rId6"/>
    <p:sldId id="717" r:id="rId7"/>
    <p:sldId id="674" r:id="rId8"/>
    <p:sldId id="713" r:id="rId9"/>
    <p:sldId id="715" r:id="rId10"/>
    <p:sldId id="716" r:id="rId11"/>
    <p:sldId id="719" r:id="rId12"/>
    <p:sldId id="668" r:id="rId13"/>
    <p:sldId id="720" r:id="rId14"/>
    <p:sldId id="721" r:id="rId15"/>
    <p:sldId id="686" r:id="rId16"/>
    <p:sldId id="637" r:id="rId17"/>
    <p:sldId id="704" r:id="rId18"/>
    <p:sldId id="710" r:id="rId19"/>
    <p:sldId id="722" r:id="rId20"/>
    <p:sldId id="723" r:id="rId21"/>
    <p:sldId id="649" r:id="rId22"/>
  </p:sldIdLst>
  <p:sldSz cx="9144000" cy="5143500" type="screen16x9"/>
  <p:notesSz cx="6724650" cy="97742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17308C"/>
    <a:srgbClr val="004494"/>
    <a:srgbClr val="BDDEFF"/>
    <a:srgbClr val="CCFFCC"/>
    <a:srgbClr val="FFFFCC"/>
    <a:srgbClr val="99CCFF"/>
    <a:srgbClr val="FFCCFF"/>
    <a:srgbClr val="FFFF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98" autoAdjust="0"/>
  </p:normalViewPr>
  <p:slideViewPr>
    <p:cSldViewPr>
      <p:cViewPr varScale="1">
        <p:scale>
          <a:sx n="78" d="100"/>
          <a:sy n="78" d="100"/>
        </p:scale>
        <p:origin x="1176" y="5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079"/>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 y="0"/>
            <a:ext cx="2914747" cy="489259"/>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8335" y="0"/>
            <a:ext cx="2914747" cy="489259"/>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3" y="9283420"/>
            <a:ext cx="2914747" cy="489258"/>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8335" y="9283420"/>
            <a:ext cx="2914747" cy="489258"/>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2914747" cy="489259"/>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8335" y="0"/>
            <a:ext cx="2914747" cy="489259"/>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106363" y="733425"/>
            <a:ext cx="6513512" cy="36655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2153" y="4642493"/>
            <a:ext cx="5380349" cy="4398641"/>
          </a:xfrm>
          <a:prstGeom prst="rect">
            <a:avLst/>
          </a:prstGeom>
          <a:noFill/>
          <a:ln w="9525">
            <a:noFill/>
            <a:miter lim="800000"/>
            <a:headEnd/>
            <a:tailEnd/>
          </a:ln>
          <a:effectLst/>
        </p:spPr>
        <p:txBody>
          <a:bodyPr vert="horz" wrap="square" lIns="91431" tIns="45716" rIns="91431"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3" y="9283420"/>
            <a:ext cx="2914747" cy="489258"/>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8335" y="9283420"/>
            <a:ext cx="2914747" cy="489258"/>
          </a:xfrm>
          <a:prstGeom prst="rect">
            <a:avLst/>
          </a:prstGeom>
          <a:noFill/>
          <a:ln w="9525">
            <a:noFill/>
            <a:miter lim="800000"/>
            <a:headEnd/>
            <a:tailEnd/>
          </a:ln>
          <a:effectLst/>
        </p:spPr>
        <p:txBody>
          <a:bodyPr vert="horz" wrap="square" lIns="91431" tIns="45716" rIns="91431" bIns="45716"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en.wikipedia.org/wiki/Innovation#cite_note-14" TargetMode="External"/><Relationship Id="rId3" Type="http://schemas.openxmlformats.org/officeDocument/2006/relationships/hyperlink" Target="https://www.tandfonline.com/doi/pdf/10.1080/09654313.2017.1327035" TargetMode="External"/><Relationship Id="rId7" Type="http://schemas.openxmlformats.org/officeDocument/2006/relationships/hyperlink" Target="https://en.wikipedia.org/wiki/Innovation#cite_note-Henry2014-13"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Organisation_for_Economic_Co-operation_and_Development" TargetMode="External"/><Relationship Id="rId11" Type="http://schemas.openxmlformats.org/officeDocument/2006/relationships/hyperlink" Target="https://en.wikipedia.org/wiki/Innovation#cite_note-15" TargetMode="External"/><Relationship Id="rId5" Type="http://schemas.openxmlformats.org/officeDocument/2006/relationships/hyperlink" Target="https://en.wikipedia.org/wiki/Software_industry" TargetMode="External"/><Relationship Id="rId10" Type="http://schemas.openxmlformats.org/officeDocument/2006/relationships/hyperlink" Target="https://en.wikipedia.org/wiki/Product-service_system" TargetMode="External"/><Relationship Id="rId4" Type="http://schemas.openxmlformats.org/officeDocument/2006/relationships/hyperlink" Target="https://www.sitra.fi/en/articles/vesa-harmaakorpi-finnish-innovation-policy-utilising-4-or-96-finnish-innovation/" TargetMode="External"/><Relationship Id="rId9" Type="http://schemas.openxmlformats.org/officeDocument/2006/relationships/hyperlink" Target="https://en.wikipedia.org/wiki/Novelty_(paten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b="0" i="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239260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to CoVE success include:</a:t>
            </a:r>
          </a:p>
          <a:p>
            <a:pPr marL="168501" indent="-168501">
              <a:buFont typeface="Arial" panose="020B0604020202020204" pitchFamily="34" charset="0"/>
              <a:buChar char="•"/>
            </a:pPr>
            <a:r>
              <a:rPr lang="en-GB" dirty="0"/>
              <a:t>Strong and enduring relationships between the VET community, businesses and the university sector in which interactions are reciprocal and mutually beneficial (rather than ‘one-way traffic’)</a:t>
            </a:r>
          </a:p>
          <a:p>
            <a:pPr marL="168501" indent="-168501">
              <a:buFont typeface="Arial" panose="020B0604020202020204" pitchFamily="34" charset="0"/>
              <a:buChar char="•"/>
            </a:pPr>
            <a:r>
              <a:rPr lang="en-GB" dirty="0"/>
              <a:t>Integration of activities. There is great potential in CoVEs to achieve more than sum of the parts, in particular, where CoVEs build reflexive relationships between activities and research.</a:t>
            </a:r>
          </a:p>
          <a:p>
            <a:pPr marL="168501" indent="-168501">
              <a:buFont typeface="Arial" panose="020B0604020202020204" pitchFamily="34" charset="0"/>
              <a:buChar char="•"/>
            </a:pPr>
            <a:r>
              <a:rPr lang="en-GB" dirty="0"/>
              <a:t>Being firmly anchored into the frameworks of regional development, innovation and smart specialisation. Such anchoring allows for the identification of synergies between policies and amongst stakeholders, avoiding ad hoc actions, which, though beneficial in themselves probably do not realise all the potential benefits. </a:t>
            </a:r>
          </a:p>
          <a:p>
            <a:pPr marL="168501" indent="-168501">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3128708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21"/>
              </a:spcAft>
            </a:pPr>
            <a:r>
              <a:rPr lang="en-GB" b="1" i="1" dirty="0"/>
              <a:t>Foster Vocational Excellence at two levels: </a:t>
            </a:r>
          </a:p>
          <a:p>
            <a:pPr marL="1828139" indent="-1828139">
              <a:spcBef>
                <a:spcPts val="0"/>
              </a:spcBef>
              <a:spcAft>
                <a:spcPts val="1221"/>
              </a:spcAft>
            </a:pPr>
            <a:r>
              <a:rPr lang="en-GB" b="1" dirty="0"/>
              <a:t>National</a:t>
            </a:r>
            <a:r>
              <a:rPr lang="en-GB" dirty="0"/>
              <a:t>: 	through </a:t>
            </a:r>
            <a:r>
              <a:rPr lang="en-GB" b="1" dirty="0"/>
              <a:t>Centres of Vocational Excellence </a:t>
            </a:r>
            <a:r>
              <a:rPr lang="en-GB" dirty="0"/>
              <a:t>operating in a given local context, embedding them closely in the local innovation ecosystems, working with businesses, chambers, tertiary education, research institutions, public authorities, etc.</a:t>
            </a:r>
          </a:p>
          <a:p>
            <a:pPr marL="1828139" indent="-1828139">
              <a:spcBef>
                <a:spcPts val="0"/>
              </a:spcBef>
              <a:spcAft>
                <a:spcPts val="1221"/>
              </a:spcAft>
            </a:pPr>
            <a:r>
              <a:rPr lang="en-GB" b="1" dirty="0"/>
              <a:t>Transnational</a:t>
            </a:r>
            <a:r>
              <a:rPr lang="en-GB" dirty="0"/>
              <a:t>:	through </a:t>
            </a:r>
            <a:r>
              <a:rPr lang="en-GB" b="1" dirty="0"/>
              <a:t>Platforms of Centres of Vocational Excellence </a:t>
            </a:r>
            <a:r>
              <a:rPr lang="en-GB" dirty="0"/>
              <a:t>to establish world-class reference points for vocational training by bringing together CoVE`s that share a common interest in:</a:t>
            </a:r>
          </a:p>
          <a:p>
            <a:pPr marL="2094608" indent="-266470">
              <a:spcBef>
                <a:spcPts val="0"/>
              </a:spcBef>
              <a:spcAft>
                <a:spcPts val="1221"/>
              </a:spcAft>
              <a:buFont typeface="Wingdings" panose="05000000000000000000" pitchFamily="2" charset="2"/>
              <a:buChar char="Ø"/>
            </a:pPr>
            <a:r>
              <a:rPr lang="en-GB" i="1" dirty="0"/>
              <a:t>Specific </a:t>
            </a:r>
            <a:r>
              <a:rPr lang="en-GB" b="1" i="1" dirty="0"/>
              <a:t>sectors/ trades </a:t>
            </a:r>
            <a:r>
              <a:rPr lang="en-GB" i="1" dirty="0"/>
              <a:t>- such as aeronautics, e-mobility, green technologies, healthcare, etc., or</a:t>
            </a:r>
          </a:p>
          <a:p>
            <a:pPr marL="2094608" indent="-266470">
              <a:spcBef>
                <a:spcPts val="0"/>
              </a:spcBef>
              <a:spcAft>
                <a:spcPts val="1221"/>
              </a:spcAft>
              <a:buFont typeface="Wingdings" panose="05000000000000000000" pitchFamily="2" charset="2"/>
              <a:buChar char="Ø"/>
            </a:pPr>
            <a:r>
              <a:rPr lang="en-GB" i="1" dirty="0"/>
              <a:t>Innovative approaches to tackle </a:t>
            </a:r>
            <a:r>
              <a:rPr lang="en-GB" b="1" i="1" dirty="0"/>
              <a:t>societal challenges </a:t>
            </a:r>
            <a:r>
              <a:rPr lang="en-GB" i="1" dirty="0"/>
              <a:t>– such as integration of migrants, Digitalisation, Sustainable Development Goals, upskilling people with low qualification levels, etc.</a:t>
            </a:r>
            <a:endParaRPr lang="en-GB" sz="1400" i="1"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3268762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may be doing the above through </a:t>
            </a:r>
            <a:r>
              <a:rPr lang="en-GB" b="1" dirty="0"/>
              <a:t>at least one and preferably several </a:t>
            </a:r>
            <a:r>
              <a:rPr lang="en-GB" dirty="0"/>
              <a:t>of the following activities:</a:t>
            </a:r>
          </a:p>
          <a:p>
            <a:r>
              <a:rPr lang="en-GB" b="1" i="1" dirty="0"/>
              <a:t>Teaching and learning</a:t>
            </a:r>
            <a:endParaRPr lang="en-GB" dirty="0"/>
          </a:p>
          <a:p>
            <a:pPr marL="171433" indent="-171433">
              <a:buFont typeface="Arial" panose="020B0604020202020204" pitchFamily="34" charset="0"/>
              <a:buChar char="•"/>
            </a:pPr>
            <a:r>
              <a:rPr lang="en-GB" dirty="0"/>
              <a:t>Providing people with labour market relevant skills, in a </a:t>
            </a:r>
            <a:r>
              <a:rPr lang="en-GB" b="1" dirty="0"/>
              <a:t>lifelong learning</a:t>
            </a:r>
            <a:r>
              <a:rPr lang="en-GB" dirty="0"/>
              <a:t> continuum approach. Combining offers of </a:t>
            </a:r>
            <a:r>
              <a:rPr lang="en-GB" b="1" dirty="0"/>
              <a:t>initial VET</a:t>
            </a:r>
            <a:r>
              <a:rPr lang="en-GB" dirty="0"/>
              <a:t> qualifications, with offers of </a:t>
            </a:r>
            <a:r>
              <a:rPr lang="en-GB" b="1" dirty="0"/>
              <a:t>continuing training</a:t>
            </a:r>
            <a:r>
              <a:rPr lang="en-GB" dirty="0"/>
              <a:t> (for upskilling and reskilling), that are informed by skills anticipation. </a:t>
            </a:r>
          </a:p>
          <a:p>
            <a:pPr marL="171433" indent="-171433">
              <a:buFont typeface="Arial" panose="020B0604020202020204" pitchFamily="34" charset="0"/>
              <a:buChar char="•"/>
            </a:pPr>
            <a:r>
              <a:rPr lang="en-GB" dirty="0"/>
              <a:t>Providing </a:t>
            </a:r>
            <a:r>
              <a:rPr lang="en-GB" b="1" dirty="0"/>
              <a:t>guidance services</a:t>
            </a:r>
            <a:r>
              <a:rPr lang="en-GB" dirty="0"/>
              <a:t>, as well as </a:t>
            </a:r>
            <a:r>
              <a:rPr lang="en-GB" b="1" dirty="0"/>
              <a:t>validation</a:t>
            </a:r>
            <a:r>
              <a:rPr lang="en-GB" dirty="0"/>
              <a:t> of prior learning.</a:t>
            </a:r>
          </a:p>
          <a:p>
            <a:pPr marL="171433" indent="-171433">
              <a:buFont typeface="Arial" panose="020B0604020202020204" pitchFamily="34" charset="0"/>
              <a:buChar char="•"/>
            </a:pPr>
            <a:r>
              <a:rPr lang="en-GB" dirty="0"/>
              <a:t>Developing innovative curricula and pedagogies that focus both on technical skills and </a:t>
            </a:r>
            <a:r>
              <a:rPr lang="en-GB" b="1" dirty="0"/>
              <a:t>transversal competences</a:t>
            </a:r>
            <a:r>
              <a:rPr lang="en-GB" dirty="0"/>
              <a:t>, while making use of European tools (e.g. SELFIE) and competence frameworks (e.g. </a:t>
            </a:r>
            <a:r>
              <a:rPr lang="en-GB" dirty="0" err="1"/>
              <a:t>DigComp</a:t>
            </a:r>
            <a:r>
              <a:rPr lang="en-GB" dirty="0"/>
              <a:t>, </a:t>
            </a:r>
            <a:r>
              <a:rPr lang="en-GB" dirty="0" err="1"/>
              <a:t>EntreComp</a:t>
            </a:r>
            <a:r>
              <a:rPr lang="en-GB" dirty="0"/>
              <a:t>, etc.).</a:t>
            </a:r>
          </a:p>
          <a:p>
            <a:pPr marL="171433" indent="-171433">
              <a:buFont typeface="Arial" panose="020B0604020202020204" pitchFamily="34" charset="0"/>
              <a:buChar char="•"/>
            </a:pPr>
            <a:r>
              <a:rPr lang="en-GB" dirty="0"/>
              <a:t>Developing </a:t>
            </a:r>
            <a:r>
              <a:rPr lang="en-GB" b="1" dirty="0"/>
              <a:t>innovative teaching and training methodologies, </a:t>
            </a:r>
            <a:r>
              <a:rPr lang="en-GB" dirty="0"/>
              <a:t>including interdisciplinary learning, and fully exploiting digital technologies (e.g. MOOC's, simulators, etc.). </a:t>
            </a:r>
          </a:p>
          <a:p>
            <a:pPr marL="171433" indent="-171433">
              <a:buFont typeface="Arial" panose="020B0604020202020204" pitchFamily="34" charset="0"/>
              <a:buChar char="•"/>
            </a:pPr>
            <a:r>
              <a:rPr lang="en-GB" dirty="0"/>
              <a:t>Investing in the </a:t>
            </a:r>
            <a:r>
              <a:rPr lang="en-GB" b="1" dirty="0"/>
              <a:t>continuing professional development of teachers and trainers,</a:t>
            </a:r>
            <a:r>
              <a:rPr lang="en-GB" dirty="0"/>
              <a:t> for both pedagogical as well as technical skills. </a:t>
            </a:r>
          </a:p>
          <a:p>
            <a:pPr marL="171433" indent="-171433">
              <a:buFont typeface="Arial" panose="020B0604020202020204" pitchFamily="34" charset="0"/>
              <a:buChar char="•"/>
            </a:pPr>
            <a:r>
              <a:rPr lang="en-GB" dirty="0"/>
              <a:t>Developing </a:t>
            </a:r>
            <a:r>
              <a:rPr lang="en-GB" b="1" dirty="0"/>
              <a:t>project based learning</a:t>
            </a:r>
            <a:r>
              <a:rPr lang="en-GB" dirty="0"/>
              <a:t> that bring interdisciplinary approaches and VET learners from different fields of study (e.g. design, marketing, engineering) to solve real work problems/challenges.</a:t>
            </a:r>
          </a:p>
          <a:p>
            <a:pPr marL="171433" indent="-171433">
              <a:buFont typeface="Arial" panose="020B0604020202020204" pitchFamily="34" charset="0"/>
              <a:buChar char="•"/>
            </a:pPr>
            <a:r>
              <a:rPr lang="en-GB" dirty="0"/>
              <a:t>Developing modular and learner-centred</a:t>
            </a:r>
            <a:r>
              <a:rPr lang="en-GB" b="1" dirty="0"/>
              <a:t> </a:t>
            </a:r>
            <a:r>
              <a:rPr lang="en-GB" dirty="0"/>
              <a:t>trans-national</a:t>
            </a:r>
            <a:r>
              <a:rPr lang="en-GB" b="1" dirty="0"/>
              <a:t> Joint VET curricula</a:t>
            </a:r>
            <a:r>
              <a:rPr lang="en-GB" dirty="0"/>
              <a:t> (and/or qualifications) thus facilitating the </a:t>
            </a:r>
            <a:r>
              <a:rPr lang="en-GB" b="1" dirty="0"/>
              <a:t>mobility of learners and staff</a:t>
            </a:r>
            <a:r>
              <a:rPr lang="en-GB" dirty="0"/>
              <a:t>, as well as the recognition at regional and/or national levels.</a:t>
            </a:r>
          </a:p>
          <a:p>
            <a:pPr marL="171433" indent="-171433">
              <a:buFont typeface="Arial" panose="020B0604020202020204" pitchFamily="34" charset="0"/>
              <a:buChar char="•"/>
            </a:pPr>
            <a:r>
              <a:rPr lang="en-GB" dirty="0"/>
              <a:t>Providing </a:t>
            </a:r>
            <a:r>
              <a:rPr lang="en-GB" b="1" dirty="0"/>
              <a:t>higher level VET</a:t>
            </a:r>
            <a:r>
              <a:rPr lang="en-GB" dirty="0"/>
              <a:t> programmes and developing flexible </a:t>
            </a:r>
            <a:r>
              <a:rPr lang="en-GB" b="1" dirty="0"/>
              <a:t>pathways</a:t>
            </a:r>
            <a:r>
              <a:rPr lang="en-GB" dirty="0"/>
              <a:t> between VET and higher education institutions.</a:t>
            </a:r>
          </a:p>
          <a:p>
            <a:pPr marL="171433" indent="-171433">
              <a:buFont typeface="Arial" panose="020B0604020202020204" pitchFamily="34" charset="0"/>
              <a:buChar char="•"/>
            </a:pPr>
            <a:r>
              <a:rPr lang="en-GB" dirty="0"/>
              <a:t>Establishing strong </a:t>
            </a:r>
            <a:r>
              <a:rPr lang="en-GB" b="1" dirty="0"/>
              <a:t>quality assurance</a:t>
            </a:r>
            <a:r>
              <a:rPr lang="en-GB" dirty="0"/>
              <a:t> mechanisms, effective </a:t>
            </a:r>
            <a:r>
              <a:rPr lang="en-GB" b="1" dirty="0"/>
              <a:t>feedback loops</a:t>
            </a:r>
            <a:r>
              <a:rPr lang="en-GB" dirty="0"/>
              <a:t> and </a:t>
            </a:r>
            <a:r>
              <a:rPr lang="en-GB" b="1" dirty="0"/>
              <a:t>graduate tracking systems</a:t>
            </a:r>
            <a:r>
              <a:rPr lang="en-GB" dirty="0"/>
              <a:t> that enable the timely adaptation of curricula to evolving labour market needs.</a:t>
            </a:r>
          </a:p>
          <a:p>
            <a:r>
              <a:rPr lang="en-GB" b="1" i="1" dirty="0"/>
              <a:t>Cooperation and partnerships</a:t>
            </a:r>
            <a:endParaRPr lang="en-GB" dirty="0"/>
          </a:p>
          <a:p>
            <a:pPr marL="171433" indent="-171433">
              <a:buFont typeface="Arial" panose="020B0604020202020204" pitchFamily="34" charset="0"/>
              <a:buChar char="•"/>
            </a:pPr>
            <a:r>
              <a:rPr lang="en-GB" dirty="0"/>
              <a:t>Contributing to creation and dissemination of </a:t>
            </a:r>
            <a:r>
              <a:rPr lang="en-GB" b="1" dirty="0"/>
              <a:t>new knowledge</a:t>
            </a:r>
            <a:r>
              <a:rPr lang="en-GB" dirty="0"/>
              <a:t> in partnership with other stakeholders, e.g. through joint R&amp;D with universities, R&amp;D units in companies, research bodies, etc.</a:t>
            </a:r>
          </a:p>
          <a:p>
            <a:pPr marL="171433" indent="-171433">
              <a:buFont typeface="Arial" panose="020B0604020202020204" pitchFamily="34" charset="0"/>
              <a:buChar char="•"/>
            </a:pPr>
            <a:r>
              <a:rPr lang="en-GB" dirty="0"/>
              <a:t>Establishing </a:t>
            </a:r>
            <a:r>
              <a:rPr lang="en-GB" b="1" dirty="0"/>
              <a:t>business-education partnerships</a:t>
            </a:r>
            <a:r>
              <a:rPr lang="en-GB" dirty="0"/>
              <a:t> for apprenticeships, internships, sharing of equipment, exchanges of staff and teachers between companies and VET centres, etc.</a:t>
            </a:r>
          </a:p>
          <a:p>
            <a:pPr marL="171433" indent="-171433">
              <a:buFont typeface="Arial" panose="020B0604020202020204" pitchFamily="34" charset="0"/>
              <a:buChar char="•"/>
            </a:pPr>
            <a:r>
              <a:rPr lang="en-GB" b="1" dirty="0"/>
              <a:t>Working together with local SME's and acting as innovation hubs and technology diffusion centres </a:t>
            </a:r>
            <a:r>
              <a:rPr lang="en-GB" dirty="0"/>
              <a:t>by sharing equipment and creating incentives for staff to engage in applied research and development projects with the involvement of the VET learners, and by providing SMEs with technical support, tools, methodologies and training to improve their apprenticeship offer and up-skilling/re-skilling offer for adults.</a:t>
            </a:r>
          </a:p>
          <a:p>
            <a:pPr marL="171433" indent="-171433">
              <a:buFont typeface="Arial" panose="020B0604020202020204" pitchFamily="34" charset="0"/>
              <a:buChar char="•"/>
            </a:pPr>
            <a:r>
              <a:rPr lang="en-GB" dirty="0"/>
              <a:t>Acting as or supporting </a:t>
            </a:r>
            <a:r>
              <a:rPr lang="en-GB" b="1" dirty="0"/>
              <a:t>innovation hubs</a:t>
            </a:r>
            <a:r>
              <a:rPr lang="en-GB" dirty="0"/>
              <a:t> and </a:t>
            </a:r>
            <a:r>
              <a:rPr lang="en-GB" b="1" dirty="0"/>
              <a:t>technology diffusion</a:t>
            </a:r>
            <a:r>
              <a:rPr lang="en-GB" dirty="0"/>
              <a:t> centres, while sharing equipment and creating incentives for staff to work together with local SME's in applied research and development projects, with the involvement of VET learners. </a:t>
            </a:r>
          </a:p>
          <a:p>
            <a:pPr marL="171433" indent="-171433">
              <a:buFont typeface="Arial" panose="020B0604020202020204" pitchFamily="34" charset="0"/>
              <a:buChar char="•"/>
            </a:pPr>
            <a:r>
              <a:rPr lang="en-GB" dirty="0"/>
              <a:t>Providing or supporting </a:t>
            </a:r>
            <a:r>
              <a:rPr lang="en-GB" b="1" dirty="0"/>
              <a:t>business incubators</a:t>
            </a:r>
            <a:r>
              <a:rPr lang="en-GB" dirty="0"/>
              <a:t> for VET learners to develop their </a:t>
            </a:r>
            <a:r>
              <a:rPr lang="en-GB" b="1" dirty="0"/>
              <a:t>entrepreneurship</a:t>
            </a:r>
            <a:r>
              <a:rPr lang="en-GB" dirty="0"/>
              <a:t> skills and initiatives.</a:t>
            </a:r>
          </a:p>
          <a:p>
            <a:pPr marL="171433" indent="-171433">
              <a:buFont typeface="Arial" panose="020B0604020202020204" pitchFamily="34" charset="0"/>
              <a:buChar char="•"/>
            </a:pPr>
            <a:r>
              <a:rPr lang="en-GB" dirty="0"/>
              <a:t>Developing </a:t>
            </a:r>
            <a:r>
              <a:rPr lang="en-GB" b="1" dirty="0"/>
              <a:t>internationalisation strategies </a:t>
            </a:r>
            <a:r>
              <a:rPr lang="en-GB" dirty="0"/>
              <a:t>to foster trans-national mobility of VET learners as well as teachers and trainers. This could also include preparatory work to facilitate mobility such as teaching programmes or courses on EU studies to better understand Europe's integration process and its place in a globalised world (e.g. inspired on the Jean Monnet actions).</a:t>
            </a:r>
          </a:p>
          <a:p>
            <a:pPr marL="171433" indent="-171433">
              <a:buFont typeface="Arial" panose="020B0604020202020204" pitchFamily="34" charset="0"/>
              <a:buChar char="•"/>
            </a:pPr>
            <a:r>
              <a:rPr lang="en-GB" dirty="0"/>
              <a:t>Developing "</a:t>
            </a:r>
            <a:r>
              <a:rPr lang="en-GB" b="1" dirty="0"/>
              <a:t>International VET campus/academies"</a:t>
            </a:r>
            <a:r>
              <a:rPr lang="en-GB" dirty="0"/>
              <a:t> for learners in primary, secondary, and VET schools, teachers and trainers, Leaders in VET institutions, as well as for people considering future vocational study options. These could be focused on specific occupational fields, products or services.</a:t>
            </a:r>
          </a:p>
          <a:p>
            <a:pPr marL="171433" indent="-171433">
              <a:buFont typeface="Arial" panose="020B0604020202020204" pitchFamily="34" charset="0"/>
              <a:buChar char="•"/>
            </a:pPr>
            <a:r>
              <a:rPr lang="en-GB" dirty="0"/>
              <a:t>Participating in national and international </a:t>
            </a:r>
            <a:r>
              <a:rPr lang="en-GB" b="1" dirty="0"/>
              <a:t>Skills competitions</a:t>
            </a:r>
            <a:r>
              <a:rPr lang="en-GB" dirty="0"/>
              <a:t>, aimed at raising the attractiveness and excellence in VET.</a:t>
            </a:r>
          </a:p>
          <a:p>
            <a:pPr marL="171433" indent="-171433">
              <a:buFont typeface="Arial" panose="020B0604020202020204" pitchFamily="34" charset="0"/>
              <a:buChar char="•"/>
            </a:pPr>
            <a:r>
              <a:rPr lang="en-GB" dirty="0"/>
              <a:t>Launching and actively participating in campaigns and activities aimed at raising the </a:t>
            </a:r>
            <a:r>
              <a:rPr lang="en-GB" b="1" dirty="0"/>
              <a:t>attractiveness</a:t>
            </a:r>
            <a:r>
              <a:rPr lang="en-GB" dirty="0"/>
              <a:t> of VET and </a:t>
            </a:r>
            <a:r>
              <a:rPr lang="en-GB" b="1" dirty="0"/>
              <a:t>awareness</a:t>
            </a:r>
            <a:r>
              <a:rPr lang="en-GB" dirty="0"/>
              <a:t> to the life and job opportunities provided by VET qualifications. These initiatives could attract more people (including learners in primary and secondary schools) to specific professions, and contribute to the </a:t>
            </a:r>
            <a:r>
              <a:rPr lang="en-GB" b="1" dirty="0"/>
              <a:t>European Vocational Skills Week</a:t>
            </a:r>
            <a:r>
              <a:rPr lang="en-GB" dirty="0"/>
              <a:t>.</a:t>
            </a:r>
          </a:p>
          <a:p>
            <a:r>
              <a:rPr lang="en-GB" b="1" i="1" dirty="0"/>
              <a:t>Governance and funding</a:t>
            </a:r>
            <a:endParaRPr lang="en-GB" dirty="0"/>
          </a:p>
          <a:p>
            <a:pPr marL="171433" indent="-171433">
              <a:buFont typeface="Arial" panose="020B0604020202020204" pitchFamily="34" charset="0"/>
              <a:buChar char="•"/>
            </a:pPr>
            <a:r>
              <a:rPr lang="en-GB" dirty="0"/>
              <a:t>Ensuring effective </a:t>
            </a:r>
            <a:r>
              <a:rPr lang="en-GB" b="1" dirty="0"/>
              <a:t>governance</a:t>
            </a:r>
            <a:r>
              <a:rPr lang="en-GB" dirty="0"/>
              <a:t> at all levels involving relevant stakeholders, particularly companies, chambers, national and regional authorities and social partners. </a:t>
            </a:r>
          </a:p>
          <a:p>
            <a:pPr marL="171433" indent="-171433">
              <a:buFont typeface="Arial" panose="020B0604020202020204" pitchFamily="34" charset="0"/>
              <a:buChar char="•"/>
            </a:pPr>
            <a:r>
              <a:rPr lang="en-GB" dirty="0"/>
              <a:t>Actively engaged in the overall national </a:t>
            </a:r>
            <a:r>
              <a:rPr lang="en-GB" b="1" dirty="0"/>
              <a:t>Skills governance systems</a:t>
            </a:r>
            <a:r>
              <a:rPr lang="en-GB" dirty="0"/>
              <a:t> and linked with employment and social policies at local, regional, national and European level;</a:t>
            </a:r>
          </a:p>
          <a:p>
            <a:pPr marL="171433" indent="-171433">
              <a:buFont typeface="Arial" panose="020B0604020202020204" pitchFamily="34" charset="0"/>
              <a:buChar char="•"/>
            </a:pPr>
            <a:r>
              <a:rPr lang="en-GB" dirty="0"/>
              <a:t>Integrated into </a:t>
            </a:r>
            <a:r>
              <a:rPr lang="en-GB" b="1" dirty="0"/>
              <a:t>economic and innovation strategies</a:t>
            </a:r>
            <a:r>
              <a:rPr lang="en-GB" dirty="0"/>
              <a:t> and systems at local, regional, national and European levels to proactively co-shape innovation and growth.</a:t>
            </a:r>
          </a:p>
          <a:p>
            <a:pPr marL="171433" indent="-171433">
              <a:buFont typeface="Arial" panose="020B0604020202020204" pitchFamily="34" charset="0"/>
              <a:buChar char="•"/>
            </a:pPr>
            <a:r>
              <a:rPr lang="en-GB" dirty="0"/>
              <a:t>Developing </a:t>
            </a:r>
            <a:r>
              <a:rPr lang="en-GB" b="1" dirty="0"/>
              <a:t>sustainable financial models</a:t>
            </a:r>
            <a:r>
              <a:rPr lang="en-GB" dirty="0"/>
              <a:t> that combine public and private funding, as well as income generating activities.</a:t>
            </a:r>
          </a:p>
          <a:p>
            <a:pPr marL="171433" indent="-171433">
              <a:buFont typeface="Arial" panose="020B0604020202020204" pitchFamily="34" charset="0"/>
              <a:buChar char="•"/>
            </a:pPr>
            <a:r>
              <a:rPr lang="en-GB" dirty="0"/>
              <a:t>Supporting the attraction of </a:t>
            </a:r>
            <a:r>
              <a:rPr lang="en-GB" b="1" dirty="0"/>
              <a:t>foreign investment projects</a:t>
            </a:r>
            <a:r>
              <a:rPr lang="en-GB" dirty="0"/>
              <a:t> by ensuring timely provision of skills for companies investing locally</a:t>
            </a:r>
          </a:p>
          <a:p>
            <a:pPr marL="171433" indent="-171433">
              <a:buFont typeface="Arial" panose="020B0604020202020204" pitchFamily="34" charset="0"/>
              <a:buChar char="•"/>
            </a:pPr>
            <a:r>
              <a:rPr lang="en-GB" dirty="0"/>
              <a:t>Making full use of </a:t>
            </a:r>
            <a:r>
              <a:rPr lang="en-GB" b="1" dirty="0"/>
              <a:t>EU financial instruments</a:t>
            </a:r>
            <a:r>
              <a:rPr lang="en-GB" dirty="0"/>
              <a:t> and </a:t>
            </a:r>
            <a:r>
              <a:rPr lang="en-GB" b="1" dirty="0"/>
              <a:t>Funds</a:t>
            </a:r>
            <a:r>
              <a:rPr lang="en-GB" dirty="0"/>
              <a:t> to support infrastructure investments to modernise VET centres with advanced equipment (including simulators, and high-tech equipment). 	Including developing active citizenship skills that equip people to contribute to a sustainable and inclusive society (e.g. through a good understanding and contribution to the UN 17 Sustainable development goals (SDG’s)</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3259259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Centres of Vocational Excellence (CoVE), should be understood in a wide context that adapts to the </a:t>
            </a:r>
            <a:r>
              <a:rPr lang="en-GB" b="1" dirty="0"/>
              <a:t>diversity of VET systems in the various member states</a:t>
            </a:r>
            <a:r>
              <a:rPr lang="en-GB" dirty="0"/>
              <a:t>. In some countries they can be </a:t>
            </a:r>
            <a:r>
              <a:rPr lang="en-GB" b="1" dirty="0"/>
              <a:t>led by a Vocational institution</a:t>
            </a:r>
            <a:r>
              <a:rPr lang="en-GB" dirty="0"/>
              <a:t> (e.g. in the Netherlands) providing a large portfolio of services in close relation with other organisations, while in other countries (e.g. Germany and Austria) they could be </a:t>
            </a:r>
            <a:r>
              <a:rPr lang="en-GB" b="1" dirty="0"/>
              <a:t>led by the Chambers</a:t>
            </a:r>
            <a:r>
              <a:rPr lang="en-GB" dirty="0"/>
              <a:t> that have a key (and legal) coordinating role in implementing VET policies and services.</a:t>
            </a:r>
          </a:p>
          <a:p>
            <a:endParaRPr lang="en-GB" dirty="0"/>
          </a:p>
          <a:p>
            <a:r>
              <a:rPr lang="en-GB" dirty="0"/>
              <a:t>Whether CoVE´s are concentrated around regional VET institutions or a cluster of regional entities led by chambers (two extreme cases), they are expected to go far beyond the simple provision of a quality vocational qualification. </a:t>
            </a:r>
          </a:p>
          <a:p>
            <a:endParaRPr lang="en-GB" dirty="0"/>
          </a:p>
          <a:p>
            <a:r>
              <a:rPr lang="en-GB" dirty="0"/>
              <a:t>Examples may be doing the above through </a:t>
            </a:r>
            <a:r>
              <a:rPr lang="en-GB" b="1" dirty="0"/>
              <a:t>at least one and preferably several </a:t>
            </a:r>
            <a:r>
              <a:rPr lang="en-GB" dirty="0"/>
              <a:t>of the following activities:</a:t>
            </a:r>
          </a:p>
          <a:p>
            <a:pPr marL="171433" indent="-171433">
              <a:buFont typeface="Arial" panose="020B0604020202020204" pitchFamily="34" charset="0"/>
              <a:buChar char="•"/>
            </a:pPr>
            <a:r>
              <a:rPr lang="en-GB" dirty="0"/>
              <a:t>Providing people with labour market relevant skills, in a </a:t>
            </a:r>
            <a:r>
              <a:rPr lang="en-GB" b="1" dirty="0"/>
              <a:t>lifelong learning </a:t>
            </a:r>
            <a:r>
              <a:rPr lang="en-GB" dirty="0"/>
              <a:t>continuum approach. Combining offers of </a:t>
            </a:r>
            <a:r>
              <a:rPr lang="en-GB" b="1" dirty="0"/>
              <a:t>initial VET </a:t>
            </a:r>
            <a:r>
              <a:rPr lang="en-GB" dirty="0"/>
              <a:t>qualifications, with offers of </a:t>
            </a:r>
            <a:r>
              <a:rPr lang="en-GB" b="1" dirty="0"/>
              <a:t>continuing training </a:t>
            </a:r>
            <a:r>
              <a:rPr lang="en-GB" dirty="0"/>
              <a:t>(for upskilling and reskilling). </a:t>
            </a:r>
          </a:p>
          <a:p>
            <a:pPr marL="171433" indent="-171433">
              <a:buFont typeface="Arial" panose="020B0604020202020204" pitchFamily="34" charset="0"/>
              <a:buChar char="•"/>
            </a:pPr>
            <a:r>
              <a:rPr lang="en-GB" dirty="0"/>
              <a:t>Providing </a:t>
            </a:r>
            <a:r>
              <a:rPr lang="en-GB" b="1" dirty="0"/>
              <a:t>higher level VET</a:t>
            </a:r>
            <a:r>
              <a:rPr lang="en-GB" dirty="0"/>
              <a:t> programmes; developing </a:t>
            </a:r>
            <a:r>
              <a:rPr lang="en-GB" b="1" dirty="0"/>
              <a:t>pathways</a:t>
            </a:r>
            <a:r>
              <a:rPr lang="en-GB" dirty="0"/>
              <a:t> to higher level programmes in conjunction with higher education institutions</a:t>
            </a:r>
          </a:p>
          <a:p>
            <a:pPr marL="171433" indent="-171433">
              <a:buFont typeface="Arial" panose="020B0604020202020204" pitchFamily="34" charset="0"/>
              <a:buChar char="•"/>
            </a:pPr>
            <a:r>
              <a:rPr lang="en-GB" dirty="0"/>
              <a:t>Establishing </a:t>
            </a:r>
            <a:r>
              <a:rPr lang="en-GB" b="1" dirty="0"/>
              <a:t>business-education partnerships </a:t>
            </a:r>
            <a:r>
              <a:rPr lang="en-GB" dirty="0"/>
              <a:t>for; apprenticeships, internships, sharing of equipment, exchanges of staff and teachers between companies and VET centres, etc.</a:t>
            </a:r>
          </a:p>
          <a:p>
            <a:pPr marL="171433" indent="-171433">
              <a:buFont typeface="Arial" panose="020B0604020202020204" pitchFamily="34" charset="0"/>
              <a:buChar char="•"/>
            </a:pPr>
            <a:r>
              <a:rPr lang="en-GB" b="1" dirty="0"/>
              <a:t>Working together with local SME's and acting as innovation hubs and technology diffusion centres </a:t>
            </a:r>
            <a:r>
              <a:rPr lang="en-GB" dirty="0"/>
              <a:t>by sharing equipment and creating incentives for staff to engage in applied research and development projects with the involvement of the VET learners, and by providing SMEs with technical support, tools, methodologies and training to improve their apprenticeship offer and up-skilling/re-skilling offer for adults.</a:t>
            </a:r>
          </a:p>
          <a:p>
            <a:pPr marL="171433" indent="-171433">
              <a:buFont typeface="Arial" panose="020B0604020202020204" pitchFamily="34" charset="0"/>
              <a:buChar char="•"/>
            </a:pPr>
            <a:r>
              <a:rPr lang="en-GB" dirty="0"/>
              <a:t>Developing </a:t>
            </a:r>
            <a:r>
              <a:rPr lang="en-GB" b="1" dirty="0"/>
              <a:t>Joint VET curricula</a:t>
            </a:r>
            <a:r>
              <a:rPr lang="en-GB" dirty="0"/>
              <a:t> together with other VET providers and companies in various countries bringing the very best know-how from each partner and facilitating recognition </a:t>
            </a:r>
          </a:p>
          <a:p>
            <a:pPr marL="171433" indent="-171433">
              <a:buFont typeface="Arial" panose="020B0604020202020204" pitchFamily="34" charset="0"/>
              <a:buChar char="•"/>
            </a:pPr>
            <a:r>
              <a:rPr lang="en-GB" dirty="0"/>
              <a:t>Developing </a:t>
            </a:r>
            <a:r>
              <a:rPr lang="en-GB" b="1" dirty="0"/>
              <a:t>internationalisation strategies </a:t>
            </a:r>
            <a:r>
              <a:rPr lang="en-GB" dirty="0"/>
              <a:t>to foster trans-national mobility of VET learners as well as teachers and trainers, with or without Erasmus+ support. This could also include preparatory work to facilitate mobility such as teaching programmes or courses on EU studies to better understand Europe's integration process and its place in a globalised world (e.g. inspired on the Jean Monnet actions). </a:t>
            </a:r>
          </a:p>
          <a:p>
            <a:pPr marL="171433" indent="-171433">
              <a:buFont typeface="Arial" panose="020B0604020202020204" pitchFamily="34" charset="0"/>
              <a:buChar char="•"/>
            </a:pPr>
            <a:r>
              <a:rPr lang="en-GB" dirty="0"/>
              <a:t>Developing </a:t>
            </a:r>
            <a:r>
              <a:rPr lang="en-GB" b="1" dirty="0"/>
              <a:t>innovative teaching and training methodologies, </a:t>
            </a:r>
            <a:r>
              <a:rPr lang="en-GB" dirty="0"/>
              <a:t>including those based on digital technologies (e.g. MOOC's, simulators, etc.), and </a:t>
            </a:r>
            <a:r>
              <a:rPr lang="en-GB" b="1" dirty="0"/>
              <a:t>new curricula</a:t>
            </a:r>
            <a:endParaRPr lang="en-GB" dirty="0"/>
          </a:p>
          <a:p>
            <a:pPr marL="171433" indent="-171433">
              <a:buFont typeface="Arial" panose="020B0604020202020204" pitchFamily="34" charset="0"/>
              <a:buChar char="•"/>
            </a:pPr>
            <a:r>
              <a:rPr lang="en-GB" dirty="0"/>
              <a:t>Developing innovative curricula and pedagogies focused not just on technical skills but also </a:t>
            </a:r>
            <a:r>
              <a:rPr lang="en-GB" b="1" dirty="0"/>
              <a:t>transversal competences</a:t>
            </a:r>
            <a:r>
              <a:rPr lang="en-GB" dirty="0"/>
              <a:t>, e.g. entrepreneurship, digital skills, etc.</a:t>
            </a:r>
          </a:p>
          <a:p>
            <a:pPr marL="171433" indent="-171433">
              <a:buFont typeface="Arial" panose="020B0604020202020204" pitchFamily="34" charset="0"/>
              <a:buChar char="•"/>
            </a:pPr>
            <a:r>
              <a:rPr lang="en-GB" dirty="0"/>
              <a:t>Investing in the </a:t>
            </a:r>
            <a:r>
              <a:rPr lang="en-GB" b="1" dirty="0"/>
              <a:t>continuing professional development of teachers and trainers, </a:t>
            </a:r>
            <a:r>
              <a:rPr lang="en-GB" dirty="0"/>
              <a:t>for both pedagogical skills as well as technical skills</a:t>
            </a:r>
          </a:p>
          <a:p>
            <a:pPr marL="171433" indent="-171433">
              <a:buFont typeface="Arial" panose="020B0604020202020204" pitchFamily="34" charset="0"/>
              <a:buChar char="•"/>
            </a:pPr>
            <a:r>
              <a:rPr lang="en-GB" dirty="0"/>
              <a:t>Developing </a:t>
            </a:r>
            <a:r>
              <a:rPr lang="en-GB" b="1" dirty="0"/>
              <a:t>project-based learning </a:t>
            </a:r>
            <a:r>
              <a:rPr lang="en-GB" dirty="0"/>
              <a:t>that brings inter-disciplinary approaches and VET learners from different fields of study (e.g. design, marketing, engineering) to solve real work problems/challenges </a:t>
            </a:r>
          </a:p>
          <a:p>
            <a:pPr marL="171433" indent="-171433">
              <a:buFont typeface="Arial" panose="020B0604020202020204" pitchFamily="34" charset="0"/>
              <a:buChar char="•"/>
            </a:pPr>
            <a:r>
              <a:rPr lang="en-GB" dirty="0"/>
              <a:t>Providing </a:t>
            </a:r>
            <a:r>
              <a:rPr lang="en-GB" b="1" dirty="0"/>
              <a:t>guidance services</a:t>
            </a:r>
            <a:r>
              <a:rPr lang="en-GB" dirty="0"/>
              <a:t>, as well as </a:t>
            </a:r>
            <a:r>
              <a:rPr lang="en-GB" b="1" dirty="0"/>
              <a:t>validation </a:t>
            </a:r>
            <a:r>
              <a:rPr lang="en-GB" dirty="0"/>
              <a:t>of prior learning </a:t>
            </a:r>
          </a:p>
          <a:p>
            <a:pPr marL="171433" indent="-171433">
              <a:buFont typeface="Arial" panose="020B0604020202020204" pitchFamily="34" charset="0"/>
              <a:buChar char="•"/>
            </a:pPr>
            <a:r>
              <a:rPr lang="en-GB" dirty="0"/>
              <a:t>Providing </a:t>
            </a:r>
            <a:r>
              <a:rPr lang="en-GB" b="1" dirty="0"/>
              <a:t>business incubators </a:t>
            </a:r>
            <a:r>
              <a:rPr lang="en-GB" dirty="0"/>
              <a:t>for VET learners to develop their entrepreneurship skills and projects.</a:t>
            </a:r>
          </a:p>
          <a:p>
            <a:pPr marL="171433" indent="-171433">
              <a:buFont typeface="Arial" panose="020B0604020202020204" pitchFamily="34" charset="0"/>
              <a:buChar char="•"/>
            </a:pPr>
            <a:r>
              <a:rPr lang="en-GB" dirty="0"/>
              <a:t>Acting as or supporting </a:t>
            </a:r>
            <a:r>
              <a:rPr lang="en-GB" b="1" dirty="0"/>
              <a:t>innovation hubs</a:t>
            </a:r>
            <a:r>
              <a:rPr lang="en-GB" dirty="0"/>
              <a:t> and </a:t>
            </a:r>
            <a:r>
              <a:rPr lang="en-GB" b="1" dirty="0"/>
              <a:t>technology diffusion centres</a:t>
            </a:r>
            <a:r>
              <a:rPr lang="en-GB" dirty="0"/>
              <a:t>, which might support companies of any size, while sharing equipment and creating incentives for staff to work together with local SME's in applied research and development projects, with the involvement of the VET learners</a:t>
            </a:r>
          </a:p>
          <a:p>
            <a:pPr marL="171433" indent="-171433">
              <a:buFont typeface="Arial" panose="020B0604020202020204" pitchFamily="34" charset="0"/>
              <a:buChar char="•"/>
            </a:pPr>
            <a:r>
              <a:rPr lang="en-GB" dirty="0"/>
              <a:t>Supporting the attraction of </a:t>
            </a:r>
            <a:r>
              <a:rPr lang="en-GB" b="1" dirty="0"/>
              <a:t>foreign investment projects</a:t>
            </a:r>
            <a:r>
              <a:rPr lang="en-GB" dirty="0"/>
              <a:t> by ensuring timely provision of skills for companies investing locally</a:t>
            </a:r>
          </a:p>
          <a:p>
            <a:pPr marL="171433" indent="-171433">
              <a:buFont typeface="Arial" panose="020B0604020202020204" pitchFamily="34" charset="0"/>
              <a:buChar char="•"/>
            </a:pPr>
            <a:r>
              <a:rPr lang="en-GB" dirty="0"/>
              <a:t>Developing "</a:t>
            </a:r>
            <a:r>
              <a:rPr lang="en-GB" b="1" dirty="0"/>
              <a:t>International VET campus/academies" </a:t>
            </a:r>
            <a:r>
              <a:rPr lang="en-GB" dirty="0"/>
              <a:t>for learners, teachers and trainers, leaders in VET institutions, as well as for people considering future vocational study options. These could be focused on specific occupational fields, or products. </a:t>
            </a:r>
          </a:p>
          <a:p>
            <a:pPr marL="171433" indent="-171433">
              <a:buFont typeface="Arial" panose="020B0604020202020204" pitchFamily="34" charset="0"/>
              <a:buChar char="•"/>
            </a:pPr>
            <a:r>
              <a:rPr lang="en-GB" dirty="0"/>
              <a:t>Participating in national and international</a:t>
            </a:r>
            <a:r>
              <a:rPr lang="en-GB" b="1" dirty="0"/>
              <a:t> Skills competitions</a:t>
            </a:r>
            <a:r>
              <a:rPr lang="en-GB" dirty="0"/>
              <a:t>, aimed at raising the attractiveness and excellence in VET</a:t>
            </a:r>
          </a:p>
          <a:p>
            <a:pPr marL="171433" indent="-171433">
              <a:buFont typeface="Arial" panose="020B0604020202020204" pitchFamily="34" charset="0"/>
              <a:buChar char="•"/>
            </a:pPr>
            <a:r>
              <a:rPr lang="en-GB" dirty="0"/>
              <a:t>Contributing to creation and dissemination of </a:t>
            </a:r>
            <a:r>
              <a:rPr lang="en-GB" b="1" dirty="0"/>
              <a:t>new knowledge</a:t>
            </a:r>
            <a:r>
              <a:rPr lang="en-GB" dirty="0"/>
              <a:t> in partnership with other stakeholders, e.g. through joint R&amp;D with universities, R&amp;D units in companies, research bodies, etc.</a:t>
            </a:r>
          </a:p>
          <a:p>
            <a:pPr marL="171433" indent="-171433">
              <a:buFont typeface="Arial" panose="020B0604020202020204" pitchFamily="34" charset="0"/>
              <a:buChar char="•"/>
            </a:pPr>
            <a:r>
              <a:rPr lang="en-GB" dirty="0"/>
              <a:t> Making full use of </a:t>
            </a:r>
            <a:r>
              <a:rPr lang="en-GB" b="1" dirty="0"/>
              <a:t>EU financial instruments and Funds</a:t>
            </a:r>
            <a:r>
              <a:rPr lang="en-GB" dirty="0"/>
              <a:t> to support    infrastructure investments to modernise VET centres with advanced equipment (including simulators, and high-tech equipment). </a:t>
            </a:r>
          </a:p>
          <a:p>
            <a:pPr marL="171433" indent="-171433">
              <a:buFont typeface="Arial" panose="020B0604020202020204" pitchFamily="34" charset="0"/>
              <a:buChar char="•"/>
            </a:pPr>
            <a:r>
              <a:rPr lang="en-GB" dirty="0"/>
              <a:t>Developing </a:t>
            </a:r>
            <a:r>
              <a:rPr lang="en-GB" b="1" dirty="0"/>
              <a:t>sustainable financial models</a:t>
            </a:r>
            <a:r>
              <a:rPr lang="en-GB" dirty="0"/>
              <a:t> that combine public funding, and income generating activities for the Centres of Vocational Excellence </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1258840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bring you up to date with the developments regarding the first call for pilot projects on the initiative on “</a:t>
            </a:r>
            <a:r>
              <a:rPr lang="en-GB" b="1" dirty="0"/>
              <a:t>Centres of Vocational Excellence</a:t>
            </a:r>
            <a:r>
              <a:rPr lang="en-GB" dirty="0"/>
              <a:t>”:</a:t>
            </a:r>
          </a:p>
          <a:p>
            <a:pPr lvl="0"/>
            <a:r>
              <a:rPr lang="en-GB" dirty="0"/>
              <a:t>In 2019, we could not launch a specific call for the CoVE initiative, and therefore we modified the regular Sector Skills Alliance call to include a Lot for the launch of a small set of pilot projects that closely resemble the concept we are developing for the CoVE.</a:t>
            </a:r>
          </a:p>
          <a:p>
            <a:pPr lvl="0"/>
            <a:r>
              <a:rPr lang="en-GB" dirty="0"/>
              <a:t>This was not the ideal way of supporting the comprehensive approach we want for the CoVE's, which include both a sectoral dimension (supported by SSA), as well as a thematic dimension (not possible under SSA). </a:t>
            </a:r>
          </a:p>
          <a:p>
            <a:pPr lvl="0"/>
            <a:r>
              <a:rPr lang="en-GB" dirty="0"/>
              <a:t>However, we were very positively encouraged by the demand for this first limited call, which was initially designed to support only 4 projects with a total budget of €4 million, but attracted 15 applications (almost 4 times more than expected) with a budget of €13 million.</a:t>
            </a:r>
          </a:p>
          <a:p>
            <a:pPr lvl="0"/>
            <a:r>
              <a:rPr lang="en-GB" dirty="0"/>
              <a:t>Applications came from 11 countries, and included partners from all EU countries (except HU and LU), and also from one candidate country. In total, we have 177 organizations involved in these applications, with an average of 12 partners per project.</a:t>
            </a:r>
          </a:p>
          <a:p>
            <a:pPr lvl="0"/>
            <a:r>
              <a:rPr lang="en-GB" dirty="0"/>
              <a:t>Partners are mostly VET centres (both upper secondary, as well as tertiary level Universities of applied sciences), Centres for adult training, regional development agencies, SMEs, Chambers and Social partners.</a:t>
            </a:r>
          </a:p>
          <a:p>
            <a:pPr lvl="0"/>
            <a:r>
              <a:rPr lang="en-GB" dirty="0"/>
              <a:t>The analysis of these applications will be very useful for finalising the concept of the initiative and designing future calls.</a:t>
            </a:r>
          </a:p>
          <a:p>
            <a:pPr lvl="0"/>
            <a:r>
              <a:rPr lang="en-GB" dirty="0"/>
              <a:t>For the </a:t>
            </a:r>
            <a:r>
              <a:rPr lang="en-GB" b="1" dirty="0"/>
              <a:t>AWP2020</a:t>
            </a:r>
            <a:r>
              <a:rPr lang="en-GB" dirty="0"/>
              <a:t>, we plan to have a dedicated KA3 call for the CoVE, which will support the full concept as outlined in the concept note that we are currently finalising with the close involvement of VET stakeholders. Discussions have taken place within the DGVT, ACVT as well as meetings with VET providers and Chambers.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1647556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For generations, new technologies – from the steam engine to the Internet and beyond – have fundamentally changed the nature of work and the economy. But it is happening faster now while we are living longer. Where our parents and grandparents might have experienced only one, or even no, significant change in their lifetimes, you have likely already experienced a dramatic technology-driven shift in your career, and your children will likely absorb a major shift every ten to fifteen years across theirs.</a:t>
            </a:r>
          </a:p>
          <a:p>
            <a:pPr fontAlgn="base"/>
            <a:r>
              <a:rPr lang="en-US" dirty="0"/>
              <a:t>And let’s be very clear: there is nothing evolutionary or linear about this change; it’s exponential. Each step forward is double the past step and the further we get along in those steps, the greater the change becomes. The early Internet gave us access to information when we sat in front of a computer. Now, we can get to almost any information, use millions of applications, and tap into machines and sensors using the smart phones in our pockets from almost everywhere we are. Soon, virtually all products and systems around us will have some intelligence and some ability to tap into the Internet; we will become part of a coordinated external neural network. Autodesk Fellow Mickey McManus refers to this as the moment “when things wake up”. If every non-biological object around us has some intelligence connected to an external neural network, it is not hard to see that the algorithmic thinking of managing a known and routine processes can be almost entirely achieved with very little human intervention.</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188403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5761" indent="-355761">
              <a:buClr>
                <a:srgbClr val="0000FF"/>
              </a:buClr>
            </a:pPr>
            <a:r>
              <a:rPr lang="fi-FI" altLang="en-US" dirty="0" err="1"/>
              <a:t>Gibbons</a:t>
            </a:r>
            <a:r>
              <a:rPr lang="fi-FI" altLang="en-US" dirty="0"/>
              <a:t> et al. 1994</a:t>
            </a:r>
            <a:endParaRPr lang="en-US" altLang="en-US" dirty="0"/>
          </a:p>
          <a:p>
            <a:pPr marL="355761" indent="-355761">
              <a:buClr>
                <a:srgbClr val="0000FF"/>
              </a:buClr>
              <a:buFont typeface="Wingdings" panose="05000000000000000000" pitchFamily="2" charset="2"/>
              <a:buChar char="§"/>
            </a:pPr>
            <a:endParaRPr lang="en-GB" altLang="en-US" dirty="0">
              <a:latin typeface="Arial Narrow" panose="020B0606020202030204" pitchFamily="34" charset="0"/>
            </a:endParaRPr>
          </a:p>
          <a:p>
            <a:pPr marL="355761" indent="-355761">
              <a:buClr>
                <a:srgbClr val="0000FF"/>
              </a:buClr>
            </a:pPr>
            <a:r>
              <a:rPr lang="en-GB" altLang="en-US" b="1" dirty="0">
                <a:latin typeface="Arial Narrow" panose="020B0606020202030204" pitchFamily="34" charset="0"/>
              </a:rPr>
              <a:t>Mode 1: Science-based - Science, technology, innovation (STI)</a:t>
            </a:r>
            <a:br>
              <a:rPr lang="en-GB" altLang="en-US" b="1" dirty="0">
                <a:latin typeface="Arial Narrow" panose="020B0606020202030204" pitchFamily="34" charset="0"/>
              </a:rPr>
            </a:br>
            <a:r>
              <a:rPr lang="en-GB" altLang="en-US" dirty="0">
                <a:latin typeface="Arial Narrow" panose="020B0606020202030204" pitchFamily="34" charset="0"/>
              </a:rPr>
              <a:t>knowledge production is traditional knowledge production based on single discipline</a:t>
            </a:r>
            <a:r>
              <a:rPr lang="fi-FI" altLang="en-US" dirty="0">
                <a:latin typeface="Arial Narrow" panose="020B0606020202030204" pitchFamily="34" charset="0"/>
              </a:rPr>
              <a:t>s</a:t>
            </a:r>
            <a:r>
              <a:rPr lang="en-GB" altLang="en-US" dirty="0">
                <a:latin typeface="Arial Narrow" panose="020B0606020202030204" pitchFamily="34" charset="0"/>
              </a:rPr>
              <a:t>. It is homogeneous and primarily cognitive (STI)</a:t>
            </a:r>
            <a:r>
              <a:rPr lang="fi-FI" altLang="en-US" dirty="0">
                <a:latin typeface="Arial Narrow" panose="020B0606020202030204" pitchFamily="34" charset="0"/>
              </a:rPr>
              <a:t>.</a:t>
            </a:r>
          </a:p>
          <a:p>
            <a:pPr>
              <a:buClr>
                <a:srgbClr val="0000FF"/>
              </a:buClr>
              <a:buFont typeface="Wingdings" panose="05000000000000000000" pitchFamily="2" charset="2"/>
              <a:buChar char="§"/>
            </a:pPr>
            <a:endParaRPr lang="en-GB" altLang="en-US" dirty="0">
              <a:latin typeface="Arial Narrow" panose="020B0606020202030204" pitchFamily="34" charset="0"/>
            </a:endParaRPr>
          </a:p>
          <a:p>
            <a:pPr marL="355761" indent="-355761">
              <a:buClr>
                <a:srgbClr val="0000FF"/>
              </a:buClr>
            </a:pPr>
            <a:r>
              <a:rPr lang="en-GB" altLang="en-US" b="1" dirty="0">
                <a:latin typeface="Arial Narrow" panose="020B0606020202030204" pitchFamily="34" charset="0"/>
              </a:rPr>
              <a:t>Mode 2: Practice-based - Doing, using, interacting (DUI)</a:t>
            </a:r>
            <a:br>
              <a:rPr lang="en-GB" altLang="en-US" b="1" dirty="0">
                <a:latin typeface="Arial Narrow" panose="020B0606020202030204" pitchFamily="34" charset="0"/>
              </a:rPr>
            </a:br>
            <a:r>
              <a:rPr lang="en-GB" altLang="en-US" dirty="0">
                <a:latin typeface="Arial Narrow" panose="020B0606020202030204" pitchFamily="34" charset="0"/>
              </a:rPr>
              <a:t>knowledge production, by contrast, is created in broader, heterogeneous interdisciplinary social and economic contexts within an applied setting (DUI).</a:t>
            </a:r>
          </a:p>
          <a:p>
            <a:endParaRPr lang="en-US" dirty="0" smtClean="0"/>
          </a:p>
          <a:p>
            <a:r>
              <a:rPr lang="en-GB" u="sng" dirty="0">
                <a:hlinkClick r:id="rId3"/>
              </a:rPr>
              <a:t>https://www.tandfonline.com/doi/pdf/10.1080/09654313.2017.1327035</a:t>
            </a:r>
            <a:r>
              <a:rPr lang="en-GB" dirty="0"/>
              <a:t>  and </a:t>
            </a:r>
            <a:r>
              <a:rPr lang="en-GB" u="sng" dirty="0">
                <a:hlinkClick r:id="rId4"/>
              </a:rPr>
              <a:t>https://www.sitra.fi/en/articles/vesa-harmaakorpi-finnish-innovation-policy-utilising-4-or-96-finnish-innovation/</a:t>
            </a:r>
            <a:endParaRPr lang="en-US" dirty="0" smtClean="0"/>
          </a:p>
          <a:p>
            <a:endParaRPr lang="en-US" dirty="0" smtClean="0"/>
          </a:p>
          <a:p>
            <a:r>
              <a:rPr lang="en-US" dirty="0" smtClean="0"/>
              <a:t>Knowledge production Knowledge production in innovation has been categorized in various ways. For example, Gibbons et al. (1994) defined two processes of knowledge production: Mode 1 and Mode 2 (Table 1). Mode 1 reflects traditional research. Gibbons et al. (1994) reported a shift in knowledge activity from Mode 1 to Mode 2 knowledge creation. The role of scientific knowledge as a source of innovations is decreasing, but this trend does not diminish the significance of Mode 1 knowledge production. In broad-based innovation activities, Mode 2 is likely to play a much larger role, but tools to support it are not yet well developed, and until recently, Mode 2 had not been as highly valued as Mode 1. In Mode 2, success is defined as including the traditional criteria of scientific excellence, along with additional criteria, such as efficiency or usefulness. Such criteria are defined according to the contributions made by the work in solving interdisciplinary problems (Gibbons et al., 1994). Unfortunately, today’s measures and criteria of innovation rarely take these contributions into account, if at all. There is a clear need for new methods to identify and measure results as well as new ways to conceptualize innovation information and knowledge (</a:t>
            </a:r>
            <a:r>
              <a:rPr lang="en-US" dirty="0" err="1" smtClean="0"/>
              <a:t>Lundvall</a:t>
            </a:r>
            <a:r>
              <a:rPr lang="en-US" dirty="0" smtClean="0"/>
              <a:t>, 2007; </a:t>
            </a:r>
            <a:r>
              <a:rPr lang="en-US" dirty="0" err="1" smtClean="0"/>
              <a:t>Melkas</a:t>
            </a:r>
            <a:r>
              <a:rPr lang="en-US" dirty="0" smtClean="0"/>
              <a:t>, 2014)</a:t>
            </a:r>
          </a:p>
          <a:p>
            <a:endParaRPr lang="en-US" dirty="0" smtClean="0"/>
          </a:p>
          <a:p>
            <a:endParaRPr lang="en-US" dirty="0"/>
          </a:p>
          <a:p>
            <a:r>
              <a:rPr lang="en-US" dirty="0"/>
              <a:t>A 2014 survey of literature on innovation found over 40 definitions. In an industrial survey of how the </a:t>
            </a:r>
            <a:r>
              <a:rPr lang="en-US" dirty="0">
                <a:hlinkClick r:id="rId5" tooltip="Software industry"/>
              </a:rPr>
              <a:t>software industry</a:t>
            </a:r>
            <a:r>
              <a:rPr lang="en-US" dirty="0"/>
              <a:t> defined innovation, the following definition given by </a:t>
            </a:r>
            <a:r>
              <a:rPr lang="en-US" dirty="0" err="1"/>
              <a:t>Crossan</a:t>
            </a:r>
            <a:r>
              <a:rPr lang="en-US" dirty="0"/>
              <a:t> and </a:t>
            </a:r>
            <a:r>
              <a:rPr lang="en-US" dirty="0" err="1"/>
              <a:t>Apaydin</a:t>
            </a:r>
            <a:r>
              <a:rPr lang="en-US" dirty="0"/>
              <a:t> was considered to be the most complete, which builds on the </a:t>
            </a:r>
            <a:r>
              <a:rPr lang="en-US" dirty="0" err="1">
                <a:hlinkClick r:id="rId6" tooltip="Organisation for Economic Co-operation and Development"/>
              </a:rPr>
              <a:t>Organisation</a:t>
            </a:r>
            <a:r>
              <a:rPr lang="en-US" dirty="0">
                <a:hlinkClick r:id="rId6" tooltip="Organisation for Economic Co-operation and Development"/>
              </a:rPr>
              <a:t> for Economic Co-operation and Development (OECD)</a:t>
            </a:r>
            <a:r>
              <a:rPr lang="en-US" dirty="0"/>
              <a:t> manual's definition:</a:t>
            </a:r>
            <a:r>
              <a:rPr lang="en-US" baseline="30000" dirty="0">
                <a:hlinkClick r:id="rId7"/>
              </a:rPr>
              <a:t>[13]</a:t>
            </a:r>
            <a:endParaRPr lang="en-US" dirty="0"/>
          </a:p>
          <a:p>
            <a:r>
              <a:rPr lang="en-US" dirty="0" smtClean="0">
                <a:effectLst/>
              </a:rPr>
              <a:t>Innovation is production or adoption, assimilation, and exploitation of a value-added novelty in economic and social spheres; renewal and enlargement of products, services, and markets; development of new methods of production; and the establishment of new management systems. It is both a process and an outcome.</a:t>
            </a:r>
          </a:p>
          <a:p>
            <a:endParaRPr lang="en-US" dirty="0" smtClean="0">
              <a:effectLst/>
            </a:endParaRPr>
          </a:p>
          <a:p>
            <a:r>
              <a:rPr lang="en-US" dirty="0"/>
              <a:t>According to </a:t>
            </a:r>
            <a:r>
              <a:rPr lang="en-US" dirty="0" err="1"/>
              <a:t>Kanter</a:t>
            </a:r>
            <a:r>
              <a:rPr lang="en-US" dirty="0"/>
              <a:t>, innovation includes original invention and creative use and defines innovation as a generation, admission and realization of new ideas, products, services and processes.</a:t>
            </a:r>
            <a:r>
              <a:rPr lang="en-US" baseline="30000" dirty="0">
                <a:hlinkClick r:id="rId8"/>
              </a:rPr>
              <a:t>[14]</a:t>
            </a:r>
            <a:endParaRPr lang="en-US" dirty="0"/>
          </a:p>
          <a:p>
            <a:endParaRPr lang="en-US" dirty="0"/>
          </a:p>
          <a:p>
            <a:r>
              <a:rPr lang="en-US" dirty="0"/>
              <a:t>Two main dimensions of innovation were degree of </a:t>
            </a:r>
            <a:r>
              <a:rPr lang="en-US" dirty="0">
                <a:hlinkClick r:id="rId9" tooltip="Novelty (patent)"/>
              </a:rPr>
              <a:t>novelty (patent)</a:t>
            </a:r>
            <a:r>
              <a:rPr lang="en-US" dirty="0"/>
              <a:t> (i.e. whether an innovation is new to the firm, new to the market, new to the industry, or new to the world) and kind of innovation (i.e. whether it is processor </a:t>
            </a:r>
            <a:r>
              <a:rPr lang="en-US" dirty="0">
                <a:hlinkClick r:id="rId10" tooltip="Product-service system"/>
              </a:rPr>
              <a:t>product-service system</a:t>
            </a:r>
            <a:r>
              <a:rPr lang="en-US" dirty="0"/>
              <a:t> innovation).</a:t>
            </a:r>
            <a:r>
              <a:rPr lang="en-US" baseline="30000" dirty="0">
                <a:hlinkClick r:id="rId7"/>
              </a:rPr>
              <a:t>[13]</a:t>
            </a:r>
            <a:r>
              <a:rPr lang="en-US" dirty="0"/>
              <a:t> In recent organizational scholarship, researchers of workplaces have also distinguished innovation to be separate from creativity, by providing an updated definition of these two related but distinct constructs:</a:t>
            </a:r>
          </a:p>
          <a:p>
            <a:pPr lvl="1"/>
            <a:r>
              <a:rPr lang="en-US" dirty="0" smtClean="0">
                <a:effectLst/>
              </a:rPr>
              <a:t>Workplace creativity concerns the cognitive and behavioral processes applied when attempting to generate novel ideas. Workplace innovation concerns the processes applied when attempting to implement new ideas. Specifically, innovation involves some combination of problem/opportunity identification, the introduction, adoption or modification of new ideas germane to organizational needs, the promotion of these ideas, and the practical implementation of these ideas.</a:t>
            </a:r>
            <a:r>
              <a:rPr lang="en-US" baseline="30000" dirty="0">
                <a:hlinkClick r:id="rId11"/>
              </a:rPr>
              <a:t>[15]</a:t>
            </a:r>
            <a:endParaRPr lang="en-US" dirty="0">
              <a:effectLst/>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52998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Vocational Education and training (VET) has an important role to play in contributing to the “knowledge triangle”, as well as to innovation and "smart specialisation" strategies that lead to sustainable growth and social cohesion. Some Member States already include VET as part of their innovation clusters and strategies. However, these are still rare exceptions. </a:t>
            </a:r>
          </a:p>
          <a:p>
            <a:endParaRPr lang="en-GB" dirty="0"/>
          </a:p>
          <a:p>
            <a:r>
              <a:rPr lang="en-GB" dirty="0"/>
              <a:t>The role of education and training systems in driving innovation has often been focused exclusively on higher education institutions with VET playing only a minor role, and quite often being largely neglected. </a:t>
            </a:r>
          </a:p>
          <a:p>
            <a:r>
              <a:rPr lang="en-GB" dirty="0"/>
              <a:t>Some member states have launched successful initiatives aiming at Vocational excellence, but progress has been uneven throughout Europe, and in some cases rather slow. </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3775656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solidFill>
                  <a:srgbClr val="0F5494"/>
                </a:solidFill>
              </a:rPr>
              <a:t>Final report delivered by ECORYS in September 2019. </a:t>
            </a:r>
          </a:p>
          <a:p>
            <a:endParaRPr lang="en-GB" i="1" dirty="0">
              <a:solidFill>
                <a:srgbClr val="0F5494"/>
              </a:solidFill>
            </a:endParaRPr>
          </a:p>
          <a:p>
            <a:r>
              <a:rPr lang="en-GB" dirty="0"/>
              <a:t>The over-arching aim of the mapping in all EU 28 Member States, EFTA and candidate countries is:</a:t>
            </a:r>
          </a:p>
          <a:p>
            <a:pPr lvl="0"/>
            <a:r>
              <a:rPr lang="en-GB" dirty="0"/>
              <a:t>To identify examples of excellence in VET linked to wider strategies related to innovation and economic and social development </a:t>
            </a:r>
          </a:p>
          <a:p>
            <a:endParaRPr lang="en-GB" dirty="0"/>
          </a:p>
          <a:p>
            <a:r>
              <a:rPr lang="en-GB" dirty="0" smtClean="0"/>
              <a:t>By </a:t>
            </a:r>
            <a:r>
              <a:rPr lang="en-GB" dirty="0"/>
              <a:t>the end of the exercise we also aim to have built an informed perspective on:</a:t>
            </a:r>
          </a:p>
          <a:p>
            <a:pPr marL="162804" indent="-162804">
              <a:buFont typeface="Arial" panose="020B0604020202020204" pitchFamily="34" charset="0"/>
              <a:buChar char="•"/>
            </a:pPr>
            <a:r>
              <a:rPr lang="en-GB" b="1" dirty="0"/>
              <a:t>What is understood by VET Excellence in the context of the practice of regional social and economic development, innovation strategies, smart specialisation etc.; </a:t>
            </a:r>
            <a:r>
              <a:rPr lang="en-GB" dirty="0"/>
              <a:t>and</a:t>
            </a:r>
          </a:p>
          <a:p>
            <a:pPr marL="162804" indent="-162804">
              <a:buFont typeface="Arial" panose="020B0604020202020204" pitchFamily="34" charset="0"/>
              <a:buChar char="•"/>
            </a:pPr>
            <a:r>
              <a:rPr lang="en-GB" b="1" dirty="0"/>
              <a:t>How Excellence in VET in this context is being pursued throughout Europe.</a:t>
            </a:r>
            <a:endParaRPr lang="en-GB" dirty="0"/>
          </a:p>
          <a:p>
            <a:endParaRPr lang="en-GB" sz="1100" i="1" dirty="0">
              <a:solidFill>
                <a:srgbClr val="0F5494"/>
              </a:solidFill>
            </a:endParaRPr>
          </a:p>
          <a:p>
            <a:pPr>
              <a:spcBef>
                <a:spcPts val="570"/>
              </a:spcBef>
              <a:spcAft>
                <a:spcPts val="570"/>
              </a:spcAft>
            </a:pPr>
            <a:r>
              <a:rPr lang="en-GB" sz="1100" b="1" dirty="0"/>
              <a:t>Geographical coverage:</a:t>
            </a:r>
          </a:p>
          <a:p>
            <a:pPr marL="425100" indent="-253250">
              <a:spcBef>
                <a:spcPts val="570"/>
              </a:spcBef>
              <a:spcAft>
                <a:spcPts val="570"/>
              </a:spcAft>
              <a:buFont typeface="Wingdings" panose="05000000000000000000" pitchFamily="2" charset="2"/>
              <a:buChar char="Ø"/>
            </a:pPr>
            <a:r>
              <a:rPr lang="en-GB" sz="1100" dirty="0"/>
              <a:t>EU Member States, EFTA, candidate countries, and other ETF partner countries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63781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36252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2995187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1602152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solidFill>
                  <a:srgbClr val="0F5494"/>
                </a:solidFill>
              </a:rPr>
              <a:t>Inspired on concept of “Skills ecosystems”, as proposed by David </a:t>
            </a:r>
            <a:r>
              <a:rPr lang="en-GB" i="1" dirty="0" err="1">
                <a:solidFill>
                  <a:srgbClr val="0F5494"/>
                </a:solidFill>
              </a:rPr>
              <a:t>Finegold</a:t>
            </a:r>
            <a:r>
              <a:rPr lang="en-GB" i="1" dirty="0">
                <a:solidFill>
                  <a:srgbClr val="0F5494"/>
                </a:solidFill>
              </a:rPr>
              <a:t> (1999) </a:t>
            </a:r>
            <a:br>
              <a:rPr lang="en-GB" i="1" dirty="0">
                <a:solidFill>
                  <a:srgbClr val="0F5494"/>
                </a:solidFill>
              </a:rPr>
            </a:br>
            <a:r>
              <a:rPr lang="en-GB" i="1" dirty="0">
                <a:solidFill>
                  <a:srgbClr val="0F5494"/>
                </a:solidFill>
              </a:rPr>
              <a:t>‘Creating self-sustaining, high-skill ecosystems’, Oxford Review of Economics</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10505539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5496" y="852821"/>
            <a:ext cx="9073008" cy="4299347"/>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4071600" y="223200"/>
            <a:ext cx="1186086" cy="825104"/>
          </a:xfrm>
          <a:prstGeom prst="rect">
            <a:avLst/>
          </a:prstGeom>
          <a:noFill/>
          <a:ln w="9525">
            <a:noFill/>
            <a:miter lim="800000"/>
            <a:headEnd/>
            <a:tailEnd/>
          </a:ln>
        </p:spPr>
      </p:pic>
      <p:sp>
        <p:nvSpPr>
          <p:cNvPr id="6" name="Rectangle 5"/>
          <p:cNvSpPr/>
          <p:nvPr userDrawn="1"/>
        </p:nvSpPr>
        <p:spPr>
          <a:xfrm>
            <a:off x="4319972" y="5020022"/>
            <a:ext cx="504056" cy="161925"/>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231200"/>
            <a:ext cx="4536504" cy="156617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2949792"/>
            <a:ext cx="3744416" cy="1404156"/>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741760"/>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p:nvPr>
        </p:nvSpPr>
        <p:spPr>
          <a:xfrm>
            <a:off x="468313" y="1167204"/>
            <a:ext cx="8229600" cy="702469"/>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4677967"/>
            <a:ext cx="2895600" cy="363140"/>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1923678"/>
            <a:ext cx="8229600" cy="2725341"/>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29200" y="226800"/>
            <a:ext cx="1050230" cy="734400"/>
          </a:xfrm>
          <a:prstGeom prst="rect">
            <a:avLst/>
          </a:prstGeom>
        </p:spPr>
      </p:pic>
      <p:sp>
        <p:nvSpPr>
          <p:cNvPr id="6" name="Rectangle 5"/>
          <p:cNvSpPr/>
          <p:nvPr userDrawn="1"/>
        </p:nvSpPr>
        <p:spPr>
          <a:xfrm>
            <a:off x="4338000" y="4994671"/>
            <a:ext cx="468000" cy="148829"/>
          </a:xfrm>
          <a:prstGeom prst="rect">
            <a:avLst/>
          </a:prstGeom>
          <a:solidFill>
            <a:srgbClr val="00449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en-GB"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C8D21B7-B314-438C-91E9-7FF9087DC078}" type="slidenum">
              <a:rPr lang="en-GB" smtClean="0"/>
              <a:pPr>
                <a:defRPr/>
              </a:pPr>
              <a:t>‹#›</a:t>
            </a:fld>
            <a:endParaRPr lang="en-GB" dirty="0"/>
          </a:p>
        </p:txBody>
      </p:sp>
    </p:spTree>
    <p:extLst>
      <p:ext uri="{BB962C8B-B14F-4D97-AF65-F5344CB8AC3E}">
        <p14:creationId xmlns:p14="http://schemas.microsoft.com/office/powerpoint/2010/main" val="769297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rimary slides 4">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200151"/>
            <a:ext cx="8229600" cy="3394472"/>
          </a:xfrm>
          <a:prstGeom prst="rect">
            <a:avLst/>
          </a:prstGeom>
        </p:spPr>
        <p:txBody>
          <a:bodyPr/>
          <a:lstStyle>
            <a:lvl1pPr marL="0" indent="0">
              <a:buNone/>
              <a:defRPr sz="3600"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a:defRPr sz="3200" b="1">
                <a:solidFill>
                  <a:srgbClr val="F8A832"/>
                </a:solidFill>
                <a:latin typeface="Verdana" panose="020B0604030504040204" pitchFamily="34" charset="0"/>
                <a:ea typeface="Verdana" panose="020B0604030504040204" pitchFamily="34" charset="0"/>
                <a:cs typeface="Verdana" panose="020B0604030504040204" pitchFamily="34" charset="0"/>
              </a:defRPr>
            </a:lvl2pPr>
            <a:lvl3pPr>
              <a:defRPr sz="2800">
                <a:solidFill>
                  <a:srgbClr val="283170"/>
                </a:solidFill>
                <a:latin typeface="Verdana" panose="020B0604030504040204" pitchFamily="34" charset="0"/>
                <a:ea typeface="Verdana" panose="020B0604030504040204" pitchFamily="34" charset="0"/>
                <a:cs typeface="Verdana" panose="020B0604030504040204" pitchFamily="34" charset="0"/>
              </a:defRPr>
            </a:lvl3pPr>
            <a:lvl4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4pPr>
            <a:lvl5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Rectangle 4"/>
          <p:cNvSpPr/>
          <p:nvPr userDrawn="1"/>
        </p:nvSpPr>
        <p:spPr>
          <a:xfrm>
            <a:off x="0" y="0"/>
            <a:ext cx="9144000" cy="802800"/>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5319" y="195486"/>
            <a:ext cx="1242745" cy="864096"/>
          </a:xfrm>
          <a:prstGeom prst="rect">
            <a:avLst/>
          </a:prstGeom>
        </p:spPr>
      </p:pic>
      <p:sp>
        <p:nvSpPr>
          <p:cNvPr id="7" name="Rectangle 6"/>
          <p:cNvSpPr/>
          <p:nvPr userDrawn="1"/>
        </p:nvSpPr>
        <p:spPr>
          <a:xfrm>
            <a:off x="4175956" y="4999484"/>
            <a:ext cx="540059" cy="144016"/>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9645" y="4517238"/>
            <a:ext cx="1104355" cy="622734"/>
          </a:xfrm>
          <a:prstGeom prst="rect">
            <a:avLst/>
          </a:prstGeom>
        </p:spPr>
      </p:pic>
    </p:spTree>
    <p:extLst>
      <p:ext uri="{BB962C8B-B14F-4D97-AF65-F5344CB8AC3E}">
        <p14:creationId xmlns:p14="http://schemas.microsoft.com/office/powerpoint/2010/main" val="16094565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rimary slides 5">
    <p:spTree>
      <p:nvGrpSpPr>
        <p:cNvPr id="1" name=""/>
        <p:cNvGrpSpPr/>
        <p:nvPr/>
      </p:nvGrpSpPr>
      <p:grpSpPr>
        <a:xfrm>
          <a:off x="0" y="0"/>
          <a:ext cx="0" cy="0"/>
          <a:chOff x="0" y="0"/>
          <a:chExt cx="0" cy="0"/>
        </a:xfrm>
      </p:grpSpPr>
      <p:sp>
        <p:nvSpPr>
          <p:cNvPr id="4" name="Rectangle 3"/>
          <p:cNvSpPr/>
          <p:nvPr userDrawn="1"/>
        </p:nvSpPr>
        <p:spPr>
          <a:xfrm>
            <a:off x="0" y="0"/>
            <a:ext cx="9144000" cy="802800"/>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5319" y="195486"/>
            <a:ext cx="1242745" cy="864096"/>
          </a:xfrm>
          <a:prstGeom prst="rect">
            <a:avLst/>
          </a:prstGeom>
        </p:spPr>
      </p:pic>
      <p:sp>
        <p:nvSpPr>
          <p:cNvPr id="6" name="Title 1"/>
          <p:cNvSpPr>
            <a:spLocks noGrp="1"/>
          </p:cNvSpPr>
          <p:nvPr>
            <p:ph type="title"/>
          </p:nvPr>
        </p:nvSpPr>
        <p:spPr>
          <a:xfrm>
            <a:off x="457200" y="1203598"/>
            <a:ext cx="8229600" cy="857250"/>
          </a:xfrm>
          <a:prstGeom prst="rect">
            <a:avLst/>
          </a:prstGeom>
        </p:spPr>
        <p:txBody>
          <a:bodyPr/>
          <a:lstStyle>
            <a:lvl1pPr>
              <a:defRPr sz="3600"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7" name="Content Placeholder 2"/>
          <p:cNvSpPr>
            <a:spLocks noGrp="1"/>
          </p:cNvSpPr>
          <p:nvPr>
            <p:ph sz="half" idx="1"/>
          </p:nvPr>
        </p:nvSpPr>
        <p:spPr>
          <a:xfrm>
            <a:off x="457200" y="1995686"/>
            <a:ext cx="4038600" cy="2545556"/>
          </a:xfrm>
          <a:prstGeom prst="rect">
            <a:avLst/>
          </a:prstGeom>
        </p:spPr>
        <p:txBody>
          <a:bodyPr/>
          <a:lstStyle>
            <a:lvl1pPr>
              <a:defRPr sz="2000" b="1">
                <a:solidFill>
                  <a:srgbClr val="F8A832"/>
                </a:solidFill>
                <a:latin typeface="Verdana" panose="020B0604030504040204" pitchFamily="34" charset="0"/>
                <a:ea typeface="Verdana" panose="020B0604030504040204" pitchFamily="34" charset="0"/>
                <a:cs typeface="Verdana" panose="020B0604030504040204" pitchFamily="34" charset="0"/>
              </a:defRPr>
            </a:lvl1pPr>
            <a:lvl2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2pPr>
            <a:lvl3pPr>
              <a:defRPr sz="2000">
                <a:solidFill>
                  <a:srgbClr val="283170"/>
                </a:solidFill>
                <a:latin typeface="Verdana" panose="020B0604030504040204" pitchFamily="34" charset="0"/>
                <a:ea typeface="Verdana" panose="020B0604030504040204" pitchFamily="34" charset="0"/>
                <a:cs typeface="Verdana" panose="020B0604030504040204" pitchFamily="34" charset="0"/>
              </a:defRPr>
            </a:lvl3pPr>
            <a:lvl4pPr>
              <a:defRPr sz="1800">
                <a:solidFill>
                  <a:srgbClr val="283170"/>
                </a:solidFill>
                <a:latin typeface="Verdana" panose="020B0604030504040204" pitchFamily="34" charset="0"/>
                <a:ea typeface="Verdana" panose="020B0604030504040204" pitchFamily="34" charset="0"/>
                <a:cs typeface="Verdana" panose="020B0604030504040204" pitchFamily="34" charset="0"/>
              </a:defRPr>
            </a:lvl4pPr>
            <a:lvl5pPr>
              <a:defRPr sz="1800">
                <a:solidFill>
                  <a:srgbClr val="283170"/>
                </a:solidFill>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3"/>
          <p:cNvSpPr>
            <a:spLocks noGrp="1"/>
          </p:cNvSpPr>
          <p:nvPr>
            <p:ph sz="half" idx="2"/>
          </p:nvPr>
        </p:nvSpPr>
        <p:spPr>
          <a:xfrm>
            <a:off x="4644008" y="1995686"/>
            <a:ext cx="4038600" cy="2545556"/>
          </a:xfrm>
          <a:prstGeom prst="rect">
            <a:avLst/>
          </a:prstGeom>
        </p:spPr>
        <p:txBody>
          <a:bodyPr/>
          <a:lstStyle>
            <a:lvl1pPr>
              <a:defRPr sz="2000" b="1">
                <a:solidFill>
                  <a:srgbClr val="F8A832"/>
                </a:solidFill>
                <a:latin typeface="Verdana" panose="020B0604030504040204" pitchFamily="34" charset="0"/>
                <a:ea typeface="Verdana" panose="020B0604030504040204" pitchFamily="34" charset="0"/>
                <a:cs typeface="Verdana" panose="020B0604030504040204" pitchFamily="34" charset="0"/>
              </a:defRPr>
            </a:lvl1pPr>
            <a:lvl2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2pPr>
            <a:lvl3pPr>
              <a:defRPr sz="2000">
                <a:solidFill>
                  <a:srgbClr val="283170"/>
                </a:solidFill>
                <a:latin typeface="Verdana" panose="020B0604030504040204" pitchFamily="34" charset="0"/>
                <a:ea typeface="Verdana" panose="020B0604030504040204" pitchFamily="34" charset="0"/>
                <a:cs typeface="Verdana" panose="020B0604030504040204" pitchFamily="34" charset="0"/>
              </a:defRPr>
            </a:lvl3pPr>
            <a:lvl4pPr>
              <a:defRPr sz="1800">
                <a:solidFill>
                  <a:srgbClr val="283170"/>
                </a:solidFill>
                <a:latin typeface="Verdana" panose="020B0604030504040204" pitchFamily="34" charset="0"/>
                <a:ea typeface="Verdana" panose="020B0604030504040204" pitchFamily="34" charset="0"/>
                <a:cs typeface="Verdana" panose="020B0604030504040204" pitchFamily="34" charset="0"/>
              </a:defRPr>
            </a:lvl4pPr>
            <a:lvl5pPr>
              <a:defRPr sz="1800">
                <a:solidFill>
                  <a:srgbClr val="283170"/>
                </a:solidFill>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8"/>
          <p:cNvSpPr/>
          <p:nvPr userDrawn="1"/>
        </p:nvSpPr>
        <p:spPr>
          <a:xfrm>
            <a:off x="4175956" y="4999484"/>
            <a:ext cx="540059" cy="144016"/>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94111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rimary slides 3">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200151"/>
            <a:ext cx="8229600" cy="3394472"/>
          </a:xfrm>
          <a:prstGeom prst="rect">
            <a:avLst/>
          </a:prstGeom>
        </p:spPr>
        <p:txBody>
          <a:bodyPr/>
          <a:lstStyle>
            <a:lvl1pPr marL="0" indent="0">
              <a:buNone/>
              <a:defRPr sz="3600" b="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a:defRPr sz="3200" b="1">
                <a:solidFill>
                  <a:srgbClr val="F8A832"/>
                </a:solidFill>
                <a:latin typeface="Verdana" panose="020B0604030504040204" pitchFamily="34" charset="0"/>
                <a:ea typeface="Verdana" panose="020B0604030504040204" pitchFamily="34" charset="0"/>
                <a:cs typeface="Verdana" panose="020B0604030504040204" pitchFamily="34" charset="0"/>
              </a:defRPr>
            </a:lvl2pPr>
            <a:lvl3pPr>
              <a:defRPr sz="2800">
                <a:solidFill>
                  <a:srgbClr val="283170"/>
                </a:solidFill>
                <a:latin typeface="Verdana" panose="020B0604030504040204" pitchFamily="34" charset="0"/>
                <a:ea typeface="Verdana" panose="020B0604030504040204" pitchFamily="34" charset="0"/>
                <a:cs typeface="Verdana" panose="020B0604030504040204" pitchFamily="34" charset="0"/>
              </a:defRPr>
            </a:lvl3pPr>
            <a:lvl4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4pPr>
            <a:lvl5pPr>
              <a:defRPr sz="2400">
                <a:solidFill>
                  <a:srgbClr val="283170"/>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Rectangle 12"/>
          <p:cNvSpPr/>
          <p:nvPr userDrawn="1"/>
        </p:nvSpPr>
        <p:spPr>
          <a:xfrm>
            <a:off x="0" y="0"/>
            <a:ext cx="9144000" cy="802800"/>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5319" y="195486"/>
            <a:ext cx="1242745" cy="864096"/>
          </a:xfrm>
          <a:prstGeom prst="rect">
            <a:avLst/>
          </a:prstGeom>
        </p:spPr>
      </p:pic>
      <p:sp>
        <p:nvSpPr>
          <p:cNvPr id="15" name="Rectangle 14"/>
          <p:cNvSpPr/>
          <p:nvPr userDrawn="1"/>
        </p:nvSpPr>
        <p:spPr>
          <a:xfrm>
            <a:off x="4175956" y="4999484"/>
            <a:ext cx="540059" cy="144016"/>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64001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802800"/>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05319" y="195486"/>
            <a:ext cx="1242745" cy="864096"/>
          </a:xfrm>
          <a:prstGeom prst="rect">
            <a:avLst/>
          </a:prstGeom>
        </p:spPr>
      </p:pic>
      <p:sp>
        <p:nvSpPr>
          <p:cNvPr id="2" name="Title 1"/>
          <p:cNvSpPr>
            <a:spLocks noGrp="1"/>
          </p:cNvSpPr>
          <p:nvPr>
            <p:ph type="title"/>
          </p:nvPr>
        </p:nvSpPr>
        <p:spPr>
          <a:xfrm>
            <a:off x="457200" y="1203598"/>
            <a:ext cx="8229600" cy="857250"/>
          </a:xfrm>
          <a:prstGeom prst="rect">
            <a:avLst/>
          </a:prstGeom>
        </p:spPr>
        <p:txBody>
          <a:bodyPr/>
          <a:lstStyle>
            <a:lvl1pPr>
              <a:defRPr sz="3600">
                <a:solidFill>
                  <a:srgbClr val="9D9B8E"/>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1995686"/>
            <a:ext cx="4038600" cy="2545556"/>
          </a:xfrm>
          <a:prstGeom prst="rect">
            <a:avLst/>
          </a:prstGeom>
        </p:spPr>
        <p:txBody>
          <a:bodyPr/>
          <a:lstStyle>
            <a:lvl1pPr>
              <a:defRPr sz="2800">
                <a:solidFill>
                  <a:srgbClr val="283170"/>
                </a:solidFill>
              </a:defRPr>
            </a:lvl1pPr>
            <a:lvl2pPr>
              <a:defRPr sz="2400">
                <a:solidFill>
                  <a:srgbClr val="283170"/>
                </a:solidFill>
              </a:defRPr>
            </a:lvl2pPr>
            <a:lvl3pPr>
              <a:defRPr sz="2000">
                <a:solidFill>
                  <a:srgbClr val="283170"/>
                </a:solidFill>
              </a:defRPr>
            </a:lvl3pPr>
            <a:lvl4pPr>
              <a:defRPr sz="1800">
                <a:solidFill>
                  <a:srgbClr val="283170"/>
                </a:solidFill>
              </a:defRPr>
            </a:lvl4pPr>
            <a:lvl5pPr>
              <a:defRPr sz="1800">
                <a:solidFill>
                  <a:srgbClr val="28317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4008" y="1995686"/>
            <a:ext cx="4038600" cy="2545556"/>
          </a:xfrm>
          <a:prstGeom prst="rect">
            <a:avLst/>
          </a:prstGeom>
        </p:spPr>
        <p:txBody>
          <a:bodyPr/>
          <a:lstStyle>
            <a:lvl1pPr>
              <a:defRPr sz="2800">
                <a:solidFill>
                  <a:srgbClr val="283170"/>
                </a:solidFill>
              </a:defRPr>
            </a:lvl1pPr>
            <a:lvl2pPr>
              <a:defRPr sz="2400">
                <a:solidFill>
                  <a:srgbClr val="283170"/>
                </a:solidFill>
              </a:defRPr>
            </a:lvl2pPr>
            <a:lvl3pPr>
              <a:defRPr sz="2000">
                <a:solidFill>
                  <a:srgbClr val="283170"/>
                </a:solidFill>
              </a:defRPr>
            </a:lvl3pPr>
            <a:lvl4pPr>
              <a:defRPr sz="1800">
                <a:solidFill>
                  <a:srgbClr val="283170"/>
                </a:solidFill>
              </a:defRPr>
            </a:lvl4pPr>
            <a:lvl5pPr>
              <a:defRPr sz="1800">
                <a:solidFill>
                  <a:srgbClr val="28317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4175956" y="4999484"/>
            <a:ext cx="540059" cy="144016"/>
          </a:xfrm>
          <a:prstGeom prst="rect">
            <a:avLst/>
          </a:prstGeom>
          <a:solidFill>
            <a:srgbClr val="F8A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8384" y="4083918"/>
            <a:ext cx="875663" cy="879066"/>
          </a:xfrm>
          <a:prstGeom prst="rect">
            <a:avLst/>
          </a:prstGeom>
        </p:spPr>
      </p:pic>
    </p:spTree>
    <p:extLst>
      <p:ext uri="{BB962C8B-B14F-4D97-AF65-F5344CB8AC3E}">
        <p14:creationId xmlns:p14="http://schemas.microsoft.com/office/powerpoint/2010/main" val="40668165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ody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8" y="0"/>
            <a:ext cx="9138924" cy="5143500"/>
          </a:xfrm>
          <a:prstGeom prst="rect">
            <a:avLst/>
          </a:prstGeom>
        </p:spPr>
      </p:pic>
    </p:spTree>
    <p:extLst>
      <p:ext uri="{BB962C8B-B14F-4D97-AF65-F5344CB8AC3E}">
        <p14:creationId xmlns:p14="http://schemas.microsoft.com/office/powerpoint/2010/main" val="4260449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842963"/>
            <a:ext cx="8229600" cy="7024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1790700"/>
            <a:ext cx="8229600" cy="272534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9" r:id="rId3"/>
    <p:sldLayoutId id="2147483755" r:id="rId4"/>
    <p:sldLayoutId id="2147483756" r:id="rId5"/>
    <p:sldLayoutId id="2147483757" r:id="rId6"/>
    <p:sldLayoutId id="2147483758" r:id="rId7"/>
    <p:sldLayoutId id="2147483760" r:id="rId8"/>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hdr="0" ftr="0" dt="0"/>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64288" y="1"/>
            <a:ext cx="1979712" cy="52360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2053" name="Picture 5" descr="H:\My Documents\EVSW\EVSWeek-20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0748" y="2947884"/>
            <a:ext cx="1877903" cy="216839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EE373703-D6D6-4E1D-97E9-D3647DBD2E80}"/>
              </a:ext>
            </a:extLst>
          </p:cNvPr>
          <p:cNvSpPr txBox="1">
            <a:spLocks/>
          </p:cNvSpPr>
          <p:nvPr/>
        </p:nvSpPr>
        <p:spPr bwMode="auto">
          <a:xfrm>
            <a:off x="451781" y="987574"/>
            <a:ext cx="6446179" cy="2559235"/>
          </a:xfrm>
          <a:prstGeom prst="rect">
            <a:avLst/>
          </a:prstGeom>
          <a:solidFill>
            <a:srgbClr val="0F5494"/>
          </a:solidFill>
          <a:ln w="9525">
            <a:noFill/>
            <a:miter lim="800000"/>
            <a:headEnd/>
            <a:tailEnd/>
          </a:ln>
          <a:effectLst>
            <a:outerShdw blurRad="149987" dist="250190" dir="8460000" algn="ctr">
              <a:srgbClr val="000000">
                <a:alpha val="28000"/>
              </a:srgbClr>
            </a:outerShdw>
          </a:effectLst>
        </p:spPr>
        <p:txBody>
          <a:bodyPr vert="horz" wrap="square" lIns="91440" tIns="45720" rIns="91440" bIns="45720" numCol="1" anchor="ctr" anchorCtr="0" compatLnSpc="1">
            <a:prstTxWarp prst="textNoShape">
              <a:avLst/>
            </a:prstTxWarp>
          </a:bodyPr>
          <a:lstStyle>
            <a:lvl1pPr marL="358775" indent="0" algn="l" rtl="0" eaLnBrk="0" fontAlgn="base" hangingPunct="0">
              <a:spcBef>
                <a:spcPct val="0"/>
              </a:spcBef>
              <a:spcAft>
                <a:spcPct val="0"/>
              </a:spcAft>
              <a:defRPr sz="48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175" algn="r"/>
            <a:r>
              <a:rPr lang="en-GB" sz="2000" i="1" kern="0" dirty="0" smtClean="0"/>
              <a:t>The initiative on</a:t>
            </a:r>
            <a:br>
              <a:rPr lang="en-GB" sz="2000" i="1" kern="0" dirty="0" smtClean="0"/>
            </a:br>
            <a:r>
              <a:rPr lang="en-GB" sz="2000" i="1" kern="0" dirty="0" smtClean="0"/>
              <a:t>“Centres of Vocational Excellence”</a:t>
            </a:r>
            <a:br>
              <a:rPr lang="en-GB" sz="2000" i="1" kern="0" dirty="0" smtClean="0"/>
            </a:br>
            <a:r>
              <a:rPr lang="en-GB" sz="2000" i="1" kern="0" dirty="0" smtClean="0"/>
              <a:t/>
            </a:r>
            <a:br>
              <a:rPr lang="en-GB" sz="2000" i="1" kern="0" dirty="0" smtClean="0"/>
            </a:br>
            <a:r>
              <a:rPr lang="en-US" sz="1600" i="1" kern="0" dirty="0"/>
              <a:t>VET for ALL – Skills for Life conference</a:t>
            </a:r>
          </a:p>
          <a:p>
            <a:pPr marL="3175" algn="r"/>
            <a:r>
              <a:rPr lang="en-US" sz="1600" i="1" kern="0" dirty="0"/>
              <a:t>Session 1: Vocational excellence</a:t>
            </a:r>
          </a:p>
          <a:p>
            <a:pPr marL="3175" algn="r"/>
            <a:r>
              <a:rPr lang="en-GB" sz="1800" i="1" kern="0" dirty="0" smtClean="0"/>
              <a:t/>
            </a:r>
            <a:br>
              <a:rPr lang="en-GB" sz="1800" i="1" kern="0" dirty="0" smtClean="0"/>
            </a:br>
            <a:r>
              <a:rPr lang="en-GB" sz="1800" i="1" kern="0" dirty="0" smtClean="0"/>
              <a:t>Helsinki, Finland, 17 October 2019</a:t>
            </a:r>
            <a:endParaRPr lang="en-GB" sz="1800" i="1" kern="0" dirty="0"/>
          </a:p>
        </p:txBody>
      </p:sp>
      <p:sp>
        <p:nvSpPr>
          <p:cNvPr id="15" name="Content Placeholder 2">
            <a:extLst>
              <a:ext uri="{FF2B5EF4-FFF2-40B4-BE49-F238E27FC236}">
                <a16:creationId xmlns:a16="http://schemas.microsoft.com/office/drawing/2014/main" id="{B86B9984-C4AA-40BB-871E-B37EE69677D6}"/>
              </a:ext>
            </a:extLst>
          </p:cNvPr>
          <p:cNvSpPr>
            <a:spLocks noGrp="1"/>
          </p:cNvSpPr>
          <p:nvPr>
            <p:ph idx="1"/>
          </p:nvPr>
        </p:nvSpPr>
        <p:spPr>
          <a:xfrm>
            <a:off x="127474" y="3707942"/>
            <a:ext cx="6912768" cy="1347614"/>
          </a:xfrm>
          <a:solidFill>
            <a:srgbClr val="0F5494"/>
          </a:solidFill>
          <a:ln>
            <a:noFill/>
          </a:ln>
          <a:effectLst/>
        </p:spPr>
        <p:txBody>
          <a:bodyPr/>
          <a:lstStyle/>
          <a:p>
            <a:pPr marL="0"/>
            <a:r>
              <a:rPr lang="en-GB" sz="1200" i="1" dirty="0"/>
              <a:t>Joao SANTOS</a:t>
            </a:r>
          </a:p>
          <a:p>
            <a:pPr marL="0"/>
            <a:r>
              <a:rPr lang="en-GB" sz="1200" i="1" dirty="0"/>
              <a:t>Jan VARCHOLA</a:t>
            </a:r>
          </a:p>
          <a:p>
            <a:pPr marL="0"/>
            <a:r>
              <a:rPr lang="en-GB" sz="1000" b="0" dirty="0"/>
              <a:t>European Commission, </a:t>
            </a:r>
          </a:p>
          <a:p>
            <a:pPr marL="0"/>
            <a:r>
              <a:rPr lang="en-GB" sz="1000" b="0" dirty="0"/>
              <a:t>Directorate General for Employment, Social Affairs and Inclusion</a:t>
            </a:r>
          </a:p>
          <a:p>
            <a:pPr marL="0"/>
            <a:r>
              <a:rPr lang="en-GB" sz="1000" b="0" dirty="0"/>
              <a:t>Unit E3 - Vocational training, Apprenticeships and Adult learning</a:t>
            </a:r>
          </a:p>
          <a:p>
            <a:pPr marL="0"/>
            <a:endParaRPr lang="en-GB" sz="1100" b="0" dirty="0"/>
          </a:p>
          <a:p>
            <a:pPr marL="0"/>
            <a:r>
              <a:rPr lang="en-GB" sz="1100" b="0" i="1" dirty="0"/>
              <a:t>joao.santos@ec.europa.eu	</a:t>
            </a:r>
            <a:r>
              <a:rPr lang="en-GB" sz="1100" b="0" dirty="0"/>
              <a:t>linkedin.com/in/</a:t>
            </a:r>
            <a:r>
              <a:rPr lang="en-GB" sz="1100" b="0" dirty="0" err="1"/>
              <a:t>JoaoSantosEU</a:t>
            </a:r>
            <a:r>
              <a:rPr lang="en-GB" sz="1100" b="0" dirty="0"/>
              <a:t> 	@</a:t>
            </a:r>
            <a:r>
              <a:rPr lang="en-GB" sz="1100" b="0" dirty="0" err="1"/>
              <a:t>JoaoSantosEU</a:t>
            </a:r>
            <a:endParaRPr lang="en-GB" sz="1100" b="0" dirty="0"/>
          </a:p>
        </p:txBody>
      </p:sp>
      <p:pic>
        <p:nvPicPr>
          <p:cNvPr id="16" name="Picture 15">
            <a:extLst>
              <a:ext uri="{FF2B5EF4-FFF2-40B4-BE49-F238E27FC236}">
                <a16:creationId xmlns:a16="http://schemas.microsoft.com/office/drawing/2014/main" id="{654E49E4-2D45-4D12-A37D-4277D71A2733}"/>
              </a:ext>
            </a:extLst>
          </p:cNvPr>
          <p:cNvPicPr>
            <a:picLocks noChangeAspect="1"/>
          </p:cNvPicPr>
          <p:nvPr/>
        </p:nvPicPr>
        <p:blipFill>
          <a:blip r:embed="rId4"/>
          <a:stretch>
            <a:fillRect/>
          </a:stretch>
        </p:blipFill>
        <p:spPr>
          <a:xfrm>
            <a:off x="2457976" y="4701118"/>
            <a:ext cx="343685" cy="3373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7" name="Picture 16">
            <a:extLst>
              <a:ext uri="{FF2B5EF4-FFF2-40B4-BE49-F238E27FC236}">
                <a16:creationId xmlns:a16="http://schemas.microsoft.com/office/drawing/2014/main" id="{4619749D-471C-4B4F-BCC7-384305BD81D9}"/>
              </a:ext>
            </a:extLst>
          </p:cNvPr>
          <p:cNvPicPr>
            <a:picLocks noChangeAspect="1"/>
          </p:cNvPicPr>
          <p:nvPr/>
        </p:nvPicPr>
        <p:blipFill>
          <a:blip r:embed="rId5"/>
          <a:stretch>
            <a:fillRect/>
          </a:stretch>
        </p:blipFill>
        <p:spPr>
          <a:xfrm>
            <a:off x="5254675" y="4749785"/>
            <a:ext cx="296055" cy="2886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3" name="Picture 12">
            <a:extLst>
              <a:ext uri="{FF2B5EF4-FFF2-40B4-BE49-F238E27FC236}">
                <a16:creationId xmlns:a16="http://schemas.microsoft.com/office/drawing/2014/main" id="{69C63405-80F4-49E7-8CB4-C6BE42328E7B}"/>
              </a:ext>
            </a:extLst>
          </p:cNvPr>
          <p:cNvPicPr>
            <a:picLocks noChangeAspect="1"/>
          </p:cNvPicPr>
          <p:nvPr/>
        </p:nvPicPr>
        <p:blipFill>
          <a:blip r:embed="rId6"/>
          <a:stretch>
            <a:fillRect/>
          </a:stretch>
        </p:blipFill>
        <p:spPr>
          <a:xfrm>
            <a:off x="7521935" y="353000"/>
            <a:ext cx="1315527" cy="247511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repeatCount="indefinite" fill="hold" nodeType="withEffect">
                                  <p:stCondLst>
                                    <p:cond delay="250"/>
                                  </p:stCondLst>
                                  <p:endCondLst>
                                    <p:cond evt="onNext" delay="0">
                                      <p:tgtEl>
                                        <p:sldTgt/>
                                      </p:tgtEl>
                                    </p:cond>
                                  </p:endCondLst>
                                  <p:childTnLst>
                                    <p:set>
                                      <p:cBhvr>
                                        <p:cTn id="6" dur="1" fill="hold">
                                          <p:stCondLst>
                                            <p:cond delay="0"/>
                                          </p:stCondLst>
                                        </p:cTn>
                                        <p:tgtEl>
                                          <p:spTgt spid="13"/>
                                        </p:tgtEl>
                                        <p:attrNameLst>
                                          <p:attrName>style.visibility</p:attrName>
                                        </p:attrNameLst>
                                      </p:cBhvr>
                                      <p:to>
                                        <p:strVal val="visible"/>
                                      </p:to>
                                    </p:set>
                                    <p:anim calcmode="lin" valueType="num">
                                      <p:cBhvr>
                                        <p:cTn id="7" dur="30000" fill="hold"/>
                                        <p:tgtEl>
                                          <p:spTgt spid="13"/>
                                        </p:tgtEl>
                                        <p:attrNameLst>
                                          <p:attrName>ppt_w</p:attrName>
                                        </p:attrNameLst>
                                      </p:cBhvr>
                                      <p:tavLst>
                                        <p:tav tm="0" fmla="#ppt_w*sin(2.5*pi*$)">
                                          <p:val>
                                            <p:fltVal val="0"/>
                                          </p:val>
                                        </p:tav>
                                        <p:tav tm="100000">
                                          <p:val>
                                            <p:fltVal val="1"/>
                                          </p:val>
                                        </p:tav>
                                      </p:tavLst>
                                    </p:anim>
                                    <p:anim calcmode="lin" valueType="num">
                                      <p:cBhvr>
                                        <p:cTn id="8" dur="30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824B749-E4D1-4CA7-A3DA-4F0393A258D9}"/>
              </a:ext>
            </a:extLst>
          </p:cNvPr>
          <p:cNvSpPr txBox="1">
            <a:spLocks/>
          </p:cNvSpPr>
          <p:nvPr/>
        </p:nvSpPr>
        <p:spPr>
          <a:xfrm>
            <a:off x="-3160" y="0"/>
            <a:ext cx="4791184"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bg1"/>
                </a:solidFill>
              </a:rPr>
              <a:t>Centres of Vocational Excellence</a:t>
            </a:r>
          </a:p>
          <a:p>
            <a:pPr algn="l"/>
            <a:r>
              <a:rPr lang="en-GB" sz="1800" i="1" dirty="0" smtClean="0">
                <a:solidFill>
                  <a:schemeClr val="bg1"/>
                </a:solidFill>
              </a:rPr>
              <a:t>Key </a:t>
            </a:r>
            <a:r>
              <a:rPr lang="en-GB" sz="1800" i="1" dirty="0">
                <a:solidFill>
                  <a:schemeClr val="bg1"/>
                </a:solidFill>
              </a:rPr>
              <a:t>success </a:t>
            </a:r>
            <a:r>
              <a:rPr lang="en-GB" sz="1800" i="1" dirty="0" smtClean="0">
                <a:solidFill>
                  <a:schemeClr val="bg1"/>
                </a:solidFill>
              </a:rPr>
              <a:t>factors</a:t>
            </a:r>
            <a:endParaRPr lang="en-GB" sz="1800" i="1" dirty="0">
              <a:solidFill>
                <a:schemeClr val="bg1"/>
              </a:solidFill>
              <a:latin typeface="+mn-lt"/>
            </a:endParaRPr>
          </a:p>
        </p:txBody>
      </p:sp>
      <p:sp>
        <p:nvSpPr>
          <p:cNvPr id="7" name="Content Placeholder 2">
            <a:extLst>
              <a:ext uri="{FF2B5EF4-FFF2-40B4-BE49-F238E27FC236}">
                <a16:creationId xmlns:a16="http://schemas.microsoft.com/office/drawing/2014/main" id="{4E171A83-8F4D-4FED-9B0E-CF3BEF5F4BE5}"/>
              </a:ext>
            </a:extLst>
          </p:cNvPr>
          <p:cNvSpPr>
            <a:spLocks noGrp="1"/>
          </p:cNvSpPr>
          <p:nvPr>
            <p:ph idx="4294967295"/>
          </p:nvPr>
        </p:nvSpPr>
        <p:spPr>
          <a:xfrm>
            <a:off x="107503" y="973945"/>
            <a:ext cx="8914285" cy="1584175"/>
          </a:xfrm>
        </p:spPr>
        <p:txBody>
          <a:bodyPr/>
          <a:lstStyle/>
          <a:p>
            <a:pPr marL="266700" indent="-266700">
              <a:spcBef>
                <a:spcPts val="800"/>
              </a:spcBef>
              <a:spcAft>
                <a:spcPts val="800"/>
              </a:spcAft>
              <a:buClr>
                <a:srgbClr val="17308C"/>
              </a:buClr>
              <a:buFont typeface="Wingdings" panose="05000000000000000000" pitchFamily="2" charset="2"/>
              <a:buChar char="Ø"/>
            </a:pPr>
            <a:r>
              <a:rPr lang="en-GB" sz="2000" b="1" i="0" dirty="0">
                <a:solidFill>
                  <a:srgbClr val="004494"/>
                </a:solidFill>
              </a:rPr>
              <a:t>Anchored into frameworks of regional </a:t>
            </a:r>
            <a:r>
              <a:rPr lang="en-GB" sz="2000" b="1" i="0" dirty="0" smtClean="0">
                <a:solidFill>
                  <a:srgbClr val="004494"/>
                </a:solidFill>
              </a:rPr>
              <a:t>development, innovation </a:t>
            </a:r>
            <a:r>
              <a:rPr lang="en-GB" sz="2000" b="1" i="0" dirty="0">
                <a:solidFill>
                  <a:srgbClr val="004494"/>
                </a:solidFill>
              </a:rPr>
              <a:t>and smart specialisation </a:t>
            </a:r>
            <a:r>
              <a:rPr lang="en-GB" sz="2000" i="0" dirty="0">
                <a:solidFill>
                  <a:srgbClr val="004494"/>
                </a:solidFill>
              </a:rPr>
              <a:t>- allows for the identification of synergies between policies and amongst stakeholders, avoiding ad-hoc </a:t>
            </a:r>
            <a:r>
              <a:rPr lang="en-GB" sz="2000" i="0" dirty="0" smtClean="0">
                <a:solidFill>
                  <a:srgbClr val="004494"/>
                </a:solidFill>
              </a:rPr>
              <a:t>actions</a:t>
            </a:r>
            <a:endParaRPr lang="en-GB" sz="2000" i="0" dirty="0">
              <a:solidFill>
                <a:srgbClr val="004494"/>
              </a:solidFill>
            </a:endParaRPr>
          </a:p>
        </p:txBody>
      </p:sp>
      <p:pic>
        <p:nvPicPr>
          <p:cNvPr id="8" name="Picture 7">
            <a:extLst>
              <a:ext uri="{FF2B5EF4-FFF2-40B4-BE49-F238E27FC236}">
                <a16:creationId xmlns:a16="http://schemas.microsoft.com/office/drawing/2014/main" id="{4EC74357-8C0A-403D-A47C-27978A2715CE}"/>
              </a:ext>
            </a:extLst>
          </p:cNvPr>
          <p:cNvPicPr>
            <a:picLocks noChangeAspect="1"/>
          </p:cNvPicPr>
          <p:nvPr/>
        </p:nvPicPr>
        <p:blipFill>
          <a:blip r:embed="rId3"/>
          <a:stretch>
            <a:fillRect/>
          </a:stretch>
        </p:blipFill>
        <p:spPr>
          <a:xfrm>
            <a:off x="251520" y="2558120"/>
            <a:ext cx="3528392" cy="2295379"/>
          </a:xfrm>
          <a:prstGeom prst="rect">
            <a:avLst/>
          </a:prstGeom>
          <a:ln>
            <a:noFill/>
          </a:ln>
          <a:effectLst>
            <a:outerShdw blurRad="292100" dist="139700" dir="2700000" algn="tl" rotWithShape="0">
              <a:srgbClr val="333333">
                <a:alpha val="65000"/>
              </a:srgbClr>
            </a:outerShdw>
          </a:effectLst>
        </p:spPr>
      </p:pic>
      <p:sp>
        <p:nvSpPr>
          <p:cNvPr id="9" name="Content Placeholder 2">
            <a:extLst>
              <a:ext uri="{FF2B5EF4-FFF2-40B4-BE49-F238E27FC236}">
                <a16:creationId xmlns:a16="http://schemas.microsoft.com/office/drawing/2014/main" id="{4E171A83-8F4D-4FED-9B0E-CF3BEF5F4BE5}"/>
              </a:ext>
            </a:extLst>
          </p:cNvPr>
          <p:cNvSpPr txBox="1">
            <a:spLocks/>
          </p:cNvSpPr>
          <p:nvPr/>
        </p:nvSpPr>
        <p:spPr>
          <a:xfrm>
            <a:off x="3896330" y="2445669"/>
            <a:ext cx="5125459" cy="2520280"/>
          </a:xfr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6700" indent="-266700">
              <a:spcBef>
                <a:spcPts val="800"/>
              </a:spcBef>
              <a:spcAft>
                <a:spcPts val="800"/>
              </a:spcAft>
              <a:buFont typeface="Wingdings" panose="05000000000000000000" pitchFamily="2" charset="2"/>
              <a:buChar char="Ø"/>
            </a:pPr>
            <a:r>
              <a:rPr lang="en-GB" sz="2000" dirty="0" smtClean="0">
                <a:solidFill>
                  <a:srgbClr val="004494"/>
                </a:solidFill>
              </a:rPr>
              <a:t>Integration of activities </a:t>
            </a:r>
            <a:r>
              <a:rPr lang="en-GB" sz="2000" b="0" dirty="0" smtClean="0">
                <a:solidFill>
                  <a:srgbClr val="004494"/>
                </a:solidFill>
              </a:rPr>
              <a:t>- CoVEs achieve more than sum of the parts</a:t>
            </a:r>
          </a:p>
          <a:p>
            <a:pPr marL="266700" indent="-266700">
              <a:spcBef>
                <a:spcPts val="800"/>
              </a:spcBef>
              <a:spcAft>
                <a:spcPts val="800"/>
              </a:spcAft>
              <a:buFont typeface="Wingdings" panose="05000000000000000000" pitchFamily="2" charset="2"/>
              <a:buChar char="Ø"/>
            </a:pPr>
            <a:r>
              <a:rPr lang="en-GB" sz="2000" dirty="0" smtClean="0">
                <a:solidFill>
                  <a:srgbClr val="004494"/>
                </a:solidFill>
              </a:rPr>
              <a:t>Strong and enduring partnerships </a:t>
            </a:r>
            <a:r>
              <a:rPr lang="en-GB" sz="2000" b="0" dirty="0" smtClean="0">
                <a:solidFill>
                  <a:srgbClr val="004494"/>
                </a:solidFill>
              </a:rPr>
              <a:t>- between the VET community, businesses and universities in which interactions are reciprocal and mutually beneficial</a:t>
            </a:r>
            <a:endParaRPr lang="en-GB" sz="2000" b="0" dirty="0">
              <a:solidFill>
                <a:srgbClr val="004494"/>
              </a:solidFill>
            </a:endParaRPr>
          </a:p>
        </p:txBody>
      </p:sp>
    </p:spTree>
    <p:extLst>
      <p:ext uri="{BB962C8B-B14F-4D97-AF65-F5344CB8AC3E}">
        <p14:creationId xmlns:p14="http://schemas.microsoft.com/office/powerpoint/2010/main" val="230058078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7504" y="1021883"/>
            <a:ext cx="8928992" cy="400110"/>
          </a:xfrm>
          <a:prstGeom prst="rect">
            <a:avLst/>
          </a:prstGeom>
          <a:solidFill>
            <a:srgbClr val="BDDEFF"/>
          </a:solidFill>
          <a:ln>
            <a:solidFill>
              <a:srgbClr val="004494"/>
            </a:solidFill>
          </a:ln>
          <a:effectLst>
            <a:outerShdw blurRad="63500" sx="102000" sy="102000" algn="ctr" rotWithShape="0">
              <a:prstClr val="black">
                <a:alpha val="40000"/>
              </a:prstClr>
            </a:outerShdw>
          </a:effectLst>
        </p:spPr>
        <p:txBody>
          <a:bodyPr wrap="square" rtlCol="0">
            <a:spAutoFit/>
          </a:bodyPr>
          <a:lstStyle/>
          <a:p>
            <a:pPr algn="ctr"/>
            <a:r>
              <a:rPr lang="en-GB" sz="2000" dirty="0">
                <a:solidFill>
                  <a:srgbClr val="0F5494"/>
                </a:solidFill>
                <a:latin typeface="+mn-lt"/>
              </a:rPr>
              <a:t>Foster Vocational Excellence at two levels </a:t>
            </a:r>
          </a:p>
        </p:txBody>
      </p:sp>
      <p:sp>
        <p:nvSpPr>
          <p:cNvPr id="7" name="TextBox 6"/>
          <p:cNvSpPr txBox="1"/>
          <p:nvPr/>
        </p:nvSpPr>
        <p:spPr>
          <a:xfrm>
            <a:off x="107504" y="1514921"/>
            <a:ext cx="4301440" cy="400110"/>
          </a:xfrm>
          <a:prstGeom prst="rect">
            <a:avLst/>
          </a:prstGeom>
          <a:solidFill>
            <a:srgbClr val="004494"/>
          </a:solidFill>
          <a:ln>
            <a:solidFill>
              <a:srgbClr val="004494"/>
            </a:solidFill>
          </a:ln>
          <a:effectLst>
            <a:outerShdw blurRad="50800" dist="38100" dir="13500000" algn="br" rotWithShape="0">
              <a:prstClr val="black">
                <a:alpha val="40000"/>
              </a:prstClr>
            </a:outerShdw>
          </a:effectLst>
        </p:spPr>
        <p:txBody>
          <a:bodyPr wrap="square" rtlCol="0">
            <a:spAutoFit/>
          </a:bodyPr>
          <a:lstStyle/>
          <a:p>
            <a:pPr algn="ctr"/>
            <a:r>
              <a:rPr lang="en-GB" sz="2000" cap="small" dirty="0">
                <a:solidFill>
                  <a:schemeClr val="bg1"/>
                </a:solidFill>
                <a:latin typeface="+mn-lt"/>
              </a:rPr>
              <a:t>Local / Regional / National</a:t>
            </a:r>
          </a:p>
        </p:txBody>
      </p:sp>
      <p:sp>
        <p:nvSpPr>
          <p:cNvPr id="8" name="TextBox 7"/>
          <p:cNvSpPr txBox="1"/>
          <p:nvPr/>
        </p:nvSpPr>
        <p:spPr>
          <a:xfrm>
            <a:off x="4552960" y="1514622"/>
            <a:ext cx="4483536" cy="400110"/>
          </a:xfrm>
          <a:prstGeom prst="rect">
            <a:avLst/>
          </a:prstGeom>
          <a:solidFill>
            <a:srgbClr val="00B050"/>
          </a:solidFill>
          <a:ln>
            <a:solidFill>
              <a:srgbClr val="004494"/>
            </a:solidFill>
          </a:ln>
          <a:effectLst>
            <a:outerShdw blurRad="50800" dist="38100" dir="18900000" algn="bl" rotWithShape="0">
              <a:prstClr val="black">
                <a:alpha val="40000"/>
              </a:prstClr>
            </a:outerShdw>
          </a:effectLst>
        </p:spPr>
        <p:txBody>
          <a:bodyPr wrap="square" rtlCol="0">
            <a:spAutoFit/>
          </a:bodyPr>
          <a:lstStyle/>
          <a:p>
            <a:pPr algn="ctr"/>
            <a:r>
              <a:rPr lang="en-GB" sz="2000" cap="small" dirty="0">
                <a:solidFill>
                  <a:schemeClr val="bg1"/>
                </a:solidFill>
                <a:latin typeface="+mn-lt"/>
              </a:rPr>
              <a:t>International</a:t>
            </a:r>
          </a:p>
        </p:txBody>
      </p:sp>
      <p:sp>
        <p:nvSpPr>
          <p:cNvPr id="9" name="TextBox 8"/>
          <p:cNvSpPr txBox="1"/>
          <p:nvPr/>
        </p:nvSpPr>
        <p:spPr>
          <a:xfrm>
            <a:off x="107504" y="1995686"/>
            <a:ext cx="4300349" cy="2954655"/>
          </a:xfrm>
          <a:prstGeom prst="rect">
            <a:avLst/>
          </a:prstGeom>
          <a:solidFill>
            <a:srgbClr val="004494"/>
          </a:solidFill>
          <a:ln>
            <a:solidFill>
              <a:srgbClr val="004494"/>
            </a:solidFill>
          </a:ln>
          <a:effectLst>
            <a:outerShdw blurRad="50800" dist="38100" dir="8100000" algn="tr" rotWithShape="0">
              <a:prstClr val="black">
                <a:alpha val="40000"/>
              </a:prstClr>
            </a:outerShdw>
          </a:effectLst>
        </p:spPr>
        <p:txBody>
          <a:bodyPr wrap="square" rtlCol="0">
            <a:spAutoFit/>
          </a:bodyPr>
          <a:lstStyle/>
          <a:p>
            <a:r>
              <a:rPr lang="en-GB" sz="1800" b="0" dirty="0">
                <a:solidFill>
                  <a:schemeClr val="bg1"/>
                </a:solidFill>
                <a:latin typeface="+mn-lt"/>
              </a:rPr>
              <a:t>Through </a:t>
            </a:r>
            <a:r>
              <a:rPr lang="en-GB" sz="1800" dirty="0">
                <a:solidFill>
                  <a:schemeClr val="bg1"/>
                </a:solidFill>
                <a:latin typeface="+mn-lt"/>
              </a:rPr>
              <a:t>Centres of Vocational Excellence (CoVE)</a:t>
            </a:r>
            <a:endParaRPr lang="en-GB" sz="2400" dirty="0">
              <a:solidFill>
                <a:schemeClr val="bg1"/>
              </a:solidFill>
              <a:latin typeface="+mn-lt"/>
            </a:endParaRPr>
          </a:p>
          <a:p>
            <a:endParaRPr lang="en-GB" sz="2400" dirty="0">
              <a:solidFill>
                <a:schemeClr val="bg1"/>
              </a:solidFill>
              <a:latin typeface="+mn-lt"/>
            </a:endParaRPr>
          </a:p>
          <a:p>
            <a:r>
              <a:rPr lang="en-GB" sz="1800" b="0" dirty="0">
                <a:solidFill>
                  <a:schemeClr val="bg1"/>
                </a:solidFill>
                <a:latin typeface="+mn-lt"/>
              </a:rPr>
              <a:t>Operating in a given </a:t>
            </a:r>
            <a:r>
              <a:rPr lang="en-GB" sz="1800" dirty="0">
                <a:solidFill>
                  <a:schemeClr val="bg1"/>
                </a:solidFill>
                <a:latin typeface="+mn-lt"/>
              </a:rPr>
              <a:t>local context</a:t>
            </a:r>
            <a:r>
              <a:rPr lang="en-GB" sz="1800" b="0" dirty="0">
                <a:solidFill>
                  <a:schemeClr val="bg1"/>
                </a:solidFill>
                <a:latin typeface="+mn-lt"/>
              </a:rPr>
              <a:t>, embedding them closely in the local </a:t>
            </a:r>
            <a:r>
              <a:rPr lang="en-GB" sz="1800" dirty="0">
                <a:solidFill>
                  <a:schemeClr val="bg1"/>
                </a:solidFill>
                <a:latin typeface="+mn-lt"/>
              </a:rPr>
              <a:t>innovation </a:t>
            </a:r>
            <a:r>
              <a:rPr lang="en-GB" sz="1800" b="0" dirty="0">
                <a:solidFill>
                  <a:schemeClr val="bg1"/>
                </a:solidFill>
                <a:latin typeface="+mn-lt"/>
              </a:rPr>
              <a:t>and</a:t>
            </a:r>
            <a:r>
              <a:rPr lang="en-GB" sz="1800" dirty="0">
                <a:solidFill>
                  <a:schemeClr val="bg1"/>
                </a:solidFill>
                <a:latin typeface="+mn-lt"/>
              </a:rPr>
              <a:t> skills ecosystems</a:t>
            </a:r>
            <a:r>
              <a:rPr lang="en-GB" sz="1800" b="0" dirty="0">
                <a:solidFill>
                  <a:schemeClr val="bg1"/>
                </a:solidFill>
                <a:latin typeface="+mn-lt"/>
              </a:rPr>
              <a:t>, working with businesses, chambers, tertiary education, research institutions, public authorities, etc.</a:t>
            </a:r>
            <a:endParaRPr lang="en-GB" sz="1200" b="0" dirty="0">
              <a:solidFill>
                <a:schemeClr val="bg1"/>
              </a:solidFill>
              <a:latin typeface="+mn-lt"/>
            </a:endParaRPr>
          </a:p>
        </p:txBody>
      </p:sp>
      <p:sp>
        <p:nvSpPr>
          <p:cNvPr id="11" name="TextBox 10"/>
          <p:cNvSpPr txBox="1"/>
          <p:nvPr/>
        </p:nvSpPr>
        <p:spPr>
          <a:xfrm>
            <a:off x="4552960" y="1995480"/>
            <a:ext cx="4483536" cy="2954655"/>
          </a:xfrm>
          <a:prstGeom prst="rect">
            <a:avLst/>
          </a:prstGeom>
          <a:solidFill>
            <a:srgbClr val="00B050"/>
          </a:solidFill>
          <a:ln>
            <a:solidFill>
              <a:srgbClr val="004494"/>
            </a:solidFill>
          </a:ln>
          <a:effectLst>
            <a:outerShdw blurRad="50800" dist="38100" dir="2700000" algn="tl" rotWithShape="0">
              <a:prstClr val="black">
                <a:alpha val="40000"/>
              </a:prstClr>
            </a:outerShdw>
          </a:effectLst>
        </p:spPr>
        <p:txBody>
          <a:bodyPr wrap="square" rtlCol="0">
            <a:spAutoFit/>
          </a:bodyPr>
          <a:lstStyle/>
          <a:p>
            <a:r>
              <a:rPr lang="en-GB" sz="1800" b="0" dirty="0">
                <a:solidFill>
                  <a:schemeClr val="bg1"/>
                </a:solidFill>
                <a:latin typeface="+mn-lt"/>
              </a:rPr>
              <a:t>Through </a:t>
            </a:r>
            <a:r>
              <a:rPr lang="en-GB" sz="1800" dirty="0">
                <a:solidFill>
                  <a:schemeClr val="bg1"/>
                </a:solidFill>
                <a:latin typeface="+mn-lt"/>
              </a:rPr>
              <a:t>Platforms of CoVE's </a:t>
            </a:r>
            <a:r>
              <a:rPr lang="en-GB" sz="1800" b="0" dirty="0">
                <a:solidFill>
                  <a:schemeClr val="bg1"/>
                </a:solidFill>
                <a:latin typeface="+mn-lt"/>
              </a:rPr>
              <a:t>to establish world-class reference points for VET by bringing together partners that share a common interest in:</a:t>
            </a:r>
          </a:p>
          <a:p>
            <a:pPr marL="285750" indent="-285750">
              <a:buFont typeface="Wingdings" panose="05000000000000000000" pitchFamily="2" charset="2"/>
              <a:buChar char="Ø"/>
            </a:pPr>
            <a:r>
              <a:rPr lang="en-GB" sz="1600" b="0" dirty="0">
                <a:solidFill>
                  <a:schemeClr val="bg1"/>
                </a:solidFill>
                <a:latin typeface="+mn-lt"/>
              </a:rPr>
              <a:t>Specific </a:t>
            </a:r>
            <a:r>
              <a:rPr lang="en-GB" sz="1600" dirty="0">
                <a:solidFill>
                  <a:schemeClr val="bg1"/>
                </a:solidFill>
                <a:latin typeface="+mn-lt"/>
              </a:rPr>
              <a:t>sectors/trades </a:t>
            </a:r>
            <a:r>
              <a:rPr lang="en-GB" sz="1600" b="0" i="1" dirty="0">
                <a:solidFill>
                  <a:schemeClr val="bg1"/>
                </a:solidFill>
                <a:latin typeface="+mn-lt"/>
              </a:rPr>
              <a:t>- such as aeronautics, e-mobility, green technologies, healthcare, textiles…</a:t>
            </a:r>
          </a:p>
          <a:p>
            <a:pPr marL="285750" indent="-285750">
              <a:buFont typeface="Wingdings" panose="05000000000000000000" pitchFamily="2" charset="2"/>
              <a:buChar char="Ø"/>
            </a:pPr>
            <a:r>
              <a:rPr lang="en-GB" sz="1600" dirty="0">
                <a:solidFill>
                  <a:schemeClr val="bg1"/>
                </a:solidFill>
                <a:latin typeface="+mn-lt"/>
              </a:rPr>
              <a:t>Societal challenges </a:t>
            </a:r>
            <a:r>
              <a:rPr lang="en-GB" sz="1600" b="0" dirty="0">
                <a:solidFill>
                  <a:schemeClr val="bg1"/>
                </a:solidFill>
                <a:latin typeface="+mn-lt"/>
              </a:rPr>
              <a:t>- </a:t>
            </a:r>
            <a:r>
              <a:rPr lang="en-GB" sz="1600" b="0" i="1" dirty="0">
                <a:solidFill>
                  <a:schemeClr val="bg1"/>
                </a:solidFill>
                <a:latin typeface="+mn-lt"/>
              </a:rPr>
              <a:t>such as integration of migrants, Digitalisation, AI, SDG, upskilling and reskilling…</a:t>
            </a:r>
            <a:endParaRPr lang="en-GB" sz="2000" b="0" i="1" dirty="0">
              <a:solidFill>
                <a:schemeClr val="bg1"/>
              </a:solidFill>
              <a:latin typeface="+mn-lt"/>
            </a:endParaRPr>
          </a:p>
        </p:txBody>
      </p:sp>
      <p:sp>
        <p:nvSpPr>
          <p:cNvPr id="12" name="Title 1">
            <a:extLst>
              <a:ext uri="{FF2B5EF4-FFF2-40B4-BE49-F238E27FC236}">
                <a16:creationId xmlns:a16="http://schemas.microsoft.com/office/drawing/2014/main" id="{365552F9-4D4A-4715-A640-A89BD8ECE22F}"/>
              </a:ext>
            </a:extLst>
          </p:cNvPr>
          <p:cNvSpPr txBox="1">
            <a:spLocks/>
          </p:cNvSpPr>
          <p:nvPr/>
        </p:nvSpPr>
        <p:spPr>
          <a:xfrm>
            <a:off x="-3160" y="0"/>
            <a:ext cx="4791184"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bg1"/>
                </a:solidFill>
              </a:rPr>
              <a:t>Centres of Vocational Excellence </a:t>
            </a:r>
            <a:r>
              <a:rPr lang="en-GB" sz="1800" i="1" dirty="0">
                <a:solidFill>
                  <a:schemeClr val="bg1"/>
                </a:solidFill>
              </a:rPr>
              <a:t>The initiative</a:t>
            </a:r>
            <a:endParaRPr lang="en-GB" sz="1800" i="1" dirty="0">
              <a:solidFill>
                <a:schemeClr val="bg1"/>
              </a:solidFill>
              <a:latin typeface="+mn-lt"/>
            </a:endParaRPr>
          </a:p>
        </p:txBody>
      </p:sp>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11</a:t>
            </a:fld>
            <a:endParaRPr lang="en-GB"/>
          </a:p>
        </p:txBody>
      </p:sp>
    </p:spTree>
    <p:extLst>
      <p:ext uri="{BB962C8B-B14F-4D97-AF65-F5344CB8AC3E}">
        <p14:creationId xmlns:p14="http://schemas.microsoft.com/office/powerpoint/2010/main" val="27235191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Effect transition="in" filter="fade">
                                      <p:cBhvr>
                                        <p:cTn id="15" dur="2000"/>
                                        <p:tgtEl>
                                          <p:spTgt spid="8"/>
                                        </p:tgtEl>
                                      </p:cBhvr>
                                    </p:animEffect>
                                  </p:childTnLst>
                                </p:cTn>
                              </p:par>
                            </p:childTnLst>
                          </p:cTn>
                        </p:par>
                        <p:par>
                          <p:cTn id="16" fill="hold">
                            <p:stCondLst>
                              <p:cond delay="4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2000" fill="hold"/>
                                        <p:tgtEl>
                                          <p:spTgt spid="9"/>
                                        </p:tgtEl>
                                        <p:attrNameLst>
                                          <p:attrName>ppt_w</p:attrName>
                                        </p:attrNameLst>
                                      </p:cBhvr>
                                      <p:tavLst>
                                        <p:tav tm="0">
                                          <p:val>
                                            <p:fltVal val="0"/>
                                          </p:val>
                                        </p:tav>
                                        <p:tav tm="100000">
                                          <p:val>
                                            <p:strVal val="#ppt_w"/>
                                          </p:val>
                                        </p:tav>
                                      </p:tavLst>
                                    </p:anim>
                                    <p:anim calcmode="lin" valueType="num">
                                      <p:cBhvr>
                                        <p:cTn id="20" dur="2000" fill="hold"/>
                                        <p:tgtEl>
                                          <p:spTgt spid="9"/>
                                        </p:tgtEl>
                                        <p:attrNameLst>
                                          <p:attrName>ppt_h</p:attrName>
                                        </p:attrNameLst>
                                      </p:cBhvr>
                                      <p:tavLst>
                                        <p:tav tm="0">
                                          <p:val>
                                            <p:fltVal val="0"/>
                                          </p:val>
                                        </p:tav>
                                        <p:tav tm="100000">
                                          <p:val>
                                            <p:strVal val="#ppt_h"/>
                                          </p:val>
                                        </p:tav>
                                      </p:tavLst>
                                    </p:anim>
                                    <p:animEffect transition="in" filter="fade">
                                      <p:cBhvr>
                                        <p:cTn id="21" dur="2000"/>
                                        <p:tgtEl>
                                          <p:spTgt spid="9"/>
                                        </p:tgtEl>
                                      </p:cBhvr>
                                    </p:animEffect>
                                  </p:childTnLst>
                                </p:cTn>
                              </p:par>
                            </p:childTnLst>
                          </p:cTn>
                        </p:par>
                        <p:par>
                          <p:cTn id="22" fill="hold">
                            <p:stCondLst>
                              <p:cond delay="6000"/>
                            </p:stCondLst>
                            <p:childTnLst>
                              <p:par>
                                <p:cTn id="23" presetID="53" presetClass="entr" presetSubtype="16" fill="hold" grpId="0" nodeType="afterEffect">
                                  <p:stCondLst>
                                    <p:cond delay="20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2000" fill="hold"/>
                                        <p:tgtEl>
                                          <p:spTgt spid="11"/>
                                        </p:tgtEl>
                                        <p:attrNameLst>
                                          <p:attrName>ppt_w</p:attrName>
                                        </p:attrNameLst>
                                      </p:cBhvr>
                                      <p:tavLst>
                                        <p:tav tm="0">
                                          <p:val>
                                            <p:fltVal val="0"/>
                                          </p:val>
                                        </p:tav>
                                        <p:tav tm="100000">
                                          <p:val>
                                            <p:strVal val="#ppt_w"/>
                                          </p:val>
                                        </p:tav>
                                      </p:tavLst>
                                    </p:anim>
                                    <p:anim calcmode="lin" valueType="num">
                                      <p:cBhvr>
                                        <p:cTn id="26" dur="2000" fill="hold"/>
                                        <p:tgtEl>
                                          <p:spTgt spid="11"/>
                                        </p:tgtEl>
                                        <p:attrNameLst>
                                          <p:attrName>ppt_h</p:attrName>
                                        </p:attrNameLst>
                                      </p:cBhvr>
                                      <p:tavLst>
                                        <p:tav tm="0">
                                          <p:val>
                                            <p:fltVal val="0"/>
                                          </p:val>
                                        </p:tav>
                                        <p:tav tm="100000">
                                          <p:val>
                                            <p:strVal val="#ppt_h"/>
                                          </p:val>
                                        </p:tav>
                                      </p:tavLst>
                                    </p:anim>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B661EDB0-F135-4D37-9CF7-ACF8C956DF4B}"/>
              </a:ext>
            </a:extLst>
          </p:cNvPr>
          <p:cNvSpPr>
            <a:spLocks noGrp="1"/>
          </p:cNvSpPr>
          <p:nvPr>
            <p:ph idx="1"/>
          </p:nvPr>
        </p:nvSpPr>
        <p:spPr>
          <a:xfrm>
            <a:off x="269268" y="736732"/>
            <a:ext cx="8874732" cy="4070464"/>
          </a:xfr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marL="539750" indent="-539750">
              <a:lnSpc>
                <a:spcPct val="250000"/>
              </a:lnSpc>
              <a:spcBef>
                <a:spcPts val="600"/>
              </a:spcBef>
              <a:spcAft>
                <a:spcPts val="600"/>
              </a:spcAft>
              <a:buNone/>
            </a:pPr>
            <a:r>
              <a:rPr lang="en-GB" b="1" dirty="0"/>
              <a:t>Activities clustered in three groups:</a:t>
            </a:r>
          </a:p>
          <a:p>
            <a:pPr marL="638175" indent="-457200">
              <a:lnSpc>
                <a:spcPct val="250000"/>
              </a:lnSpc>
              <a:spcBef>
                <a:spcPts val="600"/>
              </a:spcBef>
              <a:spcAft>
                <a:spcPts val="600"/>
              </a:spcAft>
              <a:buFont typeface="+mj-lt"/>
              <a:buAutoNum type="arabicParenR"/>
            </a:pPr>
            <a:r>
              <a:rPr lang="en-GB" dirty="0"/>
              <a:t>Teaching and learning</a:t>
            </a:r>
          </a:p>
          <a:p>
            <a:pPr marL="638175" indent="-457200">
              <a:lnSpc>
                <a:spcPct val="250000"/>
              </a:lnSpc>
              <a:spcBef>
                <a:spcPts val="600"/>
              </a:spcBef>
              <a:spcAft>
                <a:spcPts val="600"/>
              </a:spcAft>
              <a:buFont typeface="+mj-lt"/>
              <a:buAutoNum type="arabicParenR"/>
            </a:pPr>
            <a:r>
              <a:rPr lang="en-GB" dirty="0"/>
              <a:t>Cooperation and partnerships</a:t>
            </a:r>
          </a:p>
          <a:p>
            <a:pPr marL="638175" indent="-457200">
              <a:lnSpc>
                <a:spcPct val="250000"/>
              </a:lnSpc>
              <a:spcBef>
                <a:spcPts val="600"/>
              </a:spcBef>
              <a:spcAft>
                <a:spcPts val="600"/>
              </a:spcAft>
              <a:buFont typeface="+mj-lt"/>
              <a:buAutoNum type="arabicParenR"/>
            </a:pPr>
            <a:r>
              <a:rPr lang="en-GB" dirty="0"/>
              <a:t>Governance and funding</a:t>
            </a:r>
          </a:p>
        </p:txBody>
      </p:sp>
      <p:pic>
        <p:nvPicPr>
          <p:cNvPr id="2" name="Picture 1">
            <a:extLst>
              <a:ext uri="{FF2B5EF4-FFF2-40B4-BE49-F238E27FC236}">
                <a16:creationId xmlns:a16="http://schemas.microsoft.com/office/drawing/2014/main" id="{12DC5EE3-6A85-4013-B5AD-A057F147D5FE}"/>
              </a:ext>
            </a:extLst>
          </p:cNvPr>
          <p:cNvPicPr>
            <a:picLocks noChangeAspect="1"/>
          </p:cNvPicPr>
          <p:nvPr/>
        </p:nvPicPr>
        <p:blipFill>
          <a:blip r:embed="rId3"/>
          <a:stretch>
            <a:fillRect/>
          </a:stretch>
        </p:blipFill>
        <p:spPr>
          <a:xfrm>
            <a:off x="4788024" y="1504033"/>
            <a:ext cx="1714967" cy="138981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 name="Picture 2">
            <a:extLst>
              <a:ext uri="{FF2B5EF4-FFF2-40B4-BE49-F238E27FC236}">
                <a16:creationId xmlns:a16="http://schemas.microsoft.com/office/drawing/2014/main" id="{1A8D9276-C730-4991-8A98-47A846FD9C42}"/>
              </a:ext>
            </a:extLst>
          </p:cNvPr>
          <p:cNvPicPr>
            <a:picLocks noChangeAspect="1"/>
          </p:cNvPicPr>
          <p:nvPr/>
        </p:nvPicPr>
        <p:blipFill>
          <a:blip r:embed="rId4"/>
          <a:stretch>
            <a:fillRect/>
          </a:stretch>
        </p:blipFill>
        <p:spPr>
          <a:xfrm>
            <a:off x="6986601" y="2077056"/>
            <a:ext cx="1398290" cy="13898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icture 3">
            <a:extLst>
              <a:ext uri="{FF2B5EF4-FFF2-40B4-BE49-F238E27FC236}">
                <a16:creationId xmlns:a16="http://schemas.microsoft.com/office/drawing/2014/main" id="{AD37C9C5-43EA-4DD0-B0A6-0EF0991E1EFF}"/>
              </a:ext>
            </a:extLst>
          </p:cNvPr>
          <p:cNvPicPr>
            <a:picLocks noChangeAspect="1"/>
          </p:cNvPicPr>
          <p:nvPr/>
        </p:nvPicPr>
        <p:blipFill>
          <a:blip r:embed="rId5"/>
          <a:stretch>
            <a:fillRect/>
          </a:stretch>
        </p:blipFill>
        <p:spPr>
          <a:xfrm>
            <a:off x="5076056" y="3649307"/>
            <a:ext cx="2220292" cy="140970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Title 1">
            <a:extLst>
              <a:ext uri="{FF2B5EF4-FFF2-40B4-BE49-F238E27FC236}">
                <a16:creationId xmlns:a16="http://schemas.microsoft.com/office/drawing/2014/main" id="{365552F9-4D4A-4715-A640-A89BD8ECE22F}"/>
              </a:ext>
            </a:extLst>
          </p:cNvPr>
          <p:cNvSpPr txBox="1">
            <a:spLocks/>
          </p:cNvSpPr>
          <p:nvPr/>
        </p:nvSpPr>
        <p:spPr>
          <a:xfrm>
            <a:off x="-3160" y="0"/>
            <a:ext cx="4791184"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smtClean="0">
                <a:solidFill>
                  <a:schemeClr val="bg1"/>
                </a:solidFill>
              </a:rPr>
              <a:t>CoVE’s key activities</a:t>
            </a:r>
          </a:p>
          <a:p>
            <a:pPr algn="l"/>
            <a:r>
              <a:rPr lang="en-GB" sz="1800" i="1" dirty="0">
                <a:solidFill>
                  <a:schemeClr val="bg1"/>
                </a:solidFill>
                <a:latin typeface="+mn-lt"/>
              </a:rPr>
              <a:t>clustered in three groups</a:t>
            </a:r>
          </a:p>
        </p:txBody>
      </p:sp>
      <p:sp>
        <p:nvSpPr>
          <p:cNvPr id="6" name="Slide Number Placeholder 5"/>
          <p:cNvSpPr>
            <a:spLocks noGrp="1"/>
          </p:cNvSpPr>
          <p:nvPr>
            <p:ph type="sldNum" sz="quarter" idx="12"/>
          </p:nvPr>
        </p:nvSpPr>
        <p:spPr/>
        <p:txBody>
          <a:bodyPr/>
          <a:lstStyle/>
          <a:p>
            <a:pPr>
              <a:defRPr/>
            </a:pPr>
            <a:fld id="{46861DAA-5BBC-4812-876F-0D7C7B9EA75C}" type="slidenum">
              <a:rPr lang="en-GB" smtClean="0"/>
              <a:pPr>
                <a:defRPr/>
              </a:pPr>
              <a:t>12</a:t>
            </a:fld>
            <a:endParaRPr lang="en-GB"/>
          </a:p>
        </p:txBody>
      </p:sp>
    </p:spTree>
    <p:extLst>
      <p:ext uri="{BB962C8B-B14F-4D97-AF65-F5344CB8AC3E}">
        <p14:creationId xmlns:p14="http://schemas.microsoft.com/office/powerpoint/2010/main" val="24656167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3839252" y="1598221"/>
            <a:ext cx="1608079" cy="564889"/>
          </a:xfrm>
          <a:prstGeom prst="rect">
            <a:avLst/>
          </a:prstGeom>
        </p:spPr>
      </p:pic>
      <p:pic>
        <p:nvPicPr>
          <p:cNvPr id="35" name="Picture 2" descr="F:\Cove\Pictures\incuba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7241" y="4148426"/>
            <a:ext cx="1092506" cy="8692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My Documents\My Pictures\SM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79" y="3316064"/>
            <a:ext cx="1227665" cy="7019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562E82B1-76D2-427C-B7C2-4545527188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4398" y="3173437"/>
            <a:ext cx="921121" cy="921121"/>
          </a:xfrm>
          <a:prstGeom prst="rect">
            <a:avLst/>
          </a:prstGeom>
        </p:spPr>
      </p:pic>
      <p:pic>
        <p:nvPicPr>
          <p:cNvPr id="37" name="Picture 3" descr="F:\Cove\Pictures\Advance-Education-and-Career-Guidanc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21923" y="4278048"/>
            <a:ext cx="1055253" cy="80166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F:\Cove\Pictures\innovation hu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08" y="4281269"/>
            <a:ext cx="1604725" cy="84349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3743206" y="2520718"/>
            <a:ext cx="1728192" cy="968584"/>
          </a:xfrm>
          <a:prstGeom prst="roundRect">
            <a:avLst/>
          </a:prstGeom>
          <a:solidFill>
            <a:srgbClr val="00449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a:solidFill>
                  <a:schemeClr val="bg1"/>
                </a:solidFill>
              </a:rPr>
              <a:t>Vocational Excellence</a:t>
            </a:r>
          </a:p>
        </p:txBody>
      </p:sp>
      <p:sp>
        <p:nvSpPr>
          <p:cNvPr id="5" name="Round Diagonal Corner Rectangle 4"/>
          <p:cNvSpPr/>
          <p:nvPr/>
        </p:nvSpPr>
        <p:spPr>
          <a:xfrm>
            <a:off x="3751627" y="4278048"/>
            <a:ext cx="1671303" cy="841791"/>
          </a:xfrm>
          <a:prstGeom prst="round2DiagRect">
            <a:avLst/>
          </a:prstGeom>
          <a:solidFill>
            <a:srgbClr val="CCFFC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004494"/>
                </a:solidFill>
              </a:rPr>
              <a:t>Partnerships for: </a:t>
            </a:r>
            <a:r>
              <a:rPr lang="en-GB" sz="1200" b="0" i="1" dirty="0">
                <a:solidFill>
                  <a:srgbClr val="004494"/>
                </a:solidFill>
              </a:rPr>
              <a:t>Skills anticipation, Apprenticeships, </a:t>
            </a:r>
            <a:br>
              <a:rPr lang="en-GB" sz="1200" b="0" i="1" dirty="0">
                <a:solidFill>
                  <a:srgbClr val="004494"/>
                </a:solidFill>
              </a:rPr>
            </a:br>
            <a:r>
              <a:rPr lang="en-GB" sz="1200" b="0" i="1" dirty="0">
                <a:solidFill>
                  <a:srgbClr val="004494"/>
                </a:solidFill>
              </a:rPr>
              <a:t>T&amp;T exchanges…</a:t>
            </a:r>
          </a:p>
        </p:txBody>
      </p:sp>
      <p:sp>
        <p:nvSpPr>
          <p:cNvPr id="6" name="Round Diagonal Corner Rectangle 5"/>
          <p:cNvSpPr/>
          <p:nvPr/>
        </p:nvSpPr>
        <p:spPr>
          <a:xfrm>
            <a:off x="1224472" y="1260373"/>
            <a:ext cx="1999949" cy="808341"/>
          </a:xfrm>
          <a:prstGeom prst="round2Diag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004494"/>
                </a:solidFill>
              </a:rPr>
              <a:t>Governance</a:t>
            </a:r>
            <a:br>
              <a:rPr lang="en-GB" sz="1200" b="0" dirty="0">
                <a:solidFill>
                  <a:srgbClr val="004494"/>
                </a:solidFill>
              </a:rPr>
            </a:br>
            <a:r>
              <a:rPr lang="en-GB" sz="1000" b="0" i="1" dirty="0">
                <a:solidFill>
                  <a:srgbClr val="004494"/>
                </a:solidFill>
              </a:rPr>
              <a:t>(social partners, national and local governments VET providers, development agencies…)</a:t>
            </a:r>
          </a:p>
        </p:txBody>
      </p:sp>
      <p:sp>
        <p:nvSpPr>
          <p:cNvPr id="7" name="Round Diagonal Corner Rectangle 6"/>
          <p:cNvSpPr/>
          <p:nvPr/>
        </p:nvSpPr>
        <p:spPr>
          <a:xfrm>
            <a:off x="3633685" y="903826"/>
            <a:ext cx="1876630" cy="667852"/>
          </a:xfrm>
          <a:prstGeom prst="round2DiagRect">
            <a:avLst/>
          </a:prstGeom>
          <a:solidFill>
            <a:srgbClr val="FFFFC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004494"/>
                </a:solidFill>
              </a:rPr>
              <a:t>Providing both Initial and continuing VET</a:t>
            </a:r>
          </a:p>
          <a:p>
            <a:pPr algn="ctr" defTabSz="457200" fontAlgn="auto">
              <a:spcBef>
                <a:spcPts val="0"/>
              </a:spcBef>
              <a:spcAft>
                <a:spcPts val="0"/>
              </a:spcAft>
            </a:pPr>
            <a:r>
              <a:rPr lang="en-GB" sz="1200" b="0" i="1" dirty="0">
                <a:solidFill>
                  <a:srgbClr val="004494"/>
                </a:solidFill>
              </a:rPr>
              <a:t>at all EQF Levels</a:t>
            </a:r>
          </a:p>
        </p:txBody>
      </p:sp>
      <p:sp>
        <p:nvSpPr>
          <p:cNvPr id="8" name="Round Diagonal Corner Rectangle 7"/>
          <p:cNvSpPr/>
          <p:nvPr/>
        </p:nvSpPr>
        <p:spPr>
          <a:xfrm>
            <a:off x="1490578" y="4132986"/>
            <a:ext cx="1637975" cy="832838"/>
          </a:xfrm>
          <a:prstGeom prst="round2DiagRect">
            <a:avLst/>
          </a:prstGeom>
          <a:solidFill>
            <a:srgbClr val="CCFFC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004494"/>
                </a:solidFill>
              </a:rPr>
              <a:t>Incubators supporting</a:t>
            </a:r>
            <a:br>
              <a:rPr lang="en-GB" sz="1200" b="0" dirty="0">
                <a:solidFill>
                  <a:srgbClr val="004494"/>
                </a:solidFill>
              </a:rPr>
            </a:br>
            <a:r>
              <a:rPr lang="en-GB" sz="1200" b="0" dirty="0">
                <a:solidFill>
                  <a:srgbClr val="004494"/>
                </a:solidFill>
              </a:rPr>
              <a:t>entrepreneurial initiatives</a:t>
            </a:r>
          </a:p>
        </p:txBody>
      </p:sp>
      <p:sp>
        <p:nvSpPr>
          <p:cNvPr id="9" name="Round Diagonal Corner Rectangle 8"/>
          <p:cNvSpPr/>
          <p:nvPr/>
        </p:nvSpPr>
        <p:spPr>
          <a:xfrm>
            <a:off x="5979370" y="1375751"/>
            <a:ext cx="1904998" cy="729615"/>
          </a:xfrm>
          <a:prstGeom prst="round2DiagRect">
            <a:avLst/>
          </a:prstGeom>
          <a:solidFill>
            <a:srgbClr val="FFFFC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004494"/>
                </a:solidFill>
              </a:rPr>
              <a:t>Innovative curricula, &amp; Teaching &amp; training methodologies</a:t>
            </a:r>
            <a:br>
              <a:rPr lang="en-GB" sz="1200" b="0" dirty="0">
                <a:solidFill>
                  <a:srgbClr val="004494"/>
                </a:solidFill>
              </a:rPr>
            </a:br>
            <a:r>
              <a:rPr lang="en-GB" sz="1000" b="0" i="1" dirty="0">
                <a:solidFill>
                  <a:srgbClr val="004494"/>
                </a:solidFill>
              </a:rPr>
              <a:t>(PBL, Interdisciplinary...)</a:t>
            </a:r>
          </a:p>
        </p:txBody>
      </p:sp>
      <p:sp>
        <p:nvSpPr>
          <p:cNvPr id="10" name="Round Diagonal Corner Rectangle 9"/>
          <p:cNvSpPr/>
          <p:nvPr/>
        </p:nvSpPr>
        <p:spPr>
          <a:xfrm>
            <a:off x="1219841" y="3213591"/>
            <a:ext cx="1522824" cy="632066"/>
          </a:xfrm>
          <a:prstGeom prst="round2DiagRect">
            <a:avLst/>
          </a:prstGeom>
          <a:solidFill>
            <a:srgbClr val="CCFFC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004494"/>
                </a:solidFill>
              </a:rPr>
              <a:t>Technology diffusion and Innovation Hubs</a:t>
            </a:r>
          </a:p>
        </p:txBody>
      </p:sp>
      <p:sp>
        <p:nvSpPr>
          <p:cNvPr id="11" name="Round Diagonal Corner Rectangle 10"/>
          <p:cNvSpPr/>
          <p:nvPr/>
        </p:nvSpPr>
        <p:spPr>
          <a:xfrm>
            <a:off x="6000544" y="4186822"/>
            <a:ext cx="1711385" cy="609600"/>
          </a:xfrm>
          <a:prstGeom prst="round2DiagRect">
            <a:avLst/>
          </a:prstGeom>
          <a:solidFill>
            <a:srgbClr val="FFFFC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004494"/>
                </a:solidFill>
              </a:rPr>
              <a:t>Validation and Guidance</a:t>
            </a:r>
          </a:p>
        </p:txBody>
      </p:sp>
      <p:sp>
        <p:nvSpPr>
          <p:cNvPr id="12" name="Round Diagonal Corner Rectangle 11"/>
          <p:cNvSpPr/>
          <p:nvPr/>
        </p:nvSpPr>
        <p:spPr>
          <a:xfrm>
            <a:off x="6359415" y="2298244"/>
            <a:ext cx="1718847" cy="743307"/>
          </a:xfrm>
          <a:prstGeom prst="round2DiagRect">
            <a:avLst/>
          </a:prstGeom>
          <a:solidFill>
            <a:srgbClr val="FFFFC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004494"/>
                </a:solidFill>
              </a:rPr>
              <a:t>Higher VET, and Flexible pathways with Schools and Universities</a:t>
            </a:r>
          </a:p>
        </p:txBody>
      </p:sp>
      <p:sp>
        <p:nvSpPr>
          <p:cNvPr id="14" name="Round Diagonal Corner Rectangle 13"/>
          <p:cNvSpPr/>
          <p:nvPr/>
        </p:nvSpPr>
        <p:spPr>
          <a:xfrm>
            <a:off x="6383634" y="3253544"/>
            <a:ext cx="1670407" cy="660706"/>
          </a:xfrm>
          <a:prstGeom prst="round2DiagRect">
            <a:avLst/>
          </a:prstGeom>
          <a:solidFill>
            <a:srgbClr val="FFFFCC"/>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004494"/>
                </a:solidFill>
              </a:rPr>
              <a:t>Quality assurance</a:t>
            </a:r>
          </a:p>
          <a:p>
            <a:pPr algn="ctr" defTabSz="457200" fontAlgn="auto">
              <a:spcBef>
                <a:spcPts val="0"/>
              </a:spcBef>
              <a:spcAft>
                <a:spcPts val="0"/>
              </a:spcAft>
            </a:pPr>
            <a:r>
              <a:rPr lang="en-GB" sz="1200" b="0" i="1" dirty="0">
                <a:solidFill>
                  <a:srgbClr val="004494"/>
                </a:solidFill>
              </a:rPr>
              <a:t>feedback loop, </a:t>
            </a:r>
          </a:p>
          <a:p>
            <a:pPr algn="ctr" defTabSz="457200" fontAlgn="auto">
              <a:spcBef>
                <a:spcPts val="0"/>
              </a:spcBef>
              <a:spcAft>
                <a:spcPts val="0"/>
              </a:spcAft>
            </a:pPr>
            <a:r>
              <a:rPr lang="en-GB" sz="1200" b="0" i="1" dirty="0">
                <a:solidFill>
                  <a:srgbClr val="004494"/>
                </a:solidFill>
              </a:rPr>
              <a:t>learner tracking</a:t>
            </a:r>
          </a:p>
        </p:txBody>
      </p:sp>
      <p:sp>
        <p:nvSpPr>
          <p:cNvPr id="15" name="Round Diagonal Corner Rectangle 14"/>
          <p:cNvSpPr/>
          <p:nvPr/>
        </p:nvSpPr>
        <p:spPr>
          <a:xfrm>
            <a:off x="1019543" y="2298244"/>
            <a:ext cx="1832591" cy="723254"/>
          </a:xfrm>
          <a:prstGeom prst="round2DiagRect">
            <a:avLst/>
          </a:prstGeom>
          <a:solidFill>
            <a:srgbClr val="BDDE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b="0" dirty="0">
                <a:solidFill>
                  <a:srgbClr val="004494"/>
                </a:solidFill>
              </a:rPr>
              <a:t>Cost-sharing, sustainable funding, and effective use of EU funding</a:t>
            </a:r>
          </a:p>
        </p:txBody>
      </p:sp>
      <p:sp>
        <p:nvSpPr>
          <p:cNvPr id="22" name="Left-Right Arrow 21"/>
          <p:cNvSpPr/>
          <p:nvPr/>
        </p:nvSpPr>
        <p:spPr>
          <a:xfrm rot="20911309">
            <a:off x="5687420" y="2692025"/>
            <a:ext cx="504056" cy="192991"/>
          </a:xfrm>
          <a:prstGeom prst="lef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3" name="Left-Right Arrow 22"/>
          <p:cNvSpPr/>
          <p:nvPr/>
        </p:nvSpPr>
        <p:spPr>
          <a:xfrm rot="20911309">
            <a:off x="2965277" y="3340562"/>
            <a:ext cx="504056" cy="192991"/>
          </a:xfrm>
          <a:prstGeom prst="lef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4" name="Left-Right Arrow 23"/>
          <p:cNvSpPr/>
          <p:nvPr/>
        </p:nvSpPr>
        <p:spPr>
          <a:xfrm rot="688691" flipV="1">
            <a:off x="2965276" y="2763796"/>
            <a:ext cx="504056" cy="192991"/>
          </a:xfrm>
          <a:prstGeom prst="lef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5" name="Left-Right Arrow 24"/>
          <p:cNvSpPr/>
          <p:nvPr/>
        </p:nvSpPr>
        <p:spPr>
          <a:xfrm rot="688691" flipV="1">
            <a:off x="5687420" y="3245033"/>
            <a:ext cx="504056" cy="192991"/>
          </a:xfrm>
          <a:prstGeom prst="lef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6" name="Left-Right Arrow 25"/>
          <p:cNvSpPr/>
          <p:nvPr/>
        </p:nvSpPr>
        <p:spPr>
          <a:xfrm rot="2335414" flipV="1">
            <a:off x="5476068" y="3672462"/>
            <a:ext cx="504056" cy="192991"/>
          </a:xfrm>
          <a:prstGeom prst="lef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7" name="Left-Right Arrow 26"/>
          <p:cNvSpPr/>
          <p:nvPr/>
        </p:nvSpPr>
        <p:spPr>
          <a:xfrm rot="2335414" flipV="1">
            <a:off x="3234476" y="2243050"/>
            <a:ext cx="504056" cy="192991"/>
          </a:xfrm>
          <a:prstGeom prst="lef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8" name="Left-Right Arrow 27"/>
          <p:cNvSpPr/>
          <p:nvPr/>
        </p:nvSpPr>
        <p:spPr>
          <a:xfrm rot="19264586">
            <a:off x="5413299" y="2235928"/>
            <a:ext cx="504056" cy="192991"/>
          </a:xfrm>
          <a:prstGeom prst="lef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29" name="Left-Right Arrow 28"/>
          <p:cNvSpPr/>
          <p:nvPr/>
        </p:nvSpPr>
        <p:spPr>
          <a:xfrm rot="19264586">
            <a:off x="3234477" y="3718698"/>
            <a:ext cx="504056" cy="192991"/>
          </a:xfrm>
          <a:prstGeom prst="lef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0" name="Left-Right Arrow 29"/>
          <p:cNvSpPr/>
          <p:nvPr/>
        </p:nvSpPr>
        <p:spPr>
          <a:xfrm rot="16200000">
            <a:off x="4319972" y="3871097"/>
            <a:ext cx="504056" cy="192991"/>
          </a:xfrm>
          <a:prstGeom prst="lef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1" name="Left-Right Arrow 30"/>
          <p:cNvSpPr/>
          <p:nvPr/>
        </p:nvSpPr>
        <p:spPr>
          <a:xfrm rot="16200000">
            <a:off x="4320777" y="1983899"/>
            <a:ext cx="504056" cy="192991"/>
          </a:xfrm>
          <a:prstGeom prst="leftRightArrow">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32" name="Cloud 31">
            <a:extLst>
              <a:ext uri="{FF2B5EF4-FFF2-40B4-BE49-F238E27FC236}">
                <a16:creationId xmlns:a16="http://schemas.microsoft.com/office/drawing/2014/main" id="{03C32781-C8CC-4FDD-9ECB-29E86BE7D197}"/>
              </a:ext>
            </a:extLst>
          </p:cNvPr>
          <p:cNvSpPr/>
          <p:nvPr/>
        </p:nvSpPr>
        <p:spPr>
          <a:xfrm>
            <a:off x="5490971" y="125644"/>
            <a:ext cx="3619485" cy="936103"/>
          </a:xfrm>
          <a:prstGeom prst="cloud">
            <a:avLst/>
          </a:prstGeom>
          <a:solidFill>
            <a:schemeClr val="bg1"/>
          </a:solidFill>
          <a:ln>
            <a:solidFill>
              <a:srgbClr val="004494"/>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i="1" dirty="0">
                <a:solidFill>
                  <a:srgbClr val="002060"/>
                </a:solidFill>
              </a:rPr>
              <a:t>Regional development,</a:t>
            </a:r>
          </a:p>
          <a:p>
            <a:pPr algn="ctr" defTabSz="457200" fontAlgn="auto">
              <a:spcBef>
                <a:spcPts val="0"/>
              </a:spcBef>
              <a:spcAft>
                <a:spcPts val="0"/>
              </a:spcAft>
            </a:pPr>
            <a:r>
              <a:rPr lang="en-GB" sz="1200" i="1" dirty="0">
                <a:solidFill>
                  <a:srgbClr val="002060"/>
                </a:solidFill>
              </a:rPr>
              <a:t>Smart Specialisation,</a:t>
            </a:r>
          </a:p>
          <a:p>
            <a:pPr algn="ctr" defTabSz="457200" fontAlgn="auto">
              <a:spcBef>
                <a:spcPts val="0"/>
              </a:spcBef>
              <a:spcAft>
                <a:spcPts val="0"/>
              </a:spcAft>
            </a:pPr>
            <a:r>
              <a:rPr lang="en-GB" sz="1200" i="1" dirty="0">
                <a:solidFill>
                  <a:srgbClr val="002060"/>
                </a:solidFill>
              </a:rPr>
              <a:t>Knowledge triangle</a:t>
            </a:r>
          </a:p>
        </p:txBody>
      </p:sp>
      <p:sp>
        <p:nvSpPr>
          <p:cNvPr id="33" name="Title 1">
            <a:extLst>
              <a:ext uri="{FF2B5EF4-FFF2-40B4-BE49-F238E27FC236}">
                <a16:creationId xmlns:a16="http://schemas.microsoft.com/office/drawing/2014/main" id="{2CBACDBC-90D9-49B6-9AA1-F07F244A1E37}"/>
              </a:ext>
            </a:extLst>
          </p:cNvPr>
          <p:cNvSpPr txBox="1">
            <a:spLocks/>
          </p:cNvSpPr>
          <p:nvPr/>
        </p:nvSpPr>
        <p:spPr>
          <a:xfrm>
            <a:off x="-3160" y="0"/>
            <a:ext cx="4791184"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bg1"/>
                </a:solidFill>
              </a:rPr>
              <a:t>Typical activities of CoVE's</a:t>
            </a:r>
            <a:br>
              <a:rPr lang="en-GB" sz="1800" dirty="0">
                <a:solidFill>
                  <a:schemeClr val="bg1"/>
                </a:solidFill>
              </a:rPr>
            </a:br>
            <a:r>
              <a:rPr lang="en-GB" sz="1400" i="1" dirty="0">
                <a:solidFill>
                  <a:schemeClr val="bg1"/>
                </a:solidFill>
                <a:latin typeface="+mn-lt"/>
                <a:ea typeface="Verdana" panose="020B0604030504040204" pitchFamily="34" charset="0"/>
                <a:cs typeface="Verdana" panose="020B0604030504040204" pitchFamily="34" charset="0"/>
              </a:rPr>
              <a:t>Pro-active partner in local development</a:t>
            </a:r>
          </a:p>
        </p:txBody>
      </p:sp>
      <p:pic>
        <p:nvPicPr>
          <p:cNvPr id="38" name="Picture 2" descr="F:\Cove\Pictures\Smart Specialisatio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43044" y="312343"/>
            <a:ext cx="834311" cy="4203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5447309-F02D-4571-B9AE-4D64D74DFE1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8039533" y="1702260"/>
            <a:ext cx="1131223" cy="559528"/>
          </a:xfrm>
          <a:prstGeom prst="rect">
            <a:avLst/>
          </a:prstGeom>
        </p:spPr>
      </p:pic>
      <p:pic>
        <p:nvPicPr>
          <p:cNvPr id="2" name="Picture 1"/>
          <p:cNvPicPr>
            <a:picLocks noChangeAspect="1"/>
          </p:cNvPicPr>
          <p:nvPr/>
        </p:nvPicPr>
        <p:blipFill>
          <a:blip r:embed="rId11"/>
          <a:stretch>
            <a:fillRect/>
          </a:stretch>
        </p:blipFill>
        <p:spPr>
          <a:xfrm>
            <a:off x="896255" y="831487"/>
            <a:ext cx="656434" cy="401435"/>
          </a:xfrm>
          <a:prstGeom prst="rect">
            <a:avLst/>
          </a:prstGeom>
        </p:spPr>
      </p:pic>
      <p:pic>
        <p:nvPicPr>
          <p:cNvPr id="13" name="Picture 12"/>
          <p:cNvPicPr>
            <a:picLocks noChangeAspect="1"/>
          </p:cNvPicPr>
          <p:nvPr/>
        </p:nvPicPr>
        <p:blipFill>
          <a:blip r:embed="rId12"/>
          <a:stretch>
            <a:fillRect/>
          </a:stretch>
        </p:blipFill>
        <p:spPr>
          <a:xfrm>
            <a:off x="112098" y="1815553"/>
            <a:ext cx="1014180" cy="194990"/>
          </a:xfrm>
          <a:prstGeom prst="rect">
            <a:avLst/>
          </a:prstGeom>
        </p:spPr>
      </p:pic>
      <p:pic>
        <p:nvPicPr>
          <p:cNvPr id="17" name="Picture 16"/>
          <p:cNvPicPr>
            <a:picLocks noChangeAspect="1"/>
          </p:cNvPicPr>
          <p:nvPr/>
        </p:nvPicPr>
        <p:blipFill>
          <a:blip r:embed="rId13"/>
          <a:stretch>
            <a:fillRect/>
          </a:stretch>
        </p:blipFill>
        <p:spPr>
          <a:xfrm>
            <a:off x="87910" y="984201"/>
            <a:ext cx="732291" cy="356090"/>
          </a:xfrm>
          <a:prstGeom prst="rect">
            <a:avLst/>
          </a:prstGeom>
        </p:spPr>
      </p:pic>
      <p:pic>
        <p:nvPicPr>
          <p:cNvPr id="18" name="Picture 17"/>
          <p:cNvPicPr>
            <a:picLocks noChangeAspect="1"/>
          </p:cNvPicPr>
          <p:nvPr/>
        </p:nvPicPr>
        <p:blipFill>
          <a:blip r:embed="rId14"/>
          <a:stretch>
            <a:fillRect/>
          </a:stretch>
        </p:blipFill>
        <p:spPr>
          <a:xfrm>
            <a:off x="186962" y="1428228"/>
            <a:ext cx="907964" cy="297259"/>
          </a:xfrm>
          <a:prstGeom prst="rect">
            <a:avLst/>
          </a:prstGeom>
        </p:spPr>
      </p:pic>
      <p:pic>
        <p:nvPicPr>
          <p:cNvPr id="21" name="Picture 20"/>
          <p:cNvPicPr>
            <a:picLocks noChangeAspect="1"/>
          </p:cNvPicPr>
          <p:nvPr/>
        </p:nvPicPr>
        <p:blipFill>
          <a:blip r:embed="rId15"/>
          <a:stretch>
            <a:fillRect/>
          </a:stretch>
        </p:blipFill>
        <p:spPr>
          <a:xfrm>
            <a:off x="95037" y="2416982"/>
            <a:ext cx="875016" cy="522287"/>
          </a:xfrm>
          <a:prstGeom prst="rect">
            <a:avLst/>
          </a:prstGeom>
        </p:spPr>
      </p:pic>
      <p:sp>
        <p:nvSpPr>
          <p:cNvPr id="20" name="Slide Number Placeholder 19"/>
          <p:cNvSpPr>
            <a:spLocks noGrp="1"/>
          </p:cNvSpPr>
          <p:nvPr>
            <p:ph type="sldNum" sz="quarter" idx="12"/>
          </p:nvPr>
        </p:nvSpPr>
        <p:spPr/>
        <p:txBody>
          <a:bodyPr/>
          <a:lstStyle/>
          <a:p>
            <a:pPr>
              <a:defRPr/>
            </a:pPr>
            <a:fld id="{46861DAA-5BBC-4812-876F-0D7C7B9EA75C}" type="slidenum">
              <a:rPr lang="en-GB" smtClean="0"/>
              <a:pPr>
                <a:defRPr/>
              </a:pPr>
              <a:t>13</a:t>
            </a:fld>
            <a:endParaRPr lang="en-GB"/>
          </a:p>
        </p:txBody>
      </p:sp>
    </p:spTree>
    <p:extLst>
      <p:ext uri="{BB962C8B-B14F-4D97-AF65-F5344CB8AC3E}">
        <p14:creationId xmlns:p14="http://schemas.microsoft.com/office/powerpoint/2010/main" val="22497692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53" presetClass="entr" presetSubtype="16" fill="hold" nodeType="withEffect">
                                  <p:stCondLst>
                                    <p:cond delay="500"/>
                                  </p:stCondLst>
                                  <p:childTnLst>
                                    <p:set>
                                      <p:cBhvr>
                                        <p:cTn id="11" dur="1" fill="hold">
                                          <p:stCondLst>
                                            <p:cond delay="0"/>
                                          </p:stCondLst>
                                        </p:cTn>
                                        <p:tgtEl>
                                          <p:spTgt spid="19"/>
                                        </p:tgtEl>
                                        <p:attrNameLst>
                                          <p:attrName>style.visibility</p:attrName>
                                        </p:attrNameLst>
                                      </p:cBhvr>
                                      <p:to>
                                        <p:strVal val="visible"/>
                                      </p:to>
                                    </p:set>
                                    <p:anim calcmode="lin" valueType="num">
                                      <p:cBhvr>
                                        <p:cTn id="12" dur="2000" fill="hold"/>
                                        <p:tgtEl>
                                          <p:spTgt spid="19"/>
                                        </p:tgtEl>
                                        <p:attrNameLst>
                                          <p:attrName>ppt_w</p:attrName>
                                        </p:attrNameLst>
                                      </p:cBhvr>
                                      <p:tavLst>
                                        <p:tav tm="0">
                                          <p:val>
                                            <p:fltVal val="0"/>
                                          </p:val>
                                        </p:tav>
                                        <p:tav tm="100000">
                                          <p:val>
                                            <p:strVal val="#ppt_w"/>
                                          </p:val>
                                        </p:tav>
                                      </p:tavLst>
                                    </p:anim>
                                    <p:anim calcmode="lin" valueType="num">
                                      <p:cBhvr>
                                        <p:cTn id="13" dur="2000" fill="hold"/>
                                        <p:tgtEl>
                                          <p:spTgt spid="19"/>
                                        </p:tgtEl>
                                        <p:attrNameLst>
                                          <p:attrName>ppt_h</p:attrName>
                                        </p:attrNameLst>
                                      </p:cBhvr>
                                      <p:tavLst>
                                        <p:tav tm="0">
                                          <p:val>
                                            <p:fltVal val="0"/>
                                          </p:val>
                                        </p:tav>
                                        <p:tav tm="100000">
                                          <p:val>
                                            <p:strVal val="#ppt_h"/>
                                          </p:val>
                                        </p:tav>
                                      </p:tavLst>
                                    </p:anim>
                                    <p:animEffect transition="in" filter="fade">
                                      <p:cBhvr>
                                        <p:cTn id="14" dur="2000"/>
                                        <p:tgtEl>
                                          <p:spTgt spid="19"/>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p:cTn id="17" dur="2000" fill="hold"/>
                                        <p:tgtEl>
                                          <p:spTgt spid="9"/>
                                        </p:tgtEl>
                                        <p:attrNameLst>
                                          <p:attrName>ppt_w</p:attrName>
                                        </p:attrNameLst>
                                      </p:cBhvr>
                                      <p:tavLst>
                                        <p:tav tm="0">
                                          <p:val>
                                            <p:fltVal val="0"/>
                                          </p:val>
                                        </p:tav>
                                        <p:tav tm="100000">
                                          <p:val>
                                            <p:strVal val="#ppt_w"/>
                                          </p:val>
                                        </p:tav>
                                      </p:tavLst>
                                    </p:anim>
                                    <p:anim calcmode="lin" valueType="num">
                                      <p:cBhvr>
                                        <p:cTn id="18" dur="2000" fill="hold"/>
                                        <p:tgtEl>
                                          <p:spTgt spid="9"/>
                                        </p:tgtEl>
                                        <p:attrNameLst>
                                          <p:attrName>ppt_h</p:attrName>
                                        </p:attrNameLst>
                                      </p:cBhvr>
                                      <p:tavLst>
                                        <p:tav tm="0">
                                          <p:val>
                                            <p:fltVal val="0"/>
                                          </p:val>
                                        </p:tav>
                                        <p:tav tm="100000">
                                          <p:val>
                                            <p:strVal val="#ppt_h"/>
                                          </p:val>
                                        </p:tav>
                                      </p:tavLst>
                                    </p:anim>
                                    <p:animEffect transition="in" filter="fade">
                                      <p:cBhvr>
                                        <p:cTn id="19" dur="2000"/>
                                        <p:tgtEl>
                                          <p:spTgt spid="9"/>
                                        </p:tgtEl>
                                      </p:cBhvr>
                                    </p:animEffect>
                                  </p:childTnLst>
                                </p:cTn>
                              </p:par>
                              <p:par>
                                <p:cTn id="20" presetID="53" presetClass="entr" presetSubtype="16"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p:cTn id="22" dur="2000" fill="hold"/>
                                        <p:tgtEl>
                                          <p:spTgt spid="3"/>
                                        </p:tgtEl>
                                        <p:attrNameLst>
                                          <p:attrName>ppt_w</p:attrName>
                                        </p:attrNameLst>
                                      </p:cBhvr>
                                      <p:tavLst>
                                        <p:tav tm="0">
                                          <p:val>
                                            <p:fltVal val="0"/>
                                          </p:val>
                                        </p:tav>
                                        <p:tav tm="100000">
                                          <p:val>
                                            <p:strVal val="#ppt_w"/>
                                          </p:val>
                                        </p:tav>
                                      </p:tavLst>
                                    </p:anim>
                                    <p:anim calcmode="lin" valueType="num">
                                      <p:cBhvr>
                                        <p:cTn id="23" dur="2000" fill="hold"/>
                                        <p:tgtEl>
                                          <p:spTgt spid="3"/>
                                        </p:tgtEl>
                                        <p:attrNameLst>
                                          <p:attrName>ppt_h</p:attrName>
                                        </p:attrNameLst>
                                      </p:cBhvr>
                                      <p:tavLst>
                                        <p:tav tm="0">
                                          <p:val>
                                            <p:fltVal val="0"/>
                                          </p:val>
                                        </p:tav>
                                        <p:tav tm="100000">
                                          <p:val>
                                            <p:strVal val="#ppt_h"/>
                                          </p:val>
                                        </p:tav>
                                      </p:tavLst>
                                    </p:anim>
                                    <p:animEffect transition="in" filter="fade">
                                      <p:cBhvr>
                                        <p:cTn id="24" dur="2000"/>
                                        <p:tgtEl>
                                          <p:spTgt spid="3"/>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2000" fill="hold"/>
                                        <p:tgtEl>
                                          <p:spTgt spid="12"/>
                                        </p:tgtEl>
                                        <p:attrNameLst>
                                          <p:attrName>ppt_w</p:attrName>
                                        </p:attrNameLst>
                                      </p:cBhvr>
                                      <p:tavLst>
                                        <p:tav tm="0">
                                          <p:val>
                                            <p:fltVal val="0"/>
                                          </p:val>
                                        </p:tav>
                                        <p:tav tm="100000">
                                          <p:val>
                                            <p:strVal val="#ppt_w"/>
                                          </p:val>
                                        </p:tav>
                                      </p:tavLst>
                                    </p:anim>
                                    <p:anim calcmode="lin" valueType="num">
                                      <p:cBhvr>
                                        <p:cTn id="28" dur="2000" fill="hold"/>
                                        <p:tgtEl>
                                          <p:spTgt spid="12"/>
                                        </p:tgtEl>
                                        <p:attrNameLst>
                                          <p:attrName>ppt_h</p:attrName>
                                        </p:attrNameLst>
                                      </p:cBhvr>
                                      <p:tavLst>
                                        <p:tav tm="0">
                                          <p:val>
                                            <p:fltVal val="0"/>
                                          </p:val>
                                        </p:tav>
                                        <p:tav tm="100000">
                                          <p:val>
                                            <p:strVal val="#ppt_h"/>
                                          </p:val>
                                        </p:tav>
                                      </p:tavLst>
                                    </p:anim>
                                    <p:animEffect transition="in" filter="fade">
                                      <p:cBhvr>
                                        <p:cTn id="29" dur="2000"/>
                                        <p:tgtEl>
                                          <p:spTgt spid="12"/>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 calcmode="lin" valueType="num">
                                      <p:cBhvr>
                                        <p:cTn id="32" dur="2000" fill="hold"/>
                                        <p:tgtEl>
                                          <p:spTgt spid="14"/>
                                        </p:tgtEl>
                                        <p:attrNameLst>
                                          <p:attrName>ppt_w</p:attrName>
                                        </p:attrNameLst>
                                      </p:cBhvr>
                                      <p:tavLst>
                                        <p:tav tm="0">
                                          <p:val>
                                            <p:fltVal val="0"/>
                                          </p:val>
                                        </p:tav>
                                        <p:tav tm="100000">
                                          <p:val>
                                            <p:strVal val="#ppt_w"/>
                                          </p:val>
                                        </p:tav>
                                      </p:tavLst>
                                    </p:anim>
                                    <p:anim calcmode="lin" valueType="num">
                                      <p:cBhvr>
                                        <p:cTn id="33" dur="2000" fill="hold"/>
                                        <p:tgtEl>
                                          <p:spTgt spid="14"/>
                                        </p:tgtEl>
                                        <p:attrNameLst>
                                          <p:attrName>ppt_h</p:attrName>
                                        </p:attrNameLst>
                                      </p:cBhvr>
                                      <p:tavLst>
                                        <p:tav tm="0">
                                          <p:val>
                                            <p:fltVal val="0"/>
                                          </p:val>
                                        </p:tav>
                                        <p:tav tm="100000">
                                          <p:val>
                                            <p:strVal val="#ppt_h"/>
                                          </p:val>
                                        </p:tav>
                                      </p:tavLst>
                                    </p:anim>
                                    <p:animEffect transition="in" filter="fade">
                                      <p:cBhvr>
                                        <p:cTn id="34" dur="2000"/>
                                        <p:tgtEl>
                                          <p:spTgt spid="14"/>
                                        </p:tgtEl>
                                      </p:cBhvr>
                                    </p:animEffect>
                                  </p:childTnLst>
                                </p:cTn>
                              </p:par>
                              <p:par>
                                <p:cTn id="35" presetID="53" presetClass="entr" presetSubtype="16"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2000" fill="hold"/>
                                        <p:tgtEl>
                                          <p:spTgt spid="16"/>
                                        </p:tgtEl>
                                        <p:attrNameLst>
                                          <p:attrName>ppt_w</p:attrName>
                                        </p:attrNameLst>
                                      </p:cBhvr>
                                      <p:tavLst>
                                        <p:tav tm="0">
                                          <p:val>
                                            <p:fltVal val="0"/>
                                          </p:val>
                                        </p:tav>
                                        <p:tav tm="100000">
                                          <p:val>
                                            <p:strVal val="#ppt_w"/>
                                          </p:val>
                                        </p:tav>
                                      </p:tavLst>
                                    </p:anim>
                                    <p:anim calcmode="lin" valueType="num">
                                      <p:cBhvr>
                                        <p:cTn id="38" dur="2000" fill="hold"/>
                                        <p:tgtEl>
                                          <p:spTgt spid="16"/>
                                        </p:tgtEl>
                                        <p:attrNameLst>
                                          <p:attrName>ppt_h</p:attrName>
                                        </p:attrNameLst>
                                      </p:cBhvr>
                                      <p:tavLst>
                                        <p:tav tm="0">
                                          <p:val>
                                            <p:fltVal val="0"/>
                                          </p:val>
                                        </p:tav>
                                        <p:tav tm="100000">
                                          <p:val>
                                            <p:strVal val="#ppt_h"/>
                                          </p:val>
                                        </p:tav>
                                      </p:tavLst>
                                    </p:anim>
                                    <p:animEffect transition="in" filter="fade">
                                      <p:cBhvr>
                                        <p:cTn id="39" dur="2000"/>
                                        <p:tgtEl>
                                          <p:spTgt spid="16"/>
                                        </p:tgtEl>
                                      </p:cBhvr>
                                    </p:animEffect>
                                  </p:childTnLst>
                                </p:cTn>
                              </p:par>
                              <p:par>
                                <p:cTn id="40" presetID="53" presetClass="entr" presetSubtype="16" fill="hold" nodeType="withEffect">
                                  <p:stCondLst>
                                    <p:cond delay="5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2000" fill="hold"/>
                                        <p:tgtEl>
                                          <p:spTgt spid="37"/>
                                        </p:tgtEl>
                                        <p:attrNameLst>
                                          <p:attrName>ppt_w</p:attrName>
                                        </p:attrNameLst>
                                      </p:cBhvr>
                                      <p:tavLst>
                                        <p:tav tm="0">
                                          <p:val>
                                            <p:fltVal val="0"/>
                                          </p:val>
                                        </p:tav>
                                        <p:tav tm="100000">
                                          <p:val>
                                            <p:strVal val="#ppt_w"/>
                                          </p:val>
                                        </p:tav>
                                      </p:tavLst>
                                    </p:anim>
                                    <p:anim calcmode="lin" valueType="num">
                                      <p:cBhvr>
                                        <p:cTn id="43" dur="2000" fill="hold"/>
                                        <p:tgtEl>
                                          <p:spTgt spid="37"/>
                                        </p:tgtEl>
                                        <p:attrNameLst>
                                          <p:attrName>ppt_h</p:attrName>
                                        </p:attrNameLst>
                                      </p:cBhvr>
                                      <p:tavLst>
                                        <p:tav tm="0">
                                          <p:val>
                                            <p:fltVal val="0"/>
                                          </p:val>
                                        </p:tav>
                                        <p:tav tm="100000">
                                          <p:val>
                                            <p:strVal val="#ppt_h"/>
                                          </p:val>
                                        </p:tav>
                                      </p:tavLst>
                                    </p:anim>
                                    <p:animEffect transition="in" filter="fade">
                                      <p:cBhvr>
                                        <p:cTn id="44" dur="2000"/>
                                        <p:tgtEl>
                                          <p:spTgt spid="3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11"/>
                                        </p:tgtEl>
                                        <p:attrNameLst>
                                          <p:attrName>style.visibility</p:attrName>
                                        </p:attrNameLst>
                                      </p:cBhvr>
                                      <p:to>
                                        <p:strVal val="visible"/>
                                      </p:to>
                                    </p:set>
                                    <p:anim calcmode="lin" valueType="num">
                                      <p:cBhvr>
                                        <p:cTn id="47" dur="2000" fill="hold"/>
                                        <p:tgtEl>
                                          <p:spTgt spid="11"/>
                                        </p:tgtEl>
                                        <p:attrNameLst>
                                          <p:attrName>ppt_w</p:attrName>
                                        </p:attrNameLst>
                                      </p:cBhvr>
                                      <p:tavLst>
                                        <p:tav tm="0">
                                          <p:val>
                                            <p:fltVal val="0"/>
                                          </p:val>
                                        </p:tav>
                                        <p:tav tm="100000">
                                          <p:val>
                                            <p:strVal val="#ppt_w"/>
                                          </p:val>
                                        </p:tav>
                                      </p:tavLst>
                                    </p:anim>
                                    <p:anim calcmode="lin" valueType="num">
                                      <p:cBhvr>
                                        <p:cTn id="48" dur="2000" fill="hold"/>
                                        <p:tgtEl>
                                          <p:spTgt spid="11"/>
                                        </p:tgtEl>
                                        <p:attrNameLst>
                                          <p:attrName>ppt_h</p:attrName>
                                        </p:attrNameLst>
                                      </p:cBhvr>
                                      <p:tavLst>
                                        <p:tav tm="0">
                                          <p:val>
                                            <p:fltVal val="0"/>
                                          </p:val>
                                        </p:tav>
                                        <p:tav tm="100000">
                                          <p:val>
                                            <p:strVal val="#ppt_h"/>
                                          </p:val>
                                        </p:tav>
                                      </p:tavLst>
                                    </p:anim>
                                    <p:animEffect transition="in" filter="fade">
                                      <p:cBhvr>
                                        <p:cTn id="49" dur="2000"/>
                                        <p:tgtEl>
                                          <p:spTgt spid="11"/>
                                        </p:tgtEl>
                                      </p:cBhvr>
                                    </p:animEffect>
                                  </p:childTnLst>
                                </p:cTn>
                              </p:par>
                              <p:par>
                                <p:cTn id="50" presetID="53" presetClass="entr" presetSubtype="16" fill="hold" grpId="0" nodeType="withEffect">
                                  <p:stCondLst>
                                    <p:cond delay="5000"/>
                                  </p:stCondLst>
                                  <p:childTnLst>
                                    <p:set>
                                      <p:cBhvr>
                                        <p:cTn id="51" dur="1" fill="hold">
                                          <p:stCondLst>
                                            <p:cond delay="0"/>
                                          </p:stCondLst>
                                        </p:cTn>
                                        <p:tgtEl>
                                          <p:spTgt spid="5"/>
                                        </p:tgtEl>
                                        <p:attrNameLst>
                                          <p:attrName>style.visibility</p:attrName>
                                        </p:attrNameLst>
                                      </p:cBhvr>
                                      <p:to>
                                        <p:strVal val="visible"/>
                                      </p:to>
                                    </p:set>
                                    <p:anim calcmode="lin" valueType="num">
                                      <p:cBhvr>
                                        <p:cTn id="52" dur="2000" fill="hold"/>
                                        <p:tgtEl>
                                          <p:spTgt spid="5"/>
                                        </p:tgtEl>
                                        <p:attrNameLst>
                                          <p:attrName>ppt_w</p:attrName>
                                        </p:attrNameLst>
                                      </p:cBhvr>
                                      <p:tavLst>
                                        <p:tav tm="0">
                                          <p:val>
                                            <p:fltVal val="0"/>
                                          </p:val>
                                        </p:tav>
                                        <p:tav tm="100000">
                                          <p:val>
                                            <p:strVal val="#ppt_w"/>
                                          </p:val>
                                        </p:tav>
                                      </p:tavLst>
                                    </p:anim>
                                    <p:anim calcmode="lin" valueType="num">
                                      <p:cBhvr>
                                        <p:cTn id="53" dur="2000" fill="hold"/>
                                        <p:tgtEl>
                                          <p:spTgt spid="5"/>
                                        </p:tgtEl>
                                        <p:attrNameLst>
                                          <p:attrName>ppt_h</p:attrName>
                                        </p:attrNameLst>
                                      </p:cBhvr>
                                      <p:tavLst>
                                        <p:tav tm="0">
                                          <p:val>
                                            <p:fltVal val="0"/>
                                          </p:val>
                                        </p:tav>
                                        <p:tav tm="100000">
                                          <p:val>
                                            <p:strVal val="#ppt_h"/>
                                          </p:val>
                                        </p:tav>
                                      </p:tavLst>
                                    </p:anim>
                                    <p:animEffect transition="in" filter="fade">
                                      <p:cBhvr>
                                        <p:cTn id="54" dur="2000"/>
                                        <p:tgtEl>
                                          <p:spTgt spid="5"/>
                                        </p:tgtEl>
                                      </p:cBhvr>
                                    </p:animEffect>
                                  </p:childTnLst>
                                </p:cTn>
                              </p:par>
                              <p:par>
                                <p:cTn id="55" presetID="53" presetClass="entr" presetSubtype="16" fill="hold" nodeType="withEffect">
                                  <p:stCondLst>
                                    <p:cond delay="50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2000" fill="hold"/>
                                        <p:tgtEl>
                                          <p:spTgt spid="35"/>
                                        </p:tgtEl>
                                        <p:attrNameLst>
                                          <p:attrName>ppt_w</p:attrName>
                                        </p:attrNameLst>
                                      </p:cBhvr>
                                      <p:tavLst>
                                        <p:tav tm="0">
                                          <p:val>
                                            <p:fltVal val="0"/>
                                          </p:val>
                                        </p:tav>
                                        <p:tav tm="100000">
                                          <p:val>
                                            <p:strVal val="#ppt_w"/>
                                          </p:val>
                                        </p:tav>
                                      </p:tavLst>
                                    </p:anim>
                                    <p:anim calcmode="lin" valueType="num">
                                      <p:cBhvr>
                                        <p:cTn id="58" dur="2000" fill="hold"/>
                                        <p:tgtEl>
                                          <p:spTgt spid="35"/>
                                        </p:tgtEl>
                                        <p:attrNameLst>
                                          <p:attrName>ppt_h</p:attrName>
                                        </p:attrNameLst>
                                      </p:cBhvr>
                                      <p:tavLst>
                                        <p:tav tm="0">
                                          <p:val>
                                            <p:fltVal val="0"/>
                                          </p:val>
                                        </p:tav>
                                        <p:tav tm="100000">
                                          <p:val>
                                            <p:strVal val="#ppt_h"/>
                                          </p:val>
                                        </p:tav>
                                      </p:tavLst>
                                    </p:anim>
                                    <p:animEffect transition="in" filter="fade">
                                      <p:cBhvr>
                                        <p:cTn id="59" dur="2000"/>
                                        <p:tgtEl>
                                          <p:spTgt spid="35"/>
                                        </p:tgtEl>
                                      </p:cBhvr>
                                    </p:animEffect>
                                  </p:childTnLst>
                                </p:cTn>
                              </p:par>
                              <p:par>
                                <p:cTn id="60" presetID="53" presetClass="entr" presetSubtype="16" fill="hold" grpId="0" nodeType="withEffect">
                                  <p:stCondLst>
                                    <p:cond delay="5000"/>
                                  </p:stCondLst>
                                  <p:childTnLst>
                                    <p:set>
                                      <p:cBhvr>
                                        <p:cTn id="61" dur="1" fill="hold">
                                          <p:stCondLst>
                                            <p:cond delay="0"/>
                                          </p:stCondLst>
                                        </p:cTn>
                                        <p:tgtEl>
                                          <p:spTgt spid="8"/>
                                        </p:tgtEl>
                                        <p:attrNameLst>
                                          <p:attrName>style.visibility</p:attrName>
                                        </p:attrNameLst>
                                      </p:cBhvr>
                                      <p:to>
                                        <p:strVal val="visible"/>
                                      </p:to>
                                    </p:set>
                                    <p:anim calcmode="lin" valueType="num">
                                      <p:cBhvr>
                                        <p:cTn id="62" dur="2000" fill="hold"/>
                                        <p:tgtEl>
                                          <p:spTgt spid="8"/>
                                        </p:tgtEl>
                                        <p:attrNameLst>
                                          <p:attrName>ppt_w</p:attrName>
                                        </p:attrNameLst>
                                      </p:cBhvr>
                                      <p:tavLst>
                                        <p:tav tm="0">
                                          <p:val>
                                            <p:fltVal val="0"/>
                                          </p:val>
                                        </p:tav>
                                        <p:tav tm="100000">
                                          <p:val>
                                            <p:strVal val="#ppt_w"/>
                                          </p:val>
                                        </p:tav>
                                      </p:tavLst>
                                    </p:anim>
                                    <p:anim calcmode="lin" valueType="num">
                                      <p:cBhvr>
                                        <p:cTn id="63" dur="2000" fill="hold"/>
                                        <p:tgtEl>
                                          <p:spTgt spid="8"/>
                                        </p:tgtEl>
                                        <p:attrNameLst>
                                          <p:attrName>ppt_h</p:attrName>
                                        </p:attrNameLst>
                                      </p:cBhvr>
                                      <p:tavLst>
                                        <p:tav tm="0">
                                          <p:val>
                                            <p:fltVal val="0"/>
                                          </p:val>
                                        </p:tav>
                                        <p:tav tm="100000">
                                          <p:val>
                                            <p:strVal val="#ppt_h"/>
                                          </p:val>
                                        </p:tav>
                                      </p:tavLst>
                                    </p:anim>
                                    <p:animEffect transition="in" filter="fade">
                                      <p:cBhvr>
                                        <p:cTn id="64" dur="2000"/>
                                        <p:tgtEl>
                                          <p:spTgt spid="8"/>
                                        </p:tgtEl>
                                      </p:cBhvr>
                                    </p:animEffect>
                                  </p:childTnLst>
                                </p:cTn>
                              </p:par>
                              <p:par>
                                <p:cTn id="65" presetID="53" presetClass="entr" presetSubtype="16" fill="hold" nodeType="withEffect">
                                  <p:stCondLst>
                                    <p:cond delay="5000"/>
                                  </p:stCondLst>
                                  <p:childTnLst>
                                    <p:set>
                                      <p:cBhvr>
                                        <p:cTn id="66" dur="1" fill="hold">
                                          <p:stCondLst>
                                            <p:cond delay="0"/>
                                          </p:stCondLst>
                                        </p:cTn>
                                        <p:tgtEl>
                                          <p:spTgt spid="36"/>
                                        </p:tgtEl>
                                        <p:attrNameLst>
                                          <p:attrName>style.visibility</p:attrName>
                                        </p:attrNameLst>
                                      </p:cBhvr>
                                      <p:to>
                                        <p:strVal val="visible"/>
                                      </p:to>
                                    </p:set>
                                    <p:anim calcmode="lin" valueType="num">
                                      <p:cBhvr>
                                        <p:cTn id="67" dur="2000" fill="hold"/>
                                        <p:tgtEl>
                                          <p:spTgt spid="36"/>
                                        </p:tgtEl>
                                        <p:attrNameLst>
                                          <p:attrName>ppt_w</p:attrName>
                                        </p:attrNameLst>
                                      </p:cBhvr>
                                      <p:tavLst>
                                        <p:tav tm="0">
                                          <p:val>
                                            <p:fltVal val="0"/>
                                          </p:val>
                                        </p:tav>
                                        <p:tav tm="100000">
                                          <p:val>
                                            <p:strVal val="#ppt_w"/>
                                          </p:val>
                                        </p:tav>
                                      </p:tavLst>
                                    </p:anim>
                                    <p:anim calcmode="lin" valueType="num">
                                      <p:cBhvr>
                                        <p:cTn id="68" dur="2000" fill="hold"/>
                                        <p:tgtEl>
                                          <p:spTgt spid="36"/>
                                        </p:tgtEl>
                                        <p:attrNameLst>
                                          <p:attrName>ppt_h</p:attrName>
                                        </p:attrNameLst>
                                      </p:cBhvr>
                                      <p:tavLst>
                                        <p:tav tm="0">
                                          <p:val>
                                            <p:fltVal val="0"/>
                                          </p:val>
                                        </p:tav>
                                        <p:tav tm="100000">
                                          <p:val>
                                            <p:strVal val="#ppt_h"/>
                                          </p:val>
                                        </p:tav>
                                      </p:tavLst>
                                    </p:anim>
                                    <p:animEffect transition="in" filter="fade">
                                      <p:cBhvr>
                                        <p:cTn id="69" dur="2000"/>
                                        <p:tgtEl>
                                          <p:spTgt spid="36"/>
                                        </p:tgtEl>
                                      </p:cBhvr>
                                    </p:animEffect>
                                  </p:childTnLst>
                                </p:cTn>
                              </p:par>
                              <p:par>
                                <p:cTn id="70" presetID="53" presetClass="entr" presetSubtype="16" fill="hold" grpId="0" nodeType="withEffect">
                                  <p:stCondLst>
                                    <p:cond delay="5000"/>
                                  </p:stCondLst>
                                  <p:childTnLst>
                                    <p:set>
                                      <p:cBhvr>
                                        <p:cTn id="71" dur="1" fill="hold">
                                          <p:stCondLst>
                                            <p:cond delay="0"/>
                                          </p:stCondLst>
                                        </p:cTn>
                                        <p:tgtEl>
                                          <p:spTgt spid="10"/>
                                        </p:tgtEl>
                                        <p:attrNameLst>
                                          <p:attrName>style.visibility</p:attrName>
                                        </p:attrNameLst>
                                      </p:cBhvr>
                                      <p:to>
                                        <p:strVal val="visible"/>
                                      </p:to>
                                    </p:set>
                                    <p:anim calcmode="lin" valueType="num">
                                      <p:cBhvr>
                                        <p:cTn id="72" dur="2000" fill="hold"/>
                                        <p:tgtEl>
                                          <p:spTgt spid="10"/>
                                        </p:tgtEl>
                                        <p:attrNameLst>
                                          <p:attrName>ppt_w</p:attrName>
                                        </p:attrNameLst>
                                      </p:cBhvr>
                                      <p:tavLst>
                                        <p:tav tm="0">
                                          <p:val>
                                            <p:fltVal val="0"/>
                                          </p:val>
                                        </p:tav>
                                        <p:tav tm="100000">
                                          <p:val>
                                            <p:strVal val="#ppt_w"/>
                                          </p:val>
                                        </p:tav>
                                      </p:tavLst>
                                    </p:anim>
                                    <p:anim calcmode="lin" valueType="num">
                                      <p:cBhvr>
                                        <p:cTn id="73" dur="2000" fill="hold"/>
                                        <p:tgtEl>
                                          <p:spTgt spid="10"/>
                                        </p:tgtEl>
                                        <p:attrNameLst>
                                          <p:attrName>ppt_h</p:attrName>
                                        </p:attrNameLst>
                                      </p:cBhvr>
                                      <p:tavLst>
                                        <p:tav tm="0">
                                          <p:val>
                                            <p:fltVal val="0"/>
                                          </p:val>
                                        </p:tav>
                                        <p:tav tm="100000">
                                          <p:val>
                                            <p:strVal val="#ppt_h"/>
                                          </p:val>
                                        </p:tav>
                                      </p:tavLst>
                                    </p:anim>
                                    <p:animEffect transition="in" filter="fade">
                                      <p:cBhvr>
                                        <p:cTn id="74" dur="2000"/>
                                        <p:tgtEl>
                                          <p:spTgt spid="10"/>
                                        </p:tgtEl>
                                      </p:cBhvr>
                                    </p:animEffect>
                                  </p:childTnLst>
                                </p:cTn>
                              </p:par>
                              <p:par>
                                <p:cTn id="75" presetID="53" presetClass="entr" presetSubtype="16" fill="hold" nodeType="withEffect">
                                  <p:stCondLst>
                                    <p:cond delay="5000"/>
                                  </p:stCondLst>
                                  <p:childTnLst>
                                    <p:set>
                                      <p:cBhvr>
                                        <p:cTn id="76" dur="1" fill="hold">
                                          <p:stCondLst>
                                            <p:cond delay="0"/>
                                          </p:stCondLst>
                                        </p:cTn>
                                        <p:tgtEl>
                                          <p:spTgt spid="1026"/>
                                        </p:tgtEl>
                                        <p:attrNameLst>
                                          <p:attrName>style.visibility</p:attrName>
                                        </p:attrNameLst>
                                      </p:cBhvr>
                                      <p:to>
                                        <p:strVal val="visible"/>
                                      </p:to>
                                    </p:set>
                                    <p:anim calcmode="lin" valueType="num">
                                      <p:cBhvr>
                                        <p:cTn id="77" dur="2000" fill="hold"/>
                                        <p:tgtEl>
                                          <p:spTgt spid="1026"/>
                                        </p:tgtEl>
                                        <p:attrNameLst>
                                          <p:attrName>ppt_w</p:attrName>
                                        </p:attrNameLst>
                                      </p:cBhvr>
                                      <p:tavLst>
                                        <p:tav tm="0">
                                          <p:val>
                                            <p:fltVal val="0"/>
                                          </p:val>
                                        </p:tav>
                                        <p:tav tm="100000">
                                          <p:val>
                                            <p:strVal val="#ppt_w"/>
                                          </p:val>
                                        </p:tav>
                                      </p:tavLst>
                                    </p:anim>
                                    <p:anim calcmode="lin" valueType="num">
                                      <p:cBhvr>
                                        <p:cTn id="78" dur="2000" fill="hold"/>
                                        <p:tgtEl>
                                          <p:spTgt spid="1026"/>
                                        </p:tgtEl>
                                        <p:attrNameLst>
                                          <p:attrName>ppt_h</p:attrName>
                                        </p:attrNameLst>
                                      </p:cBhvr>
                                      <p:tavLst>
                                        <p:tav tm="0">
                                          <p:val>
                                            <p:fltVal val="0"/>
                                          </p:val>
                                        </p:tav>
                                        <p:tav tm="100000">
                                          <p:val>
                                            <p:strVal val="#ppt_h"/>
                                          </p:val>
                                        </p:tav>
                                      </p:tavLst>
                                    </p:anim>
                                    <p:animEffect transition="in" filter="fade">
                                      <p:cBhvr>
                                        <p:cTn id="79" dur="2000"/>
                                        <p:tgtEl>
                                          <p:spTgt spid="1026"/>
                                        </p:tgtEl>
                                      </p:cBhvr>
                                    </p:animEffect>
                                  </p:childTnLst>
                                </p:cTn>
                              </p:par>
                              <p:par>
                                <p:cTn id="80" presetID="53" presetClass="entr" presetSubtype="16" fill="hold" nodeType="withEffect">
                                  <p:stCondLst>
                                    <p:cond delay="10000"/>
                                  </p:stCondLst>
                                  <p:childTnLst>
                                    <p:set>
                                      <p:cBhvr>
                                        <p:cTn id="81" dur="1" fill="hold">
                                          <p:stCondLst>
                                            <p:cond delay="0"/>
                                          </p:stCondLst>
                                        </p:cTn>
                                        <p:tgtEl>
                                          <p:spTgt spid="17"/>
                                        </p:tgtEl>
                                        <p:attrNameLst>
                                          <p:attrName>style.visibility</p:attrName>
                                        </p:attrNameLst>
                                      </p:cBhvr>
                                      <p:to>
                                        <p:strVal val="visible"/>
                                      </p:to>
                                    </p:set>
                                    <p:anim calcmode="lin" valueType="num">
                                      <p:cBhvr>
                                        <p:cTn id="82" dur="2000" fill="hold"/>
                                        <p:tgtEl>
                                          <p:spTgt spid="17"/>
                                        </p:tgtEl>
                                        <p:attrNameLst>
                                          <p:attrName>ppt_w</p:attrName>
                                        </p:attrNameLst>
                                      </p:cBhvr>
                                      <p:tavLst>
                                        <p:tav tm="0">
                                          <p:val>
                                            <p:fltVal val="0"/>
                                          </p:val>
                                        </p:tav>
                                        <p:tav tm="100000">
                                          <p:val>
                                            <p:strVal val="#ppt_w"/>
                                          </p:val>
                                        </p:tav>
                                      </p:tavLst>
                                    </p:anim>
                                    <p:anim calcmode="lin" valueType="num">
                                      <p:cBhvr>
                                        <p:cTn id="83" dur="2000" fill="hold"/>
                                        <p:tgtEl>
                                          <p:spTgt spid="17"/>
                                        </p:tgtEl>
                                        <p:attrNameLst>
                                          <p:attrName>ppt_h</p:attrName>
                                        </p:attrNameLst>
                                      </p:cBhvr>
                                      <p:tavLst>
                                        <p:tav tm="0">
                                          <p:val>
                                            <p:fltVal val="0"/>
                                          </p:val>
                                        </p:tav>
                                        <p:tav tm="100000">
                                          <p:val>
                                            <p:strVal val="#ppt_h"/>
                                          </p:val>
                                        </p:tav>
                                      </p:tavLst>
                                    </p:anim>
                                    <p:animEffect transition="in" filter="fade">
                                      <p:cBhvr>
                                        <p:cTn id="84" dur="2000"/>
                                        <p:tgtEl>
                                          <p:spTgt spid="17"/>
                                        </p:tgtEl>
                                      </p:cBhvr>
                                    </p:animEffect>
                                  </p:childTnLst>
                                </p:cTn>
                              </p:par>
                              <p:par>
                                <p:cTn id="85" presetID="53" presetClass="entr" presetSubtype="16" fill="hold" nodeType="withEffect">
                                  <p:stCondLst>
                                    <p:cond delay="10000"/>
                                  </p:stCondLst>
                                  <p:childTnLst>
                                    <p:set>
                                      <p:cBhvr>
                                        <p:cTn id="86" dur="1" fill="hold">
                                          <p:stCondLst>
                                            <p:cond delay="0"/>
                                          </p:stCondLst>
                                        </p:cTn>
                                        <p:tgtEl>
                                          <p:spTgt spid="2"/>
                                        </p:tgtEl>
                                        <p:attrNameLst>
                                          <p:attrName>style.visibility</p:attrName>
                                        </p:attrNameLst>
                                      </p:cBhvr>
                                      <p:to>
                                        <p:strVal val="visible"/>
                                      </p:to>
                                    </p:set>
                                    <p:anim calcmode="lin" valueType="num">
                                      <p:cBhvr>
                                        <p:cTn id="87" dur="2000" fill="hold"/>
                                        <p:tgtEl>
                                          <p:spTgt spid="2"/>
                                        </p:tgtEl>
                                        <p:attrNameLst>
                                          <p:attrName>ppt_w</p:attrName>
                                        </p:attrNameLst>
                                      </p:cBhvr>
                                      <p:tavLst>
                                        <p:tav tm="0">
                                          <p:val>
                                            <p:fltVal val="0"/>
                                          </p:val>
                                        </p:tav>
                                        <p:tav tm="100000">
                                          <p:val>
                                            <p:strVal val="#ppt_w"/>
                                          </p:val>
                                        </p:tav>
                                      </p:tavLst>
                                    </p:anim>
                                    <p:anim calcmode="lin" valueType="num">
                                      <p:cBhvr>
                                        <p:cTn id="88" dur="2000" fill="hold"/>
                                        <p:tgtEl>
                                          <p:spTgt spid="2"/>
                                        </p:tgtEl>
                                        <p:attrNameLst>
                                          <p:attrName>ppt_h</p:attrName>
                                        </p:attrNameLst>
                                      </p:cBhvr>
                                      <p:tavLst>
                                        <p:tav tm="0">
                                          <p:val>
                                            <p:fltVal val="0"/>
                                          </p:val>
                                        </p:tav>
                                        <p:tav tm="100000">
                                          <p:val>
                                            <p:strVal val="#ppt_h"/>
                                          </p:val>
                                        </p:tav>
                                      </p:tavLst>
                                    </p:anim>
                                    <p:animEffect transition="in" filter="fade">
                                      <p:cBhvr>
                                        <p:cTn id="89" dur="2000"/>
                                        <p:tgtEl>
                                          <p:spTgt spid="2"/>
                                        </p:tgtEl>
                                      </p:cBhvr>
                                    </p:animEffect>
                                  </p:childTnLst>
                                </p:cTn>
                              </p:par>
                              <p:par>
                                <p:cTn id="90" presetID="53" presetClass="entr" presetSubtype="16" fill="hold" nodeType="withEffect">
                                  <p:stCondLst>
                                    <p:cond delay="10000"/>
                                  </p:stCondLst>
                                  <p:childTnLst>
                                    <p:set>
                                      <p:cBhvr>
                                        <p:cTn id="91" dur="1" fill="hold">
                                          <p:stCondLst>
                                            <p:cond delay="0"/>
                                          </p:stCondLst>
                                        </p:cTn>
                                        <p:tgtEl>
                                          <p:spTgt spid="18"/>
                                        </p:tgtEl>
                                        <p:attrNameLst>
                                          <p:attrName>style.visibility</p:attrName>
                                        </p:attrNameLst>
                                      </p:cBhvr>
                                      <p:to>
                                        <p:strVal val="visible"/>
                                      </p:to>
                                    </p:set>
                                    <p:anim calcmode="lin" valueType="num">
                                      <p:cBhvr>
                                        <p:cTn id="92" dur="2000" fill="hold"/>
                                        <p:tgtEl>
                                          <p:spTgt spid="18"/>
                                        </p:tgtEl>
                                        <p:attrNameLst>
                                          <p:attrName>ppt_w</p:attrName>
                                        </p:attrNameLst>
                                      </p:cBhvr>
                                      <p:tavLst>
                                        <p:tav tm="0">
                                          <p:val>
                                            <p:fltVal val="0"/>
                                          </p:val>
                                        </p:tav>
                                        <p:tav tm="100000">
                                          <p:val>
                                            <p:strVal val="#ppt_w"/>
                                          </p:val>
                                        </p:tav>
                                      </p:tavLst>
                                    </p:anim>
                                    <p:anim calcmode="lin" valueType="num">
                                      <p:cBhvr>
                                        <p:cTn id="93" dur="2000" fill="hold"/>
                                        <p:tgtEl>
                                          <p:spTgt spid="18"/>
                                        </p:tgtEl>
                                        <p:attrNameLst>
                                          <p:attrName>ppt_h</p:attrName>
                                        </p:attrNameLst>
                                      </p:cBhvr>
                                      <p:tavLst>
                                        <p:tav tm="0">
                                          <p:val>
                                            <p:fltVal val="0"/>
                                          </p:val>
                                        </p:tav>
                                        <p:tav tm="100000">
                                          <p:val>
                                            <p:strVal val="#ppt_h"/>
                                          </p:val>
                                        </p:tav>
                                      </p:tavLst>
                                    </p:anim>
                                    <p:animEffect transition="in" filter="fade">
                                      <p:cBhvr>
                                        <p:cTn id="94" dur="2000"/>
                                        <p:tgtEl>
                                          <p:spTgt spid="18"/>
                                        </p:tgtEl>
                                      </p:cBhvr>
                                    </p:animEffect>
                                  </p:childTnLst>
                                </p:cTn>
                              </p:par>
                              <p:par>
                                <p:cTn id="95" presetID="53" presetClass="entr" presetSubtype="16" fill="hold" nodeType="withEffect">
                                  <p:stCondLst>
                                    <p:cond delay="100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2000" fill="hold"/>
                                        <p:tgtEl>
                                          <p:spTgt spid="13"/>
                                        </p:tgtEl>
                                        <p:attrNameLst>
                                          <p:attrName>ppt_w</p:attrName>
                                        </p:attrNameLst>
                                      </p:cBhvr>
                                      <p:tavLst>
                                        <p:tav tm="0">
                                          <p:val>
                                            <p:fltVal val="0"/>
                                          </p:val>
                                        </p:tav>
                                        <p:tav tm="100000">
                                          <p:val>
                                            <p:strVal val="#ppt_w"/>
                                          </p:val>
                                        </p:tav>
                                      </p:tavLst>
                                    </p:anim>
                                    <p:anim calcmode="lin" valueType="num">
                                      <p:cBhvr>
                                        <p:cTn id="98" dur="2000" fill="hold"/>
                                        <p:tgtEl>
                                          <p:spTgt spid="13"/>
                                        </p:tgtEl>
                                        <p:attrNameLst>
                                          <p:attrName>ppt_h</p:attrName>
                                        </p:attrNameLst>
                                      </p:cBhvr>
                                      <p:tavLst>
                                        <p:tav tm="0">
                                          <p:val>
                                            <p:fltVal val="0"/>
                                          </p:val>
                                        </p:tav>
                                        <p:tav tm="100000">
                                          <p:val>
                                            <p:strVal val="#ppt_h"/>
                                          </p:val>
                                        </p:tav>
                                      </p:tavLst>
                                    </p:anim>
                                    <p:animEffect transition="in" filter="fade">
                                      <p:cBhvr>
                                        <p:cTn id="99" dur="2000"/>
                                        <p:tgtEl>
                                          <p:spTgt spid="13"/>
                                        </p:tgtEl>
                                      </p:cBhvr>
                                    </p:animEffect>
                                  </p:childTnLst>
                                </p:cTn>
                              </p:par>
                              <p:par>
                                <p:cTn id="100" presetID="53" presetClass="entr" presetSubtype="16" fill="hold" grpId="0" nodeType="withEffect">
                                  <p:stCondLst>
                                    <p:cond delay="1000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2000" fill="hold"/>
                                        <p:tgtEl>
                                          <p:spTgt spid="6"/>
                                        </p:tgtEl>
                                        <p:attrNameLst>
                                          <p:attrName>ppt_w</p:attrName>
                                        </p:attrNameLst>
                                      </p:cBhvr>
                                      <p:tavLst>
                                        <p:tav tm="0">
                                          <p:val>
                                            <p:fltVal val="0"/>
                                          </p:val>
                                        </p:tav>
                                        <p:tav tm="100000">
                                          <p:val>
                                            <p:strVal val="#ppt_w"/>
                                          </p:val>
                                        </p:tav>
                                      </p:tavLst>
                                    </p:anim>
                                    <p:anim calcmode="lin" valueType="num">
                                      <p:cBhvr>
                                        <p:cTn id="103" dur="2000" fill="hold"/>
                                        <p:tgtEl>
                                          <p:spTgt spid="6"/>
                                        </p:tgtEl>
                                        <p:attrNameLst>
                                          <p:attrName>ppt_h</p:attrName>
                                        </p:attrNameLst>
                                      </p:cBhvr>
                                      <p:tavLst>
                                        <p:tav tm="0">
                                          <p:val>
                                            <p:fltVal val="0"/>
                                          </p:val>
                                        </p:tav>
                                        <p:tav tm="100000">
                                          <p:val>
                                            <p:strVal val="#ppt_h"/>
                                          </p:val>
                                        </p:tav>
                                      </p:tavLst>
                                    </p:anim>
                                    <p:animEffect transition="in" filter="fade">
                                      <p:cBhvr>
                                        <p:cTn id="104" dur="2000"/>
                                        <p:tgtEl>
                                          <p:spTgt spid="6"/>
                                        </p:tgtEl>
                                      </p:cBhvr>
                                    </p:animEffect>
                                  </p:childTnLst>
                                </p:cTn>
                              </p:par>
                              <p:par>
                                <p:cTn id="105" presetID="53" presetClass="entr" presetSubtype="16" fill="hold" grpId="0" nodeType="withEffect">
                                  <p:stCondLst>
                                    <p:cond delay="10000"/>
                                  </p:stCondLst>
                                  <p:childTnLst>
                                    <p:set>
                                      <p:cBhvr>
                                        <p:cTn id="106" dur="1" fill="hold">
                                          <p:stCondLst>
                                            <p:cond delay="0"/>
                                          </p:stCondLst>
                                        </p:cTn>
                                        <p:tgtEl>
                                          <p:spTgt spid="15"/>
                                        </p:tgtEl>
                                        <p:attrNameLst>
                                          <p:attrName>style.visibility</p:attrName>
                                        </p:attrNameLst>
                                      </p:cBhvr>
                                      <p:to>
                                        <p:strVal val="visible"/>
                                      </p:to>
                                    </p:set>
                                    <p:anim calcmode="lin" valueType="num">
                                      <p:cBhvr>
                                        <p:cTn id="107" dur="2000" fill="hold"/>
                                        <p:tgtEl>
                                          <p:spTgt spid="15"/>
                                        </p:tgtEl>
                                        <p:attrNameLst>
                                          <p:attrName>ppt_w</p:attrName>
                                        </p:attrNameLst>
                                      </p:cBhvr>
                                      <p:tavLst>
                                        <p:tav tm="0">
                                          <p:val>
                                            <p:fltVal val="0"/>
                                          </p:val>
                                        </p:tav>
                                        <p:tav tm="100000">
                                          <p:val>
                                            <p:strVal val="#ppt_w"/>
                                          </p:val>
                                        </p:tav>
                                      </p:tavLst>
                                    </p:anim>
                                    <p:anim calcmode="lin" valueType="num">
                                      <p:cBhvr>
                                        <p:cTn id="108" dur="2000" fill="hold"/>
                                        <p:tgtEl>
                                          <p:spTgt spid="15"/>
                                        </p:tgtEl>
                                        <p:attrNameLst>
                                          <p:attrName>ppt_h</p:attrName>
                                        </p:attrNameLst>
                                      </p:cBhvr>
                                      <p:tavLst>
                                        <p:tav tm="0">
                                          <p:val>
                                            <p:fltVal val="0"/>
                                          </p:val>
                                        </p:tav>
                                        <p:tav tm="100000">
                                          <p:val>
                                            <p:strVal val="#ppt_h"/>
                                          </p:val>
                                        </p:tav>
                                      </p:tavLst>
                                    </p:anim>
                                    <p:animEffect transition="in" filter="fade">
                                      <p:cBhvr>
                                        <p:cTn id="109" dur="2000"/>
                                        <p:tgtEl>
                                          <p:spTgt spid="15"/>
                                        </p:tgtEl>
                                      </p:cBhvr>
                                    </p:animEffect>
                                  </p:childTnLst>
                                </p:cTn>
                              </p:par>
                              <p:par>
                                <p:cTn id="110" presetID="53" presetClass="entr" presetSubtype="16" fill="hold" nodeType="withEffect">
                                  <p:stCondLst>
                                    <p:cond delay="1000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2000" fill="hold"/>
                                        <p:tgtEl>
                                          <p:spTgt spid="21"/>
                                        </p:tgtEl>
                                        <p:attrNameLst>
                                          <p:attrName>ppt_w</p:attrName>
                                        </p:attrNameLst>
                                      </p:cBhvr>
                                      <p:tavLst>
                                        <p:tav tm="0">
                                          <p:val>
                                            <p:fltVal val="0"/>
                                          </p:val>
                                        </p:tav>
                                        <p:tav tm="100000">
                                          <p:val>
                                            <p:strVal val="#ppt_w"/>
                                          </p:val>
                                        </p:tav>
                                      </p:tavLst>
                                    </p:anim>
                                    <p:anim calcmode="lin" valueType="num">
                                      <p:cBhvr>
                                        <p:cTn id="113" dur="2000" fill="hold"/>
                                        <p:tgtEl>
                                          <p:spTgt spid="21"/>
                                        </p:tgtEl>
                                        <p:attrNameLst>
                                          <p:attrName>ppt_h</p:attrName>
                                        </p:attrNameLst>
                                      </p:cBhvr>
                                      <p:tavLst>
                                        <p:tav tm="0">
                                          <p:val>
                                            <p:fltVal val="0"/>
                                          </p:val>
                                        </p:tav>
                                        <p:tav tm="100000">
                                          <p:val>
                                            <p:strVal val="#ppt_h"/>
                                          </p:val>
                                        </p:tav>
                                      </p:tavLst>
                                    </p:anim>
                                    <p:animEffect transition="in" filter="fade">
                                      <p:cBhvr>
                                        <p:cTn id="1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F58F1CE-F9A4-40CC-B075-1F0F7D448471}"/>
              </a:ext>
            </a:extLst>
          </p:cNvPr>
          <p:cNvSpPr txBox="1">
            <a:spLocks/>
          </p:cNvSpPr>
          <p:nvPr/>
        </p:nvSpPr>
        <p:spPr>
          <a:xfrm>
            <a:off x="-33307" y="0"/>
            <a:ext cx="4503152"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bg1"/>
                </a:solidFill>
                <a:latin typeface="+mn-lt"/>
              </a:rPr>
              <a:t>Centres of Vocational Excellence</a:t>
            </a:r>
            <a:br>
              <a:rPr lang="en-GB" sz="1800" dirty="0">
                <a:solidFill>
                  <a:schemeClr val="bg1"/>
                </a:solidFill>
                <a:latin typeface="+mn-lt"/>
              </a:rPr>
            </a:br>
            <a:r>
              <a:rPr lang="en-GB" sz="1800" b="0" i="1" dirty="0" smtClean="0">
                <a:solidFill>
                  <a:schemeClr val="bg1"/>
                </a:solidFill>
                <a:latin typeface="+mn-lt"/>
              </a:rPr>
              <a:t>Overview of 2019 selected projects</a:t>
            </a:r>
            <a:endParaRPr lang="en-GB" sz="1100" b="0" i="1" dirty="0">
              <a:solidFill>
                <a:schemeClr val="bg1"/>
              </a:solidFill>
              <a:latin typeface="+mn-lt"/>
              <a:ea typeface="Verdana" panose="020B0604030504040204" pitchFamily="34" charset="0"/>
              <a:cs typeface="Verdana" panose="020B0604030504040204" pitchFamily="34" charset="0"/>
            </a:endParaRPr>
          </a:p>
        </p:txBody>
      </p:sp>
      <p:sp>
        <p:nvSpPr>
          <p:cNvPr id="7" name="TextBox 6"/>
          <p:cNvSpPr txBox="1"/>
          <p:nvPr/>
        </p:nvSpPr>
        <p:spPr>
          <a:xfrm>
            <a:off x="195851" y="4669691"/>
            <a:ext cx="8728879" cy="369332"/>
          </a:xfrm>
          <a:prstGeom prst="rect">
            <a:avLst/>
          </a:prstGeom>
          <a:solidFill>
            <a:srgbClr val="99CCFF"/>
          </a:solidFill>
          <a:ln>
            <a:solidFill>
              <a:srgbClr val="004494"/>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1800" b="0" dirty="0">
                <a:solidFill>
                  <a:srgbClr val="0F5494"/>
                </a:solidFill>
              </a:rPr>
              <a:t>5 projects </a:t>
            </a:r>
            <a:r>
              <a:rPr lang="en-US" sz="1800" b="0" dirty="0" smtClean="0">
                <a:solidFill>
                  <a:srgbClr val="0F5494"/>
                </a:solidFill>
              </a:rPr>
              <a:t>selected. Duration 2 years. Total </a:t>
            </a:r>
            <a:r>
              <a:rPr lang="en-US" sz="1800" b="0" dirty="0">
                <a:solidFill>
                  <a:srgbClr val="0F5494"/>
                </a:solidFill>
              </a:rPr>
              <a:t>grants: €</a:t>
            </a:r>
            <a:r>
              <a:rPr lang="en-US" sz="1800" b="0" dirty="0" smtClean="0">
                <a:solidFill>
                  <a:srgbClr val="0F5494"/>
                </a:solidFill>
              </a:rPr>
              <a:t>4.624.879</a:t>
            </a:r>
            <a:endParaRPr lang="en-US" sz="1800" b="0" dirty="0">
              <a:solidFill>
                <a:srgbClr val="0F5494"/>
              </a:solidFill>
            </a:endParaRPr>
          </a:p>
        </p:txBody>
      </p:sp>
      <p:graphicFrame>
        <p:nvGraphicFramePr>
          <p:cNvPr id="38" name="Table 37"/>
          <p:cNvGraphicFramePr>
            <a:graphicFrameLocks noGrp="1"/>
          </p:cNvGraphicFramePr>
          <p:nvPr/>
        </p:nvGraphicFramePr>
        <p:xfrm>
          <a:off x="211762" y="958535"/>
          <a:ext cx="8712968" cy="3489353"/>
        </p:xfrm>
        <a:graphic>
          <a:graphicData uri="http://schemas.openxmlformats.org/drawingml/2006/table">
            <a:tbl>
              <a:tblPr>
                <a:effectLst>
                  <a:outerShdw blurRad="50800" dist="139700" dir="8100000" algn="tr" rotWithShape="0">
                    <a:prstClr val="black">
                      <a:alpha val="40000"/>
                    </a:prstClr>
                  </a:outerShdw>
                </a:effectLst>
                <a:tableStyleId>{5C22544A-7EE6-4342-B048-85BDC9FD1C3A}</a:tableStyleId>
              </a:tblPr>
              <a:tblGrid>
                <a:gridCol w="1224137">
                  <a:extLst>
                    <a:ext uri="{9D8B030D-6E8A-4147-A177-3AD203B41FA5}">
                      <a16:colId xmlns:a16="http://schemas.microsoft.com/office/drawing/2014/main" val="2719727519"/>
                    </a:ext>
                  </a:extLst>
                </a:gridCol>
                <a:gridCol w="1468535">
                  <a:extLst>
                    <a:ext uri="{9D8B030D-6E8A-4147-A177-3AD203B41FA5}">
                      <a16:colId xmlns:a16="http://schemas.microsoft.com/office/drawing/2014/main" val="3350064021"/>
                    </a:ext>
                  </a:extLst>
                </a:gridCol>
                <a:gridCol w="1505074">
                  <a:extLst>
                    <a:ext uri="{9D8B030D-6E8A-4147-A177-3AD203B41FA5}">
                      <a16:colId xmlns:a16="http://schemas.microsoft.com/office/drawing/2014/main" val="1854384804"/>
                    </a:ext>
                  </a:extLst>
                </a:gridCol>
                <a:gridCol w="1505074">
                  <a:extLst>
                    <a:ext uri="{9D8B030D-6E8A-4147-A177-3AD203B41FA5}">
                      <a16:colId xmlns:a16="http://schemas.microsoft.com/office/drawing/2014/main" val="2947497289"/>
                    </a:ext>
                  </a:extLst>
                </a:gridCol>
                <a:gridCol w="1505074">
                  <a:extLst>
                    <a:ext uri="{9D8B030D-6E8A-4147-A177-3AD203B41FA5}">
                      <a16:colId xmlns:a16="http://schemas.microsoft.com/office/drawing/2014/main" val="728274471"/>
                    </a:ext>
                  </a:extLst>
                </a:gridCol>
                <a:gridCol w="1505074">
                  <a:extLst>
                    <a:ext uri="{9D8B030D-6E8A-4147-A177-3AD203B41FA5}">
                      <a16:colId xmlns:a16="http://schemas.microsoft.com/office/drawing/2014/main" val="2478269893"/>
                    </a:ext>
                  </a:extLst>
                </a:gridCol>
              </a:tblGrid>
              <a:tr h="1169853">
                <a:tc>
                  <a:txBody>
                    <a:bodyPr/>
                    <a:lstStyle/>
                    <a:p>
                      <a:pPr algn="ctr" fontAlgn="ctr"/>
                      <a:r>
                        <a:rPr lang="en-GB" sz="1400" b="1" u="none" strike="noStrike" dirty="0">
                          <a:solidFill>
                            <a:srgbClr val="004494"/>
                          </a:solidFill>
                          <a:effectLst/>
                        </a:rPr>
                        <a:t>Title</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b="1" u="none" strike="noStrike" dirty="0" err="1">
                          <a:solidFill>
                            <a:schemeClr val="bg1"/>
                          </a:solidFill>
                          <a:effectLst/>
                        </a:rPr>
                        <a:t>Talentjourney</a:t>
                      </a:r>
                      <a:endParaRPr lang="en-GB" sz="1400" b="1" i="0" u="none" strike="noStrike" dirty="0">
                        <a:solidFill>
                          <a:schemeClr val="bg1"/>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004494"/>
                    </a:solidFill>
                  </a:tcPr>
                </a:tc>
                <a:tc>
                  <a:txBody>
                    <a:bodyPr/>
                    <a:lstStyle/>
                    <a:p>
                      <a:pPr algn="ctr" fontAlgn="ctr"/>
                      <a:r>
                        <a:rPr lang="en-GB" sz="1400" b="1" u="none" strike="noStrike" dirty="0">
                          <a:solidFill>
                            <a:schemeClr val="bg1"/>
                          </a:solidFill>
                          <a:effectLst/>
                        </a:rPr>
                        <a:t>Excellent Advanced Manufacturing 4.0</a:t>
                      </a:r>
                      <a:endParaRPr lang="en-GB" sz="1400" b="1" i="0" u="none" strike="noStrike" dirty="0">
                        <a:solidFill>
                          <a:schemeClr val="bg1"/>
                        </a:solidFill>
                        <a:effectLst/>
                        <a:latin typeface="Arial" panose="020B0604020202020204" pitchFamily="34" charset="0"/>
                      </a:endParaRPr>
                    </a:p>
                  </a:txBody>
                  <a:tcPr marL="5242" marR="5242" marT="524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004494"/>
                    </a:solidFill>
                  </a:tcPr>
                </a:tc>
                <a:tc>
                  <a:txBody>
                    <a:bodyPr/>
                    <a:lstStyle/>
                    <a:p>
                      <a:pPr algn="ctr" fontAlgn="ctr"/>
                      <a:r>
                        <a:rPr lang="en-US" sz="1400" b="1" u="none" strike="noStrike" dirty="0">
                          <a:solidFill>
                            <a:schemeClr val="bg1"/>
                          </a:solidFill>
                          <a:effectLst/>
                        </a:rPr>
                        <a:t>Digital Innovation Hub for Cloud Based Services</a:t>
                      </a:r>
                      <a:endParaRPr lang="en-US" sz="1400" b="1" i="0" u="none" strike="noStrike" dirty="0">
                        <a:solidFill>
                          <a:schemeClr val="bg1"/>
                        </a:solidFill>
                        <a:effectLst/>
                        <a:latin typeface="Arial" panose="020B0604020202020204" pitchFamily="34" charset="0"/>
                      </a:endParaRPr>
                    </a:p>
                  </a:txBody>
                  <a:tcPr marL="5242" marR="5242" marT="524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004494"/>
                    </a:solidFill>
                  </a:tcPr>
                </a:tc>
                <a:tc>
                  <a:txBody>
                    <a:bodyPr/>
                    <a:lstStyle/>
                    <a:p>
                      <a:pPr algn="ctr" fontAlgn="ctr"/>
                      <a:r>
                        <a:rPr lang="en-GB" sz="1400" b="1" u="none" strike="noStrike" dirty="0">
                          <a:solidFill>
                            <a:schemeClr val="bg1"/>
                          </a:solidFill>
                          <a:effectLst/>
                        </a:rPr>
                        <a:t>Open Design School </a:t>
                      </a:r>
                      <a:endParaRPr lang="en-GB" sz="1400" b="1" i="0" u="none" strike="noStrike" dirty="0">
                        <a:solidFill>
                          <a:schemeClr val="bg1"/>
                        </a:solidFill>
                        <a:effectLst/>
                        <a:latin typeface="Arial" panose="020B0604020202020204" pitchFamily="34" charset="0"/>
                      </a:endParaRPr>
                    </a:p>
                  </a:txBody>
                  <a:tcPr marL="5242" marR="5242" marT="524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004494"/>
                    </a:solidFill>
                  </a:tcPr>
                </a:tc>
                <a:tc>
                  <a:txBody>
                    <a:bodyPr/>
                    <a:lstStyle/>
                    <a:p>
                      <a:pPr algn="ctr" fontAlgn="ctr"/>
                      <a:r>
                        <a:rPr lang="en-US" sz="1400" b="1" u="none" strike="noStrike" dirty="0">
                          <a:solidFill>
                            <a:schemeClr val="bg1"/>
                          </a:solidFill>
                          <a:effectLst/>
                        </a:rPr>
                        <a:t>Platform of Vocational Excellence Water</a:t>
                      </a:r>
                      <a:endParaRPr lang="en-US" sz="1400" b="1" i="0" u="none" strike="noStrike" dirty="0">
                        <a:solidFill>
                          <a:schemeClr val="bg1"/>
                        </a:solidFill>
                        <a:effectLst/>
                        <a:latin typeface="Arial" panose="020B0604020202020204" pitchFamily="34" charset="0"/>
                      </a:endParaRPr>
                    </a:p>
                  </a:txBody>
                  <a:tcPr marL="5242" marR="5242" marT="5242" marB="0" anchor="ctr">
                    <a:lnL w="12700" cap="flat" cmpd="sng" algn="ctr">
                      <a:solidFill>
                        <a:schemeClr val="bg1"/>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004494"/>
                    </a:solidFill>
                  </a:tcPr>
                </a:tc>
                <a:extLst>
                  <a:ext uri="{0D108BD9-81ED-4DB2-BD59-A6C34878D82A}">
                    <a16:rowId xmlns:a16="http://schemas.microsoft.com/office/drawing/2014/main" val="2263464805"/>
                  </a:ext>
                </a:extLst>
              </a:tr>
              <a:tr h="936947">
                <a:tc>
                  <a:txBody>
                    <a:bodyPr/>
                    <a:lstStyle/>
                    <a:p>
                      <a:pPr algn="ctr" fontAlgn="ctr"/>
                      <a:r>
                        <a:rPr lang="en-GB" sz="1400" b="1" u="none" strike="noStrike" dirty="0">
                          <a:solidFill>
                            <a:srgbClr val="004494"/>
                          </a:solidFill>
                          <a:effectLst/>
                        </a:rPr>
                        <a:t>Sector</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u="none" strike="noStrike" dirty="0" err="1">
                          <a:solidFill>
                            <a:srgbClr val="004494"/>
                          </a:solidFill>
                          <a:effectLst/>
                        </a:rPr>
                        <a:t>IoT</a:t>
                      </a:r>
                      <a:r>
                        <a:rPr lang="en-GB" sz="1400" u="none" strike="noStrike" dirty="0">
                          <a:solidFill>
                            <a:srgbClr val="004494"/>
                          </a:solidFill>
                          <a:effectLst/>
                        </a:rPr>
                        <a:t> in Smart manufacturing</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Advanced Manufacturing</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Cloud computing</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Cultural and creative industries</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Water sector</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extLst>
                  <a:ext uri="{0D108BD9-81ED-4DB2-BD59-A6C34878D82A}">
                    <a16:rowId xmlns:a16="http://schemas.microsoft.com/office/drawing/2014/main" val="3567314738"/>
                  </a:ext>
                </a:extLst>
              </a:tr>
              <a:tr h="232641">
                <a:tc>
                  <a:txBody>
                    <a:bodyPr/>
                    <a:lstStyle/>
                    <a:p>
                      <a:pPr algn="ctr" fontAlgn="ctr"/>
                      <a:r>
                        <a:rPr lang="en-GB" sz="1400" b="1" u="none" strike="noStrike" dirty="0">
                          <a:solidFill>
                            <a:srgbClr val="004494"/>
                          </a:solidFill>
                          <a:effectLst/>
                        </a:rPr>
                        <a:t>Countries</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u="none" strike="noStrike">
                          <a:solidFill>
                            <a:srgbClr val="004494"/>
                          </a:solidFill>
                          <a:effectLst/>
                        </a:rPr>
                        <a:t>5</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4</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5</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9</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6</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extLst>
                  <a:ext uri="{0D108BD9-81ED-4DB2-BD59-A6C34878D82A}">
                    <a16:rowId xmlns:a16="http://schemas.microsoft.com/office/drawing/2014/main" val="2962293967"/>
                  </a:ext>
                </a:extLst>
              </a:tr>
              <a:tr h="232641">
                <a:tc>
                  <a:txBody>
                    <a:bodyPr/>
                    <a:lstStyle/>
                    <a:p>
                      <a:pPr algn="ctr" fontAlgn="ctr"/>
                      <a:r>
                        <a:rPr lang="en-GB" sz="1400" b="1" u="none" strike="noStrike" dirty="0" smtClean="0">
                          <a:solidFill>
                            <a:srgbClr val="004494"/>
                          </a:solidFill>
                          <a:effectLst/>
                        </a:rPr>
                        <a:t>EU Grant</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u="none" strike="noStrike" dirty="0">
                          <a:solidFill>
                            <a:srgbClr val="004494"/>
                          </a:solidFill>
                          <a:effectLst/>
                        </a:rPr>
                        <a:t>953.550 €</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799.332 €</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999.882 €</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874.093 €</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998.022 €</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extLst>
                  <a:ext uri="{0D108BD9-81ED-4DB2-BD59-A6C34878D82A}">
                    <a16:rowId xmlns:a16="http://schemas.microsoft.com/office/drawing/2014/main" val="3018716044"/>
                  </a:ext>
                </a:extLst>
              </a:tr>
              <a:tr h="677983">
                <a:tc>
                  <a:txBody>
                    <a:bodyPr/>
                    <a:lstStyle/>
                    <a:p>
                      <a:pPr algn="ctr" fontAlgn="ctr"/>
                      <a:r>
                        <a:rPr lang="en-GB" sz="1400" b="1" u="none" strike="noStrike" dirty="0">
                          <a:solidFill>
                            <a:srgbClr val="004494"/>
                          </a:solidFill>
                          <a:effectLst/>
                        </a:rPr>
                        <a:t>Coordinator</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u="none" strike="noStrike">
                          <a:solidFill>
                            <a:srgbClr val="004494"/>
                          </a:solidFill>
                          <a:effectLst/>
                        </a:rPr>
                        <a:t>Solski (SI)</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Tknika (ES)</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Helsinki Business college (FI)</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Basilicata Foundation (IT)</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err="1">
                          <a:solidFill>
                            <a:srgbClr val="004494"/>
                          </a:solidFill>
                          <a:effectLst/>
                        </a:rPr>
                        <a:t>Firesland</a:t>
                      </a:r>
                      <a:r>
                        <a:rPr lang="en-GB" sz="1400" u="none" strike="noStrike" dirty="0">
                          <a:solidFill>
                            <a:srgbClr val="004494"/>
                          </a:solidFill>
                          <a:effectLst/>
                        </a:rPr>
                        <a:t> college (NL)</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extLst>
                  <a:ext uri="{0D108BD9-81ED-4DB2-BD59-A6C34878D82A}">
                    <a16:rowId xmlns:a16="http://schemas.microsoft.com/office/drawing/2014/main" val="3506186609"/>
                  </a:ext>
                </a:extLst>
              </a:tr>
              <a:tr h="239288">
                <a:tc>
                  <a:txBody>
                    <a:bodyPr/>
                    <a:lstStyle/>
                    <a:p>
                      <a:pPr algn="ctr" fontAlgn="ctr"/>
                      <a:r>
                        <a:rPr lang="en-GB" sz="1400" b="1" u="none" strike="noStrike" dirty="0">
                          <a:solidFill>
                            <a:srgbClr val="004494"/>
                          </a:solidFill>
                          <a:effectLst/>
                        </a:rPr>
                        <a:t>Partners</a:t>
                      </a:r>
                      <a:endParaRPr lang="en-GB" sz="1400" b="1"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solidFill>
                      <a:srgbClr val="99CCFF"/>
                    </a:solidFill>
                  </a:tcPr>
                </a:tc>
                <a:tc>
                  <a:txBody>
                    <a:bodyPr/>
                    <a:lstStyle/>
                    <a:p>
                      <a:pPr algn="ctr" fontAlgn="ctr"/>
                      <a:r>
                        <a:rPr lang="en-GB" sz="1400" u="none" strike="noStrike">
                          <a:solidFill>
                            <a:srgbClr val="004494"/>
                          </a:solidFill>
                          <a:effectLst/>
                        </a:rPr>
                        <a:t>13</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8</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a:solidFill>
                            <a:srgbClr val="004494"/>
                          </a:solidFill>
                          <a:effectLst/>
                        </a:rPr>
                        <a:t>10</a:t>
                      </a:r>
                      <a:endParaRPr lang="en-GB" sz="1400" b="0" i="0" u="none" strike="noStrike">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9</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tc>
                  <a:txBody>
                    <a:bodyPr/>
                    <a:lstStyle/>
                    <a:p>
                      <a:pPr algn="ctr" fontAlgn="ctr"/>
                      <a:r>
                        <a:rPr lang="en-GB" sz="1400" u="none" strike="noStrike" dirty="0">
                          <a:solidFill>
                            <a:srgbClr val="004494"/>
                          </a:solidFill>
                          <a:effectLst/>
                        </a:rPr>
                        <a:t>11</a:t>
                      </a:r>
                      <a:endParaRPr lang="en-GB" sz="1400" b="0" i="0" u="none" strike="noStrike" dirty="0">
                        <a:solidFill>
                          <a:srgbClr val="004494"/>
                        </a:solidFill>
                        <a:effectLst/>
                        <a:latin typeface="Arial" panose="020B0604020202020204" pitchFamily="34" charset="0"/>
                      </a:endParaRPr>
                    </a:p>
                  </a:txBody>
                  <a:tcPr marL="5242" marR="5242" marT="5242" marB="0" anchor="ctr">
                    <a:lnL w="12700" cap="flat" cmpd="sng" algn="ctr">
                      <a:solidFill>
                        <a:srgbClr val="004494"/>
                      </a:solidFill>
                      <a:prstDash val="solid"/>
                      <a:round/>
                      <a:headEnd type="none" w="med" len="med"/>
                      <a:tailEnd type="none" w="med" len="med"/>
                    </a:lnL>
                    <a:lnR w="12700" cap="flat" cmpd="sng" algn="ctr">
                      <a:solidFill>
                        <a:srgbClr val="004494"/>
                      </a:solidFill>
                      <a:prstDash val="solid"/>
                      <a:round/>
                      <a:headEnd type="none" w="med" len="med"/>
                      <a:tailEnd type="none" w="med" len="med"/>
                    </a:lnR>
                    <a:lnT w="12700" cap="flat" cmpd="sng" algn="ctr">
                      <a:solidFill>
                        <a:srgbClr val="004494"/>
                      </a:solidFill>
                      <a:prstDash val="solid"/>
                      <a:round/>
                      <a:headEnd type="none" w="med" len="med"/>
                      <a:tailEnd type="none" w="med" len="med"/>
                    </a:lnT>
                    <a:lnB w="12700" cap="flat" cmpd="sng" algn="ctr">
                      <a:solidFill>
                        <a:srgbClr val="004494"/>
                      </a:solidFill>
                      <a:prstDash val="solid"/>
                      <a:round/>
                      <a:headEnd type="none" w="med" len="med"/>
                      <a:tailEnd type="none" w="med" len="med"/>
                    </a:lnB>
                  </a:tcPr>
                </a:tc>
                <a:extLst>
                  <a:ext uri="{0D108BD9-81ED-4DB2-BD59-A6C34878D82A}">
                    <a16:rowId xmlns:a16="http://schemas.microsoft.com/office/drawing/2014/main" val="247606452"/>
                  </a:ext>
                </a:extLst>
              </a:tr>
            </a:tbl>
          </a:graphicData>
        </a:graphic>
      </p:graphicFrame>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14</a:t>
            </a:fld>
            <a:endParaRPr lang="en-GB"/>
          </a:p>
        </p:txBody>
      </p:sp>
    </p:spTree>
    <p:extLst>
      <p:ext uri="{BB962C8B-B14F-4D97-AF65-F5344CB8AC3E}">
        <p14:creationId xmlns:p14="http://schemas.microsoft.com/office/powerpoint/2010/main" val="412293179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58F1CE-F9A4-40CC-B075-1F0F7D448471}"/>
              </a:ext>
            </a:extLst>
          </p:cNvPr>
          <p:cNvSpPr txBox="1">
            <a:spLocks/>
          </p:cNvSpPr>
          <p:nvPr/>
        </p:nvSpPr>
        <p:spPr>
          <a:xfrm>
            <a:off x="-3160" y="0"/>
            <a:ext cx="4503152"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bg1"/>
                </a:solidFill>
                <a:latin typeface="+mn-lt"/>
              </a:rPr>
              <a:t>Centres of Vocational Excellence</a:t>
            </a:r>
            <a:br>
              <a:rPr lang="en-GB" sz="1800" dirty="0">
                <a:solidFill>
                  <a:schemeClr val="bg1"/>
                </a:solidFill>
                <a:latin typeface="+mn-lt"/>
              </a:rPr>
            </a:br>
            <a:r>
              <a:rPr lang="en-GB" sz="1800" dirty="0" smtClean="0">
                <a:solidFill>
                  <a:schemeClr val="bg1"/>
                </a:solidFill>
                <a:latin typeface="+mn-lt"/>
              </a:rPr>
              <a:t>E+ KA3 - </a:t>
            </a:r>
            <a:r>
              <a:rPr lang="en-GB" sz="1800" b="0" i="1" dirty="0" smtClean="0">
                <a:solidFill>
                  <a:schemeClr val="bg1"/>
                </a:solidFill>
                <a:latin typeface="+mn-lt"/>
              </a:rPr>
              <a:t>The 2020 </a:t>
            </a:r>
            <a:r>
              <a:rPr lang="en-GB" sz="1800" b="0" i="1" dirty="0">
                <a:solidFill>
                  <a:schemeClr val="bg1"/>
                </a:solidFill>
                <a:latin typeface="+mn-lt"/>
              </a:rPr>
              <a:t>Pilot projects</a:t>
            </a:r>
            <a:endParaRPr lang="en-GB" sz="1100" b="0" i="1" dirty="0">
              <a:solidFill>
                <a:schemeClr val="bg1"/>
              </a:solidFill>
              <a:latin typeface="+mn-lt"/>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21CE58B0-8186-4C10-97AF-9E37A9C9C1E6}"/>
              </a:ext>
            </a:extLst>
          </p:cNvPr>
          <p:cNvSpPr txBox="1"/>
          <p:nvPr/>
        </p:nvSpPr>
        <p:spPr>
          <a:xfrm>
            <a:off x="107504" y="853441"/>
            <a:ext cx="8928992" cy="784830"/>
          </a:xfrm>
          <a:prstGeom prst="rect">
            <a:avLst/>
          </a:prstGeom>
          <a:solidFill>
            <a:srgbClr val="BDDEFF"/>
          </a:solidFill>
          <a:ln>
            <a:solidFill>
              <a:srgbClr val="004494"/>
            </a:solidFill>
          </a:ln>
        </p:spPr>
        <p:txBody>
          <a:bodyPr wrap="square" rtlCol="0">
            <a:spAutoFit/>
          </a:bodyPr>
          <a:lstStyle/>
          <a:p>
            <a:pPr>
              <a:spcAft>
                <a:spcPts val="600"/>
              </a:spcAft>
            </a:pPr>
            <a:r>
              <a:rPr lang="en-GB" sz="2000" dirty="0" smtClean="0">
                <a:solidFill>
                  <a:srgbClr val="0F5494"/>
                </a:solidFill>
              </a:rPr>
              <a:t>KA3 Specific call </a:t>
            </a:r>
            <a:r>
              <a:rPr lang="en-GB" sz="1600" b="0" dirty="0" smtClean="0">
                <a:solidFill>
                  <a:srgbClr val="0F5494"/>
                </a:solidFill>
              </a:rPr>
              <a:t>(</a:t>
            </a:r>
            <a:r>
              <a:rPr lang="en-GB" sz="1600" b="0" i="1" dirty="0" smtClean="0">
                <a:solidFill>
                  <a:srgbClr val="FF0000"/>
                </a:solidFill>
              </a:rPr>
              <a:t>open to partners from outside E+ programme countries</a:t>
            </a:r>
            <a:r>
              <a:rPr lang="en-GB" sz="1600" b="0" dirty="0" smtClean="0">
                <a:solidFill>
                  <a:srgbClr val="0F5494"/>
                </a:solidFill>
              </a:rPr>
              <a:t>)</a:t>
            </a:r>
          </a:p>
          <a:p>
            <a:pPr>
              <a:spcAft>
                <a:spcPts val="600"/>
              </a:spcAft>
            </a:pPr>
            <a:r>
              <a:rPr lang="en-GB" sz="2000" b="0" i="1" dirty="0" smtClean="0">
                <a:solidFill>
                  <a:srgbClr val="0F5494"/>
                </a:solidFill>
              </a:rPr>
              <a:t>Support for “Platforms of Centres </a:t>
            </a:r>
            <a:r>
              <a:rPr lang="en-GB" sz="2000" b="0" i="1" dirty="0">
                <a:solidFill>
                  <a:srgbClr val="0F5494"/>
                </a:solidFill>
              </a:rPr>
              <a:t>of Vocational </a:t>
            </a:r>
            <a:r>
              <a:rPr lang="en-GB" sz="2000" b="0" i="1" dirty="0" smtClean="0">
                <a:solidFill>
                  <a:srgbClr val="0F5494"/>
                </a:solidFill>
              </a:rPr>
              <a:t>Excellence (CoVE)”</a:t>
            </a:r>
          </a:p>
        </p:txBody>
      </p:sp>
      <p:sp>
        <p:nvSpPr>
          <p:cNvPr id="5" name="TextBox 4">
            <a:extLst>
              <a:ext uri="{FF2B5EF4-FFF2-40B4-BE49-F238E27FC236}">
                <a16:creationId xmlns:a16="http://schemas.microsoft.com/office/drawing/2014/main" id="{21CE58B0-8186-4C10-97AF-9E37A9C9C1E6}"/>
              </a:ext>
            </a:extLst>
          </p:cNvPr>
          <p:cNvSpPr txBox="1"/>
          <p:nvPr/>
        </p:nvSpPr>
        <p:spPr>
          <a:xfrm>
            <a:off x="53752" y="1754980"/>
            <a:ext cx="9036496" cy="3247043"/>
          </a:xfrm>
          <a:prstGeom prst="rect">
            <a:avLst/>
          </a:prstGeom>
          <a:noFill/>
        </p:spPr>
        <p:txBody>
          <a:bodyPr wrap="square" rtlCol="0">
            <a:spAutoFit/>
          </a:bodyPr>
          <a:lstStyle/>
          <a:p>
            <a:pPr marL="342900" indent="-342900">
              <a:spcAft>
                <a:spcPts val="600"/>
              </a:spcAft>
              <a:buFont typeface="Wingdings" panose="05000000000000000000" pitchFamily="2" charset="2"/>
              <a:buChar char="Ø"/>
            </a:pPr>
            <a:r>
              <a:rPr lang="en-GB" sz="1800" b="0" dirty="0" smtClean="0">
                <a:solidFill>
                  <a:srgbClr val="0F5494"/>
                </a:solidFill>
              </a:rPr>
              <a:t>Support for </a:t>
            </a:r>
            <a:r>
              <a:rPr lang="en-GB" sz="1800" dirty="0" smtClean="0">
                <a:solidFill>
                  <a:srgbClr val="0F5494"/>
                </a:solidFill>
              </a:rPr>
              <a:t>5 Pilot projects </a:t>
            </a:r>
            <a:r>
              <a:rPr lang="en-GB" sz="1800" b="0" dirty="0" smtClean="0">
                <a:solidFill>
                  <a:srgbClr val="0F5494"/>
                </a:solidFill>
              </a:rPr>
              <a:t>running for 4 years, </a:t>
            </a:r>
            <a:r>
              <a:rPr lang="en-GB" sz="1800" b="0" dirty="0">
                <a:solidFill>
                  <a:srgbClr val="0F5494"/>
                </a:solidFill>
              </a:rPr>
              <a:t>based on innovative cooperation methods, </a:t>
            </a:r>
            <a:r>
              <a:rPr lang="en-GB" sz="1800" b="0" dirty="0" smtClean="0">
                <a:solidFill>
                  <a:srgbClr val="0F5494"/>
                </a:solidFill>
              </a:rPr>
              <a:t>for the </a:t>
            </a:r>
            <a:r>
              <a:rPr lang="en-GB" sz="1800" dirty="0" smtClean="0">
                <a:solidFill>
                  <a:srgbClr val="0F5494"/>
                </a:solidFill>
              </a:rPr>
              <a:t>establishment </a:t>
            </a:r>
            <a:r>
              <a:rPr lang="en-GB" sz="1800" dirty="0">
                <a:solidFill>
                  <a:srgbClr val="0F5494"/>
                </a:solidFill>
              </a:rPr>
              <a:t>of </a:t>
            </a:r>
            <a:r>
              <a:rPr lang="en-GB" sz="1800" dirty="0" smtClean="0">
                <a:solidFill>
                  <a:srgbClr val="0F5494"/>
                </a:solidFill>
              </a:rPr>
              <a:t>Platforms of CoVE’s</a:t>
            </a:r>
            <a:endParaRPr lang="en-GB" sz="1800" b="0" dirty="0" smtClean="0">
              <a:solidFill>
                <a:srgbClr val="0F5494"/>
              </a:solidFill>
            </a:endParaRPr>
          </a:p>
          <a:p>
            <a:pPr marL="342900" indent="-342900">
              <a:spcAft>
                <a:spcPts val="600"/>
              </a:spcAft>
              <a:buFont typeface="Wingdings" panose="05000000000000000000" pitchFamily="2" charset="2"/>
              <a:buChar char="Ø"/>
            </a:pPr>
            <a:r>
              <a:rPr lang="en-GB" sz="1800" dirty="0" smtClean="0">
                <a:solidFill>
                  <a:srgbClr val="0F5494"/>
                </a:solidFill>
              </a:rPr>
              <a:t>Strategic </a:t>
            </a:r>
            <a:r>
              <a:rPr lang="en-GB" sz="1800" dirty="0">
                <a:solidFill>
                  <a:srgbClr val="0F5494"/>
                </a:solidFill>
              </a:rPr>
              <a:t>approach to </a:t>
            </a:r>
            <a:r>
              <a:rPr lang="en-GB" sz="1800" dirty="0" smtClean="0">
                <a:solidFill>
                  <a:srgbClr val="0F5494"/>
                </a:solidFill>
              </a:rPr>
              <a:t>development of skills-ecosystems </a:t>
            </a:r>
            <a:r>
              <a:rPr lang="en-GB" sz="1800" dirty="0">
                <a:solidFill>
                  <a:srgbClr val="0F5494"/>
                </a:solidFill>
              </a:rPr>
              <a:t>at </a:t>
            </a:r>
            <a:r>
              <a:rPr lang="en-GB" sz="1800" dirty="0" smtClean="0">
                <a:solidFill>
                  <a:srgbClr val="0F5494"/>
                </a:solidFill>
              </a:rPr>
              <a:t>local </a:t>
            </a:r>
            <a:r>
              <a:rPr lang="en-GB" sz="1800" dirty="0">
                <a:solidFill>
                  <a:srgbClr val="0F5494"/>
                </a:solidFill>
              </a:rPr>
              <a:t>level </a:t>
            </a:r>
            <a:r>
              <a:rPr lang="en-GB" sz="1800" b="0" dirty="0">
                <a:solidFill>
                  <a:srgbClr val="0F5494"/>
                </a:solidFill>
              </a:rPr>
              <a:t>and in line with </a:t>
            </a:r>
            <a:r>
              <a:rPr lang="en-GB" sz="1800" b="0" dirty="0" smtClean="0">
                <a:solidFill>
                  <a:srgbClr val="0F5494"/>
                </a:solidFill>
              </a:rPr>
              <a:t>local </a:t>
            </a:r>
            <a:r>
              <a:rPr lang="en-GB" sz="1800" b="0" dirty="0">
                <a:solidFill>
                  <a:srgbClr val="0F5494"/>
                </a:solidFill>
              </a:rPr>
              <a:t>growth and </a:t>
            </a:r>
            <a:r>
              <a:rPr lang="en-GB" sz="1800" dirty="0">
                <a:solidFill>
                  <a:srgbClr val="0F5494"/>
                </a:solidFill>
              </a:rPr>
              <a:t>innovation </a:t>
            </a:r>
            <a:r>
              <a:rPr lang="en-GB" sz="1800" dirty="0" smtClean="0">
                <a:solidFill>
                  <a:srgbClr val="0F5494"/>
                </a:solidFill>
              </a:rPr>
              <a:t>strategies</a:t>
            </a:r>
          </a:p>
          <a:p>
            <a:pPr marL="342900" indent="-342900">
              <a:spcAft>
                <a:spcPts val="600"/>
              </a:spcAft>
              <a:buFont typeface="Wingdings" panose="05000000000000000000" pitchFamily="2" charset="2"/>
              <a:buChar char="Ø"/>
            </a:pPr>
            <a:r>
              <a:rPr lang="en-GB" sz="1800" b="0" dirty="0" smtClean="0">
                <a:solidFill>
                  <a:srgbClr val="0F5494"/>
                </a:solidFill>
              </a:rPr>
              <a:t>At least </a:t>
            </a:r>
            <a:r>
              <a:rPr lang="en-GB" sz="1800" dirty="0" smtClean="0">
                <a:solidFill>
                  <a:srgbClr val="0F5494"/>
                </a:solidFill>
              </a:rPr>
              <a:t>4 programme countries</a:t>
            </a:r>
            <a:r>
              <a:rPr lang="en-GB" sz="1800" b="0" dirty="0" smtClean="0">
                <a:solidFill>
                  <a:srgbClr val="0F5494"/>
                </a:solidFill>
              </a:rPr>
              <a:t>, at least </a:t>
            </a:r>
            <a:r>
              <a:rPr lang="en-GB" sz="1800" dirty="0" smtClean="0">
                <a:solidFill>
                  <a:srgbClr val="0F5494"/>
                </a:solidFill>
              </a:rPr>
              <a:t>8 full partners</a:t>
            </a:r>
            <a:r>
              <a:rPr lang="en-GB" sz="1800" b="0" dirty="0" smtClean="0">
                <a:solidFill>
                  <a:srgbClr val="0F5494"/>
                </a:solidFill>
              </a:rPr>
              <a:t>, with at least </a:t>
            </a:r>
            <a:r>
              <a:rPr lang="en-GB" sz="1800" dirty="0" smtClean="0">
                <a:solidFill>
                  <a:srgbClr val="0F5494"/>
                </a:solidFill>
              </a:rPr>
              <a:t>1 company </a:t>
            </a:r>
            <a:r>
              <a:rPr lang="en-GB" sz="1800" b="0" dirty="0" smtClean="0">
                <a:solidFill>
                  <a:srgbClr val="0F5494"/>
                </a:solidFill>
              </a:rPr>
              <a:t>or industry representative, and </a:t>
            </a:r>
            <a:r>
              <a:rPr lang="en-GB" sz="1800" dirty="0" smtClean="0">
                <a:solidFill>
                  <a:srgbClr val="0F5494"/>
                </a:solidFill>
              </a:rPr>
              <a:t>1 VET provider </a:t>
            </a:r>
            <a:r>
              <a:rPr lang="en-GB" sz="1800" b="0" dirty="0" smtClean="0">
                <a:solidFill>
                  <a:srgbClr val="0F5494"/>
                </a:solidFill>
              </a:rPr>
              <a:t>in each country</a:t>
            </a:r>
          </a:p>
          <a:p>
            <a:pPr marL="342900" indent="-342900">
              <a:spcAft>
                <a:spcPts val="600"/>
              </a:spcAft>
              <a:buFont typeface="Wingdings" panose="05000000000000000000" pitchFamily="2" charset="2"/>
              <a:buChar char="Ø"/>
            </a:pPr>
            <a:r>
              <a:rPr lang="en-GB" sz="1800" b="0" dirty="0" smtClean="0">
                <a:solidFill>
                  <a:srgbClr val="0F5494"/>
                </a:solidFill>
              </a:rPr>
              <a:t>Can be focused on any </a:t>
            </a:r>
            <a:r>
              <a:rPr lang="en-GB" sz="1800" dirty="0" smtClean="0">
                <a:solidFill>
                  <a:srgbClr val="0F5494"/>
                </a:solidFill>
              </a:rPr>
              <a:t>EQF level </a:t>
            </a:r>
            <a:r>
              <a:rPr lang="en-GB" sz="1800" b="0" dirty="0" smtClean="0">
                <a:solidFill>
                  <a:srgbClr val="0F5494"/>
                </a:solidFill>
              </a:rPr>
              <a:t>but must also include </a:t>
            </a:r>
            <a:r>
              <a:rPr lang="en-GB" sz="1800" dirty="0" smtClean="0">
                <a:solidFill>
                  <a:srgbClr val="0F5494"/>
                </a:solidFill>
              </a:rPr>
              <a:t>levels 3, 4 or 5</a:t>
            </a:r>
          </a:p>
          <a:p>
            <a:pPr marL="342900" indent="-342900">
              <a:spcAft>
                <a:spcPts val="600"/>
              </a:spcAft>
              <a:buFont typeface="Wingdings" panose="05000000000000000000" pitchFamily="2" charset="2"/>
              <a:buChar char="Ø"/>
            </a:pPr>
            <a:r>
              <a:rPr lang="en-GB" sz="1800" b="0" dirty="0" smtClean="0">
                <a:solidFill>
                  <a:srgbClr val="0F5494"/>
                </a:solidFill>
              </a:rPr>
              <a:t>Budget </a:t>
            </a:r>
            <a:r>
              <a:rPr lang="en-GB" sz="1800" dirty="0" smtClean="0">
                <a:solidFill>
                  <a:srgbClr val="0F5494"/>
                </a:solidFill>
              </a:rPr>
              <a:t>€20.000.000, </a:t>
            </a:r>
            <a:r>
              <a:rPr lang="en-GB" sz="1800" b="0" dirty="0" smtClean="0">
                <a:solidFill>
                  <a:srgbClr val="0F5494"/>
                </a:solidFill>
              </a:rPr>
              <a:t>with maximum EU grant </a:t>
            </a:r>
            <a:r>
              <a:rPr lang="en-GB" sz="1800" dirty="0" smtClean="0">
                <a:solidFill>
                  <a:srgbClr val="0F5494"/>
                </a:solidFill>
              </a:rPr>
              <a:t>€4,000,000 </a:t>
            </a:r>
            <a:r>
              <a:rPr lang="en-GB" sz="1800" b="0" dirty="0" smtClean="0">
                <a:solidFill>
                  <a:srgbClr val="0F5494"/>
                </a:solidFill>
              </a:rPr>
              <a:t>per project</a:t>
            </a:r>
          </a:p>
          <a:p>
            <a:pPr marL="342900" indent="-342900">
              <a:spcAft>
                <a:spcPts val="600"/>
              </a:spcAft>
              <a:buFont typeface="Wingdings" panose="05000000000000000000" pitchFamily="2" charset="2"/>
              <a:buChar char="Ø"/>
            </a:pPr>
            <a:r>
              <a:rPr lang="en-GB" sz="1800" b="0" dirty="0" smtClean="0">
                <a:solidFill>
                  <a:srgbClr val="0F5494"/>
                </a:solidFill>
              </a:rPr>
              <a:t>Publication in October 2019. Deadline for applications February 2020.</a:t>
            </a:r>
            <a:endParaRPr lang="en-GB" sz="1800" b="0" dirty="0">
              <a:solidFill>
                <a:srgbClr val="0F5494"/>
              </a:solidFill>
            </a:endParaRPr>
          </a:p>
        </p:txBody>
      </p:sp>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15</a:t>
            </a:fld>
            <a:endParaRPr lang="en-GB"/>
          </a:p>
        </p:txBody>
      </p:sp>
      <p:sp>
        <p:nvSpPr>
          <p:cNvPr id="6" name="Title 1">
            <a:extLst>
              <a:ext uri="{FF2B5EF4-FFF2-40B4-BE49-F238E27FC236}">
                <a16:creationId xmlns:a16="http://schemas.microsoft.com/office/drawing/2014/main" id="{0F58F1CE-F9A4-40CC-B075-1F0F7D448471}"/>
              </a:ext>
            </a:extLst>
          </p:cNvPr>
          <p:cNvSpPr txBox="1">
            <a:spLocks/>
          </p:cNvSpPr>
          <p:nvPr/>
        </p:nvSpPr>
        <p:spPr>
          <a:xfrm>
            <a:off x="5195760" y="175063"/>
            <a:ext cx="3948240" cy="62002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050" b="0" i="1" dirty="0">
                <a:solidFill>
                  <a:schemeClr val="bg1"/>
                </a:solidFill>
                <a:latin typeface="+mn-lt"/>
                <a:ea typeface="Verdana" panose="020B0604030504040204" pitchFamily="34" charset="0"/>
                <a:cs typeface="Verdana" panose="020B0604030504040204" pitchFamily="34" charset="0"/>
              </a:rPr>
              <a:t>https://eacea.ec.europa.eu/erasmus-plus/funding/ka3-centers-of-vocational-excellence_en</a:t>
            </a:r>
          </a:p>
          <a:p>
            <a:pPr algn="l"/>
            <a:endParaRPr lang="en-GB" sz="800" b="0" i="1" dirty="0">
              <a:solidFill>
                <a:schemeClr val="bg1"/>
              </a:solidFill>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44883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C8D21B7-B314-438C-91E9-7FF9087DC078}" type="slidenum">
              <a:rPr lang="en-GB" smtClean="0"/>
              <a:pPr>
                <a:defRPr/>
              </a:pPr>
              <a:t>16</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81748742"/>
              </p:ext>
            </p:extLst>
          </p:nvPr>
        </p:nvGraphicFramePr>
        <p:xfrm>
          <a:off x="-29971" y="0"/>
          <a:ext cx="9145016" cy="5143530"/>
        </p:xfrm>
        <a:graphic>
          <a:graphicData uri="http://schemas.openxmlformats.org/drawingml/2006/table">
            <a:tbl>
              <a:tblPr firstRow="1" firstCol="1" bandRow="1">
                <a:tableStyleId>{9DCAF9ED-07DC-4A11-8D7F-57B35C25682E}</a:tableStyleId>
              </a:tblPr>
              <a:tblGrid>
                <a:gridCol w="611629">
                  <a:extLst>
                    <a:ext uri="{9D8B030D-6E8A-4147-A177-3AD203B41FA5}">
                      <a16:colId xmlns:a16="http://schemas.microsoft.com/office/drawing/2014/main" val="3897493330"/>
                    </a:ext>
                  </a:extLst>
                </a:gridCol>
                <a:gridCol w="1296288">
                  <a:extLst>
                    <a:ext uri="{9D8B030D-6E8A-4147-A177-3AD203B41FA5}">
                      <a16:colId xmlns:a16="http://schemas.microsoft.com/office/drawing/2014/main" val="1753959933"/>
                    </a:ext>
                  </a:extLst>
                </a:gridCol>
                <a:gridCol w="7237099">
                  <a:extLst>
                    <a:ext uri="{9D8B030D-6E8A-4147-A177-3AD203B41FA5}">
                      <a16:colId xmlns:a16="http://schemas.microsoft.com/office/drawing/2014/main" val="1089297775"/>
                    </a:ext>
                  </a:extLst>
                </a:gridCol>
              </a:tblGrid>
              <a:tr h="411510">
                <a:tc>
                  <a:txBody>
                    <a:bodyPr/>
                    <a:lstStyle/>
                    <a:p>
                      <a:pPr algn="ctr">
                        <a:lnSpc>
                          <a:spcPct val="100000"/>
                        </a:lnSpc>
                        <a:spcBef>
                          <a:spcPts val="300"/>
                        </a:spcBef>
                        <a:spcAft>
                          <a:spcPts val="600"/>
                        </a:spcAft>
                      </a:pPr>
                      <a:r>
                        <a:rPr lang="en-GB" sz="1200" dirty="0">
                          <a:effectLst/>
                        </a:rPr>
                        <a:t>Time</a:t>
                      </a:r>
                      <a:endParaRPr lang="en-GB" sz="120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00"/>
                        </a:spcBef>
                        <a:spcAft>
                          <a:spcPts val="600"/>
                        </a:spcAft>
                      </a:pPr>
                      <a:r>
                        <a:rPr lang="en-GB" sz="1200" dirty="0">
                          <a:effectLst/>
                        </a:rPr>
                        <a:t>Session title</a:t>
                      </a:r>
                      <a:endParaRPr lang="en-GB" sz="120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300"/>
                        </a:spcBef>
                        <a:spcAft>
                          <a:spcPts val="600"/>
                        </a:spcAft>
                      </a:pPr>
                      <a:r>
                        <a:rPr lang="en-GB" sz="1200" dirty="0">
                          <a:effectLst/>
                        </a:rPr>
                        <a:t>Speakers</a:t>
                      </a:r>
                      <a:endParaRPr lang="en-GB" sz="120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6113352"/>
                  </a:ext>
                </a:extLst>
              </a:tr>
              <a:tr h="0">
                <a:tc>
                  <a:txBody>
                    <a:bodyPr/>
                    <a:lstStyle/>
                    <a:p>
                      <a:pPr algn="ctr">
                        <a:lnSpc>
                          <a:spcPct val="100000"/>
                        </a:lnSpc>
                        <a:spcBef>
                          <a:spcPts val="0"/>
                        </a:spcBef>
                        <a:spcAft>
                          <a:spcPts val="300"/>
                        </a:spcAft>
                      </a:pPr>
                      <a:r>
                        <a:rPr lang="en-GB" sz="1200">
                          <a:effectLst/>
                        </a:rPr>
                        <a:t>09:00</a:t>
                      </a:r>
                      <a:endParaRPr lang="en-GB" sz="120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a:effectLst/>
                        </a:rPr>
                        <a:t>Welcome and introduction</a:t>
                      </a:r>
                      <a:endParaRPr lang="en-GB" sz="1200" b="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a:effectLst/>
                        </a:rPr>
                        <a:t>Joao Santos, European Commission</a:t>
                      </a:r>
                      <a:br>
                        <a:rPr lang="en-GB" sz="1200" dirty="0">
                          <a:effectLst/>
                        </a:rPr>
                      </a:br>
                      <a:r>
                        <a:rPr lang="en-GB" sz="1200" dirty="0">
                          <a:effectLst/>
                        </a:rPr>
                        <a:t>Georgios </a:t>
                      </a:r>
                      <a:r>
                        <a:rPr lang="en-GB" sz="1200" dirty="0" err="1">
                          <a:effectLst/>
                        </a:rPr>
                        <a:t>Zisimos</a:t>
                      </a:r>
                      <a:r>
                        <a:rPr lang="en-GB" sz="1200" dirty="0">
                          <a:effectLst/>
                        </a:rPr>
                        <a:t>, European Training Foundation</a:t>
                      </a:r>
                      <a:endParaRPr lang="en-GB" sz="1200" b="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2714936"/>
                  </a:ext>
                </a:extLst>
              </a:tr>
              <a:tr h="0">
                <a:tc>
                  <a:txBody>
                    <a:bodyPr/>
                    <a:lstStyle/>
                    <a:p>
                      <a:pPr algn="ctr">
                        <a:lnSpc>
                          <a:spcPct val="100000"/>
                        </a:lnSpc>
                        <a:spcBef>
                          <a:spcPts val="0"/>
                        </a:spcBef>
                        <a:spcAft>
                          <a:spcPts val="300"/>
                        </a:spcAft>
                      </a:pPr>
                      <a:r>
                        <a:rPr lang="en-GB" sz="1200">
                          <a:effectLst/>
                        </a:rPr>
                        <a:t>09:20</a:t>
                      </a:r>
                      <a:endParaRPr lang="en-GB" sz="120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a:effectLst/>
                        </a:rPr>
                        <a:t>Key note</a:t>
                      </a:r>
                      <a:endParaRPr lang="en-GB" sz="1200" b="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a:effectLst/>
                        </a:rPr>
                        <a:t>Shyamal Majumdar, UNESCO-UNEVOC</a:t>
                      </a:r>
                      <a:endParaRPr lang="en-GB" sz="1200" b="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834184"/>
                  </a:ext>
                </a:extLst>
              </a:tr>
              <a:tr h="0">
                <a:tc>
                  <a:txBody>
                    <a:bodyPr/>
                    <a:lstStyle/>
                    <a:p>
                      <a:pPr algn="ctr">
                        <a:lnSpc>
                          <a:spcPct val="100000"/>
                        </a:lnSpc>
                        <a:spcBef>
                          <a:spcPts val="0"/>
                        </a:spcBef>
                        <a:spcAft>
                          <a:spcPts val="300"/>
                        </a:spcAft>
                      </a:pPr>
                      <a:r>
                        <a:rPr lang="en-GB" sz="1200" dirty="0">
                          <a:effectLst/>
                        </a:rPr>
                        <a:t>09:30</a:t>
                      </a:r>
                      <a:endParaRPr lang="en-GB" sz="120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a:effectLst/>
                        </a:rPr>
                        <a:t>Approaches to VET excellence</a:t>
                      </a:r>
                      <a:endParaRPr lang="en-GB" sz="1200" b="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0490" indent="-110490">
                        <a:lnSpc>
                          <a:spcPct val="100000"/>
                        </a:lnSpc>
                        <a:spcBef>
                          <a:spcPts val="0"/>
                        </a:spcBef>
                        <a:spcAft>
                          <a:spcPts val="300"/>
                        </a:spcAft>
                      </a:pPr>
                      <a:r>
                        <a:rPr lang="en-GB" sz="1200" dirty="0">
                          <a:effectLst/>
                        </a:rPr>
                        <a:t>Moderator: Andrew </a:t>
                      </a:r>
                      <a:r>
                        <a:rPr lang="en-GB" sz="1200" dirty="0" err="1">
                          <a:effectLst/>
                        </a:rPr>
                        <a:t>McCoshan</a:t>
                      </a:r>
                      <a:r>
                        <a:rPr lang="en-GB" sz="1200" dirty="0">
                          <a:effectLst/>
                        </a:rPr>
                        <a:t>, Ecorys :</a:t>
                      </a:r>
                    </a:p>
                    <a:p>
                      <a:pPr marL="176213" lvl="0" indent="-176213">
                        <a:lnSpc>
                          <a:spcPct val="100000"/>
                        </a:lnSpc>
                        <a:spcBef>
                          <a:spcPts val="0"/>
                        </a:spcBef>
                        <a:spcAft>
                          <a:spcPts val="300"/>
                        </a:spcAft>
                        <a:buFont typeface="Symbol" panose="05050102010706020507" pitchFamily="18" charset="2"/>
                        <a:buChar char=""/>
                      </a:pPr>
                      <a:r>
                        <a:rPr lang="en-GB" sz="1200" dirty="0">
                          <a:effectLst/>
                        </a:rPr>
                        <a:t>Anna Kopeykina Fernández, on Teaching and learning in The Regional Centre for Innovation for Vocational Training of Aragón (CIFPA), Spain)</a:t>
                      </a:r>
                    </a:p>
                    <a:p>
                      <a:pPr marL="176213" lvl="0" indent="-176213">
                        <a:lnSpc>
                          <a:spcPct val="100000"/>
                        </a:lnSpc>
                        <a:spcBef>
                          <a:spcPts val="0"/>
                        </a:spcBef>
                        <a:spcAft>
                          <a:spcPts val="300"/>
                        </a:spcAft>
                        <a:buFont typeface="Symbol" panose="05050102010706020507" pitchFamily="18" charset="2"/>
                        <a:buChar char=""/>
                      </a:pPr>
                      <a:r>
                        <a:rPr lang="en-GB" sz="1200" dirty="0">
                          <a:effectLst/>
                        </a:rPr>
                        <a:t>Joachim Rapp, on Cooperation and partnerships, through </a:t>
                      </a:r>
                      <a:r>
                        <a:rPr lang="en-GB" sz="1200" dirty="0" err="1">
                          <a:effectLst/>
                        </a:rPr>
                        <a:t>Handwerkskammer</a:t>
                      </a:r>
                      <a:r>
                        <a:rPr lang="en-GB" sz="1200" dirty="0">
                          <a:effectLst/>
                        </a:rPr>
                        <a:t> Freiburg, </a:t>
                      </a:r>
                      <a:r>
                        <a:rPr lang="en-GB" sz="1200" dirty="0" err="1">
                          <a:effectLst/>
                        </a:rPr>
                        <a:t>Gewerbe</a:t>
                      </a:r>
                      <a:r>
                        <a:rPr lang="en-GB" sz="1200" dirty="0">
                          <a:effectLst/>
                        </a:rPr>
                        <a:t> </a:t>
                      </a:r>
                      <a:r>
                        <a:rPr lang="en-GB" sz="1200" dirty="0" err="1">
                          <a:effectLst/>
                        </a:rPr>
                        <a:t>Akademie</a:t>
                      </a:r>
                      <a:r>
                        <a:rPr lang="en-GB" sz="1200" dirty="0">
                          <a:effectLst/>
                        </a:rPr>
                        <a:t>, Germany </a:t>
                      </a:r>
                    </a:p>
                    <a:p>
                      <a:pPr marL="176213" lvl="0" indent="-176213">
                        <a:lnSpc>
                          <a:spcPct val="100000"/>
                        </a:lnSpc>
                        <a:spcBef>
                          <a:spcPts val="0"/>
                        </a:spcBef>
                        <a:spcAft>
                          <a:spcPts val="300"/>
                        </a:spcAft>
                        <a:buFont typeface="Symbol" panose="05050102010706020507" pitchFamily="18" charset="2"/>
                        <a:buChar char=""/>
                      </a:pPr>
                      <a:r>
                        <a:rPr lang="en-GB" sz="1200" dirty="0">
                          <a:effectLst/>
                        </a:rPr>
                        <a:t>Fredrik </a:t>
                      </a:r>
                      <a:r>
                        <a:rPr lang="en-GB" sz="1200" dirty="0" err="1">
                          <a:effectLst/>
                        </a:rPr>
                        <a:t>Zeybrand</a:t>
                      </a:r>
                      <a:r>
                        <a:rPr lang="en-GB" sz="1200" dirty="0">
                          <a:effectLst/>
                        </a:rPr>
                        <a:t>, on Governance and funding in The </a:t>
                      </a:r>
                      <a:r>
                        <a:rPr lang="en-GB" sz="1200" dirty="0" err="1">
                          <a:effectLst/>
                        </a:rPr>
                        <a:t>Göteborg</a:t>
                      </a:r>
                      <a:r>
                        <a:rPr lang="en-GB" sz="1200" dirty="0">
                          <a:effectLst/>
                        </a:rPr>
                        <a:t> Region Association of Local Authorities, Sweden)</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0871419"/>
                  </a:ext>
                </a:extLst>
              </a:tr>
              <a:tr h="0">
                <a:tc>
                  <a:txBody>
                    <a:bodyPr/>
                    <a:lstStyle/>
                    <a:p>
                      <a:pPr algn="ctr">
                        <a:lnSpc>
                          <a:spcPct val="100000"/>
                        </a:lnSpc>
                        <a:spcBef>
                          <a:spcPts val="0"/>
                        </a:spcBef>
                        <a:spcAft>
                          <a:spcPts val="300"/>
                        </a:spcAft>
                      </a:pPr>
                      <a:r>
                        <a:rPr lang="en-GB" sz="1200" dirty="0">
                          <a:effectLst/>
                        </a:rPr>
                        <a:t>10:15</a:t>
                      </a:r>
                      <a:endParaRPr lang="en-GB" sz="120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a:effectLst/>
                        </a:rPr>
                        <a:t>Panel discussion on the focus and priorities of CoVE projects</a:t>
                      </a:r>
                      <a:endParaRPr lang="en-GB" sz="1200" b="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10490" indent="-110490">
                        <a:lnSpc>
                          <a:spcPct val="100000"/>
                        </a:lnSpc>
                        <a:spcBef>
                          <a:spcPts val="0"/>
                        </a:spcBef>
                        <a:spcAft>
                          <a:spcPts val="300"/>
                        </a:spcAft>
                      </a:pPr>
                      <a:r>
                        <a:rPr lang="en-GB" sz="1200" dirty="0">
                          <a:effectLst/>
                        </a:rPr>
                        <a:t>Moderator: Michele </a:t>
                      </a:r>
                      <a:r>
                        <a:rPr lang="en-GB" sz="1200" dirty="0" err="1">
                          <a:effectLst/>
                        </a:rPr>
                        <a:t>Grombeer</a:t>
                      </a:r>
                      <a:r>
                        <a:rPr lang="en-GB" sz="1200" dirty="0">
                          <a:effectLst/>
                        </a:rPr>
                        <a:t>, EACEA:</a:t>
                      </a:r>
                    </a:p>
                    <a:p>
                      <a:pPr marL="176213" lvl="0" indent="-176213">
                        <a:lnSpc>
                          <a:spcPct val="100000"/>
                        </a:lnSpc>
                        <a:spcBef>
                          <a:spcPts val="0"/>
                        </a:spcBef>
                        <a:spcAft>
                          <a:spcPts val="300"/>
                        </a:spcAft>
                        <a:buFont typeface="Symbol" panose="05050102010706020507" pitchFamily="18" charset="2"/>
                        <a:buChar char=""/>
                      </a:pPr>
                      <a:r>
                        <a:rPr lang="en-US" sz="1200" dirty="0">
                          <a:effectLst/>
                        </a:rPr>
                        <a:t>Jouni Hytönen, on </a:t>
                      </a:r>
                      <a:r>
                        <a:rPr lang="en-GB" sz="1200" dirty="0">
                          <a:effectLst/>
                        </a:rPr>
                        <a:t>Digital Innovation Hub for Cloud Based Services</a:t>
                      </a:r>
                    </a:p>
                    <a:p>
                      <a:pPr marL="176213" lvl="0" indent="-176213">
                        <a:lnSpc>
                          <a:spcPct val="100000"/>
                        </a:lnSpc>
                        <a:spcBef>
                          <a:spcPts val="0"/>
                        </a:spcBef>
                        <a:spcAft>
                          <a:spcPts val="300"/>
                        </a:spcAft>
                        <a:buFont typeface="Symbol" panose="05050102010706020507" pitchFamily="18" charset="2"/>
                        <a:buChar char=""/>
                      </a:pPr>
                      <a:r>
                        <a:rPr lang="en-GB" sz="1200" dirty="0">
                          <a:effectLst/>
                        </a:rPr>
                        <a:t>Iñigo Araiztegui, on Excellent advanced manufacturing 4.0</a:t>
                      </a:r>
                    </a:p>
                    <a:p>
                      <a:pPr marL="176213" lvl="0" indent="-176213">
                        <a:lnSpc>
                          <a:spcPct val="100000"/>
                        </a:lnSpc>
                        <a:spcBef>
                          <a:spcPts val="0"/>
                        </a:spcBef>
                        <a:spcAft>
                          <a:spcPts val="300"/>
                        </a:spcAft>
                        <a:buFont typeface="Symbol" panose="05050102010706020507" pitchFamily="18" charset="2"/>
                        <a:buChar char=""/>
                      </a:pPr>
                      <a:r>
                        <a:rPr lang="en-GB" sz="1200" dirty="0">
                          <a:effectLst/>
                        </a:rPr>
                        <a:t>Pieter Hoekstra, on the Pilot Platform of Vocational Excellence Water</a:t>
                      </a:r>
                    </a:p>
                    <a:p>
                      <a:pPr marL="176213" lvl="0" indent="-176213">
                        <a:lnSpc>
                          <a:spcPct val="100000"/>
                        </a:lnSpc>
                        <a:spcBef>
                          <a:spcPts val="0"/>
                        </a:spcBef>
                        <a:spcAft>
                          <a:spcPts val="300"/>
                        </a:spcAft>
                        <a:buFont typeface="Symbol" panose="05050102010706020507" pitchFamily="18" charset="2"/>
                        <a:buChar char=""/>
                      </a:pPr>
                      <a:r>
                        <a:rPr lang="en-US" sz="1200" dirty="0" err="1">
                          <a:effectLst/>
                        </a:rPr>
                        <a:t>Adrijana</a:t>
                      </a:r>
                      <a:r>
                        <a:rPr lang="en-US" sz="1200" dirty="0">
                          <a:effectLst/>
                        </a:rPr>
                        <a:t> </a:t>
                      </a:r>
                      <a:r>
                        <a:rPr lang="en-US" sz="1200" dirty="0" err="1">
                          <a:effectLst/>
                        </a:rPr>
                        <a:t>Hodak</a:t>
                      </a:r>
                      <a:r>
                        <a:rPr lang="en-US" sz="1200" dirty="0">
                          <a:effectLst/>
                        </a:rPr>
                        <a:t>, on </a:t>
                      </a:r>
                      <a:r>
                        <a:rPr lang="en-GB" sz="1200" dirty="0" err="1">
                          <a:effectLst/>
                        </a:rPr>
                        <a:t>Talentjourney</a:t>
                      </a:r>
                      <a:r>
                        <a:rPr lang="en-GB" sz="1200" dirty="0">
                          <a:effectLst/>
                        </a:rPr>
                        <a:t>  the Platform for CDS VET Excellence</a:t>
                      </a:r>
                      <a:endParaRPr lang="en-GB"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8619911"/>
                  </a:ext>
                </a:extLst>
              </a:tr>
              <a:tr h="0">
                <a:tc>
                  <a:txBody>
                    <a:bodyPr/>
                    <a:lstStyle/>
                    <a:p>
                      <a:pPr algn="ctr">
                        <a:lnSpc>
                          <a:spcPct val="100000"/>
                        </a:lnSpc>
                        <a:spcBef>
                          <a:spcPts val="0"/>
                        </a:spcBef>
                        <a:spcAft>
                          <a:spcPts val="300"/>
                        </a:spcAft>
                      </a:pPr>
                      <a:r>
                        <a:rPr lang="en-GB" sz="1200">
                          <a:effectLst/>
                        </a:rPr>
                        <a:t>11:00</a:t>
                      </a:r>
                      <a:endParaRPr lang="en-GB" sz="120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a:effectLst/>
                        </a:rPr>
                        <a:t>Coffee break</a:t>
                      </a:r>
                      <a:endParaRPr lang="en-GB" sz="1200" b="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a:effectLst/>
                        </a:rPr>
                        <a:t> </a:t>
                      </a:r>
                      <a:endParaRPr lang="en-GB" sz="1200" b="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6577535"/>
                  </a:ext>
                </a:extLst>
              </a:tr>
              <a:tr h="0">
                <a:tc>
                  <a:txBody>
                    <a:bodyPr/>
                    <a:lstStyle/>
                    <a:p>
                      <a:pPr algn="ctr">
                        <a:lnSpc>
                          <a:spcPct val="100000"/>
                        </a:lnSpc>
                        <a:spcBef>
                          <a:spcPts val="0"/>
                        </a:spcBef>
                        <a:spcAft>
                          <a:spcPts val="300"/>
                        </a:spcAft>
                      </a:pPr>
                      <a:r>
                        <a:rPr lang="en-GB" sz="1200">
                          <a:effectLst/>
                        </a:rPr>
                        <a:t>11:15</a:t>
                      </a:r>
                      <a:endParaRPr lang="en-GB" sz="120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a:effectLst/>
                        </a:rPr>
                        <a:t>Work in focus groups</a:t>
                      </a:r>
                    </a:p>
                    <a:p>
                      <a:pPr>
                        <a:lnSpc>
                          <a:spcPct val="100000"/>
                        </a:lnSpc>
                        <a:spcBef>
                          <a:spcPts val="0"/>
                        </a:spcBef>
                        <a:spcAft>
                          <a:spcPts val="300"/>
                        </a:spcAft>
                      </a:pPr>
                      <a:r>
                        <a:rPr lang="en-GB" sz="1200">
                          <a:effectLst/>
                        </a:rPr>
                        <a:t>Beyond EU funding: Tools and support services </a:t>
                      </a:r>
                      <a:endParaRPr lang="en-GB" sz="1200" b="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a:effectLst/>
                        </a:rPr>
                        <a:t>All participants contribute to discussions.</a:t>
                      </a:r>
                    </a:p>
                    <a:p>
                      <a:pPr>
                        <a:lnSpc>
                          <a:spcPct val="100000"/>
                        </a:lnSpc>
                        <a:spcBef>
                          <a:spcPts val="0"/>
                        </a:spcBef>
                        <a:spcAft>
                          <a:spcPts val="300"/>
                        </a:spcAft>
                      </a:pPr>
                      <a:r>
                        <a:rPr lang="en-GB" sz="1200" dirty="0">
                          <a:effectLst/>
                        </a:rPr>
                        <a:t>Chairs: Georgios </a:t>
                      </a:r>
                      <a:r>
                        <a:rPr lang="en-GB" sz="1200" dirty="0" err="1">
                          <a:effectLst/>
                        </a:rPr>
                        <a:t>Zisimos</a:t>
                      </a:r>
                      <a:r>
                        <a:rPr lang="en-GB" sz="1200" dirty="0">
                          <a:effectLst/>
                        </a:rPr>
                        <a:t> (ETF), Lore </a:t>
                      </a:r>
                      <a:r>
                        <a:rPr lang="en-GB" sz="1200" dirty="0" err="1">
                          <a:effectLst/>
                        </a:rPr>
                        <a:t>Schmid</a:t>
                      </a:r>
                      <a:r>
                        <a:rPr lang="en-GB" sz="1200" dirty="0">
                          <a:effectLst/>
                        </a:rPr>
                        <a:t> (Cedefop), John Edwards (JRC), Malgorzata </a:t>
                      </a:r>
                      <a:r>
                        <a:rPr lang="en-GB" sz="1200" dirty="0" err="1">
                          <a:effectLst/>
                        </a:rPr>
                        <a:t>Kozak</a:t>
                      </a:r>
                      <a:r>
                        <a:rPr lang="en-GB" sz="1200" dirty="0">
                          <a:effectLst/>
                        </a:rPr>
                        <a:t> (EAC), Michele </a:t>
                      </a:r>
                      <a:r>
                        <a:rPr lang="en-GB" sz="1200" dirty="0" err="1">
                          <a:effectLst/>
                        </a:rPr>
                        <a:t>Grombeer</a:t>
                      </a:r>
                      <a:r>
                        <a:rPr lang="en-GB" sz="1200" dirty="0">
                          <a:effectLst/>
                        </a:rPr>
                        <a:t> (EACEA), </a:t>
                      </a:r>
                      <a:r>
                        <a:rPr lang="en-GB" sz="1200" dirty="0" err="1">
                          <a:effectLst/>
                        </a:rPr>
                        <a:t>Liebe</a:t>
                      </a:r>
                      <a:r>
                        <a:rPr lang="en-GB" sz="1200" dirty="0">
                          <a:effectLst/>
                        </a:rPr>
                        <a:t>, Jens (UNESCO-UNEVOC,) Jan </a:t>
                      </a:r>
                      <a:r>
                        <a:rPr lang="en-GB" sz="1200" dirty="0" err="1">
                          <a:effectLst/>
                        </a:rPr>
                        <a:t>Varchola</a:t>
                      </a:r>
                      <a:r>
                        <a:rPr lang="en-GB" sz="1200" dirty="0">
                          <a:effectLst/>
                        </a:rPr>
                        <a:t> (EMPL), Stylianos Mavromoustakos (</a:t>
                      </a:r>
                      <a:r>
                        <a:rPr lang="en-GB" sz="1200" dirty="0" err="1">
                          <a:effectLst/>
                        </a:rPr>
                        <a:t>EfVET</a:t>
                      </a:r>
                      <a:r>
                        <a:rPr lang="en-GB" sz="1200" dirty="0">
                          <a:effectLst/>
                        </a:rPr>
                        <a:t>), </a:t>
                      </a:r>
                      <a:r>
                        <a:rPr lang="en-GB" sz="1200" dirty="0" err="1">
                          <a:effectLst/>
                        </a:rPr>
                        <a:t>Adrijana</a:t>
                      </a:r>
                      <a:r>
                        <a:rPr lang="en-GB" sz="1200" dirty="0">
                          <a:effectLst/>
                        </a:rPr>
                        <a:t> </a:t>
                      </a:r>
                      <a:r>
                        <a:rPr lang="en-GB" sz="1200" dirty="0" err="1">
                          <a:effectLst/>
                        </a:rPr>
                        <a:t>Hodak</a:t>
                      </a:r>
                      <a:r>
                        <a:rPr lang="en-GB" sz="1200" dirty="0">
                          <a:effectLst/>
                        </a:rPr>
                        <a:t> (</a:t>
                      </a:r>
                      <a:r>
                        <a:rPr lang="en-GB" sz="1200" dirty="0" err="1">
                          <a:effectLst/>
                        </a:rPr>
                        <a:t>Talentjourney</a:t>
                      </a:r>
                      <a:r>
                        <a:rPr lang="en-GB" sz="1200" dirty="0">
                          <a:effectLst/>
                        </a:rPr>
                        <a:t>), Pieter Hoekstra (CIV Water)</a:t>
                      </a:r>
                    </a:p>
                    <a:p>
                      <a:pPr>
                        <a:lnSpc>
                          <a:spcPct val="100000"/>
                        </a:lnSpc>
                        <a:spcBef>
                          <a:spcPts val="0"/>
                        </a:spcBef>
                        <a:spcAft>
                          <a:spcPts val="300"/>
                        </a:spcAft>
                      </a:pPr>
                      <a:r>
                        <a:rPr lang="en-GB" sz="1200" dirty="0">
                          <a:effectLst/>
                        </a:rPr>
                        <a:t>Rapporteurs: Appointed on spot for each table.</a:t>
                      </a:r>
                      <a:endParaRPr lang="en-GB" sz="1200" b="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4642746"/>
                  </a:ext>
                </a:extLst>
              </a:tr>
              <a:tr h="0">
                <a:tc>
                  <a:txBody>
                    <a:bodyPr/>
                    <a:lstStyle/>
                    <a:p>
                      <a:pPr algn="ctr">
                        <a:lnSpc>
                          <a:spcPct val="100000"/>
                        </a:lnSpc>
                        <a:spcBef>
                          <a:spcPts val="0"/>
                        </a:spcBef>
                        <a:spcAft>
                          <a:spcPts val="300"/>
                        </a:spcAft>
                      </a:pPr>
                      <a:r>
                        <a:rPr lang="en-GB" sz="1200">
                          <a:effectLst/>
                        </a:rPr>
                        <a:t>12:15</a:t>
                      </a:r>
                      <a:endParaRPr lang="en-GB" sz="120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smtClean="0">
                          <a:effectLst/>
                        </a:rPr>
                        <a:t>Reporting</a:t>
                      </a:r>
                      <a:endParaRPr lang="en-GB" sz="1200" b="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smtClean="0">
                          <a:effectLst/>
                        </a:rPr>
                        <a:t>Rapporteurs present conclusions from the focus groups discussions</a:t>
                      </a:r>
                      <a:endParaRPr lang="en-GB" sz="1200" b="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6746495"/>
                  </a:ext>
                </a:extLst>
              </a:tr>
              <a:tr h="0">
                <a:tc>
                  <a:txBody>
                    <a:bodyPr/>
                    <a:lstStyle/>
                    <a:p>
                      <a:pPr algn="ctr">
                        <a:lnSpc>
                          <a:spcPct val="100000"/>
                        </a:lnSpc>
                        <a:spcBef>
                          <a:spcPts val="0"/>
                        </a:spcBef>
                        <a:spcAft>
                          <a:spcPts val="300"/>
                        </a:spcAft>
                      </a:pPr>
                      <a:r>
                        <a:rPr lang="en-GB" sz="1200">
                          <a:effectLst/>
                        </a:rPr>
                        <a:t>12:30</a:t>
                      </a:r>
                      <a:endParaRPr lang="en-GB" sz="120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smtClean="0">
                          <a:effectLst/>
                        </a:rPr>
                        <a:t>End</a:t>
                      </a:r>
                      <a:endParaRPr lang="en-GB" sz="120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300"/>
                        </a:spcAft>
                      </a:pPr>
                      <a:r>
                        <a:rPr lang="en-GB" sz="1200" dirty="0">
                          <a:effectLst/>
                        </a:rPr>
                        <a:t>Joao Santos, European Commission</a:t>
                      </a:r>
                      <a:endParaRPr lang="en-GB" sz="1200" dirty="0">
                        <a:solidFill>
                          <a:srgbClr val="262626"/>
                        </a:solidFill>
                        <a:effectLst/>
                        <a:latin typeface="EC Square Sans Pro Light" panose="020B0506000000020004" pitchFamily="34" charset="0"/>
                        <a:ea typeface="Calibri" panose="020F0502020204030204" pitchFamily="34" charset="0"/>
                        <a:cs typeface="Times New Roman" panose="02020603050405020304" pitchFamily="18" charset="0"/>
                      </a:endParaRPr>
                    </a:p>
                  </a:txBody>
                  <a:tcPr marL="44153" marR="44153" marT="0" marB="0" anchor="ctr">
                    <a:lnL w="12700" cap="flat" cmpd="sng" algn="ctr">
                      <a:solidFill>
                        <a:srgbClr val="17308C"/>
                      </a:solidFill>
                      <a:prstDash val="solid"/>
                      <a:round/>
                      <a:headEnd type="none" w="med" len="med"/>
                      <a:tailEnd type="none" w="med" len="med"/>
                    </a:lnL>
                    <a:lnR w="12700" cap="flat" cmpd="sng" algn="ctr">
                      <a:solidFill>
                        <a:srgbClr val="17308C"/>
                      </a:solidFill>
                      <a:prstDash val="solid"/>
                      <a:round/>
                      <a:headEnd type="none" w="med" len="med"/>
                      <a:tailEnd type="none" w="med" len="med"/>
                    </a:lnR>
                    <a:lnT w="12700" cap="flat" cmpd="sng" algn="ctr">
                      <a:solidFill>
                        <a:srgbClr val="17308C"/>
                      </a:solidFill>
                      <a:prstDash val="solid"/>
                      <a:round/>
                      <a:headEnd type="none" w="med" len="med"/>
                      <a:tailEnd type="none" w="med" len="med"/>
                    </a:lnT>
                    <a:lnB w="12700" cap="flat" cmpd="sng" algn="ctr">
                      <a:solidFill>
                        <a:srgbClr val="17308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3674796"/>
                  </a:ext>
                </a:extLst>
              </a:tr>
            </a:tbl>
          </a:graphicData>
        </a:graphic>
      </p:graphicFrame>
    </p:spTree>
    <p:extLst>
      <p:ext uri="{BB962C8B-B14F-4D97-AF65-F5344CB8AC3E}">
        <p14:creationId xmlns:p14="http://schemas.microsoft.com/office/powerpoint/2010/main" val="5878916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31840" y="307779"/>
            <a:ext cx="6012160" cy="535781"/>
          </a:xfrm>
          <a:prstGeom prst="rect">
            <a:avLst/>
          </a:prstGeom>
        </p:spPr>
        <p:txBody>
          <a:bodyPr anchor="ctr" anchorCtr="0"/>
          <a:lstStyle>
            <a:lvl1pPr algn="l" defTabSz="914400" rtl="0" eaLnBrk="1" latinLnBrk="0" hangingPunct="1">
              <a:lnSpc>
                <a:spcPct val="90000"/>
              </a:lnSpc>
              <a:spcBef>
                <a:spcPct val="0"/>
              </a:spcBef>
              <a:buNone/>
              <a:defRPr sz="3200" b="1" kern="1200">
                <a:solidFill>
                  <a:schemeClr val="tx2"/>
                </a:solidFill>
                <a:latin typeface="+mj-lt"/>
                <a:ea typeface="Verdana" panose="020B0604030504040204" pitchFamily="34" charset="0"/>
                <a:cs typeface="Verdana" panose="020B0604030504040204" pitchFamily="34" charset="0"/>
              </a:defRPr>
            </a:lvl1pPr>
          </a:lstStyle>
          <a:p>
            <a:pPr fontAlgn="auto">
              <a:spcAft>
                <a:spcPts val="0"/>
              </a:spcAft>
              <a:defRPr/>
            </a:pPr>
            <a:endParaRPr lang="en-GB" dirty="0">
              <a:solidFill>
                <a:srgbClr val="292C69"/>
              </a:solidFill>
              <a:latin typeface="EC Square Sans Pro Medium"/>
            </a:endParaRPr>
          </a:p>
        </p:txBody>
      </p:sp>
      <p:sp>
        <p:nvSpPr>
          <p:cNvPr id="3" name="Text Placeholder 7"/>
          <p:cNvSpPr txBox="1">
            <a:spLocks/>
          </p:cNvSpPr>
          <p:nvPr/>
        </p:nvSpPr>
        <p:spPr>
          <a:xfrm>
            <a:off x="179513" y="1275606"/>
            <a:ext cx="8784976" cy="28564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spcAft>
                <a:spcPts val="0"/>
              </a:spcAft>
              <a:buSzPct val="90000"/>
              <a:buFont typeface="+mj-lt"/>
              <a:buAutoNum type="arabicPeriod"/>
              <a:defRPr/>
            </a:pPr>
            <a:r>
              <a:rPr lang="en-US" sz="2400" b="0" dirty="0" smtClean="0">
                <a:solidFill>
                  <a:srgbClr val="292C69"/>
                </a:solidFill>
                <a:latin typeface="EC Square Sans Pro Light"/>
              </a:rPr>
              <a:t>What </a:t>
            </a:r>
            <a:r>
              <a:rPr lang="en-US" sz="2400" b="0" dirty="0">
                <a:solidFill>
                  <a:srgbClr val="292C69"/>
                </a:solidFill>
                <a:latin typeface="EC Square Sans Pro Light"/>
              </a:rPr>
              <a:t>is “</a:t>
            </a:r>
            <a:r>
              <a:rPr lang="en-US" sz="2400" dirty="0">
                <a:solidFill>
                  <a:srgbClr val="292C69"/>
                </a:solidFill>
                <a:latin typeface="EC Square Sans Pro Light"/>
              </a:rPr>
              <a:t>Vocational Excellence</a:t>
            </a:r>
            <a:r>
              <a:rPr lang="en-US" sz="2400" b="0" dirty="0">
                <a:solidFill>
                  <a:srgbClr val="292C69"/>
                </a:solidFill>
                <a:latin typeface="EC Square Sans Pro Light"/>
              </a:rPr>
              <a:t>”? </a:t>
            </a:r>
          </a:p>
          <a:p>
            <a:pPr marL="457200" indent="-457200" fontAlgn="auto">
              <a:spcAft>
                <a:spcPts val="0"/>
              </a:spcAft>
              <a:buSzPct val="90000"/>
              <a:buFont typeface="+mj-lt"/>
              <a:buAutoNum type="arabicPeriod"/>
              <a:defRPr/>
            </a:pPr>
            <a:r>
              <a:rPr lang="en-US" sz="2400" b="0" dirty="0">
                <a:solidFill>
                  <a:srgbClr val="292C69"/>
                </a:solidFill>
                <a:latin typeface="EC Square Sans Pro Light"/>
              </a:rPr>
              <a:t>Is there a trade-off between </a:t>
            </a:r>
            <a:r>
              <a:rPr lang="en-US" sz="2400" dirty="0">
                <a:solidFill>
                  <a:srgbClr val="292C69"/>
                </a:solidFill>
                <a:latin typeface="EC Square Sans Pro Light"/>
              </a:rPr>
              <a:t>excellence</a:t>
            </a:r>
            <a:r>
              <a:rPr lang="en-US" sz="2400" b="0" dirty="0">
                <a:solidFill>
                  <a:srgbClr val="292C69"/>
                </a:solidFill>
                <a:latin typeface="EC Square Sans Pro Light"/>
              </a:rPr>
              <a:t> and </a:t>
            </a:r>
            <a:r>
              <a:rPr lang="en-US" sz="2400" dirty="0">
                <a:solidFill>
                  <a:srgbClr val="292C69"/>
                </a:solidFill>
                <a:latin typeface="EC Square Sans Pro Light"/>
              </a:rPr>
              <a:t>inclusion</a:t>
            </a:r>
            <a:r>
              <a:rPr lang="en-US" sz="2400" b="0" dirty="0">
                <a:solidFill>
                  <a:srgbClr val="292C69"/>
                </a:solidFill>
                <a:latin typeface="EC Square Sans Pro Light"/>
              </a:rPr>
              <a:t>? </a:t>
            </a:r>
          </a:p>
          <a:p>
            <a:pPr marL="457200" indent="-457200" fontAlgn="auto">
              <a:spcAft>
                <a:spcPts val="0"/>
              </a:spcAft>
              <a:buSzPct val="90000"/>
              <a:buFont typeface="+mj-lt"/>
              <a:buAutoNum type="arabicPeriod"/>
              <a:defRPr/>
            </a:pPr>
            <a:r>
              <a:rPr lang="en-US" sz="2400" b="0" dirty="0">
                <a:solidFill>
                  <a:srgbClr val="292C69"/>
                </a:solidFill>
                <a:latin typeface="EC Square Sans Pro Light"/>
              </a:rPr>
              <a:t>What are the </a:t>
            </a:r>
            <a:r>
              <a:rPr lang="en-US" sz="2400" dirty="0">
                <a:solidFill>
                  <a:srgbClr val="292C69"/>
                </a:solidFill>
                <a:latin typeface="EC Square Sans Pro Light"/>
              </a:rPr>
              <a:t>critical success factors </a:t>
            </a:r>
            <a:r>
              <a:rPr lang="en-US" sz="2400" b="0" dirty="0">
                <a:solidFill>
                  <a:srgbClr val="292C69"/>
                </a:solidFill>
                <a:latin typeface="EC Square Sans Pro Light"/>
              </a:rPr>
              <a:t>and </a:t>
            </a:r>
            <a:r>
              <a:rPr lang="en-US" sz="2400" dirty="0">
                <a:solidFill>
                  <a:srgbClr val="292C69"/>
                </a:solidFill>
                <a:latin typeface="EC Square Sans Pro Light"/>
              </a:rPr>
              <a:t>activities</a:t>
            </a:r>
            <a:r>
              <a:rPr lang="en-US" sz="2400" b="0" dirty="0">
                <a:solidFill>
                  <a:srgbClr val="292C69"/>
                </a:solidFill>
                <a:latin typeface="EC Square Sans Pro Light"/>
              </a:rPr>
              <a:t> that </a:t>
            </a:r>
            <a:r>
              <a:rPr lang="en-US" sz="2400" b="0" dirty="0" err="1">
                <a:solidFill>
                  <a:srgbClr val="292C69"/>
                </a:solidFill>
                <a:latin typeface="EC Square Sans Pro Light"/>
              </a:rPr>
              <a:t>characterise</a:t>
            </a:r>
            <a:r>
              <a:rPr lang="en-US" sz="2400" b="0" dirty="0">
                <a:solidFill>
                  <a:srgbClr val="292C69"/>
                </a:solidFill>
                <a:latin typeface="EC Square Sans Pro Light"/>
              </a:rPr>
              <a:t> Vocational Excellence? </a:t>
            </a:r>
          </a:p>
          <a:p>
            <a:pPr marL="457200" indent="-457200" fontAlgn="auto">
              <a:spcAft>
                <a:spcPts val="0"/>
              </a:spcAft>
              <a:buSzPct val="90000"/>
              <a:buFont typeface="+mj-lt"/>
              <a:buAutoNum type="arabicPeriod"/>
              <a:defRPr/>
            </a:pPr>
            <a:r>
              <a:rPr lang="en-US" sz="2400" b="0" dirty="0">
                <a:solidFill>
                  <a:srgbClr val="292C69"/>
                </a:solidFill>
                <a:latin typeface="EC Square Sans Pro Light"/>
              </a:rPr>
              <a:t>What </a:t>
            </a:r>
            <a:r>
              <a:rPr lang="en-US" sz="2400" dirty="0">
                <a:solidFill>
                  <a:srgbClr val="292C69"/>
                </a:solidFill>
                <a:latin typeface="EC Square Sans Pro Light"/>
              </a:rPr>
              <a:t>support services</a:t>
            </a:r>
            <a:r>
              <a:rPr lang="en-US" sz="2400" b="0" dirty="0">
                <a:solidFill>
                  <a:srgbClr val="292C69"/>
                </a:solidFill>
                <a:latin typeface="EC Square Sans Pro Light"/>
              </a:rPr>
              <a:t>, </a:t>
            </a:r>
            <a:r>
              <a:rPr lang="en-US" sz="2400" dirty="0">
                <a:solidFill>
                  <a:srgbClr val="292C69"/>
                </a:solidFill>
                <a:latin typeface="EC Square Sans Pro Light"/>
              </a:rPr>
              <a:t>tools and instruments </a:t>
            </a:r>
            <a:r>
              <a:rPr lang="en-US" sz="2400" b="0" dirty="0">
                <a:solidFill>
                  <a:srgbClr val="292C69"/>
                </a:solidFill>
                <a:latin typeface="EC Square Sans Pro Light"/>
              </a:rPr>
              <a:t>should be made available at EU level to support the development of Vocational Excellence throughout Europe</a:t>
            </a:r>
            <a:r>
              <a:rPr lang="en-US" sz="2400" b="0" dirty="0" smtClean="0">
                <a:solidFill>
                  <a:srgbClr val="292C69"/>
                </a:solidFill>
                <a:latin typeface="EC Square Sans Pro Light"/>
              </a:rPr>
              <a:t>?</a:t>
            </a:r>
            <a:endParaRPr lang="en-US" sz="2400" b="0" dirty="0">
              <a:solidFill>
                <a:srgbClr val="292C69"/>
              </a:solidFill>
              <a:latin typeface="EC Square Sans Pro Light"/>
            </a:endParaRPr>
          </a:p>
        </p:txBody>
      </p:sp>
      <p:sp>
        <p:nvSpPr>
          <p:cNvPr id="8" name="Rectangle 7"/>
          <p:cNvSpPr/>
          <p:nvPr/>
        </p:nvSpPr>
        <p:spPr>
          <a:xfrm>
            <a:off x="3707904" y="252503"/>
            <a:ext cx="4548425" cy="830997"/>
          </a:xfrm>
          <a:prstGeom prst="rect">
            <a:avLst/>
          </a:prstGeom>
        </p:spPr>
        <p:txBody>
          <a:bodyPr wrap="none">
            <a:spAutoFit/>
          </a:bodyPr>
          <a:lstStyle/>
          <a:p>
            <a:pPr lvl="0" fontAlgn="auto">
              <a:spcAft>
                <a:spcPts val="0"/>
              </a:spcAft>
              <a:buSzPct val="90000"/>
              <a:defRPr/>
            </a:pPr>
            <a:r>
              <a:rPr lang="en-US" sz="2400" dirty="0">
                <a:solidFill>
                  <a:srgbClr val="F39200"/>
                </a:solidFill>
                <a:latin typeface="EC Square Sans Pro Medium"/>
              </a:rPr>
              <a:t>Session 1: Vocational excellence </a:t>
            </a:r>
            <a:endParaRPr lang="en-US" sz="2400" dirty="0" smtClean="0">
              <a:solidFill>
                <a:srgbClr val="F39200"/>
              </a:solidFill>
              <a:latin typeface="EC Square Sans Pro Medium"/>
            </a:endParaRPr>
          </a:p>
          <a:p>
            <a:pPr lvl="0" fontAlgn="auto">
              <a:spcAft>
                <a:spcPts val="0"/>
              </a:spcAft>
              <a:buSzPct val="90000"/>
              <a:defRPr/>
            </a:pPr>
            <a:r>
              <a:rPr lang="en-US" sz="2400" dirty="0" smtClean="0">
                <a:solidFill>
                  <a:srgbClr val="F39200"/>
                </a:solidFill>
                <a:latin typeface="EC Square Sans Pro Medium"/>
              </a:rPr>
              <a:t>Focus </a:t>
            </a:r>
            <a:r>
              <a:rPr lang="en-US" sz="2400" dirty="0">
                <a:solidFill>
                  <a:srgbClr val="F39200"/>
                </a:solidFill>
                <a:latin typeface="EC Square Sans Pro Medium"/>
              </a:rPr>
              <a:t>groups, 11:15 – 12:15</a:t>
            </a:r>
          </a:p>
        </p:txBody>
      </p:sp>
    </p:spTree>
    <p:extLst>
      <p:ext uri="{BB962C8B-B14F-4D97-AF65-F5344CB8AC3E}">
        <p14:creationId xmlns:p14="http://schemas.microsoft.com/office/powerpoint/2010/main" val="2285273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86B6C70-8641-40BA-B133-2AF9B0AA79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11434"/>
          </a:xfrm>
        </p:spPr>
      </p:pic>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18</a:t>
            </a:fld>
            <a:endParaRPr lang="en-GB"/>
          </a:p>
        </p:txBody>
      </p:sp>
    </p:spTree>
    <p:extLst>
      <p:ext uri="{BB962C8B-B14F-4D97-AF65-F5344CB8AC3E}">
        <p14:creationId xmlns:p14="http://schemas.microsoft.com/office/powerpoint/2010/main" val="34327865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65552F9-4D4A-4715-A640-A89BD8ECE22F}"/>
              </a:ext>
            </a:extLst>
          </p:cNvPr>
          <p:cNvSpPr txBox="1">
            <a:spLocks/>
          </p:cNvSpPr>
          <p:nvPr/>
        </p:nvSpPr>
        <p:spPr>
          <a:xfrm>
            <a:off x="-3160" y="0"/>
            <a:ext cx="4791184"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600" dirty="0">
                <a:solidFill>
                  <a:schemeClr val="bg1"/>
                </a:solidFill>
                <a:latin typeface="+mn-lt"/>
              </a:rPr>
              <a:t>Generational paradigm shifts</a:t>
            </a:r>
          </a:p>
          <a:p>
            <a:pPr algn="l"/>
            <a:r>
              <a:rPr lang="en-GB" sz="1600" i="1" dirty="0">
                <a:solidFill>
                  <a:schemeClr val="bg1"/>
                </a:solidFill>
                <a:latin typeface="+mn-lt"/>
                <a:ea typeface="Verdana" panose="020B0604030504040204" pitchFamily="34" charset="0"/>
                <a:cs typeface="Verdana" panose="020B0604030504040204" pitchFamily="34" charset="0"/>
              </a:rPr>
              <a:t>over lifetime</a:t>
            </a:r>
          </a:p>
        </p:txBody>
      </p:sp>
      <p:sp>
        <p:nvSpPr>
          <p:cNvPr id="23" name="Title 1">
            <a:extLst>
              <a:ext uri="{FF2B5EF4-FFF2-40B4-BE49-F238E27FC236}">
                <a16:creationId xmlns:a16="http://schemas.microsoft.com/office/drawing/2014/main" id="{365552F9-4D4A-4715-A640-A89BD8ECE22F}"/>
              </a:ext>
            </a:extLst>
          </p:cNvPr>
          <p:cNvSpPr txBox="1">
            <a:spLocks/>
          </p:cNvSpPr>
          <p:nvPr/>
        </p:nvSpPr>
        <p:spPr>
          <a:xfrm>
            <a:off x="6372200" y="177544"/>
            <a:ext cx="2689264" cy="36004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GB" sz="1400" i="1" dirty="0">
                <a:solidFill>
                  <a:schemeClr val="bg1"/>
                </a:solidFill>
                <a:latin typeface="+mn-lt"/>
              </a:rPr>
              <a:t>@Heather McGowan, and </a:t>
            </a:r>
          </a:p>
          <a:p>
            <a:pPr algn="r"/>
            <a:r>
              <a:rPr lang="en-GB" sz="1400" i="1" dirty="0">
                <a:solidFill>
                  <a:schemeClr val="bg1"/>
                </a:solidFill>
                <a:latin typeface="+mn-lt"/>
                <a:ea typeface="Verdana" panose="020B0604030504040204" pitchFamily="34" charset="0"/>
                <a:cs typeface="Verdana" panose="020B0604030504040204" pitchFamily="34" charset="0"/>
              </a:rPr>
              <a:t>World Economic Forum</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915566"/>
            <a:ext cx="7296810" cy="41044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2</a:t>
            </a:fld>
            <a:endParaRPr lang="en-GB"/>
          </a:p>
        </p:txBody>
      </p:sp>
    </p:spTree>
    <p:extLst>
      <p:ext uri="{BB962C8B-B14F-4D97-AF65-F5344CB8AC3E}">
        <p14:creationId xmlns:p14="http://schemas.microsoft.com/office/powerpoint/2010/main" val="25545396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1113" y="0"/>
            <a:ext cx="4560887" cy="7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anchor="ctr"/>
          <a:lstStyle>
            <a:lvl1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1pPr>
            <a:lvl2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2pPr>
            <a:lvl3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3pPr>
            <a:lvl4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4pPr>
            <a:lvl5pPr algn="l" rtl="0" eaLnBrk="0" fontAlgn="base" hangingPunct="0">
              <a:spcBef>
                <a:spcPct val="0"/>
              </a:spcBef>
              <a:spcAft>
                <a:spcPct val="0"/>
              </a:spcAft>
              <a:defRPr sz="3000" b="1">
                <a:solidFill>
                  <a:srgbClr val="0F5494"/>
                </a:solidFill>
                <a:latin typeface="Tahoma" pitchFamily="34" charset="0"/>
                <a:ea typeface="MS PGothic" pitchFamily="34" charset="-128"/>
                <a:cs typeface="Tahom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12700" eaLnBrk="1" hangingPunct="1">
              <a:spcBef>
                <a:spcPts val="0"/>
              </a:spcBef>
              <a:spcAft>
                <a:spcPts val="0"/>
              </a:spcAft>
              <a:buClr>
                <a:srgbClr val="2D5EC1"/>
              </a:buClr>
              <a:defRPr/>
            </a:pPr>
            <a:r>
              <a:rPr lang="en-GB" sz="1600" dirty="0" smtClean="0">
                <a:solidFill>
                  <a:schemeClr val="bg1"/>
                </a:solidFill>
                <a:latin typeface="+mn-lt"/>
                <a:ea typeface="+mn-ea"/>
                <a:cs typeface="+mn-cs"/>
              </a:rPr>
              <a:t>Understanding “Science” based and “Practice” based Innovation</a:t>
            </a:r>
            <a:endParaRPr lang="en-GB" sz="1200" i="1" dirty="0">
              <a:solidFill>
                <a:schemeClr val="bg1"/>
              </a:solidFill>
              <a:latin typeface="+mn-lt"/>
              <a:ea typeface="+mn-ea"/>
              <a:cs typeface="+mn-cs"/>
            </a:endParaRPr>
          </a:p>
        </p:txBody>
      </p:sp>
      <p:sp>
        <p:nvSpPr>
          <p:cNvPr id="6" name="TextBox 5">
            <a:extLst>
              <a:ext uri="{FF2B5EF4-FFF2-40B4-BE49-F238E27FC236}">
                <a16:creationId xmlns:a16="http://schemas.microsoft.com/office/drawing/2014/main" id="{37DE7D8E-F994-4386-AE91-46938D3F698E}"/>
              </a:ext>
            </a:extLst>
          </p:cNvPr>
          <p:cNvSpPr txBox="1"/>
          <p:nvPr/>
        </p:nvSpPr>
        <p:spPr>
          <a:xfrm>
            <a:off x="148680" y="987574"/>
            <a:ext cx="8846640" cy="3970318"/>
          </a:xfrm>
          <a:prstGeom prst="rect">
            <a:avLst/>
          </a:prstGeom>
          <a:solidFill>
            <a:schemeClr val="bg1"/>
          </a:solidFill>
          <a:ln>
            <a:solidFill>
              <a:srgbClr val="004494"/>
            </a:solidFill>
          </a:ln>
          <a:effectLst>
            <a:glow rad="139700">
              <a:schemeClr val="accent4">
                <a:satMod val="175000"/>
                <a:alpha val="40000"/>
              </a:schemeClr>
            </a:glow>
          </a:effectLst>
        </p:spPr>
        <p:txBody>
          <a:bodyPr wrap="square" rtlCol="0">
            <a:spAutoFit/>
          </a:bodyPr>
          <a:lstStyle/>
          <a:p>
            <a:pPr>
              <a:tabLst>
                <a:tab pos="361950" algn="l"/>
              </a:tabLst>
            </a:pPr>
            <a:r>
              <a:rPr lang="en-US" sz="1600" b="0" dirty="0" smtClean="0">
                <a:solidFill>
                  <a:srgbClr val="004494"/>
                </a:solidFill>
                <a:ea typeface="Verdana" panose="020B0604030504040204" pitchFamily="34" charset="0"/>
                <a:cs typeface="Verdana" panose="020B0604030504040204" pitchFamily="34" charset="0"/>
              </a:rPr>
              <a:t>The </a:t>
            </a:r>
            <a:r>
              <a:rPr lang="en-US" sz="1600" b="0" dirty="0">
                <a:solidFill>
                  <a:srgbClr val="004494"/>
                </a:solidFill>
                <a:ea typeface="Verdana" panose="020B0604030504040204" pitchFamily="34" charset="0"/>
                <a:cs typeface="Verdana" panose="020B0604030504040204" pitchFamily="34" charset="0"/>
              </a:rPr>
              <a:t>role of applying scientific findings and technologies in </a:t>
            </a:r>
            <a:endParaRPr lang="en-US" sz="1600" b="0" dirty="0" smtClean="0">
              <a:solidFill>
                <a:srgbClr val="004494"/>
              </a:solidFill>
              <a:ea typeface="Verdana" panose="020B0604030504040204" pitchFamily="34" charset="0"/>
              <a:cs typeface="Verdana" panose="020B0604030504040204" pitchFamily="34" charset="0"/>
            </a:endParaRPr>
          </a:p>
          <a:p>
            <a:pPr>
              <a:tabLst>
                <a:tab pos="361950" algn="l"/>
              </a:tabLst>
            </a:pPr>
            <a:r>
              <a:rPr lang="en-US" sz="1600" b="0" dirty="0" smtClean="0">
                <a:solidFill>
                  <a:srgbClr val="004494"/>
                </a:solidFill>
                <a:ea typeface="Verdana" panose="020B0604030504040204" pitchFamily="34" charset="0"/>
                <a:cs typeface="Verdana" panose="020B0604030504040204" pitchFamily="34" charset="0"/>
              </a:rPr>
              <a:t>Closed research </a:t>
            </a:r>
            <a:r>
              <a:rPr lang="en-US" sz="1600" b="0" dirty="0">
                <a:solidFill>
                  <a:srgbClr val="004494"/>
                </a:solidFill>
                <a:ea typeface="Verdana" panose="020B0604030504040204" pitchFamily="34" charset="0"/>
                <a:cs typeface="Verdana" panose="020B0604030504040204" pitchFamily="34" charset="0"/>
              </a:rPr>
              <a:t>and development environments is diminishing. </a:t>
            </a:r>
            <a:endParaRPr lang="en-US" sz="1600" b="0" dirty="0" smtClean="0">
              <a:solidFill>
                <a:srgbClr val="004494"/>
              </a:solidFill>
              <a:ea typeface="Verdana" panose="020B0604030504040204" pitchFamily="34" charset="0"/>
              <a:cs typeface="Verdana" panose="020B0604030504040204" pitchFamily="34" charset="0"/>
            </a:endParaRPr>
          </a:p>
          <a:p>
            <a:pPr>
              <a:tabLst>
                <a:tab pos="361950" algn="l"/>
              </a:tabLst>
            </a:pPr>
            <a:endParaRPr lang="en-US" sz="1600" b="0" dirty="0">
              <a:solidFill>
                <a:srgbClr val="004494"/>
              </a:solidFill>
              <a:ea typeface="Verdana" panose="020B0604030504040204" pitchFamily="34" charset="0"/>
              <a:cs typeface="Verdana" panose="020B0604030504040204" pitchFamily="34" charset="0"/>
            </a:endParaRPr>
          </a:p>
          <a:p>
            <a:pPr>
              <a:tabLst>
                <a:tab pos="361950" algn="l"/>
              </a:tabLst>
            </a:pPr>
            <a:r>
              <a:rPr lang="en-US" sz="1600" b="0" dirty="0" smtClean="0">
                <a:solidFill>
                  <a:srgbClr val="004494"/>
                </a:solidFill>
                <a:ea typeface="Verdana" panose="020B0604030504040204" pitchFamily="34" charset="0"/>
                <a:cs typeface="Verdana" panose="020B0604030504040204" pitchFamily="34" charset="0"/>
              </a:rPr>
              <a:t>According </a:t>
            </a:r>
            <a:r>
              <a:rPr lang="en-US" sz="1600" b="0" dirty="0">
                <a:solidFill>
                  <a:srgbClr val="004494"/>
                </a:solidFill>
                <a:ea typeface="Verdana" panose="020B0604030504040204" pitchFamily="34" charset="0"/>
                <a:cs typeface="Verdana" panose="020B0604030504040204" pitchFamily="34" charset="0"/>
              </a:rPr>
              <a:t>to the Innovation </a:t>
            </a:r>
            <a:r>
              <a:rPr lang="en-US" sz="1600" b="0" dirty="0" smtClean="0">
                <a:solidFill>
                  <a:srgbClr val="004494"/>
                </a:solidFill>
                <a:ea typeface="Verdana" panose="020B0604030504040204" pitchFamily="34" charset="0"/>
                <a:cs typeface="Verdana" panose="020B0604030504040204" pitchFamily="34" charset="0"/>
              </a:rPr>
              <a:t>in Europe survey, </a:t>
            </a:r>
            <a:r>
              <a:rPr lang="en-US" sz="1600" dirty="0" smtClean="0">
                <a:solidFill>
                  <a:srgbClr val="004494"/>
                </a:solidFill>
                <a:ea typeface="Verdana" panose="020B0604030504040204" pitchFamily="34" charset="0"/>
                <a:cs typeface="Verdana" panose="020B0604030504040204" pitchFamily="34" charset="0"/>
              </a:rPr>
              <a:t>only </a:t>
            </a:r>
            <a:r>
              <a:rPr lang="en-US" sz="1600" dirty="0" smtClean="0">
                <a:solidFill>
                  <a:srgbClr val="FF0000"/>
                </a:solidFill>
                <a:ea typeface="Verdana" panose="020B0604030504040204" pitchFamily="34" charset="0"/>
                <a:cs typeface="Verdana" panose="020B0604030504040204" pitchFamily="34" charset="0"/>
              </a:rPr>
              <a:t>4% </a:t>
            </a:r>
            <a:r>
              <a:rPr lang="en-US" sz="1600" dirty="0">
                <a:solidFill>
                  <a:srgbClr val="004494"/>
                </a:solidFill>
                <a:ea typeface="Verdana" panose="020B0604030504040204" pitchFamily="34" charset="0"/>
                <a:cs typeface="Verdana" panose="020B0604030504040204" pitchFamily="34" charset="0"/>
              </a:rPr>
              <a:t>of innovations are based on academic </a:t>
            </a:r>
            <a:r>
              <a:rPr lang="en-US" sz="1600" dirty="0" smtClean="0">
                <a:solidFill>
                  <a:srgbClr val="004494"/>
                </a:solidFill>
                <a:ea typeface="Verdana" panose="020B0604030504040204" pitchFamily="34" charset="0"/>
                <a:cs typeface="Verdana" panose="020B0604030504040204" pitchFamily="34" charset="0"/>
              </a:rPr>
              <a:t>research</a:t>
            </a:r>
            <a:r>
              <a:rPr lang="en-US" sz="1600" b="0" dirty="0" smtClean="0">
                <a:solidFill>
                  <a:srgbClr val="004494"/>
                </a:solidFill>
                <a:ea typeface="Verdana" panose="020B0604030504040204" pitchFamily="34" charset="0"/>
                <a:cs typeface="Verdana" panose="020B0604030504040204" pitchFamily="34" charset="0"/>
              </a:rPr>
              <a:t>. The </a:t>
            </a:r>
            <a:r>
              <a:rPr lang="en-US" sz="1600" b="0" dirty="0">
                <a:solidFill>
                  <a:srgbClr val="004494"/>
                </a:solidFill>
                <a:ea typeface="Verdana" panose="020B0604030504040204" pitchFamily="34" charset="0"/>
                <a:cs typeface="Verdana" panose="020B0604030504040204" pitchFamily="34" charset="0"/>
              </a:rPr>
              <a:t>survey also shows that the most significant sources of innovation are </a:t>
            </a:r>
            <a:r>
              <a:rPr lang="en-US" sz="1600" dirty="0">
                <a:solidFill>
                  <a:srgbClr val="004494"/>
                </a:solidFill>
                <a:ea typeface="Verdana" panose="020B0604030504040204" pitchFamily="34" charset="0"/>
                <a:cs typeface="Verdana" panose="020B0604030504040204" pitchFamily="34" charset="0"/>
              </a:rPr>
              <a:t>customer contacts, company networks and the like</a:t>
            </a:r>
            <a:r>
              <a:rPr lang="en-US" sz="1600" b="0" dirty="0">
                <a:solidFill>
                  <a:srgbClr val="004494"/>
                </a:solidFill>
                <a:ea typeface="Verdana" panose="020B0604030504040204" pitchFamily="34" charset="0"/>
                <a:cs typeface="Verdana" panose="020B0604030504040204" pitchFamily="34" charset="0"/>
              </a:rPr>
              <a:t>. These produce </a:t>
            </a:r>
            <a:r>
              <a:rPr lang="en-US" sz="1600" dirty="0">
                <a:solidFill>
                  <a:srgbClr val="FF0000"/>
                </a:solidFill>
                <a:ea typeface="Verdana" panose="020B0604030504040204" pitchFamily="34" charset="0"/>
                <a:cs typeface="Verdana" panose="020B0604030504040204" pitchFamily="34" charset="0"/>
              </a:rPr>
              <a:t>96%</a:t>
            </a:r>
            <a:r>
              <a:rPr lang="en-US" sz="1600" dirty="0">
                <a:solidFill>
                  <a:srgbClr val="004494"/>
                </a:solidFill>
                <a:ea typeface="Verdana" panose="020B0604030504040204" pitchFamily="34" charset="0"/>
                <a:cs typeface="Verdana" panose="020B0604030504040204" pitchFamily="34" charset="0"/>
              </a:rPr>
              <a:t> of innovations</a:t>
            </a:r>
            <a:r>
              <a:rPr lang="en-US" sz="1600" b="0" dirty="0">
                <a:solidFill>
                  <a:srgbClr val="004494"/>
                </a:solidFill>
                <a:ea typeface="Verdana" panose="020B0604030504040204" pitchFamily="34" charset="0"/>
                <a:cs typeface="Verdana" panose="020B0604030504040204" pitchFamily="34" charset="0"/>
              </a:rPr>
              <a:t>. </a:t>
            </a:r>
            <a:endParaRPr lang="en-US" sz="1600" b="0" dirty="0" smtClean="0">
              <a:solidFill>
                <a:srgbClr val="004494"/>
              </a:solidFill>
              <a:ea typeface="Verdana" panose="020B0604030504040204" pitchFamily="34" charset="0"/>
              <a:cs typeface="Verdana" panose="020B0604030504040204" pitchFamily="34" charset="0"/>
            </a:endParaRPr>
          </a:p>
          <a:p>
            <a:pPr>
              <a:tabLst>
                <a:tab pos="361950" algn="l"/>
              </a:tabLst>
            </a:pPr>
            <a:endParaRPr lang="en-US" sz="1600" b="0" dirty="0" smtClean="0">
              <a:solidFill>
                <a:srgbClr val="004494"/>
              </a:solidFill>
              <a:ea typeface="Verdana" panose="020B0604030504040204" pitchFamily="34" charset="0"/>
              <a:cs typeface="Verdana" panose="020B0604030504040204" pitchFamily="34" charset="0"/>
            </a:endParaRPr>
          </a:p>
          <a:p>
            <a:pPr>
              <a:tabLst>
                <a:tab pos="361950" algn="l"/>
              </a:tabLst>
            </a:pPr>
            <a:r>
              <a:rPr lang="en-US" sz="1600" b="0" dirty="0" smtClean="0">
                <a:solidFill>
                  <a:srgbClr val="004494"/>
                </a:solidFill>
                <a:ea typeface="Verdana" panose="020B0604030504040204" pitchFamily="34" charset="0"/>
                <a:cs typeface="Verdana" panose="020B0604030504040204" pitchFamily="34" charset="0"/>
              </a:rPr>
              <a:t>So</a:t>
            </a:r>
            <a:r>
              <a:rPr lang="en-US" sz="1600" b="0" dirty="0">
                <a:solidFill>
                  <a:srgbClr val="004494"/>
                </a:solidFill>
                <a:ea typeface="Verdana" panose="020B0604030504040204" pitchFamily="34" charset="0"/>
                <a:cs typeface="Verdana" panose="020B0604030504040204" pitchFamily="34" charset="0"/>
              </a:rPr>
              <a:t>, if scientific research is the initiator for only a fraction of innovations, there is reason thoroughly to consider the birth mechanisms of innovations and what methods would work best in their promotion. Innovations usually evolve from a </a:t>
            </a:r>
            <a:r>
              <a:rPr lang="en-US" sz="1600" dirty="0">
                <a:solidFill>
                  <a:srgbClr val="004494"/>
                </a:solidFill>
                <a:ea typeface="Verdana" panose="020B0604030504040204" pitchFamily="34" charset="0"/>
                <a:cs typeface="Verdana" panose="020B0604030504040204" pitchFamily="34" charset="0"/>
              </a:rPr>
              <a:t>practical need</a:t>
            </a:r>
            <a:r>
              <a:rPr lang="en-US" sz="1600" b="0" dirty="0">
                <a:solidFill>
                  <a:srgbClr val="004494"/>
                </a:solidFill>
                <a:ea typeface="Verdana" panose="020B0604030504040204" pitchFamily="34" charset="0"/>
                <a:cs typeface="Verdana" panose="020B0604030504040204" pitchFamily="34" charset="0"/>
              </a:rPr>
              <a:t>, and they are developed in a context that is far removed from the environment where scientific innovations are produced. </a:t>
            </a:r>
            <a:endParaRPr lang="en-US" sz="1600" b="0" dirty="0" smtClean="0">
              <a:solidFill>
                <a:srgbClr val="004494"/>
              </a:solidFill>
              <a:ea typeface="Verdana" panose="020B0604030504040204" pitchFamily="34" charset="0"/>
              <a:cs typeface="Verdana" panose="020B0604030504040204" pitchFamily="34" charset="0"/>
            </a:endParaRPr>
          </a:p>
          <a:p>
            <a:pPr>
              <a:tabLst>
                <a:tab pos="361950" algn="l"/>
              </a:tabLst>
            </a:pPr>
            <a:endParaRPr lang="en-US" sz="1600" b="0" dirty="0" smtClean="0">
              <a:solidFill>
                <a:srgbClr val="004494"/>
              </a:solidFill>
              <a:ea typeface="Verdana" panose="020B0604030504040204" pitchFamily="34" charset="0"/>
              <a:cs typeface="Verdana" panose="020B0604030504040204" pitchFamily="34" charset="0"/>
            </a:endParaRPr>
          </a:p>
          <a:p>
            <a:pPr>
              <a:tabLst>
                <a:tab pos="361950" algn="l"/>
              </a:tabLst>
            </a:pPr>
            <a:r>
              <a:rPr lang="en-GB" sz="1400" b="0" i="1" dirty="0" err="1">
                <a:solidFill>
                  <a:srgbClr val="004494"/>
                </a:solidFill>
                <a:ea typeface="Verdana" panose="020B0604030504040204" pitchFamily="34" charset="0"/>
                <a:cs typeface="Verdana" panose="020B0604030504040204" pitchFamily="34" charset="0"/>
              </a:rPr>
              <a:t>Vesa</a:t>
            </a:r>
            <a:r>
              <a:rPr lang="en-GB" sz="1400" b="0" i="1" dirty="0">
                <a:solidFill>
                  <a:srgbClr val="004494"/>
                </a:solidFill>
                <a:ea typeface="Verdana" panose="020B0604030504040204" pitchFamily="34" charset="0"/>
                <a:cs typeface="Verdana" panose="020B0604030504040204" pitchFamily="34" charset="0"/>
              </a:rPr>
              <a:t> </a:t>
            </a:r>
            <a:r>
              <a:rPr lang="en-GB" sz="1400" b="0" i="1" dirty="0" err="1" smtClean="0">
                <a:solidFill>
                  <a:srgbClr val="004494"/>
                </a:solidFill>
                <a:ea typeface="Verdana" panose="020B0604030504040204" pitchFamily="34" charset="0"/>
                <a:cs typeface="Verdana" panose="020B0604030504040204" pitchFamily="34" charset="0"/>
              </a:rPr>
              <a:t>Harmaakorpi</a:t>
            </a:r>
            <a:r>
              <a:rPr lang="en-GB" sz="1400" b="0" i="1" dirty="0" smtClean="0">
                <a:solidFill>
                  <a:srgbClr val="004494"/>
                </a:solidFill>
                <a:ea typeface="Verdana" panose="020B0604030504040204" pitchFamily="34" charset="0"/>
                <a:cs typeface="Verdana" panose="020B0604030504040204" pitchFamily="34" charset="0"/>
              </a:rPr>
              <a:t/>
            </a:r>
            <a:br>
              <a:rPr lang="en-GB" sz="1400" b="0" i="1" dirty="0" smtClean="0">
                <a:solidFill>
                  <a:srgbClr val="004494"/>
                </a:solidFill>
                <a:ea typeface="Verdana" panose="020B0604030504040204" pitchFamily="34" charset="0"/>
                <a:cs typeface="Verdana" panose="020B0604030504040204" pitchFamily="34" charset="0"/>
              </a:rPr>
            </a:br>
            <a:r>
              <a:rPr lang="en-US" sz="1400" b="0" i="1" dirty="0" smtClean="0">
                <a:solidFill>
                  <a:srgbClr val="004494"/>
                </a:solidFill>
                <a:ea typeface="Verdana" panose="020B0604030504040204" pitchFamily="34" charset="0"/>
                <a:cs typeface="Verdana" panose="020B0604030504040204" pitchFamily="34" charset="0"/>
              </a:rPr>
              <a:t>Professor </a:t>
            </a:r>
            <a:r>
              <a:rPr lang="en-US" sz="1400" b="0" i="1" dirty="0">
                <a:solidFill>
                  <a:srgbClr val="004494"/>
                </a:solidFill>
                <a:ea typeface="Verdana" panose="020B0604030504040204" pitchFamily="34" charset="0"/>
                <a:cs typeface="Verdana" panose="020B0604030504040204" pitchFamily="34" charset="0"/>
              </a:rPr>
              <a:t>of Innovation Systems at Lappeenranta University of </a:t>
            </a:r>
            <a:r>
              <a:rPr lang="en-US" sz="1400" b="0" i="1" dirty="0" smtClean="0">
                <a:solidFill>
                  <a:srgbClr val="004494"/>
                </a:solidFill>
                <a:ea typeface="Verdana" panose="020B0604030504040204" pitchFamily="34" charset="0"/>
                <a:cs typeface="Verdana" panose="020B0604030504040204" pitchFamily="34" charset="0"/>
              </a:rPr>
              <a:t>Technology, Lahti </a:t>
            </a:r>
            <a:r>
              <a:rPr lang="en-US" sz="1400" b="0" i="1" dirty="0">
                <a:solidFill>
                  <a:srgbClr val="004494"/>
                </a:solidFill>
                <a:ea typeface="Verdana" panose="020B0604030504040204" pitchFamily="34" charset="0"/>
                <a:cs typeface="Verdana" panose="020B0604030504040204" pitchFamily="34" charset="0"/>
              </a:rPr>
              <a:t>Area, Finland</a:t>
            </a:r>
            <a:endParaRPr lang="en-GB" sz="1400" b="0" i="1" dirty="0">
              <a:solidFill>
                <a:srgbClr val="004494"/>
              </a:solidFill>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3</a:t>
            </a:fld>
            <a:endParaRPr lang="en-GB"/>
          </a:p>
        </p:txBody>
      </p:sp>
      <p:pic>
        <p:nvPicPr>
          <p:cNvPr id="5" name="Picture 4"/>
          <p:cNvPicPr>
            <a:picLocks noChangeAspect="1"/>
          </p:cNvPicPr>
          <p:nvPr/>
        </p:nvPicPr>
        <p:blipFill>
          <a:blip r:embed="rId3"/>
          <a:stretch>
            <a:fillRect/>
          </a:stretch>
        </p:blipFill>
        <p:spPr>
          <a:xfrm>
            <a:off x="7566438" y="32999"/>
            <a:ext cx="1428882" cy="174272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3837776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4310E6-1C79-419A-AD19-D48124909C23}"/>
              </a:ext>
            </a:extLst>
          </p:cNvPr>
          <p:cNvSpPr/>
          <p:nvPr/>
        </p:nvSpPr>
        <p:spPr>
          <a:xfrm>
            <a:off x="467544" y="3893028"/>
            <a:ext cx="2374038" cy="1054985"/>
          </a:xfrm>
          <a:prstGeom prst="roundRect">
            <a:avLst/>
          </a:prstGeom>
          <a:solidFill>
            <a:srgbClr val="BDDE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a:solidFill>
                  <a:srgbClr val="004494"/>
                </a:solidFill>
              </a:rPr>
              <a:t>Vocational Education and training</a:t>
            </a:r>
            <a:br>
              <a:rPr lang="en-GB" sz="1800" dirty="0">
                <a:solidFill>
                  <a:srgbClr val="004494"/>
                </a:solidFill>
              </a:rPr>
            </a:br>
            <a:r>
              <a:rPr lang="en-GB" sz="1400" b="0" i="1" dirty="0">
                <a:solidFill>
                  <a:srgbClr val="004494"/>
                </a:solidFill>
              </a:rPr>
              <a:t>(including </a:t>
            </a:r>
            <a:r>
              <a:rPr lang="en-GB" sz="1400" b="0" i="1" dirty="0" smtClean="0">
                <a:solidFill>
                  <a:srgbClr val="004494"/>
                </a:solidFill>
              </a:rPr>
              <a:t>Higher VET)</a:t>
            </a:r>
            <a:endParaRPr lang="en-GB" sz="1400" b="0" i="1" dirty="0">
              <a:solidFill>
                <a:srgbClr val="004494"/>
              </a:solidFill>
            </a:endParaRPr>
          </a:p>
        </p:txBody>
      </p:sp>
      <p:sp>
        <p:nvSpPr>
          <p:cNvPr id="5" name="Rectangle: Rounded Corners 4">
            <a:extLst>
              <a:ext uri="{FF2B5EF4-FFF2-40B4-BE49-F238E27FC236}">
                <a16:creationId xmlns:a16="http://schemas.microsoft.com/office/drawing/2014/main" id="{BBDD7980-C93B-4B88-BB36-BDC47E11101F}"/>
              </a:ext>
            </a:extLst>
          </p:cNvPr>
          <p:cNvSpPr/>
          <p:nvPr/>
        </p:nvSpPr>
        <p:spPr>
          <a:xfrm>
            <a:off x="3495308" y="918274"/>
            <a:ext cx="2160240" cy="1008112"/>
          </a:xfrm>
          <a:prstGeom prst="roundRect">
            <a:avLst/>
          </a:prstGeom>
          <a:solidFill>
            <a:srgbClr val="BDDE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a:solidFill>
                  <a:srgbClr val="004494"/>
                </a:solidFill>
              </a:rPr>
              <a:t>Research and Development</a:t>
            </a:r>
          </a:p>
        </p:txBody>
      </p:sp>
      <p:sp>
        <p:nvSpPr>
          <p:cNvPr id="6" name="Rectangle: Rounded Corners 5">
            <a:extLst>
              <a:ext uri="{FF2B5EF4-FFF2-40B4-BE49-F238E27FC236}">
                <a16:creationId xmlns:a16="http://schemas.microsoft.com/office/drawing/2014/main" id="{41980794-88C6-47C8-A7C7-224A3FF7CD91}"/>
              </a:ext>
            </a:extLst>
          </p:cNvPr>
          <p:cNvSpPr/>
          <p:nvPr/>
        </p:nvSpPr>
        <p:spPr>
          <a:xfrm>
            <a:off x="6591512" y="3893027"/>
            <a:ext cx="2300986" cy="1054985"/>
          </a:xfrm>
          <a:prstGeom prst="roundRect">
            <a:avLst/>
          </a:prstGeom>
          <a:solidFill>
            <a:srgbClr val="BDDE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800" dirty="0">
                <a:solidFill>
                  <a:srgbClr val="004494"/>
                </a:solidFill>
              </a:rPr>
              <a:t>Business/ Industry</a:t>
            </a:r>
          </a:p>
        </p:txBody>
      </p:sp>
      <p:sp>
        <p:nvSpPr>
          <p:cNvPr id="7" name="Cloud 6">
            <a:extLst>
              <a:ext uri="{FF2B5EF4-FFF2-40B4-BE49-F238E27FC236}">
                <a16:creationId xmlns:a16="http://schemas.microsoft.com/office/drawing/2014/main" id="{03C32781-C8CC-4FDD-9ECB-29E86BE7D197}"/>
              </a:ext>
            </a:extLst>
          </p:cNvPr>
          <p:cNvSpPr/>
          <p:nvPr/>
        </p:nvSpPr>
        <p:spPr>
          <a:xfrm>
            <a:off x="3104374" y="2397622"/>
            <a:ext cx="3033682" cy="1104367"/>
          </a:xfrm>
          <a:prstGeom prst="cloud">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i="1" dirty="0">
                <a:solidFill>
                  <a:srgbClr val="002060"/>
                </a:solidFill>
              </a:rPr>
              <a:t>VET </a:t>
            </a:r>
            <a:r>
              <a:rPr lang="en-GB" sz="1200" i="1" dirty="0" smtClean="0">
                <a:solidFill>
                  <a:srgbClr val="002060"/>
                </a:solidFill>
              </a:rPr>
              <a:t>fostering </a:t>
            </a:r>
            <a:r>
              <a:rPr lang="en-GB" sz="1200" i="1" dirty="0">
                <a:solidFill>
                  <a:srgbClr val="002060"/>
                </a:solidFill>
              </a:rPr>
              <a:t>Entrepreneurial attitudes and </a:t>
            </a:r>
          </a:p>
          <a:p>
            <a:pPr algn="ctr" defTabSz="457200" fontAlgn="auto">
              <a:spcBef>
                <a:spcPts val="0"/>
              </a:spcBef>
              <a:spcAft>
                <a:spcPts val="0"/>
              </a:spcAft>
            </a:pPr>
            <a:r>
              <a:rPr lang="en-GB" sz="1200" i="1" dirty="0">
                <a:solidFill>
                  <a:srgbClr val="002060"/>
                </a:solidFill>
              </a:rPr>
              <a:t>STEAM skills</a:t>
            </a:r>
          </a:p>
        </p:txBody>
      </p:sp>
      <p:sp>
        <p:nvSpPr>
          <p:cNvPr id="8" name="Arrow: Left-Right 7">
            <a:extLst>
              <a:ext uri="{FF2B5EF4-FFF2-40B4-BE49-F238E27FC236}">
                <a16:creationId xmlns:a16="http://schemas.microsoft.com/office/drawing/2014/main" id="{D5D295DC-8400-4B77-A44C-3FC51AA390CE}"/>
              </a:ext>
            </a:extLst>
          </p:cNvPr>
          <p:cNvSpPr/>
          <p:nvPr/>
        </p:nvSpPr>
        <p:spPr>
          <a:xfrm rot="2826079" flipH="1">
            <a:off x="5651172" y="2533707"/>
            <a:ext cx="2567097" cy="174450"/>
          </a:xfrm>
          <a:prstGeom prst="leftRightArrow">
            <a:avLst/>
          </a:prstGeom>
          <a:solidFill>
            <a:srgbClr val="99CC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9" name="TextBox 8">
            <a:extLst>
              <a:ext uri="{FF2B5EF4-FFF2-40B4-BE49-F238E27FC236}">
                <a16:creationId xmlns:a16="http://schemas.microsoft.com/office/drawing/2014/main" id="{55569B87-5C65-4BAE-A33B-82D48724AAD7}"/>
              </a:ext>
            </a:extLst>
          </p:cNvPr>
          <p:cNvSpPr txBox="1"/>
          <p:nvPr/>
        </p:nvSpPr>
        <p:spPr>
          <a:xfrm rot="2837941">
            <a:off x="5687739" y="2552619"/>
            <a:ext cx="1807546" cy="461665"/>
          </a:xfrm>
          <a:prstGeom prst="rect">
            <a:avLst/>
          </a:prstGeom>
          <a:noFill/>
        </p:spPr>
        <p:txBody>
          <a:bodyPr wrap="none" rtlCol="0">
            <a:spAutoFit/>
          </a:bodyPr>
          <a:lstStyle/>
          <a:p>
            <a:pPr algn="ctr"/>
            <a:r>
              <a:rPr lang="en-GB" sz="1200" b="0" dirty="0">
                <a:solidFill>
                  <a:srgbClr val="0F5494"/>
                </a:solidFill>
              </a:rPr>
              <a:t>New knowledge is a</a:t>
            </a:r>
          </a:p>
          <a:p>
            <a:pPr algn="ctr"/>
            <a:r>
              <a:rPr lang="en-GB" sz="1200" b="0" dirty="0">
                <a:solidFill>
                  <a:srgbClr val="0F5494"/>
                </a:solidFill>
              </a:rPr>
              <a:t> source of innovation</a:t>
            </a:r>
          </a:p>
        </p:txBody>
      </p:sp>
      <p:sp>
        <p:nvSpPr>
          <p:cNvPr id="10" name="TextBox 9">
            <a:extLst>
              <a:ext uri="{FF2B5EF4-FFF2-40B4-BE49-F238E27FC236}">
                <a16:creationId xmlns:a16="http://schemas.microsoft.com/office/drawing/2014/main" id="{4CB886C5-174F-4667-8570-F5958F2B94F0}"/>
              </a:ext>
            </a:extLst>
          </p:cNvPr>
          <p:cNvSpPr txBox="1"/>
          <p:nvPr/>
        </p:nvSpPr>
        <p:spPr>
          <a:xfrm rot="2837941">
            <a:off x="5920586" y="2112518"/>
            <a:ext cx="2512483" cy="461665"/>
          </a:xfrm>
          <a:prstGeom prst="rect">
            <a:avLst/>
          </a:prstGeom>
          <a:noFill/>
        </p:spPr>
        <p:txBody>
          <a:bodyPr wrap="none" rtlCol="0">
            <a:spAutoFit/>
          </a:bodyPr>
          <a:lstStyle/>
          <a:p>
            <a:pPr algn="ctr"/>
            <a:r>
              <a:rPr lang="en-GB" sz="1200" b="0" dirty="0">
                <a:solidFill>
                  <a:srgbClr val="0F5494"/>
                </a:solidFill>
              </a:rPr>
              <a:t>Business opportunities push </a:t>
            </a:r>
          </a:p>
          <a:p>
            <a:pPr algn="ctr"/>
            <a:r>
              <a:rPr lang="en-GB" sz="1200" b="0" dirty="0">
                <a:solidFill>
                  <a:srgbClr val="0F5494"/>
                </a:solidFill>
              </a:rPr>
              <a:t>for research and development</a:t>
            </a:r>
          </a:p>
        </p:txBody>
      </p:sp>
      <p:sp>
        <p:nvSpPr>
          <p:cNvPr id="11" name="Arrow: Left-Right 10">
            <a:extLst>
              <a:ext uri="{FF2B5EF4-FFF2-40B4-BE49-F238E27FC236}">
                <a16:creationId xmlns:a16="http://schemas.microsoft.com/office/drawing/2014/main" id="{11B4FBD6-6E2C-4A5A-AEF4-AC89FF262D98}"/>
              </a:ext>
            </a:extLst>
          </p:cNvPr>
          <p:cNvSpPr/>
          <p:nvPr/>
        </p:nvSpPr>
        <p:spPr>
          <a:xfrm rot="18773921">
            <a:off x="925731" y="2533705"/>
            <a:ext cx="2567097" cy="174450"/>
          </a:xfrm>
          <a:prstGeom prst="leftRightArrow">
            <a:avLst/>
          </a:prstGeom>
          <a:solidFill>
            <a:srgbClr val="99CC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200" b="0"/>
          </a:p>
        </p:txBody>
      </p:sp>
      <p:sp>
        <p:nvSpPr>
          <p:cNvPr id="12" name="Arrow: Left-Right 11">
            <a:extLst>
              <a:ext uri="{FF2B5EF4-FFF2-40B4-BE49-F238E27FC236}">
                <a16:creationId xmlns:a16="http://schemas.microsoft.com/office/drawing/2014/main" id="{B05468A2-44BF-40FD-9FF6-5FC3CF20DCB9}"/>
              </a:ext>
            </a:extLst>
          </p:cNvPr>
          <p:cNvSpPr/>
          <p:nvPr/>
        </p:nvSpPr>
        <p:spPr>
          <a:xfrm>
            <a:off x="3291880" y="4446315"/>
            <a:ext cx="2567097" cy="174450"/>
          </a:xfrm>
          <a:prstGeom prst="leftRightArrow">
            <a:avLst/>
          </a:prstGeom>
          <a:solidFill>
            <a:srgbClr val="99CCFF"/>
          </a:solidFill>
          <a:ln>
            <a:solidFill>
              <a:srgbClr val="133176"/>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3" name="TextBox 12">
            <a:extLst>
              <a:ext uri="{FF2B5EF4-FFF2-40B4-BE49-F238E27FC236}">
                <a16:creationId xmlns:a16="http://schemas.microsoft.com/office/drawing/2014/main" id="{C3960E26-775F-4DC2-8BEE-7C193170369D}"/>
              </a:ext>
            </a:extLst>
          </p:cNvPr>
          <p:cNvSpPr txBox="1"/>
          <p:nvPr/>
        </p:nvSpPr>
        <p:spPr>
          <a:xfrm rot="18794314">
            <a:off x="1354843" y="2582270"/>
            <a:ext cx="2329613" cy="461665"/>
          </a:xfrm>
          <a:prstGeom prst="rect">
            <a:avLst/>
          </a:prstGeom>
          <a:noFill/>
        </p:spPr>
        <p:txBody>
          <a:bodyPr wrap="none" rtlCol="0">
            <a:spAutoFit/>
          </a:bodyPr>
          <a:lstStyle/>
          <a:p>
            <a:pPr algn="ctr"/>
            <a:r>
              <a:rPr lang="en-GB" sz="1200" b="0" dirty="0">
                <a:solidFill>
                  <a:srgbClr val="0F5494"/>
                </a:solidFill>
              </a:rPr>
              <a:t>VET skills as an input for</a:t>
            </a:r>
          </a:p>
          <a:p>
            <a:pPr algn="ctr"/>
            <a:r>
              <a:rPr lang="en-GB" sz="1200" b="0" dirty="0">
                <a:solidFill>
                  <a:srgbClr val="0F5494"/>
                </a:solidFill>
              </a:rPr>
              <a:t>research and development</a:t>
            </a:r>
          </a:p>
        </p:txBody>
      </p:sp>
      <p:sp>
        <p:nvSpPr>
          <p:cNvPr id="14" name="TextBox 13">
            <a:extLst>
              <a:ext uri="{FF2B5EF4-FFF2-40B4-BE49-F238E27FC236}">
                <a16:creationId xmlns:a16="http://schemas.microsoft.com/office/drawing/2014/main" id="{B3409E7E-36B3-4B3A-923C-0CADF72FAB08}"/>
              </a:ext>
            </a:extLst>
          </p:cNvPr>
          <p:cNvSpPr txBox="1"/>
          <p:nvPr/>
        </p:nvSpPr>
        <p:spPr>
          <a:xfrm rot="18794314">
            <a:off x="502002" y="2020184"/>
            <a:ext cx="2642069" cy="646331"/>
          </a:xfrm>
          <a:prstGeom prst="rect">
            <a:avLst/>
          </a:prstGeom>
          <a:noFill/>
        </p:spPr>
        <p:txBody>
          <a:bodyPr wrap="none" rtlCol="0">
            <a:spAutoFit/>
          </a:bodyPr>
          <a:lstStyle/>
          <a:p>
            <a:pPr algn="ctr"/>
            <a:r>
              <a:rPr lang="en-GB" sz="1200" b="0" dirty="0">
                <a:solidFill>
                  <a:srgbClr val="0F5494"/>
                </a:solidFill>
              </a:rPr>
              <a:t>New knowledge improves VET</a:t>
            </a:r>
          </a:p>
          <a:p>
            <a:pPr algn="ctr"/>
            <a:r>
              <a:rPr lang="en-GB" sz="1200" b="0" dirty="0">
                <a:solidFill>
                  <a:srgbClr val="0F5494"/>
                </a:solidFill>
              </a:rPr>
              <a:t>curricula as well as</a:t>
            </a:r>
          </a:p>
          <a:p>
            <a:pPr algn="ctr"/>
            <a:r>
              <a:rPr lang="en-GB" sz="1200" b="0" dirty="0">
                <a:solidFill>
                  <a:srgbClr val="0F5494"/>
                </a:solidFill>
              </a:rPr>
              <a:t> teaching and learning methods</a:t>
            </a:r>
          </a:p>
        </p:txBody>
      </p:sp>
      <p:sp>
        <p:nvSpPr>
          <p:cNvPr id="15" name="TextBox 14">
            <a:extLst>
              <a:ext uri="{FF2B5EF4-FFF2-40B4-BE49-F238E27FC236}">
                <a16:creationId xmlns:a16="http://schemas.microsoft.com/office/drawing/2014/main" id="{617F765F-BD86-4171-B0A5-0BB876BB21D6}"/>
              </a:ext>
            </a:extLst>
          </p:cNvPr>
          <p:cNvSpPr txBox="1"/>
          <p:nvPr/>
        </p:nvSpPr>
        <p:spPr>
          <a:xfrm>
            <a:off x="2841582" y="4001344"/>
            <a:ext cx="3359509" cy="461665"/>
          </a:xfrm>
          <a:prstGeom prst="rect">
            <a:avLst/>
          </a:prstGeom>
          <a:noFill/>
        </p:spPr>
        <p:txBody>
          <a:bodyPr wrap="none" rtlCol="0">
            <a:spAutoFit/>
          </a:bodyPr>
          <a:lstStyle/>
          <a:p>
            <a:pPr algn="ctr"/>
            <a:r>
              <a:rPr lang="en-GB" sz="1200" b="0" dirty="0">
                <a:solidFill>
                  <a:srgbClr val="0F5494"/>
                </a:solidFill>
              </a:rPr>
              <a:t>VET skills as a key input for</a:t>
            </a:r>
          </a:p>
          <a:p>
            <a:pPr algn="ctr"/>
            <a:r>
              <a:rPr lang="en-GB" sz="1200" b="0" dirty="0">
                <a:solidFill>
                  <a:srgbClr val="0F5494"/>
                </a:solidFill>
              </a:rPr>
              <a:t>Business innovation and competitiveness</a:t>
            </a:r>
          </a:p>
        </p:txBody>
      </p:sp>
      <p:sp>
        <p:nvSpPr>
          <p:cNvPr id="16" name="TextBox 15">
            <a:extLst>
              <a:ext uri="{FF2B5EF4-FFF2-40B4-BE49-F238E27FC236}">
                <a16:creationId xmlns:a16="http://schemas.microsoft.com/office/drawing/2014/main" id="{1AD10BE2-C2D8-4D93-B3F0-6FBAFEB18668}"/>
              </a:ext>
            </a:extLst>
          </p:cNvPr>
          <p:cNvSpPr txBox="1"/>
          <p:nvPr/>
        </p:nvSpPr>
        <p:spPr>
          <a:xfrm>
            <a:off x="2973873" y="4663577"/>
            <a:ext cx="3294684" cy="461665"/>
          </a:xfrm>
          <a:prstGeom prst="rect">
            <a:avLst/>
          </a:prstGeom>
          <a:solidFill>
            <a:schemeClr val="bg1"/>
          </a:solidFill>
          <a:ln>
            <a:noFill/>
          </a:ln>
        </p:spPr>
        <p:txBody>
          <a:bodyPr wrap="none" rtlCol="0">
            <a:spAutoFit/>
          </a:bodyPr>
          <a:lstStyle/>
          <a:p>
            <a:pPr algn="ctr"/>
            <a:r>
              <a:rPr lang="en-GB" sz="1200" b="0" dirty="0">
                <a:solidFill>
                  <a:srgbClr val="0F5494"/>
                </a:solidFill>
              </a:rPr>
              <a:t>Knowledge of market needs push for</a:t>
            </a:r>
          </a:p>
          <a:p>
            <a:pPr algn="ctr"/>
            <a:r>
              <a:rPr lang="en-GB" sz="1200" b="0" dirty="0">
                <a:solidFill>
                  <a:srgbClr val="0F5494"/>
                </a:solidFill>
              </a:rPr>
              <a:t>relevant VET curricula and qualifications</a:t>
            </a:r>
          </a:p>
        </p:txBody>
      </p:sp>
      <p:sp>
        <p:nvSpPr>
          <p:cNvPr id="18" name="Title 1">
            <a:extLst>
              <a:ext uri="{FF2B5EF4-FFF2-40B4-BE49-F238E27FC236}">
                <a16:creationId xmlns:a16="http://schemas.microsoft.com/office/drawing/2014/main" id="{90CA815B-A959-4619-BAD9-DA4B24F41CB2}"/>
              </a:ext>
            </a:extLst>
          </p:cNvPr>
          <p:cNvSpPr txBox="1">
            <a:spLocks/>
          </p:cNvSpPr>
          <p:nvPr/>
        </p:nvSpPr>
        <p:spPr>
          <a:xfrm>
            <a:off x="0" y="0"/>
            <a:ext cx="4791184"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a:solidFill>
                  <a:schemeClr val="bg1"/>
                </a:solidFill>
                <a:latin typeface="+mn-lt"/>
              </a:rPr>
              <a:t>VET pro-active in the  </a:t>
            </a:r>
            <a:br>
              <a:rPr lang="en-GB" sz="1800" dirty="0">
                <a:solidFill>
                  <a:schemeClr val="bg1"/>
                </a:solidFill>
                <a:latin typeface="+mn-lt"/>
              </a:rPr>
            </a:br>
            <a:r>
              <a:rPr lang="en-GB" sz="1800" dirty="0">
                <a:solidFill>
                  <a:schemeClr val="bg1"/>
                </a:solidFill>
                <a:latin typeface="+mn-lt"/>
              </a:rPr>
              <a:t>“Knowledge triangle”</a:t>
            </a:r>
            <a:endParaRPr lang="en-GB" sz="1800" i="1" dirty="0">
              <a:solidFill>
                <a:schemeClr val="bg1"/>
              </a:solidFill>
              <a:latin typeface="+mn-lt"/>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pPr>
              <a:defRPr/>
            </a:pPr>
            <a:fld id="{46861DAA-5BBC-4812-876F-0D7C7B9EA75C}" type="slidenum">
              <a:rPr lang="en-GB" smtClean="0"/>
              <a:pPr>
                <a:defRPr/>
              </a:pPr>
              <a:t>4</a:t>
            </a:fld>
            <a:endParaRPr lang="en-GB"/>
          </a:p>
        </p:txBody>
      </p:sp>
    </p:spTree>
    <p:extLst>
      <p:ext uri="{BB962C8B-B14F-4D97-AF65-F5344CB8AC3E}">
        <p14:creationId xmlns:p14="http://schemas.microsoft.com/office/powerpoint/2010/main" val="2169558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250"/>
                                  </p:stCondLst>
                                  <p:childTnLst>
                                    <p:set>
                                      <p:cBhvr>
                                        <p:cTn id="6" dur="1" fill="hold">
                                          <p:stCondLst>
                                            <p:cond delay="0"/>
                                          </p:stCondLst>
                                        </p:cTn>
                                        <p:tgtEl>
                                          <p:spTgt spid="7"/>
                                        </p:tgtEl>
                                        <p:attrNameLst>
                                          <p:attrName>style.visibility</p:attrName>
                                        </p:attrNameLst>
                                      </p:cBhvr>
                                      <p:to>
                                        <p:strVal val="visible"/>
                                      </p:to>
                                    </p:set>
                                    <p:anim calcmode="lin" valueType="num">
                                      <p:cBhvr>
                                        <p:cTn id="7" dur="2500" fill="hold"/>
                                        <p:tgtEl>
                                          <p:spTgt spid="7"/>
                                        </p:tgtEl>
                                        <p:attrNameLst>
                                          <p:attrName>ppt_w</p:attrName>
                                        </p:attrNameLst>
                                      </p:cBhvr>
                                      <p:tavLst>
                                        <p:tav tm="0">
                                          <p:val>
                                            <p:fltVal val="0"/>
                                          </p:val>
                                        </p:tav>
                                        <p:tav tm="100000">
                                          <p:val>
                                            <p:strVal val="#ppt_w"/>
                                          </p:val>
                                        </p:tav>
                                      </p:tavLst>
                                    </p:anim>
                                    <p:anim calcmode="lin" valueType="num">
                                      <p:cBhvr>
                                        <p:cTn id="8" dur="2500" fill="hold"/>
                                        <p:tgtEl>
                                          <p:spTgt spid="7"/>
                                        </p:tgtEl>
                                        <p:attrNameLst>
                                          <p:attrName>ppt_h</p:attrName>
                                        </p:attrNameLst>
                                      </p:cBhvr>
                                      <p:tavLst>
                                        <p:tav tm="0">
                                          <p:val>
                                            <p:fltVal val="0"/>
                                          </p:val>
                                        </p:tav>
                                        <p:tav tm="100000">
                                          <p:val>
                                            <p:strVal val="#ppt_h"/>
                                          </p:val>
                                        </p:tav>
                                      </p:tavLst>
                                    </p:anim>
                                    <p:animEffect transition="in" filter="fade">
                                      <p:cBhvr>
                                        <p:cTn id="9"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95536" y="31714"/>
            <a:ext cx="3600400" cy="499449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icture 3"/>
          <p:cNvPicPr>
            <a:picLocks noChangeAspect="1"/>
          </p:cNvPicPr>
          <p:nvPr/>
        </p:nvPicPr>
        <p:blipFill>
          <a:blip r:embed="rId4"/>
          <a:stretch>
            <a:fillRect/>
          </a:stretch>
        </p:blipFill>
        <p:spPr>
          <a:xfrm>
            <a:off x="5292080" y="44024"/>
            <a:ext cx="3528392" cy="49583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4080022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11560" y="123478"/>
            <a:ext cx="3392020" cy="482453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4" name="Picture 3"/>
          <p:cNvPicPr>
            <a:picLocks noChangeAspect="1"/>
          </p:cNvPicPr>
          <p:nvPr/>
        </p:nvPicPr>
        <p:blipFill>
          <a:blip r:embed="rId4"/>
          <a:stretch>
            <a:fillRect/>
          </a:stretch>
        </p:blipFill>
        <p:spPr>
          <a:xfrm>
            <a:off x="4484914" y="147490"/>
            <a:ext cx="4320480" cy="238825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5" name="Picture 4"/>
          <p:cNvPicPr>
            <a:picLocks noChangeAspect="1"/>
          </p:cNvPicPr>
          <p:nvPr/>
        </p:nvPicPr>
        <p:blipFill>
          <a:blip r:embed="rId5"/>
          <a:stretch>
            <a:fillRect/>
          </a:stretch>
        </p:blipFill>
        <p:spPr>
          <a:xfrm>
            <a:off x="4484914" y="2518048"/>
            <a:ext cx="4320480" cy="25303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36305752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99592" y="143246"/>
            <a:ext cx="3348215" cy="475252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8" name="Picture 7"/>
          <p:cNvPicPr>
            <a:picLocks noChangeAspect="1"/>
          </p:cNvPicPr>
          <p:nvPr/>
        </p:nvPicPr>
        <p:blipFill>
          <a:blip r:embed="rId4"/>
          <a:stretch>
            <a:fillRect/>
          </a:stretch>
        </p:blipFill>
        <p:spPr>
          <a:xfrm>
            <a:off x="5220071" y="133569"/>
            <a:ext cx="3190891" cy="47718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8804828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55576" y="123478"/>
            <a:ext cx="3384376" cy="48718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 name="Picture 5"/>
          <p:cNvPicPr>
            <a:picLocks noChangeAspect="1"/>
          </p:cNvPicPr>
          <p:nvPr/>
        </p:nvPicPr>
        <p:blipFill>
          <a:blip r:embed="rId4"/>
          <a:stretch>
            <a:fillRect/>
          </a:stretch>
        </p:blipFill>
        <p:spPr>
          <a:xfrm>
            <a:off x="5148063" y="123478"/>
            <a:ext cx="3200989" cy="48718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9257396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07504" y="1538797"/>
            <a:ext cx="4194070" cy="3247043"/>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spcAft>
                <a:spcPts val="600"/>
              </a:spcAft>
            </a:pPr>
            <a:r>
              <a:rPr lang="en-GB" sz="1600" i="1" dirty="0">
                <a:solidFill>
                  <a:srgbClr val="0F5494"/>
                </a:solidFill>
                <a:latin typeface="+mn-lt"/>
              </a:rPr>
              <a:t>Bringing together:</a:t>
            </a:r>
          </a:p>
          <a:p>
            <a:pPr marL="285750" indent="-285750">
              <a:spcAft>
                <a:spcPts val="600"/>
              </a:spcAft>
              <a:buFont typeface="Wingdings" panose="05000000000000000000" pitchFamily="2" charset="2"/>
              <a:buChar char="Ø"/>
            </a:pPr>
            <a:r>
              <a:rPr lang="en-GB" sz="1600" b="0" i="1" dirty="0">
                <a:solidFill>
                  <a:srgbClr val="0F5494"/>
                </a:solidFill>
                <a:latin typeface="+mn-lt"/>
              </a:rPr>
              <a:t>Policy makers</a:t>
            </a:r>
          </a:p>
          <a:p>
            <a:pPr marL="285750" indent="-285750">
              <a:spcAft>
                <a:spcPts val="600"/>
              </a:spcAft>
              <a:buFont typeface="Wingdings" panose="05000000000000000000" pitchFamily="2" charset="2"/>
              <a:buChar char="Ø"/>
            </a:pPr>
            <a:r>
              <a:rPr lang="en-GB" sz="1600" b="0" i="1" dirty="0">
                <a:solidFill>
                  <a:srgbClr val="0F5494"/>
                </a:solidFill>
                <a:latin typeface="+mn-lt"/>
              </a:rPr>
              <a:t>Companies</a:t>
            </a:r>
          </a:p>
          <a:p>
            <a:pPr marL="285750" indent="-285750">
              <a:spcAft>
                <a:spcPts val="600"/>
              </a:spcAft>
              <a:buFont typeface="Wingdings" panose="05000000000000000000" pitchFamily="2" charset="2"/>
              <a:buChar char="Ø"/>
            </a:pPr>
            <a:r>
              <a:rPr lang="en-GB" sz="1600" b="0" i="1" dirty="0">
                <a:solidFill>
                  <a:srgbClr val="0F5494"/>
                </a:solidFill>
                <a:latin typeface="+mn-lt"/>
              </a:rPr>
              <a:t>Chambers</a:t>
            </a:r>
          </a:p>
          <a:p>
            <a:pPr marL="285750" indent="-285750">
              <a:spcAft>
                <a:spcPts val="600"/>
              </a:spcAft>
              <a:buFont typeface="Wingdings" panose="05000000000000000000" pitchFamily="2" charset="2"/>
              <a:buChar char="Ø"/>
            </a:pPr>
            <a:r>
              <a:rPr lang="en-GB" sz="1600" b="0" i="1" dirty="0">
                <a:solidFill>
                  <a:srgbClr val="0F5494"/>
                </a:solidFill>
                <a:latin typeface="+mn-lt"/>
              </a:rPr>
              <a:t>VET institutions </a:t>
            </a:r>
          </a:p>
          <a:p>
            <a:pPr marL="285750" indent="-285750">
              <a:spcAft>
                <a:spcPts val="600"/>
              </a:spcAft>
              <a:buFont typeface="Wingdings" panose="05000000000000000000" pitchFamily="2" charset="2"/>
              <a:buChar char="Ø"/>
            </a:pPr>
            <a:r>
              <a:rPr lang="en-GB" sz="1600" b="0" i="1" dirty="0">
                <a:solidFill>
                  <a:srgbClr val="0F5494"/>
                </a:solidFill>
                <a:latin typeface="+mn-lt"/>
              </a:rPr>
              <a:t>Universities of applied science</a:t>
            </a:r>
          </a:p>
          <a:p>
            <a:pPr marL="285750" indent="-285750">
              <a:spcAft>
                <a:spcPts val="600"/>
              </a:spcAft>
              <a:buFont typeface="Wingdings" panose="05000000000000000000" pitchFamily="2" charset="2"/>
              <a:buChar char="Ø"/>
            </a:pPr>
            <a:r>
              <a:rPr lang="en-GB" sz="1600" b="0" i="1" dirty="0">
                <a:solidFill>
                  <a:srgbClr val="0F5494"/>
                </a:solidFill>
                <a:latin typeface="+mn-lt"/>
              </a:rPr>
              <a:t>Research centres</a:t>
            </a:r>
          </a:p>
          <a:p>
            <a:pPr marL="285750" indent="-285750">
              <a:spcAft>
                <a:spcPts val="600"/>
              </a:spcAft>
              <a:buFont typeface="Wingdings" panose="05000000000000000000" pitchFamily="2" charset="2"/>
              <a:buChar char="Ø"/>
            </a:pPr>
            <a:r>
              <a:rPr lang="en-GB" sz="1600" b="0" i="1" dirty="0">
                <a:solidFill>
                  <a:srgbClr val="0F5494"/>
                </a:solidFill>
              </a:rPr>
              <a:t>Employment services/agencies</a:t>
            </a:r>
          </a:p>
          <a:p>
            <a:pPr marL="285750" indent="-285750">
              <a:spcAft>
                <a:spcPts val="600"/>
              </a:spcAft>
              <a:buFont typeface="Wingdings" panose="05000000000000000000" pitchFamily="2" charset="2"/>
              <a:buChar char="Ø"/>
            </a:pPr>
            <a:r>
              <a:rPr lang="en-GB" sz="1600" b="0" i="1" dirty="0">
                <a:solidFill>
                  <a:srgbClr val="0F5494"/>
                </a:solidFill>
              </a:rPr>
              <a:t>Regional development agencies</a:t>
            </a:r>
          </a:p>
          <a:p>
            <a:pPr marL="285750" indent="-285750">
              <a:spcAft>
                <a:spcPts val="600"/>
              </a:spcAft>
              <a:buFont typeface="Wingdings" panose="05000000000000000000" pitchFamily="2" charset="2"/>
              <a:buChar char="Ø"/>
            </a:pPr>
            <a:r>
              <a:rPr lang="en-GB" sz="1600" b="0" i="1" dirty="0">
                <a:solidFill>
                  <a:srgbClr val="0F5494"/>
                </a:solidFill>
              </a:rPr>
              <a:t>Professional or sector associations</a:t>
            </a:r>
          </a:p>
        </p:txBody>
      </p:sp>
      <p:sp>
        <p:nvSpPr>
          <p:cNvPr id="18" name="Title 1">
            <a:extLst>
              <a:ext uri="{FF2B5EF4-FFF2-40B4-BE49-F238E27FC236}">
                <a16:creationId xmlns:a16="http://schemas.microsoft.com/office/drawing/2014/main" id="{90CA815B-A959-4619-BAD9-DA4B24F41CB2}"/>
              </a:ext>
            </a:extLst>
          </p:cNvPr>
          <p:cNvSpPr txBox="1">
            <a:spLocks/>
          </p:cNvSpPr>
          <p:nvPr/>
        </p:nvSpPr>
        <p:spPr>
          <a:xfrm>
            <a:off x="0" y="0"/>
            <a:ext cx="4791184" cy="73673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dirty="0" smtClean="0">
                <a:solidFill>
                  <a:schemeClr val="bg1"/>
                </a:solidFill>
                <a:latin typeface="+mn-lt"/>
              </a:rPr>
              <a:t>Centres of Vocational Excellence</a:t>
            </a:r>
          </a:p>
          <a:p>
            <a:pPr algn="l"/>
            <a:r>
              <a:rPr lang="en-GB" sz="1600" i="1" dirty="0" smtClean="0">
                <a:solidFill>
                  <a:schemeClr val="bg1"/>
                </a:solidFill>
                <a:latin typeface="+mn-lt"/>
              </a:rPr>
              <a:t>Fostering local “Skills </a:t>
            </a:r>
            <a:r>
              <a:rPr lang="en-GB" sz="1600" i="1" dirty="0">
                <a:solidFill>
                  <a:schemeClr val="bg1"/>
                </a:solidFill>
                <a:latin typeface="+mn-lt"/>
              </a:rPr>
              <a:t>ecosystems”</a:t>
            </a:r>
            <a:endParaRPr lang="en-GB" sz="1600" i="1" dirty="0">
              <a:solidFill>
                <a:schemeClr val="bg1"/>
              </a:solidFill>
              <a:latin typeface="+mn-lt"/>
              <a:ea typeface="Verdana" panose="020B0604030504040204" pitchFamily="34" charset="0"/>
              <a:cs typeface="Verdana" panose="020B0604030504040204" pitchFamily="34" charset="0"/>
            </a:endParaRPr>
          </a:p>
        </p:txBody>
      </p:sp>
      <p:sp>
        <p:nvSpPr>
          <p:cNvPr id="19" name="TextBox 18"/>
          <p:cNvSpPr txBox="1"/>
          <p:nvPr/>
        </p:nvSpPr>
        <p:spPr>
          <a:xfrm>
            <a:off x="1" y="4909250"/>
            <a:ext cx="9143998" cy="230832"/>
          </a:xfrm>
          <a:prstGeom prst="rect">
            <a:avLst/>
          </a:prstGeom>
          <a:solidFill>
            <a:schemeClr val="bg1"/>
          </a:solidFill>
          <a:ln>
            <a:solidFill>
              <a:srgbClr val="004494"/>
            </a:solidFill>
          </a:ln>
        </p:spPr>
        <p:txBody>
          <a:bodyPr wrap="square" rtlCol="0">
            <a:spAutoFit/>
          </a:bodyPr>
          <a:lstStyle/>
          <a:p>
            <a:r>
              <a:rPr lang="en-GB" sz="900" b="0" i="1" dirty="0">
                <a:solidFill>
                  <a:srgbClr val="0F5494"/>
                </a:solidFill>
                <a:latin typeface="+mn-lt"/>
              </a:rPr>
              <a:t>Inspired on concept of “Skills ecosystems” proposed by David </a:t>
            </a:r>
            <a:r>
              <a:rPr lang="en-GB" sz="900" b="0" i="1" dirty="0" err="1">
                <a:solidFill>
                  <a:srgbClr val="0F5494"/>
                </a:solidFill>
                <a:latin typeface="+mn-lt"/>
              </a:rPr>
              <a:t>Finegold</a:t>
            </a:r>
            <a:r>
              <a:rPr lang="en-GB" sz="900" b="0" i="1" dirty="0">
                <a:solidFill>
                  <a:srgbClr val="0F5494"/>
                </a:solidFill>
                <a:latin typeface="+mn-lt"/>
              </a:rPr>
              <a:t> (1999) ‘Creating self-sustaining, high-skill ecosystems’, </a:t>
            </a:r>
            <a:r>
              <a:rPr lang="en-GB" sz="800" b="0" i="1" dirty="0">
                <a:solidFill>
                  <a:srgbClr val="0F5494"/>
                </a:solidFill>
                <a:latin typeface="+mn-lt"/>
              </a:rPr>
              <a:t>Oxford Review of Economics</a:t>
            </a:r>
          </a:p>
        </p:txBody>
      </p:sp>
      <p:sp>
        <p:nvSpPr>
          <p:cNvPr id="2" name="Oval 1"/>
          <p:cNvSpPr/>
          <p:nvPr/>
        </p:nvSpPr>
        <p:spPr>
          <a:xfrm>
            <a:off x="5431282" y="734270"/>
            <a:ext cx="1974700" cy="2541119"/>
          </a:xfrm>
          <a:prstGeom prst="ellipse">
            <a:avLst/>
          </a:prstGeom>
          <a:solidFill>
            <a:srgbClr val="FFFFCC">
              <a:alpha val="50000"/>
            </a:srgbClr>
          </a:solidFill>
          <a:ln>
            <a:solidFill>
              <a:srgbClr val="133176"/>
            </a:solidFill>
          </a:ln>
          <a:effectLst>
            <a:outerShdw blurRad="254000" sx="110000" sy="110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CC"/>
              </a:solidFill>
            </a:endParaRPr>
          </a:p>
        </p:txBody>
      </p:sp>
      <p:sp>
        <p:nvSpPr>
          <p:cNvPr id="14" name="Oval 13"/>
          <p:cNvSpPr/>
          <p:nvPr/>
        </p:nvSpPr>
        <p:spPr>
          <a:xfrm>
            <a:off x="5427305" y="2351040"/>
            <a:ext cx="1974700" cy="2541770"/>
          </a:xfrm>
          <a:prstGeom prst="ellipse">
            <a:avLst/>
          </a:prstGeom>
          <a:solidFill>
            <a:srgbClr val="FFCCFF">
              <a:alpha val="50000"/>
            </a:srgbClr>
          </a:solidFill>
          <a:ln>
            <a:solidFill>
              <a:srgbClr val="133176"/>
            </a:solidFill>
          </a:ln>
          <a:effectLst>
            <a:outerShdw blurRad="254000" sx="110000" sy="110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CC"/>
              </a:solidFill>
            </a:endParaRPr>
          </a:p>
        </p:txBody>
      </p:sp>
      <p:sp>
        <p:nvSpPr>
          <p:cNvPr id="15" name="Oval 14"/>
          <p:cNvSpPr/>
          <p:nvPr/>
        </p:nvSpPr>
        <p:spPr>
          <a:xfrm rot="5400000">
            <a:off x="6736473" y="1243042"/>
            <a:ext cx="1617232" cy="3126830"/>
          </a:xfrm>
          <a:prstGeom prst="ellipse">
            <a:avLst/>
          </a:prstGeom>
          <a:solidFill>
            <a:srgbClr val="CCFFCC">
              <a:alpha val="50000"/>
            </a:srgbClr>
          </a:solidFill>
          <a:ln>
            <a:solidFill>
              <a:srgbClr val="133176"/>
            </a:solidFill>
          </a:ln>
          <a:effectLst>
            <a:outerShdw blurRad="254000" sx="110000" sy="110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CC"/>
              </a:solidFill>
            </a:endParaRPr>
          </a:p>
        </p:txBody>
      </p:sp>
      <p:sp>
        <p:nvSpPr>
          <p:cNvPr id="16" name="Oval 15"/>
          <p:cNvSpPr/>
          <p:nvPr/>
        </p:nvSpPr>
        <p:spPr>
          <a:xfrm rot="5400000">
            <a:off x="4333252" y="1135662"/>
            <a:ext cx="1673013" cy="3355757"/>
          </a:xfrm>
          <a:prstGeom prst="ellipse">
            <a:avLst/>
          </a:prstGeom>
          <a:solidFill>
            <a:srgbClr val="CCFFFF">
              <a:alpha val="50000"/>
            </a:srgbClr>
          </a:solidFill>
          <a:ln>
            <a:solidFill>
              <a:srgbClr val="133176"/>
            </a:solidFill>
          </a:ln>
          <a:effectLst>
            <a:outerShdw blurRad="254000" sx="110000" sy="110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solidFill>
                <a:srgbClr val="FFFFCC"/>
              </a:solidFill>
            </a:endParaRPr>
          </a:p>
        </p:txBody>
      </p:sp>
      <p:sp>
        <p:nvSpPr>
          <p:cNvPr id="9" name="TextBox 8"/>
          <p:cNvSpPr txBox="1"/>
          <p:nvPr/>
        </p:nvSpPr>
        <p:spPr>
          <a:xfrm>
            <a:off x="5150166" y="822356"/>
            <a:ext cx="2524680" cy="1292662"/>
          </a:xfrm>
          <a:prstGeom prst="rect">
            <a:avLst/>
          </a:prstGeom>
          <a:noFill/>
          <a:ln>
            <a:noFill/>
          </a:ln>
        </p:spPr>
        <p:txBody>
          <a:bodyPr wrap="square" rtlCol="0">
            <a:spAutoFit/>
          </a:bodyPr>
          <a:lstStyle/>
          <a:p>
            <a:pPr algn="ctr"/>
            <a:r>
              <a:rPr lang="en-GB" sz="1200" dirty="0">
                <a:solidFill>
                  <a:srgbClr val="0F5494"/>
                </a:solidFill>
                <a:latin typeface="+mn-lt"/>
              </a:rPr>
              <a:t>Companies</a:t>
            </a:r>
          </a:p>
          <a:p>
            <a:pPr algn="ctr"/>
            <a:r>
              <a:rPr lang="en-GB" sz="1100" b="0" dirty="0">
                <a:solidFill>
                  <a:srgbClr val="0F5494"/>
                </a:solidFill>
                <a:latin typeface="+mn-lt"/>
              </a:rPr>
              <a:t>See comparative</a:t>
            </a:r>
            <a:br>
              <a:rPr lang="en-GB" sz="1100" b="0" dirty="0">
                <a:solidFill>
                  <a:srgbClr val="0F5494"/>
                </a:solidFill>
                <a:latin typeface="+mn-lt"/>
              </a:rPr>
            </a:br>
            <a:r>
              <a:rPr lang="en-GB" sz="1100" b="0" dirty="0">
                <a:solidFill>
                  <a:srgbClr val="0F5494"/>
                </a:solidFill>
                <a:latin typeface="+mn-lt"/>
              </a:rPr>
              <a:t>advantage to address</a:t>
            </a:r>
            <a:br>
              <a:rPr lang="en-GB" sz="1100" b="0" dirty="0">
                <a:solidFill>
                  <a:srgbClr val="0F5494"/>
                </a:solidFill>
                <a:latin typeface="+mn-lt"/>
              </a:rPr>
            </a:br>
            <a:r>
              <a:rPr lang="en-GB" sz="1100" b="0" dirty="0">
                <a:solidFill>
                  <a:srgbClr val="0F5494"/>
                </a:solidFill>
                <a:latin typeface="+mn-lt"/>
              </a:rPr>
              <a:t>skill development and</a:t>
            </a:r>
            <a:br>
              <a:rPr lang="en-GB" sz="1100" b="0" dirty="0">
                <a:solidFill>
                  <a:srgbClr val="0F5494"/>
                </a:solidFill>
                <a:latin typeface="+mn-lt"/>
              </a:rPr>
            </a:br>
            <a:r>
              <a:rPr lang="en-GB" sz="1100" b="0" dirty="0">
                <a:solidFill>
                  <a:srgbClr val="0F5494"/>
                </a:solidFill>
                <a:latin typeface="+mn-lt"/>
              </a:rPr>
              <a:t>business performance</a:t>
            </a:r>
            <a:br>
              <a:rPr lang="en-GB" sz="1100" b="0" dirty="0">
                <a:solidFill>
                  <a:srgbClr val="0F5494"/>
                </a:solidFill>
                <a:latin typeface="+mn-lt"/>
              </a:rPr>
            </a:br>
            <a:r>
              <a:rPr lang="en-GB" sz="1100" b="0" dirty="0">
                <a:solidFill>
                  <a:srgbClr val="0F5494"/>
                </a:solidFill>
                <a:latin typeface="+mn-lt"/>
              </a:rPr>
              <a:t>for generating</a:t>
            </a:r>
            <a:br>
              <a:rPr lang="en-GB" sz="1100" b="0" dirty="0">
                <a:solidFill>
                  <a:srgbClr val="0F5494"/>
                </a:solidFill>
                <a:latin typeface="+mn-lt"/>
              </a:rPr>
            </a:br>
            <a:r>
              <a:rPr lang="en-GB" sz="1100" b="0" dirty="0">
                <a:solidFill>
                  <a:srgbClr val="0F5494"/>
                </a:solidFill>
                <a:latin typeface="+mn-lt"/>
              </a:rPr>
              <a:t>innovation and growth</a:t>
            </a:r>
          </a:p>
        </p:txBody>
      </p:sp>
      <p:sp>
        <p:nvSpPr>
          <p:cNvPr id="11" name="TextBox 10"/>
          <p:cNvSpPr txBox="1"/>
          <p:nvPr/>
        </p:nvSpPr>
        <p:spPr>
          <a:xfrm>
            <a:off x="7165057" y="2319516"/>
            <a:ext cx="1872208" cy="954107"/>
          </a:xfrm>
          <a:prstGeom prst="rect">
            <a:avLst/>
          </a:prstGeom>
          <a:noFill/>
          <a:ln>
            <a:noFill/>
          </a:ln>
        </p:spPr>
        <p:txBody>
          <a:bodyPr wrap="square" rtlCol="0">
            <a:spAutoFit/>
          </a:bodyPr>
          <a:lstStyle/>
          <a:p>
            <a:pPr algn="ctr"/>
            <a:r>
              <a:rPr lang="en-GB" sz="1200" dirty="0">
                <a:solidFill>
                  <a:srgbClr val="0F5494"/>
                </a:solidFill>
                <a:latin typeface="+mn-lt"/>
              </a:rPr>
              <a:t>Policy setting</a:t>
            </a:r>
          </a:p>
          <a:p>
            <a:pPr algn="ctr"/>
            <a:r>
              <a:rPr lang="en-GB" sz="1100" b="0" dirty="0">
                <a:solidFill>
                  <a:srgbClr val="0F5494"/>
                </a:solidFill>
                <a:latin typeface="+mn-lt"/>
              </a:rPr>
              <a:t>VET, employment and economic development policies support high skills strategy</a:t>
            </a:r>
          </a:p>
        </p:txBody>
      </p:sp>
      <p:sp>
        <p:nvSpPr>
          <p:cNvPr id="12" name="TextBox 11"/>
          <p:cNvSpPr txBox="1"/>
          <p:nvPr/>
        </p:nvSpPr>
        <p:spPr>
          <a:xfrm>
            <a:off x="3663961" y="2319213"/>
            <a:ext cx="2016224" cy="969496"/>
          </a:xfrm>
          <a:prstGeom prst="rect">
            <a:avLst/>
          </a:prstGeom>
          <a:noFill/>
          <a:ln>
            <a:noFill/>
          </a:ln>
        </p:spPr>
        <p:txBody>
          <a:bodyPr wrap="square" rtlCol="0">
            <a:spAutoFit/>
          </a:bodyPr>
          <a:lstStyle/>
          <a:p>
            <a:pPr algn="ctr"/>
            <a:r>
              <a:rPr lang="en-GB" sz="1200" dirty="0">
                <a:solidFill>
                  <a:srgbClr val="0F5494"/>
                </a:solidFill>
                <a:latin typeface="+mn-lt"/>
              </a:rPr>
              <a:t>Vocational Education and Training</a:t>
            </a:r>
          </a:p>
          <a:p>
            <a:pPr algn="ctr"/>
            <a:r>
              <a:rPr lang="en-GB" sz="1100" b="0" dirty="0">
                <a:solidFill>
                  <a:srgbClr val="0F5494"/>
                </a:solidFill>
                <a:latin typeface="+mn-lt"/>
              </a:rPr>
              <a:t>Responsive delivery at all levels, that is valued by individuals and employers</a:t>
            </a:r>
          </a:p>
        </p:txBody>
      </p:sp>
      <p:sp>
        <p:nvSpPr>
          <p:cNvPr id="10" name="TextBox 9"/>
          <p:cNvSpPr txBox="1"/>
          <p:nvPr/>
        </p:nvSpPr>
        <p:spPr>
          <a:xfrm>
            <a:off x="5431282" y="3713626"/>
            <a:ext cx="1890825" cy="954107"/>
          </a:xfrm>
          <a:prstGeom prst="rect">
            <a:avLst/>
          </a:prstGeom>
          <a:noFill/>
          <a:ln>
            <a:noFill/>
          </a:ln>
        </p:spPr>
        <p:txBody>
          <a:bodyPr wrap="square" rtlCol="0">
            <a:spAutoFit/>
          </a:bodyPr>
          <a:lstStyle/>
          <a:p>
            <a:pPr algn="ctr"/>
            <a:r>
              <a:rPr lang="en-GB" sz="1200" dirty="0">
                <a:solidFill>
                  <a:srgbClr val="0F5494"/>
                </a:solidFill>
                <a:latin typeface="+mn-lt"/>
              </a:rPr>
              <a:t>Individuals</a:t>
            </a:r>
          </a:p>
          <a:p>
            <a:pPr algn="ctr"/>
            <a:r>
              <a:rPr lang="en-GB" sz="1100" b="0" dirty="0">
                <a:solidFill>
                  <a:srgbClr val="0F5494"/>
                </a:solidFill>
                <a:latin typeface="+mn-lt"/>
              </a:rPr>
              <a:t>Invest in skills because</a:t>
            </a:r>
          </a:p>
          <a:p>
            <a:pPr algn="ctr"/>
            <a:r>
              <a:rPr lang="en-GB" sz="1100" b="0" dirty="0">
                <a:solidFill>
                  <a:srgbClr val="0F5494"/>
                </a:solidFill>
                <a:latin typeface="+mn-lt"/>
              </a:rPr>
              <a:t> of rewarding jobs</a:t>
            </a:r>
          </a:p>
          <a:p>
            <a:pPr algn="ctr"/>
            <a:r>
              <a:rPr lang="en-GB" sz="1100" b="0" dirty="0">
                <a:solidFill>
                  <a:srgbClr val="0F5494"/>
                </a:solidFill>
                <a:latin typeface="+mn-lt"/>
              </a:rPr>
              <a:t>and career</a:t>
            </a:r>
          </a:p>
          <a:p>
            <a:pPr algn="ctr"/>
            <a:r>
              <a:rPr lang="en-GB" sz="1100" b="0" dirty="0">
                <a:solidFill>
                  <a:srgbClr val="0F5494"/>
                </a:solidFill>
                <a:latin typeface="+mn-lt"/>
              </a:rPr>
              <a:t>opportunities</a:t>
            </a:r>
          </a:p>
        </p:txBody>
      </p:sp>
      <p:sp>
        <p:nvSpPr>
          <p:cNvPr id="4" name="Oval 3"/>
          <p:cNvSpPr/>
          <p:nvPr/>
        </p:nvSpPr>
        <p:spPr>
          <a:xfrm>
            <a:off x="5699646" y="2104391"/>
            <a:ext cx="1425720" cy="1417648"/>
          </a:xfrm>
          <a:prstGeom prst="ellipse">
            <a:avLst/>
          </a:prstGeom>
          <a:gradFill flip="none" rotWithShape="1">
            <a:gsLst>
              <a:gs pos="0">
                <a:srgbClr val="CCFFFF"/>
              </a:gs>
              <a:gs pos="37000">
                <a:schemeClr val="accent5">
                  <a:lumMod val="89000"/>
                </a:schemeClr>
              </a:gs>
              <a:gs pos="51000">
                <a:schemeClr val="accent5">
                  <a:lumMod val="75000"/>
                </a:schemeClr>
              </a:gs>
              <a:gs pos="97000">
                <a:schemeClr val="accent5">
                  <a:lumMod val="70000"/>
                </a:schemeClr>
              </a:gs>
            </a:gsLst>
            <a:path path="circle">
              <a:fillToRect l="50000" t="50000" r="50000" b="50000"/>
            </a:path>
            <a:tileRect/>
          </a:gradFill>
          <a:ln w="28575">
            <a:solidFill>
              <a:srgbClr val="004494"/>
            </a:solidFill>
          </a:ln>
          <a:effectLst>
            <a:outerShdw blurRad="127000" sx="110000" sy="110000" algn="ctr" rotWithShape="0">
              <a:prstClr val="black">
                <a:alpha val="47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sp>
        <p:nvSpPr>
          <p:cNvPr id="17" name="TextBox 16"/>
          <p:cNvSpPr txBox="1"/>
          <p:nvPr/>
        </p:nvSpPr>
        <p:spPr>
          <a:xfrm>
            <a:off x="5788628" y="2369547"/>
            <a:ext cx="1287447" cy="923330"/>
          </a:xfrm>
          <a:prstGeom prst="rect">
            <a:avLst/>
          </a:prstGeom>
          <a:noFill/>
          <a:ln>
            <a:noFill/>
          </a:ln>
          <a:effectLst>
            <a:outerShdw blurRad="419100" dist="38100" dir="5400000" sx="117000" sy="117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en-GB" sz="1800" dirty="0">
                <a:solidFill>
                  <a:srgbClr val="0F5494"/>
                </a:solidFill>
                <a:latin typeface="+mn-lt"/>
              </a:rPr>
              <a:t>Skills </a:t>
            </a:r>
            <a:br>
              <a:rPr lang="en-GB" sz="1800" dirty="0">
                <a:solidFill>
                  <a:srgbClr val="0F5494"/>
                </a:solidFill>
                <a:latin typeface="+mn-lt"/>
              </a:rPr>
            </a:br>
            <a:r>
              <a:rPr lang="en-GB" sz="1800" dirty="0">
                <a:solidFill>
                  <a:srgbClr val="0F5494"/>
                </a:solidFill>
                <a:latin typeface="+mn-lt"/>
              </a:rPr>
              <a:t>eco-system</a:t>
            </a:r>
            <a:endParaRPr lang="en-GB" sz="1800" b="0" dirty="0">
              <a:solidFill>
                <a:srgbClr val="0F5494"/>
              </a:solidFill>
              <a:latin typeface="+mn-lt"/>
            </a:endParaRPr>
          </a:p>
        </p:txBody>
      </p:sp>
      <p:sp>
        <p:nvSpPr>
          <p:cNvPr id="3" name="Slide Number Placeholder 2"/>
          <p:cNvSpPr>
            <a:spLocks noGrp="1"/>
          </p:cNvSpPr>
          <p:nvPr>
            <p:ph type="sldNum" sz="quarter" idx="12"/>
          </p:nvPr>
        </p:nvSpPr>
        <p:spPr/>
        <p:txBody>
          <a:bodyPr/>
          <a:lstStyle/>
          <a:p>
            <a:pPr>
              <a:defRPr/>
            </a:pPr>
            <a:fld id="{46861DAA-5BBC-4812-876F-0D7C7B9EA75C}" type="slidenum">
              <a:rPr lang="en-GB" smtClean="0"/>
              <a:pPr>
                <a:defRPr/>
              </a:pPr>
              <a:t>9</a:t>
            </a:fld>
            <a:endParaRPr lang="en-GB"/>
          </a:p>
        </p:txBody>
      </p:sp>
    </p:spTree>
    <p:extLst>
      <p:ext uri="{BB962C8B-B14F-4D97-AF65-F5344CB8AC3E}">
        <p14:creationId xmlns:p14="http://schemas.microsoft.com/office/powerpoint/2010/main" val="13517185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750" fill="hold"/>
                                        <p:tgtEl>
                                          <p:spTgt spid="16"/>
                                        </p:tgtEl>
                                        <p:attrNameLst>
                                          <p:attrName>ppt_w</p:attrName>
                                        </p:attrNameLst>
                                      </p:cBhvr>
                                      <p:tavLst>
                                        <p:tav tm="0">
                                          <p:val>
                                            <p:fltVal val="0"/>
                                          </p:val>
                                        </p:tav>
                                        <p:tav tm="100000">
                                          <p:val>
                                            <p:strVal val="#ppt_w"/>
                                          </p:val>
                                        </p:tav>
                                      </p:tavLst>
                                    </p:anim>
                                    <p:anim calcmode="lin" valueType="num">
                                      <p:cBhvr>
                                        <p:cTn id="18" dur="750" fill="hold"/>
                                        <p:tgtEl>
                                          <p:spTgt spid="16"/>
                                        </p:tgtEl>
                                        <p:attrNameLst>
                                          <p:attrName>ppt_h</p:attrName>
                                        </p:attrNameLst>
                                      </p:cBhvr>
                                      <p:tavLst>
                                        <p:tav tm="0">
                                          <p:val>
                                            <p:fltVal val="0"/>
                                          </p:val>
                                        </p:tav>
                                        <p:tav tm="100000">
                                          <p:val>
                                            <p:strVal val="#ppt_h"/>
                                          </p:val>
                                        </p:tav>
                                      </p:tavLst>
                                    </p:anim>
                                    <p:animEffect transition="in" filter="fade">
                                      <p:cBhvr>
                                        <p:cTn id="19" dur="750"/>
                                        <p:tgtEl>
                                          <p:spTgt spid="16"/>
                                        </p:tgtEl>
                                      </p:cBhvr>
                                    </p:animEffect>
                                  </p:childTnLst>
                                </p:cTn>
                              </p:par>
                            </p:childTnLst>
                          </p:cTn>
                        </p:par>
                        <p:par>
                          <p:cTn id="20" fill="hold">
                            <p:stCondLst>
                              <p:cond delay="3250"/>
                            </p:stCondLst>
                            <p:childTnLst>
                              <p:par>
                                <p:cTn id="21" presetID="10" presetClass="entr" presetSubtype="0" fill="hold" grpId="0" nodeType="afterEffect">
                                  <p:stCondLst>
                                    <p:cond delay="5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4250"/>
                            </p:stCondLst>
                            <p:childTnLst>
                              <p:par>
                                <p:cTn id="25" presetID="53" presetClass="entr" presetSubtype="16" fill="hold" grpId="0" nodeType="after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5750"/>
                            </p:stCondLst>
                            <p:childTnLst>
                              <p:par>
                                <p:cTn id="31" presetID="10" presetClass="entr" presetSubtype="0" fill="hold" grpId="0" nodeType="afterEffect">
                                  <p:stCondLst>
                                    <p:cond delay="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6750"/>
                            </p:stCondLst>
                            <p:childTnLst>
                              <p:par>
                                <p:cTn id="35" presetID="53" presetClass="entr" presetSubtype="16" fill="hold" grpId="0" nodeType="after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8250"/>
                            </p:stCondLst>
                            <p:childTnLst>
                              <p:par>
                                <p:cTn id="41" presetID="10" presetClass="entr" presetSubtype="0" fill="hold" grpId="0" nodeType="afterEffect">
                                  <p:stCondLst>
                                    <p:cond delay="50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9250"/>
                            </p:stCondLst>
                            <p:childTnLst>
                              <p:par>
                                <p:cTn id="45" presetID="53" presetClass="entr" presetSubtype="16" fill="hold" grpId="0" nodeType="afterEffect">
                                  <p:stCondLst>
                                    <p:cond delay="100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childTnLst>
                          </p:cTn>
                        </p:par>
                        <p:par>
                          <p:cTn id="50" fill="hold">
                            <p:stCondLst>
                              <p:cond delay="10750"/>
                            </p:stCondLst>
                            <p:childTnLst>
                              <p:par>
                                <p:cTn id="51" presetID="10" presetClass="entr" presetSubtype="0" fill="hold" grpId="0" nodeType="afterEffect">
                                  <p:stCondLst>
                                    <p:cond delay="50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11750"/>
                            </p:stCondLst>
                            <p:childTnLst>
                              <p:par>
                                <p:cTn id="55" presetID="53" presetClass="entr" presetSubtype="16"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500" fill="hold"/>
                                        <p:tgtEl>
                                          <p:spTgt spid="21"/>
                                        </p:tgtEl>
                                        <p:attrNameLst>
                                          <p:attrName>ppt_w</p:attrName>
                                        </p:attrNameLst>
                                      </p:cBhvr>
                                      <p:tavLst>
                                        <p:tav tm="0">
                                          <p:val>
                                            <p:fltVal val="0"/>
                                          </p:val>
                                        </p:tav>
                                        <p:tav tm="100000">
                                          <p:val>
                                            <p:strVal val="#ppt_w"/>
                                          </p:val>
                                        </p:tav>
                                      </p:tavLst>
                                    </p:anim>
                                    <p:anim calcmode="lin" valueType="num">
                                      <p:cBhvr>
                                        <p:cTn id="58" dur="1500" fill="hold"/>
                                        <p:tgtEl>
                                          <p:spTgt spid="21"/>
                                        </p:tgtEl>
                                        <p:attrNameLst>
                                          <p:attrName>ppt_h</p:attrName>
                                        </p:attrNameLst>
                                      </p:cBhvr>
                                      <p:tavLst>
                                        <p:tav tm="0">
                                          <p:val>
                                            <p:fltVal val="0"/>
                                          </p:val>
                                        </p:tav>
                                        <p:tav tm="100000">
                                          <p:val>
                                            <p:strVal val="#ppt_h"/>
                                          </p:val>
                                        </p:tav>
                                      </p:tavLst>
                                    </p:anim>
                                    <p:animEffect transition="in" filter="fade">
                                      <p:cBhvr>
                                        <p:cTn id="59" dur="1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4" grpId="0" animBg="1"/>
      <p:bldP spid="15" grpId="0" animBg="1"/>
      <p:bldP spid="16" grpId="0" animBg="1"/>
      <p:bldP spid="9" grpId="0"/>
      <p:bldP spid="11" grpId="0"/>
      <p:bldP spid="12" grpId="0"/>
      <p:bldP spid="10" grpId="0"/>
      <p:bldP spid="4" grpId="0" animBg="1"/>
      <p:bldP spid="1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098AE41A192E4C85C747A9850AEF9A" ma:contentTypeVersion="1" ma:contentTypeDescription="Create a new document." ma:contentTypeScope="" ma:versionID="5a8770b97c883eee6e80458dbe9e6cc2">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CDD8D5-9B5D-4329-A5FA-BB635811A11D}">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0A2DA33-DB0F-4723-B9EA-086431A269C4}">
  <ds:schemaRefs>
    <ds:schemaRef ds:uri="http://schemas.microsoft.com/sharepoint/v3/contenttype/forms"/>
  </ds:schemaRefs>
</ds:datastoreItem>
</file>

<file path=customXml/itemProps3.xml><?xml version="1.0" encoding="utf-8"?>
<ds:datastoreItem xmlns:ds="http://schemas.openxmlformats.org/officeDocument/2006/customXml" ds:itemID="{5ED14567-0064-41AA-B17E-6D061E25B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7818</TotalTime>
  <Words>3533</Words>
  <Application>Microsoft Office PowerPoint</Application>
  <PresentationFormat>On-screen Show (16:9)</PresentationFormat>
  <Paragraphs>327</Paragraphs>
  <Slides>18</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MS PGothic</vt:lpstr>
      <vt:lpstr>Arial</vt:lpstr>
      <vt:lpstr>Arial Narrow</vt:lpstr>
      <vt:lpstr>Calibri</vt:lpstr>
      <vt:lpstr>EC Square Sans Pro Light</vt:lpstr>
      <vt:lpstr>EC Square Sans Pro Medium</vt:lpstr>
      <vt:lpstr>Symbol</vt:lpstr>
      <vt:lpstr>Tahoma</vt:lpstr>
      <vt:lpstr>Times New Roman</vt:lpstr>
      <vt:lpstr>Verdana</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VARCHOLA Jan (EMPL)</cp:lastModifiedBy>
  <cp:revision>469</cp:revision>
  <cp:lastPrinted>2019-10-11T13:19:15Z</cp:lastPrinted>
  <dcterms:created xsi:type="dcterms:W3CDTF">2011-10-28T10:25:18Z</dcterms:created>
  <dcterms:modified xsi:type="dcterms:W3CDTF">2019-10-16T08:42:38Z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0x010100AF098AE41A192E4C85C747A9850AEF9A</vt:lpwstr>
  </property>
</Properties>
</file>