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8"/>
  </p:notesMasterIdLst>
  <p:handoutMasterIdLst>
    <p:handoutMasterId r:id="rId9"/>
  </p:handoutMasterIdLst>
  <p:sldIdLst>
    <p:sldId id="265" r:id="rId2"/>
    <p:sldId id="256" r:id="rId3"/>
    <p:sldId id="266" r:id="rId4"/>
    <p:sldId id="275" r:id="rId5"/>
    <p:sldId id="280" r:id="rId6"/>
    <p:sldId id="279" r:id="rId7"/>
  </p:sldIdLst>
  <p:sldSz cx="9144000" cy="6858000" type="screen4x3"/>
  <p:notesSz cx="9926638" cy="679767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52" userDrawn="1">
          <p15:clr>
            <a:srgbClr val="A4A3A4"/>
          </p15:clr>
        </p15:guide>
        <p15:guide id="3" orient="horz" pos="2141" userDrawn="1">
          <p15:clr>
            <a:srgbClr val="A4A3A4"/>
          </p15:clr>
        </p15:guide>
        <p15:guide id="4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Reiner" initials="PR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3300"/>
    <a:srgbClr val="9900CC"/>
    <a:srgbClr val="EAEAEA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422" y="-84"/>
      </p:cViewPr>
      <p:guideLst>
        <p:guide orient="horz" pos="3127"/>
        <p:guide pos="2152"/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801" y="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6456613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801" y="6456613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90FEF7A-C190-4E2F-9995-13B6F57C999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361806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801" y="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7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noProof="0" smtClean="0"/>
              <a:t>Click to edit Master text styles</a:t>
            </a:r>
          </a:p>
          <a:p>
            <a:pPr lvl="1"/>
            <a:r>
              <a:rPr lang="hr-HR" altLang="en-US" noProof="0" smtClean="0"/>
              <a:t>Second level</a:t>
            </a:r>
          </a:p>
          <a:p>
            <a:pPr lvl="2"/>
            <a:r>
              <a:rPr lang="hr-HR" altLang="en-US" noProof="0" smtClean="0"/>
              <a:t>Third level</a:t>
            </a:r>
          </a:p>
          <a:p>
            <a:pPr lvl="3"/>
            <a:r>
              <a:rPr lang="hr-HR" altLang="en-US" noProof="0" smtClean="0"/>
              <a:t>Fourth level</a:t>
            </a:r>
          </a:p>
          <a:p>
            <a:pPr lvl="4"/>
            <a:r>
              <a:rPr lang="hr-HR" altLang="en-US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456613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801" y="6456613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0" tIns="45860" rIns="91720" bIns="4586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553FEE7-8B95-44B1-A8CD-3A51E624D7D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51028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5222" indent="-2866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6496" indent="-229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5094" indent="-229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3693" indent="-229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2291" indent="-22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0889" indent="-22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9487" indent="-22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8087" indent="-22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C072B6-EA0A-49AA-8934-7E7566B7C2D6}" type="slidenum">
              <a:rPr lang="hr-HR" altLang="en-US"/>
              <a:pPr eaLnBrk="1" hangingPunct="1">
                <a:spcBef>
                  <a:spcPct val="0"/>
                </a:spcBef>
              </a:pPr>
              <a:t>1</a:t>
            </a:fld>
            <a:endParaRPr lang="hr-HR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59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F582D0-CC4A-4DD4-8342-C50D00516F0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37889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1D8B9-5468-41BC-A2AC-A7018AA8663D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32192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83A2E-BFA3-494B-8A12-0CF60067C8C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63978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99F2A-B19A-4251-971C-6719D30D6149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20875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E9C43-69BD-4F09-9EBD-FAFE847035EB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60900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8D5CC-1004-4FB1-804F-CC18FE5B8F1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26505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559CC6-8A99-4F5C-8357-E8485A39A13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4062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695B-FDBF-407E-B467-81F3BDEDC82E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4488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09E20A-FDB6-4F42-9262-543F54344C3E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70516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7681F-F248-4002-B5EE-2C6C5A7E8C5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78281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4D8E1-E079-4D07-84FB-3B38D4FCC5C6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19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0B7A1-8A62-4271-B6D0-94B702303F35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975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6457950"/>
            <a:ext cx="6350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  <a:latin typeface="Book Antiqua" panose="02040602050305030304" pitchFamily="18" charset="0"/>
              </a:defRPr>
            </a:lvl1pPr>
          </a:lstStyle>
          <a:p>
            <a:fld id="{83046AAC-E84E-40E7-BC46-268E6E555F68}" type="slidenum">
              <a:rPr lang="hr-HR" altLang="en-US"/>
              <a:pPr/>
              <a:t>‹#›</a:t>
            </a:fld>
            <a:endParaRPr lang="hr-HR" altLang="en-US"/>
          </a:p>
        </p:txBody>
      </p:sp>
      <p:pic>
        <p:nvPicPr>
          <p:cNvPr id="1027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5277" y="0"/>
            <a:ext cx="8473446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AC7C213-1C6C-4861-B1AB-856A2C499FB0}" type="slidenum">
              <a:rPr lang="hr-HR" altLang="en-US">
                <a:solidFill>
                  <a:schemeClr val="accent2"/>
                </a:solidFill>
                <a:latin typeface="Book Antiqua" panose="02040602050305030304" pitchFamily="18" charset="0"/>
              </a:rPr>
              <a:pPr eaLnBrk="1" hangingPunct="1"/>
              <a:t>1</a:t>
            </a:fld>
            <a:endParaRPr lang="hr-HR" altLang="en-US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sp useBgFill="1">
        <p:nvSpPr>
          <p:cNvPr id="140293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13342" y="835270"/>
            <a:ext cx="8508274" cy="791308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 </a:t>
            </a:r>
            <a:r>
              <a:rPr lang="en-US" altLang="en-US" sz="4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Presidency</a:t>
            </a:r>
            <a:r>
              <a:rPr lang="hr-HR" altLang="en-US" sz="4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Croatia </a:t>
            </a:r>
            <a:r>
              <a:rPr lang="hr-HR" altLang="en-US" sz="4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US" altLang="en-US" sz="40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148" y="1571972"/>
            <a:ext cx="6152661" cy="49405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C1DE3C0-3A11-41D5-8D54-DA5726F58D85}" type="slidenum">
              <a:rPr lang="hr-HR" altLang="en-US">
                <a:solidFill>
                  <a:schemeClr val="accent2"/>
                </a:solidFill>
                <a:latin typeface="Book Antiqua" panose="02040602050305030304" pitchFamily="18" charset="0"/>
              </a:rPr>
              <a:pPr eaLnBrk="1" hangingPunct="1"/>
              <a:t>2</a:t>
            </a:fld>
            <a:endParaRPr lang="hr-HR" altLang="en-US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73138"/>
            <a:ext cx="8059783" cy="527819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</a:t>
            </a:r>
            <a:endParaRPr lang="en-US" altLang="en-US" sz="2800" b="1" dirty="0" smtClean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alt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nstitutional</a:t>
            </a:r>
            <a:r>
              <a:rPr lang="en-US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change</a:t>
            </a:r>
            <a:r>
              <a:rPr lang="hr-HR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following the European Parliament elections, new European Commission, </a:t>
            </a:r>
            <a:r>
              <a:rPr lang="en-US" alt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Brexit</a:t>
            </a:r>
            <a:endParaRPr lang="en-US" altLang="en-US" sz="28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alt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ew</a:t>
            </a:r>
            <a:r>
              <a:rPr lang="en-US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strategic period</a:t>
            </a:r>
            <a:r>
              <a:rPr lang="hr-HR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post</a:t>
            </a:r>
            <a:r>
              <a:rPr lang="hr-HR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hr-HR" altLang="en-US" sz="28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1st Croatian EU Presidency </a:t>
            </a:r>
            <a:endParaRPr lang="hr-HR" altLang="en-US" sz="28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RO-FI-HR trio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Bruxelles-based Presidency</a:t>
            </a:r>
          </a:p>
          <a:p>
            <a:pPr marL="0" indent="0" algn="ctr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r-HR" altLang="en-US" sz="1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8045450" y="3794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sz="2000">
              <a:solidFill>
                <a:srgbClr val="EAEAE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C1DE3C0-3A11-41D5-8D54-DA5726F58D85}" type="slidenum">
              <a:rPr lang="hr-HR" altLang="en-US">
                <a:solidFill>
                  <a:schemeClr val="accent2"/>
                </a:solidFill>
                <a:latin typeface="Book Antiqua" panose="02040602050305030304" pitchFamily="18" charset="0"/>
              </a:rPr>
              <a:pPr eaLnBrk="1" hangingPunct="1"/>
              <a:t>3</a:t>
            </a:fld>
            <a:endParaRPr lang="hr-HR" altLang="en-US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470" y="1054149"/>
            <a:ext cx="8431730" cy="540380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</a:t>
            </a:r>
            <a:r>
              <a:rPr lang="hr-HR" alt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 PRES</a:t>
            </a:r>
            <a:r>
              <a:rPr lang="en-US" alt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alt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altLang="en-US" b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riorities</a:t>
            </a:r>
            <a:r>
              <a:rPr lang="en-US" alt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hr-HR" alt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altLang="en-US" b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ducation</a:t>
            </a:r>
            <a:endParaRPr lang="en-US" altLang="en-US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European t</a:t>
            </a:r>
            <a:r>
              <a:rPr 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eachers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8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hr-HR" sz="28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8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trainers</a:t>
            </a:r>
            <a:r>
              <a:rPr lang="hr-HR" sz="28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</a:t>
            </a:r>
            <a:r>
              <a:rPr lang="hr-HR" sz="28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hr-HR" sz="28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future</a:t>
            </a:r>
            <a:endParaRPr lang="en-US" sz="28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Reforms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European 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emester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r-HR" sz="28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Post-2020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framework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European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cooperation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</a:t>
            </a:r>
            <a:r>
              <a:rPr 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ducation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raining 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(ET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2030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developing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European Education Area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Mobility and 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rain </a:t>
            </a:r>
            <a:r>
              <a:rPr lang="hr-HR" sz="28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irculation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Erasmus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hr-HR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Regulation</a:t>
            </a:r>
            <a:endParaRPr lang="hr-HR" sz="28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altLang="en-US" sz="20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8045450" y="3794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sz="2000">
              <a:solidFill>
                <a:srgbClr val="EAEAEA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6269" y="0"/>
            <a:ext cx="1572931" cy="44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1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39" y="924587"/>
            <a:ext cx="8396654" cy="540419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 PRES</a:t>
            </a:r>
            <a:r>
              <a:rPr lang="hr-HR" sz="32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3200" b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events</a:t>
            </a:r>
            <a:r>
              <a:rPr lang="hr-HR" sz="32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8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provisiona</a:t>
            </a:r>
            <a:r>
              <a:rPr lang="hr-HR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sz="28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calendar)</a:t>
            </a:r>
            <a:endParaRPr lang="en-US" sz="3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E9C43-69BD-4F09-9EBD-FAFE847035EB}" type="slidenum">
              <a:rPr lang="hr-HR" altLang="en-US" smtClean="0"/>
              <a:pPr/>
              <a:t>4</a:t>
            </a:fld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639" y="1649873"/>
            <a:ext cx="8888361" cy="5071601"/>
          </a:xfrm>
        </p:spPr>
        <p:txBody>
          <a:bodyPr/>
          <a:lstStyle/>
          <a:p>
            <a:pPr marL="0" indent="0">
              <a:buNone/>
            </a:pPr>
            <a:r>
              <a:rPr lang="hr-HR" sz="20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Bruxelles:</a:t>
            </a:r>
            <a:endParaRPr lang="hr-HR" sz="20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EYCS </a:t>
            </a:r>
            <a:r>
              <a:rPr lang="hr-HR" sz="20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Council</a:t>
            </a: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hr-HR" sz="20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</a:t>
            </a: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 </a:t>
            </a:r>
            <a:r>
              <a:rPr lang="hr-HR" sz="20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February</a:t>
            </a: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18 May)</a:t>
            </a:r>
          </a:p>
          <a:p>
            <a:pPr marL="0" indent="0">
              <a:buNone/>
            </a:pPr>
            <a:endParaRPr lang="hr-HR" sz="800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hr-HR" sz="20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Croatia:</a:t>
            </a:r>
            <a:endParaRPr lang="hr-HR" sz="20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DG HE (23 – 24 </a:t>
            </a:r>
            <a:r>
              <a:rPr lang="hr-HR" sz="20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Šibenik)</a:t>
            </a:r>
            <a:endParaRPr lang="hr-HR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DG </a:t>
            </a:r>
            <a:r>
              <a:rPr lang="hr-HR" sz="20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VET </a:t>
            </a:r>
            <a:r>
              <a:rPr lang="hr-HR" sz="20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(23 – 24 </a:t>
            </a:r>
            <a:r>
              <a:rPr lang="hr-HR" sz="2000" b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</a:t>
            </a:r>
            <a:r>
              <a:rPr lang="hr-HR" sz="20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Šibenik)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DG </a:t>
            </a:r>
            <a:r>
              <a:rPr lang="hr-HR" sz="20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Schools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(26 – 27 </a:t>
            </a:r>
            <a:r>
              <a:rPr lang="hr-HR" sz="20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Šibenik)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Conference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000" i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Teachers</a:t>
            </a:r>
            <a:r>
              <a:rPr lang="hr-HR" sz="2000" i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000" i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hr-HR" sz="2000" i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2000" i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Trainers</a:t>
            </a:r>
            <a:r>
              <a:rPr lang="hr-HR" sz="2000" i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</a:t>
            </a:r>
            <a:r>
              <a:rPr lang="hr-HR" sz="2000" i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hr-HR" sz="2000" i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Future 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(24 – 25 </a:t>
            </a:r>
            <a:r>
              <a:rPr lang="hr-HR" sz="20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Šibenik)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HLG </a:t>
            </a: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(22 – 23 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April, Zagreb)</a:t>
            </a:r>
            <a:endParaRPr lang="hr-HR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 (18 - 19 June, Dubrovnik)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SGIB (15 – 16 April, Zagreb)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BFUG </a:t>
            </a:r>
            <a:r>
              <a:rPr lang="hr-HR" sz="20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</a:t>
            </a: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 – 7 </a:t>
            </a:r>
            <a:r>
              <a:rPr lang="hr-HR" sz="20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February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Zagreb)</a:t>
            </a:r>
            <a:endParaRPr lang="hr-HR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BFUG 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 </a:t>
            </a:r>
            <a:r>
              <a:rPr lang="hr-HR" sz="20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 </a:t>
            </a:r>
            <a:r>
              <a:rPr lang="hr-HR" sz="2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May, Split) </a:t>
            </a:r>
            <a:endParaRPr lang="hr-HR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0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0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5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7033"/>
            <a:ext cx="8229600" cy="619148"/>
          </a:xfrm>
        </p:spPr>
        <p:txBody>
          <a:bodyPr/>
          <a:lstStyle/>
          <a:p>
            <a:pPr lvl="0" algn="l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hr-HR" altLang="en-US" sz="2800" b="1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Contacts</a:t>
            </a:r>
            <a:endParaRPr lang="en-GB" sz="28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E9C43-69BD-4F09-9EBD-FAFE847035EB}" type="slidenum">
              <a:rPr lang="hr-HR" altLang="en-US" smtClean="0"/>
              <a:pPr/>
              <a:t>5</a:t>
            </a:fld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17"/>
            <a:ext cx="8686800" cy="532529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r-HR" altLang="en-U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Croatia:</a:t>
            </a:r>
          </a:p>
          <a:p>
            <a:pPr marL="0" indent="0" eaLnBrk="1" hangingPunct="1">
              <a:buNone/>
            </a:pPr>
            <a:endParaRPr lang="hr-HR" altLang="en-US" sz="800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hr-HR" altLang="en-US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 </a:t>
            </a:r>
            <a:r>
              <a:rPr lang="hr-HR" altLang="en-US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Tecilazić Goršić, </a:t>
            </a:r>
            <a:r>
              <a:rPr lang="hr-HR" altLang="en-US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 PRES </a:t>
            </a:r>
            <a:r>
              <a:rPr lang="hr-HR" altLang="en-US" sz="14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Deputy</a:t>
            </a:r>
            <a:r>
              <a:rPr lang="hr-HR" altLang="en-US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altLang="en-US" sz="14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Coordinator</a:t>
            </a:r>
            <a:r>
              <a:rPr lang="hr-HR" altLang="en-US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</a:t>
            </a:r>
            <a:r>
              <a:rPr lang="hr-HR" altLang="en-US" sz="14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</a:t>
            </a:r>
            <a:r>
              <a:rPr lang="hr-HR" altLang="en-US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EDUC Vice-</a:t>
            </a:r>
            <a:r>
              <a:rPr lang="hr-HR" altLang="en-US" sz="14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Chair</a:t>
            </a:r>
            <a:endParaRPr lang="hr-HR" altLang="en-US" sz="14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hr-HR" altLang="en-US" sz="12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Ministry</a:t>
            </a: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altLang="en-US" sz="12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Science </a:t>
            </a:r>
            <a:r>
              <a:rPr lang="hr-HR" altLang="en-US" sz="12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altLang="en-US" sz="12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</a:t>
            </a:r>
            <a:endParaRPr lang="hr-HR" altLang="en-US" sz="12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Donje 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Svetice 38, HR – 10000 Zagreb, Croatia</a:t>
            </a:r>
          </a:p>
          <a:p>
            <a:pPr marL="0" indent="0" eaLnBrk="1" hangingPunct="1">
              <a:buNone/>
            </a:pP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ana.tecilazicgorsic@mzo.hr </a:t>
            </a:r>
          </a:p>
          <a:p>
            <a:pPr marL="0" indent="0" eaLnBrk="1" hangingPunct="1">
              <a:buNone/>
            </a:pP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+385 4594 367</a:t>
            </a:r>
          </a:p>
          <a:p>
            <a:pPr marL="0" indent="0" eaLnBrk="1" hangingPunct="1">
              <a:buNone/>
            </a:pP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+385 99 265 </a:t>
            </a: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7046</a:t>
            </a:r>
          </a:p>
          <a:p>
            <a:pPr marL="0" indent="0" eaLnBrk="1" hangingPunct="1">
              <a:buNone/>
            </a:pPr>
            <a:endParaRPr lang="hr-HR" altLang="en-US" sz="14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hr-HR" altLang="en-U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Bruxelles:</a:t>
            </a:r>
          </a:p>
          <a:p>
            <a:pPr marL="0" indent="0" eaLnBrk="1" hangingPunct="1">
              <a:buNone/>
            </a:pPr>
            <a:endParaRPr lang="hr-HR" altLang="en-US" sz="8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hr-HR" altLang="en-US" sz="1400" b="1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Daria</a:t>
            </a:r>
            <a:r>
              <a:rPr lang="hr-HR" altLang="en-US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altLang="en-US" sz="1400" b="1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Arlavi</a:t>
            </a:r>
            <a:r>
              <a:rPr lang="hr-HR" altLang="en-US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r-HR" altLang="en-US" sz="14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</a:t>
            </a:r>
            <a:r>
              <a:rPr lang="hr-HR" altLang="en-US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altLang="en-US" sz="14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Counsellor</a:t>
            </a:r>
            <a:r>
              <a:rPr lang="hr-HR" altLang="en-US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EDUC </a:t>
            </a:r>
            <a:r>
              <a:rPr lang="hr-HR" altLang="en-US" sz="14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Chair</a:t>
            </a:r>
            <a:endParaRPr lang="hr-HR" altLang="en-US" sz="14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Permanent 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Representation of the Republic of Croatia to the EU</a:t>
            </a:r>
          </a:p>
          <a:p>
            <a:pPr marL="0" indent="0" eaLnBrk="1" hangingPunct="1">
              <a:buNone/>
            </a:pP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Avenue 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 Art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50, </a:t>
            </a:r>
            <a:r>
              <a:rPr lang="en-US" altLang="en-US" sz="120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Bruxelles</a:t>
            </a:r>
            <a:endParaRPr lang="en-US" altLang="en-US" sz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mail: daria.arlavi@mvep.hr</a:t>
            </a:r>
            <a:endParaRPr lang="hr-HR" altLang="en-US" sz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+32 (0) 492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913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247</a:t>
            </a:r>
          </a:p>
          <a:p>
            <a:pPr marL="0" indent="0" eaLnBrk="1" hangingPunct="1">
              <a:buNone/>
            </a:pP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</a:t>
            </a:r>
            <a:r>
              <a:rPr lang="hr-HR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+32 (0)2 507 54 74</a:t>
            </a:r>
          </a:p>
          <a:p>
            <a:pPr marL="0" indent="0" eaLnBrk="1" hangingPunct="1">
              <a:buNone/>
            </a:pPr>
            <a:endParaRPr lang="hr-HR" altLang="en-US" sz="8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hr-HR" altLang="en-US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Barbi Svetec</a:t>
            </a:r>
            <a:r>
              <a:rPr lang="hr-HR" altLang="en-US" sz="14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First </a:t>
            </a:r>
            <a:r>
              <a:rPr lang="hr-HR" altLang="en-US" sz="14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Secretary</a:t>
            </a:r>
            <a:r>
              <a:rPr lang="hr-HR" altLang="en-US" sz="14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hr-HR" altLang="en-US" sz="1400" dirty="0" err="1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</a:t>
            </a:r>
            <a:r>
              <a:rPr lang="hr-HR" altLang="en-US" sz="14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Permanent 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Representation of the Republic of Croatia to the EU</a:t>
            </a:r>
          </a:p>
          <a:p>
            <a:pPr marL="0" indent="0" eaLnBrk="1" hangingPunct="1">
              <a:buNone/>
            </a:pP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Avenue 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 </a:t>
            </a: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</a:t>
            </a: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2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50, </a:t>
            </a:r>
            <a:r>
              <a:rPr lang="en-US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Bruxelles</a:t>
            </a:r>
            <a:endParaRPr lang="hr-HR" altLang="en-US" sz="1200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E-mail: barbi.svetec@mvep.hr</a:t>
            </a:r>
          </a:p>
          <a:p>
            <a:pPr marL="0" indent="0" eaLnBrk="1" hangingPunct="1">
              <a:buNone/>
            </a:pPr>
            <a:r>
              <a:rPr lang="hr-HR" altLang="en-US" sz="12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Mob: +32 (0) 490 668 231</a:t>
            </a:r>
          </a:p>
          <a:p>
            <a:pPr marL="0" indent="0" eaLnBrk="1" hangingPunct="1">
              <a:buNone/>
            </a:pPr>
            <a:endParaRPr lang="en-US" altLang="en-US" sz="14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hr-HR" altLang="en-US" sz="1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6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83" y="772090"/>
            <a:ext cx="8519746" cy="685800"/>
          </a:xfrm>
        </p:spPr>
        <p:txBody>
          <a:bodyPr/>
          <a:lstStyle/>
          <a:p>
            <a:r>
              <a:rPr lang="en-US" sz="2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forward to welcoming you in Croatia!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9E20A-FDB6-4F42-9262-543F54344C3E}" type="slidenum">
              <a:rPr lang="hr-HR" altLang="en-US" smtClean="0"/>
              <a:pPr/>
              <a:t>6</a:t>
            </a:fld>
            <a:endParaRPr lang="hr-HR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65" y="1369400"/>
            <a:ext cx="6996723" cy="535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0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358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 Antiqua</vt:lpstr>
      <vt:lpstr>Tahoma</vt:lpstr>
      <vt:lpstr>Default Design</vt:lpstr>
      <vt:lpstr>PowerPoint Presentation</vt:lpstr>
      <vt:lpstr>PowerPoint Presentation</vt:lpstr>
      <vt:lpstr>PowerPoint Presentation</vt:lpstr>
      <vt:lpstr>HR PRES events (provisional calendar)</vt:lpstr>
      <vt:lpstr>Contacts</vt:lpstr>
      <vt:lpstr>Looking forward to welcoming you in Croatia!</vt:lpstr>
    </vt:vector>
  </TitlesOfParts>
  <Company>MZT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Fain</dc:creator>
  <cp:lastModifiedBy>Vedrana Šenjug Uzarević</cp:lastModifiedBy>
  <cp:revision>153</cp:revision>
  <cp:lastPrinted>2019-02-25T17:28:56Z</cp:lastPrinted>
  <dcterms:created xsi:type="dcterms:W3CDTF">2004-06-15T07:55:20Z</dcterms:created>
  <dcterms:modified xsi:type="dcterms:W3CDTF">2019-10-10T07:36:37Z</dcterms:modified>
</cp:coreProperties>
</file>