
<file path=[Content_Types].xml><?xml version="1.0" encoding="utf-8"?>
<Types xmlns="http://schemas.openxmlformats.org/package/2006/content-types">
  <Default Extension="png" ContentType="image/png"/>
  <Default Extension="jfif" ContentType="image/jpe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65" r:id="rId2"/>
    <p:sldId id="264" r:id="rId3"/>
    <p:sldId id="282" r:id="rId4"/>
    <p:sldId id="283" r:id="rId5"/>
    <p:sldId id="284" r:id="rId6"/>
    <p:sldId id="277" r:id="rId7"/>
    <p:sldId id="278" r:id="rId8"/>
    <p:sldId id="281" r:id="rId9"/>
    <p:sldId id="268" r:id="rId10"/>
    <p:sldId id="287" r:id="rId11"/>
    <p:sldId id="288" r:id="rId12"/>
    <p:sldId id="289" r:id="rId13"/>
    <p:sldId id="290" r:id="rId14"/>
    <p:sldId id="291" r:id="rId15"/>
    <p:sldId id="292" r:id="rId16"/>
    <p:sldId id="293" r:id="rId17"/>
    <p:sldId id="294" r:id="rId18"/>
    <p:sldId id="270" r:id="rId19"/>
    <p:sldId id="271" r:id="rId20"/>
    <p:sldId id="272" r:id="rId21"/>
    <p:sldId id="273" r:id="rId22"/>
    <p:sldId id="274" r:id="rId23"/>
    <p:sldId id="285" r:id="rId24"/>
    <p:sldId id="275" r:id="rId25"/>
    <p:sldId id="276" r:id="rId26"/>
  </p:sldIdLst>
  <p:sldSz cx="9144000" cy="6858000" type="screen4x3"/>
  <p:notesSz cx="6724650" cy="9774238"/>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userDrawn="1">
          <p15:clr>
            <a:srgbClr val="A4A3A4"/>
          </p15:clr>
        </p15:guide>
        <p15:guide id="2" pos="211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51B"/>
    <a:srgbClr val="DA3400"/>
    <a:srgbClr val="0F5494"/>
    <a:srgbClr val="3166CF"/>
    <a:srgbClr val="2D5EC1"/>
    <a:srgbClr val="FFD624"/>
    <a:srgbClr val="3E6FD2"/>
    <a:srgbClr val="BDDEFF"/>
    <a:srgbClr val="99CCFF"/>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146" autoAdjust="0"/>
  </p:normalViewPr>
  <p:slideViewPr>
    <p:cSldViewPr>
      <p:cViewPr varScale="1">
        <p:scale>
          <a:sx n="109" d="100"/>
          <a:sy n="109" d="100"/>
        </p:scale>
        <p:origin x="1656" y="2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74" d="100"/>
          <a:sy n="74" d="100"/>
        </p:scale>
        <p:origin x="-2172" y="-90"/>
      </p:cViewPr>
      <p:guideLst>
        <p:guide orient="horz" pos="3079"/>
        <p:guide pos="2119"/>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08333"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08333"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en-GB"/>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08333" y="0"/>
            <a:ext cx="2914748" cy="489259"/>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9163" y="733425"/>
            <a:ext cx="4887912" cy="36655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72152" y="4642489"/>
            <a:ext cx="5380348" cy="4398642"/>
          </a:xfrm>
          <a:prstGeom prst="rect">
            <a:avLst/>
          </a:prstGeom>
          <a:noFill/>
          <a:ln w="9525">
            <a:noFill/>
            <a:miter lim="800000"/>
            <a:headEnd/>
            <a:tailEnd/>
          </a:ln>
          <a:effectLst/>
        </p:spPr>
        <p:txBody>
          <a:bodyPr vert="horz" wrap="square" lIns="90198" tIns="45099" rIns="90198" bIns="45099"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08333" y="9283417"/>
            <a:ext cx="2914748" cy="489258"/>
          </a:xfrm>
          <a:prstGeom prst="rect">
            <a:avLst/>
          </a:prstGeom>
          <a:noFill/>
          <a:ln w="9525">
            <a:noFill/>
            <a:miter lim="800000"/>
            <a:headEnd/>
            <a:tailEnd/>
          </a:ln>
          <a:effectLst/>
        </p:spPr>
        <p:txBody>
          <a:bodyPr vert="horz" wrap="square" lIns="90198" tIns="45099" rIns="90198" bIns="45099"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en-GB"/>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eur-lex.europa.eu/legal-content/EN/TXT/?uri=celex:32006H0962"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europass.cedefop.europa.eu/en/home"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en-GB"/>
          </a:p>
        </p:txBody>
      </p:sp>
    </p:spTree>
    <p:extLst>
      <p:ext uri="{BB962C8B-B14F-4D97-AF65-F5344CB8AC3E}">
        <p14:creationId xmlns:p14="http://schemas.microsoft.com/office/powerpoint/2010/main" val="3403534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9991"/>
            <a:r>
              <a:rPr lang="fr-BE" dirty="0"/>
              <a:t>DANA TAKES THE FLOOR</a:t>
            </a:r>
          </a:p>
          <a:p>
            <a:endParaRPr lang="en-GB" dirty="0"/>
          </a:p>
          <a:p>
            <a:pPr marL="168305" indent="-168305">
              <a:buFont typeface="Arial" panose="020B0604020202020204" pitchFamily="34" charset="0"/>
              <a:buChar char="•"/>
            </a:pPr>
            <a:r>
              <a:rPr lang="en-GB" dirty="0"/>
              <a:t>Working environments undergoing </a:t>
            </a:r>
            <a:r>
              <a:rPr lang="en-GB" b="1" dirty="0"/>
              <a:t>profound mutations</a:t>
            </a:r>
            <a:r>
              <a:rPr lang="en-GB" dirty="0"/>
              <a:t> in their organisation, forms and scale, with tremendous consequences on people’s careers and learning paths</a:t>
            </a:r>
          </a:p>
          <a:p>
            <a:pPr marL="168305" indent="-168305">
              <a:buFont typeface="Arial" panose="020B0604020202020204" pitchFamily="34" charset="0"/>
              <a:buChar char="•"/>
            </a:pPr>
            <a:r>
              <a:rPr lang="en-GB" b="1" dirty="0"/>
              <a:t>How to ensure people remain employable </a:t>
            </a:r>
            <a:r>
              <a:rPr lang="en-GB" dirty="0"/>
              <a:t>is a crucial challenge, especially since there is </a:t>
            </a:r>
            <a:r>
              <a:rPr lang="en-GB" b="1" dirty="0"/>
              <a:t>no longer a ‘job for life’</a:t>
            </a:r>
            <a:r>
              <a:rPr lang="en-GB" dirty="0"/>
              <a:t>: people can expect to go through up to 15 job transitions in their lifetime</a:t>
            </a:r>
          </a:p>
          <a:p>
            <a:pPr marL="168305" indent="-168305">
              <a:buFont typeface="Arial" panose="020B0604020202020204" pitchFamily="34" charset="0"/>
              <a:buChar char="•"/>
            </a:pPr>
            <a:r>
              <a:rPr lang="en-GB" dirty="0"/>
              <a:t>Since the labour market is so volatile, people’s skills are more and more likely to be or become outdated in a near future and it’s important that adults become </a:t>
            </a:r>
            <a:r>
              <a:rPr lang="en-GB" b="1" dirty="0"/>
              <a:t>agile lifelong learners</a:t>
            </a:r>
            <a:r>
              <a:rPr lang="en-GB" dirty="0"/>
              <a:t>, </a:t>
            </a:r>
            <a:r>
              <a:rPr lang="en-GB" b="1" dirty="0"/>
              <a:t>easily adaptable </a:t>
            </a:r>
            <a:r>
              <a:rPr lang="en-GB" dirty="0"/>
              <a:t>to new jobs and working conditions</a:t>
            </a:r>
          </a:p>
          <a:p>
            <a:pPr marL="168305" indent="-168305" defTabSz="897631">
              <a:buFont typeface="Arial" panose="020B0604020202020204" pitchFamily="34" charset="0"/>
              <a:buChar char="•"/>
              <a:defRPr/>
            </a:pPr>
            <a:r>
              <a:rPr lang="en-GB" dirty="0"/>
              <a:t>We know education and training have a </a:t>
            </a:r>
            <a:r>
              <a:rPr lang="en-GB" b="1" dirty="0"/>
              <a:t>positive effect on workers’ capital and total factor productivity</a:t>
            </a:r>
            <a:r>
              <a:rPr lang="en-GB" dirty="0"/>
              <a:t>, leading ultimately to economic growth; estimates show that reducing the share of low-qualified adults by half by 2025 would lead to an annual economic net benefit of around €200 billion across the EU (CEDEFOP).</a:t>
            </a:r>
          </a:p>
          <a:p>
            <a:pPr defTabSz="897631">
              <a:defRPr/>
            </a:pPr>
            <a:endParaRPr lang="en-GB" dirty="0"/>
          </a:p>
          <a:p>
            <a:pPr marL="168305" indent="-168305">
              <a:buFont typeface="Arial" panose="020B0604020202020204" pitchFamily="34" charset="0"/>
              <a:buChar char="•"/>
            </a:pPr>
            <a:r>
              <a:rPr lang="en-GB" dirty="0"/>
              <a:t>And yet </a:t>
            </a:r>
          </a:p>
          <a:p>
            <a:pPr marL="617120" lvl="1" indent="-168305">
              <a:buFont typeface="Arial" panose="020B0604020202020204" pitchFamily="34" charset="0"/>
              <a:buChar char="•"/>
            </a:pPr>
            <a:r>
              <a:rPr lang="en-GB" dirty="0"/>
              <a:t>workers at most risk of job loss or displacement are the ones who train the least</a:t>
            </a:r>
          </a:p>
          <a:p>
            <a:pPr marL="617120" lvl="1" indent="-168305">
              <a:buFont typeface="Arial" panose="020B0604020202020204" pitchFamily="34" charset="0"/>
              <a:buChar char="•"/>
            </a:pPr>
            <a:r>
              <a:rPr lang="en-US" dirty="0"/>
              <a:t>By 2022 54% of employees will require upskilling (World Economic Forum, </a:t>
            </a:r>
            <a:r>
              <a:rPr lang="en-GB" dirty="0"/>
              <a:t>Future of Jobs report, 2018)</a:t>
            </a:r>
          </a:p>
          <a:p>
            <a:pPr marL="617120" lvl="1" indent="-168305">
              <a:buFont typeface="Arial" panose="020B0604020202020204" pitchFamily="34" charset="0"/>
              <a:buChar char="•"/>
            </a:pPr>
            <a:r>
              <a:rPr lang="en-GB" dirty="0" err="1"/>
              <a:t>Cedefop’s</a:t>
            </a:r>
            <a:r>
              <a:rPr lang="en-GB" dirty="0"/>
              <a:t> latest figure on the estimated adult population with potential for upskilling in the EU-28+ (128 million, 46.1% of the adult population of the area)</a:t>
            </a:r>
          </a:p>
          <a:p>
            <a:pPr marL="617120" lvl="1" indent="-168305">
              <a:buFont typeface="Arial" panose="020B0604020202020204" pitchFamily="34" charset="0"/>
              <a:buChar char="•"/>
            </a:pPr>
            <a:r>
              <a:rPr lang="en-GB" dirty="0"/>
              <a:t>40% of employers cannot find people with the right skills to fill their vacancies (</a:t>
            </a:r>
            <a:r>
              <a:rPr lang="en-US" dirty="0"/>
              <a:t>European Commission, Employment and Social Developments in Europe 2015, Publications Office of the European Union, 2016)</a:t>
            </a:r>
            <a:endParaRPr lang="en-GB" dirty="0"/>
          </a:p>
          <a:p>
            <a:pPr marL="617120" lvl="1" indent="-168305">
              <a:buFont typeface="Arial" panose="020B0604020202020204" pitchFamily="34" charset="0"/>
              <a:buChar char="•"/>
            </a:pPr>
            <a:r>
              <a:rPr lang="en-GB" dirty="0"/>
              <a:t>only 40.8% of employees are provided with training opportunities by their employers (CVTS)</a:t>
            </a:r>
          </a:p>
          <a:p>
            <a:pPr marL="448816" lvl="1"/>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en-GB"/>
          </a:p>
        </p:txBody>
      </p:sp>
    </p:spTree>
    <p:extLst>
      <p:ext uri="{BB962C8B-B14F-4D97-AF65-F5344CB8AC3E}">
        <p14:creationId xmlns:p14="http://schemas.microsoft.com/office/powerpoint/2010/main" val="40133831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Additionally the service sector has question marks of its own when looking at the future.  </a:t>
            </a:r>
          </a:p>
          <a:p>
            <a:pPr marL="168305" indent="-168305">
              <a:buFont typeface="Arial" panose="020B0604020202020204" pitchFamily="34" charset="0"/>
              <a:buChar char="•"/>
            </a:pPr>
            <a:r>
              <a:rPr lang="en-GB" dirty="0"/>
              <a:t>Ageing populations are posing a challenge to health and care related occupations.  </a:t>
            </a:r>
          </a:p>
          <a:p>
            <a:pPr marL="168305" indent="-168305">
              <a:buFont typeface="Arial" panose="020B0604020202020204" pitchFamily="34" charset="0"/>
              <a:buChar char="•"/>
            </a:pPr>
            <a:r>
              <a:rPr lang="en-GB" dirty="0"/>
              <a:t>Artificial intelligence and automation will not only affect low-skilled and routine work but also many high-skilled tasks in the service sector, e.g. in health care, transport, finance and insurance, legal services, market research or education. </a:t>
            </a:r>
          </a:p>
          <a:p>
            <a:endParaRPr lang="en-GB" dirty="0"/>
          </a:p>
          <a:p>
            <a:r>
              <a:rPr lang="en-GB" dirty="0"/>
              <a:t>Workers will need to acquire new and improved skills to be able to cope with automated systems, and offer services in the fast-developing labour market and the platform economy.  </a:t>
            </a:r>
          </a:p>
          <a:p>
            <a:pPr defTabSz="897631">
              <a:defRPr/>
            </a:pPr>
            <a:r>
              <a:rPr lang="fr-BE" dirty="0" err="1"/>
              <a:t>Yet</a:t>
            </a:r>
            <a:r>
              <a:rPr lang="fr-BE" dirty="0"/>
              <a:t> </a:t>
            </a:r>
            <a:r>
              <a:rPr lang="en-GB" dirty="0"/>
              <a:t>in 2015, in the sector of wholesale and retail trade, transport, accommodation and food service activities for instance, only 37% of employees participated in a continuing VET course  </a:t>
            </a:r>
          </a:p>
          <a:p>
            <a:endParaRPr lang="en-GB" dirty="0"/>
          </a:p>
          <a:p>
            <a:endParaRPr lang="en-GB" dirty="0"/>
          </a:p>
          <a:p>
            <a:pPr marL="448816" lvl="1"/>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en-GB"/>
          </a:p>
        </p:txBody>
      </p:sp>
    </p:spTree>
    <p:extLst>
      <p:ext uri="{BB962C8B-B14F-4D97-AF65-F5344CB8AC3E}">
        <p14:creationId xmlns:p14="http://schemas.microsoft.com/office/powerpoint/2010/main" val="1834578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05" indent="-168305">
              <a:buFont typeface="Arial" panose="020B0604020202020204" pitchFamily="34" charset="0"/>
              <a:buChar char="•"/>
            </a:pPr>
            <a:r>
              <a:rPr lang="en-GB" dirty="0"/>
              <a:t>The European Commission and CEDEFOP are very much aware that </a:t>
            </a:r>
            <a:r>
              <a:rPr lang="en-GB" b="1" dirty="0"/>
              <a:t>modernising vocational education and training </a:t>
            </a:r>
            <a:r>
              <a:rPr lang="en-GB" dirty="0"/>
              <a:t>is the way forward to respond quickly to new emerging skill and competence needs, but also to help ensure that nobody is left behind. </a:t>
            </a:r>
          </a:p>
          <a:p>
            <a:pPr marL="168305" indent="-168305">
              <a:buFont typeface="Arial" panose="020B0604020202020204" pitchFamily="34" charset="0"/>
              <a:buChar char="•"/>
            </a:pPr>
            <a:endParaRPr lang="en-GB" dirty="0"/>
          </a:p>
          <a:p>
            <a:pPr marL="168305" indent="-168305">
              <a:buFont typeface="Arial" panose="020B0604020202020204" pitchFamily="34" charset="0"/>
              <a:buChar char="•"/>
            </a:pPr>
            <a:r>
              <a:rPr lang="en-US" dirty="0"/>
              <a:t>The first</a:t>
            </a:r>
            <a:r>
              <a:rPr lang="en-US" baseline="0" dirty="0"/>
              <a:t> principle of the </a:t>
            </a:r>
            <a:r>
              <a:rPr lang="en-US" b="1" baseline="0" dirty="0"/>
              <a:t>European Pillar of Social rights, </a:t>
            </a:r>
            <a:r>
              <a:rPr lang="en-US" baseline="0" dirty="0"/>
              <a:t>adopted in 2017, states that “</a:t>
            </a:r>
            <a:r>
              <a:rPr lang="en-US" i="1" baseline="0" dirty="0"/>
              <a:t>e</a:t>
            </a:r>
            <a:r>
              <a:rPr lang="en-US" i="1" dirty="0"/>
              <a:t>veryone has the right to quality and inclusive education, training and life-long learning in order to maintain and acquire skills that enable them to participate fully in society and manage successfully transitions in the </a:t>
            </a:r>
            <a:r>
              <a:rPr lang="en-US" i="1" dirty="0" err="1"/>
              <a:t>labour</a:t>
            </a:r>
            <a:r>
              <a:rPr lang="en-US" i="1" dirty="0"/>
              <a:t> market</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en-GB"/>
          </a:p>
        </p:txBody>
      </p:sp>
    </p:spTree>
    <p:extLst>
      <p:ext uri="{BB962C8B-B14F-4D97-AF65-F5344CB8AC3E}">
        <p14:creationId xmlns:p14="http://schemas.microsoft.com/office/powerpoint/2010/main" val="10617396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8305" indent="-168305">
              <a:buFont typeface="Arial" panose="020B0604020202020204" pitchFamily="34" charset="0"/>
              <a:buChar char="•"/>
            </a:pPr>
            <a:r>
              <a:rPr lang="en-GB" dirty="0"/>
              <a:t>The European Commission and CEDEFOP are very much aware that </a:t>
            </a:r>
            <a:r>
              <a:rPr lang="en-GB" b="1" dirty="0"/>
              <a:t>modernising vocational education and training </a:t>
            </a:r>
            <a:r>
              <a:rPr lang="en-GB" dirty="0"/>
              <a:t>is the way forward to respond quickly to new emerging skill and competence needs, but also to help ensure that nobody is left behind. </a:t>
            </a:r>
          </a:p>
          <a:p>
            <a:pPr marL="168305" indent="-168305">
              <a:buFont typeface="Arial" panose="020B0604020202020204" pitchFamily="34" charset="0"/>
              <a:buChar char="•"/>
            </a:pPr>
            <a:endParaRPr lang="en-GB" dirty="0"/>
          </a:p>
          <a:p>
            <a:pPr marL="168305" indent="-168305">
              <a:buFont typeface="Arial" panose="020B0604020202020204" pitchFamily="34" charset="0"/>
              <a:buChar char="•"/>
            </a:pPr>
            <a:r>
              <a:rPr lang="en-US" dirty="0"/>
              <a:t>The first</a:t>
            </a:r>
            <a:r>
              <a:rPr lang="en-US" baseline="0" dirty="0"/>
              <a:t> principle of the </a:t>
            </a:r>
            <a:r>
              <a:rPr lang="en-US" b="1" baseline="0" dirty="0"/>
              <a:t>European Pillar of Social rights, </a:t>
            </a:r>
            <a:r>
              <a:rPr lang="en-US" baseline="0" dirty="0"/>
              <a:t>adopted in 2017, states that “</a:t>
            </a:r>
            <a:r>
              <a:rPr lang="en-US" i="1" baseline="0" dirty="0"/>
              <a:t>e</a:t>
            </a:r>
            <a:r>
              <a:rPr lang="en-US" i="1" dirty="0"/>
              <a:t>veryone has the right to quality and inclusive education, training and life-long learning in order to maintain and acquire skills that enable them to participate fully in society and manage successfully transitions in the </a:t>
            </a:r>
            <a:r>
              <a:rPr lang="en-US" i="1" dirty="0" err="1"/>
              <a:t>labour</a:t>
            </a:r>
            <a:r>
              <a:rPr lang="en-US" i="1" dirty="0"/>
              <a:t> market</a:t>
            </a:r>
            <a:r>
              <a:rPr lang="en-US" dirty="0"/>
              <a:t>”.</a:t>
            </a:r>
          </a:p>
          <a:p>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en-GB"/>
          </a:p>
        </p:txBody>
      </p:sp>
    </p:spTree>
    <p:extLst>
      <p:ext uri="{BB962C8B-B14F-4D97-AF65-F5344CB8AC3E}">
        <p14:creationId xmlns:p14="http://schemas.microsoft.com/office/powerpoint/2010/main" val="38210828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68305" indent="-168305">
              <a:buFont typeface="Arial" panose="020B0604020202020204" pitchFamily="34" charset="0"/>
              <a:buChar char="•"/>
            </a:pPr>
            <a:r>
              <a:rPr lang="en-US" dirty="0"/>
              <a:t>We have been of course working for many years to modernize adult learning</a:t>
            </a:r>
            <a:r>
              <a:rPr lang="en-US" baseline="0" dirty="0"/>
              <a:t> and VET systems, notably with the </a:t>
            </a:r>
            <a:r>
              <a:rPr lang="en-US" b="1" baseline="0" dirty="0"/>
              <a:t>European Agenda for Adult Learning and the Copenhagen process</a:t>
            </a:r>
            <a:r>
              <a:rPr lang="en-US" baseline="0" dirty="0"/>
              <a:t>; but I would like to focus today on our latest initiatives.</a:t>
            </a:r>
          </a:p>
          <a:p>
            <a:endParaRPr lang="en-US" baseline="0" dirty="0"/>
          </a:p>
          <a:p>
            <a:pPr marL="168305" indent="-168305">
              <a:buFont typeface="Arial" panose="020B0604020202020204" pitchFamily="34" charset="0"/>
              <a:buChar char="•"/>
            </a:pPr>
            <a:r>
              <a:rPr lang="en-US" dirty="0"/>
              <a:t>Within</a:t>
            </a:r>
            <a:r>
              <a:rPr lang="en-US" baseline="0" dirty="0"/>
              <a:t> the current political mandate the Commission with the support of CEDEFOP has</a:t>
            </a:r>
            <a:r>
              <a:rPr lang="fr-BE" dirty="0"/>
              <a:t> </a:t>
            </a:r>
            <a:r>
              <a:rPr lang="fr-BE" dirty="0" err="1"/>
              <a:t>worked</a:t>
            </a:r>
            <a:r>
              <a:rPr lang="fr-BE" dirty="0"/>
              <a:t> on the </a:t>
            </a:r>
            <a:r>
              <a:rPr lang="fr-BE" b="1" dirty="0" err="1"/>
              <a:t>Skills</a:t>
            </a:r>
            <a:r>
              <a:rPr lang="fr-BE" b="1" dirty="0"/>
              <a:t> Agenda (2016)</a:t>
            </a:r>
            <a:r>
              <a:rPr lang="fr-BE" dirty="0"/>
              <a:t>, a </a:t>
            </a:r>
            <a:r>
              <a:rPr lang="fr-BE" b="1" dirty="0" err="1"/>
              <a:t>coordinated</a:t>
            </a:r>
            <a:r>
              <a:rPr lang="fr-BE" b="1" dirty="0"/>
              <a:t> </a:t>
            </a:r>
            <a:r>
              <a:rPr lang="fr-BE" b="1" dirty="0" err="1"/>
              <a:t>approach</a:t>
            </a:r>
            <a:r>
              <a:rPr lang="fr-BE" b="1" dirty="0"/>
              <a:t> to </a:t>
            </a:r>
            <a:r>
              <a:rPr lang="fr-BE" b="1" dirty="0" err="1"/>
              <a:t>skills</a:t>
            </a:r>
            <a:r>
              <a:rPr lang="fr-BE" b="1" dirty="0"/>
              <a:t> </a:t>
            </a:r>
            <a:r>
              <a:rPr lang="fr-BE" dirty="0"/>
              <a:t>to</a:t>
            </a:r>
          </a:p>
          <a:p>
            <a:pPr marL="617120" lvl="1" indent="-168305">
              <a:buFont typeface="Arial" panose="020B0604020202020204" pitchFamily="34" charset="0"/>
              <a:buChar char="•"/>
            </a:pPr>
            <a:r>
              <a:rPr lang="en-GB" dirty="0"/>
              <a:t>improve the quality and relevance of training and other ways of acquiring skills</a:t>
            </a:r>
          </a:p>
          <a:p>
            <a:pPr marL="617120" lvl="1" indent="-168305">
              <a:buFont typeface="Arial" panose="020B0604020202020204" pitchFamily="34" charset="0"/>
              <a:buChar char="•"/>
            </a:pPr>
            <a:r>
              <a:rPr lang="en-GB" dirty="0"/>
              <a:t>make skills more visible and comparable</a:t>
            </a:r>
          </a:p>
          <a:p>
            <a:pPr marL="617120" lvl="1" indent="-168305">
              <a:buFont typeface="Arial" panose="020B0604020202020204" pitchFamily="34" charset="0"/>
              <a:buChar char="•"/>
            </a:pPr>
            <a:r>
              <a:rPr lang="en-GB" dirty="0"/>
              <a:t>improve information and understanding of trends and patterns in demands for skills and jobs (skills intelligence)</a:t>
            </a:r>
          </a:p>
          <a:p>
            <a:endParaRPr lang="fr-BE" sz="1400" dirty="0"/>
          </a:p>
          <a:p>
            <a:r>
              <a:rPr lang="fr-BE" sz="1400" u="sng" dirty="0"/>
              <a:t>The 10 actions of the </a:t>
            </a:r>
            <a:r>
              <a:rPr lang="fr-BE" sz="1400" u="sng" dirty="0" err="1"/>
              <a:t>Skills</a:t>
            </a:r>
            <a:r>
              <a:rPr lang="fr-BE" sz="1400" u="sng" dirty="0"/>
              <a:t> Agenda: </a:t>
            </a:r>
            <a:r>
              <a:rPr lang="fr-BE" sz="1400" dirty="0" err="1"/>
              <a:t>see</a:t>
            </a:r>
            <a:r>
              <a:rPr lang="fr-BE" sz="1400" dirty="0"/>
              <a:t> slide, </a:t>
            </a:r>
            <a:r>
              <a:rPr lang="fr-BE" sz="1400" dirty="0" err="1"/>
              <a:t>among</a:t>
            </a:r>
            <a:r>
              <a:rPr lang="fr-BE" sz="1400" dirty="0"/>
              <a:t> </a:t>
            </a:r>
            <a:r>
              <a:rPr lang="fr-BE" sz="1400" dirty="0" err="1"/>
              <a:t>which</a:t>
            </a:r>
            <a:r>
              <a:rPr lang="fr-BE" sz="1400" dirty="0"/>
              <a:t> a few </a:t>
            </a:r>
            <a:r>
              <a:rPr lang="fr-BE" sz="1400" dirty="0" err="1"/>
              <a:t>examples</a:t>
            </a:r>
            <a:endParaRPr lang="fr-BE" sz="1400" dirty="0"/>
          </a:p>
          <a:p>
            <a:endParaRPr lang="fr-BE" sz="1400" dirty="0"/>
          </a:p>
          <a:p>
            <a:pPr marL="280510" indent="-280510">
              <a:buFont typeface="Arial" panose="020B0604020202020204" pitchFamily="34" charset="0"/>
              <a:buChar char="•"/>
            </a:pPr>
            <a:r>
              <a:rPr lang="fr-BE" sz="1400" b="1" dirty="0"/>
              <a:t>Upskilling </a:t>
            </a:r>
            <a:r>
              <a:rPr lang="fr-BE" sz="1400" b="1" dirty="0" err="1"/>
              <a:t>pathways</a:t>
            </a:r>
            <a:r>
              <a:rPr lang="fr-BE" sz="1400" b="1" dirty="0"/>
              <a:t>: </a:t>
            </a:r>
            <a:r>
              <a:rPr lang="fr-BE" sz="1400" dirty="0" err="1"/>
              <a:t>providing</a:t>
            </a:r>
            <a:r>
              <a:rPr lang="fr-BE" sz="1400" dirty="0"/>
              <a:t> </a:t>
            </a:r>
            <a:r>
              <a:rPr lang="fr-BE" sz="1400" dirty="0" err="1"/>
              <a:t>low-skilled</a:t>
            </a:r>
            <a:r>
              <a:rPr lang="fr-BE" sz="1400" dirty="0"/>
              <a:t> </a:t>
            </a:r>
            <a:r>
              <a:rPr lang="fr-BE" sz="1400" dirty="0" err="1"/>
              <a:t>adults</a:t>
            </a:r>
            <a:r>
              <a:rPr lang="fr-BE" sz="1400" dirty="0"/>
              <a:t> </a:t>
            </a:r>
            <a:r>
              <a:rPr lang="fr-BE" sz="1400" dirty="0" err="1"/>
              <a:t>with</a:t>
            </a:r>
            <a:r>
              <a:rPr lang="fr-BE" sz="1400" dirty="0"/>
              <a:t> </a:t>
            </a:r>
            <a:r>
              <a:rPr lang="fr-BE" sz="1400" dirty="0" err="1"/>
              <a:t>tailored</a:t>
            </a:r>
            <a:r>
              <a:rPr lang="fr-BE" sz="1400" dirty="0"/>
              <a:t>, </a:t>
            </a:r>
            <a:r>
              <a:rPr lang="fr-BE" sz="1400" dirty="0" err="1"/>
              <a:t>quality</a:t>
            </a:r>
            <a:r>
              <a:rPr lang="fr-BE" sz="1400" dirty="0"/>
              <a:t> </a:t>
            </a:r>
            <a:r>
              <a:rPr lang="fr-BE" sz="1400" dirty="0" err="1"/>
              <a:t>opportunities</a:t>
            </a:r>
            <a:r>
              <a:rPr lang="fr-BE" sz="1400" dirty="0"/>
              <a:t> to </a:t>
            </a:r>
            <a:r>
              <a:rPr lang="fr-BE" sz="1400" dirty="0" err="1"/>
              <a:t>assess</a:t>
            </a:r>
            <a:r>
              <a:rPr lang="fr-BE" sz="1400" dirty="0"/>
              <a:t> the </a:t>
            </a:r>
            <a:r>
              <a:rPr lang="fr-BE" sz="1400" dirty="0" err="1"/>
              <a:t>skills</a:t>
            </a:r>
            <a:r>
              <a:rPr lang="fr-BE" sz="1400" dirty="0"/>
              <a:t> </a:t>
            </a:r>
            <a:r>
              <a:rPr lang="fr-BE" sz="1400" dirty="0" err="1"/>
              <a:t>they</a:t>
            </a:r>
            <a:r>
              <a:rPr lang="fr-BE" sz="1400" dirty="0"/>
              <a:t> </a:t>
            </a:r>
            <a:r>
              <a:rPr lang="fr-BE" sz="1400" dirty="0" err="1"/>
              <a:t>already</a:t>
            </a:r>
            <a:r>
              <a:rPr lang="fr-BE" sz="1400" dirty="0"/>
              <a:t> </a:t>
            </a:r>
            <a:r>
              <a:rPr lang="fr-BE" sz="1400" dirty="0" err="1"/>
              <a:t>possess</a:t>
            </a:r>
            <a:r>
              <a:rPr lang="fr-BE" sz="1400" dirty="0"/>
              <a:t>, </a:t>
            </a:r>
            <a:r>
              <a:rPr lang="fr-BE" sz="1400" dirty="0" err="1"/>
              <a:t>undertake</a:t>
            </a:r>
            <a:r>
              <a:rPr lang="fr-BE" sz="1400" dirty="0"/>
              <a:t> training and </a:t>
            </a:r>
            <a:r>
              <a:rPr lang="fr-BE" sz="1400" dirty="0" err="1"/>
              <a:t>validate</a:t>
            </a:r>
            <a:r>
              <a:rPr lang="fr-BE" sz="1400" dirty="0"/>
              <a:t> the </a:t>
            </a:r>
            <a:r>
              <a:rPr lang="fr-BE" sz="1400" dirty="0" err="1"/>
              <a:t>newly</a:t>
            </a:r>
            <a:r>
              <a:rPr lang="fr-BE" sz="1400" dirty="0"/>
              <a:t> </a:t>
            </a:r>
            <a:r>
              <a:rPr lang="fr-BE" sz="1400" dirty="0" err="1"/>
              <a:t>acquired</a:t>
            </a:r>
            <a:r>
              <a:rPr lang="fr-BE" sz="1400" dirty="0"/>
              <a:t> </a:t>
            </a:r>
            <a:r>
              <a:rPr lang="fr-BE" sz="1400" dirty="0" err="1"/>
              <a:t>learning</a:t>
            </a:r>
            <a:r>
              <a:rPr lang="fr-BE" sz="1400" dirty="0"/>
              <a:t> </a:t>
            </a:r>
            <a:r>
              <a:rPr lang="fr-BE" sz="1400" dirty="0" err="1"/>
              <a:t>outcomes</a:t>
            </a:r>
            <a:endParaRPr lang="en-GB" sz="1400" b="1" dirty="0"/>
          </a:p>
          <a:p>
            <a:pPr marL="280510" indent="-280510">
              <a:buFont typeface="Arial" panose="020B0604020202020204" pitchFamily="34" charset="0"/>
              <a:buChar char="•"/>
            </a:pPr>
            <a:r>
              <a:rPr lang="en-GB" sz="1400" b="1" dirty="0"/>
              <a:t>Revision of the European Qualifications Framework: </a:t>
            </a:r>
            <a:r>
              <a:rPr lang="en-GB" sz="1400" dirty="0"/>
              <a:t>support better understanding of qualifications and make better use of all available skills in the European labour market.</a:t>
            </a:r>
            <a:endParaRPr lang="en-GB" sz="1400" b="1" dirty="0"/>
          </a:p>
          <a:p>
            <a:pPr marL="280510" indent="-280510">
              <a:buFont typeface="Arial" panose="020B0604020202020204" pitchFamily="34" charset="0"/>
              <a:buChar char="•"/>
            </a:pPr>
            <a:r>
              <a:rPr lang="en-GB" sz="1400" b="1" dirty="0"/>
              <a:t>EU Skills Profile Tool for Third-Country Nationals </a:t>
            </a:r>
            <a:r>
              <a:rPr lang="en-GB" sz="1400" dirty="0"/>
              <a:t>to support early identification of skills of asylum seekers, refugees and other migrants</a:t>
            </a:r>
          </a:p>
          <a:p>
            <a:pPr marL="280510" indent="-280510">
              <a:buFont typeface="Arial" panose="020B0604020202020204" pitchFamily="34" charset="0"/>
              <a:buChar char="•"/>
            </a:pPr>
            <a:r>
              <a:rPr lang="en-GB" sz="1400" b="1" dirty="0"/>
              <a:t>Key competences: </a:t>
            </a:r>
            <a:r>
              <a:rPr lang="en-GB" sz="1400" dirty="0"/>
              <a:t>A review of the </a:t>
            </a:r>
            <a:r>
              <a:rPr lang="en-GB" sz="1400" dirty="0">
                <a:hlinkClick r:id="rId3"/>
              </a:rPr>
              <a:t>Recommendation on Key Competences for Lifelong Learning</a:t>
            </a:r>
            <a:r>
              <a:rPr lang="en-GB" sz="1400" dirty="0"/>
              <a:t> focused on promoting entrepreneurial and innovation-oriented mind-sets and skills. </a:t>
            </a:r>
          </a:p>
          <a:p>
            <a:pPr marL="280510" indent="-280510">
              <a:buFont typeface="Arial" panose="020B0604020202020204" pitchFamily="34" charset="0"/>
              <a:buChar char="•"/>
            </a:pPr>
            <a:r>
              <a:rPr lang="en-GB" sz="1400" b="1" dirty="0" err="1"/>
              <a:t>Europass</a:t>
            </a:r>
            <a:r>
              <a:rPr lang="en-GB" sz="1400" b="1" dirty="0"/>
              <a:t>: </a:t>
            </a:r>
            <a:r>
              <a:rPr lang="en-GB" sz="1400" dirty="0"/>
              <a:t>ensure that the </a:t>
            </a:r>
            <a:r>
              <a:rPr lang="en-GB" sz="1400" dirty="0" err="1">
                <a:hlinkClick r:id="rId4"/>
              </a:rPr>
              <a:t>Europass</a:t>
            </a:r>
            <a:r>
              <a:rPr lang="en-GB" sz="1400" dirty="0"/>
              <a:t> framework can offer people better and easier-to-use tools to present their skills and obtain useful real-time information on skills needs and trends</a:t>
            </a:r>
          </a:p>
          <a:p>
            <a:pPr marL="448816" lvl="1"/>
            <a:endParaRPr lang="en-GB" dirty="0"/>
          </a:p>
          <a:p>
            <a:pPr marL="617120" lvl="1" indent="-168305">
              <a:buFont typeface="Arial" panose="020B0604020202020204" pitchFamily="34" charset="0"/>
              <a:buChar char="•"/>
            </a:pPr>
            <a:endParaRPr lang="fr-BE" b="1" dirty="0"/>
          </a:p>
          <a:p>
            <a:r>
              <a:rPr lang="fr-BE" b="1" dirty="0"/>
              <a:t>The </a:t>
            </a:r>
            <a:r>
              <a:rPr lang="fr-BE" b="1" dirty="0" err="1"/>
              <a:t>Skills</a:t>
            </a:r>
            <a:r>
              <a:rPr lang="fr-BE" b="1" dirty="0"/>
              <a:t> Agenda </a:t>
            </a:r>
            <a:r>
              <a:rPr lang="fr-BE" b="1" dirty="0" err="1"/>
              <a:t>notably</a:t>
            </a:r>
            <a:r>
              <a:rPr lang="fr-BE" b="1" baseline="0" dirty="0"/>
              <a:t> gave </a:t>
            </a:r>
            <a:r>
              <a:rPr lang="fr-BE" b="1" baseline="0" dirty="0" err="1"/>
              <a:t>birth</a:t>
            </a:r>
            <a:r>
              <a:rPr lang="fr-BE" b="1" baseline="0" dirty="0"/>
              <a:t> to </a:t>
            </a:r>
            <a:r>
              <a:rPr lang="fr-BE" b="1" baseline="0" dirty="0" err="1"/>
              <a:t>this</a:t>
            </a:r>
            <a:r>
              <a:rPr lang="fr-BE" b="1" baseline="0" dirty="0"/>
              <a:t> </a:t>
            </a:r>
            <a:r>
              <a:rPr lang="fr-BE" b="1" dirty="0" err="1"/>
              <a:t>European</a:t>
            </a:r>
            <a:r>
              <a:rPr lang="fr-BE" b="1" dirty="0"/>
              <a:t> </a:t>
            </a:r>
            <a:r>
              <a:rPr lang="fr-BE" b="1" dirty="0" err="1"/>
              <a:t>Vocational</a:t>
            </a:r>
            <a:r>
              <a:rPr lang="fr-BE" b="1" dirty="0"/>
              <a:t> </a:t>
            </a:r>
            <a:r>
              <a:rPr lang="fr-BE" b="1" dirty="0" err="1"/>
              <a:t>Skills</a:t>
            </a:r>
            <a:r>
              <a:rPr lang="fr-BE" b="1" dirty="0"/>
              <a:t> </a:t>
            </a:r>
            <a:r>
              <a:rPr lang="fr-BE" b="1" dirty="0" err="1"/>
              <a:t>Week</a:t>
            </a:r>
            <a:r>
              <a:rPr lang="fr-BE" b="1" dirty="0"/>
              <a:t>.</a:t>
            </a:r>
            <a:endParaRPr lang="en-GB" b="1" dirty="0"/>
          </a:p>
          <a:p>
            <a:endParaRPr lang="en-US" dirty="0"/>
          </a:p>
          <a:p>
            <a:pPr marL="168305" indent="-16830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en-GB"/>
          </a:p>
        </p:txBody>
      </p:sp>
    </p:spTree>
    <p:extLst>
      <p:ext uri="{BB962C8B-B14F-4D97-AF65-F5344CB8AC3E}">
        <p14:creationId xmlns:p14="http://schemas.microsoft.com/office/powerpoint/2010/main" val="25160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168305" indent="-168305">
              <a:buFont typeface="Arial" panose="020B0604020202020204" pitchFamily="34" charset="0"/>
              <a:buChar char="•"/>
            </a:pPr>
            <a:r>
              <a:rPr lang="en-GB" b="1" dirty="0"/>
              <a:t>Political guidelines</a:t>
            </a:r>
            <a:r>
              <a:rPr lang="en-GB" dirty="0"/>
              <a:t> for the next European Commission show that skills remain a long-term policy priority. </a:t>
            </a:r>
          </a:p>
          <a:p>
            <a:pPr marL="617120" lvl="1" indent="-168305">
              <a:buFont typeface="Arial" panose="020B0604020202020204" pitchFamily="34" charset="0"/>
              <a:buChar char="•"/>
            </a:pPr>
            <a:r>
              <a:rPr lang="en-GB" dirty="0"/>
              <a:t>They underline that “</a:t>
            </a:r>
            <a:r>
              <a:rPr lang="en-GB" i="1" dirty="0"/>
              <a:t>the best investment in our future is the investment in our people”</a:t>
            </a:r>
            <a:r>
              <a:rPr lang="en-GB" dirty="0"/>
              <a:t> and that skills and education drive Europe’s competitiveness and innovation. </a:t>
            </a:r>
          </a:p>
          <a:p>
            <a:pPr marL="617120" lvl="1" indent="-168305">
              <a:buFont typeface="Arial" panose="020B0604020202020204" pitchFamily="34" charset="0"/>
              <a:buChar char="•"/>
            </a:pPr>
            <a:r>
              <a:rPr lang="en-GB" dirty="0"/>
              <a:t>They call for an action plan to fully implement the European Pillar of Social Rights and achieve a </a:t>
            </a:r>
            <a:r>
              <a:rPr lang="en-GB" b="1" dirty="0"/>
              <a:t>cultural change to deliver on lifelong learning </a:t>
            </a:r>
          </a:p>
          <a:p>
            <a:endParaRPr lang="en-US" b="1" dirty="0"/>
          </a:p>
          <a:p>
            <a:pPr marL="168305" indent="-168305">
              <a:buFont typeface="Arial" panose="020B0604020202020204" pitchFamily="34" charset="0"/>
              <a:buChar char="•"/>
            </a:pPr>
            <a:r>
              <a:rPr lang="en-US" dirty="0"/>
              <a:t>The new Commissioner for Jobs, Nicolas </a:t>
            </a:r>
            <a:r>
              <a:rPr lang="en-US" dirty="0" err="1"/>
              <a:t>Shmit</a:t>
            </a:r>
            <a:r>
              <a:rPr lang="en-US" dirty="0"/>
              <a:t>, has been tasked by President-elect Ursula von der </a:t>
            </a:r>
            <a:r>
              <a:rPr lang="en-US" dirty="0" err="1"/>
              <a:t>Leyen</a:t>
            </a:r>
            <a:r>
              <a:rPr lang="en-US" dirty="0"/>
              <a:t> to lead the work on implementing and </a:t>
            </a:r>
            <a:r>
              <a:rPr lang="en-US" b="1" dirty="0"/>
              <a:t>updating our Skills agenda</a:t>
            </a:r>
            <a:r>
              <a:rPr lang="en-US" dirty="0"/>
              <a:t>, focusing on identifying and filling skills shortages and supporting reskilling as part of the just transition. </a:t>
            </a:r>
          </a:p>
          <a:p>
            <a:pPr marL="168305" indent="-168305">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en-GB"/>
          </a:p>
        </p:txBody>
      </p:sp>
    </p:spTree>
    <p:extLst>
      <p:ext uri="{BB962C8B-B14F-4D97-AF65-F5344CB8AC3E}">
        <p14:creationId xmlns:p14="http://schemas.microsoft.com/office/powerpoint/2010/main" val="1107859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therefore aims at exploring creative solutions to upskill or reskill our workforce in the service sector and empower them to navigate new horizons thanks to continuing vocational education and training.</a:t>
            </a:r>
          </a:p>
          <a:p>
            <a:endParaRPr lang="fr-BE" dirty="0"/>
          </a:p>
          <a:p>
            <a:r>
              <a:rPr lang="en-GB" dirty="0"/>
              <a:t>The session will shed light in particular on the use of </a:t>
            </a:r>
            <a:r>
              <a:rPr lang="en-GB" b="1" dirty="0"/>
              <a:t>work-based and workplace learning</a:t>
            </a:r>
            <a:r>
              <a:rPr lang="en-GB" dirty="0"/>
              <a:t>, as it is</a:t>
            </a:r>
          </a:p>
          <a:p>
            <a:pPr marL="168305" indent="-168305">
              <a:buFont typeface="Arial" panose="020B0604020202020204" pitchFamily="34" charset="0"/>
              <a:buChar char="•"/>
            </a:pPr>
            <a:r>
              <a:rPr lang="en-GB" dirty="0"/>
              <a:t>An accessible and attractive way for adults to maintain and update their skills</a:t>
            </a:r>
          </a:p>
          <a:p>
            <a:pPr marL="168305" indent="-168305">
              <a:buFont typeface="Arial" panose="020B0604020202020204" pitchFamily="34" charset="0"/>
              <a:buChar char="•"/>
            </a:pPr>
            <a:r>
              <a:rPr lang="en-GB" dirty="0"/>
              <a:t>An efficient way for employers to improve staff retention and competitiveness</a:t>
            </a:r>
          </a:p>
          <a:p>
            <a:pPr marL="168305" indent="-168305">
              <a:buFont typeface="Arial" panose="020B0604020202020204" pitchFamily="34" charset="0"/>
              <a:buChar char="•"/>
            </a:pPr>
            <a:r>
              <a:rPr lang="en-GB" dirty="0"/>
              <a:t>A way to support social and economic integration of vulnerable groups </a:t>
            </a:r>
          </a:p>
          <a:p>
            <a:pPr marL="168305" indent="-168305">
              <a:buFont typeface="Arial" panose="020B0604020202020204" pitchFamily="34" charset="0"/>
              <a:buChar char="•"/>
            </a:pPr>
            <a:endParaRPr lang="fr-BE" dirty="0"/>
          </a:p>
          <a:p>
            <a:r>
              <a:rPr lang="fr-BE" dirty="0" err="1"/>
              <a:t>See</a:t>
            </a:r>
            <a:r>
              <a:rPr lang="fr-BE" dirty="0"/>
              <a:t> </a:t>
            </a:r>
            <a:r>
              <a:rPr lang="fr-BE" dirty="0" err="1"/>
              <a:t>also</a:t>
            </a:r>
            <a:r>
              <a:rPr lang="fr-BE" dirty="0"/>
              <a:t> the report on the tables </a:t>
            </a:r>
            <a:r>
              <a:rPr lang="fr-BE" dirty="0" err="1"/>
              <a:t>next</a:t>
            </a:r>
            <a:r>
              <a:rPr lang="fr-BE" dirty="0"/>
              <a:t> to the entrance on « </a:t>
            </a:r>
            <a:r>
              <a:rPr lang="fr-BE" b="1" dirty="0" err="1"/>
              <a:t>Promoting</a:t>
            </a:r>
            <a:r>
              <a:rPr lang="fr-BE" b="1" dirty="0"/>
              <a:t> </a:t>
            </a:r>
            <a:r>
              <a:rPr lang="fr-BE" b="1" dirty="0" err="1"/>
              <a:t>adult</a:t>
            </a:r>
            <a:r>
              <a:rPr lang="fr-BE" b="1" dirty="0"/>
              <a:t> </a:t>
            </a:r>
            <a:r>
              <a:rPr lang="fr-BE" b="1" dirty="0" err="1"/>
              <a:t>learning</a:t>
            </a:r>
            <a:r>
              <a:rPr lang="fr-BE" b="1" dirty="0"/>
              <a:t> in the </a:t>
            </a:r>
            <a:r>
              <a:rPr lang="fr-BE" b="1" dirty="0" err="1"/>
              <a:t>workplace</a:t>
            </a:r>
            <a:r>
              <a:rPr lang="fr-BE" b="1" dirty="0"/>
              <a:t> </a:t>
            </a:r>
            <a:r>
              <a:rPr lang="fr-BE" dirty="0"/>
              <a:t>» (</a:t>
            </a:r>
            <a:r>
              <a:rPr lang="fr-BE" dirty="0" err="1"/>
              <a:t>product</a:t>
            </a:r>
            <a:r>
              <a:rPr lang="fr-BE" dirty="0"/>
              <a:t> of </a:t>
            </a:r>
            <a:r>
              <a:rPr lang="fr-BE" dirty="0" err="1"/>
              <a:t>our</a:t>
            </a:r>
            <a:r>
              <a:rPr lang="fr-BE" dirty="0"/>
              <a:t> </a:t>
            </a:r>
            <a:r>
              <a:rPr lang="fr-BE" dirty="0" err="1"/>
              <a:t>working</a:t>
            </a:r>
            <a:r>
              <a:rPr lang="fr-BE" dirty="0"/>
              <a:t> group of </a:t>
            </a:r>
            <a:r>
              <a:rPr lang="fr-BE" dirty="0" err="1"/>
              <a:t>Ministries</a:t>
            </a:r>
            <a:r>
              <a:rPr lang="fr-BE" dirty="0"/>
              <a:t> on </a:t>
            </a:r>
            <a:r>
              <a:rPr lang="fr-BE" dirty="0" err="1"/>
              <a:t>adult</a:t>
            </a:r>
            <a:r>
              <a:rPr lang="fr-BE" dirty="0"/>
              <a:t> </a:t>
            </a:r>
            <a:r>
              <a:rPr lang="fr-BE" dirty="0" err="1"/>
              <a:t>learning</a:t>
            </a:r>
            <a:r>
              <a:rPr lang="fr-BE" dirty="0"/>
              <a:t>)</a:t>
            </a:r>
            <a:endParaRPr lang="en-GB" dirty="0"/>
          </a:p>
          <a:p>
            <a:endParaRPr lang="en-GB" dirty="0"/>
          </a:p>
          <a:p>
            <a:r>
              <a:rPr lang="en-GB" dirty="0"/>
              <a:t>Given that the most vulnerable of our citizens will face greater risks on ever-changing labour markets, a particular emphasis will also be put on </a:t>
            </a:r>
            <a:r>
              <a:rPr lang="en-GB" b="1" dirty="0"/>
              <a:t>social inclusion </a:t>
            </a:r>
            <a:r>
              <a:rPr lang="en-GB" dirty="0"/>
              <a:t>in the discussion to reinforce their resilience and adaptability – so that excellence goes hand in hand with social inclusion in our VET systems and “VET4all” is not a hollow shell. </a:t>
            </a:r>
          </a:p>
          <a:p>
            <a:endParaRPr lang="en-GB" dirty="0"/>
          </a:p>
          <a:p>
            <a:r>
              <a:rPr lang="en-GB" dirty="0"/>
              <a:t>The aim of this session is to:</a:t>
            </a:r>
          </a:p>
          <a:p>
            <a:pPr marL="168305" indent="-168305">
              <a:buFont typeface="Arial" panose="020B0604020202020204" pitchFamily="34" charset="0"/>
              <a:buChar char="•"/>
            </a:pPr>
            <a:r>
              <a:rPr lang="en-GB" dirty="0"/>
              <a:t>Inform on recent and ongoing relevant EU level research </a:t>
            </a:r>
          </a:p>
          <a:p>
            <a:pPr marL="168305" indent="-168305">
              <a:buFont typeface="Arial" panose="020B0604020202020204" pitchFamily="34" charset="0"/>
              <a:buChar char="•"/>
            </a:pPr>
            <a:r>
              <a:rPr lang="en-GB" dirty="0"/>
              <a:t>Promote peer exchange on main challenges</a:t>
            </a:r>
          </a:p>
          <a:p>
            <a:pPr marL="168305" indent="-168305">
              <a:buFont typeface="Arial" panose="020B0604020202020204" pitchFamily="34" charset="0"/>
              <a:buChar char="•"/>
            </a:pPr>
            <a:r>
              <a:rPr lang="en-GB" dirty="0"/>
              <a:t>Present successful country and sub-sector approaches on future-oriented solutions</a:t>
            </a:r>
          </a:p>
          <a:p>
            <a:pPr marL="168305" indent="-168305">
              <a:buFont typeface="Arial" panose="020B0604020202020204" pitchFamily="34" charset="0"/>
              <a:buChar char="•"/>
            </a:pPr>
            <a:r>
              <a:rPr lang="en-GB" dirty="0"/>
              <a:t>On the basis of this food for thought, brainstorm on key recommendations, which will be presented during the closing of the Week.</a:t>
            </a:r>
          </a:p>
          <a:p>
            <a:endParaRPr lang="en-GB" dirty="0"/>
          </a:p>
          <a:p>
            <a:r>
              <a:rPr lang="en-GB" b="1" dirty="0"/>
              <a:t>Discussion questions:</a:t>
            </a:r>
          </a:p>
          <a:p>
            <a:pPr marL="168305" indent="-168305">
              <a:buFont typeface="Arial" panose="020B0604020202020204" pitchFamily="34" charset="0"/>
              <a:buChar char="•"/>
            </a:pPr>
            <a:r>
              <a:rPr lang="en-GB" dirty="0"/>
              <a:t>How can continuing vocational education and training be used as an empowering tool for people’s employability? </a:t>
            </a:r>
          </a:p>
          <a:p>
            <a:pPr marL="168305" indent="-168305">
              <a:buFont typeface="Arial" panose="020B0604020202020204" pitchFamily="34" charset="0"/>
              <a:buChar char="•"/>
            </a:pPr>
            <a:r>
              <a:rPr lang="en-GB" dirty="0"/>
              <a:t>How can we build effective upskilling and reskilling systems that include workplace and work-based learning?</a:t>
            </a:r>
          </a:p>
          <a:p>
            <a:pPr marL="168305" indent="-168305">
              <a:buFont typeface="Arial" panose="020B0604020202020204" pitchFamily="34" charset="0"/>
              <a:buChar char="•"/>
            </a:pPr>
            <a:endParaRPr lang="fr-BE" dirty="0"/>
          </a:p>
          <a:p>
            <a:pPr marL="168305" indent="-168305">
              <a:buFont typeface="Arial" panose="020B0604020202020204" pitchFamily="34" charset="0"/>
              <a:buChar char="•"/>
            </a:pPr>
            <a:endParaRPr lang="fr-BE" dirty="0"/>
          </a:p>
          <a:p>
            <a:r>
              <a:rPr lang="fr-BE" dirty="0"/>
              <a:t>DANA GIVES THE FLOOR BAC</a:t>
            </a:r>
            <a:r>
              <a:rPr lang="fr-BE" baseline="0" dirty="0"/>
              <a:t>K TO LIDIA</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en-GB"/>
          </a:p>
        </p:txBody>
      </p:sp>
    </p:spTree>
    <p:extLst>
      <p:ext uri="{BB962C8B-B14F-4D97-AF65-F5344CB8AC3E}">
        <p14:creationId xmlns:p14="http://schemas.microsoft.com/office/powerpoint/2010/main" val="2640300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Go </a:t>
            </a:r>
            <a:r>
              <a:rPr lang="fr-BE" dirty="0" err="1"/>
              <a:t>through</a:t>
            </a:r>
            <a:r>
              <a:rPr lang="fr-BE" dirty="0"/>
              <a:t> the programme of the </a:t>
            </a:r>
            <a:r>
              <a:rPr lang="fr-BE" dirty="0" err="1"/>
              <a:t>morning</a:t>
            </a:r>
            <a:endParaRPr lang="fr-BE" dirty="0"/>
          </a:p>
          <a:p>
            <a:endParaRPr lang="fr-BE" dirty="0"/>
          </a:p>
          <a:p>
            <a:r>
              <a:rPr lang="fr-BE" dirty="0" err="1"/>
              <a:t>Housekeeping</a:t>
            </a:r>
            <a:r>
              <a:rPr lang="fr-BE" dirty="0"/>
              <a:t> </a:t>
            </a:r>
            <a:r>
              <a:rPr lang="fr-BE" dirty="0" err="1"/>
              <a:t>announcements</a:t>
            </a:r>
            <a:endParaRPr lang="fr-BE" dirty="0"/>
          </a:p>
          <a:p>
            <a:endParaRPr lang="fr-BE" dirty="0"/>
          </a:p>
          <a:p>
            <a:pPr marL="168305" indent="-168305">
              <a:buFont typeface="Arial" panose="020B0604020202020204" pitchFamily="34" charset="0"/>
              <a:buChar char="•"/>
            </a:pPr>
            <a:r>
              <a:rPr lang="fr-BE" dirty="0" err="1"/>
              <a:t>Don’t</a:t>
            </a:r>
            <a:r>
              <a:rPr lang="fr-BE" dirty="0"/>
              <a:t> </a:t>
            </a:r>
            <a:r>
              <a:rPr lang="fr-BE" dirty="0" err="1"/>
              <a:t>forget</a:t>
            </a:r>
            <a:r>
              <a:rPr lang="fr-BE" dirty="0"/>
              <a:t> to use </a:t>
            </a:r>
            <a:r>
              <a:rPr lang="fr-BE" dirty="0" err="1"/>
              <a:t>our</a:t>
            </a:r>
            <a:r>
              <a:rPr lang="fr-BE" dirty="0"/>
              <a:t> hashtags to Tweet </a:t>
            </a:r>
            <a:r>
              <a:rPr lang="fr-BE" dirty="0" err="1"/>
              <a:t>during</a:t>
            </a:r>
            <a:r>
              <a:rPr lang="fr-BE" dirty="0"/>
              <a:t> </a:t>
            </a:r>
            <a:r>
              <a:rPr lang="fr-BE" dirty="0" err="1"/>
              <a:t>this</a:t>
            </a:r>
            <a:r>
              <a:rPr lang="fr-BE" dirty="0"/>
              <a:t> session </a:t>
            </a:r>
          </a:p>
          <a:p>
            <a:endParaRPr lang="fr-BE" dirty="0"/>
          </a:p>
          <a:p>
            <a:pPr marL="168305" indent="-168305">
              <a:buFont typeface="Arial" panose="020B0604020202020204" pitchFamily="34" charset="0"/>
              <a:buChar char="•"/>
            </a:pPr>
            <a:r>
              <a:rPr lang="fr-BE" dirty="0" err="1"/>
              <a:t>We</a:t>
            </a:r>
            <a:r>
              <a:rPr lang="fr-BE" dirty="0"/>
              <a:t> </a:t>
            </a:r>
            <a:r>
              <a:rPr lang="fr-BE" dirty="0" err="1"/>
              <a:t>hope</a:t>
            </a:r>
            <a:r>
              <a:rPr lang="fr-BE" dirty="0"/>
              <a:t> </a:t>
            </a:r>
            <a:r>
              <a:rPr lang="fr-BE" dirty="0" err="1"/>
              <a:t>you</a:t>
            </a:r>
            <a:r>
              <a:rPr lang="fr-BE" dirty="0"/>
              <a:t> </a:t>
            </a:r>
            <a:r>
              <a:rPr lang="fr-BE" dirty="0" err="1"/>
              <a:t>had</a:t>
            </a:r>
            <a:r>
              <a:rPr lang="fr-BE" dirty="0"/>
              <a:t> fun </a:t>
            </a:r>
            <a:r>
              <a:rPr lang="fr-BE" dirty="0" err="1"/>
              <a:t>yesterday</a:t>
            </a:r>
            <a:r>
              <a:rPr lang="fr-BE" dirty="0"/>
              <a:t> night meeting </a:t>
            </a:r>
            <a:r>
              <a:rPr lang="fr-BE" dirty="0" err="1"/>
              <a:t>our</a:t>
            </a:r>
            <a:r>
              <a:rPr lang="fr-BE" dirty="0"/>
              <a:t> VET </a:t>
            </a:r>
            <a:r>
              <a:rPr lang="fr-BE" dirty="0" err="1"/>
              <a:t>ambassadors</a:t>
            </a:r>
            <a:r>
              <a:rPr lang="fr-BE" dirty="0"/>
              <a:t> and </a:t>
            </a:r>
            <a:r>
              <a:rPr lang="fr-BE" dirty="0" err="1"/>
              <a:t>discussing</a:t>
            </a:r>
            <a:r>
              <a:rPr lang="fr-BE" dirty="0"/>
              <a:t> VET, but </a:t>
            </a:r>
            <a:r>
              <a:rPr lang="fr-BE" dirty="0" err="1"/>
              <a:t>don’t</a:t>
            </a:r>
            <a:r>
              <a:rPr lang="fr-BE" dirty="0"/>
              <a:t> </a:t>
            </a:r>
            <a:r>
              <a:rPr lang="fr-BE" dirty="0" err="1"/>
              <a:t>forget</a:t>
            </a:r>
            <a:r>
              <a:rPr lang="fr-BE" dirty="0"/>
              <a:t> </a:t>
            </a:r>
            <a:r>
              <a:rPr lang="fr-BE" dirty="0" err="1"/>
              <a:t>that</a:t>
            </a:r>
            <a:r>
              <a:rPr lang="fr-BE" dirty="0"/>
              <a:t> « Open </a:t>
            </a:r>
            <a:r>
              <a:rPr lang="fr-BE" dirty="0" err="1"/>
              <a:t>Minds</a:t>
            </a:r>
            <a:r>
              <a:rPr lang="fr-BE" dirty="0"/>
              <a:t> » </a:t>
            </a:r>
            <a:r>
              <a:rPr lang="fr-BE" dirty="0" err="1"/>
              <a:t>activities</a:t>
            </a:r>
            <a:r>
              <a:rPr lang="fr-BE" dirty="0"/>
              <a:t> are running </a:t>
            </a:r>
            <a:r>
              <a:rPr lang="fr-BE" dirty="0" err="1"/>
              <a:t>still</a:t>
            </a:r>
            <a:r>
              <a:rPr lang="fr-BE" dirty="0"/>
              <a:t> </a:t>
            </a:r>
            <a:r>
              <a:rPr lang="fr-BE" dirty="0" err="1"/>
              <a:t>today</a:t>
            </a:r>
            <a:r>
              <a:rPr lang="fr-BE" dirty="0"/>
              <a:t> and </a:t>
            </a:r>
            <a:r>
              <a:rPr lang="fr-BE" dirty="0" err="1"/>
              <a:t>tonight</a:t>
            </a:r>
            <a:r>
              <a:rPr lang="fr-BE" dirty="0"/>
              <a:t> in the first and second </a:t>
            </a:r>
            <a:r>
              <a:rPr lang="fr-BE" dirty="0" err="1"/>
              <a:t>floor</a:t>
            </a:r>
            <a:endParaRPr lang="fr-BE" dirty="0"/>
          </a:p>
          <a:p>
            <a:pPr marL="617120" lvl="1" indent="-168305">
              <a:buFont typeface="Arial" panose="020B0604020202020204" pitchFamily="34" charset="0"/>
              <a:buChar char="•"/>
            </a:pPr>
            <a:r>
              <a:rPr lang="fr-BE" dirty="0"/>
              <a:t>EU exhibitions to </a:t>
            </a:r>
            <a:r>
              <a:rPr lang="fr-BE" dirty="0" err="1"/>
              <a:t>discover</a:t>
            </a:r>
            <a:r>
              <a:rPr lang="fr-BE" dirty="0"/>
              <a:t> </a:t>
            </a:r>
            <a:r>
              <a:rPr lang="fr-BE" dirty="0" err="1"/>
              <a:t>what</a:t>
            </a:r>
            <a:r>
              <a:rPr lang="fr-BE" dirty="0"/>
              <a:t> </a:t>
            </a:r>
            <a:r>
              <a:rPr lang="fr-BE" dirty="0" err="1"/>
              <a:t>we</a:t>
            </a:r>
            <a:r>
              <a:rPr lang="fr-BE" dirty="0"/>
              <a:t> do for VET</a:t>
            </a:r>
          </a:p>
          <a:p>
            <a:pPr marL="617120" lvl="1" indent="-168305">
              <a:buFont typeface="Arial" panose="020B0604020202020204" pitchFamily="34" charset="0"/>
              <a:buChar char="•"/>
            </a:pPr>
            <a:r>
              <a:rPr lang="fr-BE" dirty="0" err="1"/>
              <a:t>Space</a:t>
            </a:r>
            <a:r>
              <a:rPr lang="fr-BE" dirty="0"/>
              <a:t> </a:t>
            </a:r>
            <a:r>
              <a:rPr lang="fr-BE" dirty="0" err="1"/>
              <a:t>where</a:t>
            </a:r>
            <a:r>
              <a:rPr lang="fr-BE" dirty="0"/>
              <a:t> </a:t>
            </a:r>
            <a:r>
              <a:rPr lang="fr-BE" dirty="0" err="1"/>
              <a:t>you</a:t>
            </a:r>
            <a:r>
              <a:rPr lang="fr-BE" dirty="0"/>
              <a:t> </a:t>
            </a:r>
            <a:r>
              <a:rPr lang="fr-BE" dirty="0" err="1"/>
              <a:t>can</a:t>
            </a:r>
            <a:r>
              <a:rPr lang="fr-BE" dirty="0"/>
              <a:t> </a:t>
            </a:r>
            <a:r>
              <a:rPr lang="fr-BE" dirty="0" err="1"/>
              <a:t>build</a:t>
            </a:r>
            <a:r>
              <a:rPr lang="fr-BE" dirty="0"/>
              <a:t> </a:t>
            </a:r>
            <a:r>
              <a:rPr lang="fr-BE" dirty="0" err="1"/>
              <a:t>partnerships</a:t>
            </a:r>
            <a:r>
              <a:rPr lang="fr-BE" dirty="0"/>
              <a:t> for </a:t>
            </a:r>
            <a:r>
              <a:rPr lang="fr-BE" dirty="0" err="1"/>
              <a:t>your</a:t>
            </a:r>
            <a:r>
              <a:rPr lang="fr-BE" dirty="0"/>
              <a:t> </a:t>
            </a:r>
            <a:r>
              <a:rPr lang="fr-BE" dirty="0" err="1"/>
              <a:t>project</a:t>
            </a:r>
            <a:r>
              <a:rPr lang="fr-BE" dirty="0"/>
              <a:t> </a:t>
            </a:r>
            <a:r>
              <a:rPr lang="fr-BE" dirty="0" err="1"/>
              <a:t>ideas</a:t>
            </a:r>
            <a:endParaRPr lang="fr-BE" dirty="0"/>
          </a:p>
          <a:p>
            <a:pPr marL="617120" lvl="1" indent="-168305">
              <a:buFont typeface="Arial" panose="020B0604020202020204" pitchFamily="34" charset="0"/>
              <a:buChar char="•"/>
            </a:pPr>
            <a:r>
              <a:rPr lang="fr-BE" dirty="0"/>
              <a:t>Wall of </a:t>
            </a:r>
            <a:r>
              <a:rPr lang="fr-BE" dirty="0" err="1"/>
              <a:t>ideas</a:t>
            </a:r>
            <a:r>
              <a:rPr lang="fr-BE" dirty="0"/>
              <a:t> to express </a:t>
            </a:r>
            <a:r>
              <a:rPr lang="fr-BE" dirty="0" err="1"/>
              <a:t>what</a:t>
            </a:r>
            <a:r>
              <a:rPr lang="fr-BE" dirty="0"/>
              <a:t> the </a:t>
            </a:r>
            <a:r>
              <a:rPr lang="fr-BE" dirty="0" err="1"/>
              <a:t>Week</a:t>
            </a:r>
            <a:r>
              <a:rPr lang="fr-BE" dirty="0"/>
              <a:t> inspires </a:t>
            </a:r>
            <a:r>
              <a:rPr lang="fr-BE" dirty="0" err="1"/>
              <a:t>you</a:t>
            </a:r>
            <a:endParaRPr lang="fr-BE" dirty="0"/>
          </a:p>
          <a:p>
            <a:pPr marL="448816" lvl="1"/>
            <a:endParaRPr lang="fr-BE" dirty="0"/>
          </a:p>
          <a:p>
            <a:pPr marL="168305" indent="-168305">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en-GB"/>
          </a:p>
        </p:txBody>
      </p:sp>
    </p:spTree>
    <p:extLst>
      <p:ext uri="{BB962C8B-B14F-4D97-AF65-F5344CB8AC3E}">
        <p14:creationId xmlns:p14="http://schemas.microsoft.com/office/powerpoint/2010/main" val="4201335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session therefore aims at exploring creative solutions to upskill or reskill our workforce in the service sector and empower them to navigate new horizons thanks to continuing vocational education and training.</a:t>
            </a:r>
          </a:p>
          <a:p>
            <a:endParaRPr lang="fr-BE" dirty="0"/>
          </a:p>
          <a:p>
            <a:r>
              <a:rPr lang="en-GB" dirty="0"/>
              <a:t>The session will shed light in particular on the use of </a:t>
            </a:r>
            <a:r>
              <a:rPr lang="en-GB" b="1" dirty="0"/>
              <a:t>work-based and workplace learning</a:t>
            </a:r>
            <a:r>
              <a:rPr lang="en-GB" dirty="0"/>
              <a:t>, as it is</a:t>
            </a:r>
          </a:p>
          <a:p>
            <a:pPr marL="169121" indent="-169121">
              <a:buFont typeface="Arial" panose="020B0604020202020204" pitchFamily="34" charset="0"/>
              <a:buChar char="•"/>
            </a:pPr>
            <a:r>
              <a:rPr lang="en-GB" dirty="0"/>
              <a:t>An accessible and attractive way for adults to maintain and update their skills</a:t>
            </a:r>
          </a:p>
          <a:p>
            <a:pPr marL="169121" indent="-169121">
              <a:buFont typeface="Arial" panose="020B0604020202020204" pitchFamily="34" charset="0"/>
              <a:buChar char="•"/>
            </a:pPr>
            <a:r>
              <a:rPr lang="en-GB" dirty="0"/>
              <a:t>An efficient way for employers to improve staff retention and competitiveness</a:t>
            </a:r>
          </a:p>
          <a:p>
            <a:pPr marL="169121" indent="-169121">
              <a:buFont typeface="Arial" panose="020B0604020202020204" pitchFamily="34" charset="0"/>
              <a:buChar char="•"/>
            </a:pPr>
            <a:r>
              <a:rPr lang="en-GB" dirty="0"/>
              <a:t>A way to support social and economic integration of vulnerable groups </a:t>
            </a:r>
          </a:p>
          <a:p>
            <a:pPr marL="169121" indent="-169121">
              <a:buFont typeface="Arial" panose="020B0604020202020204" pitchFamily="34" charset="0"/>
              <a:buChar char="•"/>
            </a:pPr>
            <a:endParaRPr lang="fr-BE" dirty="0"/>
          </a:p>
          <a:p>
            <a:r>
              <a:rPr lang="fr-BE" dirty="0" err="1"/>
              <a:t>See</a:t>
            </a:r>
            <a:r>
              <a:rPr lang="fr-BE" dirty="0"/>
              <a:t> </a:t>
            </a:r>
            <a:r>
              <a:rPr lang="fr-BE" dirty="0" err="1"/>
              <a:t>also</a:t>
            </a:r>
            <a:r>
              <a:rPr lang="fr-BE" dirty="0"/>
              <a:t> the report on the tables </a:t>
            </a:r>
            <a:r>
              <a:rPr lang="fr-BE" dirty="0" err="1"/>
              <a:t>next</a:t>
            </a:r>
            <a:r>
              <a:rPr lang="fr-BE" dirty="0"/>
              <a:t> to the entrance on « </a:t>
            </a:r>
            <a:r>
              <a:rPr lang="fr-BE" b="1" dirty="0" err="1"/>
              <a:t>Promoting</a:t>
            </a:r>
            <a:r>
              <a:rPr lang="fr-BE" b="1" dirty="0"/>
              <a:t> </a:t>
            </a:r>
            <a:r>
              <a:rPr lang="fr-BE" b="1" dirty="0" err="1"/>
              <a:t>adult</a:t>
            </a:r>
            <a:r>
              <a:rPr lang="fr-BE" b="1" dirty="0"/>
              <a:t> </a:t>
            </a:r>
            <a:r>
              <a:rPr lang="fr-BE" b="1" dirty="0" err="1"/>
              <a:t>learning</a:t>
            </a:r>
            <a:r>
              <a:rPr lang="fr-BE" b="1" dirty="0"/>
              <a:t> in the </a:t>
            </a:r>
            <a:r>
              <a:rPr lang="fr-BE" b="1" dirty="0" err="1"/>
              <a:t>workplace</a:t>
            </a:r>
            <a:r>
              <a:rPr lang="fr-BE" b="1" dirty="0"/>
              <a:t> </a:t>
            </a:r>
            <a:r>
              <a:rPr lang="fr-BE" dirty="0"/>
              <a:t>» (</a:t>
            </a:r>
            <a:r>
              <a:rPr lang="fr-BE" dirty="0" err="1"/>
              <a:t>product</a:t>
            </a:r>
            <a:r>
              <a:rPr lang="fr-BE" dirty="0"/>
              <a:t> of </a:t>
            </a:r>
            <a:r>
              <a:rPr lang="fr-BE" dirty="0" err="1"/>
              <a:t>our</a:t>
            </a:r>
            <a:r>
              <a:rPr lang="fr-BE" dirty="0"/>
              <a:t> </a:t>
            </a:r>
            <a:r>
              <a:rPr lang="fr-BE" dirty="0" err="1"/>
              <a:t>working</a:t>
            </a:r>
            <a:r>
              <a:rPr lang="fr-BE" dirty="0"/>
              <a:t> group of </a:t>
            </a:r>
            <a:r>
              <a:rPr lang="fr-BE" dirty="0" err="1"/>
              <a:t>Ministries</a:t>
            </a:r>
            <a:r>
              <a:rPr lang="fr-BE" dirty="0"/>
              <a:t> on </a:t>
            </a:r>
            <a:r>
              <a:rPr lang="fr-BE" dirty="0" err="1"/>
              <a:t>adult</a:t>
            </a:r>
            <a:r>
              <a:rPr lang="fr-BE" dirty="0"/>
              <a:t> </a:t>
            </a:r>
            <a:r>
              <a:rPr lang="fr-BE" dirty="0" err="1"/>
              <a:t>learning</a:t>
            </a:r>
            <a:r>
              <a:rPr lang="fr-BE" dirty="0"/>
              <a:t>)</a:t>
            </a:r>
            <a:endParaRPr lang="en-GB" dirty="0"/>
          </a:p>
          <a:p>
            <a:endParaRPr lang="en-GB" dirty="0"/>
          </a:p>
          <a:p>
            <a:r>
              <a:rPr lang="en-GB" dirty="0"/>
              <a:t>Given that the most vulnerable of our citizens will face greater risks on ever-changing labour markets, a particular emphasis will also be put on </a:t>
            </a:r>
            <a:r>
              <a:rPr lang="en-GB" b="1" dirty="0"/>
              <a:t>social inclusion </a:t>
            </a:r>
            <a:r>
              <a:rPr lang="en-GB" dirty="0"/>
              <a:t>in the discussion to reinforce their resilience and adaptability – so that excellence goes hand in hand with social inclusion in our VET systems and “VET4all” is not a hollow shell. </a:t>
            </a:r>
          </a:p>
          <a:p>
            <a:endParaRPr lang="en-GB" dirty="0"/>
          </a:p>
          <a:p>
            <a:r>
              <a:rPr lang="en-GB" dirty="0"/>
              <a:t>The aim of this session is to:</a:t>
            </a:r>
          </a:p>
          <a:p>
            <a:pPr marL="169121" indent="-169121">
              <a:buFont typeface="Arial" panose="020B0604020202020204" pitchFamily="34" charset="0"/>
              <a:buChar char="•"/>
            </a:pPr>
            <a:r>
              <a:rPr lang="en-GB" dirty="0"/>
              <a:t>Inform on recent and ongoing relevant EU level research </a:t>
            </a:r>
          </a:p>
          <a:p>
            <a:pPr marL="169121" indent="-169121">
              <a:buFont typeface="Arial" panose="020B0604020202020204" pitchFamily="34" charset="0"/>
              <a:buChar char="•"/>
            </a:pPr>
            <a:r>
              <a:rPr lang="en-GB" dirty="0"/>
              <a:t>Promote peer exchange on main challenges</a:t>
            </a:r>
          </a:p>
          <a:p>
            <a:pPr marL="169121" indent="-169121">
              <a:buFont typeface="Arial" panose="020B0604020202020204" pitchFamily="34" charset="0"/>
              <a:buChar char="•"/>
            </a:pPr>
            <a:r>
              <a:rPr lang="en-GB" dirty="0"/>
              <a:t>Present successful country and sub-sector approaches on future-oriented solutions</a:t>
            </a:r>
          </a:p>
          <a:p>
            <a:pPr marL="169121" indent="-169121">
              <a:buFont typeface="Arial" panose="020B0604020202020204" pitchFamily="34" charset="0"/>
              <a:buChar char="•"/>
            </a:pPr>
            <a:r>
              <a:rPr lang="en-GB" dirty="0"/>
              <a:t>On the basis of this food for thought, brainstorm on key recommendations, which will be presented during the closing of the Week.</a:t>
            </a:r>
          </a:p>
          <a:p>
            <a:endParaRPr lang="en-GB" dirty="0"/>
          </a:p>
          <a:p>
            <a:r>
              <a:rPr lang="en-GB" b="1" dirty="0"/>
              <a:t>Discussion questions:</a:t>
            </a:r>
          </a:p>
          <a:p>
            <a:pPr marL="169121" indent="-169121">
              <a:buFont typeface="Arial" panose="020B0604020202020204" pitchFamily="34" charset="0"/>
              <a:buChar char="•"/>
            </a:pPr>
            <a:r>
              <a:rPr lang="en-GB" dirty="0"/>
              <a:t>How can continuing vocational education and training be used as an empowering tool for people’s employability? </a:t>
            </a:r>
          </a:p>
          <a:p>
            <a:pPr marL="169121" indent="-169121">
              <a:buFont typeface="Arial" panose="020B0604020202020204" pitchFamily="34" charset="0"/>
              <a:buChar char="•"/>
            </a:pPr>
            <a:r>
              <a:rPr lang="en-GB" dirty="0"/>
              <a:t>How can we build effective upskilling and reskilling systems that include workplace and work-based learning</a:t>
            </a:r>
            <a:r>
              <a:rPr lang="en-GB" dirty="0" smtClean="0"/>
              <a:t>?</a:t>
            </a:r>
          </a:p>
          <a:p>
            <a:pPr marL="169121" indent="-169121">
              <a:buFont typeface="Arial" panose="020B0604020202020204" pitchFamily="34" charset="0"/>
              <a:buChar char="•"/>
            </a:pPr>
            <a:endParaRPr lang="fr-BE" dirty="0" smtClean="0"/>
          </a:p>
          <a:p>
            <a:pPr marL="169121" indent="-169121">
              <a:buFont typeface="Arial" panose="020B0604020202020204" pitchFamily="34" charset="0"/>
              <a:buChar char="•"/>
            </a:pPr>
            <a:endParaRPr lang="fr-BE" dirty="0" smtClean="0"/>
          </a:p>
          <a:p>
            <a:pPr marL="0" indent="0">
              <a:buFont typeface="Arial" panose="020B0604020202020204" pitchFamily="34" charset="0"/>
              <a:buNone/>
            </a:pPr>
            <a:r>
              <a:rPr lang="fr-BE" dirty="0" smtClean="0"/>
              <a:t>DANA GIVES THE FLOOR BAC</a:t>
            </a:r>
            <a:r>
              <a:rPr lang="fr-BE" baseline="0" dirty="0" smtClean="0"/>
              <a:t>K TO LIDIA</a:t>
            </a:r>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en-GB"/>
          </a:p>
        </p:txBody>
      </p:sp>
    </p:spTree>
    <p:extLst>
      <p:ext uri="{BB962C8B-B14F-4D97-AF65-F5344CB8AC3E}">
        <p14:creationId xmlns:p14="http://schemas.microsoft.com/office/powerpoint/2010/main" val="12359798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Go </a:t>
            </a:r>
            <a:r>
              <a:rPr lang="fr-BE" dirty="0" err="1"/>
              <a:t>through</a:t>
            </a:r>
            <a:r>
              <a:rPr lang="fr-BE" dirty="0"/>
              <a:t> the programme of the </a:t>
            </a:r>
            <a:r>
              <a:rPr lang="fr-BE" dirty="0" err="1"/>
              <a:t>morning</a:t>
            </a:r>
            <a:endParaRPr lang="fr-BE" dirty="0"/>
          </a:p>
          <a:p>
            <a:endParaRPr lang="fr-BE" dirty="0"/>
          </a:p>
          <a:p>
            <a:r>
              <a:rPr lang="fr-BE" dirty="0" err="1"/>
              <a:t>Housekeeping</a:t>
            </a:r>
            <a:r>
              <a:rPr lang="fr-BE" dirty="0"/>
              <a:t> </a:t>
            </a:r>
            <a:r>
              <a:rPr lang="fr-BE" dirty="0" err="1"/>
              <a:t>announcements</a:t>
            </a:r>
            <a:endParaRPr lang="fr-BE" dirty="0"/>
          </a:p>
          <a:p>
            <a:endParaRPr lang="fr-BE" dirty="0"/>
          </a:p>
          <a:p>
            <a:pPr marL="169121" indent="-169121">
              <a:buFont typeface="Arial" panose="020B0604020202020204" pitchFamily="34" charset="0"/>
              <a:buChar char="•"/>
            </a:pPr>
            <a:r>
              <a:rPr lang="fr-BE" dirty="0" err="1"/>
              <a:t>Don’t</a:t>
            </a:r>
            <a:r>
              <a:rPr lang="fr-BE" dirty="0"/>
              <a:t> </a:t>
            </a:r>
            <a:r>
              <a:rPr lang="fr-BE" dirty="0" err="1"/>
              <a:t>forget</a:t>
            </a:r>
            <a:r>
              <a:rPr lang="fr-BE" dirty="0"/>
              <a:t> to use </a:t>
            </a:r>
            <a:r>
              <a:rPr lang="fr-BE" dirty="0" err="1"/>
              <a:t>our</a:t>
            </a:r>
            <a:r>
              <a:rPr lang="fr-BE" dirty="0"/>
              <a:t> hashtags to Tweet </a:t>
            </a:r>
            <a:r>
              <a:rPr lang="fr-BE" dirty="0" err="1"/>
              <a:t>during</a:t>
            </a:r>
            <a:r>
              <a:rPr lang="fr-BE" dirty="0"/>
              <a:t> </a:t>
            </a:r>
            <a:r>
              <a:rPr lang="fr-BE" dirty="0" err="1"/>
              <a:t>this</a:t>
            </a:r>
            <a:r>
              <a:rPr lang="fr-BE" dirty="0"/>
              <a:t> session </a:t>
            </a:r>
          </a:p>
          <a:p>
            <a:endParaRPr lang="fr-BE" dirty="0"/>
          </a:p>
          <a:p>
            <a:pPr marL="169121" indent="-169121">
              <a:buFont typeface="Arial" panose="020B0604020202020204" pitchFamily="34" charset="0"/>
              <a:buChar char="•"/>
            </a:pPr>
            <a:r>
              <a:rPr lang="fr-BE" dirty="0" err="1"/>
              <a:t>We</a:t>
            </a:r>
            <a:r>
              <a:rPr lang="fr-BE" dirty="0"/>
              <a:t> </a:t>
            </a:r>
            <a:r>
              <a:rPr lang="fr-BE" dirty="0" err="1"/>
              <a:t>hope</a:t>
            </a:r>
            <a:r>
              <a:rPr lang="fr-BE" dirty="0"/>
              <a:t> </a:t>
            </a:r>
            <a:r>
              <a:rPr lang="fr-BE" dirty="0" err="1"/>
              <a:t>you</a:t>
            </a:r>
            <a:r>
              <a:rPr lang="fr-BE" dirty="0"/>
              <a:t> </a:t>
            </a:r>
            <a:r>
              <a:rPr lang="fr-BE" dirty="0" err="1"/>
              <a:t>had</a:t>
            </a:r>
            <a:r>
              <a:rPr lang="fr-BE" dirty="0"/>
              <a:t> fun </a:t>
            </a:r>
            <a:r>
              <a:rPr lang="fr-BE" dirty="0" err="1"/>
              <a:t>yesterday</a:t>
            </a:r>
            <a:r>
              <a:rPr lang="fr-BE" dirty="0"/>
              <a:t> night meeting </a:t>
            </a:r>
            <a:r>
              <a:rPr lang="fr-BE" dirty="0" err="1"/>
              <a:t>our</a:t>
            </a:r>
            <a:r>
              <a:rPr lang="fr-BE" dirty="0"/>
              <a:t> VET </a:t>
            </a:r>
            <a:r>
              <a:rPr lang="fr-BE" dirty="0" err="1"/>
              <a:t>ambassadors</a:t>
            </a:r>
            <a:r>
              <a:rPr lang="fr-BE" dirty="0"/>
              <a:t> and </a:t>
            </a:r>
            <a:r>
              <a:rPr lang="fr-BE" dirty="0" err="1"/>
              <a:t>discussing</a:t>
            </a:r>
            <a:r>
              <a:rPr lang="fr-BE" dirty="0"/>
              <a:t> VET, but </a:t>
            </a:r>
            <a:r>
              <a:rPr lang="fr-BE" dirty="0" err="1"/>
              <a:t>don’t</a:t>
            </a:r>
            <a:r>
              <a:rPr lang="fr-BE" dirty="0"/>
              <a:t> </a:t>
            </a:r>
            <a:r>
              <a:rPr lang="fr-BE" dirty="0" err="1"/>
              <a:t>forget</a:t>
            </a:r>
            <a:r>
              <a:rPr lang="fr-BE" dirty="0"/>
              <a:t> </a:t>
            </a:r>
            <a:r>
              <a:rPr lang="fr-BE" dirty="0" err="1"/>
              <a:t>that</a:t>
            </a:r>
            <a:r>
              <a:rPr lang="fr-BE" dirty="0"/>
              <a:t> « Open </a:t>
            </a:r>
            <a:r>
              <a:rPr lang="fr-BE" dirty="0" err="1"/>
              <a:t>Minds</a:t>
            </a:r>
            <a:r>
              <a:rPr lang="fr-BE" dirty="0"/>
              <a:t> » </a:t>
            </a:r>
            <a:r>
              <a:rPr lang="fr-BE" dirty="0" err="1"/>
              <a:t>activities</a:t>
            </a:r>
            <a:r>
              <a:rPr lang="fr-BE" dirty="0"/>
              <a:t> are running </a:t>
            </a:r>
            <a:r>
              <a:rPr lang="fr-BE" dirty="0" err="1"/>
              <a:t>still</a:t>
            </a:r>
            <a:r>
              <a:rPr lang="fr-BE" dirty="0"/>
              <a:t> </a:t>
            </a:r>
            <a:r>
              <a:rPr lang="fr-BE" dirty="0" err="1"/>
              <a:t>today</a:t>
            </a:r>
            <a:r>
              <a:rPr lang="fr-BE" dirty="0"/>
              <a:t> and </a:t>
            </a:r>
            <a:r>
              <a:rPr lang="fr-BE" dirty="0" err="1"/>
              <a:t>tonight</a:t>
            </a:r>
            <a:r>
              <a:rPr lang="fr-BE" dirty="0"/>
              <a:t> in the first and second </a:t>
            </a:r>
            <a:r>
              <a:rPr lang="fr-BE" dirty="0" err="1"/>
              <a:t>floor</a:t>
            </a:r>
            <a:endParaRPr lang="fr-BE" dirty="0"/>
          </a:p>
          <a:p>
            <a:pPr marL="620110" lvl="1" indent="-169121">
              <a:buFont typeface="Arial" panose="020B0604020202020204" pitchFamily="34" charset="0"/>
              <a:buChar char="•"/>
            </a:pPr>
            <a:r>
              <a:rPr lang="fr-BE" dirty="0"/>
              <a:t>EU exhibitions to </a:t>
            </a:r>
            <a:r>
              <a:rPr lang="fr-BE" dirty="0" err="1"/>
              <a:t>discover</a:t>
            </a:r>
            <a:r>
              <a:rPr lang="fr-BE" dirty="0"/>
              <a:t> </a:t>
            </a:r>
            <a:r>
              <a:rPr lang="fr-BE" dirty="0" err="1"/>
              <a:t>what</a:t>
            </a:r>
            <a:r>
              <a:rPr lang="fr-BE" dirty="0"/>
              <a:t> </a:t>
            </a:r>
            <a:r>
              <a:rPr lang="fr-BE" dirty="0" err="1"/>
              <a:t>we</a:t>
            </a:r>
            <a:r>
              <a:rPr lang="fr-BE" dirty="0"/>
              <a:t> do for VET</a:t>
            </a:r>
          </a:p>
          <a:p>
            <a:pPr marL="620110" lvl="1" indent="-169121">
              <a:buFont typeface="Arial" panose="020B0604020202020204" pitchFamily="34" charset="0"/>
              <a:buChar char="•"/>
            </a:pPr>
            <a:r>
              <a:rPr lang="fr-BE" dirty="0" err="1"/>
              <a:t>Space</a:t>
            </a:r>
            <a:r>
              <a:rPr lang="fr-BE" dirty="0"/>
              <a:t> </a:t>
            </a:r>
            <a:r>
              <a:rPr lang="fr-BE" dirty="0" err="1"/>
              <a:t>where</a:t>
            </a:r>
            <a:r>
              <a:rPr lang="fr-BE" dirty="0"/>
              <a:t> </a:t>
            </a:r>
            <a:r>
              <a:rPr lang="fr-BE" dirty="0" err="1"/>
              <a:t>you</a:t>
            </a:r>
            <a:r>
              <a:rPr lang="fr-BE" dirty="0"/>
              <a:t> </a:t>
            </a:r>
            <a:r>
              <a:rPr lang="fr-BE" dirty="0" err="1"/>
              <a:t>can</a:t>
            </a:r>
            <a:r>
              <a:rPr lang="fr-BE" dirty="0"/>
              <a:t> </a:t>
            </a:r>
            <a:r>
              <a:rPr lang="fr-BE" dirty="0" err="1"/>
              <a:t>build</a:t>
            </a:r>
            <a:r>
              <a:rPr lang="fr-BE" dirty="0"/>
              <a:t> </a:t>
            </a:r>
            <a:r>
              <a:rPr lang="fr-BE" dirty="0" err="1"/>
              <a:t>partnerships</a:t>
            </a:r>
            <a:r>
              <a:rPr lang="fr-BE" dirty="0"/>
              <a:t> for </a:t>
            </a:r>
            <a:r>
              <a:rPr lang="fr-BE" dirty="0" err="1"/>
              <a:t>your</a:t>
            </a:r>
            <a:r>
              <a:rPr lang="fr-BE" dirty="0"/>
              <a:t> </a:t>
            </a:r>
            <a:r>
              <a:rPr lang="fr-BE" dirty="0" err="1"/>
              <a:t>project</a:t>
            </a:r>
            <a:r>
              <a:rPr lang="fr-BE" dirty="0"/>
              <a:t> </a:t>
            </a:r>
            <a:r>
              <a:rPr lang="fr-BE" dirty="0" err="1"/>
              <a:t>ideas</a:t>
            </a:r>
            <a:endParaRPr lang="fr-BE" dirty="0"/>
          </a:p>
          <a:p>
            <a:pPr marL="620110" lvl="1" indent="-169121">
              <a:buFont typeface="Arial" panose="020B0604020202020204" pitchFamily="34" charset="0"/>
              <a:buChar char="•"/>
            </a:pPr>
            <a:r>
              <a:rPr lang="fr-BE" dirty="0"/>
              <a:t>Wall of </a:t>
            </a:r>
            <a:r>
              <a:rPr lang="fr-BE" dirty="0" err="1"/>
              <a:t>ideas</a:t>
            </a:r>
            <a:r>
              <a:rPr lang="fr-BE" dirty="0"/>
              <a:t> to express </a:t>
            </a:r>
            <a:r>
              <a:rPr lang="fr-BE" dirty="0" err="1"/>
              <a:t>what</a:t>
            </a:r>
            <a:r>
              <a:rPr lang="fr-BE" dirty="0"/>
              <a:t> the </a:t>
            </a:r>
            <a:r>
              <a:rPr lang="fr-BE" dirty="0" err="1"/>
              <a:t>Week</a:t>
            </a:r>
            <a:r>
              <a:rPr lang="fr-BE" dirty="0"/>
              <a:t> inspires </a:t>
            </a:r>
            <a:r>
              <a:rPr lang="fr-BE" dirty="0" err="1"/>
              <a:t>you</a:t>
            </a:r>
            <a:endParaRPr lang="fr-BE" dirty="0"/>
          </a:p>
          <a:p>
            <a:pPr marL="450990" lvl="1"/>
            <a:endParaRPr lang="fr-BE" dirty="0"/>
          </a:p>
          <a:p>
            <a:pPr marL="169121" indent="-169121">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en-GB"/>
          </a:p>
        </p:txBody>
      </p:sp>
    </p:spTree>
    <p:extLst>
      <p:ext uri="{BB962C8B-B14F-4D97-AF65-F5344CB8AC3E}">
        <p14:creationId xmlns:p14="http://schemas.microsoft.com/office/powerpoint/2010/main" val="7547644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r>
              <a:rPr lang="fr-BE" dirty="0"/>
              <a:t>BACKUP: SLIDO, #</a:t>
            </a:r>
            <a:r>
              <a:rPr lang="fr-BE" dirty="0" err="1"/>
              <a:t>EVSWservices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a:t>
            </a:fld>
            <a:endParaRPr lang="en-GB"/>
          </a:p>
        </p:txBody>
      </p:sp>
    </p:spTree>
    <p:extLst>
      <p:ext uri="{BB962C8B-B14F-4D97-AF65-F5344CB8AC3E}">
        <p14:creationId xmlns:p14="http://schemas.microsoft.com/office/powerpoint/2010/main" val="4121805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a:t>Go </a:t>
            </a:r>
            <a:r>
              <a:rPr lang="fr-BE" dirty="0" err="1"/>
              <a:t>through</a:t>
            </a:r>
            <a:r>
              <a:rPr lang="fr-BE" dirty="0"/>
              <a:t> the programme of the </a:t>
            </a:r>
            <a:r>
              <a:rPr lang="fr-BE" dirty="0" err="1"/>
              <a:t>morning</a:t>
            </a:r>
            <a:endParaRPr lang="fr-BE" dirty="0"/>
          </a:p>
          <a:p>
            <a:endParaRPr lang="fr-BE" dirty="0"/>
          </a:p>
          <a:p>
            <a:r>
              <a:rPr lang="fr-BE" dirty="0" err="1"/>
              <a:t>Housekeeping</a:t>
            </a:r>
            <a:r>
              <a:rPr lang="fr-BE" dirty="0"/>
              <a:t> </a:t>
            </a:r>
            <a:r>
              <a:rPr lang="fr-BE" dirty="0" err="1"/>
              <a:t>announcements</a:t>
            </a:r>
            <a:endParaRPr lang="fr-BE" dirty="0"/>
          </a:p>
          <a:p>
            <a:endParaRPr lang="fr-BE" dirty="0"/>
          </a:p>
          <a:p>
            <a:pPr marL="169121" indent="-169121">
              <a:buFont typeface="Arial" panose="020B0604020202020204" pitchFamily="34" charset="0"/>
              <a:buChar char="•"/>
            </a:pPr>
            <a:r>
              <a:rPr lang="fr-BE" dirty="0" err="1"/>
              <a:t>Don’t</a:t>
            </a:r>
            <a:r>
              <a:rPr lang="fr-BE" dirty="0"/>
              <a:t> </a:t>
            </a:r>
            <a:r>
              <a:rPr lang="fr-BE" dirty="0" err="1"/>
              <a:t>forget</a:t>
            </a:r>
            <a:r>
              <a:rPr lang="fr-BE" dirty="0"/>
              <a:t> to use </a:t>
            </a:r>
            <a:r>
              <a:rPr lang="fr-BE" dirty="0" err="1"/>
              <a:t>our</a:t>
            </a:r>
            <a:r>
              <a:rPr lang="fr-BE" dirty="0"/>
              <a:t> hashtags to Tweet </a:t>
            </a:r>
            <a:r>
              <a:rPr lang="fr-BE" dirty="0" err="1"/>
              <a:t>during</a:t>
            </a:r>
            <a:r>
              <a:rPr lang="fr-BE" dirty="0"/>
              <a:t> </a:t>
            </a:r>
            <a:r>
              <a:rPr lang="fr-BE" dirty="0" err="1"/>
              <a:t>this</a:t>
            </a:r>
            <a:r>
              <a:rPr lang="fr-BE" dirty="0"/>
              <a:t> session </a:t>
            </a:r>
          </a:p>
          <a:p>
            <a:endParaRPr lang="fr-BE" dirty="0"/>
          </a:p>
          <a:p>
            <a:pPr marL="169121" indent="-169121">
              <a:buFont typeface="Arial" panose="020B0604020202020204" pitchFamily="34" charset="0"/>
              <a:buChar char="•"/>
            </a:pPr>
            <a:r>
              <a:rPr lang="fr-BE" dirty="0" err="1"/>
              <a:t>We</a:t>
            </a:r>
            <a:r>
              <a:rPr lang="fr-BE" dirty="0"/>
              <a:t> </a:t>
            </a:r>
            <a:r>
              <a:rPr lang="fr-BE" dirty="0" err="1"/>
              <a:t>hope</a:t>
            </a:r>
            <a:r>
              <a:rPr lang="fr-BE" dirty="0"/>
              <a:t> </a:t>
            </a:r>
            <a:r>
              <a:rPr lang="fr-BE" dirty="0" err="1"/>
              <a:t>you</a:t>
            </a:r>
            <a:r>
              <a:rPr lang="fr-BE" dirty="0"/>
              <a:t> </a:t>
            </a:r>
            <a:r>
              <a:rPr lang="fr-BE" dirty="0" err="1"/>
              <a:t>had</a:t>
            </a:r>
            <a:r>
              <a:rPr lang="fr-BE" dirty="0"/>
              <a:t> fun </a:t>
            </a:r>
            <a:r>
              <a:rPr lang="fr-BE" dirty="0" err="1"/>
              <a:t>yesterday</a:t>
            </a:r>
            <a:r>
              <a:rPr lang="fr-BE" dirty="0"/>
              <a:t> night meeting </a:t>
            </a:r>
            <a:r>
              <a:rPr lang="fr-BE" dirty="0" err="1"/>
              <a:t>our</a:t>
            </a:r>
            <a:r>
              <a:rPr lang="fr-BE" dirty="0"/>
              <a:t> VET </a:t>
            </a:r>
            <a:r>
              <a:rPr lang="fr-BE" dirty="0" err="1"/>
              <a:t>ambassadors</a:t>
            </a:r>
            <a:r>
              <a:rPr lang="fr-BE" dirty="0"/>
              <a:t> and </a:t>
            </a:r>
            <a:r>
              <a:rPr lang="fr-BE" dirty="0" err="1"/>
              <a:t>discussing</a:t>
            </a:r>
            <a:r>
              <a:rPr lang="fr-BE" dirty="0"/>
              <a:t> VET, but </a:t>
            </a:r>
            <a:r>
              <a:rPr lang="fr-BE" dirty="0" err="1"/>
              <a:t>don’t</a:t>
            </a:r>
            <a:r>
              <a:rPr lang="fr-BE" dirty="0"/>
              <a:t> </a:t>
            </a:r>
            <a:r>
              <a:rPr lang="fr-BE" dirty="0" err="1"/>
              <a:t>forget</a:t>
            </a:r>
            <a:r>
              <a:rPr lang="fr-BE" dirty="0"/>
              <a:t> </a:t>
            </a:r>
            <a:r>
              <a:rPr lang="fr-BE" dirty="0" err="1"/>
              <a:t>that</a:t>
            </a:r>
            <a:r>
              <a:rPr lang="fr-BE" dirty="0"/>
              <a:t> « Open </a:t>
            </a:r>
            <a:r>
              <a:rPr lang="fr-BE" dirty="0" err="1"/>
              <a:t>Minds</a:t>
            </a:r>
            <a:r>
              <a:rPr lang="fr-BE" dirty="0"/>
              <a:t> » </a:t>
            </a:r>
            <a:r>
              <a:rPr lang="fr-BE" dirty="0" err="1"/>
              <a:t>activities</a:t>
            </a:r>
            <a:r>
              <a:rPr lang="fr-BE" dirty="0"/>
              <a:t> are running </a:t>
            </a:r>
            <a:r>
              <a:rPr lang="fr-BE" dirty="0" err="1"/>
              <a:t>still</a:t>
            </a:r>
            <a:r>
              <a:rPr lang="fr-BE" dirty="0"/>
              <a:t> </a:t>
            </a:r>
            <a:r>
              <a:rPr lang="fr-BE" dirty="0" err="1"/>
              <a:t>today</a:t>
            </a:r>
            <a:r>
              <a:rPr lang="fr-BE" dirty="0"/>
              <a:t> and </a:t>
            </a:r>
            <a:r>
              <a:rPr lang="fr-BE" dirty="0" err="1"/>
              <a:t>tonight</a:t>
            </a:r>
            <a:r>
              <a:rPr lang="fr-BE" dirty="0"/>
              <a:t> in the first and second </a:t>
            </a:r>
            <a:r>
              <a:rPr lang="fr-BE" dirty="0" err="1"/>
              <a:t>floor</a:t>
            </a:r>
            <a:endParaRPr lang="fr-BE" dirty="0"/>
          </a:p>
          <a:p>
            <a:endParaRPr lang="fr-BE" dirty="0"/>
          </a:p>
          <a:p>
            <a:pPr marL="620110" lvl="1" indent="-169121">
              <a:buFont typeface="Arial" panose="020B0604020202020204" pitchFamily="34" charset="0"/>
              <a:buChar char="•"/>
            </a:pPr>
            <a:r>
              <a:rPr lang="fr-BE" dirty="0"/>
              <a:t>EU exhibitions to </a:t>
            </a:r>
            <a:r>
              <a:rPr lang="fr-BE" dirty="0" err="1"/>
              <a:t>discover</a:t>
            </a:r>
            <a:r>
              <a:rPr lang="fr-BE" dirty="0"/>
              <a:t> </a:t>
            </a:r>
            <a:r>
              <a:rPr lang="fr-BE" dirty="0" err="1"/>
              <a:t>what</a:t>
            </a:r>
            <a:r>
              <a:rPr lang="fr-BE" dirty="0"/>
              <a:t> </a:t>
            </a:r>
            <a:r>
              <a:rPr lang="fr-BE" dirty="0" err="1"/>
              <a:t>we</a:t>
            </a:r>
            <a:r>
              <a:rPr lang="fr-BE" dirty="0"/>
              <a:t> do for VET</a:t>
            </a:r>
          </a:p>
          <a:p>
            <a:pPr marL="620110" lvl="1" indent="-169121">
              <a:buFont typeface="Arial" panose="020B0604020202020204" pitchFamily="34" charset="0"/>
              <a:buChar char="•"/>
            </a:pPr>
            <a:r>
              <a:rPr lang="fr-BE" dirty="0" err="1"/>
              <a:t>Space</a:t>
            </a:r>
            <a:r>
              <a:rPr lang="fr-BE" dirty="0"/>
              <a:t> </a:t>
            </a:r>
            <a:r>
              <a:rPr lang="fr-BE" dirty="0" err="1"/>
              <a:t>where</a:t>
            </a:r>
            <a:r>
              <a:rPr lang="fr-BE" dirty="0"/>
              <a:t> </a:t>
            </a:r>
            <a:r>
              <a:rPr lang="fr-BE" dirty="0" err="1"/>
              <a:t>you</a:t>
            </a:r>
            <a:r>
              <a:rPr lang="fr-BE" dirty="0"/>
              <a:t> </a:t>
            </a:r>
            <a:r>
              <a:rPr lang="fr-BE" dirty="0" err="1"/>
              <a:t>can</a:t>
            </a:r>
            <a:r>
              <a:rPr lang="fr-BE" dirty="0"/>
              <a:t> </a:t>
            </a:r>
            <a:r>
              <a:rPr lang="fr-BE" dirty="0" err="1"/>
              <a:t>build</a:t>
            </a:r>
            <a:r>
              <a:rPr lang="fr-BE" dirty="0"/>
              <a:t> </a:t>
            </a:r>
            <a:r>
              <a:rPr lang="fr-BE" dirty="0" err="1"/>
              <a:t>partnerships</a:t>
            </a:r>
            <a:r>
              <a:rPr lang="fr-BE" dirty="0"/>
              <a:t> for </a:t>
            </a:r>
            <a:r>
              <a:rPr lang="fr-BE" dirty="0" err="1"/>
              <a:t>your</a:t>
            </a:r>
            <a:r>
              <a:rPr lang="fr-BE" dirty="0"/>
              <a:t> </a:t>
            </a:r>
            <a:r>
              <a:rPr lang="fr-BE" dirty="0" err="1"/>
              <a:t>project</a:t>
            </a:r>
            <a:r>
              <a:rPr lang="fr-BE" dirty="0"/>
              <a:t> </a:t>
            </a:r>
            <a:r>
              <a:rPr lang="fr-BE" dirty="0" err="1"/>
              <a:t>ideas</a:t>
            </a:r>
            <a:endParaRPr lang="fr-BE" dirty="0"/>
          </a:p>
          <a:p>
            <a:pPr marL="620110" lvl="1" indent="-169121">
              <a:buFont typeface="Arial" panose="020B0604020202020204" pitchFamily="34" charset="0"/>
              <a:buChar char="•"/>
            </a:pPr>
            <a:r>
              <a:rPr lang="fr-BE" dirty="0"/>
              <a:t>Wall of </a:t>
            </a:r>
            <a:r>
              <a:rPr lang="fr-BE" dirty="0" err="1"/>
              <a:t>ideas</a:t>
            </a:r>
            <a:r>
              <a:rPr lang="fr-BE" dirty="0"/>
              <a:t> to express </a:t>
            </a:r>
            <a:r>
              <a:rPr lang="fr-BE" dirty="0" err="1"/>
              <a:t>what</a:t>
            </a:r>
            <a:r>
              <a:rPr lang="fr-BE" dirty="0"/>
              <a:t> the </a:t>
            </a:r>
            <a:r>
              <a:rPr lang="fr-BE" dirty="0" err="1"/>
              <a:t>Week</a:t>
            </a:r>
            <a:r>
              <a:rPr lang="fr-BE" dirty="0"/>
              <a:t> inspires </a:t>
            </a:r>
            <a:r>
              <a:rPr lang="fr-BE" dirty="0" err="1"/>
              <a:t>you</a:t>
            </a:r>
            <a:endParaRPr lang="fr-BE" dirty="0"/>
          </a:p>
          <a:p>
            <a:pPr marL="450990" lvl="1"/>
            <a:endParaRPr lang="fr-BE" dirty="0"/>
          </a:p>
          <a:p>
            <a:pPr marL="169121" indent="-169121">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en-GB"/>
          </a:p>
        </p:txBody>
      </p:sp>
    </p:spTree>
    <p:extLst>
      <p:ext uri="{BB962C8B-B14F-4D97-AF65-F5344CB8AC3E}">
        <p14:creationId xmlns:p14="http://schemas.microsoft.com/office/powerpoint/2010/main" val="30005934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990" lvl="1"/>
            <a:endParaRPr lang="fr-BE" dirty="0"/>
          </a:p>
          <a:p>
            <a:pPr marL="169121" indent="-169121">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en-GB"/>
          </a:p>
        </p:txBody>
      </p:sp>
    </p:spTree>
    <p:extLst>
      <p:ext uri="{BB962C8B-B14F-4D97-AF65-F5344CB8AC3E}">
        <p14:creationId xmlns:p14="http://schemas.microsoft.com/office/powerpoint/2010/main" val="19625106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990" lvl="1"/>
            <a:endParaRPr lang="fr-BE" dirty="0"/>
          </a:p>
          <a:p>
            <a:pPr marL="169121" indent="-169121">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en-GB"/>
          </a:p>
        </p:txBody>
      </p:sp>
    </p:spTree>
    <p:extLst>
      <p:ext uri="{BB962C8B-B14F-4D97-AF65-F5344CB8AC3E}">
        <p14:creationId xmlns:p14="http://schemas.microsoft.com/office/powerpoint/2010/main" val="6501140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990" lvl="1"/>
            <a:endParaRPr lang="fr-BE" dirty="0"/>
          </a:p>
          <a:p>
            <a:pPr marL="169121" indent="-169121">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23</a:t>
            </a:fld>
            <a:endParaRPr lang="en-GB"/>
          </a:p>
        </p:txBody>
      </p:sp>
    </p:spTree>
    <p:extLst>
      <p:ext uri="{BB962C8B-B14F-4D97-AF65-F5344CB8AC3E}">
        <p14:creationId xmlns:p14="http://schemas.microsoft.com/office/powerpoint/2010/main" val="4035107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990" lvl="1"/>
            <a:endParaRPr lang="fr-BE" dirty="0"/>
          </a:p>
          <a:p>
            <a:pPr marL="169121" indent="-169121">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24</a:t>
            </a:fld>
            <a:endParaRPr lang="en-GB"/>
          </a:p>
        </p:txBody>
      </p:sp>
    </p:spTree>
    <p:extLst>
      <p:ext uri="{BB962C8B-B14F-4D97-AF65-F5344CB8AC3E}">
        <p14:creationId xmlns:p14="http://schemas.microsoft.com/office/powerpoint/2010/main" val="12005952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990" lvl="1"/>
            <a:endParaRPr lang="fr-BE" dirty="0"/>
          </a:p>
          <a:p>
            <a:pPr marL="169121" indent="-169121">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25</a:t>
            </a:fld>
            <a:endParaRPr lang="en-GB"/>
          </a:p>
        </p:txBody>
      </p:sp>
    </p:spTree>
    <p:extLst>
      <p:ext uri="{BB962C8B-B14F-4D97-AF65-F5344CB8AC3E}">
        <p14:creationId xmlns:p14="http://schemas.microsoft.com/office/powerpoint/2010/main" val="1126972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r>
              <a:rPr lang="fr-BE" dirty="0"/>
              <a:t>BACKUP: SLIDO, #</a:t>
            </a:r>
            <a:r>
              <a:rPr lang="fr-BE" dirty="0" err="1"/>
              <a:t>EVSWservices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en-GB"/>
          </a:p>
        </p:txBody>
      </p:sp>
    </p:spTree>
    <p:extLst>
      <p:ext uri="{BB962C8B-B14F-4D97-AF65-F5344CB8AC3E}">
        <p14:creationId xmlns:p14="http://schemas.microsoft.com/office/powerpoint/2010/main" val="42685950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r>
              <a:rPr lang="fr-BE" dirty="0"/>
              <a:t>BACKUP: SLIDO, #</a:t>
            </a:r>
            <a:r>
              <a:rPr lang="fr-BE" dirty="0" err="1"/>
              <a:t>EVSWservices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en-GB"/>
          </a:p>
        </p:txBody>
      </p:sp>
    </p:spTree>
    <p:extLst>
      <p:ext uri="{BB962C8B-B14F-4D97-AF65-F5344CB8AC3E}">
        <p14:creationId xmlns:p14="http://schemas.microsoft.com/office/powerpoint/2010/main" val="881584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a:p>
            <a:endParaRPr lang="fr-BE" dirty="0"/>
          </a:p>
          <a:p>
            <a:r>
              <a:rPr lang="fr-BE" dirty="0"/>
              <a:t>BACKUP: SLIDO, #</a:t>
            </a:r>
            <a:r>
              <a:rPr lang="fr-BE" dirty="0" err="1"/>
              <a:t>EVSWservices</a:t>
            </a: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en-GB"/>
          </a:p>
        </p:txBody>
      </p:sp>
    </p:spTree>
    <p:extLst>
      <p:ext uri="{BB962C8B-B14F-4D97-AF65-F5344CB8AC3E}">
        <p14:creationId xmlns:p14="http://schemas.microsoft.com/office/powerpoint/2010/main" val="3528240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121" indent="-169121">
              <a:buFont typeface="Arial" panose="020B0604020202020204" pitchFamily="34" charset="0"/>
              <a:buChar char="•"/>
            </a:pPr>
            <a:r>
              <a:rPr lang="fr-BE" dirty="0"/>
              <a:t>Focus on </a:t>
            </a:r>
            <a:r>
              <a:rPr lang="fr-BE" dirty="0" err="1"/>
              <a:t>growing</a:t>
            </a:r>
            <a:r>
              <a:rPr lang="fr-BE" dirty="0"/>
              <a:t> </a:t>
            </a:r>
            <a:r>
              <a:rPr lang="fr-BE" dirty="0" err="1"/>
              <a:t>demand</a:t>
            </a:r>
            <a:r>
              <a:rPr lang="fr-BE" dirty="0"/>
              <a:t>: jobs </a:t>
            </a:r>
            <a:r>
              <a:rPr lang="fr-BE" dirty="0" err="1"/>
              <a:t>based</a:t>
            </a:r>
            <a:r>
              <a:rPr lang="fr-BE" dirty="0"/>
              <a:t> on </a:t>
            </a:r>
            <a:r>
              <a:rPr lang="fr-BE" dirty="0" err="1"/>
              <a:t>intellectual</a:t>
            </a:r>
            <a:r>
              <a:rPr lang="fr-BE" dirty="0"/>
              <a:t> </a:t>
            </a:r>
            <a:r>
              <a:rPr lang="fr-BE" dirty="0" err="1"/>
              <a:t>tasks</a:t>
            </a:r>
            <a:r>
              <a:rPr lang="fr-BE" dirty="0"/>
              <a:t> (medium/high </a:t>
            </a:r>
            <a:r>
              <a:rPr lang="fr-BE" dirty="0" err="1"/>
              <a:t>skills</a:t>
            </a:r>
            <a:r>
              <a:rPr lang="fr-BE" dirty="0"/>
              <a:t>) and crucial </a:t>
            </a:r>
            <a:r>
              <a:rPr lang="fr-BE" dirty="0" err="1"/>
              <a:t>need</a:t>
            </a:r>
            <a:r>
              <a:rPr lang="fr-BE" dirty="0"/>
              <a:t> train people </a:t>
            </a:r>
            <a:r>
              <a:rPr lang="fr-BE" dirty="0" err="1"/>
              <a:t>with</a:t>
            </a:r>
            <a:r>
              <a:rPr lang="fr-BE" dirty="0"/>
              <a:t> </a:t>
            </a:r>
            <a:r>
              <a:rPr lang="fr-BE" dirty="0" err="1"/>
              <a:t>low</a:t>
            </a:r>
            <a:r>
              <a:rPr lang="fr-BE" dirty="0"/>
              <a:t> </a:t>
            </a:r>
            <a:r>
              <a:rPr lang="fr-BE" dirty="0" err="1"/>
              <a:t>skills</a:t>
            </a:r>
            <a:r>
              <a:rPr lang="fr-BE" dirty="0"/>
              <a:t>/qualifications</a:t>
            </a:r>
          </a:p>
          <a:p>
            <a:pPr marL="169121" indent="-169121">
              <a:buFont typeface="Arial" panose="020B0604020202020204" pitchFamily="34" charset="0"/>
              <a:buChar char="•"/>
            </a:pPr>
            <a:r>
              <a:rPr lang="fr-BE" dirty="0"/>
              <a:t>Focus on transversal/</a:t>
            </a:r>
            <a:r>
              <a:rPr lang="fr-BE" dirty="0" err="1"/>
              <a:t>transferable</a:t>
            </a:r>
            <a:r>
              <a:rPr lang="fr-BE" dirty="0"/>
              <a:t> </a:t>
            </a:r>
            <a:r>
              <a:rPr lang="fr-BE" dirty="0" err="1"/>
              <a:t>skills</a:t>
            </a:r>
            <a:r>
              <a:rPr lang="fr-BE" dirty="0"/>
              <a:t> </a:t>
            </a:r>
            <a:r>
              <a:rPr lang="fr-BE" dirty="0" err="1"/>
              <a:t>needed</a:t>
            </a:r>
            <a:r>
              <a:rPr lang="fr-BE" dirty="0"/>
              <a:t> by </a:t>
            </a:r>
            <a:r>
              <a:rPr lang="fr-BE" dirty="0" err="1"/>
              <a:t>employers</a:t>
            </a:r>
            <a:r>
              <a:rPr lang="fr-BE" dirty="0"/>
              <a:t>, </a:t>
            </a:r>
            <a:r>
              <a:rPr lang="fr-BE" dirty="0" err="1"/>
              <a:t>ability</a:t>
            </a:r>
            <a:r>
              <a:rPr lang="fr-BE" dirty="0"/>
              <a:t> to </a:t>
            </a:r>
            <a:r>
              <a:rPr lang="fr-BE" dirty="0" err="1"/>
              <a:t>adapt</a:t>
            </a:r>
            <a:endParaRPr lang="en-GB" dirty="0"/>
          </a:p>
          <a:p>
            <a:endParaRPr lang="fr-BE" dirty="0"/>
          </a:p>
          <a:p>
            <a:endParaRPr lang="fr-BE" dirty="0"/>
          </a:p>
          <a:p>
            <a:r>
              <a:rPr lang="fr-BE" dirty="0"/>
              <a:t>2019 CEDEFOP </a:t>
            </a:r>
            <a:r>
              <a:rPr lang="en-US" b="1" dirty="0"/>
              <a:t>Briefing note - The skills employers want!</a:t>
            </a:r>
          </a:p>
          <a:p>
            <a:endParaRPr lang="en-GB" dirty="0"/>
          </a:p>
          <a:p>
            <a:r>
              <a:rPr lang="en-GB" dirty="0"/>
              <a:t>https://www.cedefop.europa.eu/en/publications-and-resources/publications/9137</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en-GB"/>
          </a:p>
        </p:txBody>
      </p:sp>
    </p:spTree>
    <p:extLst>
      <p:ext uri="{BB962C8B-B14F-4D97-AF65-F5344CB8AC3E}">
        <p14:creationId xmlns:p14="http://schemas.microsoft.com/office/powerpoint/2010/main" val="4149360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69121" indent="-169121">
              <a:buFont typeface="Arial" panose="020B0604020202020204" pitchFamily="34" charset="0"/>
              <a:buChar char="•"/>
            </a:pPr>
            <a:r>
              <a:rPr lang="fr-BE" dirty="0"/>
              <a:t>Illustration of </a:t>
            </a:r>
            <a:r>
              <a:rPr lang="fr-BE" dirty="0" err="1"/>
              <a:t>need</a:t>
            </a:r>
            <a:r>
              <a:rPr lang="fr-BE" dirty="0"/>
              <a:t> for </a:t>
            </a:r>
            <a:r>
              <a:rPr lang="fr-BE" dirty="0" err="1"/>
              <a:t>transferable</a:t>
            </a:r>
            <a:r>
              <a:rPr lang="fr-BE" dirty="0"/>
              <a:t> </a:t>
            </a:r>
            <a:r>
              <a:rPr lang="fr-BE" dirty="0" err="1"/>
              <a:t>skills</a:t>
            </a:r>
            <a:r>
              <a:rPr lang="fr-BE" dirty="0"/>
              <a:t>: IT </a:t>
            </a:r>
            <a:r>
              <a:rPr lang="fr-BE" dirty="0" err="1"/>
              <a:t>skills</a:t>
            </a:r>
            <a:r>
              <a:rPr lang="fr-BE" dirty="0"/>
              <a:t>, English </a:t>
            </a:r>
            <a:r>
              <a:rPr lang="fr-BE" dirty="0" err="1"/>
              <a:t>proficiency</a:t>
            </a:r>
            <a:r>
              <a:rPr lang="fr-BE" dirty="0"/>
              <a:t>, </a:t>
            </a:r>
            <a:r>
              <a:rPr lang="fr-BE" dirty="0" err="1"/>
              <a:t>customer</a:t>
            </a:r>
            <a:r>
              <a:rPr lang="fr-BE" dirty="0"/>
              <a:t> service…</a:t>
            </a:r>
          </a:p>
          <a:p>
            <a:pPr marL="169121" indent="-169121">
              <a:buFont typeface="Arial" panose="020B0604020202020204" pitchFamily="34" charset="0"/>
              <a:buChar char="•"/>
            </a:pPr>
            <a:r>
              <a:rPr lang="fr-BE" dirty="0"/>
              <a:t>Will </a:t>
            </a:r>
            <a:r>
              <a:rPr lang="fr-BE" dirty="0" err="1"/>
              <a:t>be</a:t>
            </a:r>
            <a:r>
              <a:rPr lang="fr-BE" dirty="0"/>
              <a:t> </a:t>
            </a:r>
            <a:r>
              <a:rPr lang="fr-BE" dirty="0" err="1"/>
              <a:t>even</a:t>
            </a:r>
            <a:r>
              <a:rPr lang="fr-BE" dirty="0"/>
              <a:t> </a:t>
            </a:r>
            <a:r>
              <a:rPr lang="fr-BE" dirty="0" err="1"/>
              <a:t>better</a:t>
            </a:r>
            <a:r>
              <a:rPr lang="fr-BE" dirty="0"/>
              <a:t> </a:t>
            </a:r>
            <a:r>
              <a:rPr lang="fr-BE" dirty="0" err="1"/>
              <a:t>illustrated</a:t>
            </a:r>
            <a:r>
              <a:rPr lang="fr-BE" dirty="0"/>
              <a:t> </a:t>
            </a:r>
            <a:r>
              <a:rPr lang="fr-BE" dirty="0" err="1"/>
              <a:t>with</a:t>
            </a:r>
            <a:r>
              <a:rPr lang="fr-BE" dirty="0"/>
              <a:t> the story of Inge (</a:t>
            </a:r>
            <a:r>
              <a:rPr lang="fr-BE" dirty="0" err="1"/>
              <a:t>experience@work</a:t>
            </a:r>
            <a:r>
              <a:rPr lang="fr-BE" dirty="0"/>
              <a:t>) </a:t>
            </a:r>
            <a:r>
              <a:rPr lang="fr-BE" dirty="0" err="1"/>
              <a:t>from</a:t>
            </a:r>
            <a:r>
              <a:rPr lang="fr-BE" dirty="0"/>
              <a:t> </a:t>
            </a:r>
            <a:r>
              <a:rPr lang="fr-BE" dirty="0" err="1"/>
              <a:t>Belgium</a:t>
            </a:r>
            <a:r>
              <a:rPr lang="fr-BE" dirty="0"/>
              <a:t> </a:t>
            </a:r>
            <a:r>
              <a:rPr lang="fr-BE" dirty="0" err="1"/>
              <a:t>later</a:t>
            </a:r>
            <a:r>
              <a:rPr lang="fr-BE" dirty="0"/>
              <a:t> on </a:t>
            </a:r>
            <a:r>
              <a:rPr lang="fr-BE" dirty="0" err="1"/>
              <a:t>today</a:t>
            </a:r>
            <a:endParaRPr lang="fr-BE" dirty="0"/>
          </a:p>
          <a:p>
            <a:endParaRPr lang="en-GB" dirty="0"/>
          </a:p>
          <a:p>
            <a:r>
              <a:rPr lang="fr-BE" dirty="0"/>
              <a:t>2019 CEDEFOP </a:t>
            </a:r>
            <a:r>
              <a:rPr lang="en-US" b="1" dirty="0"/>
              <a:t>Briefing note - The skills employers want!</a:t>
            </a:r>
          </a:p>
          <a:p>
            <a:endParaRPr lang="en-GB" dirty="0"/>
          </a:p>
          <a:p>
            <a:r>
              <a:rPr lang="en-GB" dirty="0"/>
              <a:t>https://www.cedefop.europa.eu/en/publications-and-resources/publications/9137</a:t>
            </a: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en-GB"/>
          </a:p>
        </p:txBody>
      </p:sp>
    </p:spTree>
    <p:extLst>
      <p:ext uri="{BB962C8B-B14F-4D97-AF65-F5344CB8AC3E}">
        <p14:creationId xmlns:p14="http://schemas.microsoft.com/office/powerpoint/2010/main" val="2432330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606"/>
            <a:r>
              <a:rPr lang="en-GB" dirty="0" err="1"/>
              <a:t>Cedefop’s</a:t>
            </a:r>
            <a:r>
              <a:rPr lang="en-GB" dirty="0"/>
              <a:t> latest figure on the estimated adult population with potential for upskilling in the EU-28+ (128 million, 46.1% of the adult population of the area)</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en-GB"/>
          </a:p>
        </p:txBody>
      </p:sp>
    </p:spTree>
    <p:extLst>
      <p:ext uri="{BB962C8B-B14F-4D97-AF65-F5344CB8AC3E}">
        <p14:creationId xmlns:p14="http://schemas.microsoft.com/office/powerpoint/2010/main" val="2098183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0990" lvl="1"/>
            <a:endParaRPr lang="en-GB" dirty="0"/>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en-GB"/>
          </a:p>
        </p:txBody>
      </p:sp>
    </p:spTree>
    <p:extLst>
      <p:ext uri="{BB962C8B-B14F-4D97-AF65-F5344CB8AC3E}">
        <p14:creationId xmlns:p14="http://schemas.microsoft.com/office/powerpoint/2010/main" val="10012032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0" y="1125538"/>
            <a:ext cx="9144000" cy="5732462"/>
          </a:xfrm>
          <a:prstGeom prst="rect">
            <a:avLst/>
          </a:prstGeom>
          <a:solidFill>
            <a:srgbClr val="0F5494"/>
          </a:solidFill>
          <a:ln w="73025" algn="ctr">
            <a:solidFill>
              <a:srgbClr val="0F5494"/>
            </a:solidFill>
            <a:miter lim="800000"/>
            <a:headEnd/>
            <a:tailEnd/>
          </a:ln>
          <a:effectLst>
            <a:outerShdw dist="23000" dir="5400000" rotWithShape="0">
              <a:srgbClr val="000000">
                <a:alpha val="34999"/>
              </a:srgbClr>
            </a:outerShdw>
          </a:effectLst>
        </p:spPr>
        <p:txBody>
          <a:bodyPr anchor="ctr"/>
          <a:lstStyle/>
          <a:p>
            <a:pPr algn="ctr" defTabSz="457200" fontAlgn="auto">
              <a:spcBef>
                <a:spcPts val="0"/>
              </a:spcBef>
              <a:spcAft>
                <a:spcPts val="0"/>
              </a:spcAft>
              <a:defRPr/>
            </a:pPr>
            <a:endParaRPr lang="en-US" sz="1800" b="0">
              <a:solidFill>
                <a:schemeClr val="lt1"/>
              </a:solidFill>
              <a:latin typeface="+mn-lt"/>
            </a:endParaRPr>
          </a:p>
        </p:txBody>
      </p:sp>
      <p:pic>
        <p:nvPicPr>
          <p:cNvPr id="5" name="Picture 6" descr="LOGO CE-EN-quadri.eps"/>
          <p:cNvPicPr>
            <a:picLocks noChangeAspect="1"/>
          </p:cNvPicPr>
          <p:nvPr userDrawn="1"/>
        </p:nvPicPr>
        <p:blipFill>
          <a:blip r:embed="rId2" cstate="print"/>
          <a:srcRect/>
          <a:stretch>
            <a:fillRect/>
          </a:stretch>
        </p:blipFill>
        <p:spPr bwMode="auto">
          <a:xfrm>
            <a:off x="3906000" y="309600"/>
            <a:ext cx="1584325" cy="1100138"/>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2" name="Title 1"/>
          <p:cNvSpPr>
            <a:spLocks noGrp="1"/>
          </p:cNvSpPr>
          <p:nvPr>
            <p:ph type="title" hasCustomPrompt="1"/>
          </p:nvPr>
        </p:nvSpPr>
        <p:spPr>
          <a:xfrm>
            <a:off x="4139952" y="1700808"/>
            <a:ext cx="4536504" cy="2016224"/>
          </a:xfrm>
        </p:spPr>
        <p:txBody>
          <a:bodyPr/>
          <a:lstStyle>
            <a:lvl1pPr indent="0">
              <a:defRPr sz="4800">
                <a:solidFill>
                  <a:srgbClr val="FFD624"/>
                </a:solidFill>
              </a:defRPr>
            </a:lvl1pPr>
          </a:lstStyle>
          <a:p>
            <a:r>
              <a:rPr lang="en-GB" dirty="0"/>
              <a:t>Title</a:t>
            </a:r>
          </a:p>
        </p:txBody>
      </p:sp>
      <p:sp>
        <p:nvSpPr>
          <p:cNvPr id="3" name="Content Placeholder 2"/>
          <p:cNvSpPr>
            <a:spLocks noGrp="1"/>
          </p:cNvSpPr>
          <p:nvPr>
            <p:ph idx="1" hasCustomPrompt="1"/>
          </p:nvPr>
        </p:nvSpPr>
        <p:spPr>
          <a:xfrm>
            <a:off x="467544" y="3933056"/>
            <a:ext cx="3744416" cy="1872208"/>
          </a:xfrm>
        </p:spPr>
        <p:txBody>
          <a:bodyPr/>
          <a:lstStyle>
            <a:lvl1pPr marL="0" indent="0">
              <a:buNone/>
              <a:defRPr sz="3000" b="1" i="0">
                <a:solidFill>
                  <a:schemeClr val="bg1"/>
                </a:solidFill>
              </a:defRPr>
            </a:lvl1pPr>
            <a:lvl3pPr marL="228600" indent="-228600" algn="l">
              <a:defRPr sz="3000" b="1">
                <a:solidFill>
                  <a:schemeClr val="bg1"/>
                </a:solidFill>
              </a:defRPr>
            </a:lvl3pPr>
          </a:lstStyle>
          <a:p>
            <a:pPr lvl="0"/>
            <a:r>
              <a:rPr lang="en-US" dirty="0"/>
              <a:t>Subtitle</a:t>
            </a:r>
          </a:p>
        </p:txBody>
      </p:sp>
      <p:sp>
        <p:nvSpPr>
          <p:cNvPr id="7" name="Rectangle 4"/>
          <p:cNvSpPr>
            <a:spLocks noGrp="1" noChangeArrowheads="1"/>
          </p:cNvSpPr>
          <p:nvPr>
            <p:ph type="dt" sz="half" idx="10"/>
          </p:nvPr>
        </p:nvSpPr>
        <p:spPr/>
        <p:txBody>
          <a:bodyPr/>
          <a:lstStyle>
            <a:lvl1pPr>
              <a:defRPr dirty="0">
                <a:solidFill>
                  <a:schemeClr val="bg1"/>
                </a:solidFill>
              </a:defRPr>
            </a:lvl1pPr>
          </a:lstStyle>
          <a:p>
            <a:pPr>
              <a:defRPr/>
            </a:pPr>
            <a:endParaRPr lang="en-GB" dirty="0"/>
          </a:p>
        </p:txBody>
      </p:sp>
      <p:sp>
        <p:nvSpPr>
          <p:cNvPr id="8" name="Rectangle 5"/>
          <p:cNvSpPr>
            <a:spLocks noGrp="1" noChangeArrowheads="1"/>
          </p:cNvSpPr>
          <p:nvPr>
            <p:ph type="ftr" sz="quarter" idx="11"/>
          </p:nvPr>
        </p:nvSpPr>
        <p:spPr/>
        <p:txBody>
          <a:bodyPr/>
          <a:lstStyle>
            <a:lvl1pPr>
              <a:defRPr dirty="0">
                <a:solidFill>
                  <a:schemeClr val="bg1"/>
                </a:solidFill>
              </a:defRPr>
            </a:lvl1pPr>
          </a:lstStyle>
          <a:p>
            <a:pPr>
              <a:defRPr/>
            </a:pPr>
            <a:endParaRPr lang="en-GB" dirty="0"/>
          </a:p>
        </p:txBody>
      </p:sp>
      <p:sp>
        <p:nvSpPr>
          <p:cNvPr id="9" name="Rectangle 6"/>
          <p:cNvSpPr>
            <a:spLocks noGrp="1" noChangeArrowheads="1"/>
          </p:cNvSpPr>
          <p:nvPr>
            <p:ph type="sldNum" sz="quarter" idx="12"/>
          </p:nvPr>
        </p:nvSpPr>
        <p:spPr/>
        <p:txBody>
          <a:bodyPr/>
          <a:lstStyle>
            <a:lvl1pPr>
              <a:defRPr smtClean="0">
                <a:solidFill>
                  <a:schemeClr val="bg1"/>
                </a:solidFill>
              </a:defRPr>
            </a:lvl1pPr>
          </a:lstStyle>
          <a:p>
            <a:pPr>
              <a:defRPr/>
            </a:pPr>
            <a:fld id="{2BB59E6E-B967-488E-B209-8B7FA0D7AF99}" type="slidenum">
              <a:rPr lang="en-GB"/>
              <a:pPr>
                <a:defRPr/>
              </a:pPr>
              <a:t>‹#›</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6DE98375-5C84-4176-84A5-B6A3E0825F02}"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123950"/>
            <a:ext cx="2058988" cy="48974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123950"/>
            <a:ext cx="6029325" cy="48974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D77C7773-6390-40B5-8F3A-46FD9E5B709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cstate="print"/>
          <a:srcRect/>
          <a:stretch>
            <a:fillRect/>
          </a:stretch>
        </p:blipFill>
        <p:spPr bwMode="auto">
          <a:xfrm>
            <a:off x="6577013" y="6145213"/>
            <a:ext cx="2243137" cy="596900"/>
          </a:xfrm>
          <a:prstGeom prst="rect">
            <a:avLst/>
          </a:prstGeom>
          <a:noFill/>
          <a:ln w="9525">
            <a:noFill/>
            <a:miter lim="800000"/>
            <a:headEnd/>
            <a:tailEnd/>
          </a:ln>
        </p:spPr>
      </p:pic>
      <p:sp>
        <p:nvSpPr>
          <p:cNvPr id="2" name="Title 1"/>
          <p:cNvSpPr>
            <a:spLocks noGrp="1"/>
          </p:cNvSpPr>
          <p:nvPr>
            <p:ph type="title"/>
          </p:nvPr>
        </p:nvSpPr>
        <p:spPr>
          <a:xfrm>
            <a:off x="468313" y="980728"/>
            <a:ext cx="8229600" cy="936625"/>
          </a:xfrm>
        </p:spPr>
        <p:txBody>
          <a:bodyPr/>
          <a:lstStyle/>
          <a:p>
            <a:r>
              <a:rPr lang="en-US"/>
              <a:t>Click to edit Master title style</a:t>
            </a:r>
            <a:endParaRPr lang="en-GB" dirty="0"/>
          </a:p>
        </p:txBody>
      </p:sp>
      <p:sp>
        <p:nvSpPr>
          <p:cNvPr id="5" name="Rectangle 4"/>
          <p:cNvSpPr>
            <a:spLocks noGrp="1" noChangeArrowheads="1"/>
          </p:cNvSpPr>
          <p:nvPr>
            <p:ph type="dt" sz="half" idx="10"/>
          </p:nvPr>
        </p:nvSpPr>
        <p:spPr>
          <a:xfrm>
            <a:off x="6577013" y="116632"/>
            <a:ext cx="2133600" cy="476250"/>
          </a:xfrm>
        </p:spPr>
        <p:txBody>
          <a:bodyPr/>
          <a:lstStyle>
            <a:lvl1pPr>
              <a:defRPr sz="1200"/>
            </a:lvl1pPr>
          </a:lstStyle>
          <a:p>
            <a:pPr>
              <a:defRPr/>
            </a:pPr>
            <a:endParaRPr lang="en-GB" dirty="0"/>
          </a:p>
        </p:txBody>
      </p:sp>
      <p:sp>
        <p:nvSpPr>
          <p:cNvPr id="6" name="Rectangle 5"/>
          <p:cNvSpPr>
            <a:spLocks noGrp="1" noChangeArrowheads="1"/>
          </p:cNvSpPr>
          <p:nvPr>
            <p:ph type="ftr" sz="quarter" idx="11"/>
          </p:nvPr>
        </p:nvSpPr>
        <p:spPr>
          <a:xfrm>
            <a:off x="3124200" y="6337126"/>
            <a:ext cx="2895600" cy="476250"/>
          </a:xfrm>
        </p:spPr>
        <p:txBody>
          <a:bodyPr/>
          <a:lstStyle>
            <a:lvl1pPr>
              <a:defRPr/>
            </a:lvl1pPr>
          </a:lstStyle>
          <a:p>
            <a:pPr>
              <a:defRPr/>
            </a:pPr>
            <a:endParaRPr lang="en-GB" dirty="0"/>
          </a:p>
        </p:txBody>
      </p:sp>
      <p:sp>
        <p:nvSpPr>
          <p:cNvPr id="7" name="Rectangle 6"/>
          <p:cNvSpPr>
            <a:spLocks noGrp="1" noChangeArrowheads="1"/>
          </p:cNvSpPr>
          <p:nvPr>
            <p:ph type="sldNum" sz="quarter" idx="12"/>
          </p:nvPr>
        </p:nvSpPr>
        <p:spPr>
          <a:xfrm>
            <a:off x="467544" y="6297439"/>
            <a:ext cx="2133600" cy="476250"/>
          </a:xfrm>
        </p:spPr>
        <p:txBody>
          <a:bodyPr/>
          <a:lstStyle>
            <a:lvl1pPr algn="l">
              <a:defRPr/>
            </a:lvl1pPr>
          </a:lstStyle>
          <a:p>
            <a:pPr>
              <a:defRPr/>
            </a:pPr>
            <a:fld id="{37EC8A20-BA03-4FF7-8742-03D8AD4CA4F4}" type="slidenum">
              <a:rPr lang="en-GB" smtClean="0"/>
              <a:pPr>
                <a:defRPr/>
              </a:pPr>
              <a:t>‹#›</a:t>
            </a:fld>
            <a:endParaRPr lang="en-GB" dirty="0"/>
          </a:p>
        </p:txBody>
      </p:sp>
      <p:sp>
        <p:nvSpPr>
          <p:cNvPr id="9" name="Content Placeholder 2"/>
          <p:cNvSpPr>
            <a:spLocks noGrp="1"/>
          </p:cNvSpPr>
          <p:nvPr>
            <p:ph idx="1"/>
          </p:nvPr>
        </p:nvSpPr>
        <p:spPr>
          <a:xfrm>
            <a:off x="457200" y="2276872"/>
            <a:ext cx="8229600" cy="3633788"/>
          </a:xfrm>
        </p:spPr>
        <p:txBody>
          <a:bodyPr/>
          <a:lstStyle>
            <a:lvl1pPr marL="342900" indent="-342900">
              <a:buClr>
                <a:srgbClr val="0F5494"/>
              </a:buClr>
              <a:buFont typeface="Arial" pitchFamily="34" charset="0"/>
              <a:buChar char="•"/>
              <a:defRPr/>
            </a:lvl1pPr>
            <a:lvl2pPr>
              <a:buClr>
                <a:srgbClr val="0F5494"/>
              </a:buClr>
              <a:defRPr/>
            </a:lvl2pPr>
          </a:lstStyle>
          <a:p>
            <a:pPr lvl="0"/>
            <a:r>
              <a:rPr lang="en-US"/>
              <a:t>Edit Master text styles</a:t>
            </a:r>
          </a:p>
          <a:p>
            <a:pPr lvl="1"/>
            <a:r>
              <a:rPr lang="en-US"/>
              <a:t>Second level</a:t>
            </a:r>
          </a:p>
          <a:p>
            <a:pPr lvl="2"/>
            <a:r>
              <a:rPr lang="en-US"/>
              <a:t>Third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F5E88F9B-71EE-4D5C-B44E-012EF44E925A}"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2387600"/>
            <a:ext cx="4038600" cy="3633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396CDD1B-50E0-44E8-82B7-F85F69F6D40C}"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30E8177A-0CE3-43B6-B11B-ED2E8AEAD8D3}"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BD855DDF-6655-40F2-8D9E-CA15739A7ECF}"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1DEBFC62-E3CF-4012-8A8B-ABF1C18EA02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88800BF-55FD-4017-8F82-94A8DE4F5750}"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84747253-C9BC-4251-8AE3-8910CE9253F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68313" y="1123950"/>
            <a:ext cx="8229600" cy="9366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Lorem ipsum</a:t>
            </a:r>
          </a:p>
        </p:txBody>
      </p:sp>
      <p:sp>
        <p:nvSpPr>
          <p:cNvPr id="1027" name="Rectangle 3"/>
          <p:cNvSpPr>
            <a:spLocks noGrp="1" noChangeArrowheads="1"/>
          </p:cNvSpPr>
          <p:nvPr>
            <p:ph type="body" idx="1"/>
          </p:nvPr>
        </p:nvSpPr>
        <p:spPr bwMode="auto">
          <a:xfrm>
            <a:off x="457200" y="2387600"/>
            <a:ext cx="8229600" cy="36337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BE" dirty="0"/>
              <a:t>Et dolor fragum</a:t>
            </a:r>
            <a:endParaRPr lang="en-GB" dirty="0"/>
          </a:p>
          <a:p>
            <a:pPr lvl="1"/>
            <a:r>
              <a:rPr lang="en-GB" dirty="0"/>
              <a:t>Et </a:t>
            </a:r>
            <a:r>
              <a:rPr lang="en-GB" dirty="0" err="1"/>
              <a:t>dolor</a:t>
            </a:r>
            <a:r>
              <a:rPr lang="en-GB" dirty="0"/>
              <a:t> </a:t>
            </a:r>
            <a:r>
              <a:rPr lang="en-GB" dirty="0" err="1"/>
              <a:t>fragum</a:t>
            </a:r>
            <a:endParaRPr lang="en-GB" dirty="0"/>
          </a:p>
          <a:p>
            <a:pPr lvl="2"/>
            <a:r>
              <a:rPr lang="en-GB" dirty="0"/>
              <a:t>- Et </a:t>
            </a:r>
            <a:r>
              <a:rPr lang="en-GB" dirty="0" err="1"/>
              <a:t>dolor</a:t>
            </a:r>
            <a:r>
              <a:rPr lang="en-GB" dirty="0"/>
              <a:t> </a:t>
            </a:r>
            <a:r>
              <a:rPr lang="en-GB" dirty="0" err="1"/>
              <a:t>fragum</a:t>
            </a:r>
            <a:endParaRPr lang="en-GB" dirty="0"/>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j-lt"/>
              </a:defRPr>
            </a:lvl1pPr>
          </a:lstStyle>
          <a:p>
            <a:pPr>
              <a:defRPr/>
            </a:pPr>
            <a:endParaRPr lang="en-GB" dirty="0"/>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lang="en-GB" sz="1400" b="0" kern="1200" dirty="0">
                <a:solidFill>
                  <a:schemeClr val="tx1"/>
                </a:solidFill>
                <a:latin typeface="+mj-lt"/>
                <a:ea typeface="+mn-ea"/>
                <a:cs typeface="+mn-cs"/>
              </a:defRPr>
            </a:lvl1pPr>
          </a:lstStyle>
          <a:p>
            <a:pPr>
              <a:defRPr/>
            </a:pPr>
            <a:endParaRPr lang="en-US"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Arial" charset="0"/>
              </a:defRPr>
            </a:lvl1pPr>
          </a:lstStyle>
          <a:p>
            <a:pPr>
              <a:defRPr/>
            </a:pPr>
            <a:fld id="{9C8D21B7-B314-438C-91E9-7FF9087DC078}"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753" r:id="rId1"/>
    <p:sldLayoutId id="2147483752"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3.jpg"/><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2.jfif"/><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jpg"/><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3.jpg"/><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3.jpg"/><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3.jp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3.jpg"/><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3.jp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905" y="3717032"/>
            <a:ext cx="8229600" cy="936625"/>
          </a:xfrm>
        </p:spPr>
        <p:txBody>
          <a:bodyPr/>
          <a:lstStyle/>
          <a:p>
            <a:pPr indent="0"/>
            <a:r>
              <a:rPr lang="nb-NO" sz="4000" dirty="0">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VET4ALL – Skills for Life</a:t>
            </a:r>
            <a:r>
              <a:rPr lang="en-GB" sz="4000" dirty="0">
                <a:solidFill>
                  <a:srgbClr val="FF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r>
            <a:br>
              <a:rPr lang="en-GB" sz="4000" dirty="0">
                <a:solidFill>
                  <a:srgbClr val="FF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en-GB" sz="4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r>
            <a:br>
              <a:rPr lang="en-GB" sz="40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nb-NO" sz="360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Services 4.0: </a:t>
            </a:r>
            <a:r>
              <a:rPr lang="nb-NO" sz="360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innovation</a:t>
            </a:r>
            <a:r>
              <a:rPr lang="nb-NO" sz="360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for </a:t>
            </a:r>
            <a:r>
              <a:rPr lang="nb-NO" sz="360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workforce</a:t>
            </a:r>
            <a:r>
              <a:rPr lang="nb-NO" sz="360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nb-NO" sz="360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upskilling</a:t>
            </a:r>
            <a:r>
              <a:rPr lang="nb-NO" sz="360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and </a:t>
            </a:r>
            <a:r>
              <a:rPr lang="nb-NO" sz="360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reskilling</a:t>
            </a:r>
            <a:r>
              <a:rPr lang="nb-NO" sz="360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r>
            <a:br>
              <a:rPr lang="nb-NO" sz="360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nb-NO" sz="36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en-GB" sz="36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r>
            <a:br>
              <a:rPr lang="en-GB" sz="36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nb-NO" sz="3200" dirty="0">
                <a:solidFill>
                  <a:schemeClr val="bg1">
                    <a:lumMod val="50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17 </a:t>
            </a:r>
            <a:r>
              <a:rPr lang="nb-NO" sz="3200" dirty="0" err="1">
                <a:solidFill>
                  <a:schemeClr val="bg1">
                    <a:lumMod val="50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October</a:t>
            </a:r>
            <a:r>
              <a:rPr lang="nb-NO" sz="3200" dirty="0">
                <a:solidFill>
                  <a:schemeClr val="bg1">
                    <a:lumMod val="50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2019 – 09:00-12h30</a:t>
            </a:r>
            <a:r>
              <a:rPr lang="en-GB" sz="36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
            </a:r>
            <a:br>
              <a:rPr lang="en-GB" sz="3600"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br>
            <a:endParaRPr lang="en-GB" sz="3600"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260" y="18405"/>
            <a:ext cx="9289931" cy="1700808"/>
          </a:xfr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6270179"/>
            <a:ext cx="2659707" cy="536475"/>
          </a:xfrm>
          <a:prstGeom prst="rect">
            <a:avLst/>
          </a:prstGeom>
        </p:spPr>
      </p:pic>
    </p:spTree>
    <p:extLst>
      <p:ext uri="{BB962C8B-B14F-4D97-AF65-F5344CB8AC3E}">
        <p14:creationId xmlns:p14="http://schemas.microsoft.com/office/powerpoint/2010/main" val="1161968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827584" y="2190746"/>
            <a:ext cx="6840760" cy="461665"/>
          </a:xfrm>
          <a:prstGeom prst="rect">
            <a:avLst/>
          </a:prstGeom>
          <a:noFill/>
        </p:spPr>
        <p:txBody>
          <a:bodyPr wrap="square" rtlCol="0">
            <a:spAutoFit/>
          </a:bodyPr>
          <a:lstStyle/>
          <a:p>
            <a:endParaRPr lang="en-GB" sz="2400" b="0" dirty="0" err="1">
              <a:solidFill>
                <a:srgbClr val="0F5494"/>
              </a:solidFill>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43916" y="1815034"/>
            <a:ext cx="4212976" cy="2369799"/>
          </a:xfrm>
          <a:prstGeom prst="rect">
            <a:avLst/>
          </a:prstGeom>
        </p:spPr>
      </p:pic>
      <p:sp>
        <p:nvSpPr>
          <p:cNvPr id="5" name="TextBox 4"/>
          <p:cNvSpPr txBox="1"/>
          <p:nvPr/>
        </p:nvSpPr>
        <p:spPr>
          <a:xfrm>
            <a:off x="100579" y="1845772"/>
            <a:ext cx="4823520" cy="2308324"/>
          </a:xfrm>
          <a:prstGeom prst="rect">
            <a:avLst/>
          </a:prstGeom>
          <a:noFill/>
        </p:spPr>
        <p:txBody>
          <a:bodyPr wrap="square" rtlCol="0">
            <a:spAutoFit/>
          </a:bodyPr>
          <a:lstStyle/>
          <a:p>
            <a:pPr marL="457200" indent="-457200">
              <a:buFont typeface="Wingdings 3" panose="05040102010807070707" pitchFamily="18" charset="2"/>
              <a:buChar char=""/>
            </a:pPr>
            <a:r>
              <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15 job </a:t>
            </a:r>
            <a:r>
              <a:rPr lang="fr-BE" sz="24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transitions</a:t>
            </a:r>
            <a:r>
              <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in a </a:t>
            </a:r>
            <a:r>
              <a:rPr lang="fr-BE" sz="24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lifetime</a:t>
            </a:r>
            <a:endPar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457200" indent="-457200">
              <a:buFont typeface="Wingdings 3" panose="05040102010807070707" pitchFamily="18" charset="2"/>
              <a:buChar char=""/>
            </a:pPr>
            <a:endPar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457200" indent="-457200">
              <a:buFont typeface="Wingdings 3" panose="05040102010807070707" pitchFamily="18" charset="2"/>
              <a:buChar char=""/>
            </a:pPr>
            <a:r>
              <a:rPr lang="fr-BE" sz="24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Need</a:t>
            </a:r>
            <a:r>
              <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to </a:t>
            </a:r>
            <a:r>
              <a:rPr lang="fr-BE" sz="24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become</a:t>
            </a:r>
            <a:r>
              <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agile </a:t>
            </a:r>
            <a:r>
              <a:rPr lang="fr-BE" sz="2400" b="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lifelong</a:t>
            </a:r>
            <a:r>
              <a:rPr lang="fr-BE" sz="24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fr-BE" sz="2400" b="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learners</a:t>
            </a:r>
            <a:endParaRPr lang="fr-BE" sz="24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457200" indent="-457200">
              <a:buFont typeface="Wingdings 3" panose="05040102010807070707" pitchFamily="18" charset="2"/>
              <a:buChar char=""/>
            </a:pPr>
            <a:endPar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457200" indent="-457200">
              <a:buFont typeface="Wingdings 3" panose="05040102010807070707" pitchFamily="18" charset="2"/>
              <a:buChar char=""/>
            </a:pPr>
            <a:r>
              <a:rPr lang="fr-BE" sz="24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Only</a:t>
            </a:r>
            <a:r>
              <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41% of </a:t>
            </a:r>
            <a:r>
              <a:rPr lang="fr-BE" sz="24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employees</a:t>
            </a:r>
            <a:r>
              <a:rPr lang="fr-BE" sz="2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train</a:t>
            </a:r>
            <a:endParaRPr lang="en-GB" sz="24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
        <p:nvSpPr>
          <p:cNvPr id="9" name="Rectangle 8"/>
          <p:cNvSpPr/>
          <p:nvPr/>
        </p:nvSpPr>
        <p:spPr>
          <a:xfrm>
            <a:off x="251520" y="4507867"/>
            <a:ext cx="8744891" cy="707886"/>
          </a:xfrm>
          <a:prstGeom prst="rect">
            <a:avLst/>
          </a:prstGeom>
        </p:spPr>
        <p:txBody>
          <a:bodyPr wrap="square">
            <a:spAutoFit/>
          </a:bodyPr>
          <a:lstStyle/>
          <a:p>
            <a:r>
              <a:rPr lang="it-IT" sz="2000" b="0" i="1" dirty="0">
                <a:solidFill>
                  <a:srgbClr val="4D4D4D"/>
                </a:solidFill>
                <a:latin typeface="Calibri" panose="020F0502020204030204" pitchFamily="34" charset="0"/>
                <a:ea typeface="Calibri" panose="020F0502020204030204" pitchFamily="34" charset="0"/>
              </a:rPr>
              <a:t>Dana-Carmen Bachmann, Head of Unit “VET, </a:t>
            </a:r>
            <a:r>
              <a:rPr lang="it-IT" sz="2000" b="0" i="1" dirty="0" err="1">
                <a:solidFill>
                  <a:srgbClr val="4D4D4D"/>
                </a:solidFill>
                <a:latin typeface="Calibri" panose="020F0502020204030204" pitchFamily="34" charset="0"/>
                <a:ea typeface="Calibri" panose="020F0502020204030204" pitchFamily="34" charset="0"/>
              </a:rPr>
              <a:t>Apprenticeships</a:t>
            </a:r>
            <a:r>
              <a:rPr lang="it-IT" sz="2000" b="0" i="1" dirty="0">
                <a:solidFill>
                  <a:srgbClr val="4D4D4D"/>
                </a:solidFill>
                <a:latin typeface="Calibri" panose="020F0502020204030204" pitchFamily="34" charset="0"/>
                <a:ea typeface="Calibri" panose="020F0502020204030204" pitchFamily="34" charset="0"/>
              </a:rPr>
              <a:t> and </a:t>
            </a:r>
            <a:r>
              <a:rPr lang="it-IT" sz="2000" b="0" i="1" dirty="0" err="1">
                <a:solidFill>
                  <a:srgbClr val="4D4D4D"/>
                </a:solidFill>
                <a:latin typeface="Calibri" panose="020F0502020204030204" pitchFamily="34" charset="0"/>
                <a:ea typeface="Calibri" panose="020F0502020204030204" pitchFamily="34" charset="0"/>
              </a:rPr>
              <a:t>Adult</a:t>
            </a:r>
            <a:r>
              <a:rPr lang="it-IT" sz="2000" b="0" i="1" dirty="0">
                <a:solidFill>
                  <a:srgbClr val="4D4D4D"/>
                </a:solidFill>
                <a:latin typeface="Calibri" panose="020F0502020204030204" pitchFamily="34" charset="0"/>
                <a:ea typeface="Calibri" panose="020F0502020204030204" pitchFamily="34" charset="0"/>
              </a:rPr>
              <a:t> Learning”, DG </a:t>
            </a:r>
            <a:r>
              <a:rPr lang="it-IT" sz="2000" b="0" i="1" dirty="0" err="1">
                <a:solidFill>
                  <a:srgbClr val="4D4D4D"/>
                </a:solidFill>
                <a:latin typeface="Calibri" panose="020F0502020204030204" pitchFamily="34" charset="0"/>
                <a:ea typeface="Calibri" panose="020F0502020204030204" pitchFamily="34" charset="0"/>
              </a:rPr>
              <a:t>Employment</a:t>
            </a:r>
            <a:r>
              <a:rPr lang="it-IT" sz="2000" b="0" i="1" dirty="0">
                <a:solidFill>
                  <a:srgbClr val="4D4D4D"/>
                </a:solidFill>
                <a:latin typeface="Calibri" panose="020F0502020204030204" pitchFamily="34" charset="0"/>
                <a:ea typeface="Calibri" panose="020F0502020204030204" pitchFamily="34" charset="0"/>
              </a:rPr>
              <a:t>, Social Affairs and </a:t>
            </a:r>
            <a:r>
              <a:rPr lang="it-IT" sz="2000" b="0" i="1" dirty="0" err="1">
                <a:solidFill>
                  <a:srgbClr val="4D4D4D"/>
                </a:solidFill>
                <a:latin typeface="Calibri" panose="020F0502020204030204" pitchFamily="34" charset="0"/>
                <a:ea typeface="Calibri" panose="020F0502020204030204" pitchFamily="34" charset="0"/>
              </a:rPr>
              <a:t>Inclusion</a:t>
            </a:r>
            <a:r>
              <a:rPr lang="it-IT" sz="2000" b="0" i="1" dirty="0">
                <a:solidFill>
                  <a:srgbClr val="4D4D4D"/>
                </a:solidFill>
                <a:latin typeface="Calibri" panose="020F0502020204030204" pitchFamily="34" charset="0"/>
                <a:ea typeface="Calibri" panose="020F0502020204030204" pitchFamily="34" charset="0"/>
              </a:rPr>
              <a:t>, </a:t>
            </a:r>
            <a:r>
              <a:rPr lang="it-IT" sz="2000" b="0" i="1" dirty="0" err="1">
                <a:solidFill>
                  <a:srgbClr val="4D4D4D"/>
                </a:solidFill>
                <a:latin typeface="Calibri" panose="020F0502020204030204" pitchFamily="34" charset="0"/>
                <a:ea typeface="Calibri" panose="020F0502020204030204" pitchFamily="34" charset="0"/>
              </a:rPr>
              <a:t>European</a:t>
            </a:r>
            <a:r>
              <a:rPr lang="it-IT" sz="2000" b="0" i="1" dirty="0">
                <a:solidFill>
                  <a:srgbClr val="4D4D4D"/>
                </a:solidFill>
                <a:latin typeface="Calibri" panose="020F0502020204030204" pitchFamily="34" charset="0"/>
                <a:ea typeface="Calibri" panose="020F0502020204030204" pitchFamily="34" charset="0"/>
              </a:rPr>
              <a:t> </a:t>
            </a:r>
            <a:r>
              <a:rPr lang="it-IT" sz="2000" b="0" i="1" dirty="0" err="1">
                <a:solidFill>
                  <a:srgbClr val="4D4D4D"/>
                </a:solidFill>
                <a:latin typeface="Calibri" panose="020F0502020204030204" pitchFamily="34" charset="0"/>
                <a:ea typeface="Calibri" panose="020F0502020204030204" pitchFamily="34" charset="0"/>
              </a:rPr>
              <a:t>Commission</a:t>
            </a:r>
            <a:r>
              <a:rPr lang="it-IT" sz="2000" b="0" i="1" dirty="0">
                <a:solidFill>
                  <a:srgbClr val="4D4D4D"/>
                </a:solidFill>
                <a:latin typeface="Calibri" panose="020F0502020204030204" pitchFamily="34" charset="0"/>
                <a:ea typeface="Calibri" panose="020F0502020204030204" pitchFamily="34" charset="0"/>
              </a:rPr>
              <a:t> </a:t>
            </a:r>
            <a:endParaRPr lang="en-GB" sz="2000" b="0" i="1" dirty="0"/>
          </a:p>
        </p:txBody>
      </p:sp>
    </p:spTree>
    <p:extLst>
      <p:ext uri="{BB962C8B-B14F-4D97-AF65-F5344CB8AC3E}">
        <p14:creationId xmlns:p14="http://schemas.microsoft.com/office/powerpoint/2010/main" val="24737720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827584" y="2190746"/>
            <a:ext cx="6840760" cy="461665"/>
          </a:xfrm>
          <a:prstGeom prst="rect">
            <a:avLst/>
          </a:prstGeom>
          <a:noFill/>
        </p:spPr>
        <p:txBody>
          <a:bodyPr wrap="square" rtlCol="0">
            <a:spAutoFit/>
          </a:bodyPr>
          <a:lstStyle/>
          <a:p>
            <a:endParaRPr lang="en-GB" sz="2400" b="0" dirty="0" err="1">
              <a:solidFill>
                <a:srgbClr val="0F5494"/>
              </a:solidFill>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5896" y="2652411"/>
            <a:ext cx="4827673" cy="2719338"/>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88192" y="1488890"/>
            <a:ext cx="1865376" cy="1865376"/>
          </a:xfrm>
          <a:prstGeom prst="rect">
            <a:avLst/>
          </a:prstGeom>
        </p:spPr>
      </p:pic>
      <p:sp>
        <p:nvSpPr>
          <p:cNvPr id="12" name="TextBox 11"/>
          <p:cNvSpPr txBox="1"/>
          <p:nvPr/>
        </p:nvSpPr>
        <p:spPr>
          <a:xfrm>
            <a:off x="343492" y="1807594"/>
            <a:ext cx="6644700" cy="2431435"/>
          </a:xfrm>
          <a:prstGeom prst="rect">
            <a:avLst/>
          </a:prstGeom>
          <a:noFill/>
        </p:spPr>
        <p:txBody>
          <a:bodyPr wrap="square" rtlCol="0">
            <a:spAutoFit/>
          </a:bodyPr>
          <a:lstStyle/>
          <a:p>
            <a:r>
              <a:rPr lang="fr-BE" sz="32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Specific</a:t>
            </a:r>
            <a:r>
              <a:rPr lang="fr-BE" sz="32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challenges in the service </a:t>
            </a:r>
            <a:r>
              <a:rPr lang="fr-BE" sz="32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sector</a:t>
            </a:r>
            <a:endParaRPr lang="fr-BE" sz="32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endParaRPr lang="fr-BE" sz="32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457200" indent="-457200">
              <a:buFont typeface="Arial" panose="020B0604020202020204" pitchFamily="34" charset="0"/>
              <a:buChar char="•"/>
            </a:pPr>
            <a:r>
              <a:rPr lang="fr-BE" sz="28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Pressure on </a:t>
            </a:r>
            <a:r>
              <a:rPr lang="fr-BE" sz="2800" b="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health</a:t>
            </a:r>
            <a:r>
              <a:rPr lang="fr-BE" sz="28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fr-BE" sz="2800" b="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systems</a:t>
            </a:r>
            <a:endParaRPr lang="fr-BE" sz="28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457200" indent="-457200">
              <a:buFont typeface="Arial" panose="020B0604020202020204" pitchFamily="34" charset="0"/>
              <a:buChar char="•"/>
            </a:pPr>
            <a:r>
              <a:rPr lang="fr-BE" sz="28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Platform </a:t>
            </a:r>
            <a:r>
              <a:rPr lang="fr-BE" sz="2800" b="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economy</a:t>
            </a:r>
            <a:r>
              <a:rPr lang="fr-BE" sz="28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endParaRPr lang="en-GB" sz="2800" b="0" dirty="0" err="1">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39742380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4085271" y="1985788"/>
            <a:ext cx="5058729" cy="2677656"/>
          </a:xfrm>
          <a:prstGeom prst="rect">
            <a:avLst/>
          </a:prstGeom>
          <a:noFill/>
        </p:spPr>
        <p:txBody>
          <a:bodyPr wrap="square" rtlCol="0">
            <a:spAutoFit/>
          </a:bodyPr>
          <a:lstStyle/>
          <a:p>
            <a:pPr algn="ctr"/>
            <a:r>
              <a:rPr lang="en-US" sz="24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“Everyone has the right to quality and inclusive education, training and life-long learning in order to maintain and acquire skills that enable them to participate fully in society and manage successfully transitions in the </a:t>
            </a:r>
            <a:r>
              <a:rPr lang="en-US" sz="240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labour</a:t>
            </a:r>
            <a:r>
              <a:rPr lang="en-US" sz="24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market”</a:t>
            </a:r>
            <a:endParaRPr lang="en-GB" sz="2400" b="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1988840"/>
            <a:ext cx="3473711" cy="2795918"/>
          </a:xfrm>
          <a:prstGeom prst="rect">
            <a:avLst/>
          </a:prstGeom>
        </p:spPr>
      </p:pic>
    </p:spTree>
    <p:extLst>
      <p:ext uri="{BB962C8B-B14F-4D97-AF65-F5344CB8AC3E}">
        <p14:creationId xmlns:p14="http://schemas.microsoft.com/office/powerpoint/2010/main" val="512203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4085271" y="1985788"/>
            <a:ext cx="5058729" cy="2677656"/>
          </a:xfrm>
          <a:prstGeom prst="rect">
            <a:avLst/>
          </a:prstGeom>
          <a:noFill/>
        </p:spPr>
        <p:txBody>
          <a:bodyPr wrap="square" rtlCol="0">
            <a:spAutoFit/>
          </a:bodyPr>
          <a:lstStyle/>
          <a:p>
            <a:pPr algn="just"/>
            <a:r>
              <a:rPr lang="en-US" sz="2400" dirty="0">
                <a:solidFill>
                  <a:srgbClr val="C00000"/>
                </a:solidFill>
                <a:latin typeface="Malgun Gothic" panose="020B0503020000020004" pitchFamily="34" charset="-127"/>
                <a:ea typeface="Malgun Gothic" panose="020B0503020000020004" pitchFamily="34" charset="-127"/>
              </a:rPr>
              <a:t>Everyone has the right to timely and tailor-made assistance to improve employment or self-employment prospects. This includes the right to receive support for job search, training and re-qualification. </a:t>
            </a:r>
            <a:endParaRPr lang="en-GB" sz="2400" dirty="0" err="1">
              <a:solidFill>
                <a:srgbClr val="C00000"/>
              </a:solidFill>
              <a:latin typeface="Malgun Gothic" panose="020B0503020000020004" pitchFamily="34" charset="-127"/>
              <a:ea typeface="Malgun Gothic" panose="020B0503020000020004" pitchFamily="34" charset="-127"/>
              <a:cs typeface="Malgun Gothic Semilight" panose="020B0502040204020203" pitchFamily="34" charset="-128"/>
            </a:endParaRP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1560" y="1988840"/>
            <a:ext cx="3473711" cy="2795918"/>
          </a:xfrm>
          <a:prstGeom prst="rect">
            <a:avLst/>
          </a:prstGeom>
        </p:spPr>
      </p:pic>
    </p:spTree>
    <p:extLst>
      <p:ext uri="{BB962C8B-B14F-4D97-AF65-F5344CB8AC3E}">
        <p14:creationId xmlns:p14="http://schemas.microsoft.com/office/powerpoint/2010/main" val="980621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51618"/>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graphicFrame>
        <p:nvGraphicFramePr>
          <p:cNvPr id="10" name="Content Placeholder 2"/>
          <p:cNvGraphicFramePr>
            <a:graphicFrameLocks/>
          </p:cNvGraphicFramePr>
          <p:nvPr>
            <p:extLst/>
          </p:nvPr>
        </p:nvGraphicFramePr>
        <p:xfrm>
          <a:off x="179513" y="1556792"/>
          <a:ext cx="8816898" cy="3576471"/>
        </p:xfrm>
        <a:graphic>
          <a:graphicData uri="http://schemas.openxmlformats.org/drawingml/2006/table">
            <a:tbl>
              <a:tblPr firstRow="1" bandRow="1">
                <a:tableStyleId>{3B4B98B0-60AC-42C2-AFA5-B58CD77FA1E5}</a:tableStyleId>
              </a:tblPr>
              <a:tblGrid>
                <a:gridCol w="8816898">
                  <a:extLst>
                    <a:ext uri="{9D8B030D-6E8A-4147-A177-3AD203B41FA5}">
                      <a16:colId xmlns:a16="http://schemas.microsoft.com/office/drawing/2014/main" val="20000"/>
                    </a:ext>
                  </a:extLst>
                </a:gridCol>
              </a:tblGrid>
              <a:tr h="439935">
                <a:tc>
                  <a:txBody>
                    <a:bodyPr/>
                    <a:lstStyle/>
                    <a:p>
                      <a:r>
                        <a:rPr lang="fr-BE" sz="1600" dirty="0">
                          <a:solidFill>
                            <a:schemeClr val="accent2"/>
                          </a:solidFill>
                        </a:rPr>
                        <a:t>Upskilling Pathways: new </a:t>
                      </a:r>
                      <a:r>
                        <a:rPr lang="fr-BE" sz="1600" dirty="0" err="1">
                          <a:solidFill>
                            <a:schemeClr val="accent2"/>
                          </a:solidFill>
                        </a:rPr>
                        <a:t>opportunities</a:t>
                      </a:r>
                      <a:r>
                        <a:rPr lang="fr-BE" sz="1600" dirty="0">
                          <a:solidFill>
                            <a:schemeClr val="accent2"/>
                          </a:solidFill>
                        </a:rPr>
                        <a:t> for </a:t>
                      </a:r>
                      <a:r>
                        <a:rPr lang="fr-BE" sz="1600" dirty="0" err="1">
                          <a:solidFill>
                            <a:schemeClr val="accent2"/>
                          </a:solidFill>
                        </a:rPr>
                        <a:t>adults</a:t>
                      </a:r>
                      <a:endParaRPr lang="en-GB" sz="1600"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0"/>
                  </a:ext>
                </a:extLst>
              </a:tr>
              <a:tr h="318961">
                <a:tc>
                  <a:txBody>
                    <a:bodyPr/>
                    <a:lstStyle/>
                    <a:p>
                      <a:r>
                        <a:rPr lang="fr-BE" sz="1600" b="1" dirty="0" err="1">
                          <a:solidFill>
                            <a:schemeClr val="accent2"/>
                          </a:solidFill>
                        </a:rPr>
                        <a:t>European</a:t>
                      </a:r>
                      <a:r>
                        <a:rPr lang="fr-BE" sz="1600" b="1" dirty="0">
                          <a:solidFill>
                            <a:schemeClr val="accent2"/>
                          </a:solidFill>
                        </a:rPr>
                        <a:t> Qualifications Framework </a:t>
                      </a:r>
                      <a:endParaRPr lang="en-GB" sz="16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1"/>
                  </a:ext>
                </a:extLst>
              </a:tr>
              <a:tr h="318961">
                <a:tc>
                  <a:txBody>
                    <a:bodyPr/>
                    <a:lstStyle/>
                    <a:p>
                      <a:r>
                        <a:rPr lang="fr-BE" sz="1600" b="1" dirty="0">
                          <a:solidFill>
                            <a:schemeClr val="accent2"/>
                          </a:solidFill>
                        </a:rPr>
                        <a:t>Digital </a:t>
                      </a:r>
                      <a:r>
                        <a:rPr lang="fr-BE" sz="1600" b="1" dirty="0" err="1">
                          <a:solidFill>
                            <a:schemeClr val="accent2"/>
                          </a:solidFill>
                        </a:rPr>
                        <a:t>Skills</a:t>
                      </a:r>
                      <a:r>
                        <a:rPr lang="fr-BE" sz="1600" b="1" dirty="0">
                          <a:solidFill>
                            <a:schemeClr val="accent2"/>
                          </a:solidFill>
                        </a:rPr>
                        <a:t> and Jobs Coalition</a:t>
                      </a:r>
                      <a:endParaRPr lang="en-GB" sz="16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2"/>
                  </a:ext>
                </a:extLst>
              </a:tr>
              <a:tr h="318961">
                <a:tc>
                  <a:txBody>
                    <a:bodyPr/>
                    <a:lstStyle/>
                    <a:p>
                      <a:r>
                        <a:rPr lang="fr-BE" sz="1600" b="1" dirty="0" err="1">
                          <a:solidFill>
                            <a:schemeClr val="accent2"/>
                          </a:solidFill>
                        </a:rPr>
                        <a:t>Blueprint</a:t>
                      </a:r>
                      <a:r>
                        <a:rPr lang="fr-BE" sz="1600" b="1" dirty="0">
                          <a:solidFill>
                            <a:schemeClr val="accent2"/>
                          </a:solidFill>
                        </a:rPr>
                        <a:t> for </a:t>
                      </a:r>
                      <a:r>
                        <a:rPr lang="fr-BE" sz="1600" b="1" dirty="0" err="1">
                          <a:solidFill>
                            <a:schemeClr val="accent2"/>
                          </a:solidFill>
                        </a:rPr>
                        <a:t>Sectoral</a:t>
                      </a:r>
                      <a:r>
                        <a:rPr lang="fr-BE" sz="1600" b="1" dirty="0">
                          <a:solidFill>
                            <a:schemeClr val="accent2"/>
                          </a:solidFill>
                        </a:rPr>
                        <a:t> </a:t>
                      </a:r>
                      <a:r>
                        <a:rPr lang="fr-BE" sz="1600" b="1" dirty="0" err="1">
                          <a:solidFill>
                            <a:schemeClr val="accent2"/>
                          </a:solidFill>
                        </a:rPr>
                        <a:t>Cooperation</a:t>
                      </a:r>
                      <a:r>
                        <a:rPr lang="fr-BE" sz="1600" b="1" dirty="0">
                          <a:solidFill>
                            <a:schemeClr val="accent2"/>
                          </a:solidFill>
                        </a:rPr>
                        <a:t> on </a:t>
                      </a:r>
                      <a:r>
                        <a:rPr lang="fr-BE" sz="1600" b="1" dirty="0" err="1">
                          <a:solidFill>
                            <a:schemeClr val="accent2"/>
                          </a:solidFill>
                        </a:rPr>
                        <a:t>Skills</a:t>
                      </a:r>
                      <a:endParaRPr lang="en-GB" sz="16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3"/>
                  </a:ext>
                </a:extLst>
              </a:tr>
              <a:tr h="439935">
                <a:tc>
                  <a:txBody>
                    <a:bodyPr/>
                    <a:lstStyle/>
                    <a:p>
                      <a:r>
                        <a:rPr lang="fr-BE" sz="1600" b="1" dirty="0">
                          <a:solidFill>
                            <a:schemeClr val="accent2"/>
                          </a:solidFill>
                        </a:rPr>
                        <a:t>EU </a:t>
                      </a:r>
                      <a:r>
                        <a:rPr lang="fr-BE" sz="1600" b="1" dirty="0" err="1">
                          <a:solidFill>
                            <a:schemeClr val="accent2"/>
                          </a:solidFill>
                        </a:rPr>
                        <a:t>Skills</a:t>
                      </a:r>
                      <a:r>
                        <a:rPr lang="fr-BE" sz="1600" b="1" dirty="0">
                          <a:solidFill>
                            <a:schemeClr val="accent2"/>
                          </a:solidFill>
                        </a:rPr>
                        <a:t> Profile </a:t>
                      </a:r>
                      <a:r>
                        <a:rPr lang="fr-BE" sz="1600" b="1" dirty="0" err="1">
                          <a:solidFill>
                            <a:schemeClr val="accent2"/>
                          </a:solidFill>
                        </a:rPr>
                        <a:t>Toolkit</a:t>
                      </a:r>
                      <a:r>
                        <a:rPr lang="fr-BE" sz="1600" b="1" dirty="0">
                          <a:solidFill>
                            <a:schemeClr val="accent2"/>
                          </a:solidFill>
                        </a:rPr>
                        <a:t> for </a:t>
                      </a:r>
                      <a:r>
                        <a:rPr lang="fr-BE" sz="1600" b="1" dirty="0" err="1">
                          <a:solidFill>
                            <a:schemeClr val="accent2"/>
                          </a:solidFill>
                        </a:rPr>
                        <a:t>Third</a:t>
                      </a:r>
                      <a:r>
                        <a:rPr lang="fr-BE" sz="1600" b="1" dirty="0">
                          <a:solidFill>
                            <a:schemeClr val="accent2"/>
                          </a:solidFill>
                        </a:rPr>
                        <a:t>-Country Nationals</a:t>
                      </a:r>
                      <a:endParaRPr lang="en-GB" sz="16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4"/>
                  </a:ext>
                </a:extLst>
              </a:tr>
              <a:tr h="318961">
                <a:tc>
                  <a:txBody>
                    <a:bodyPr/>
                    <a:lstStyle/>
                    <a:p>
                      <a:r>
                        <a:rPr lang="fr-BE" sz="1600" b="1" dirty="0" err="1">
                          <a:solidFill>
                            <a:schemeClr val="accent2"/>
                          </a:solidFill>
                        </a:rPr>
                        <a:t>Vocational</a:t>
                      </a:r>
                      <a:r>
                        <a:rPr lang="fr-BE" sz="1600" b="1" dirty="0">
                          <a:solidFill>
                            <a:schemeClr val="accent2"/>
                          </a:solidFill>
                        </a:rPr>
                        <a:t> </a:t>
                      </a:r>
                      <a:r>
                        <a:rPr lang="fr-BE" sz="1600" b="1" dirty="0" err="1">
                          <a:solidFill>
                            <a:schemeClr val="accent2"/>
                          </a:solidFill>
                        </a:rPr>
                        <a:t>education</a:t>
                      </a:r>
                      <a:r>
                        <a:rPr lang="fr-BE" sz="1600" b="1" dirty="0">
                          <a:solidFill>
                            <a:schemeClr val="accent2"/>
                          </a:solidFill>
                        </a:rPr>
                        <a:t> and training (VET)</a:t>
                      </a:r>
                      <a:endParaRPr lang="en-GB" sz="16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5"/>
                  </a:ext>
                </a:extLst>
              </a:tr>
              <a:tr h="318961">
                <a:tc>
                  <a:txBody>
                    <a:bodyPr/>
                    <a:lstStyle/>
                    <a:p>
                      <a:r>
                        <a:rPr lang="fr-BE" sz="1600" b="1" dirty="0">
                          <a:solidFill>
                            <a:schemeClr val="accent2"/>
                          </a:solidFill>
                        </a:rPr>
                        <a:t>Key </a:t>
                      </a:r>
                      <a:r>
                        <a:rPr lang="fr-BE" sz="1600" b="1" dirty="0" err="1">
                          <a:solidFill>
                            <a:schemeClr val="accent2"/>
                          </a:solidFill>
                        </a:rPr>
                        <a:t>Competences</a:t>
                      </a:r>
                      <a:endParaRPr lang="en-GB" sz="16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6"/>
                  </a:ext>
                </a:extLst>
              </a:tr>
              <a:tr h="318961">
                <a:tc>
                  <a:txBody>
                    <a:bodyPr/>
                    <a:lstStyle/>
                    <a:p>
                      <a:r>
                        <a:rPr lang="fr-BE" sz="1600" b="1" dirty="0">
                          <a:solidFill>
                            <a:schemeClr val="accent2"/>
                          </a:solidFill>
                        </a:rPr>
                        <a:t>Europass</a:t>
                      </a:r>
                      <a:endParaRPr lang="en-GB" sz="16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7"/>
                  </a:ext>
                </a:extLst>
              </a:tr>
              <a:tr h="318961">
                <a:tc>
                  <a:txBody>
                    <a:bodyPr/>
                    <a:lstStyle/>
                    <a:p>
                      <a:r>
                        <a:rPr lang="fr-BE" sz="1800" b="1" dirty="0" err="1">
                          <a:solidFill>
                            <a:schemeClr val="accent2"/>
                          </a:solidFill>
                        </a:rPr>
                        <a:t>Graduate</a:t>
                      </a:r>
                      <a:r>
                        <a:rPr lang="fr-BE" sz="1800" b="1" dirty="0">
                          <a:solidFill>
                            <a:schemeClr val="accent2"/>
                          </a:solidFill>
                        </a:rPr>
                        <a:t> </a:t>
                      </a:r>
                      <a:r>
                        <a:rPr lang="fr-BE" sz="1800" b="1" dirty="0" err="1">
                          <a:solidFill>
                            <a:schemeClr val="accent2"/>
                          </a:solidFill>
                        </a:rPr>
                        <a:t>tracking</a:t>
                      </a:r>
                      <a:endParaRPr lang="en-GB" sz="18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8"/>
                  </a:ext>
                </a:extLst>
              </a:tr>
              <a:tr h="439935">
                <a:tc>
                  <a:txBody>
                    <a:bodyPr/>
                    <a:lstStyle/>
                    <a:p>
                      <a:r>
                        <a:rPr lang="fr-BE" sz="1800" b="1">
                          <a:solidFill>
                            <a:schemeClr val="accent2"/>
                          </a:solidFill>
                        </a:rPr>
                        <a:t>Analysing</a:t>
                      </a:r>
                      <a:r>
                        <a:rPr lang="fr-BE" sz="1800" b="1" dirty="0">
                          <a:solidFill>
                            <a:schemeClr val="accent2"/>
                          </a:solidFill>
                        </a:rPr>
                        <a:t> and sharing of best practice</a:t>
                      </a:r>
                      <a:r>
                        <a:rPr lang="fr-BE" sz="1800" b="1" baseline="0" dirty="0">
                          <a:solidFill>
                            <a:schemeClr val="accent2"/>
                          </a:solidFill>
                        </a:rPr>
                        <a:t> on </a:t>
                      </a:r>
                      <a:r>
                        <a:rPr lang="fr-BE" sz="1800" b="1" baseline="0" dirty="0" err="1">
                          <a:solidFill>
                            <a:schemeClr val="accent2"/>
                          </a:solidFill>
                        </a:rPr>
                        <a:t>brain</a:t>
                      </a:r>
                      <a:r>
                        <a:rPr lang="fr-BE" sz="1800" b="1" baseline="0" dirty="0">
                          <a:solidFill>
                            <a:schemeClr val="accent2"/>
                          </a:solidFill>
                        </a:rPr>
                        <a:t> </a:t>
                      </a:r>
                      <a:r>
                        <a:rPr lang="fr-BE" sz="1800" b="1" baseline="0" dirty="0" err="1">
                          <a:solidFill>
                            <a:schemeClr val="accent2"/>
                          </a:solidFill>
                        </a:rPr>
                        <a:t>flows</a:t>
                      </a:r>
                      <a:endParaRPr lang="en-GB" sz="1800" b="1" dirty="0">
                        <a:solidFill>
                          <a:schemeClr val="accent2"/>
                        </a:solidFill>
                      </a:endParaRPr>
                    </a:p>
                  </a:txBody>
                  <a:tcPr marL="68580" marR="68580" marT="34290" marB="34290">
                    <a:solidFill>
                      <a:schemeClr val="accent3">
                        <a:lumMod val="85000"/>
                      </a:schemeClr>
                    </a:solidFill>
                  </a:tcPr>
                </a:tc>
                <a:extLst>
                  <a:ext uri="{0D108BD9-81ED-4DB2-BD59-A6C34878D82A}">
                    <a16:rowId xmlns:a16="http://schemas.microsoft.com/office/drawing/2014/main" val="10009"/>
                  </a:ext>
                </a:extLst>
              </a:tr>
            </a:tbl>
          </a:graphicData>
        </a:graphic>
      </p:graphicFrame>
      <p:sp>
        <p:nvSpPr>
          <p:cNvPr id="9" name="Title 1">
            <a:extLst>
              <a:ext uri="{FF2B5EF4-FFF2-40B4-BE49-F238E27FC236}">
                <a16:creationId xmlns:a16="http://schemas.microsoft.com/office/drawing/2014/main" id="{21A5F735-BE13-9843-8F89-CD26FBE93E23}"/>
              </a:ext>
            </a:extLst>
          </p:cNvPr>
          <p:cNvSpPr txBox="1">
            <a:spLocks/>
          </p:cNvSpPr>
          <p:nvPr/>
        </p:nvSpPr>
        <p:spPr bwMode="auto">
          <a:xfrm flipH="1">
            <a:off x="6012159" y="51619"/>
            <a:ext cx="2984251" cy="106153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marL="358775" indent="-358775" algn="l" rtl="0" eaLnBrk="1" fontAlgn="base" hangingPunct="1">
              <a:spcBef>
                <a:spcPct val="0"/>
              </a:spcBef>
              <a:spcAft>
                <a:spcPct val="0"/>
              </a:spcAft>
              <a:defRPr sz="3000" b="1">
                <a:solidFill>
                  <a:srgbClr val="0F5494"/>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a:lstStyle>
          <a:p>
            <a:pPr indent="0"/>
            <a:r>
              <a:rPr lang="en-GB" sz="3600" kern="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Skills Agenda</a:t>
            </a:r>
          </a:p>
        </p:txBody>
      </p:sp>
    </p:spTree>
    <p:extLst>
      <p:ext uri="{BB962C8B-B14F-4D97-AF65-F5344CB8AC3E}">
        <p14:creationId xmlns:p14="http://schemas.microsoft.com/office/powerpoint/2010/main" val="38473285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401" y="5569525"/>
            <a:ext cx="6516216" cy="128847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707" y="1647623"/>
            <a:ext cx="2705362" cy="2036948"/>
          </a:xfrm>
          <a:prstGeom prst="rect">
            <a:avLst/>
          </a:prstGeom>
        </p:spPr>
      </p:pic>
      <p:sp>
        <p:nvSpPr>
          <p:cNvPr id="3" name="TextBox 2"/>
          <p:cNvSpPr txBox="1"/>
          <p:nvPr/>
        </p:nvSpPr>
        <p:spPr>
          <a:xfrm>
            <a:off x="-225563" y="3909779"/>
            <a:ext cx="3002632" cy="923330"/>
          </a:xfrm>
          <a:prstGeom prst="rect">
            <a:avLst/>
          </a:prstGeom>
          <a:noFill/>
        </p:spPr>
        <p:txBody>
          <a:bodyPr wrap="square" rtlCol="0">
            <a:spAutoFit/>
          </a:bodyPr>
          <a:lstStyle/>
          <a:p>
            <a:pPr algn="ctr"/>
            <a:r>
              <a:rPr lang="fr-BE" sz="1800" b="0" i="1" dirty="0">
                <a:solidFill>
                  <a:srgbClr val="0F5494"/>
                </a:solidFill>
              </a:rPr>
              <a:t>Nicolas </a:t>
            </a:r>
            <a:r>
              <a:rPr lang="fr-BE" sz="1800" b="0" i="1" dirty="0" err="1">
                <a:solidFill>
                  <a:srgbClr val="0F5494"/>
                </a:solidFill>
              </a:rPr>
              <a:t>Schmit</a:t>
            </a:r>
            <a:r>
              <a:rPr lang="fr-BE" sz="1800" b="0" i="1" dirty="0">
                <a:solidFill>
                  <a:srgbClr val="0F5494"/>
                </a:solidFill>
              </a:rPr>
              <a:t>, </a:t>
            </a:r>
            <a:r>
              <a:rPr lang="fr-BE" sz="1800" b="0" i="1" dirty="0" err="1">
                <a:solidFill>
                  <a:srgbClr val="0F5494"/>
                </a:solidFill>
              </a:rPr>
              <a:t>Commissioner-designate</a:t>
            </a:r>
            <a:r>
              <a:rPr lang="fr-BE" sz="1800" b="0" i="1" dirty="0">
                <a:solidFill>
                  <a:srgbClr val="0F5494"/>
                </a:solidFill>
              </a:rPr>
              <a:t> for Jobs</a:t>
            </a:r>
            <a:endParaRPr lang="en-GB" sz="1800" b="0" i="1" dirty="0" err="1">
              <a:solidFill>
                <a:srgbClr val="0F5494"/>
              </a:solidFill>
            </a:endParaRPr>
          </a:p>
        </p:txBody>
      </p:sp>
      <p:sp>
        <p:nvSpPr>
          <p:cNvPr id="5" name="TextBox 4"/>
          <p:cNvSpPr txBox="1"/>
          <p:nvPr/>
        </p:nvSpPr>
        <p:spPr>
          <a:xfrm>
            <a:off x="3029605" y="1556793"/>
            <a:ext cx="6042688" cy="4247317"/>
          </a:xfrm>
          <a:prstGeom prst="rect">
            <a:avLst/>
          </a:prstGeom>
          <a:noFill/>
        </p:spPr>
        <p:txBody>
          <a:bodyPr wrap="square" rtlCol="0">
            <a:spAutoFit/>
          </a:bodyPr>
          <a:lstStyle/>
          <a:p>
            <a:pPr algn="ctr"/>
            <a:r>
              <a:rPr lang="en-US" sz="1800" dirty="0">
                <a:solidFill>
                  <a:schemeClr val="tx1"/>
                </a:solidFill>
                <a:latin typeface="Malgun Gothic" panose="020B0503020000020004" pitchFamily="34" charset="-127"/>
                <a:ea typeface="Malgun Gothic" panose="020B0503020000020004" pitchFamily="34" charset="-127"/>
              </a:rPr>
              <a:t>Mission letter from Commission President</a:t>
            </a:r>
          </a:p>
          <a:p>
            <a:pPr algn="ctr"/>
            <a:r>
              <a:rPr lang="en-US" sz="1800" b="0" dirty="0">
                <a:solidFill>
                  <a:schemeClr val="tx1"/>
                </a:solidFill>
                <a:latin typeface="Malgun Gothic" panose="020B0503020000020004" pitchFamily="34" charset="-127"/>
                <a:ea typeface="Malgun Gothic" panose="020B0503020000020004" pitchFamily="34" charset="-127"/>
              </a:rPr>
              <a:t> </a:t>
            </a:r>
            <a:endParaRPr lang="en-GB" sz="1800" b="0" dirty="0">
              <a:solidFill>
                <a:schemeClr val="tx1"/>
              </a:solidFill>
              <a:latin typeface="Malgun Gothic" panose="020B0503020000020004" pitchFamily="34" charset="-127"/>
              <a:ea typeface="Malgun Gothic" panose="020B0503020000020004" pitchFamily="34" charset="-127"/>
            </a:endParaRPr>
          </a:p>
          <a:p>
            <a:pPr algn="just"/>
            <a:r>
              <a:rPr lang="en-US" sz="1800" b="0" dirty="0">
                <a:solidFill>
                  <a:schemeClr val="tx1"/>
                </a:solidFill>
                <a:latin typeface="Malgun Gothic" panose="020B0503020000020004" pitchFamily="34" charset="-127"/>
                <a:ea typeface="Malgun Gothic" panose="020B0503020000020004" pitchFamily="34" charset="-127"/>
              </a:rPr>
              <a:t>I want you to develop an action plan to implement the Pillar</a:t>
            </a:r>
          </a:p>
          <a:p>
            <a:pPr algn="just"/>
            <a:endParaRPr lang="en-US" sz="1800" b="0" dirty="0">
              <a:solidFill>
                <a:schemeClr val="tx1"/>
              </a:solidFill>
              <a:latin typeface="Malgun Gothic" panose="020B0503020000020004" pitchFamily="34" charset="-127"/>
              <a:ea typeface="Malgun Gothic" panose="020B0503020000020004" pitchFamily="34" charset="-127"/>
            </a:endParaRPr>
          </a:p>
          <a:p>
            <a:pPr algn="just"/>
            <a:r>
              <a:rPr lang="en-US" sz="1800" b="0" dirty="0">
                <a:solidFill>
                  <a:schemeClr val="tx1"/>
                </a:solidFill>
                <a:latin typeface="Malgun Gothic" panose="020B0503020000020004" pitchFamily="34" charset="-127"/>
                <a:ea typeface="Malgun Gothic" panose="020B0503020000020004" pitchFamily="34" charset="-127"/>
              </a:rPr>
              <a:t>You should </a:t>
            </a:r>
            <a:r>
              <a:rPr lang="en-US" sz="1800" dirty="0">
                <a:solidFill>
                  <a:schemeClr val="tx1"/>
                </a:solidFill>
                <a:latin typeface="Malgun Gothic" panose="020B0503020000020004" pitchFamily="34" charset="-127"/>
                <a:ea typeface="Malgun Gothic" panose="020B0503020000020004" pitchFamily="34" charset="-127"/>
              </a:rPr>
              <a:t>reinforce the Youth Guarantee </a:t>
            </a:r>
          </a:p>
          <a:p>
            <a:pPr algn="ctr"/>
            <a:endParaRPr lang="en-US" sz="1800" b="0" dirty="0">
              <a:solidFill>
                <a:schemeClr val="tx1"/>
              </a:solidFill>
              <a:latin typeface="Malgun Gothic" panose="020B0503020000020004" pitchFamily="34" charset="-127"/>
              <a:ea typeface="Malgun Gothic" panose="020B0503020000020004" pitchFamily="34" charset="-127"/>
            </a:endParaRPr>
          </a:p>
          <a:p>
            <a:pPr algn="just"/>
            <a:r>
              <a:rPr lang="en-US" sz="1800" b="0" dirty="0">
                <a:solidFill>
                  <a:schemeClr val="tx1"/>
                </a:solidFill>
                <a:latin typeface="Malgun Gothic" panose="020B0503020000020004" pitchFamily="34" charset="-127"/>
                <a:ea typeface="Malgun Gothic" panose="020B0503020000020004" pitchFamily="34" charset="-127"/>
              </a:rPr>
              <a:t>You will lead the work on implementing and </a:t>
            </a:r>
            <a:r>
              <a:rPr lang="en-US" sz="1800" dirty="0">
                <a:solidFill>
                  <a:schemeClr val="tx1"/>
                </a:solidFill>
                <a:latin typeface="Malgun Gothic" panose="020B0503020000020004" pitchFamily="34" charset="-127"/>
                <a:ea typeface="Malgun Gothic" panose="020B0503020000020004" pitchFamily="34" charset="-127"/>
              </a:rPr>
              <a:t>updating our skills agenda</a:t>
            </a:r>
            <a:r>
              <a:rPr lang="en-US" sz="1800" b="0" dirty="0">
                <a:solidFill>
                  <a:schemeClr val="tx1"/>
                </a:solidFill>
                <a:latin typeface="Malgun Gothic" panose="020B0503020000020004" pitchFamily="34" charset="-127"/>
                <a:ea typeface="Malgun Gothic" panose="020B0503020000020004" pitchFamily="34" charset="-127"/>
              </a:rPr>
              <a:t>, focusing on identifying and filling skills shortages and supporting reskilling as part of the just transition. You should explore the idea of individual learning accounts for people of working age, enabling adults to accumulate training entitlements and use them for quality-assured training.</a:t>
            </a:r>
          </a:p>
          <a:p>
            <a:pPr algn="ctr"/>
            <a:endParaRPr lang="en-GB" sz="1800" b="0" dirty="0" err="1">
              <a:solidFill>
                <a:schemeClr val="tx1"/>
              </a:solidFill>
            </a:endParaRPr>
          </a:p>
        </p:txBody>
      </p:sp>
    </p:spTree>
    <p:extLst>
      <p:ext uri="{BB962C8B-B14F-4D97-AF65-F5344CB8AC3E}">
        <p14:creationId xmlns:p14="http://schemas.microsoft.com/office/powerpoint/2010/main" val="20268715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252536" y="1658159"/>
            <a:ext cx="8506085" cy="3416320"/>
          </a:xfrm>
          <a:prstGeom prst="rect">
            <a:avLst/>
          </a:prstGeom>
          <a:noFill/>
        </p:spPr>
        <p:txBody>
          <a:bodyPr wrap="square" rtlCol="0">
            <a:spAutoFit/>
          </a:bodyPr>
          <a:lstStyle/>
          <a:p>
            <a:r>
              <a:rPr lang="en-GB" sz="32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Discussion questions for today</a:t>
            </a:r>
          </a:p>
          <a:p>
            <a:endParaRPr lang="en-GB" sz="28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r>
              <a:rPr lang="en-GB" sz="26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How can continuing vocational education and training be used as an empowering tool for people’s employability?</a:t>
            </a:r>
          </a:p>
          <a:p>
            <a:pPr algn="just"/>
            <a:r>
              <a:rPr lang="en-GB" sz="26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a:p>
            <a:pPr algn="just"/>
            <a:r>
              <a:rPr lang="en-GB" sz="26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How can we build effective upskilling and reskilling systems that include workplace and work-based learning?</a:t>
            </a:r>
          </a:p>
        </p:txBody>
      </p:sp>
    </p:spTree>
    <p:extLst>
      <p:ext uri="{BB962C8B-B14F-4D97-AF65-F5344CB8AC3E}">
        <p14:creationId xmlns:p14="http://schemas.microsoft.com/office/powerpoint/2010/main" val="31670077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graphicFrame>
        <p:nvGraphicFramePr>
          <p:cNvPr id="3" name="Table 2"/>
          <p:cNvGraphicFramePr>
            <a:graphicFrameLocks noGrp="1"/>
          </p:cNvGraphicFramePr>
          <p:nvPr>
            <p:extLst/>
          </p:nvPr>
        </p:nvGraphicFramePr>
        <p:xfrm>
          <a:off x="0" y="1608293"/>
          <a:ext cx="5184576" cy="3837261"/>
        </p:xfrm>
        <a:graphic>
          <a:graphicData uri="http://schemas.openxmlformats.org/drawingml/2006/table">
            <a:tbl>
              <a:tblPr firstRow="1" firstCol="1" bandRow="1">
                <a:tableStyleId>{2D5ABB26-0587-4C30-8999-92F81FD0307C}</a:tableStyleId>
              </a:tblPr>
              <a:tblGrid>
                <a:gridCol w="936104">
                  <a:extLst>
                    <a:ext uri="{9D8B030D-6E8A-4147-A177-3AD203B41FA5}">
                      <a16:colId xmlns:a16="http://schemas.microsoft.com/office/drawing/2014/main" val="1334589121"/>
                    </a:ext>
                  </a:extLst>
                </a:gridCol>
                <a:gridCol w="4248472">
                  <a:extLst>
                    <a:ext uri="{9D8B030D-6E8A-4147-A177-3AD203B41FA5}">
                      <a16:colId xmlns:a16="http://schemas.microsoft.com/office/drawing/2014/main" val="812599557"/>
                    </a:ext>
                  </a:extLst>
                </a:gridCol>
              </a:tblGrid>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9:25</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u="none" kern="1200" dirty="0">
                          <a:solidFill>
                            <a:srgbClr val="C00000"/>
                          </a:solidFill>
                          <a:effectLst/>
                          <a:latin typeface="Malgun Gothic" panose="020B0503020000020004" pitchFamily="34" charset="-127"/>
                          <a:ea typeface="Malgun Gothic" panose="020B0503020000020004" pitchFamily="34" charset="-127"/>
                          <a:cs typeface="+mn-cs"/>
                        </a:rPr>
                        <a:t>Upskilling adults  in Services 4.0: stories from Europe</a:t>
                      </a:r>
                      <a:r>
                        <a:rPr lang="en-GB" sz="2400" u="none" dirty="0">
                          <a:solidFill>
                            <a:srgbClr val="C00000"/>
                          </a:solidFill>
                          <a:effectLst/>
                          <a:latin typeface="Malgun Gothic" panose="020B0503020000020004" pitchFamily="34" charset="-127"/>
                          <a:ea typeface="Malgun Gothic" panose="020B0503020000020004" pitchFamily="34" charset="-127"/>
                        </a:rPr>
                        <a:t> </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213255"/>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10:25</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a:solidFill>
                            <a:srgbClr val="C00000"/>
                          </a:solidFill>
                          <a:latin typeface="Malgun Gothic" panose="020B0503020000020004" pitchFamily="34" charset="-127"/>
                          <a:ea typeface="Malgun Gothic" panose="020B0503020000020004" pitchFamily="34" charset="-127"/>
                        </a:rPr>
                        <a:t>Coffee break</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504331"/>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10:45</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a:solidFill>
                            <a:srgbClr val="C00000"/>
                          </a:solidFill>
                          <a:latin typeface="Malgun Gothic" panose="020B0503020000020004" pitchFamily="34" charset="-127"/>
                          <a:ea typeface="Malgun Gothic" panose="020B0503020000020004" pitchFamily="34" charset="-127"/>
                        </a:rPr>
                        <a:t>Brainstorming</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479877"/>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12:00</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err="1">
                          <a:solidFill>
                            <a:srgbClr val="C00000"/>
                          </a:solidFill>
                          <a:latin typeface="Malgun Gothic" panose="020B0503020000020004" pitchFamily="34" charset="-127"/>
                          <a:ea typeface="Malgun Gothic" panose="020B0503020000020004" pitchFamily="34" charset="-127"/>
                        </a:rPr>
                        <a:t>Reporting</a:t>
                      </a:r>
                      <a:r>
                        <a:rPr lang="fr-BE" sz="2400" u="none" dirty="0">
                          <a:solidFill>
                            <a:srgbClr val="C00000"/>
                          </a:solidFill>
                          <a:latin typeface="Malgun Gothic" panose="020B0503020000020004" pitchFamily="34" charset="-127"/>
                          <a:ea typeface="Malgun Gothic" panose="020B0503020000020004" pitchFamily="34" charset="-127"/>
                        </a:rPr>
                        <a:t> to </a:t>
                      </a:r>
                      <a:r>
                        <a:rPr lang="fr-BE" sz="2400" u="none" dirty="0" err="1">
                          <a:solidFill>
                            <a:srgbClr val="C00000"/>
                          </a:solidFill>
                          <a:latin typeface="Malgun Gothic" panose="020B0503020000020004" pitchFamily="34" charset="-127"/>
                          <a:ea typeface="Malgun Gothic" panose="020B0503020000020004" pitchFamily="34" charset="-127"/>
                        </a:rPr>
                        <a:t>plenary</a:t>
                      </a:r>
                      <a:r>
                        <a:rPr lang="fr-BE" sz="2400" u="none" dirty="0">
                          <a:solidFill>
                            <a:srgbClr val="C00000"/>
                          </a:solidFill>
                          <a:latin typeface="Malgun Gothic" panose="020B0503020000020004" pitchFamily="34" charset="-127"/>
                          <a:ea typeface="Malgun Gothic" panose="020B0503020000020004" pitchFamily="34" charset="-127"/>
                        </a:rPr>
                        <a:t> and conclusion</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867965"/>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12:30</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a:solidFill>
                            <a:srgbClr val="C00000"/>
                          </a:solidFill>
                          <a:latin typeface="Malgun Gothic" panose="020B0503020000020004" pitchFamily="34" charset="-127"/>
                          <a:ea typeface="Malgun Gothic" panose="020B0503020000020004" pitchFamily="34" charset="-127"/>
                        </a:rPr>
                        <a:t>End of session </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963797"/>
                  </a:ext>
                </a:extLst>
              </a:tr>
            </a:tbl>
          </a:graphicData>
        </a:graphic>
      </p:graphicFrame>
      <p:sp>
        <p:nvSpPr>
          <p:cNvPr id="5" name="Rectangle 4"/>
          <p:cNvSpPr/>
          <p:nvPr/>
        </p:nvSpPr>
        <p:spPr>
          <a:xfrm>
            <a:off x="5508104" y="2403540"/>
            <a:ext cx="4139952" cy="2246769"/>
          </a:xfrm>
          <a:prstGeom prst="rect">
            <a:avLst/>
          </a:prstGeom>
        </p:spPr>
        <p:txBody>
          <a:bodyPr wrap="square">
            <a:spAutoFit/>
          </a:bodyPr>
          <a:lstStyle/>
          <a:p>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en-GB" sz="280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DiscoverYourTalent</a:t>
            </a:r>
            <a:endPar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a:p>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en-GB" sz="280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EUVocationalSkills</a:t>
            </a:r>
            <a:endPar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endParaRPr lang="fr-BE"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fr-BE"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fr-BE" sz="280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EU_Social</a:t>
            </a:r>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p:txBody>
      </p:sp>
    </p:spTree>
    <p:extLst>
      <p:ext uri="{BB962C8B-B14F-4D97-AF65-F5344CB8AC3E}">
        <p14:creationId xmlns:p14="http://schemas.microsoft.com/office/powerpoint/2010/main" val="2821341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252536" y="1658159"/>
            <a:ext cx="8506085" cy="3416320"/>
          </a:xfrm>
          <a:prstGeom prst="rect">
            <a:avLst/>
          </a:prstGeom>
          <a:noFill/>
        </p:spPr>
        <p:txBody>
          <a:bodyPr wrap="square" rtlCol="0">
            <a:spAutoFit/>
          </a:bodyPr>
          <a:lstStyle/>
          <a:p>
            <a:r>
              <a:rPr lang="en-GB" sz="32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Discussion questions for today</a:t>
            </a:r>
          </a:p>
          <a:p>
            <a:endParaRPr lang="en-GB" sz="2800" dirty="0">
              <a:solidFill>
                <a:schemeClr val="tx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algn="just"/>
            <a:r>
              <a:rPr lang="en-GB" sz="26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How can continuing vocational education and training be used as an empowering tool for people’s employability?</a:t>
            </a:r>
          </a:p>
          <a:p>
            <a:pPr algn="just"/>
            <a:r>
              <a:rPr lang="en-GB" sz="26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a:p>
            <a:pPr algn="just"/>
            <a:r>
              <a:rPr lang="en-GB" sz="26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How can we build effective upskilling and reskilling systems that include workplace and work-based learning?</a:t>
            </a:r>
          </a:p>
        </p:txBody>
      </p:sp>
    </p:spTree>
    <p:extLst>
      <p:ext uri="{BB962C8B-B14F-4D97-AF65-F5344CB8AC3E}">
        <p14:creationId xmlns:p14="http://schemas.microsoft.com/office/powerpoint/2010/main" val="19698011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818694756"/>
              </p:ext>
            </p:extLst>
          </p:nvPr>
        </p:nvGraphicFramePr>
        <p:xfrm>
          <a:off x="0" y="1608293"/>
          <a:ext cx="5184576" cy="3837261"/>
        </p:xfrm>
        <a:graphic>
          <a:graphicData uri="http://schemas.openxmlformats.org/drawingml/2006/table">
            <a:tbl>
              <a:tblPr firstRow="1" firstCol="1" bandRow="1">
                <a:tableStyleId>{2D5ABB26-0587-4C30-8999-92F81FD0307C}</a:tableStyleId>
              </a:tblPr>
              <a:tblGrid>
                <a:gridCol w="936104">
                  <a:extLst>
                    <a:ext uri="{9D8B030D-6E8A-4147-A177-3AD203B41FA5}">
                      <a16:colId xmlns:a16="http://schemas.microsoft.com/office/drawing/2014/main" val="1334589121"/>
                    </a:ext>
                  </a:extLst>
                </a:gridCol>
                <a:gridCol w="4248472">
                  <a:extLst>
                    <a:ext uri="{9D8B030D-6E8A-4147-A177-3AD203B41FA5}">
                      <a16:colId xmlns:a16="http://schemas.microsoft.com/office/drawing/2014/main" val="812599557"/>
                    </a:ext>
                  </a:extLst>
                </a:gridCol>
              </a:tblGrid>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9:25</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u="none" kern="1200" dirty="0">
                          <a:solidFill>
                            <a:srgbClr val="C00000"/>
                          </a:solidFill>
                          <a:effectLst/>
                          <a:latin typeface="Malgun Gothic" panose="020B0503020000020004" pitchFamily="34" charset="-127"/>
                          <a:ea typeface="Malgun Gothic" panose="020B0503020000020004" pitchFamily="34" charset="-127"/>
                          <a:cs typeface="+mn-cs"/>
                        </a:rPr>
                        <a:t>Upskilling adults  in Services 4.0: stories from Europe</a:t>
                      </a:r>
                      <a:r>
                        <a:rPr lang="en-GB" sz="2400" u="none" dirty="0">
                          <a:solidFill>
                            <a:srgbClr val="C00000"/>
                          </a:solidFill>
                          <a:effectLst/>
                          <a:latin typeface="Malgun Gothic" panose="020B0503020000020004" pitchFamily="34" charset="-127"/>
                          <a:ea typeface="Malgun Gothic" panose="020B0503020000020004" pitchFamily="34" charset="-127"/>
                        </a:rPr>
                        <a:t> </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22213255"/>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10:25</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a:solidFill>
                            <a:srgbClr val="C00000"/>
                          </a:solidFill>
                          <a:latin typeface="Malgun Gothic" panose="020B0503020000020004" pitchFamily="34" charset="-127"/>
                          <a:ea typeface="Malgun Gothic" panose="020B0503020000020004" pitchFamily="34" charset="-127"/>
                        </a:rPr>
                        <a:t>Coffee break</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504331"/>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10:45</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a:solidFill>
                            <a:srgbClr val="C00000"/>
                          </a:solidFill>
                          <a:latin typeface="Malgun Gothic" panose="020B0503020000020004" pitchFamily="34" charset="-127"/>
                          <a:ea typeface="Malgun Gothic" panose="020B0503020000020004" pitchFamily="34" charset="-127"/>
                        </a:rPr>
                        <a:t>Brainstorming</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81479877"/>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12:00</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err="1">
                          <a:solidFill>
                            <a:srgbClr val="C00000"/>
                          </a:solidFill>
                          <a:latin typeface="Malgun Gothic" panose="020B0503020000020004" pitchFamily="34" charset="-127"/>
                          <a:ea typeface="Malgun Gothic" panose="020B0503020000020004" pitchFamily="34" charset="-127"/>
                        </a:rPr>
                        <a:t>Reporting</a:t>
                      </a:r>
                      <a:r>
                        <a:rPr lang="fr-BE" sz="2400" u="none" dirty="0">
                          <a:solidFill>
                            <a:srgbClr val="C00000"/>
                          </a:solidFill>
                          <a:latin typeface="Malgun Gothic" panose="020B0503020000020004" pitchFamily="34" charset="-127"/>
                          <a:ea typeface="Malgun Gothic" panose="020B0503020000020004" pitchFamily="34" charset="-127"/>
                        </a:rPr>
                        <a:t> to </a:t>
                      </a:r>
                      <a:r>
                        <a:rPr lang="fr-BE" sz="2400" u="none" dirty="0" err="1">
                          <a:solidFill>
                            <a:srgbClr val="C00000"/>
                          </a:solidFill>
                          <a:latin typeface="Malgun Gothic" panose="020B0503020000020004" pitchFamily="34" charset="-127"/>
                          <a:ea typeface="Malgun Gothic" panose="020B0503020000020004" pitchFamily="34" charset="-127"/>
                        </a:rPr>
                        <a:t>plenary</a:t>
                      </a:r>
                      <a:r>
                        <a:rPr lang="fr-BE" sz="2400" u="none" dirty="0">
                          <a:solidFill>
                            <a:srgbClr val="C00000"/>
                          </a:solidFill>
                          <a:latin typeface="Malgun Gothic" panose="020B0503020000020004" pitchFamily="34" charset="-127"/>
                          <a:ea typeface="Malgun Gothic" panose="020B0503020000020004" pitchFamily="34" charset="-127"/>
                        </a:rPr>
                        <a:t> and conclusion</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18867965"/>
                  </a:ext>
                </a:extLst>
              </a:tr>
              <a:tr h="730447">
                <a:tc>
                  <a:txBody>
                    <a:bodyPr/>
                    <a:lstStyle/>
                    <a:p>
                      <a:r>
                        <a:rPr lang="fr-BE" sz="2000" u="none" dirty="0">
                          <a:solidFill>
                            <a:srgbClr val="ED751B"/>
                          </a:solidFill>
                          <a:latin typeface="Malgun Gothic" panose="020B0503020000020004" pitchFamily="34" charset="-127"/>
                          <a:ea typeface="Malgun Gothic" panose="020B0503020000020004" pitchFamily="34" charset="-127"/>
                        </a:rPr>
                        <a:t>12:30</a:t>
                      </a:r>
                      <a:endParaRPr lang="en-GB" sz="2000" u="none" dirty="0">
                        <a:solidFill>
                          <a:srgbClr val="ED751B"/>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a:solidFill>
                            <a:srgbClr val="C00000"/>
                          </a:solidFill>
                          <a:latin typeface="Malgun Gothic" panose="020B0503020000020004" pitchFamily="34" charset="-127"/>
                          <a:ea typeface="Malgun Gothic" panose="020B0503020000020004" pitchFamily="34" charset="-127"/>
                        </a:rPr>
                        <a:t>End of session </a:t>
                      </a:r>
                      <a:endParaRPr lang="en-GB" sz="2400" u="none" dirty="0">
                        <a:solidFill>
                          <a:srgbClr val="C00000"/>
                        </a:solidFill>
                        <a:latin typeface="Malgun Gothic" panose="020B0503020000020004" pitchFamily="34" charset="-127"/>
                        <a:ea typeface="Malgun Gothic" panose="020B0503020000020004" pitchFamily="34" charset="-127"/>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1963797"/>
                  </a:ext>
                </a:extLst>
              </a:tr>
            </a:tbl>
          </a:graphicData>
        </a:graphic>
      </p:graphicFrame>
      <p:sp>
        <p:nvSpPr>
          <p:cNvPr id="5" name="Rectangle 4"/>
          <p:cNvSpPr/>
          <p:nvPr/>
        </p:nvSpPr>
        <p:spPr>
          <a:xfrm>
            <a:off x="5508104" y="2403540"/>
            <a:ext cx="4139952" cy="2246769"/>
          </a:xfrm>
          <a:prstGeom prst="rect">
            <a:avLst/>
          </a:prstGeom>
        </p:spPr>
        <p:txBody>
          <a:bodyPr wrap="square">
            <a:spAutoFit/>
          </a:bodyPr>
          <a:lstStyle/>
          <a:p>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en-GB" sz="280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DiscoverYourTalent</a:t>
            </a:r>
            <a:endPar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a:p>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en-GB" sz="280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EUVocationalSkills</a:t>
            </a:r>
            <a:endPar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endParaRPr lang="fr-BE"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fr-BE"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r>
              <a:rPr lang="fr-BE" sz="2800" dirty="0" err="1">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EU_Social</a:t>
            </a:r>
            <a:r>
              <a:rPr lang="en-GB" sz="280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p:txBody>
      </p:sp>
    </p:spTree>
    <p:extLst>
      <p:ext uri="{BB962C8B-B14F-4D97-AF65-F5344CB8AC3E}">
        <p14:creationId xmlns:p14="http://schemas.microsoft.com/office/powerpoint/2010/main" val="12117737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0"/>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341784" y="1822712"/>
            <a:ext cx="8460432" cy="3354765"/>
          </a:xfrm>
          <a:prstGeom prst="rect">
            <a:avLst/>
          </a:prstGeom>
          <a:noFill/>
        </p:spPr>
        <p:txBody>
          <a:bodyPr wrap="square" rtlCol="0">
            <a:spAutoFit/>
          </a:bodyPr>
          <a:lstStyle/>
          <a:p>
            <a:r>
              <a:rPr lang="fr-BE" sz="4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How to use the </a:t>
            </a:r>
            <a:r>
              <a:rPr lang="fr-BE" sz="4400" b="0" dirty="0" err="1"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app</a:t>
            </a:r>
            <a:r>
              <a:rPr lang="fr-BE" sz="4400" b="0" dirty="0"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fr-BE" sz="4400" b="0" dirty="0" err="1"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voting</a:t>
            </a:r>
            <a:r>
              <a:rPr lang="fr-BE" sz="4400" b="0" dirty="0"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r>
              <a:rPr lang="fr-BE" sz="4400" b="0" dirty="0" err="1"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tool</a:t>
            </a:r>
            <a:endParaRPr lang="fr-BE" sz="4400" b="0" dirty="0"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endParaRPr lang="fr-BE" sz="4400" b="0" dirty="0"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fr-BE" sz="4400" b="0" dirty="0"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No </a:t>
            </a:r>
            <a:r>
              <a:rPr lang="fr-BE" sz="4400" b="0" dirty="0" err="1"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app</a:t>
            </a:r>
            <a:r>
              <a:rPr lang="fr-BE" sz="4400" b="0" dirty="0" smtClean="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=&gt; evsw.plazz.net</a:t>
            </a:r>
            <a:endParaRPr lang="fr-BE" sz="4400" b="0"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endParaRPr lang="fr-BE" sz="4800" b="0" dirty="0">
              <a:solidFill>
                <a:srgbClr val="ED751B"/>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r>
              <a:rPr lang="fr-BE" sz="3200" b="0" i="1" dirty="0" err="1">
                <a:solidFill>
                  <a:schemeClr val="bg2">
                    <a:lumMod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Moderation</a:t>
            </a:r>
            <a:r>
              <a:rPr lang="fr-BE" sz="3200" b="0" i="1" dirty="0">
                <a:solidFill>
                  <a:schemeClr val="bg2">
                    <a:lumMod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Lidia Salvatore, CEDEFOP expert</a:t>
            </a:r>
            <a:endParaRPr lang="en-GB" sz="2400" b="0" i="1" dirty="0" err="1">
              <a:solidFill>
                <a:schemeClr val="bg2">
                  <a:lumMod val="75000"/>
                </a:schemeClr>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spTree>
    <p:extLst>
      <p:ext uri="{BB962C8B-B14F-4D97-AF65-F5344CB8AC3E}">
        <p14:creationId xmlns:p14="http://schemas.microsoft.com/office/powerpoint/2010/main" val="15708651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324544" y="-52241"/>
            <a:ext cx="4464496" cy="936625"/>
          </a:xfrm>
        </p:spPr>
        <p:txBody>
          <a:bodyPr/>
          <a:lstStyle/>
          <a:p>
            <a:pPr indent="0"/>
            <a:r>
              <a:rPr lang="en-GB" sz="3600" kern="12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Upskilling adults </a:t>
            </a:r>
            <a:br>
              <a:rPr lang="en-GB" sz="3600" kern="12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en-GB" sz="3600" kern="12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 Services 4.0</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Rectangle 7"/>
          <p:cNvSpPr/>
          <p:nvPr/>
        </p:nvSpPr>
        <p:spPr>
          <a:xfrm>
            <a:off x="6228184" y="-205925"/>
            <a:ext cx="3744416" cy="1200329"/>
          </a:xfrm>
          <a:prstGeom prst="rect">
            <a:avLst/>
          </a:prstGeom>
        </p:spPr>
        <p:txBody>
          <a:bodyPr wrap="square">
            <a:spAutoFit/>
          </a:bodyPr>
          <a:lstStyle/>
          <a:p>
            <a:r>
              <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Stories from Europe </a:t>
            </a:r>
            <a:endParaRPr lang="en-GB" sz="3600" dirty="0"/>
          </a:p>
        </p:txBody>
      </p:sp>
      <p:graphicFrame>
        <p:nvGraphicFramePr>
          <p:cNvPr id="9" name="Table 8"/>
          <p:cNvGraphicFramePr>
            <a:graphicFrameLocks noGrp="1"/>
          </p:cNvGraphicFramePr>
          <p:nvPr>
            <p:extLst>
              <p:ext uri="{D42A27DB-BD31-4B8C-83A1-F6EECF244321}">
                <p14:modId xmlns:p14="http://schemas.microsoft.com/office/powerpoint/2010/main" val="123866079"/>
              </p:ext>
            </p:extLst>
          </p:nvPr>
        </p:nvGraphicFramePr>
        <p:xfrm>
          <a:off x="287524" y="1700808"/>
          <a:ext cx="8568952" cy="3738097"/>
        </p:xfrm>
        <a:graphic>
          <a:graphicData uri="http://schemas.openxmlformats.org/drawingml/2006/table">
            <a:tbl>
              <a:tblPr firstRow="1" bandRow="1">
                <a:tableStyleId>{2D5ABB26-0587-4C30-8999-92F81FD0307C}</a:tableStyleId>
              </a:tblPr>
              <a:tblGrid>
                <a:gridCol w="4284476">
                  <a:extLst>
                    <a:ext uri="{9D8B030D-6E8A-4147-A177-3AD203B41FA5}">
                      <a16:colId xmlns:a16="http://schemas.microsoft.com/office/drawing/2014/main" val="3468931706"/>
                    </a:ext>
                  </a:extLst>
                </a:gridCol>
                <a:gridCol w="4284476">
                  <a:extLst>
                    <a:ext uri="{9D8B030D-6E8A-4147-A177-3AD203B41FA5}">
                      <a16:colId xmlns:a16="http://schemas.microsoft.com/office/drawing/2014/main" val="3820539573"/>
                    </a:ext>
                  </a:extLst>
                </a:gridCol>
              </a:tblGrid>
              <a:tr h="9311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kern="1200" dirty="0">
                          <a:solidFill>
                            <a:srgbClr val="C000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Making a change: a skills strategy for the tourism sector</a:t>
                      </a:r>
                      <a:r>
                        <a:rPr lang="en-GB" sz="2400" kern="1200" dirty="0">
                          <a:solidFill>
                            <a:srgbClr val="C000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kern="1200" dirty="0">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Silvia Barbone, coordinator of the Blueprint Alliance for Tourism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3932337"/>
                  </a:ext>
                </a:extLst>
              </a:tr>
              <a:tr h="1330203">
                <a:tc>
                  <a:txBody>
                    <a:bodyPr/>
                    <a:lstStyle/>
                    <a:p>
                      <a:r>
                        <a:rPr lang="en-GB" sz="2400" b="1" kern="1200" dirty="0">
                          <a:solidFill>
                            <a:srgbClr val="C000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From bankers to nurses: skills anticipation and talent mobility in Belgium </a:t>
                      </a:r>
                      <a:endParaRPr lang="en-GB" sz="2400" u="none"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BE" sz="2400" u="none" dirty="0">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Inge Janssens, </a:t>
                      </a:r>
                      <a:r>
                        <a:rPr lang="fr-BE" sz="2400" u="none" dirty="0" err="1">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Director</a:t>
                      </a:r>
                      <a:r>
                        <a:rPr lang="fr-BE" sz="2400" u="none" dirty="0">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 </a:t>
                      </a:r>
                      <a:r>
                        <a:rPr lang="fr-BE" sz="2400" u="none" dirty="0" err="1">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experience@work</a:t>
                      </a:r>
                      <a:r>
                        <a:rPr lang="fr-BE" sz="2400" u="none" dirty="0">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GB" sz="2400" u="none" dirty="0">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37653211"/>
                  </a:ext>
                </a:extLst>
              </a:tr>
              <a:tr h="1219174">
                <a:tc>
                  <a:txBody>
                    <a:bodyPr/>
                    <a:lstStyle/>
                    <a:p>
                      <a:r>
                        <a:rPr lang="en-GB" sz="2400" b="1" kern="1200" dirty="0">
                          <a:solidFill>
                            <a:srgbClr val="C000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The learner’s angle: Marie-Sophie’s career transition</a:t>
                      </a:r>
                      <a:r>
                        <a:rPr lang="en-GB" sz="2400" kern="1200" dirty="0">
                          <a:solidFill>
                            <a:srgbClr val="C000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 </a:t>
                      </a:r>
                      <a:endParaRPr lang="en-GB" sz="2400" u="none" dirty="0">
                        <a:solidFill>
                          <a:srgbClr val="C000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kern="1200" dirty="0">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Marie-Sophie </a:t>
                      </a:r>
                      <a:r>
                        <a:rPr lang="en-GB" sz="2400" kern="1200" dirty="0" err="1">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Seba</a:t>
                      </a:r>
                      <a:r>
                        <a:rPr lang="en-GB" sz="2400" kern="1200" dirty="0">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 Cook at “Le </a:t>
                      </a:r>
                      <a:r>
                        <a:rPr lang="en-GB" sz="2400" kern="1200" dirty="0" err="1">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Phare</a:t>
                      </a:r>
                      <a:r>
                        <a:rPr lang="en-GB" sz="2400" kern="1200" dirty="0">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 du </a:t>
                      </a:r>
                      <a:r>
                        <a:rPr lang="en-GB" sz="2400" kern="1200" dirty="0" err="1">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Kanaal</a:t>
                      </a:r>
                      <a:r>
                        <a:rPr lang="en-GB" sz="2400" kern="1200" dirty="0">
                          <a:solidFill>
                            <a:srgbClr val="DA3400"/>
                          </a:solidFill>
                          <a:effectLst/>
                          <a:latin typeface="Malgun Gothic Semilight" panose="020B0502040204020203" pitchFamily="34" charset="-128"/>
                          <a:ea typeface="Malgun Gothic Semilight" panose="020B0502040204020203" pitchFamily="34" charset="-128"/>
                          <a:cs typeface="Malgun Gothic Semilight" panose="020B0502040204020203" pitchFamily="34" charset="-128"/>
                        </a:rPr>
                        <a:t>”</a:t>
                      </a:r>
                      <a:endParaRPr lang="en-GB" sz="2400" u="none" dirty="0">
                        <a:solidFill>
                          <a:srgbClr val="DA3400"/>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40635476"/>
                  </a:ext>
                </a:extLst>
              </a:tr>
            </a:tbl>
          </a:graphicData>
        </a:graphic>
      </p:graphicFrame>
    </p:spTree>
    <p:extLst>
      <p:ext uri="{BB962C8B-B14F-4D97-AF65-F5344CB8AC3E}">
        <p14:creationId xmlns:p14="http://schemas.microsoft.com/office/powerpoint/2010/main" val="25476750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3" name="TextBox 2"/>
          <p:cNvSpPr txBox="1"/>
          <p:nvPr/>
        </p:nvSpPr>
        <p:spPr>
          <a:xfrm>
            <a:off x="1979712" y="2501265"/>
            <a:ext cx="5328592" cy="1107996"/>
          </a:xfrm>
          <a:prstGeom prst="rect">
            <a:avLst/>
          </a:prstGeom>
          <a:noFill/>
        </p:spPr>
        <p:txBody>
          <a:bodyPr wrap="square" rtlCol="0">
            <a:spAutoFit/>
          </a:bodyPr>
          <a:lstStyle/>
          <a:p>
            <a:pPr algn="ctr"/>
            <a:r>
              <a:rPr lang="fr-BE" sz="6600" b="0" dirty="0">
                <a:solidFill>
                  <a:srgbClr val="DA3400"/>
                </a:solidFill>
                <a:latin typeface="Malgun Gothic" panose="020B0503020000020004" pitchFamily="34" charset="-127"/>
                <a:ea typeface="Malgun Gothic" panose="020B0503020000020004" pitchFamily="34" charset="-127"/>
              </a:rPr>
              <a:t>Coffee break</a:t>
            </a:r>
            <a:endParaRPr lang="en-GB" sz="6600" b="0" dirty="0" err="1">
              <a:solidFill>
                <a:srgbClr val="DA340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0297129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180528" y="116632"/>
            <a:ext cx="4464496" cy="936625"/>
          </a:xfrm>
        </p:spPr>
        <p:txBody>
          <a:bodyPr/>
          <a:lstStyle/>
          <a:p>
            <a:pPr indent="0"/>
            <a:r>
              <a:rPr lang="en-GB" sz="3600" kern="1200" dirty="0" smtClean="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Vote for topics!</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3" name="TextBox 2"/>
          <p:cNvSpPr txBox="1"/>
          <p:nvPr/>
        </p:nvSpPr>
        <p:spPr>
          <a:xfrm rot="10800000" flipH="1" flipV="1">
            <a:off x="36512" y="1608761"/>
            <a:ext cx="9144000" cy="4524315"/>
          </a:xfrm>
          <a:prstGeom prst="rect">
            <a:avLst/>
          </a:prstGeom>
          <a:noFill/>
        </p:spPr>
        <p:txBody>
          <a:bodyPr wrap="square" rtlCol="0">
            <a:spAutoFit/>
          </a:bodyPr>
          <a:lstStyle/>
          <a:p>
            <a:pPr marL="342900" indent="-342900">
              <a:buFont typeface="Arial" panose="020B0604020202020204" pitchFamily="34" charset="0"/>
              <a:buChar char="•"/>
            </a:pPr>
            <a:r>
              <a:rPr lang="en-GB" sz="3600" b="0" dirty="0" smtClean="0">
                <a:solidFill>
                  <a:srgbClr val="C00000"/>
                </a:solidFill>
                <a:latin typeface="Malgun Gothic" panose="020B0503020000020004" pitchFamily="34" charset="-127"/>
                <a:ea typeface="Malgun Gothic" panose="020B0503020000020004" pitchFamily="34" charset="-127"/>
              </a:rPr>
              <a:t>Barriers </a:t>
            </a:r>
            <a:r>
              <a:rPr lang="en-GB" sz="3600" b="0" dirty="0">
                <a:solidFill>
                  <a:srgbClr val="C00000"/>
                </a:solidFill>
                <a:latin typeface="Malgun Gothic" panose="020B0503020000020004" pitchFamily="34" charset="-127"/>
                <a:ea typeface="Malgun Gothic" panose="020B0503020000020004" pitchFamily="34" charset="-127"/>
              </a:rPr>
              <a:t>to workplace </a:t>
            </a:r>
            <a:r>
              <a:rPr lang="en-GB" sz="3600" b="0" dirty="0" smtClean="0">
                <a:solidFill>
                  <a:srgbClr val="C00000"/>
                </a:solidFill>
                <a:latin typeface="Malgun Gothic" panose="020B0503020000020004" pitchFamily="34" charset="-127"/>
                <a:ea typeface="Malgun Gothic" panose="020B0503020000020004" pitchFamily="34" charset="-127"/>
              </a:rPr>
              <a:t>learning</a:t>
            </a:r>
          </a:p>
          <a:p>
            <a:pPr marL="342900" indent="-342900">
              <a:buFont typeface="Arial" panose="020B0604020202020204" pitchFamily="34" charset="0"/>
              <a:buChar char="•"/>
            </a:pPr>
            <a:r>
              <a:rPr lang="en-US" sz="3600" b="0" dirty="0" smtClean="0">
                <a:solidFill>
                  <a:srgbClr val="C00000"/>
                </a:solidFill>
                <a:latin typeface="Malgun Gothic" panose="020B0503020000020004" pitchFamily="34" charset="-127"/>
                <a:ea typeface="Malgun Gothic" panose="020B0503020000020004" pitchFamily="34" charset="-127"/>
              </a:rPr>
              <a:t>Promoting </a:t>
            </a:r>
            <a:r>
              <a:rPr lang="en-US" sz="3600" b="0" dirty="0">
                <a:solidFill>
                  <a:srgbClr val="C00000"/>
                </a:solidFill>
                <a:latin typeface="Malgun Gothic" panose="020B0503020000020004" pitchFamily="34" charset="-127"/>
                <a:ea typeface="Malgun Gothic" panose="020B0503020000020004" pitchFamily="34" charset="-127"/>
              </a:rPr>
              <a:t>a learning culture at work </a:t>
            </a:r>
            <a:endParaRPr lang="en-US" sz="3600" b="0" dirty="0" smtClean="0">
              <a:solidFill>
                <a:srgbClr val="C00000"/>
              </a:solidFill>
              <a:latin typeface="Malgun Gothic" panose="020B0503020000020004" pitchFamily="34" charset="-127"/>
              <a:ea typeface="Malgun Gothic" panose="020B0503020000020004" pitchFamily="34" charset="-127"/>
            </a:endParaRPr>
          </a:p>
          <a:p>
            <a:pPr marL="342900" indent="-342900">
              <a:buFont typeface="Arial" panose="020B0604020202020204" pitchFamily="34" charset="0"/>
              <a:buChar char="•"/>
            </a:pPr>
            <a:r>
              <a:rPr lang="en-US" sz="3600" b="0" dirty="0" smtClean="0">
                <a:solidFill>
                  <a:srgbClr val="C00000"/>
                </a:solidFill>
                <a:latin typeface="Malgun Gothic" panose="020B0503020000020004" pitchFamily="34" charset="-127"/>
                <a:ea typeface="Malgun Gothic" panose="020B0503020000020004" pitchFamily="34" charset="-127"/>
              </a:rPr>
              <a:t>Transversal </a:t>
            </a:r>
            <a:r>
              <a:rPr lang="en-US" sz="3600" b="0" dirty="0">
                <a:solidFill>
                  <a:srgbClr val="C00000"/>
                </a:solidFill>
                <a:latin typeface="Malgun Gothic" panose="020B0503020000020004" pitchFamily="34" charset="-127"/>
                <a:ea typeface="Malgun Gothic" panose="020B0503020000020004" pitchFamily="34" charset="-127"/>
              </a:rPr>
              <a:t>skills and life transitions – 2 tables</a:t>
            </a:r>
          </a:p>
          <a:p>
            <a:pPr marL="342900" indent="-342900">
              <a:buFont typeface="Arial" panose="020B0604020202020204" pitchFamily="34" charset="0"/>
              <a:buChar char="•"/>
            </a:pPr>
            <a:r>
              <a:rPr lang="en-GB" sz="3600" b="0" dirty="0" smtClean="0">
                <a:solidFill>
                  <a:srgbClr val="C00000"/>
                </a:solidFill>
                <a:latin typeface="Malgun Gothic" panose="020B0503020000020004" pitchFamily="34" charset="-127"/>
                <a:ea typeface="Malgun Gothic" panose="020B0503020000020004" pitchFamily="34" charset="-127"/>
              </a:rPr>
              <a:t>Workplace </a:t>
            </a:r>
            <a:r>
              <a:rPr lang="en-GB" sz="3600" b="0" dirty="0">
                <a:solidFill>
                  <a:srgbClr val="C00000"/>
                </a:solidFill>
                <a:latin typeface="Malgun Gothic" panose="020B0503020000020004" pitchFamily="34" charset="-127"/>
                <a:ea typeface="Malgun Gothic" panose="020B0503020000020004" pitchFamily="34" charset="-127"/>
              </a:rPr>
              <a:t>learning: a path to empowerment and inclusion</a:t>
            </a:r>
          </a:p>
          <a:p>
            <a:pPr marL="342900" indent="-342900">
              <a:buFont typeface="Arial" panose="020B0604020202020204" pitchFamily="34" charset="0"/>
              <a:buChar char="•"/>
            </a:pPr>
            <a:r>
              <a:rPr lang="en-GB" sz="3600" b="0" dirty="0" smtClean="0">
                <a:solidFill>
                  <a:srgbClr val="C00000"/>
                </a:solidFill>
                <a:latin typeface="Malgun Gothic" panose="020B0503020000020004" pitchFamily="34" charset="-127"/>
                <a:ea typeface="Malgun Gothic" panose="020B0503020000020004" pitchFamily="34" charset="-127"/>
              </a:rPr>
              <a:t>Basic </a:t>
            </a:r>
            <a:r>
              <a:rPr lang="en-GB" sz="3600" b="0" dirty="0">
                <a:solidFill>
                  <a:srgbClr val="C00000"/>
                </a:solidFill>
                <a:latin typeface="Malgun Gothic" panose="020B0503020000020004" pitchFamily="34" charset="-127"/>
                <a:ea typeface="Malgun Gothic" panose="020B0503020000020004" pitchFamily="34" charset="-127"/>
              </a:rPr>
              <a:t>skills at the </a:t>
            </a:r>
            <a:r>
              <a:rPr lang="en-GB" sz="3600" b="0" dirty="0" smtClean="0">
                <a:solidFill>
                  <a:srgbClr val="C00000"/>
                </a:solidFill>
                <a:latin typeface="Malgun Gothic" panose="020B0503020000020004" pitchFamily="34" charset="-127"/>
                <a:ea typeface="Malgun Gothic" panose="020B0503020000020004" pitchFamily="34" charset="-127"/>
              </a:rPr>
              <a:t>workplace</a:t>
            </a:r>
          </a:p>
          <a:p>
            <a:endParaRPr lang="en-GB" sz="1800" b="0" dirty="0" smtClean="0">
              <a:solidFill>
                <a:srgbClr val="C00000"/>
              </a:solidFill>
              <a:latin typeface="Malgun Gothic" panose="020B0503020000020004" pitchFamily="34" charset="-127"/>
              <a:ea typeface="Malgun Gothic" panose="020B0503020000020004" pitchFamily="34" charset="-127"/>
            </a:endParaRPr>
          </a:p>
          <a:p>
            <a:pPr marL="342900" indent="-342900">
              <a:buFont typeface="Arial" panose="020B0604020202020204" pitchFamily="34" charset="0"/>
              <a:buChar char="•"/>
            </a:pPr>
            <a:endParaRPr lang="en-GB" sz="1800" b="0" dirty="0">
              <a:solidFill>
                <a:srgbClr val="C0000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15173212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180528" y="116632"/>
            <a:ext cx="4464496" cy="936625"/>
          </a:xfrm>
        </p:spPr>
        <p:txBody>
          <a:bodyPr/>
          <a:lstStyle/>
          <a:p>
            <a:pPr indent="0"/>
            <a:r>
              <a:rPr lang="en-GB" sz="3600" kern="12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Brainstorming</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5" name="TextBox 4"/>
          <p:cNvSpPr txBox="1"/>
          <p:nvPr/>
        </p:nvSpPr>
        <p:spPr>
          <a:xfrm>
            <a:off x="489914" y="2109647"/>
            <a:ext cx="8496944" cy="2677656"/>
          </a:xfrm>
          <a:prstGeom prst="rect">
            <a:avLst/>
          </a:prstGeom>
          <a:noFill/>
        </p:spPr>
        <p:txBody>
          <a:bodyPr wrap="square" rtlCol="0">
            <a:spAutoFit/>
          </a:bodyPr>
          <a:lstStyle/>
          <a:p>
            <a:pPr marL="342900" lvl="0" indent="-342900">
              <a:buFont typeface="Wingdings 3" panose="05040102010807070707" pitchFamily="18" charset="2"/>
              <a:buChar char="x"/>
            </a:pPr>
            <a:r>
              <a:rPr lang="en-GB" sz="2800" b="0" dirty="0">
                <a:solidFill>
                  <a:srgbClr val="DA3400"/>
                </a:solidFill>
              </a:rPr>
              <a:t>G</a:t>
            </a:r>
            <a:r>
              <a:rPr lang="en-GB" sz="2800" b="0" dirty="0" smtClean="0">
                <a:solidFill>
                  <a:srgbClr val="DA3400"/>
                </a:solidFill>
              </a:rPr>
              <a:t>o </a:t>
            </a:r>
            <a:r>
              <a:rPr lang="en-GB" sz="2800" b="0" dirty="0">
                <a:solidFill>
                  <a:srgbClr val="DA3400"/>
                </a:solidFill>
              </a:rPr>
              <a:t>to the table where </a:t>
            </a:r>
            <a:r>
              <a:rPr lang="en-GB" sz="2800" b="0" dirty="0" smtClean="0">
                <a:solidFill>
                  <a:srgbClr val="DA3400"/>
                </a:solidFill>
              </a:rPr>
              <a:t>the topic you like the most </a:t>
            </a:r>
            <a:r>
              <a:rPr lang="en-GB" sz="2800" b="0" dirty="0">
                <a:solidFill>
                  <a:srgbClr val="DA3400"/>
                </a:solidFill>
              </a:rPr>
              <a:t>will be discussed </a:t>
            </a:r>
            <a:r>
              <a:rPr lang="en-GB" sz="2800" b="0" dirty="0" smtClean="0">
                <a:solidFill>
                  <a:srgbClr val="DA3400"/>
                </a:solidFill>
              </a:rPr>
              <a:t>(one topic may be discussed in several tables if popular)</a:t>
            </a:r>
            <a:endParaRPr lang="en-GB" sz="2800" b="0" dirty="0">
              <a:solidFill>
                <a:srgbClr val="DA3400"/>
              </a:solidFill>
            </a:endParaRPr>
          </a:p>
          <a:p>
            <a:pPr marL="342900" lvl="0" indent="-342900">
              <a:buFont typeface="Wingdings 3" panose="05040102010807070707" pitchFamily="18" charset="2"/>
              <a:buChar char="x"/>
            </a:pPr>
            <a:r>
              <a:rPr lang="en-GB" sz="2800" b="0" dirty="0">
                <a:solidFill>
                  <a:srgbClr val="DA3400"/>
                </a:solidFill>
              </a:rPr>
              <a:t>Appoint a moderator/rapporteur among yourselves </a:t>
            </a:r>
          </a:p>
          <a:p>
            <a:pPr marL="342900" lvl="0" indent="-342900">
              <a:buFont typeface="Wingdings 3" panose="05040102010807070707" pitchFamily="18" charset="2"/>
              <a:buChar char="x"/>
            </a:pPr>
            <a:r>
              <a:rPr lang="fr-BE" sz="2800" b="0" dirty="0">
                <a:solidFill>
                  <a:srgbClr val="DA3400"/>
                </a:solidFill>
              </a:rPr>
              <a:t>Read the </a:t>
            </a:r>
            <a:r>
              <a:rPr lang="fr-BE" sz="2800" b="0" dirty="0" err="1">
                <a:solidFill>
                  <a:srgbClr val="DA3400"/>
                </a:solidFill>
              </a:rPr>
              <a:t>supporting</a:t>
            </a:r>
            <a:r>
              <a:rPr lang="fr-BE" sz="2800" b="0" dirty="0">
                <a:solidFill>
                  <a:srgbClr val="DA3400"/>
                </a:solidFill>
              </a:rPr>
              <a:t> </a:t>
            </a:r>
            <a:r>
              <a:rPr lang="fr-BE" sz="2800" b="0" dirty="0" err="1">
                <a:solidFill>
                  <a:srgbClr val="DA3400"/>
                </a:solidFill>
              </a:rPr>
              <a:t>material</a:t>
            </a:r>
            <a:r>
              <a:rPr lang="fr-BE" sz="2800" b="0" dirty="0">
                <a:solidFill>
                  <a:srgbClr val="DA3400"/>
                </a:solidFill>
              </a:rPr>
              <a:t> on </a:t>
            </a:r>
            <a:r>
              <a:rPr lang="fr-BE" sz="2800" b="0" dirty="0" err="1">
                <a:solidFill>
                  <a:srgbClr val="DA3400"/>
                </a:solidFill>
              </a:rPr>
              <a:t>your</a:t>
            </a:r>
            <a:r>
              <a:rPr lang="fr-BE" sz="2800" b="0" dirty="0">
                <a:solidFill>
                  <a:srgbClr val="DA3400"/>
                </a:solidFill>
              </a:rPr>
              <a:t> table</a:t>
            </a:r>
          </a:p>
        </p:txBody>
      </p:sp>
    </p:spTree>
    <p:extLst>
      <p:ext uri="{BB962C8B-B14F-4D97-AF65-F5344CB8AC3E}">
        <p14:creationId xmlns:p14="http://schemas.microsoft.com/office/powerpoint/2010/main" val="34376338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180528" y="116632"/>
            <a:ext cx="4464496" cy="936625"/>
          </a:xfrm>
        </p:spPr>
        <p:txBody>
          <a:bodyPr/>
          <a:lstStyle/>
          <a:p>
            <a:pPr indent="0"/>
            <a:r>
              <a:rPr lang="en-GB" sz="3600" kern="12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Brainstorming</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5" name="TextBox 4"/>
          <p:cNvSpPr txBox="1"/>
          <p:nvPr/>
        </p:nvSpPr>
        <p:spPr>
          <a:xfrm>
            <a:off x="28330" y="1548816"/>
            <a:ext cx="8960915" cy="3908762"/>
          </a:xfrm>
          <a:prstGeom prst="rect">
            <a:avLst/>
          </a:prstGeom>
          <a:noFill/>
        </p:spPr>
        <p:txBody>
          <a:bodyPr wrap="square" rtlCol="0">
            <a:spAutoFit/>
          </a:bodyPr>
          <a:lstStyle/>
          <a:p>
            <a:pPr lvl="0"/>
            <a:r>
              <a:rPr lang="fr-BE" sz="3200" b="0" dirty="0" err="1">
                <a:solidFill>
                  <a:srgbClr val="DA3400"/>
                </a:solidFill>
              </a:rPr>
              <a:t>Follow</a:t>
            </a:r>
            <a:r>
              <a:rPr lang="fr-BE" sz="3200" b="0" dirty="0">
                <a:solidFill>
                  <a:srgbClr val="DA3400"/>
                </a:solidFill>
              </a:rPr>
              <a:t> </a:t>
            </a:r>
            <a:r>
              <a:rPr lang="fr-BE" sz="3200" b="0" dirty="0" err="1" smtClean="0">
                <a:solidFill>
                  <a:srgbClr val="DA3400"/>
                </a:solidFill>
              </a:rPr>
              <a:t>these</a:t>
            </a:r>
            <a:r>
              <a:rPr lang="fr-BE" sz="3200" b="0" dirty="0" smtClean="0">
                <a:solidFill>
                  <a:srgbClr val="DA3400"/>
                </a:solidFill>
              </a:rPr>
              <a:t> </a:t>
            </a:r>
            <a:r>
              <a:rPr lang="fr-BE" sz="3200" b="0" dirty="0" err="1">
                <a:solidFill>
                  <a:srgbClr val="DA3400"/>
                </a:solidFill>
              </a:rPr>
              <a:t>steps</a:t>
            </a:r>
            <a:r>
              <a:rPr lang="fr-BE" sz="3200" b="0" dirty="0">
                <a:solidFill>
                  <a:srgbClr val="DA3400"/>
                </a:solidFill>
              </a:rPr>
              <a:t> </a:t>
            </a:r>
          </a:p>
          <a:p>
            <a:pPr lvl="0"/>
            <a:endParaRPr lang="en-GB" sz="2400" b="0" dirty="0">
              <a:solidFill>
                <a:srgbClr val="DA3400"/>
              </a:solidFill>
            </a:endParaRPr>
          </a:p>
          <a:p>
            <a:pPr marL="342900" indent="-342900">
              <a:buFont typeface="Arial" panose="020B0604020202020204" pitchFamily="34" charset="0"/>
              <a:buChar char="•"/>
            </a:pPr>
            <a:r>
              <a:rPr lang="en-GB" sz="2400" b="0" dirty="0">
                <a:solidFill>
                  <a:srgbClr val="ED751B"/>
                </a:solidFill>
              </a:rPr>
              <a:t>discuss the specific question associated to your topic </a:t>
            </a:r>
          </a:p>
          <a:p>
            <a:pPr marL="342900" indent="-342900">
              <a:buFont typeface="Arial" panose="020B0604020202020204" pitchFamily="34" charset="0"/>
              <a:buChar char="•"/>
            </a:pPr>
            <a:r>
              <a:rPr lang="en-GB" sz="2400" b="0" dirty="0">
                <a:solidFill>
                  <a:srgbClr val="ED751B"/>
                </a:solidFill>
              </a:rPr>
              <a:t>discuss what this topic means to your own reality</a:t>
            </a:r>
          </a:p>
          <a:p>
            <a:pPr marL="342900" indent="-342900">
              <a:buFont typeface="Arial" panose="020B0604020202020204" pitchFamily="34" charset="0"/>
              <a:buChar char="•"/>
            </a:pPr>
            <a:r>
              <a:rPr lang="en-GB" sz="2400" b="0" dirty="0">
                <a:solidFill>
                  <a:srgbClr val="ED751B"/>
                </a:solidFill>
              </a:rPr>
              <a:t>come up with 1 concrete idea to reply the specific question or to improve  the situation linked to your topic (either by acting yourself or by making a recommendation to someone else</a:t>
            </a:r>
            <a:r>
              <a:rPr lang="en-GB" sz="2400" b="0" dirty="0" smtClean="0">
                <a:solidFill>
                  <a:srgbClr val="ED751B"/>
                </a:solidFill>
              </a:rPr>
              <a:t>)</a:t>
            </a:r>
          </a:p>
          <a:p>
            <a:pPr marL="342900" indent="-342900">
              <a:buFont typeface="Arial" panose="020B0604020202020204" pitchFamily="34" charset="0"/>
              <a:buChar char="•"/>
            </a:pPr>
            <a:r>
              <a:rPr lang="fr-BE" sz="2400" b="0" dirty="0" smtClean="0">
                <a:solidFill>
                  <a:srgbClr val="ED751B"/>
                </a:solidFill>
              </a:rPr>
              <a:t>Rapporteur to </a:t>
            </a:r>
            <a:r>
              <a:rPr lang="fr-BE" sz="2400" b="0" dirty="0" err="1" smtClean="0">
                <a:solidFill>
                  <a:srgbClr val="ED751B"/>
                </a:solidFill>
              </a:rPr>
              <a:t>write</a:t>
            </a:r>
            <a:r>
              <a:rPr lang="fr-BE" sz="2400" b="0" dirty="0" smtClean="0">
                <a:solidFill>
                  <a:srgbClr val="ED751B"/>
                </a:solidFill>
              </a:rPr>
              <a:t> </a:t>
            </a:r>
            <a:r>
              <a:rPr lang="fr-BE" sz="2400" b="0" dirty="0" err="1" smtClean="0">
                <a:solidFill>
                  <a:srgbClr val="ED751B"/>
                </a:solidFill>
              </a:rPr>
              <a:t>this</a:t>
            </a:r>
            <a:r>
              <a:rPr lang="fr-BE" sz="2400" b="0" dirty="0" smtClean="0">
                <a:solidFill>
                  <a:srgbClr val="ED751B"/>
                </a:solidFill>
              </a:rPr>
              <a:t> key message in the </a:t>
            </a:r>
            <a:r>
              <a:rPr lang="fr-BE" sz="2400" b="0" dirty="0" err="1" smtClean="0">
                <a:solidFill>
                  <a:srgbClr val="ED751B"/>
                </a:solidFill>
              </a:rPr>
              <a:t>app</a:t>
            </a:r>
            <a:r>
              <a:rPr lang="fr-BE" sz="2400" b="0" dirty="0" smtClean="0">
                <a:solidFill>
                  <a:srgbClr val="ED751B"/>
                </a:solidFill>
              </a:rPr>
              <a:t> (max 300 </a:t>
            </a:r>
            <a:r>
              <a:rPr lang="fr-BE" sz="2400" b="0" dirty="0" err="1" smtClean="0">
                <a:solidFill>
                  <a:srgbClr val="ED751B"/>
                </a:solidFill>
              </a:rPr>
              <a:t>characters</a:t>
            </a:r>
            <a:r>
              <a:rPr lang="fr-BE" sz="2400" b="0" dirty="0" smtClean="0">
                <a:solidFill>
                  <a:srgbClr val="ED751B"/>
                </a:solidFill>
              </a:rPr>
              <a:t>, </a:t>
            </a:r>
            <a:r>
              <a:rPr lang="fr-BE" sz="2400" b="0" dirty="0" err="1" smtClean="0">
                <a:solidFill>
                  <a:srgbClr val="ED751B"/>
                </a:solidFill>
              </a:rPr>
              <a:t>write</a:t>
            </a:r>
            <a:r>
              <a:rPr lang="fr-BE" sz="2400" b="0" dirty="0" smtClean="0">
                <a:solidFill>
                  <a:srgbClr val="ED751B"/>
                </a:solidFill>
              </a:rPr>
              <a:t> </a:t>
            </a:r>
            <a:r>
              <a:rPr lang="fr-BE" sz="2400" b="0" dirty="0" err="1" smtClean="0">
                <a:solidFill>
                  <a:srgbClr val="ED751B"/>
                </a:solidFill>
              </a:rPr>
              <a:t>also</a:t>
            </a:r>
            <a:r>
              <a:rPr lang="fr-BE" sz="2400" b="0" dirty="0" smtClean="0">
                <a:solidFill>
                  <a:srgbClr val="ED751B"/>
                </a:solidFill>
              </a:rPr>
              <a:t> the topic of </a:t>
            </a:r>
            <a:r>
              <a:rPr lang="fr-BE" sz="2400" b="0" dirty="0" err="1" smtClean="0">
                <a:solidFill>
                  <a:srgbClr val="ED751B"/>
                </a:solidFill>
              </a:rPr>
              <a:t>your</a:t>
            </a:r>
            <a:r>
              <a:rPr lang="fr-BE" sz="2400" b="0" smtClean="0">
                <a:solidFill>
                  <a:srgbClr val="ED751B"/>
                </a:solidFill>
              </a:rPr>
              <a:t> table)</a:t>
            </a:r>
            <a:endParaRPr lang="en-GB" sz="2400" b="0" dirty="0">
              <a:solidFill>
                <a:srgbClr val="ED751B"/>
              </a:solidFill>
            </a:endParaRPr>
          </a:p>
        </p:txBody>
      </p:sp>
    </p:spTree>
    <p:extLst>
      <p:ext uri="{BB962C8B-B14F-4D97-AF65-F5344CB8AC3E}">
        <p14:creationId xmlns:p14="http://schemas.microsoft.com/office/powerpoint/2010/main" val="30731478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3" name="TextBox 2"/>
          <p:cNvSpPr txBox="1"/>
          <p:nvPr/>
        </p:nvSpPr>
        <p:spPr>
          <a:xfrm>
            <a:off x="-24550" y="1988840"/>
            <a:ext cx="9144000" cy="2123658"/>
          </a:xfrm>
          <a:prstGeom prst="rect">
            <a:avLst/>
          </a:prstGeom>
          <a:noFill/>
        </p:spPr>
        <p:txBody>
          <a:bodyPr wrap="square" rtlCol="0">
            <a:spAutoFit/>
          </a:bodyPr>
          <a:lstStyle/>
          <a:p>
            <a:pPr algn="ctr"/>
            <a:r>
              <a:rPr lang="fr-BE" sz="6600" b="0" dirty="0" err="1">
                <a:solidFill>
                  <a:srgbClr val="DA3400"/>
                </a:solidFill>
                <a:latin typeface="Malgun Gothic" panose="020B0503020000020004" pitchFamily="34" charset="-127"/>
                <a:ea typeface="Malgun Gothic" panose="020B0503020000020004" pitchFamily="34" charset="-127"/>
              </a:rPr>
              <a:t>Reporting</a:t>
            </a:r>
            <a:r>
              <a:rPr lang="fr-BE" sz="6600" b="0" dirty="0">
                <a:solidFill>
                  <a:srgbClr val="DA3400"/>
                </a:solidFill>
                <a:latin typeface="Malgun Gothic" panose="020B0503020000020004" pitchFamily="34" charset="-127"/>
                <a:ea typeface="Malgun Gothic" panose="020B0503020000020004" pitchFamily="34" charset="-127"/>
              </a:rPr>
              <a:t> to </a:t>
            </a:r>
            <a:r>
              <a:rPr lang="fr-BE" sz="6600" b="0" dirty="0" err="1">
                <a:solidFill>
                  <a:srgbClr val="DA3400"/>
                </a:solidFill>
                <a:latin typeface="Malgun Gothic" panose="020B0503020000020004" pitchFamily="34" charset="-127"/>
                <a:ea typeface="Malgun Gothic" panose="020B0503020000020004" pitchFamily="34" charset="-127"/>
              </a:rPr>
              <a:t>plenary</a:t>
            </a:r>
            <a:r>
              <a:rPr lang="fr-BE" sz="6600" b="0" dirty="0">
                <a:solidFill>
                  <a:srgbClr val="DA3400"/>
                </a:solidFill>
                <a:latin typeface="Malgun Gothic" panose="020B0503020000020004" pitchFamily="34" charset="-127"/>
                <a:ea typeface="Malgun Gothic" panose="020B0503020000020004" pitchFamily="34" charset="-127"/>
              </a:rPr>
              <a:t> and conclusion</a:t>
            </a:r>
            <a:endParaRPr lang="en-GB" sz="6600" b="0" dirty="0" err="1">
              <a:solidFill>
                <a:srgbClr val="DA3400"/>
              </a:solidFill>
              <a:latin typeface="Malgun Gothic" panose="020B0503020000020004" pitchFamily="34" charset="-127"/>
              <a:ea typeface="Malgun Gothic" panose="020B0503020000020004" pitchFamily="34" charset="-127"/>
            </a:endParaRPr>
          </a:p>
        </p:txBody>
      </p:sp>
    </p:spTree>
    <p:extLst>
      <p:ext uri="{BB962C8B-B14F-4D97-AF65-F5344CB8AC3E}">
        <p14:creationId xmlns:p14="http://schemas.microsoft.com/office/powerpoint/2010/main" val="3824847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0"/>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341784" y="2248557"/>
            <a:ext cx="8460432" cy="1446550"/>
          </a:xfrm>
          <a:prstGeom prst="rect">
            <a:avLst/>
          </a:prstGeom>
          <a:noFill/>
        </p:spPr>
        <p:txBody>
          <a:bodyPr wrap="square" rtlCol="0">
            <a:spAutoFit/>
          </a:bodyPr>
          <a:lstStyle/>
          <a:p>
            <a:pPr algn="ctr"/>
            <a:r>
              <a:rPr lang="en-GB" sz="4400" b="0" dirty="0">
                <a:solidFill>
                  <a:srgbClr val="C00000"/>
                </a:solidFill>
                <a:latin typeface="Malgun Gothic" panose="020B0503020000020004" pitchFamily="34" charset="-127"/>
                <a:ea typeface="Malgun Gothic" panose="020B0503020000020004" pitchFamily="34" charset="-127"/>
              </a:rPr>
              <a:t>How many times did you change jobs in your life? </a:t>
            </a:r>
          </a:p>
        </p:txBody>
      </p:sp>
    </p:spTree>
    <p:extLst>
      <p:ext uri="{BB962C8B-B14F-4D97-AF65-F5344CB8AC3E}">
        <p14:creationId xmlns:p14="http://schemas.microsoft.com/office/powerpoint/2010/main" val="9527022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0"/>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90264" y="2208113"/>
            <a:ext cx="9324528" cy="2800767"/>
          </a:xfrm>
          <a:prstGeom prst="rect">
            <a:avLst/>
          </a:prstGeom>
          <a:noFill/>
        </p:spPr>
        <p:txBody>
          <a:bodyPr wrap="square" rtlCol="0">
            <a:spAutoFit/>
          </a:bodyPr>
          <a:lstStyle/>
          <a:p>
            <a:pPr algn="ctr"/>
            <a:r>
              <a:rPr lang="en-GB" sz="4400" b="0" dirty="0" smtClean="0">
                <a:solidFill>
                  <a:srgbClr val="C00000"/>
                </a:solidFill>
                <a:latin typeface="Malgun Gothic" panose="020B0503020000020004" pitchFamily="34" charset="-127"/>
                <a:ea typeface="Malgun Gothic" panose="020B0503020000020004" pitchFamily="34" charset="-127"/>
              </a:rPr>
              <a:t>What </a:t>
            </a:r>
            <a:r>
              <a:rPr lang="en-GB" sz="4400" b="0" dirty="0">
                <a:solidFill>
                  <a:srgbClr val="C00000"/>
                </a:solidFill>
                <a:latin typeface="Malgun Gothic" panose="020B0503020000020004" pitchFamily="34" charset="-127"/>
                <a:ea typeface="Malgun Gothic" panose="020B0503020000020004" pitchFamily="34" charset="-127"/>
              </a:rPr>
              <a:t>is the key skill that most helped you to operate these transitions and adapt to new jobs? </a:t>
            </a:r>
          </a:p>
          <a:p>
            <a:endParaRPr lang="en-GB" sz="4400" dirty="0"/>
          </a:p>
        </p:txBody>
      </p:sp>
    </p:spTree>
    <p:extLst>
      <p:ext uri="{BB962C8B-B14F-4D97-AF65-F5344CB8AC3E}">
        <p14:creationId xmlns:p14="http://schemas.microsoft.com/office/powerpoint/2010/main" val="2344177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0"/>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341784" y="1884694"/>
            <a:ext cx="8460432" cy="2800767"/>
          </a:xfrm>
          <a:prstGeom prst="rect">
            <a:avLst/>
          </a:prstGeom>
          <a:noFill/>
        </p:spPr>
        <p:txBody>
          <a:bodyPr wrap="square" rtlCol="0">
            <a:spAutoFit/>
          </a:bodyPr>
          <a:lstStyle/>
          <a:p>
            <a:pPr algn="ctr"/>
            <a:r>
              <a:rPr lang="en-GB" sz="4400" b="0" dirty="0">
                <a:solidFill>
                  <a:srgbClr val="C00000"/>
                </a:solidFill>
                <a:latin typeface="Malgun Gothic" panose="020B0503020000020004" pitchFamily="34" charset="-127"/>
                <a:ea typeface="Malgun Gothic" panose="020B0503020000020004" pitchFamily="34" charset="-127"/>
              </a:rPr>
              <a:t>Of all the skills you have acquired in your life, how much did you learn at work (and not at school)?</a:t>
            </a:r>
          </a:p>
        </p:txBody>
      </p:sp>
    </p:spTree>
    <p:extLst>
      <p:ext uri="{BB962C8B-B14F-4D97-AF65-F5344CB8AC3E}">
        <p14:creationId xmlns:p14="http://schemas.microsoft.com/office/powerpoint/2010/main" val="20827412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2190746"/>
            <a:ext cx="6840760" cy="461665"/>
          </a:xfrm>
          <a:prstGeom prst="rect">
            <a:avLst/>
          </a:prstGeom>
          <a:noFill/>
        </p:spPr>
        <p:txBody>
          <a:bodyPr wrap="square" rtlCol="0">
            <a:spAutoFit/>
          </a:bodyPr>
          <a:lstStyle/>
          <a:p>
            <a:endParaRPr lang="en-GB" sz="2400" b="0" dirty="0" err="1">
              <a:solidFill>
                <a:srgbClr val="0F5494"/>
              </a:solidFill>
            </a:endParaRPr>
          </a:p>
        </p:txBody>
      </p:sp>
      <p:pic>
        <p:nvPicPr>
          <p:cNvPr id="1026" name="Picture 1" descr="image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9632" y="12439"/>
            <a:ext cx="7668344" cy="684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0049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827584" y="2190746"/>
            <a:ext cx="6840760" cy="461665"/>
          </a:xfrm>
          <a:prstGeom prst="rect">
            <a:avLst/>
          </a:prstGeom>
          <a:noFill/>
        </p:spPr>
        <p:txBody>
          <a:bodyPr wrap="square" rtlCol="0">
            <a:spAutoFit/>
          </a:bodyPr>
          <a:lstStyle/>
          <a:p>
            <a:endParaRPr lang="en-GB" sz="2400" b="0" dirty="0" err="1">
              <a:solidFill>
                <a:srgbClr val="0F5494"/>
              </a:solidFill>
            </a:endParaRPr>
          </a:p>
        </p:txBody>
      </p:sp>
      <p:pic>
        <p:nvPicPr>
          <p:cNvPr id="3" name="Picture 2">
            <a:extLst>
              <a:ext uri="{FF2B5EF4-FFF2-40B4-BE49-F238E27FC236}">
                <a16:creationId xmlns:a16="http://schemas.microsoft.com/office/drawing/2014/main" id="{A9CDA87B-C3AE-4891-B721-4B424FF0B794}"/>
              </a:ext>
            </a:extLst>
          </p:cNvPr>
          <p:cNvPicPr>
            <a:picLocks noChangeAspect="1"/>
          </p:cNvPicPr>
          <p:nvPr/>
        </p:nvPicPr>
        <p:blipFill>
          <a:blip r:embed="rId6"/>
          <a:stretch>
            <a:fillRect/>
          </a:stretch>
        </p:blipFill>
        <p:spPr>
          <a:xfrm>
            <a:off x="684228" y="1613753"/>
            <a:ext cx="7775543" cy="3955771"/>
          </a:xfrm>
          <a:prstGeom prst="rect">
            <a:avLst/>
          </a:prstGeom>
        </p:spPr>
      </p:pic>
    </p:spTree>
    <p:extLst>
      <p:ext uri="{BB962C8B-B14F-4D97-AF65-F5344CB8AC3E}">
        <p14:creationId xmlns:p14="http://schemas.microsoft.com/office/powerpoint/2010/main" val="2530181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3"/>
            <a:ext cx="9144000" cy="2056508"/>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827584" y="2190746"/>
            <a:ext cx="6840760" cy="461665"/>
          </a:xfrm>
          <a:prstGeom prst="rect">
            <a:avLst/>
          </a:prstGeom>
          <a:noFill/>
        </p:spPr>
        <p:txBody>
          <a:bodyPr wrap="square" rtlCol="0">
            <a:spAutoFit/>
          </a:bodyPr>
          <a:lstStyle/>
          <a:p>
            <a:endParaRPr lang="en-GB" sz="2400" b="0" dirty="0" err="1">
              <a:solidFill>
                <a:srgbClr val="0F5494"/>
              </a:solidFill>
            </a:endParaRPr>
          </a:p>
        </p:txBody>
      </p:sp>
      <p:pic>
        <p:nvPicPr>
          <p:cNvPr id="3" name="Picture 2">
            <a:extLst>
              <a:ext uri="{FF2B5EF4-FFF2-40B4-BE49-F238E27FC236}">
                <a16:creationId xmlns:a16="http://schemas.microsoft.com/office/drawing/2014/main" id="{EBD5A4C0-C5C9-499D-9099-6D41AE1B4D7E}"/>
              </a:ext>
            </a:extLst>
          </p:cNvPr>
          <p:cNvPicPr>
            <a:picLocks noChangeAspect="1"/>
          </p:cNvPicPr>
          <p:nvPr/>
        </p:nvPicPr>
        <p:blipFill>
          <a:blip r:embed="rId6"/>
          <a:stretch>
            <a:fillRect/>
          </a:stretch>
        </p:blipFill>
        <p:spPr>
          <a:xfrm>
            <a:off x="0" y="1988840"/>
            <a:ext cx="9144000" cy="3200076"/>
          </a:xfrm>
          <a:prstGeom prst="rect">
            <a:avLst/>
          </a:prstGeom>
        </p:spPr>
      </p:pic>
      <p:sp>
        <p:nvSpPr>
          <p:cNvPr id="14" name="TextBox 13">
            <a:extLst>
              <a:ext uri="{FF2B5EF4-FFF2-40B4-BE49-F238E27FC236}">
                <a16:creationId xmlns:a16="http://schemas.microsoft.com/office/drawing/2014/main" id="{15DDB3A5-D0AF-44C0-9406-3FD1B749AFB6}"/>
              </a:ext>
            </a:extLst>
          </p:cNvPr>
          <p:cNvSpPr txBox="1"/>
          <p:nvPr/>
        </p:nvSpPr>
        <p:spPr>
          <a:xfrm>
            <a:off x="299567" y="1440805"/>
            <a:ext cx="8672883" cy="830997"/>
          </a:xfrm>
          <a:prstGeom prst="rect">
            <a:avLst/>
          </a:prstGeom>
          <a:noFill/>
        </p:spPr>
        <p:txBody>
          <a:bodyPr wrap="square" rtlCol="0">
            <a:spAutoFit/>
          </a:bodyPr>
          <a:lstStyle/>
          <a:p>
            <a:r>
              <a:rPr lang="en-GB" sz="2400" b="0" dirty="0">
                <a:solidFill>
                  <a:srgbClr val="0F5494"/>
                </a:solidFill>
              </a:rPr>
              <a:t>Estimated adult population with potential for upskilling by country (%), EU-28+ (*)</a:t>
            </a:r>
          </a:p>
        </p:txBody>
      </p:sp>
      <p:sp>
        <p:nvSpPr>
          <p:cNvPr id="15" name="TextBox 14">
            <a:extLst>
              <a:ext uri="{FF2B5EF4-FFF2-40B4-BE49-F238E27FC236}">
                <a16:creationId xmlns:a16="http://schemas.microsoft.com/office/drawing/2014/main" id="{98CEBF8F-9F2C-4AD3-8A1D-4E6DDF2B04B8}"/>
              </a:ext>
            </a:extLst>
          </p:cNvPr>
          <p:cNvSpPr txBox="1"/>
          <p:nvPr/>
        </p:nvSpPr>
        <p:spPr>
          <a:xfrm>
            <a:off x="267619" y="4958083"/>
            <a:ext cx="8505576" cy="892552"/>
          </a:xfrm>
          <a:prstGeom prst="rect">
            <a:avLst/>
          </a:prstGeom>
          <a:noFill/>
        </p:spPr>
        <p:txBody>
          <a:bodyPr wrap="square" rtlCol="0">
            <a:spAutoFit/>
          </a:bodyPr>
          <a:lstStyle/>
          <a:p>
            <a:r>
              <a:rPr lang="en-GB" sz="1400" b="0" dirty="0">
                <a:solidFill>
                  <a:srgbClr val="0F5494"/>
                </a:solidFill>
              </a:rPr>
              <a:t>(*) EU-28+ = EU-28 plus Iceland and Norway.</a:t>
            </a:r>
          </a:p>
          <a:p>
            <a:r>
              <a:rPr lang="en-GB" sz="1400" b="0" dirty="0">
                <a:solidFill>
                  <a:srgbClr val="0F5494"/>
                </a:solidFill>
              </a:rPr>
              <a:t>Source: </a:t>
            </a:r>
            <a:r>
              <a:rPr lang="en-GB" sz="1400" b="0" dirty="0" err="1">
                <a:solidFill>
                  <a:srgbClr val="0F5494"/>
                </a:solidFill>
              </a:rPr>
              <a:t>Cedefop</a:t>
            </a:r>
            <a:r>
              <a:rPr lang="en-GB" sz="1400" b="0" dirty="0">
                <a:solidFill>
                  <a:srgbClr val="0F5494"/>
                </a:solidFill>
              </a:rPr>
              <a:t> calculation based on LFS 2016, CSIS 2015, OECD PIAAC 2012, 2015.</a:t>
            </a:r>
          </a:p>
          <a:p>
            <a:endParaRPr lang="en-GB" sz="2400" b="0" dirty="0" err="1">
              <a:solidFill>
                <a:srgbClr val="0F5494"/>
              </a:solidFill>
            </a:endParaRPr>
          </a:p>
        </p:txBody>
      </p:sp>
    </p:spTree>
    <p:extLst>
      <p:ext uri="{BB962C8B-B14F-4D97-AF65-F5344CB8AC3E}">
        <p14:creationId xmlns:p14="http://schemas.microsoft.com/office/powerpoint/2010/main" val="4058373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87424"/>
            <a:ext cx="9144000" cy="2208113"/>
          </a:xfrm>
        </p:spPr>
      </p:pic>
      <p:sp>
        <p:nvSpPr>
          <p:cNvPr id="2" name="Title 1"/>
          <p:cNvSpPr>
            <a:spLocks noGrp="1"/>
          </p:cNvSpPr>
          <p:nvPr>
            <p:ph type="title"/>
          </p:nvPr>
        </p:nvSpPr>
        <p:spPr>
          <a:xfrm>
            <a:off x="-252536" y="24125"/>
            <a:ext cx="3707904" cy="936625"/>
          </a:xfrm>
        </p:spPr>
        <p:txBody>
          <a:bodyPr/>
          <a:lstStyle/>
          <a:p>
            <a:pPr indent="0"/>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Introduction </a:t>
            </a:r>
            <a:b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br>
            <a:r>
              <a:rPr lang="fr-BE"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rPr>
              <a:t>to the session</a:t>
            </a:r>
            <a:endParaRPr lang="en-GB" sz="3600" dirty="0">
              <a:solidFill>
                <a:schemeClr val="bg1"/>
              </a:solidFill>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60232" y="5569525"/>
            <a:ext cx="2336179" cy="47121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569525"/>
            <a:ext cx="6516216" cy="1288475"/>
          </a:xfrm>
          <a:prstGeom prst="rect">
            <a:avLst/>
          </a:prstGeom>
        </p:spPr>
      </p:pic>
      <p:sp>
        <p:nvSpPr>
          <p:cNvPr id="8" name="TextBox 7"/>
          <p:cNvSpPr txBox="1"/>
          <p:nvPr/>
        </p:nvSpPr>
        <p:spPr>
          <a:xfrm>
            <a:off x="827584" y="2190746"/>
            <a:ext cx="6840760" cy="461665"/>
          </a:xfrm>
          <a:prstGeom prst="rect">
            <a:avLst/>
          </a:prstGeom>
          <a:noFill/>
        </p:spPr>
        <p:txBody>
          <a:bodyPr wrap="square" rtlCol="0">
            <a:spAutoFit/>
          </a:bodyPr>
          <a:lstStyle/>
          <a:p>
            <a:endParaRPr lang="en-GB" sz="2400" b="0" dirty="0" err="1">
              <a:solidFill>
                <a:srgbClr val="0F5494"/>
              </a:solidFill>
            </a:endParaRPr>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218627"/>
            <a:ext cx="9144000" cy="5788152"/>
          </a:xfrm>
          <a:prstGeom prst="rect">
            <a:avLst/>
          </a:prstGeom>
        </p:spPr>
      </p:pic>
    </p:spTree>
    <p:extLst>
      <p:ext uri="{BB962C8B-B14F-4D97-AF65-F5344CB8AC3E}">
        <p14:creationId xmlns:p14="http://schemas.microsoft.com/office/powerpoint/2010/main" val="3098896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1444</TotalTime>
  <Words>2152</Words>
  <Application>Microsoft Office PowerPoint</Application>
  <PresentationFormat>On-screen Show (4:3)</PresentationFormat>
  <Paragraphs>306</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Malgun Gothic</vt:lpstr>
      <vt:lpstr>Malgun Gothic Semilight</vt:lpstr>
      <vt:lpstr>Arial</vt:lpstr>
      <vt:lpstr>Calibri</vt:lpstr>
      <vt:lpstr>Verdana</vt:lpstr>
      <vt:lpstr>Wingdings 3</vt:lpstr>
      <vt:lpstr>Default Design</vt:lpstr>
      <vt:lpstr>VET4ALL – Skills for Life  Services 4.0: innovation for workforce upskilling and reskilling   17 October 2019 – 09:00-12h30 </vt:lpstr>
      <vt:lpstr>Introduction  to the session</vt:lpstr>
      <vt:lpstr>Introduction  to the session</vt:lpstr>
      <vt:lpstr>Introduction  to the session</vt:lpstr>
      <vt:lpstr>Introduction  to the session</vt:lpstr>
      <vt:lpstr>PowerPoint Presentation</vt:lpstr>
      <vt:lpstr>Introduction  to the session</vt:lpstr>
      <vt:lpstr>Introduction  to the session</vt:lpstr>
      <vt:lpstr>Introduction  to the session</vt:lpstr>
      <vt:lpstr>Introduction  to the session</vt:lpstr>
      <vt:lpstr>Introduction  to the session</vt:lpstr>
      <vt:lpstr>Introduction  to the session</vt:lpstr>
      <vt:lpstr>Introduction  to the session</vt:lpstr>
      <vt:lpstr>Introduction  to the session</vt:lpstr>
      <vt:lpstr>Introduction  to the session</vt:lpstr>
      <vt:lpstr>Introduction  to the session</vt:lpstr>
      <vt:lpstr>Introduction  to the session</vt:lpstr>
      <vt:lpstr>Introduction  to the session</vt:lpstr>
      <vt:lpstr>Introduction  to the session</vt:lpstr>
      <vt:lpstr>Upskilling adults  in Services 4.0</vt:lpstr>
      <vt:lpstr>PowerPoint Presentation</vt:lpstr>
      <vt:lpstr>Vote for topics!</vt:lpstr>
      <vt:lpstr>Brainstorming</vt:lpstr>
      <vt:lpstr>Brainstorming</vt:lpstr>
      <vt:lpstr>PowerPoint Presentation</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SAMUEL Alexia (EMPL)</dc:creator>
  <cp:lastModifiedBy>finas</cp:lastModifiedBy>
  <cp:revision>51</cp:revision>
  <cp:lastPrinted>2019-10-09T16:13:52Z</cp:lastPrinted>
  <dcterms:created xsi:type="dcterms:W3CDTF">2019-09-24T08:43:26Z</dcterms:created>
  <dcterms:modified xsi:type="dcterms:W3CDTF">2019-10-17T09:45:32Z</dcterms:modified>
</cp:coreProperties>
</file>