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686" r:id="rId5"/>
    <p:sldMasterId id="2147483690" r:id="rId6"/>
    <p:sldMasterId id="2147483694" r:id="rId7"/>
    <p:sldMasterId id="2147483704" r:id="rId8"/>
  </p:sldMasterIdLst>
  <p:notesMasterIdLst>
    <p:notesMasterId r:id="rId31"/>
  </p:notesMasterIdLst>
  <p:handoutMasterIdLst>
    <p:handoutMasterId r:id="rId32"/>
  </p:handoutMasterIdLst>
  <p:sldIdLst>
    <p:sldId id="256" r:id="rId9"/>
    <p:sldId id="271" r:id="rId10"/>
    <p:sldId id="272" r:id="rId11"/>
    <p:sldId id="293" r:id="rId12"/>
    <p:sldId id="296" r:id="rId13"/>
    <p:sldId id="287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3" r:id="rId28"/>
    <p:sldId id="314" r:id="rId29"/>
    <p:sldId id="29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F8971D"/>
    <a:srgbClr val="93C01F"/>
    <a:srgbClr val="0A0A06"/>
    <a:srgbClr val="309CD7"/>
    <a:srgbClr val="EF4136"/>
    <a:srgbClr val="F7941D"/>
    <a:srgbClr val="8DC63F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3434" autoAdjust="0"/>
  </p:normalViewPr>
  <p:slideViewPr>
    <p:cSldViewPr>
      <p:cViewPr>
        <p:scale>
          <a:sx n="85" d="100"/>
          <a:sy n="85" d="100"/>
        </p:scale>
        <p:origin x="11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13/10/2019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13/10/2019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59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0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6566" y="1441109"/>
            <a:ext cx="3854939" cy="19543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Learning providers and the EU mobility: </a:t>
            </a:r>
            <a:endParaRPr lang="en-GB" sz="1600" b="1" dirty="0" smtClean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reinforcing </a:t>
            </a:r>
            <a:r>
              <a:rPr lang="en-GB" sz="1600" b="1" dirty="0">
                <a:solidFill>
                  <a:schemeClr val="bg1"/>
                </a:solidFill>
              </a:rPr>
              <a:t>VET attractiveness through staff engagement </a:t>
            </a:r>
            <a:r>
              <a:rPr lang="en-GB" sz="1400" b="1" dirty="0">
                <a:solidFill>
                  <a:schemeClr val="bg1"/>
                </a:solidFill>
              </a:rPr>
              <a:t>(WG2</a:t>
            </a:r>
            <a:r>
              <a:rPr lang="en-GB" sz="1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1300" b="1" dirty="0" smtClean="0">
                <a:solidFill>
                  <a:schemeClr val="bg1"/>
                </a:solidFill>
              </a:rPr>
              <a:t>CEDEFOP Jon Harding</a:t>
            </a:r>
            <a:endParaRPr lang="en-GB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Conclusions  :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Staff Learning Mobility Inhibitors and Enablers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actor 1:  VET staff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Inhibitors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20221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 that the funding provided for staff mobility by Erasmus+ is not in line with international standard per diem rates that are applicable for the receiving/host countries makes it difficult for staff to participate in mobility. </a:t>
            </a:r>
            <a:endParaRPr lang="en-GB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funding does not take into consideration the extra expenses when it comes to secure a placement for mobility. This is the case for example in mobility related to the health/nursing/medical care sector;</a:t>
            </a:r>
          </a:p>
          <a:p>
            <a:pPr algn="just">
              <a:lnSpc>
                <a:spcPct val="115000"/>
              </a:lnSpc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Difficulties in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leaving the workplace: Most VET staffs have to recover any lessons/work lost when back to school, once their mobility is over;</a:t>
            </a:r>
          </a:p>
          <a:p>
            <a:pPr algn="just">
              <a:lnSpc>
                <a:spcPct val="115000"/>
              </a:lnSpc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mobilities do not exceed 5 working days in view of the effect on the sending organization;</a:t>
            </a:r>
          </a:p>
          <a:p>
            <a:pPr algn="just">
              <a:lnSpc>
                <a:spcPct val="115000"/>
              </a:lnSpc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 problems: It is critical to address the language barrier so that more VET staff is encouraged to take part in mobility abroad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ENABLERS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1.1a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Address the issue of budget for subsistence/individual support by adopting international standard per diem rates;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1.1b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Reduce the range of the funding grant within which National Agencies decide to allocate budget for staff mobility;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1.1c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Provide funding to support extra expenses linked to mobility;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1.1d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Provide funding to facilitate non-participating staff to follow independent short language training courses that could encourage them to participate on mobility. This can be provided through either language classes, Erasmus+ language courses (not OLS) or the use of digital tools;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1.1e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Base travel funding on real costs and not by distance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calculator;1.1f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Develop a recognition system for staff mobility to raise its status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ENABLERS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1.1f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Develop a recognition system for staff mobility to raise its status;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1.1g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Consider alternative activities to job-shadowing during mobility, giving staff opportunities to combine language courses with professional development or/and study visits;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1.1h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Provide funding to build school-to-school and school-to-companies partnerships in order to support staff hosting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59832" y="267494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actor 2: VET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providers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INHIBITORS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 providers lack a clear and strong senior management commitment to internationalization and a realistic drive to adopt an internationalization strategy that emphasizes student and staff mobility;</a:t>
            </a:r>
          </a:p>
          <a:p>
            <a:pPr algn="just">
              <a:lnSpc>
                <a:spcPct val="115000"/>
              </a:lnSpc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recognition mechanisms for staff mobility; </a:t>
            </a:r>
          </a:p>
          <a:p>
            <a:pPr algn="just">
              <a:lnSpc>
                <a:spcPct val="115000"/>
              </a:lnSpc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Difficulties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substituting/replacing staff in mobility. Practical arrangements facilitate teachers’ and students’ uninterrupted interaction; </a:t>
            </a:r>
          </a:p>
          <a:p>
            <a:pPr algn="just">
              <a:lnSpc>
                <a:spcPct val="115000"/>
              </a:lnSpc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Assurance (QA) in the organisation of mobilities - There is a general lack of a QA approach in the organisation of staff mobility.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Overview of Part A main points and messages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mobility needs to become part of the institution’s developmental strategy and top- management should be its driving force	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holistic approach is the best quality guarantee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quality of mobility processes conditions mobility success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step by step approach guarantees better results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dedicated to mobility enhances institution’s mobility policy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Networking and building trust with firms are crucial to mobility placements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Solid preparation and results-sharing help maximizing mobility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benefits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actor 2: VET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providers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ENABLERS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Provide direction that all VET providers should have a clear internationalisation strategy and the management commitment to implement it;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1.2b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Develop a recognition system for staff mobility to raise its status;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1.2c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Provide assistance and adopt greater flexibility in making teachers/staff mobility possible;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1.2d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Produce a tool to analyse the quality of the mobility processes and experiences for staff and propose ways and measures to further support staff mobility through validation, certification and recognition.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actor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3: Industry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INHIBITORS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endParaRPr lang="en-GB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 exists to organise mobilities for teachers/staff in foreign companies due to lack of partnerships between VET providers and companies.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actor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3: Industry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ENABLERS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Recognise industries/host organisations supporting mobility through a charter similar to how VET providers are recognised. This would also provide a means of certification to those companies who support 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mobility;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1.3b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Offer VET providers with databases/online catalogues to define potential mobilities with companies as the one shown in www.goandlearn.eu;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1.3c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Query companies to identify clearly what their expectations and needs are regarding staff mobility;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actor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3: Industry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ENABLERS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GB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Allocate specific mobility grants under Erasmus+ to engage companies’ representatives in mobility. Networking and maintaining the relations with companies are key to be able have a successful mobility 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1.3e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Initiate a platform on which companies interested in hosting staff could register, maybe in link with EURES or other tools like the Erasmus Intern for HE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2.1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National level activation - suggested actions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GB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We should simplify and reduce bureaucracy of mobility applications: less paper work, digitalization/on line, more 4.0 integration of all documents needed (Europass, quality commitments, assessments, mobility tool, different papers to different target groups, etc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4: Provide more support to VET providers, including training, in relation to EU Tools feasibility and integration (ECVET, LA – Learning Agreement, Europass Mobility, and CV Certificate etc.).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 rot="528380">
            <a:off x="5135145" y="427289"/>
            <a:ext cx="3893358" cy="3893805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10"/>
          <p:cNvSpPr/>
          <p:nvPr/>
        </p:nvSpPr>
        <p:spPr>
          <a:xfrm rot="204162">
            <a:off x="3148065" y="1630391"/>
            <a:ext cx="2625057" cy="2767280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8981" y="1139428"/>
            <a:ext cx="314459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EC Square Sans Pro Medium"/>
              </a:rPr>
              <a:t>Working group two – VET mobility  </a:t>
            </a:r>
            <a:endParaRPr lang="en-GB" sz="2400" dirty="0">
              <a:solidFill>
                <a:schemeClr val="bg1"/>
              </a:solidFill>
              <a:latin typeface="EC Square Sans Pro Medium"/>
            </a:endParaRPr>
          </a:p>
        </p:txBody>
      </p:sp>
      <p:sp>
        <p:nvSpPr>
          <p:cNvPr id="10" name="Rectangle 15"/>
          <p:cNvSpPr/>
          <p:nvPr/>
        </p:nvSpPr>
        <p:spPr>
          <a:xfrm rot="1599978">
            <a:off x="3260179" y="1442539"/>
            <a:ext cx="2211204" cy="775094"/>
          </a:xfrm>
          <a:custGeom>
            <a:avLst/>
            <a:gdLst>
              <a:gd name="connsiteX0" fmla="*/ 0 w 2186522"/>
              <a:gd name="connsiteY0" fmla="*/ 0 h 514416"/>
              <a:gd name="connsiteX1" fmla="*/ 2186522 w 2186522"/>
              <a:gd name="connsiteY1" fmla="*/ 0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186522"/>
              <a:gd name="connsiteY0" fmla="*/ 0 h 514416"/>
              <a:gd name="connsiteX1" fmla="*/ 1962904 w 2186522"/>
              <a:gd name="connsiteY1" fmla="*/ 157117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186522"/>
              <a:gd name="connsiteY0" fmla="*/ 0 h 514416"/>
              <a:gd name="connsiteX1" fmla="*/ 1962904 w 2186522"/>
              <a:gd name="connsiteY1" fmla="*/ 157117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741812"/>
              <a:gd name="connsiteY0" fmla="*/ 0 h 640270"/>
              <a:gd name="connsiteX1" fmla="*/ 1962904 w 2741812"/>
              <a:gd name="connsiteY1" fmla="*/ 157117 h 640270"/>
              <a:gd name="connsiteX2" fmla="*/ 2741812 w 2741812"/>
              <a:gd name="connsiteY2" fmla="*/ 640270 h 640270"/>
              <a:gd name="connsiteX3" fmla="*/ 0 w 2741812"/>
              <a:gd name="connsiteY3" fmla="*/ 514416 h 640270"/>
              <a:gd name="connsiteX4" fmla="*/ 0 w 2741812"/>
              <a:gd name="connsiteY4" fmla="*/ 0 h 640270"/>
              <a:gd name="connsiteX0" fmla="*/ 0 w 2741812"/>
              <a:gd name="connsiteY0" fmla="*/ 0 h 640270"/>
              <a:gd name="connsiteX1" fmla="*/ 1675912 w 2741812"/>
              <a:gd name="connsiteY1" fmla="*/ 200918 h 640270"/>
              <a:gd name="connsiteX2" fmla="*/ 2741812 w 2741812"/>
              <a:gd name="connsiteY2" fmla="*/ 640270 h 640270"/>
              <a:gd name="connsiteX3" fmla="*/ 0 w 2741812"/>
              <a:gd name="connsiteY3" fmla="*/ 514416 h 640270"/>
              <a:gd name="connsiteX4" fmla="*/ 0 w 2741812"/>
              <a:gd name="connsiteY4" fmla="*/ 0 h 640270"/>
              <a:gd name="connsiteX0" fmla="*/ 0 w 2507772"/>
              <a:gd name="connsiteY0" fmla="*/ 0 h 537750"/>
              <a:gd name="connsiteX1" fmla="*/ 1675912 w 2507772"/>
              <a:gd name="connsiteY1" fmla="*/ 200918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675912 w 2507772"/>
              <a:gd name="connsiteY1" fmla="*/ 200918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205074 w 2507772"/>
              <a:gd name="connsiteY1" fmla="*/ 29884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205074 w 2507772"/>
              <a:gd name="connsiteY1" fmla="*/ 29884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902819"/>
              <a:gd name="connsiteY0" fmla="*/ 0 h 934037"/>
              <a:gd name="connsiteX1" fmla="*/ 1205074 w 2902819"/>
              <a:gd name="connsiteY1" fmla="*/ 29884 h 934037"/>
              <a:gd name="connsiteX2" fmla="*/ 2902819 w 2902819"/>
              <a:gd name="connsiteY2" fmla="*/ 934037 h 934037"/>
              <a:gd name="connsiteX3" fmla="*/ 0 w 2902819"/>
              <a:gd name="connsiteY3" fmla="*/ 514416 h 934037"/>
              <a:gd name="connsiteX4" fmla="*/ 0 w 2902819"/>
              <a:gd name="connsiteY4" fmla="*/ 0 h 934037"/>
              <a:gd name="connsiteX0" fmla="*/ 0 w 2227180"/>
              <a:gd name="connsiteY0" fmla="*/ 0 h 553316"/>
              <a:gd name="connsiteX1" fmla="*/ 1205074 w 2227180"/>
              <a:gd name="connsiteY1" fmla="*/ 29884 h 553316"/>
              <a:gd name="connsiteX2" fmla="*/ 2227180 w 2227180"/>
              <a:gd name="connsiteY2" fmla="*/ 553316 h 553316"/>
              <a:gd name="connsiteX3" fmla="*/ 0 w 2227180"/>
              <a:gd name="connsiteY3" fmla="*/ 514416 h 553316"/>
              <a:gd name="connsiteX4" fmla="*/ 0 w 2227180"/>
              <a:gd name="connsiteY4" fmla="*/ 0 h 553316"/>
              <a:gd name="connsiteX0" fmla="*/ 0 w 2294019"/>
              <a:gd name="connsiteY0" fmla="*/ 0 h 553316"/>
              <a:gd name="connsiteX1" fmla="*/ 1205074 w 2294019"/>
              <a:gd name="connsiteY1" fmla="*/ 29884 h 553316"/>
              <a:gd name="connsiteX2" fmla="*/ 2227180 w 2294019"/>
              <a:gd name="connsiteY2" fmla="*/ 553316 h 553316"/>
              <a:gd name="connsiteX3" fmla="*/ 0 w 2294019"/>
              <a:gd name="connsiteY3" fmla="*/ 514416 h 553316"/>
              <a:gd name="connsiteX4" fmla="*/ 0 w 2294019"/>
              <a:gd name="connsiteY4" fmla="*/ 0 h 553316"/>
              <a:gd name="connsiteX0" fmla="*/ 0 w 2244183"/>
              <a:gd name="connsiteY0" fmla="*/ 0 h 553316"/>
              <a:gd name="connsiteX1" fmla="*/ 1205074 w 2244183"/>
              <a:gd name="connsiteY1" fmla="*/ 29884 h 553316"/>
              <a:gd name="connsiteX2" fmla="*/ 2227180 w 2244183"/>
              <a:gd name="connsiteY2" fmla="*/ 553316 h 553316"/>
              <a:gd name="connsiteX3" fmla="*/ 0 w 2244183"/>
              <a:gd name="connsiteY3" fmla="*/ 514416 h 553316"/>
              <a:gd name="connsiteX4" fmla="*/ 0 w 2244183"/>
              <a:gd name="connsiteY4" fmla="*/ 0 h 553316"/>
              <a:gd name="connsiteX0" fmla="*/ 0 w 2227180"/>
              <a:gd name="connsiteY0" fmla="*/ 0 h 553316"/>
              <a:gd name="connsiteX1" fmla="*/ 1205074 w 2227180"/>
              <a:gd name="connsiteY1" fmla="*/ 29884 h 553316"/>
              <a:gd name="connsiteX2" fmla="*/ 2227180 w 2227180"/>
              <a:gd name="connsiteY2" fmla="*/ 553316 h 553316"/>
              <a:gd name="connsiteX3" fmla="*/ 0 w 2227180"/>
              <a:gd name="connsiteY3" fmla="*/ 514416 h 553316"/>
              <a:gd name="connsiteX4" fmla="*/ 0 w 2227180"/>
              <a:gd name="connsiteY4" fmla="*/ 0 h 553316"/>
              <a:gd name="connsiteX0" fmla="*/ 0 w 2355176"/>
              <a:gd name="connsiteY0" fmla="*/ 0 h 514416"/>
              <a:gd name="connsiteX1" fmla="*/ 1205074 w 2355176"/>
              <a:gd name="connsiteY1" fmla="*/ 29884 h 514416"/>
              <a:gd name="connsiteX2" fmla="*/ 2355176 w 2355176"/>
              <a:gd name="connsiteY2" fmla="*/ 359683 h 514416"/>
              <a:gd name="connsiteX3" fmla="*/ 0 w 2355176"/>
              <a:gd name="connsiteY3" fmla="*/ 514416 h 514416"/>
              <a:gd name="connsiteX4" fmla="*/ 0 w 2355176"/>
              <a:gd name="connsiteY4" fmla="*/ 0 h 514416"/>
              <a:gd name="connsiteX0" fmla="*/ 0 w 2355176"/>
              <a:gd name="connsiteY0" fmla="*/ 0 h 514416"/>
              <a:gd name="connsiteX1" fmla="*/ 1205074 w 2355176"/>
              <a:gd name="connsiteY1" fmla="*/ 29884 h 514416"/>
              <a:gd name="connsiteX2" fmla="*/ 2355176 w 2355176"/>
              <a:gd name="connsiteY2" fmla="*/ 359683 h 514416"/>
              <a:gd name="connsiteX3" fmla="*/ 0 w 2355176"/>
              <a:gd name="connsiteY3" fmla="*/ 514416 h 514416"/>
              <a:gd name="connsiteX4" fmla="*/ 0 w 2355176"/>
              <a:gd name="connsiteY4" fmla="*/ 0 h 514416"/>
              <a:gd name="connsiteX0" fmla="*/ 0 w 2309876"/>
              <a:gd name="connsiteY0" fmla="*/ 0 h 514416"/>
              <a:gd name="connsiteX1" fmla="*/ 1205074 w 2309876"/>
              <a:gd name="connsiteY1" fmla="*/ 29884 h 514416"/>
              <a:gd name="connsiteX2" fmla="*/ 2309876 w 2309876"/>
              <a:gd name="connsiteY2" fmla="*/ 428578 h 514416"/>
              <a:gd name="connsiteX3" fmla="*/ 0 w 2309876"/>
              <a:gd name="connsiteY3" fmla="*/ 514416 h 514416"/>
              <a:gd name="connsiteX4" fmla="*/ 0 w 2309876"/>
              <a:gd name="connsiteY4" fmla="*/ 0 h 514416"/>
              <a:gd name="connsiteX0" fmla="*/ 0 w 2330329"/>
              <a:gd name="connsiteY0" fmla="*/ 0 h 514416"/>
              <a:gd name="connsiteX1" fmla="*/ 1205074 w 2330329"/>
              <a:gd name="connsiteY1" fmla="*/ 29884 h 514416"/>
              <a:gd name="connsiteX2" fmla="*/ 2330329 w 2330329"/>
              <a:gd name="connsiteY2" fmla="*/ 294681 h 514416"/>
              <a:gd name="connsiteX3" fmla="*/ 0 w 2330329"/>
              <a:gd name="connsiteY3" fmla="*/ 514416 h 514416"/>
              <a:gd name="connsiteX4" fmla="*/ 0 w 2330329"/>
              <a:gd name="connsiteY4" fmla="*/ 0 h 514416"/>
              <a:gd name="connsiteX0" fmla="*/ 0 w 2330329"/>
              <a:gd name="connsiteY0" fmla="*/ 0 h 514416"/>
              <a:gd name="connsiteX1" fmla="*/ 1205074 w 2330329"/>
              <a:gd name="connsiteY1" fmla="*/ 29884 h 514416"/>
              <a:gd name="connsiteX2" fmla="*/ 2330329 w 2330329"/>
              <a:gd name="connsiteY2" fmla="*/ 294681 h 514416"/>
              <a:gd name="connsiteX3" fmla="*/ 0 w 2330329"/>
              <a:gd name="connsiteY3" fmla="*/ 514416 h 514416"/>
              <a:gd name="connsiteX4" fmla="*/ 0 w 2330329"/>
              <a:gd name="connsiteY4" fmla="*/ 0 h 514416"/>
              <a:gd name="connsiteX0" fmla="*/ 0 w 2330329"/>
              <a:gd name="connsiteY0" fmla="*/ 0 h 523386"/>
              <a:gd name="connsiteX1" fmla="*/ 1205074 w 2330329"/>
              <a:gd name="connsiteY1" fmla="*/ 29884 h 523386"/>
              <a:gd name="connsiteX2" fmla="*/ 2330329 w 2330329"/>
              <a:gd name="connsiteY2" fmla="*/ 294681 h 523386"/>
              <a:gd name="connsiteX3" fmla="*/ 0 w 2330329"/>
              <a:gd name="connsiteY3" fmla="*/ 514416 h 523386"/>
              <a:gd name="connsiteX4" fmla="*/ 0 w 2330329"/>
              <a:gd name="connsiteY4" fmla="*/ 0 h 523386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59443"/>
              <a:gd name="connsiteY0" fmla="*/ 0 h 644656"/>
              <a:gd name="connsiteX1" fmla="*/ 1205074 w 2359443"/>
              <a:gd name="connsiteY1" fmla="*/ 29884 h 644656"/>
              <a:gd name="connsiteX2" fmla="*/ 2359443 w 2359443"/>
              <a:gd name="connsiteY2" fmla="*/ 340860 h 644656"/>
              <a:gd name="connsiteX3" fmla="*/ 0 w 2359443"/>
              <a:gd name="connsiteY3" fmla="*/ 514416 h 644656"/>
              <a:gd name="connsiteX4" fmla="*/ 0 w 2359443"/>
              <a:gd name="connsiteY4" fmla="*/ 0 h 644656"/>
              <a:gd name="connsiteX0" fmla="*/ 0 w 2359443"/>
              <a:gd name="connsiteY0" fmla="*/ 0 h 644656"/>
              <a:gd name="connsiteX1" fmla="*/ 1093264 w 2359443"/>
              <a:gd name="connsiteY1" fmla="*/ 108442 h 644656"/>
              <a:gd name="connsiteX2" fmla="*/ 2359443 w 2359443"/>
              <a:gd name="connsiteY2" fmla="*/ 340860 h 644656"/>
              <a:gd name="connsiteX3" fmla="*/ 0 w 2359443"/>
              <a:gd name="connsiteY3" fmla="*/ 514416 h 644656"/>
              <a:gd name="connsiteX4" fmla="*/ 0 w 2359443"/>
              <a:gd name="connsiteY4" fmla="*/ 0 h 644656"/>
              <a:gd name="connsiteX0" fmla="*/ 12928 w 2359443"/>
              <a:gd name="connsiteY0" fmla="*/ 53135 h 536537"/>
              <a:gd name="connsiteX1" fmla="*/ 1093264 w 2359443"/>
              <a:gd name="connsiteY1" fmla="*/ 323 h 536537"/>
              <a:gd name="connsiteX2" fmla="*/ 2359443 w 2359443"/>
              <a:gd name="connsiteY2" fmla="*/ 232741 h 536537"/>
              <a:gd name="connsiteX3" fmla="*/ 0 w 2359443"/>
              <a:gd name="connsiteY3" fmla="*/ 406297 h 536537"/>
              <a:gd name="connsiteX4" fmla="*/ 12928 w 2359443"/>
              <a:gd name="connsiteY4" fmla="*/ 53135 h 536537"/>
              <a:gd name="connsiteX0" fmla="*/ 12928 w 2351789"/>
              <a:gd name="connsiteY0" fmla="*/ 53003 h 590216"/>
              <a:gd name="connsiteX1" fmla="*/ 1093264 w 2351789"/>
              <a:gd name="connsiteY1" fmla="*/ 191 h 590216"/>
              <a:gd name="connsiteX2" fmla="*/ 2351789 w 2351789"/>
              <a:gd name="connsiteY2" fmla="*/ 310035 h 590216"/>
              <a:gd name="connsiteX3" fmla="*/ 0 w 2351789"/>
              <a:gd name="connsiteY3" fmla="*/ 406165 h 590216"/>
              <a:gd name="connsiteX4" fmla="*/ 12928 w 2351789"/>
              <a:gd name="connsiteY4" fmla="*/ 53003 h 590216"/>
              <a:gd name="connsiteX0" fmla="*/ 12928 w 2563235"/>
              <a:gd name="connsiteY0" fmla="*/ 53368 h 505652"/>
              <a:gd name="connsiteX1" fmla="*/ 1093264 w 2563235"/>
              <a:gd name="connsiteY1" fmla="*/ 556 h 505652"/>
              <a:gd name="connsiteX2" fmla="*/ 2563235 w 2563235"/>
              <a:gd name="connsiteY2" fmla="*/ 185158 h 505652"/>
              <a:gd name="connsiteX3" fmla="*/ 0 w 2563235"/>
              <a:gd name="connsiteY3" fmla="*/ 406530 h 505652"/>
              <a:gd name="connsiteX4" fmla="*/ 12928 w 2563235"/>
              <a:gd name="connsiteY4" fmla="*/ 53368 h 505652"/>
              <a:gd name="connsiteX0" fmla="*/ 12928 w 2563235"/>
              <a:gd name="connsiteY0" fmla="*/ 53006 h 505290"/>
              <a:gd name="connsiteX1" fmla="*/ 1093264 w 2563235"/>
              <a:gd name="connsiteY1" fmla="*/ 194 h 505290"/>
              <a:gd name="connsiteX2" fmla="*/ 2563235 w 2563235"/>
              <a:gd name="connsiteY2" fmla="*/ 184796 h 505290"/>
              <a:gd name="connsiteX3" fmla="*/ 0 w 2563235"/>
              <a:gd name="connsiteY3" fmla="*/ 406168 h 505290"/>
              <a:gd name="connsiteX4" fmla="*/ 12928 w 2563235"/>
              <a:gd name="connsiteY4" fmla="*/ 53006 h 505290"/>
              <a:gd name="connsiteX0" fmla="*/ 12928 w 2252901"/>
              <a:gd name="connsiteY0" fmla="*/ 53011 h 501511"/>
              <a:gd name="connsiteX1" fmla="*/ 1093264 w 2252901"/>
              <a:gd name="connsiteY1" fmla="*/ 199 h 501511"/>
              <a:gd name="connsiteX2" fmla="*/ 2252901 w 2252901"/>
              <a:gd name="connsiteY2" fmla="*/ 178784 h 501511"/>
              <a:gd name="connsiteX3" fmla="*/ 0 w 2252901"/>
              <a:gd name="connsiteY3" fmla="*/ 406173 h 501511"/>
              <a:gd name="connsiteX4" fmla="*/ 12928 w 2252901"/>
              <a:gd name="connsiteY4" fmla="*/ 53011 h 501511"/>
              <a:gd name="connsiteX0" fmla="*/ 12928 w 2253118"/>
              <a:gd name="connsiteY0" fmla="*/ 53011 h 421839"/>
              <a:gd name="connsiteX1" fmla="*/ 1093264 w 2253118"/>
              <a:gd name="connsiteY1" fmla="*/ 199 h 421839"/>
              <a:gd name="connsiteX2" fmla="*/ 2252901 w 2253118"/>
              <a:gd name="connsiteY2" fmla="*/ 178784 h 421839"/>
              <a:gd name="connsiteX3" fmla="*/ 0 w 2253118"/>
              <a:gd name="connsiteY3" fmla="*/ 406173 h 421839"/>
              <a:gd name="connsiteX4" fmla="*/ 12928 w 2253118"/>
              <a:gd name="connsiteY4" fmla="*/ 53011 h 421839"/>
              <a:gd name="connsiteX0" fmla="*/ 12928 w 2252901"/>
              <a:gd name="connsiteY0" fmla="*/ 53011 h 406173"/>
              <a:gd name="connsiteX1" fmla="*/ 1093264 w 2252901"/>
              <a:gd name="connsiteY1" fmla="*/ 199 h 406173"/>
              <a:gd name="connsiteX2" fmla="*/ 2252901 w 2252901"/>
              <a:gd name="connsiteY2" fmla="*/ 178784 h 406173"/>
              <a:gd name="connsiteX3" fmla="*/ 0 w 2252901"/>
              <a:gd name="connsiteY3" fmla="*/ 406173 h 406173"/>
              <a:gd name="connsiteX4" fmla="*/ 12928 w 2252901"/>
              <a:gd name="connsiteY4" fmla="*/ 53011 h 406173"/>
              <a:gd name="connsiteX0" fmla="*/ 12928 w 2424927"/>
              <a:gd name="connsiteY0" fmla="*/ 53011 h 474993"/>
              <a:gd name="connsiteX1" fmla="*/ 1093264 w 2424927"/>
              <a:gd name="connsiteY1" fmla="*/ 199 h 474993"/>
              <a:gd name="connsiteX2" fmla="*/ 2252901 w 2424927"/>
              <a:gd name="connsiteY2" fmla="*/ 178784 h 474993"/>
              <a:gd name="connsiteX3" fmla="*/ 0 w 2424927"/>
              <a:gd name="connsiteY3" fmla="*/ 406173 h 474993"/>
              <a:gd name="connsiteX4" fmla="*/ 12928 w 2424927"/>
              <a:gd name="connsiteY4" fmla="*/ 53011 h 474993"/>
              <a:gd name="connsiteX0" fmla="*/ 12928 w 2252901"/>
              <a:gd name="connsiteY0" fmla="*/ 53011 h 406173"/>
              <a:gd name="connsiteX1" fmla="*/ 1093264 w 2252901"/>
              <a:gd name="connsiteY1" fmla="*/ 199 h 406173"/>
              <a:gd name="connsiteX2" fmla="*/ 2252901 w 2252901"/>
              <a:gd name="connsiteY2" fmla="*/ 178784 h 406173"/>
              <a:gd name="connsiteX3" fmla="*/ 0 w 2252901"/>
              <a:gd name="connsiteY3" fmla="*/ 406173 h 406173"/>
              <a:gd name="connsiteX4" fmla="*/ 12928 w 2252901"/>
              <a:gd name="connsiteY4" fmla="*/ 53011 h 406173"/>
              <a:gd name="connsiteX0" fmla="*/ 12928 w 2252901"/>
              <a:gd name="connsiteY0" fmla="*/ 175388 h 528550"/>
              <a:gd name="connsiteX1" fmla="*/ 1093264 w 2252901"/>
              <a:gd name="connsiteY1" fmla="*/ 122576 h 528550"/>
              <a:gd name="connsiteX2" fmla="*/ 2252901 w 2252901"/>
              <a:gd name="connsiteY2" fmla="*/ 301161 h 528550"/>
              <a:gd name="connsiteX3" fmla="*/ 0 w 2252901"/>
              <a:gd name="connsiteY3" fmla="*/ 528550 h 528550"/>
              <a:gd name="connsiteX4" fmla="*/ 12928 w 2252901"/>
              <a:gd name="connsiteY4" fmla="*/ 175388 h 528550"/>
              <a:gd name="connsiteX0" fmla="*/ 12928 w 2381381"/>
              <a:gd name="connsiteY0" fmla="*/ 52812 h 405974"/>
              <a:gd name="connsiteX1" fmla="*/ 1093264 w 2381381"/>
              <a:gd name="connsiteY1" fmla="*/ 0 h 405974"/>
              <a:gd name="connsiteX2" fmla="*/ 2252901 w 2381381"/>
              <a:gd name="connsiteY2" fmla="*/ 178585 h 405974"/>
              <a:gd name="connsiteX3" fmla="*/ 0 w 2381381"/>
              <a:gd name="connsiteY3" fmla="*/ 405974 h 405974"/>
              <a:gd name="connsiteX4" fmla="*/ 12928 w 2381381"/>
              <a:gd name="connsiteY4" fmla="*/ 52812 h 405974"/>
              <a:gd name="connsiteX0" fmla="*/ 12928 w 2424244"/>
              <a:gd name="connsiteY0" fmla="*/ 65870 h 419032"/>
              <a:gd name="connsiteX1" fmla="*/ 1093264 w 2424244"/>
              <a:gd name="connsiteY1" fmla="*/ 13058 h 419032"/>
              <a:gd name="connsiteX2" fmla="*/ 2252901 w 2424244"/>
              <a:gd name="connsiteY2" fmla="*/ 191643 h 419032"/>
              <a:gd name="connsiteX3" fmla="*/ 0 w 2424244"/>
              <a:gd name="connsiteY3" fmla="*/ 419032 h 419032"/>
              <a:gd name="connsiteX4" fmla="*/ 12928 w 2424244"/>
              <a:gd name="connsiteY4" fmla="*/ 65870 h 419032"/>
              <a:gd name="connsiteX0" fmla="*/ 12928 w 2281591"/>
              <a:gd name="connsiteY0" fmla="*/ 54696 h 407858"/>
              <a:gd name="connsiteX1" fmla="*/ 1093264 w 2281591"/>
              <a:gd name="connsiteY1" fmla="*/ 1884 h 407858"/>
              <a:gd name="connsiteX2" fmla="*/ 2252901 w 2281591"/>
              <a:gd name="connsiteY2" fmla="*/ 180469 h 407858"/>
              <a:gd name="connsiteX3" fmla="*/ 0 w 2281591"/>
              <a:gd name="connsiteY3" fmla="*/ 407858 h 407858"/>
              <a:gd name="connsiteX4" fmla="*/ 12928 w 2281591"/>
              <a:gd name="connsiteY4" fmla="*/ 54696 h 407858"/>
              <a:gd name="connsiteX0" fmla="*/ 12928 w 2254865"/>
              <a:gd name="connsiteY0" fmla="*/ 58407 h 411569"/>
              <a:gd name="connsiteX1" fmla="*/ 1093264 w 2254865"/>
              <a:gd name="connsiteY1" fmla="*/ 5595 h 411569"/>
              <a:gd name="connsiteX2" fmla="*/ 2252901 w 2254865"/>
              <a:gd name="connsiteY2" fmla="*/ 184180 h 411569"/>
              <a:gd name="connsiteX3" fmla="*/ 0 w 2254865"/>
              <a:gd name="connsiteY3" fmla="*/ 411569 h 411569"/>
              <a:gd name="connsiteX4" fmla="*/ 12928 w 2254865"/>
              <a:gd name="connsiteY4" fmla="*/ 58407 h 411569"/>
              <a:gd name="connsiteX0" fmla="*/ 12928 w 2266797"/>
              <a:gd name="connsiteY0" fmla="*/ 53290 h 406452"/>
              <a:gd name="connsiteX1" fmla="*/ 1093264 w 2266797"/>
              <a:gd name="connsiteY1" fmla="*/ 478 h 406452"/>
              <a:gd name="connsiteX2" fmla="*/ 2252901 w 2266797"/>
              <a:gd name="connsiteY2" fmla="*/ 179063 h 406452"/>
              <a:gd name="connsiteX3" fmla="*/ 0 w 2266797"/>
              <a:gd name="connsiteY3" fmla="*/ 406452 h 406452"/>
              <a:gd name="connsiteX4" fmla="*/ 12928 w 2266797"/>
              <a:gd name="connsiteY4" fmla="*/ 53290 h 406452"/>
              <a:gd name="connsiteX0" fmla="*/ 12928 w 2317035"/>
              <a:gd name="connsiteY0" fmla="*/ 52812 h 405974"/>
              <a:gd name="connsiteX1" fmla="*/ 1093264 w 2317035"/>
              <a:gd name="connsiteY1" fmla="*/ 0 h 405974"/>
              <a:gd name="connsiteX2" fmla="*/ 2252901 w 2317035"/>
              <a:gd name="connsiteY2" fmla="*/ 178585 h 405974"/>
              <a:gd name="connsiteX3" fmla="*/ 0 w 2317035"/>
              <a:gd name="connsiteY3" fmla="*/ 405974 h 405974"/>
              <a:gd name="connsiteX4" fmla="*/ 12928 w 2317035"/>
              <a:gd name="connsiteY4" fmla="*/ 52812 h 405974"/>
              <a:gd name="connsiteX0" fmla="*/ 12928 w 2257263"/>
              <a:gd name="connsiteY0" fmla="*/ 67318 h 420480"/>
              <a:gd name="connsiteX1" fmla="*/ 1093264 w 2257263"/>
              <a:gd name="connsiteY1" fmla="*/ 14506 h 420480"/>
              <a:gd name="connsiteX2" fmla="*/ 2252901 w 2257263"/>
              <a:gd name="connsiteY2" fmla="*/ 193091 h 420480"/>
              <a:gd name="connsiteX3" fmla="*/ 0 w 2257263"/>
              <a:gd name="connsiteY3" fmla="*/ 420480 h 420480"/>
              <a:gd name="connsiteX4" fmla="*/ 12928 w 2257263"/>
              <a:gd name="connsiteY4" fmla="*/ 67318 h 420480"/>
              <a:gd name="connsiteX0" fmla="*/ 12928 w 2304826"/>
              <a:gd name="connsiteY0" fmla="*/ 73757 h 426919"/>
              <a:gd name="connsiteX1" fmla="*/ 1093264 w 2304826"/>
              <a:gd name="connsiteY1" fmla="*/ 20945 h 426919"/>
              <a:gd name="connsiteX2" fmla="*/ 2300586 w 2304826"/>
              <a:gd name="connsiteY2" fmla="*/ 185600 h 426919"/>
              <a:gd name="connsiteX3" fmla="*/ 0 w 2304826"/>
              <a:gd name="connsiteY3" fmla="*/ 426919 h 426919"/>
              <a:gd name="connsiteX4" fmla="*/ 12928 w 2304826"/>
              <a:gd name="connsiteY4" fmla="*/ 73757 h 426919"/>
              <a:gd name="connsiteX0" fmla="*/ 12928 w 2304826"/>
              <a:gd name="connsiteY0" fmla="*/ 52812 h 405974"/>
              <a:gd name="connsiteX1" fmla="*/ 1093264 w 2304826"/>
              <a:gd name="connsiteY1" fmla="*/ 0 h 405974"/>
              <a:gd name="connsiteX2" fmla="*/ 2300586 w 2304826"/>
              <a:gd name="connsiteY2" fmla="*/ 164655 h 405974"/>
              <a:gd name="connsiteX3" fmla="*/ 0 w 2304826"/>
              <a:gd name="connsiteY3" fmla="*/ 405974 h 405974"/>
              <a:gd name="connsiteX4" fmla="*/ 12928 w 2304826"/>
              <a:gd name="connsiteY4" fmla="*/ 52812 h 405974"/>
              <a:gd name="connsiteX0" fmla="*/ 12928 w 2304826"/>
              <a:gd name="connsiteY0" fmla="*/ 52812 h 405974"/>
              <a:gd name="connsiteX1" fmla="*/ 1093264 w 2304826"/>
              <a:gd name="connsiteY1" fmla="*/ 0 h 405974"/>
              <a:gd name="connsiteX2" fmla="*/ 2300586 w 2304826"/>
              <a:gd name="connsiteY2" fmla="*/ 164655 h 405974"/>
              <a:gd name="connsiteX3" fmla="*/ 0 w 2304826"/>
              <a:gd name="connsiteY3" fmla="*/ 405974 h 405974"/>
              <a:gd name="connsiteX4" fmla="*/ 12928 w 2304826"/>
              <a:gd name="connsiteY4" fmla="*/ 52812 h 405974"/>
              <a:gd name="connsiteX0" fmla="*/ 12928 w 2304826"/>
              <a:gd name="connsiteY0" fmla="*/ 74648 h 427810"/>
              <a:gd name="connsiteX1" fmla="*/ 1093264 w 2304826"/>
              <a:gd name="connsiteY1" fmla="*/ 21836 h 427810"/>
              <a:gd name="connsiteX2" fmla="*/ 2300586 w 2304826"/>
              <a:gd name="connsiteY2" fmla="*/ 186491 h 427810"/>
              <a:gd name="connsiteX3" fmla="*/ 0 w 2304826"/>
              <a:gd name="connsiteY3" fmla="*/ 427810 h 427810"/>
              <a:gd name="connsiteX4" fmla="*/ 12928 w 2304826"/>
              <a:gd name="connsiteY4" fmla="*/ 74648 h 427810"/>
              <a:gd name="connsiteX0" fmla="*/ 12928 w 2420331"/>
              <a:gd name="connsiteY0" fmla="*/ 55452 h 408614"/>
              <a:gd name="connsiteX1" fmla="*/ 1093264 w 2420331"/>
              <a:gd name="connsiteY1" fmla="*/ 2640 h 408614"/>
              <a:gd name="connsiteX2" fmla="*/ 2300586 w 2420331"/>
              <a:gd name="connsiteY2" fmla="*/ 167295 h 408614"/>
              <a:gd name="connsiteX3" fmla="*/ 0 w 2420331"/>
              <a:gd name="connsiteY3" fmla="*/ 408614 h 408614"/>
              <a:gd name="connsiteX4" fmla="*/ 12928 w 2420331"/>
              <a:gd name="connsiteY4" fmla="*/ 55452 h 408614"/>
              <a:gd name="connsiteX0" fmla="*/ 12928 w 2317341"/>
              <a:gd name="connsiteY0" fmla="*/ 180432 h 533594"/>
              <a:gd name="connsiteX1" fmla="*/ 988605 w 2317341"/>
              <a:gd name="connsiteY1" fmla="*/ 0 h 533594"/>
              <a:gd name="connsiteX2" fmla="*/ 2300586 w 2317341"/>
              <a:gd name="connsiteY2" fmla="*/ 292275 h 533594"/>
              <a:gd name="connsiteX3" fmla="*/ 0 w 2317341"/>
              <a:gd name="connsiteY3" fmla="*/ 533594 h 533594"/>
              <a:gd name="connsiteX4" fmla="*/ 12928 w 2317341"/>
              <a:gd name="connsiteY4" fmla="*/ 180432 h 533594"/>
              <a:gd name="connsiteX0" fmla="*/ 12928 w 2317807"/>
              <a:gd name="connsiteY0" fmla="*/ 180432 h 533594"/>
              <a:gd name="connsiteX1" fmla="*/ 988605 w 2317807"/>
              <a:gd name="connsiteY1" fmla="*/ 0 h 533594"/>
              <a:gd name="connsiteX2" fmla="*/ 2300586 w 2317807"/>
              <a:gd name="connsiteY2" fmla="*/ 292275 h 533594"/>
              <a:gd name="connsiteX3" fmla="*/ 0 w 2317807"/>
              <a:gd name="connsiteY3" fmla="*/ 533594 h 533594"/>
              <a:gd name="connsiteX4" fmla="*/ 12928 w 2317807"/>
              <a:gd name="connsiteY4" fmla="*/ 180432 h 533594"/>
              <a:gd name="connsiteX0" fmla="*/ 12928 w 2321260"/>
              <a:gd name="connsiteY0" fmla="*/ 233516 h 586678"/>
              <a:gd name="connsiteX1" fmla="*/ 1060008 w 2321260"/>
              <a:gd name="connsiteY1" fmla="*/ 0 h 586678"/>
              <a:gd name="connsiteX2" fmla="*/ 2300586 w 2321260"/>
              <a:gd name="connsiteY2" fmla="*/ 345359 h 586678"/>
              <a:gd name="connsiteX3" fmla="*/ 0 w 2321260"/>
              <a:gd name="connsiteY3" fmla="*/ 586678 h 586678"/>
              <a:gd name="connsiteX4" fmla="*/ 12928 w 2321260"/>
              <a:gd name="connsiteY4" fmla="*/ 233516 h 586678"/>
              <a:gd name="connsiteX0" fmla="*/ 12928 w 2314334"/>
              <a:gd name="connsiteY0" fmla="*/ 95475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12928 w 2314334"/>
              <a:gd name="connsiteY4" fmla="*/ 95475 h 448637"/>
              <a:gd name="connsiteX0" fmla="*/ 47188 w 2314334"/>
              <a:gd name="connsiteY0" fmla="*/ 162611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47188 w 2314334"/>
              <a:gd name="connsiteY4" fmla="*/ 162611 h 448637"/>
              <a:gd name="connsiteX0" fmla="*/ 90859 w 2314334"/>
              <a:gd name="connsiteY0" fmla="*/ 231880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90859 w 2314334"/>
              <a:gd name="connsiteY4" fmla="*/ 231880 h 448637"/>
              <a:gd name="connsiteX0" fmla="*/ 69153 w 2314334"/>
              <a:gd name="connsiteY0" fmla="*/ 414970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69153 w 2314334"/>
              <a:gd name="connsiteY4" fmla="*/ 414970 h 448637"/>
              <a:gd name="connsiteX0" fmla="*/ 28991 w 2314334"/>
              <a:gd name="connsiteY0" fmla="*/ 133749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28991 w 2314334"/>
              <a:gd name="connsiteY4" fmla="*/ 133749 h 448637"/>
              <a:gd name="connsiteX0" fmla="*/ 0 w 2827446"/>
              <a:gd name="connsiteY0" fmla="*/ 604594 h 604594"/>
              <a:gd name="connsiteX1" fmla="*/ 1418143 w 2827446"/>
              <a:gd name="connsiteY1" fmla="*/ 0 h 604594"/>
              <a:gd name="connsiteX2" fmla="*/ 2813698 w 2827446"/>
              <a:gd name="connsiteY2" fmla="*/ 207318 h 604594"/>
              <a:gd name="connsiteX3" fmla="*/ 513112 w 2827446"/>
              <a:gd name="connsiteY3" fmla="*/ 448637 h 604594"/>
              <a:gd name="connsiteX4" fmla="*/ 0 w 2827446"/>
              <a:gd name="connsiteY4" fmla="*/ 604594 h 604594"/>
              <a:gd name="connsiteX0" fmla="*/ 649408 w 2314334"/>
              <a:gd name="connsiteY0" fmla="*/ 81408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649408 w 2314334"/>
              <a:gd name="connsiteY4" fmla="*/ 81408 h 448637"/>
              <a:gd name="connsiteX0" fmla="*/ 930375 w 2314334"/>
              <a:gd name="connsiteY0" fmla="*/ 0 h 471766"/>
              <a:gd name="connsiteX1" fmla="*/ 905031 w 2314334"/>
              <a:gd name="connsiteY1" fmla="*/ 23129 h 471766"/>
              <a:gd name="connsiteX2" fmla="*/ 2300586 w 2314334"/>
              <a:gd name="connsiteY2" fmla="*/ 230447 h 471766"/>
              <a:gd name="connsiteX3" fmla="*/ 0 w 2314334"/>
              <a:gd name="connsiteY3" fmla="*/ 471766 h 471766"/>
              <a:gd name="connsiteX4" fmla="*/ 930375 w 2314334"/>
              <a:gd name="connsiteY4" fmla="*/ 0 h 471766"/>
              <a:gd name="connsiteX0" fmla="*/ 945934 w 2314334"/>
              <a:gd name="connsiteY0" fmla="*/ 0 h 562244"/>
              <a:gd name="connsiteX1" fmla="*/ 905031 w 2314334"/>
              <a:gd name="connsiteY1" fmla="*/ 113607 h 562244"/>
              <a:gd name="connsiteX2" fmla="*/ 2300586 w 2314334"/>
              <a:gd name="connsiteY2" fmla="*/ 320925 h 562244"/>
              <a:gd name="connsiteX3" fmla="*/ 0 w 2314334"/>
              <a:gd name="connsiteY3" fmla="*/ 562244 h 562244"/>
              <a:gd name="connsiteX4" fmla="*/ 945934 w 2314334"/>
              <a:gd name="connsiteY4" fmla="*/ 0 h 562244"/>
              <a:gd name="connsiteX0" fmla="*/ 950452 w 2314334"/>
              <a:gd name="connsiteY0" fmla="*/ 0 h 516691"/>
              <a:gd name="connsiteX1" fmla="*/ 905031 w 2314334"/>
              <a:gd name="connsiteY1" fmla="*/ 68054 h 516691"/>
              <a:gd name="connsiteX2" fmla="*/ 2300586 w 2314334"/>
              <a:gd name="connsiteY2" fmla="*/ 275372 h 516691"/>
              <a:gd name="connsiteX3" fmla="*/ 0 w 2314334"/>
              <a:gd name="connsiteY3" fmla="*/ 516691 h 516691"/>
              <a:gd name="connsiteX4" fmla="*/ 950452 w 2314334"/>
              <a:gd name="connsiteY4" fmla="*/ 0 h 516691"/>
              <a:gd name="connsiteX0" fmla="*/ 950452 w 2514206"/>
              <a:gd name="connsiteY0" fmla="*/ 0 h 516691"/>
              <a:gd name="connsiteX1" fmla="*/ 905031 w 2514206"/>
              <a:gd name="connsiteY1" fmla="*/ 68054 h 516691"/>
              <a:gd name="connsiteX2" fmla="*/ 2502369 w 2514206"/>
              <a:gd name="connsiteY2" fmla="*/ 83620 h 516691"/>
              <a:gd name="connsiteX3" fmla="*/ 0 w 2514206"/>
              <a:gd name="connsiteY3" fmla="*/ 516691 h 516691"/>
              <a:gd name="connsiteX4" fmla="*/ 950452 w 2514206"/>
              <a:gd name="connsiteY4" fmla="*/ 0 h 516691"/>
              <a:gd name="connsiteX0" fmla="*/ 950452 w 1930629"/>
              <a:gd name="connsiteY0" fmla="*/ 0 h 516691"/>
              <a:gd name="connsiteX1" fmla="*/ 905031 w 1930629"/>
              <a:gd name="connsiteY1" fmla="*/ 68054 h 516691"/>
              <a:gd name="connsiteX2" fmla="*/ 1910692 w 1930629"/>
              <a:gd name="connsiteY2" fmla="*/ 271112 h 516691"/>
              <a:gd name="connsiteX3" fmla="*/ 0 w 1930629"/>
              <a:gd name="connsiteY3" fmla="*/ 516691 h 516691"/>
              <a:gd name="connsiteX4" fmla="*/ 950452 w 1930629"/>
              <a:gd name="connsiteY4" fmla="*/ 0 h 516691"/>
              <a:gd name="connsiteX0" fmla="*/ 950452 w 2011099"/>
              <a:gd name="connsiteY0" fmla="*/ 3807 h 520498"/>
              <a:gd name="connsiteX1" fmla="*/ 905031 w 2011099"/>
              <a:gd name="connsiteY1" fmla="*/ 71861 h 520498"/>
              <a:gd name="connsiteX2" fmla="*/ 1992883 w 2011099"/>
              <a:gd name="connsiteY2" fmla="*/ 21430 h 520498"/>
              <a:gd name="connsiteX3" fmla="*/ 0 w 2011099"/>
              <a:gd name="connsiteY3" fmla="*/ 520498 h 520498"/>
              <a:gd name="connsiteX4" fmla="*/ 950452 w 2011099"/>
              <a:gd name="connsiteY4" fmla="*/ 3807 h 520498"/>
              <a:gd name="connsiteX0" fmla="*/ 881726 w 2011099"/>
              <a:gd name="connsiteY0" fmla="*/ 0 h 604954"/>
              <a:gd name="connsiteX1" fmla="*/ 905031 w 2011099"/>
              <a:gd name="connsiteY1" fmla="*/ 156317 h 604954"/>
              <a:gd name="connsiteX2" fmla="*/ 1992883 w 2011099"/>
              <a:gd name="connsiteY2" fmla="*/ 105886 h 604954"/>
              <a:gd name="connsiteX3" fmla="*/ 0 w 2011099"/>
              <a:gd name="connsiteY3" fmla="*/ 604954 h 604954"/>
              <a:gd name="connsiteX4" fmla="*/ 881726 w 2011099"/>
              <a:gd name="connsiteY4" fmla="*/ 0 h 604954"/>
              <a:gd name="connsiteX0" fmla="*/ 465352 w 2011099"/>
              <a:gd name="connsiteY0" fmla="*/ 0 h 547352"/>
              <a:gd name="connsiteX1" fmla="*/ 905031 w 2011099"/>
              <a:gd name="connsiteY1" fmla="*/ 98715 h 547352"/>
              <a:gd name="connsiteX2" fmla="*/ 1992883 w 2011099"/>
              <a:gd name="connsiteY2" fmla="*/ 48284 h 547352"/>
              <a:gd name="connsiteX3" fmla="*/ 0 w 2011099"/>
              <a:gd name="connsiteY3" fmla="*/ 547352 h 547352"/>
              <a:gd name="connsiteX4" fmla="*/ 465352 w 2011099"/>
              <a:gd name="connsiteY4" fmla="*/ 0 h 547352"/>
              <a:gd name="connsiteX0" fmla="*/ 465352 w 2043668"/>
              <a:gd name="connsiteY0" fmla="*/ 226816 h 774168"/>
              <a:gd name="connsiteX1" fmla="*/ 1533880 w 2043668"/>
              <a:gd name="connsiteY1" fmla="*/ 1350 h 774168"/>
              <a:gd name="connsiteX2" fmla="*/ 1992883 w 2043668"/>
              <a:gd name="connsiteY2" fmla="*/ 275100 h 774168"/>
              <a:gd name="connsiteX3" fmla="*/ 0 w 2043668"/>
              <a:gd name="connsiteY3" fmla="*/ 774168 h 774168"/>
              <a:gd name="connsiteX4" fmla="*/ 465352 w 2043668"/>
              <a:gd name="connsiteY4" fmla="*/ 226816 h 774168"/>
              <a:gd name="connsiteX0" fmla="*/ 465352 w 2058831"/>
              <a:gd name="connsiteY0" fmla="*/ 226816 h 774168"/>
              <a:gd name="connsiteX1" fmla="*/ 1533880 w 2058831"/>
              <a:gd name="connsiteY1" fmla="*/ 1350 h 774168"/>
              <a:gd name="connsiteX2" fmla="*/ 2010252 w 2058831"/>
              <a:gd name="connsiteY2" fmla="*/ 446722 h 774168"/>
              <a:gd name="connsiteX3" fmla="*/ 0 w 2058831"/>
              <a:gd name="connsiteY3" fmla="*/ 774168 h 774168"/>
              <a:gd name="connsiteX4" fmla="*/ 465352 w 2058831"/>
              <a:gd name="connsiteY4" fmla="*/ 226816 h 774168"/>
              <a:gd name="connsiteX0" fmla="*/ 351449 w 2058831"/>
              <a:gd name="connsiteY0" fmla="*/ 175846 h 774464"/>
              <a:gd name="connsiteX1" fmla="*/ 1533880 w 2058831"/>
              <a:gd name="connsiteY1" fmla="*/ 1646 h 774464"/>
              <a:gd name="connsiteX2" fmla="*/ 2010252 w 2058831"/>
              <a:gd name="connsiteY2" fmla="*/ 447018 h 774464"/>
              <a:gd name="connsiteX3" fmla="*/ 0 w 2058831"/>
              <a:gd name="connsiteY3" fmla="*/ 774464 h 774464"/>
              <a:gd name="connsiteX4" fmla="*/ 351449 w 2058831"/>
              <a:gd name="connsiteY4" fmla="*/ 175846 h 774464"/>
              <a:gd name="connsiteX0" fmla="*/ 319132 w 2058831"/>
              <a:gd name="connsiteY0" fmla="*/ 111801 h 775094"/>
              <a:gd name="connsiteX1" fmla="*/ 1533880 w 2058831"/>
              <a:gd name="connsiteY1" fmla="*/ 2276 h 775094"/>
              <a:gd name="connsiteX2" fmla="*/ 2010252 w 2058831"/>
              <a:gd name="connsiteY2" fmla="*/ 447648 h 775094"/>
              <a:gd name="connsiteX3" fmla="*/ 0 w 2058831"/>
              <a:gd name="connsiteY3" fmla="*/ 775094 h 775094"/>
              <a:gd name="connsiteX4" fmla="*/ 319132 w 2058831"/>
              <a:gd name="connsiteY4" fmla="*/ 111801 h 775094"/>
              <a:gd name="connsiteX0" fmla="*/ 319132 w 2211204"/>
              <a:gd name="connsiteY0" fmla="*/ 111801 h 775094"/>
              <a:gd name="connsiteX1" fmla="*/ 1533880 w 2211204"/>
              <a:gd name="connsiteY1" fmla="*/ 2276 h 775094"/>
              <a:gd name="connsiteX2" fmla="*/ 2177417 w 2211204"/>
              <a:gd name="connsiteY2" fmla="*/ 349196 h 775094"/>
              <a:gd name="connsiteX3" fmla="*/ 0 w 2211204"/>
              <a:gd name="connsiteY3" fmla="*/ 775094 h 775094"/>
              <a:gd name="connsiteX4" fmla="*/ 319132 w 2211204"/>
              <a:gd name="connsiteY4" fmla="*/ 111801 h 7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04" h="775094">
                <a:moveTo>
                  <a:pt x="319132" y="111801"/>
                </a:moveTo>
                <a:cubicBezTo>
                  <a:pt x="303992" y="134486"/>
                  <a:pt x="1549020" y="-20409"/>
                  <a:pt x="1533880" y="2276"/>
                </a:cubicBezTo>
                <a:cubicBezTo>
                  <a:pt x="1949165" y="23676"/>
                  <a:pt x="2328255" y="274423"/>
                  <a:pt x="2177417" y="349196"/>
                </a:cubicBezTo>
                <a:cubicBezTo>
                  <a:pt x="2026579" y="423969"/>
                  <a:pt x="776776" y="701849"/>
                  <a:pt x="0" y="775094"/>
                </a:cubicBezTo>
                <a:lnTo>
                  <a:pt x="319132" y="111801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700" dirty="0">
                <a:ln w="0"/>
                <a:solidFill>
                  <a:schemeClr val="bg1"/>
                </a:solidFill>
                <a:latin typeface="EC Square Sans Pro Medium" panose="020B0500000000020004" pitchFamily="34" charset="0"/>
              </a:rPr>
              <a:t>#DiscoverYourTalent</a:t>
            </a:r>
          </a:p>
        </p:txBody>
      </p:sp>
      <p:sp>
        <p:nvSpPr>
          <p:cNvPr id="8" name="Rectangle 10"/>
          <p:cNvSpPr/>
          <p:nvPr/>
        </p:nvSpPr>
        <p:spPr>
          <a:xfrm rot="204162">
            <a:off x="1398979" y="2435956"/>
            <a:ext cx="2150552" cy="2332938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4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3.1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EU Commission activation- suggested actions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Commission’s role is critical to encourage national authorities and VET providers to run mobilities naturally, as a part of lifelong learning process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1: Provide adequate funding for Erasmus+ staff mobility to encourage staff and VET providers, in particular smaller VET providers;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2: Adopt a more flexible and smooth process for mobilities, including in renewing the VET Charter;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3: Foresee in the new Erasmus programme the possibility of running training courses, events, study visits for staff and leaders, for peer learning, instead of only job shadowing;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3.1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EU Commission activation- suggested actions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Include staff mobility abroad among the criteria for quality/accreditation of VET institutions (European Centres of Excellence);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5: Include learning mobility experiences in teacher’s/trainers career portfolios as part of their CDP;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6: Review and update EU Transparency Tools to reinforce their use in mobility rendering it more efficient and reliable:  they are not integrated yet and the same information is repeated several times;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7: Organize info days with Member- States/National Authorities on EU VET (and labour) related policies including mobility.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5228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The future for mobility and the working group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95536" y="1491630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rgbClr val="F39200"/>
                </a:solidFill>
                <a:latin typeface="EC Square Sans Pro Medium"/>
              </a:rPr>
              <a:t>What are the groups next approaches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Do we look at another specific area of mobility?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Do we focus on inclusion for mobility?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Do we focus on mobility for all – (this is the Commissions strategy doubling the money for Erasmus+ for the next call)  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How do we procced?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9872" y="523801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Part 1 - Current situation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891584" y="109823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VET Staff – Review – points taken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</a:t>
            </a: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VET-providers and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institutions -  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Review – points taken </a:t>
            </a:r>
          </a:p>
          <a:p>
            <a:pPr lvl="1">
              <a:defRPr/>
            </a:pP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Industry -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Review – points taken </a:t>
            </a: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Overview of Part A key points and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messages -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Review – points taken </a:t>
            </a: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GB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VET staff – Why Mobility?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improved competences, linked to their professional profiles;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broader understanding of practices, policies and systems in education, training or youth across countries;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capacity to trigger changes in terms of modernisation and international opening within their educational organisations;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greater understanding of interconnections between formal and non-formal education, vocational training and the labour market respectively;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better quality of their work and activities in favour of students, trainees, apprentices, pupils, adult learners, young people and volunteers;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greater understanding and responsiveness to social, linguistic and cultural diversity;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ability to address the needs of the disadvantaged;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support for and promotion of mobility activities for learners;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opportunities for professional and career development;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improved foreign language competences;</a:t>
            </a: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motivation and satisfaction in their daily 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VET staff – 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Challenges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7544" y="1203598"/>
            <a:ext cx="8216901" cy="2376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/>
              <a:t>Low language skills: They prevent many VET staff to take part in job shadowing and teaching assignments abroad, which are currently the only two options of activities for KA1 VET staff mobility;</a:t>
            </a:r>
            <a:endParaRPr lang="en-GB" sz="1600" dirty="0"/>
          </a:p>
          <a:p>
            <a:pPr lvl="0"/>
            <a:r>
              <a:rPr lang="en-US" sz="1600" dirty="0"/>
              <a:t>Job shadowing prevalence: It  accounts for 90% of VET staff mobility applications; however in reality study visits of few days are organized for teacher groups instead of job shadowing;  </a:t>
            </a:r>
            <a:endParaRPr lang="en-GB" sz="1600" dirty="0"/>
          </a:p>
          <a:p>
            <a:pPr lvl="0"/>
            <a:r>
              <a:rPr lang="en-US" sz="1600" dirty="0"/>
              <a:t>Strong competition: Currently VET providers have to present their staff demands for training activities only under the KA1 School Education competing thus with a larger audience coming from the school world.</a:t>
            </a:r>
            <a:r>
              <a:rPr lang="en-US" sz="1600" dirty="0" smtClean="0"/>
              <a:t> </a:t>
            </a:r>
            <a:endParaRPr lang="en-GB" sz="16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292C69"/>
                </a:solidFill>
                <a:latin typeface="EC Square Sans Pro Medium"/>
              </a:rPr>
              <a:t>Key actor 2 VET-Providers and Institutions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7544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Many </a:t>
            </a:r>
            <a:r>
              <a:rPr lang="en-GB" sz="1600" dirty="0"/>
              <a:t>VET providers lack a clear and strong senior management commitment to internationalization and a realistic drive to adopt an internationalization strategy that emphasizes student and staff </a:t>
            </a:r>
            <a:r>
              <a:rPr lang="en-GB" sz="1600" dirty="0" smtClean="0"/>
              <a:t>mobility;</a:t>
            </a:r>
          </a:p>
          <a:p>
            <a:r>
              <a:rPr lang="en-GB" sz="1600" dirty="0" smtClean="0"/>
              <a:t>Lack of recognition mechanisms for staff mobility; </a:t>
            </a:r>
          </a:p>
          <a:p>
            <a:r>
              <a:rPr lang="en-GB" sz="1600" dirty="0" smtClean="0"/>
              <a:t>Difficulties </a:t>
            </a:r>
            <a:r>
              <a:rPr lang="en-GB" sz="1600" dirty="0"/>
              <a:t>in substituting/replacing staff in mobility. Practical arrangements facilitate teachers’ and students’ uninterrupted interaction; </a:t>
            </a:r>
          </a:p>
          <a:p>
            <a:r>
              <a:rPr lang="en-GB" sz="1600" dirty="0" smtClean="0"/>
              <a:t>Quality </a:t>
            </a:r>
            <a:r>
              <a:rPr lang="en-GB" sz="1600" dirty="0"/>
              <a:t>Assurance (QA) in the organisation of mobilities - There is a general lack of a QA approach in the organisation of staff mobility.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 sz="2000" dirty="0" smtClean="0">
                <a:solidFill>
                  <a:srgbClr val="292C69"/>
                </a:solidFill>
                <a:latin typeface="EC Square Sans Pro Medium"/>
              </a:rPr>
              <a:t>The </a:t>
            </a:r>
            <a:r>
              <a:rPr lang="en-GB" sz="2000" dirty="0">
                <a:solidFill>
                  <a:srgbClr val="292C69"/>
                </a:solidFill>
                <a:latin typeface="EC Square Sans Pro Medium"/>
              </a:rPr>
              <a:t>following actions are suggested for Erasmus+ programme to better respond to providers and staff needs: </a:t>
            </a:r>
            <a:r>
              <a:rPr lang="en-GB" sz="2000" dirty="0" smtClean="0">
                <a:solidFill>
                  <a:srgbClr val="292C69"/>
                </a:solidFill>
                <a:latin typeface="EC Square Sans Pro Medium"/>
              </a:rPr>
              <a:t>Page 21</a:t>
            </a:r>
            <a:r>
              <a:rPr lang="en-US" sz="2000" dirty="0" smtClean="0">
                <a:solidFill>
                  <a:srgbClr val="292C69"/>
                </a:solidFill>
                <a:latin typeface="EC Square Sans Pro Medium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67544" y="1203598"/>
            <a:ext cx="8216901" cy="2376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Bridge Learning Agreement to Europass and integrate it into the process of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ECVET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Encourage the use of digitized documents in the Programme guide.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There could be an option to have the documents attached to Mobility tool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Encourage mobility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consortia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Provide institutions with the option to send staff on KA1 mobility for language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courses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Encourage the development and adoption of balanced approaches to validation corresponding to mobility reality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en-US" sz="16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Overview of Part A main points and messages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39552" y="1059582"/>
            <a:ext cx="8216901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difficult to make VET professionals and managers understand mobility’s added value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is still a barrier for many teachers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still very difficult to organize teachers’ placement in companies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Visits and discussions are preferred to job shadowing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Difficulties in leaving class behind as most VET teachers have to catch up with work loaded during their absence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411510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Overview of Part A main points and messages 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259632" y="987574"/>
            <a:ext cx="7640837" cy="26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mobility needs to become part of the institution’s developmental strategy and top- management should be its driving force	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holistic approach is the best quality guarantee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quality of mobility processes conditions mobility success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step by step approach guarantees better results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dedicated to mobility enhances institution’s mobility policy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Networking and building trust with firms are crucial to mobility placements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Solid preparation and results-sharing help maximizing mobility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benefits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222444698BA4D86FE1D7FA63015BD" ma:contentTypeVersion="0" ma:contentTypeDescription="Create a new document." ma:contentTypeScope="" ma:versionID="351c3fb0f8c1019ba573c6124c0524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91A91-E770-498A-B8EE-B6384E1F0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6FD9E3-260A-46C1-ADE9-E8EE7782DF65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14F7EE1-088F-4BAA-A01F-EACC68C78D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2175</TotalTime>
  <Words>1700</Words>
  <Application>Microsoft Office PowerPoint</Application>
  <PresentationFormat>On-screen Show (16:9)</PresentationFormat>
  <Paragraphs>140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Cambria</vt:lpstr>
      <vt:lpstr>EC Square Sans Pro Light</vt:lpstr>
      <vt:lpstr>EC Square Sans Pro Medium</vt:lpstr>
      <vt:lpstr>Symbol</vt:lpstr>
      <vt:lpstr>Times New Roman</vt:lpstr>
      <vt:lpstr>Verdana</vt:lpstr>
      <vt:lpstr>First Slide</vt:lpstr>
      <vt:lpstr>Dark Blue Divider</vt:lpstr>
      <vt:lpstr>Orange Divider</vt:lpstr>
      <vt:lpstr>Green Divider</vt:lpstr>
      <vt:lpstr>Summary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Jon Harding</cp:lastModifiedBy>
  <cp:revision>150</cp:revision>
  <dcterms:created xsi:type="dcterms:W3CDTF">2017-08-30T12:59:00Z</dcterms:created>
  <dcterms:modified xsi:type="dcterms:W3CDTF">2019-10-14T02:41:41Z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0x010100819222444698BA4D86FE1D7FA63015BD</vt:lpwstr>
  </property>
</Properties>
</file>