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0" r:id="rId2"/>
    <p:sldMasterId id="2147483652" r:id="rId3"/>
  </p:sldMasterIdLst>
  <p:notesMasterIdLst>
    <p:notesMasterId r:id="rId32"/>
  </p:notesMasterIdLst>
  <p:handoutMasterIdLst>
    <p:handoutMasterId r:id="rId33"/>
  </p:handoutMasterIdLst>
  <p:sldIdLst>
    <p:sldId id="256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258" r:id="rId14"/>
    <p:sldId id="295" r:id="rId15"/>
    <p:sldId id="309" r:id="rId16"/>
    <p:sldId id="284" r:id="rId17"/>
    <p:sldId id="301" r:id="rId18"/>
    <p:sldId id="321" r:id="rId19"/>
    <p:sldId id="285" r:id="rId20"/>
    <p:sldId id="310" r:id="rId21"/>
    <p:sldId id="269" r:id="rId22"/>
    <p:sldId id="296" r:id="rId23"/>
    <p:sldId id="280" r:id="rId24"/>
    <p:sldId id="293" r:id="rId25"/>
    <p:sldId id="294" r:id="rId26"/>
    <p:sldId id="297" r:id="rId27"/>
    <p:sldId id="298" r:id="rId28"/>
    <p:sldId id="322" r:id="rId29"/>
    <p:sldId id="320" r:id="rId30"/>
    <p:sldId id="257" r:id="rId31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B2F8"/>
    <a:srgbClr val="F6FDB1"/>
    <a:srgbClr val="FAB0BC"/>
    <a:srgbClr val="99DBF9"/>
    <a:srgbClr val="5EEE16"/>
    <a:srgbClr val="A5FDFD"/>
    <a:srgbClr val="F1FC84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38" autoAdjust="0"/>
  </p:normalViewPr>
  <p:slideViewPr>
    <p:cSldViewPr>
      <p:cViewPr>
        <p:scale>
          <a:sx n="75" d="100"/>
          <a:sy n="75" d="100"/>
        </p:scale>
        <p:origin x="-1589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orient="horz" pos="3127"/>
        <p:guide pos="216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atlas\HOM\Users_Dir\IPLIAKIS\key%20competences\Workshop%2019-20.09.2019\agenda%20-%20material%20for%20the%20WS\Ws%20presentation\notes%20for%20the%20presentation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atlas\HOM\Users_Dir\IPLIAKIS\key%20competences\Workshop%2019-20.09.2019\agenda%20-%20material%20for%20the%20WS\Ws%20presentation\notes%20for%20the%20presentation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atlas\HOM\Users_Dir\IPLIAKIS\key%20competences\Workshop%2019-20.09.2019\agenda%20-%20material%20for%20the%20WS\Ws%20presentation\notes%20for%20the%20presentation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atlas\HOM\Users_Dir\IPLIAKIS\key%20competences\Workshop%2019-20.09.2019\agenda%20-%20material%20for%20the%20WS\Ws%20presentation\notes%20for%20the%20presentation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Sheet1!$B$93</c:f>
              <c:strCache>
                <c:ptCount val="1"/>
                <c:pt idx="0">
                  <c:v>Number of policies</c:v>
                </c:pt>
              </c:strCache>
            </c:strRef>
          </c:tx>
          <c:spPr>
            <a:solidFill>
              <a:srgbClr val="FAB0BC"/>
            </a:solidFill>
            <a:ln>
              <a:solidFill>
                <a:srgbClr val="EEECE1">
                  <a:lumMod val="90000"/>
                </a:srgbClr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99DBF9"/>
              </a:solidFill>
              <a:ln>
                <a:solidFill>
                  <a:srgbClr val="EEECE1">
                    <a:lumMod val="90000"/>
                  </a:srgb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568-4D94-A1D7-6C1AF89D54A3}"/>
              </c:ext>
            </c:extLst>
          </c:dPt>
          <c:dPt>
            <c:idx val="2"/>
            <c:invertIfNegative val="0"/>
            <c:bubble3D val="0"/>
            <c:spPr>
              <a:solidFill>
                <a:srgbClr val="F6FDB1"/>
              </a:solidFill>
              <a:ln>
                <a:solidFill>
                  <a:srgbClr val="EEECE1">
                    <a:lumMod val="90000"/>
                  </a:srgb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568-4D94-A1D7-6C1AF89D54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Sheet1!$C$92:$E$92</c:f>
              <c:strCache>
                <c:ptCount val="3"/>
                <c:pt idx="0">
                  <c:v>Multilingual </c:v>
                </c:pt>
                <c:pt idx="1">
                  <c:v>Literacy </c:v>
                </c:pt>
                <c:pt idx="2">
                  <c:v>Digital </c:v>
                </c:pt>
              </c:strCache>
            </c:strRef>
          </c:cat>
          <c:val>
            <c:numRef>
              <c:f>Sheet1!$C$93:$E$93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568-4D94-A1D7-6C1AF89D54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081088"/>
        <c:axId val="91013888"/>
      </c:barChart>
      <c:catAx>
        <c:axId val="85081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tx2"/>
                </a:solidFill>
              </a:defRPr>
            </a:pPr>
            <a:endParaRPr lang="en-US"/>
          </a:p>
        </c:txPr>
        <c:crossAx val="91013888"/>
        <c:crosses val="autoZero"/>
        <c:auto val="1"/>
        <c:lblAlgn val="ctr"/>
        <c:lblOffset val="100"/>
        <c:noMultiLvlLbl val="0"/>
      </c:catAx>
      <c:valAx>
        <c:axId val="910138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50810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Policies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9DBF9"/>
              </a:solidFill>
            </c:spPr>
          </c:dPt>
          <c:dPt>
            <c:idx val="1"/>
            <c:invertIfNegative val="0"/>
            <c:bubble3D val="0"/>
            <c:spPr>
              <a:solidFill>
                <a:srgbClr val="FAB0BC"/>
              </a:solidFill>
            </c:spPr>
          </c:dPt>
          <c:dPt>
            <c:idx val="2"/>
            <c:invertIfNegative val="0"/>
            <c:bubble3D val="0"/>
            <c:spPr>
              <a:solidFill>
                <a:srgbClr val="F6FDB1"/>
              </a:solidFill>
              <a:ln>
                <a:solidFill>
                  <a:srgbClr val="EEECE1">
                    <a:lumMod val="90000"/>
                  </a:srgbClr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C1B2F8"/>
              </a:solidFill>
            </c:spPr>
          </c:dPt>
          <c:dLbls>
            <c:txPr>
              <a:bodyPr/>
              <a:lstStyle/>
              <a:p>
                <a:pPr>
                  <a:defRPr sz="1800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Education and occupational standards</c:v>
                </c:pt>
                <c:pt idx="1">
                  <c:v>Programme delivery</c:v>
                </c:pt>
                <c:pt idx="2">
                  <c:v>Teacher competences </c:v>
                </c:pt>
                <c:pt idx="3">
                  <c:v>Assessment 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23</c:v>
                </c:pt>
                <c:pt idx="1">
                  <c:v>37</c:v>
                </c:pt>
                <c:pt idx="2">
                  <c:v>28</c:v>
                </c:pt>
                <c:pt idx="3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489216"/>
        <c:axId val="90490752"/>
      </c:barChart>
      <c:catAx>
        <c:axId val="90489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tx2"/>
                </a:solidFill>
              </a:defRPr>
            </a:pPr>
            <a:endParaRPr lang="en-US"/>
          </a:p>
        </c:txPr>
        <c:crossAx val="90490752"/>
        <c:crosses val="autoZero"/>
        <c:auto val="1"/>
        <c:lblAlgn val="ctr"/>
        <c:lblOffset val="100"/>
        <c:noMultiLvlLbl val="0"/>
      </c:catAx>
      <c:valAx>
        <c:axId val="904907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tx2"/>
                </a:solidFill>
              </a:defRPr>
            </a:pPr>
            <a:endParaRPr lang="en-US"/>
          </a:p>
        </c:txPr>
        <c:crossAx val="9048921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Sheet1!$C$28</c:f>
              <c:strCache>
                <c:ptCount val="1"/>
                <c:pt idx="0">
                  <c:v>Digital </c:v>
                </c:pt>
              </c:strCache>
            </c:strRef>
          </c:tx>
          <c:spPr>
            <a:solidFill>
              <a:srgbClr val="99DBF9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AB0BC"/>
              </a:solidFill>
            </c:spPr>
          </c:dPt>
          <c:dPt>
            <c:idx val="2"/>
            <c:invertIfNegative val="0"/>
            <c:bubble3D val="0"/>
            <c:spPr>
              <a:solidFill>
                <a:srgbClr val="F6FDB1"/>
              </a:solidFill>
              <a:ln>
                <a:solidFill>
                  <a:srgbClr val="EEECE1">
                    <a:lumMod val="90000"/>
                  </a:srgbClr>
                </a:solidFill>
              </a:ln>
            </c:spPr>
          </c:dPt>
          <c:cat>
            <c:strRef>
              <c:f>Sheet1!$A$29:$A$31</c:f>
              <c:strCache>
                <c:ptCount val="3"/>
                <c:pt idx="0">
                  <c:v>accommodation and food service sector </c:v>
                </c:pt>
                <c:pt idx="1">
                  <c:v>manufacturing sector </c:v>
                </c:pt>
                <c:pt idx="2">
                  <c:v>construction sector </c:v>
                </c:pt>
              </c:strCache>
            </c:strRef>
          </c:cat>
          <c:val>
            <c:numRef>
              <c:f>Sheet1!$C$29:$C$31</c:f>
              <c:numCache>
                <c:formatCode>0%</c:formatCode>
                <c:ptCount val="3"/>
                <c:pt idx="0">
                  <c:v>0.17</c:v>
                </c:pt>
                <c:pt idx="1">
                  <c:v>0.17</c:v>
                </c:pt>
                <c:pt idx="2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554752"/>
        <c:axId val="90556288"/>
      </c:barChart>
      <c:catAx>
        <c:axId val="905547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tx2"/>
                </a:solidFill>
              </a:defRPr>
            </a:pPr>
            <a:endParaRPr lang="en-US"/>
          </a:p>
        </c:txPr>
        <c:crossAx val="90556288"/>
        <c:crosses val="autoZero"/>
        <c:auto val="1"/>
        <c:lblAlgn val="ctr"/>
        <c:lblOffset val="100"/>
        <c:noMultiLvlLbl val="0"/>
      </c:catAx>
      <c:valAx>
        <c:axId val="9055628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tx2"/>
                </a:solidFill>
              </a:defRPr>
            </a:pPr>
            <a:endParaRPr lang="en-US"/>
          </a:p>
        </c:txPr>
        <c:crossAx val="905547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1661845346254797"/>
          <c:y val="5.0925925925925923E-2"/>
          <c:w val="0.59287849788007263"/>
          <c:h val="0.5969830854476523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Sheet1!$A$142</c:f>
              <c:strCache>
                <c:ptCount val="1"/>
                <c:pt idx="0">
                  <c:v>occupation-specific competence</c:v>
                </c:pt>
              </c:strCache>
            </c:strRef>
          </c:tx>
          <c:spPr>
            <a:solidFill>
              <a:srgbClr val="99DBF9"/>
            </a:solidFill>
          </c:spPr>
          <c:invertIfNegative val="0"/>
          <c:dLbls>
            <c:txPr>
              <a:bodyPr/>
              <a:lstStyle/>
              <a:p>
                <a:pPr>
                  <a:defRPr sz="1800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Sheet1!$B$141:$D$141</c:f>
              <c:strCache>
                <c:ptCount val="3"/>
                <c:pt idx="0">
                  <c:v>Accommodation and food service sector </c:v>
                </c:pt>
                <c:pt idx="1">
                  <c:v>Manufacturing sector</c:v>
                </c:pt>
                <c:pt idx="2">
                  <c:v>Construction sector</c:v>
                </c:pt>
              </c:strCache>
            </c:strRef>
          </c:cat>
          <c:val>
            <c:numRef>
              <c:f>Sheet1!$B$142:$D$142</c:f>
              <c:numCache>
                <c:formatCode>0%</c:formatCode>
                <c:ptCount val="3"/>
                <c:pt idx="0">
                  <c:v>0.26</c:v>
                </c:pt>
                <c:pt idx="1">
                  <c:v>0.41</c:v>
                </c:pt>
                <c:pt idx="2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Sheet1!$A$143</c:f>
              <c:strCache>
                <c:ptCount val="1"/>
                <c:pt idx="0">
                  <c:v>both occupation-specific and pure key competence </c:v>
                </c:pt>
              </c:strCache>
            </c:strRef>
          </c:tx>
          <c:spPr>
            <a:solidFill>
              <a:srgbClr val="FAB0BC"/>
            </a:solidFill>
          </c:spPr>
          <c:invertIfNegative val="0"/>
          <c:dLbls>
            <c:txPr>
              <a:bodyPr/>
              <a:lstStyle/>
              <a:p>
                <a:pPr>
                  <a:defRPr sz="1800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Sheet1!$B$141:$D$141</c:f>
              <c:strCache>
                <c:ptCount val="3"/>
                <c:pt idx="0">
                  <c:v>Accommodation and food service sector </c:v>
                </c:pt>
                <c:pt idx="1">
                  <c:v>Manufacturing sector</c:v>
                </c:pt>
                <c:pt idx="2">
                  <c:v>Construction sector</c:v>
                </c:pt>
              </c:strCache>
            </c:strRef>
          </c:cat>
          <c:val>
            <c:numRef>
              <c:f>Sheet1!$B$143:$D$143</c:f>
              <c:numCache>
                <c:formatCode>0%</c:formatCode>
                <c:ptCount val="3"/>
                <c:pt idx="0">
                  <c:v>0.21</c:v>
                </c:pt>
                <c:pt idx="1">
                  <c:v>0.14000000000000001</c:v>
                </c:pt>
                <c:pt idx="2">
                  <c:v>0.21</c:v>
                </c:pt>
              </c:numCache>
            </c:numRef>
          </c:val>
        </c:ser>
        <c:ser>
          <c:idx val="2"/>
          <c:order val="2"/>
          <c:tx>
            <c:strRef>
              <c:f>Sheet1!$A$144</c:f>
              <c:strCache>
                <c:ptCount val="1"/>
                <c:pt idx="0">
                  <c:v>pure key competence</c:v>
                </c:pt>
              </c:strCache>
            </c:strRef>
          </c:tx>
          <c:spPr>
            <a:solidFill>
              <a:srgbClr val="F6FDB1"/>
            </a:solidFill>
          </c:spPr>
          <c:invertIfNegative val="0"/>
          <c:dLbls>
            <c:txPr>
              <a:bodyPr/>
              <a:lstStyle/>
              <a:p>
                <a:pPr>
                  <a:defRPr sz="1800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Sheet1!$B$141:$D$141</c:f>
              <c:strCache>
                <c:ptCount val="3"/>
                <c:pt idx="0">
                  <c:v>Accommodation and food service sector </c:v>
                </c:pt>
                <c:pt idx="1">
                  <c:v>Manufacturing sector</c:v>
                </c:pt>
                <c:pt idx="2">
                  <c:v>Construction sector</c:v>
                </c:pt>
              </c:strCache>
            </c:strRef>
          </c:cat>
          <c:val>
            <c:numRef>
              <c:f>Sheet1!$B$144:$D$144</c:f>
              <c:numCache>
                <c:formatCode>0%</c:formatCode>
                <c:ptCount val="3"/>
                <c:pt idx="0">
                  <c:v>0.47</c:v>
                </c:pt>
                <c:pt idx="1">
                  <c:v>0.43</c:v>
                </c:pt>
                <c:pt idx="2">
                  <c:v>0.55000000000000004</c:v>
                </c:pt>
              </c:numCache>
            </c:numRef>
          </c:val>
        </c:ser>
        <c:ser>
          <c:idx val="3"/>
          <c:order val="3"/>
          <c:tx>
            <c:strRef>
              <c:f>Sheet1!$A$145</c:f>
              <c:strCache>
                <c:ptCount val="1"/>
                <c:pt idx="0">
                  <c:v>not delivered </c:v>
                </c:pt>
              </c:strCache>
            </c:strRef>
          </c:tx>
          <c:spPr>
            <a:solidFill>
              <a:srgbClr val="C1B2F8"/>
            </a:solidFill>
          </c:spPr>
          <c:invertIfNegative val="0"/>
          <c:cat>
            <c:strRef>
              <c:f>Sheet1!$B$141:$D$141</c:f>
              <c:strCache>
                <c:ptCount val="3"/>
                <c:pt idx="0">
                  <c:v>Accommodation and food service sector </c:v>
                </c:pt>
                <c:pt idx="1">
                  <c:v>Manufacturing sector</c:v>
                </c:pt>
                <c:pt idx="2">
                  <c:v>Construction sector</c:v>
                </c:pt>
              </c:strCache>
            </c:strRef>
          </c:cat>
          <c:val>
            <c:numRef>
              <c:f>Sheet1!$B$145:$D$145</c:f>
              <c:numCache>
                <c:formatCode>0%</c:formatCode>
                <c:ptCount val="3"/>
                <c:pt idx="0">
                  <c:v>0.03</c:v>
                </c:pt>
                <c:pt idx="1">
                  <c:v>0.02</c:v>
                </c:pt>
                <c:pt idx="2">
                  <c:v>0.06</c:v>
                </c:pt>
              </c:numCache>
            </c:numRef>
          </c:val>
        </c:ser>
        <c:ser>
          <c:idx val="4"/>
          <c:order val="4"/>
          <c:tx>
            <c:strRef>
              <c:f>Sheet1!$A$146</c:f>
              <c:strCache>
                <c:ptCount val="1"/>
                <c:pt idx="0">
                  <c:v>neither of the two</c:v>
                </c:pt>
              </c:strCache>
            </c:strRef>
          </c:tx>
          <c:invertIfNegative val="0"/>
          <c:cat>
            <c:strRef>
              <c:f>Sheet1!$B$141:$D$141</c:f>
              <c:strCache>
                <c:ptCount val="3"/>
                <c:pt idx="0">
                  <c:v>Accommodation and food service sector </c:v>
                </c:pt>
                <c:pt idx="1">
                  <c:v>Manufacturing sector</c:v>
                </c:pt>
                <c:pt idx="2">
                  <c:v>Construction sector</c:v>
                </c:pt>
              </c:strCache>
            </c:strRef>
          </c:cat>
          <c:val>
            <c:numRef>
              <c:f>Sheet1!$B$146:$D$146</c:f>
              <c:numCache>
                <c:formatCode>General</c:formatCode>
                <c:ptCount val="3"/>
                <c:pt idx="0" formatCode="0%">
                  <c:v>0.03</c:v>
                </c:pt>
                <c:pt idx="2" formatCode="0%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0690304"/>
        <c:axId val="90691840"/>
      </c:barChart>
      <c:catAx>
        <c:axId val="906903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tx2"/>
                </a:solidFill>
              </a:defRPr>
            </a:pPr>
            <a:endParaRPr lang="en-US"/>
          </a:p>
        </c:txPr>
        <c:crossAx val="90691840"/>
        <c:crosses val="autoZero"/>
        <c:auto val="1"/>
        <c:lblAlgn val="ctr"/>
        <c:lblOffset val="100"/>
        <c:noMultiLvlLbl val="0"/>
      </c:catAx>
      <c:valAx>
        <c:axId val="90691840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90690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4371233595800527"/>
          <c:y val="0.73419181977252845"/>
          <c:w val="0.64397997173430244"/>
          <c:h val="0.23994969378827646"/>
        </c:manualLayout>
      </c:layout>
      <c:overlay val="0"/>
      <c:txPr>
        <a:bodyPr/>
        <a:lstStyle/>
        <a:p>
          <a:pPr>
            <a:defRPr sz="1800">
              <a:solidFill>
                <a:schemeClr val="tx2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641A80-75DF-41E3-9E25-19FC84D78FD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1A2BCBA-5E90-4948-98D4-4D58C2A7B962}">
      <dgm:prSet phldrT="[Text]" custT="1"/>
      <dgm:spPr>
        <a:solidFill>
          <a:srgbClr val="99DBF9"/>
        </a:solidFill>
      </dgm:spPr>
      <dgm:t>
        <a:bodyPr/>
        <a:lstStyle/>
        <a:p>
          <a:pPr algn="l"/>
          <a:r>
            <a:rPr lang="en-GB" sz="2200" dirty="0" smtClean="0">
              <a:solidFill>
                <a:schemeClr val="tx2"/>
              </a:solidFill>
            </a:rPr>
            <a:t>Policies aim to promote and often embed digital competence</a:t>
          </a:r>
          <a:endParaRPr lang="en-GB" sz="2200" dirty="0">
            <a:solidFill>
              <a:schemeClr val="tx2"/>
            </a:solidFill>
          </a:endParaRPr>
        </a:p>
      </dgm:t>
    </dgm:pt>
    <dgm:pt modelId="{98C14267-C8FD-454B-9A14-544B2762B4A3}" type="parTrans" cxnId="{46BAC08B-98F2-4710-ACD0-FC8C961AA3E4}">
      <dgm:prSet/>
      <dgm:spPr/>
      <dgm:t>
        <a:bodyPr/>
        <a:lstStyle/>
        <a:p>
          <a:endParaRPr lang="en-GB"/>
        </a:p>
      </dgm:t>
    </dgm:pt>
    <dgm:pt modelId="{EC668FD4-3DBF-4137-BA4B-4E9E42AA4DF7}" type="sibTrans" cxnId="{46BAC08B-98F2-4710-ACD0-FC8C961AA3E4}">
      <dgm:prSet/>
      <dgm:spPr/>
      <dgm:t>
        <a:bodyPr/>
        <a:lstStyle/>
        <a:p>
          <a:endParaRPr lang="en-GB"/>
        </a:p>
      </dgm:t>
    </dgm:pt>
    <dgm:pt modelId="{B4CF5ED2-D383-4AF9-9185-521358055F68}">
      <dgm:prSet phldrT="[Text]" custT="1"/>
      <dgm:spPr>
        <a:solidFill>
          <a:srgbClr val="99DBF9"/>
        </a:solidFill>
      </dgm:spPr>
      <dgm:t>
        <a:bodyPr/>
        <a:lstStyle/>
        <a:p>
          <a:r>
            <a:rPr lang="en-GB" sz="2200" dirty="0" smtClean="0">
              <a:solidFill>
                <a:schemeClr val="bg2">
                  <a:lumMod val="90000"/>
                </a:schemeClr>
              </a:solidFill>
            </a:rPr>
            <a:t>Most policies do not </a:t>
          </a:r>
          <a:r>
            <a:rPr lang="en-GB" sz="2200" dirty="0">
              <a:solidFill>
                <a:schemeClr val="bg2">
                  <a:lumMod val="90000"/>
                </a:schemeClr>
              </a:solidFill>
            </a:rPr>
            <a:t>focus </a:t>
          </a:r>
          <a:r>
            <a:rPr lang="en-GB" sz="2200" dirty="0" smtClean="0">
              <a:solidFill>
                <a:schemeClr val="bg2">
                  <a:lumMod val="90000"/>
                </a:schemeClr>
              </a:solidFill>
            </a:rPr>
            <a:t>only on digital </a:t>
          </a:r>
          <a:r>
            <a:rPr lang="en-GB" sz="2200" dirty="0">
              <a:solidFill>
                <a:schemeClr val="bg2">
                  <a:lumMod val="90000"/>
                </a:schemeClr>
              </a:solidFill>
            </a:rPr>
            <a:t>competence</a:t>
          </a:r>
        </a:p>
      </dgm:t>
    </dgm:pt>
    <dgm:pt modelId="{736190D7-376D-4740-9775-54DE1DE71F84}" type="parTrans" cxnId="{51F8E5B4-9E7B-4309-9F3A-630BF2724CDF}">
      <dgm:prSet/>
      <dgm:spPr/>
      <dgm:t>
        <a:bodyPr/>
        <a:lstStyle/>
        <a:p>
          <a:endParaRPr lang="en-GB"/>
        </a:p>
      </dgm:t>
    </dgm:pt>
    <dgm:pt modelId="{B9605519-6942-44E7-AC52-7B321F8FB19F}" type="sibTrans" cxnId="{51F8E5B4-9E7B-4309-9F3A-630BF2724CDF}">
      <dgm:prSet/>
      <dgm:spPr/>
      <dgm:t>
        <a:bodyPr/>
        <a:lstStyle/>
        <a:p>
          <a:endParaRPr lang="en-GB"/>
        </a:p>
      </dgm:t>
    </dgm:pt>
    <dgm:pt modelId="{6BEF0691-0D68-4C50-BE28-499818B9A06D}">
      <dgm:prSet phldrT="[Text]" custT="1"/>
      <dgm:spPr>
        <a:solidFill>
          <a:srgbClr val="99DBF9"/>
        </a:solidFill>
      </dgm:spPr>
      <dgm:t>
        <a:bodyPr/>
        <a:lstStyle/>
        <a:p>
          <a:endParaRPr lang="en-GB" sz="2200" dirty="0" smtClean="0">
            <a:solidFill>
              <a:schemeClr val="bg2">
                <a:lumMod val="90000"/>
              </a:schemeClr>
            </a:solidFill>
          </a:endParaRPr>
        </a:p>
        <a:p>
          <a:r>
            <a:rPr lang="en-GB" sz="2200" dirty="0" smtClean="0">
              <a:solidFill>
                <a:schemeClr val="bg2">
                  <a:lumMod val="90000"/>
                </a:schemeClr>
              </a:solidFill>
            </a:rPr>
            <a:t>60% of policies promoting digital competence have a wider scope than IVET</a:t>
          </a:r>
        </a:p>
        <a:p>
          <a:endParaRPr lang="en-GB" sz="2200" dirty="0">
            <a:solidFill>
              <a:schemeClr val="bg2">
                <a:lumMod val="90000"/>
              </a:schemeClr>
            </a:solidFill>
          </a:endParaRPr>
        </a:p>
      </dgm:t>
    </dgm:pt>
    <dgm:pt modelId="{22FE6E03-1DE3-433A-B086-AFBB8370BD85}" type="parTrans" cxnId="{0723B980-F64A-4A76-9A82-4FDE1DD57EA8}">
      <dgm:prSet/>
      <dgm:spPr/>
      <dgm:t>
        <a:bodyPr/>
        <a:lstStyle/>
        <a:p>
          <a:endParaRPr lang="en-GB"/>
        </a:p>
      </dgm:t>
    </dgm:pt>
    <dgm:pt modelId="{191941D3-8A39-4E10-A336-8518CA2D975E}" type="sibTrans" cxnId="{0723B980-F64A-4A76-9A82-4FDE1DD57EA8}">
      <dgm:prSet/>
      <dgm:spPr/>
      <dgm:t>
        <a:bodyPr/>
        <a:lstStyle/>
        <a:p>
          <a:endParaRPr lang="en-GB"/>
        </a:p>
      </dgm:t>
    </dgm:pt>
    <dgm:pt modelId="{FC47AF8D-531C-46A4-B4F6-7C24DACD4E83}" type="pres">
      <dgm:prSet presAssocID="{88641A80-75DF-41E3-9E25-19FC84D78FD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C8493A87-5E1B-45C9-AA68-A776B04E615E}" type="pres">
      <dgm:prSet presAssocID="{88641A80-75DF-41E3-9E25-19FC84D78FDB}" presName="Name1" presStyleCnt="0"/>
      <dgm:spPr/>
    </dgm:pt>
    <dgm:pt modelId="{1C3DC5D6-BFC7-4D3C-A373-96D522040B45}" type="pres">
      <dgm:prSet presAssocID="{88641A80-75DF-41E3-9E25-19FC84D78FDB}" presName="cycle" presStyleCnt="0"/>
      <dgm:spPr/>
    </dgm:pt>
    <dgm:pt modelId="{3406C536-03EB-4792-B49B-B9AA99A88741}" type="pres">
      <dgm:prSet presAssocID="{88641A80-75DF-41E3-9E25-19FC84D78FDB}" presName="srcNode" presStyleLbl="node1" presStyleIdx="0" presStyleCnt="3"/>
      <dgm:spPr/>
    </dgm:pt>
    <dgm:pt modelId="{F64BB0AA-5AEF-434A-BAB2-C046578A9B9F}" type="pres">
      <dgm:prSet presAssocID="{88641A80-75DF-41E3-9E25-19FC84D78FDB}" presName="conn" presStyleLbl="parChTrans1D2" presStyleIdx="0" presStyleCnt="1"/>
      <dgm:spPr/>
      <dgm:t>
        <a:bodyPr/>
        <a:lstStyle/>
        <a:p>
          <a:endParaRPr lang="en-GB"/>
        </a:p>
      </dgm:t>
    </dgm:pt>
    <dgm:pt modelId="{0B0567E5-48CE-44F4-B272-6AFFFCEA3E9C}" type="pres">
      <dgm:prSet presAssocID="{88641A80-75DF-41E3-9E25-19FC84D78FDB}" presName="extraNode" presStyleLbl="node1" presStyleIdx="0" presStyleCnt="3"/>
      <dgm:spPr/>
    </dgm:pt>
    <dgm:pt modelId="{B1F97B65-C544-453C-8B67-4C1430CDE69C}" type="pres">
      <dgm:prSet presAssocID="{88641A80-75DF-41E3-9E25-19FC84D78FDB}" presName="dstNode" presStyleLbl="node1" presStyleIdx="0" presStyleCnt="3"/>
      <dgm:spPr/>
    </dgm:pt>
    <dgm:pt modelId="{B1DFC2DF-60BA-4A21-B8F6-AE9C183E91E3}" type="pres">
      <dgm:prSet presAssocID="{E1A2BCBA-5E90-4948-98D4-4D58C2A7B96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F2AFC5-8CF8-4250-A8F2-AB9779E801DF}" type="pres">
      <dgm:prSet presAssocID="{E1A2BCBA-5E90-4948-98D4-4D58C2A7B962}" presName="accent_1" presStyleCnt="0"/>
      <dgm:spPr/>
    </dgm:pt>
    <dgm:pt modelId="{FF8332E6-A8DD-4D62-A965-0E99E151E06E}" type="pres">
      <dgm:prSet presAssocID="{E1A2BCBA-5E90-4948-98D4-4D58C2A7B962}" presName="accentRepeatNode" presStyleLbl="solidFgAcc1" presStyleIdx="0" presStyleCnt="3"/>
      <dgm:spPr/>
    </dgm:pt>
    <dgm:pt modelId="{2D606B59-F562-451C-93EC-E13EDA6028A3}" type="pres">
      <dgm:prSet presAssocID="{B4CF5ED2-D383-4AF9-9185-521358055F6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62B658-04AB-4A2A-9181-4BC3A3D1782E}" type="pres">
      <dgm:prSet presAssocID="{B4CF5ED2-D383-4AF9-9185-521358055F68}" presName="accent_2" presStyleCnt="0"/>
      <dgm:spPr/>
    </dgm:pt>
    <dgm:pt modelId="{DEA1EF8B-6BF9-4076-9E97-D65211CEC0A7}" type="pres">
      <dgm:prSet presAssocID="{B4CF5ED2-D383-4AF9-9185-521358055F68}" presName="accentRepeatNode" presStyleLbl="solidFgAcc1" presStyleIdx="1" presStyleCnt="3"/>
      <dgm:spPr/>
    </dgm:pt>
    <dgm:pt modelId="{C2CCDEED-BA6E-4901-86F7-10AF0F5AFB2A}" type="pres">
      <dgm:prSet presAssocID="{6BEF0691-0D68-4C50-BE28-499818B9A06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95B2E4-BF34-44AB-AF3A-4B26E3A379E9}" type="pres">
      <dgm:prSet presAssocID="{6BEF0691-0D68-4C50-BE28-499818B9A06D}" presName="accent_3" presStyleCnt="0"/>
      <dgm:spPr/>
    </dgm:pt>
    <dgm:pt modelId="{ECB0E7C8-0274-4C40-AE92-1B3330D1657C}" type="pres">
      <dgm:prSet presAssocID="{6BEF0691-0D68-4C50-BE28-499818B9A06D}" presName="accentRepeatNode" presStyleLbl="solidFgAcc1" presStyleIdx="2" presStyleCnt="3"/>
      <dgm:spPr/>
    </dgm:pt>
  </dgm:ptLst>
  <dgm:cxnLst>
    <dgm:cxn modelId="{0723B980-F64A-4A76-9A82-4FDE1DD57EA8}" srcId="{88641A80-75DF-41E3-9E25-19FC84D78FDB}" destId="{6BEF0691-0D68-4C50-BE28-499818B9A06D}" srcOrd="2" destOrd="0" parTransId="{22FE6E03-1DE3-433A-B086-AFBB8370BD85}" sibTransId="{191941D3-8A39-4E10-A336-8518CA2D975E}"/>
    <dgm:cxn modelId="{2ECC2B28-8182-4BD1-BD48-829A9C0355F4}" type="presOf" srcId="{E1A2BCBA-5E90-4948-98D4-4D58C2A7B962}" destId="{B1DFC2DF-60BA-4A21-B8F6-AE9C183E91E3}" srcOrd="0" destOrd="0" presId="urn:microsoft.com/office/officeart/2008/layout/VerticalCurvedList"/>
    <dgm:cxn modelId="{92B590C2-E00B-4639-9302-7D572D0496A1}" type="presOf" srcId="{EC668FD4-3DBF-4137-BA4B-4E9E42AA4DF7}" destId="{F64BB0AA-5AEF-434A-BAB2-C046578A9B9F}" srcOrd="0" destOrd="0" presId="urn:microsoft.com/office/officeart/2008/layout/VerticalCurvedList"/>
    <dgm:cxn modelId="{0AE5A8FD-523F-43B9-83DD-FE91D8AFB80C}" type="presOf" srcId="{6BEF0691-0D68-4C50-BE28-499818B9A06D}" destId="{C2CCDEED-BA6E-4901-86F7-10AF0F5AFB2A}" srcOrd="0" destOrd="0" presId="urn:microsoft.com/office/officeart/2008/layout/VerticalCurvedList"/>
    <dgm:cxn modelId="{51F8E5B4-9E7B-4309-9F3A-630BF2724CDF}" srcId="{88641A80-75DF-41E3-9E25-19FC84D78FDB}" destId="{B4CF5ED2-D383-4AF9-9185-521358055F68}" srcOrd="1" destOrd="0" parTransId="{736190D7-376D-4740-9775-54DE1DE71F84}" sibTransId="{B9605519-6942-44E7-AC52-7B321F8FB19F}"/>
    <dgm:cxn modelId="{46BAC08B-98F2-4710-ACD0-FC8C961AA3E4}" srcId="{88641A80-75DF-41E3-9E25-19FC84D78FDB}" destId="{E1A2BCBA-5E90-4948-98D4-4D58C2A7B962}" srcOrd="0" destOrd="0" parTransId="{98C14267-C8FD-454B-9A14-544B2762B4A3}" sibTransId="{EC668FD4-3DBF-4137-BA4B-4E9E42AA4DF7}"/>
    <dgm:cxn modelId="{17E1EBA9-530B-4769-9410-DA3082E3E20D}" type="presOf" srcId="{88641A80-75DF-41E3-9E25-19FC84D78FDB}" destId="{FC47AF8D-531C-46A4-B4F6-7C24DACD4E83}" srcOrd="0" destOrd="0" presId="urn:microsoft.com/office/officeart/2008/layout/VerticalCurvedList"/>
    <dgm:cxn modelId="{229A98A0-F42A-4D43-AFD3-F66097A60462}" type="presOf" srcId="{B4CF5ED2-D383-4AF9-9185-521358055F68}" destId="{2D606B59-F562-451C-93EC-E13EDA6028A3}" srcOrd="0" destOrd="0" presId="urn:microsoft.com/office/officeart/2008/layout/VerticalCurvedList"/>
    <dgm:cxn modelId="{10B6A71C-0749-4AA9-B169-74213BFFD88F}" type="presParOf" srcId="{FC47AF8D-531C-46A4-B4F6-7C24DACD4E83}" destId="{C8493A87-5E1B-45C9-AA68-A776B04E615E}" srcOrd="0" destOrd="0" presId="urn:microsoft.com/office/officeart/2008/layout/VerticalCurvedList"/>
    <dgm:cxn modelId="{52ABD095-5A95-4B90-B30B-AEA809CE6ACC}" type="presParOf" srcId="{C8493A87-5E1B-45C9-AA68-A776B04E615E}" destId="{1C3DC5D6-BFC7-4D3C-A373-96D522040B45}" srcOrd="0" destOrd="0" presId="urn:microsoft.com/office/officeart/2008/layout/VerticalCurvedList"/>
    <dgm:cxn modelId="{04F257F9-1A90-4719-9846-D01AA47FBA6D}" type="presParOf" srcId="{1C3DC5D6-BFC7-4D3C-A373-96D522040B45}" destId="{3406C536-03EB-4792-B49B-B9AA99A88741}" srcOrd="0" destOrd="0" presId="urn:microsoft.com/office/officeart/2008/layout/VerticalCurvedList"/>
    <dgm:cxn modelId="{83259559-30AD-4A7E-8116-7A801B5043F2}" type="presParOf" srcId="{1C3DC5D6-BFC7-4D3C-A373-96D522040B45}" destId="{F64BB0AA-5AEF-434A-BAB2-C046578A9B9F}" srcOrd="1" destOrd="0" presId="urn:microsoft.com/office/officeart/2008/layout/VerticalCurvedList"/>
    <dgm:cxn modelId="{8FC31544-89B1-40B9-8079-BC76AD519297}" type="presParOf" srcId="{1C3DC5D6-BFC7-4D3C-A373-96D522040B45}" destId="{0B0567E5-48CE-44F4-B272-6AFFFCEA3E9C}" srcOrd="2" destOrd="0" presId="urn:microsoft.com/office/officeart/2008/layout/VerticalCurvedList"/>
    <dgm:cxn modelId="{CE1481B9-770B-472D-BE38-EF5EDD1510C1}" type="presParOf" srcId="{1C3DC5D6-BFC7-4D3C-A373-96D522040B45}" destId="{B1F97B65-C544-453C-8B67-4C1430CDE69C}" srcOrd="3" destOrd="0" presId="urn:microsoft.com/office/officeart/2008/layout/VerticalCurvedList"/>
    <dgm:cxn modelId="{571A8DE6-BBC9-4B41-9186-B62AC4B5882E}" type="presParOf" srcId="{C8493A87-5E1B-45C9-AA68-A776B04E615E}" destId="{B1DFC2DF-60BA-4A21-B8F6-AE9C183E91E3}" srcOrd="1" destOrd="0" presId="urn:microsoft.com/office/officeart/2008/layout/VerticalCurvedList"/>
    <dgm:cxn modelId="{FB3CDAA7-6142-4F72-90EB-49A03929B01F}" type="presParOf" srcId="{C8493A87-5E1B-45C9-AA68-A776B04E615E}" destId="{20F2AFC5-8CF8-4250-A8F2-AB9779E801DF}" srcOrd="2" destOrd="0" presId="urn:microsoft.com/office/officeart/2008/layout/VerticalCurvedList"/>
    <dgm:cxn modelId="{0E83D624-9C5D-4568-A527-B617C0B434A5}" type="presParOf" srcId="{20F2AFC5-8CF8-4250-A8F2-AB9779E801DF}" destId="{FF8332E6-A8DD-4D62-A965-0E99E151E06E}" srcOrd="0" destOrd="0" presId="urn:microsoft.com/office/officeart/2008/layout/VerticalCurvedList"/>
    <dgm:cxn modelId="{A7DF12CD-E1C6-43E3-B657-BBF65B40899B}" type="presParOf" srcId="{C8493A87-5E1B-45C9-AA68-A776B04E615E}" destId="{2D606B59-F562-451C-93EC-E13EDA6028A3}" srcOrd="3" destOrd="0" presId="urn:microsoft.com/office/officeart/2008/layout/VerticalCurvedList"/>
    <dgm:cxn modelId="{5AFBEDB5-C9B9-4F19-A1AE-5FEC30CFD9D5}" type="presParOf" srcId="{C8493A87-5E1B-45C9-AA68-A776B04E615E}" destId="{D062B658-04AB-4A2A-9181-4BC3A3D1782E}" srcOrd="4" destOrd="0" presId="urn:microsoft.com/office/officeart/2008/layout/VerticalCurvedList"/>
    <dgm:cxn modelId="{633E5046-3F07-45BB-B72A-36E3F89F0B65}" type="presParOf" srcId="{D062B658-04AB-4A2A-9181-4BC3A3D1782E}" destId="{DEA1EF8B-6BF9-4076-9E97-D65211CEC0A7}" srcOrd="0" destOrd="0" presId="urn:microsoft.com/office/officeart/2008/layout/VerticalCurvedList"/>
    <dgm:cxn modelId="{73F23DD8-6903-4472-A221-8C67E61080D7}" type="presParOf" srcId="{C8493A87-5E1B-45C9-AA68-A776B04E615E}" destId="{C2CCDEED-BA6E-4901-86F7-10AF0F5AFB2A}" srcOrd="5" destOrd="0" presId="urn:microsoft.com/office/officeart/2008/layout/VerticalCurvedList"/>
    <dgm:cxn modelId="{00F0BC57-36D9-4702-9B1F-3B869AFAAEC8}" type="presParOf" srcId="{C8493A87-5E1B-45C9-AA68-A776B04E615E}" destId="{5C95B2E4-BF34-44AB-AF3A-4B26E3A379E9}" srcOrd="6" destOrd="0" presId="urn:microsoft.com/office/officeart/2008/layout/VerticalCurvedList"/>
    <dgm:cxn modelId="{AD682B2C-64A5-4F36-8566-C5FAA4A47358}" type="presParOf" srcId="{5C95B2E4-BF34-44AB-AF3A-4B26E3A379E9}" destId="{ECB0E7C8-0274-4C40-AE92-1B3330D1657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991F9C-0F26-4E81-9B1D-37E85F561B6B}" type="doc">
      <dgm:prSet loTypeId="urn:microsoft.com/office/officeart/2005/8/layout/venn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6B5418B-1855-485B-BCDA-E3FADDCDEBF9}">
      <dgm:prSet phldrT="[Text]" custT="1"/>
      <dgm:spPr>
        <a:solidFill>
          <a:srgbClr val="99DBF9"/>
        </a:solidFill>
      </dgm:spPr>
      <dgm:t>
        <a:bodyPr/>
        <a:lstStyle/>
        <a:p>
          <a:pPr algn="ctr"/>
          <a:r>
            <a:rPr lang="en-GB" sz="1600" dirty="0">
              <a:solidFill>
                <a:schemeClr val="tx2"/>
              </a:solidFill>
            </a:rPr>
            <a:t>Policies promoting </a:t>
          </a:r>
          <a:r>
            <a:rPr lang="en-GB" sz="1600" dirty="0" smtClean="0">
              <a:solidFill>
                <a:schemeClr val="tx2"/>
              </a:solidFill>
            </a:rPr>
            <a:t>digital competence</a:t>
          </a:r>
          <a:endParaRPr lang="en-GB" sz="1600" dirty="0">
            <a:solidFill>
              <a:schemeClr val="tx2"/>
            </a:solidFill>
          </a:endParaRPr>
        </a:p>
      </dgm:t>
    </dgm:pt>
    <dgm:pt modelId="{1E64EB27-DBD3-4046-B415-402DF48D622A}" type="parTrans" cxnId="{5885B7D7-0088-474D-8149-AC798D6C706A}">
      <dgm:prSet/>
      <dgm:spPr/>
      <dgm:t>
        <a:bodyPr/>
        <a:lstStyle/>
        <a:p>
          <a:pPr algn="ctr"/>
          <a:endParaRPr lang="en-GB"/>
        </a:p>
      </dgm:t>
    </dgm:pt>
    <dgm:pt modelId="{8A7828F7-6286-4548-B5BD-7ADD7425C906}" type="sibTrans" cxnId="{5885B7D7-0088-474D-8149-AC798D6C706A}">
      <dgm:prSet/>
      <dgm:spPr/>
      <dgm:t>
        <a:bodyPr/>
        <a:lstStyle/>
        <a:p>
          <a:pPr algn="ctr"/>
          <a:endParaRPr lang="en-GB"/>
        </a:p>
      </dgm:t>
    </dgm:pt>
    <dgm:pt modelId="{BDFA8147-BB5D-4BE2-B7DB-D86008571713}">
      <dgm:prSet phldrT="[Text]" custT="1"/>
      <dgm:spPr>
        <a:solidFill>
          <a:srgbClr val="F6FDB1"/>
        </a:solidFill>
      </dgm:spPr>
      <dgm:t>
        <a:bodyPr/>
        <a:lstStyle/>
        <a:p>
          <a:pPr algn="ctr"/>
          <a:r>
            <a:rPr lang="en-GB" sz="1800" dirty="0">
              <a:solidFill>
                <a:schemeClr val="tx2"/>
              </a:solidFill>
            </a:rPr>
            <a:t>Policies embedding key </a:t>
          </a:r>
          <a:r>
            <a:rPr lang="en-GB" sz="1800" dirty="0" smtClean="0">
              <a:solidFill>
                <a:schemeClr val="tx2"/>
              </a:solidFill>
            </a:rPr>
            <a:t>competences</a:t>
          </a:r>
        </a:p>
        <a:p>
          <a:pPr algn="ctr"/>
          <a:r>
            <a:rPr lang="en-GB" sz="1800" dirty="0" smtClean="0">
              <a:solidFill>
                <a:schemeClr val="tx2"/>
              </a:solidFill>
            </a:rPr>
            <a:t>(67%)</a:t>
          </a:r>
          <a:endParaRPr lang="en-GB" sz="1800" dirty="0">
            <a:solidFill>
              <a:schemeClr val="tx2"/>
            </a:solidFill>
          </a:endParaRPr>
        </a:p>
      </dgm:t>
    </dgm:pt>
    <dgm:pt modelId="{2F8CC4FA-BEAF-4157-A43B-3636E7C09781}" type="parTrans" cxnId="{203A4CE4-F59C-406D-943D-3439A4FA8416}">
      <dgm:prSet/>
      <dgm:spPr/>
      <dgm:t>
        <a:bodyPr/>
        <a:lstStyle/>
        <a:p>
          <a:pPr algn="ctr"/>
          <a:endParaRPr lang="en-GB"/>
        </a:p>
      </dgm:t>
    </dgm:pt>
    <dgm:pt modelId="{2DA05B19-7702-4321-9FB8-1431ABEFCD44}" type="sibTrans" cxnId="{203A4CE4-F59C-406D-943D-3439A4FA8416}">
      <dgm:prSet/>
      <dgm:spPr/>
      <dgm:t>
        <a:bodyPr/>
        <a:lstStyle/>
        <a:p>
          <a:pPr algn="ctr"/>
          <a:endParaRPr lang="en-GB"/>
        </a:p>
      </dgm:t>
    </dgm:pt>
    <dgm:pt modelId="{872561BF-79DE-4215-82A9-F02B75AF0AD1}" type="pres">
      <dgm:prSet presAssocID="{10991F9C-0F26-4E81-9B1D-37E85F561B6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7FA17D7-7E09-4356-B070-9BB23A107FD9}" type="pres">
      <dgm:prSet presAssocID="{10991F9C-0F26-4E81-9B1D-37E85F561B6B}" presName="comp1" presStyleCnt="0"/>
      <dgm:spPr/>
    </dgm:pt>
    <dgm:pt modelId="{331BC32F-9DFD-4549-A9DB-C2595B6750B1}" type="pres">
      <dgm:prSet presAssocID="{10991F9C-0F26-4E81-9B1D-37E85F561B6B}" presName="circle1" presStyleLbl="node1" presStyleIdx="0" presStyleCnt="2" custScaleX="103266"/>
      <dgm:spPr/>
      <dgm:t>
        <a:bodyPr/>
        <a:lstStyle/>
        <a:p>
          <a:endParaRPr lang="en-GB"/>
        </a:p>
      </dgm:t>
    </dgm:pt>
    <dgm:pt modelId="{40363AD0-448A-4630-898B-5C6C573BA3DF}" type="pres">
      <dgm:prSet presAssocID="{10991F9C-0F26-4E81-9B1D-37E85F561B6B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F5D2AD-49C3-4C2F-BB35-ED77F5685571}" type="pres">
      <dgm:prSet presAssocID="{10991F9C-0F26-4E81-9B1D-37E85F561B6B}" presName="comp2" presStyleCnt="0"/>
      <dgm:spPr/>
    </dgm:pt>
    <dgm:pt modelId="{23B238D6-59B7-4CD0-BD97-F1DBA53F63B4}" type="pres">
      <dgm:prSet presAssocID="{10991F9C-0F26-4E81-9B1D-37E85F561B6B}" presName="circle2" presStyleLbl="node1" presStyleIdx="1" presStyleCnt="2" custScaleX="90268" custScaleY="90268" custLinFactNeighborY="-8591"/>
      <dgm:spPr/>
      <dgm:t>
        <a:bodyPr/>
        <a:lstStyle/>
        <a:p>
          <a:endParaRPr lang="en-GB"/>
        </a:p>
      </dgm:t>
    </dgm:pt>
    <dgm:pt modelId="{8B49F7D9-C494-4F27-A21A-FF591E1A79C8}" type="pres">
      <dgm:prSet presAssocID="{10991F9C-0F26-4E81-9B1D-37E85F561B6B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F03878D-B8A4-412F-8AD1-FA218958E390}" type="presOf" srcId="{C6B5418B-1855-485B-BCDA-E3FADDCDEBF9}" destId="{331BC32F-9DFD-4549-A9DB-C2595B6750B1}" srcOrd="0" destOrd="0" presId="urn:microsoft.com/office/officeart/2005/8/layout/venn2"/>
    <dgm:cxn modelId="{C7BBBDEF-AF9B-48D6-BAC3-289DD7B8B230}" type="presOf" srcId="{BDFA8147-BB5D-4BE2-B7DB-D86008571713}" destId="{8B49F7D9-C494-4F27-A21A-FF591E1A79C8}" srcOrd="1" destOrd="0" presId="urn:microsoft.com/office/officeart/2005/8/layout/venn2"/>
    <dgm:cxn modelId="{5885B7D7-0088-474D-8149-AC798D6C706A}" srcId="{10991F9C-0F26-4E81-9B1D-37E85F561B6B}" destId="{C6B5418B-1855-485B-BCDA-E3FADDCDEBF9}" srcOrd="0" destOrd="0" parTransId="{1E64EB27-DBD3-4046-B415-402DF48D622A}" sibTransId="{8A7828F7-6286-4548-B5BD-7ADD7425C906}"/>
    <dgm:cxn modelId="{0225B814-CB70-41BD-BB78-389A84B7627E}" type="presOf" srcId="{10991F9C-0F26-4E81-9B1D-37E85F561B6B}" destId="{872561BF-79DE-4215-82A9-F02B75AF0AD1}" srcOrd="0" destOrd="0" presId="urn:microsoft.com/office/officeart/2005/8/layout/venn2"/>
    <dgm:cxn modelId="{266706BC-7942-4AA2-BC01-D2AD1673CEFF}" type="presOf" srcId="{C6B5418B-1855-485B-BCDA-E3FADDCDEBF9}" destId="{40363AD0-448A-4630-898B-5C6C573BA3DF}" srcOrd="1" destOrd="0" presId="urn:microsoft.com/office/officeart/2005/8/layout/venn2"/>
    <dgm:cxn modelId="{46030D54-B174-426F-A818-9AB8E80F5426}" type="presOf" srcId="{BDFA8147-BB5D-4BE2-B7DB-D86008571713}" destId="{23B238D6-59B7-4CD0-BD97-F1DBA53F63B4}" srcOrd="0" destOrd="0" presId="urn:microsoft.com/office/officeart/2005/8/layout/venn2"/>
    <dgm:cxn modelId="{203A4CE4-F59C-406D-943D-3439A4FA8416}" srcId="{10991F9C-0F26-4E81-9B1D-37E85F561B6B}" destId="{BDFA8147-BB5D-4BE2-B7DB-D86008571713}" srcOrd="1" destOrd="0" parTransId="{2F8CC4FA-BEAF-4157-A43B-3636E7C09781}" sibTransId="{2DA05B19-7702-4321-9FB8-1431ABEFCD44}"/>
    <dgm:cxn modelId="{E926CC41-F3F0-42C9-8046-1F54BAA003D2}" type="presParOf" srcId="{872561BF-79DE-4215-82A9-F02B75AF0AD1}" destId="{17FA17D7-7E09-4356-B070-9BB23A107FD9}" srcOrd="0" destOrd="0" presId="urn:microsoft.com/office/officeart/2005/8/layout/venn2"/>
    <dgm:cxn modelId="{13DF7A0C-D8C5-44BC-8EEB-09A84E1C64C7}" type="presParOf" srcId="{17FA17D7-7E09-4356-B070-9BB23A107FD9}" destId="{331BC32F-9DFD-4549-A9DB-C2595B6750B1}" srcOrd="0" destOrd="0" presId="urn:microsoft.com/office/officeart/2005/8/layout/venn2"/>
    <dgm:cxn modelId="{8BE63A49-AE25-45FB-B1DF-934C2E8DBF82}" type="presParOf" srcId="{17FA17D7-7E09-4356-B070-9BB23A107FD9}" destId="{40363AD0-448A-4630-898B-5C6C573BA3DF}" srcOrd="1" destOrd="0" presId="urn:microsoft.com/office/officeart/2005/8/layout/venn2"/>
    <dgm:cxn modelId="{9B67EEE4-29A5-41CF-990F-08538E39262F}" type="presParOf" srcId="{872561BF-79DE-4215-82A9-F02B75AF0AD1}" destId="{52F5D2AD-49C3-4C2F-BB35-ED77F5685571}" srcOrd="1" destOrd="0" presId="urn:microsoft.com/office/officeart/2005/8/layout/venn2"/>
    <dgm:cxn modelId="{D72841D9-8404-4D7C-A8E2-922703B1A8E5}" type="presParOf" srcId="{52F5D2AD-49C3-4C2F-BB35-ED77F5685571}" destId="{23B238D6-59B7-4CD0-BD97-F1DBA53F63B4}" srcOrd="0" destOrd="0" presId="urn:microsoft.com/office/officeart/2005/8/layout/venn2"/>
    <dgm:cxn modelId="{E94C7984-32BD-4F01-A55D-15DCE0BA6727}" type="presParOf" srcId="{52F5D2AD-49C3-4C2F-BB35-ED77F5685571}" destId="{8B49F7D9-C494-4F27-A21A-FF591E1A79C8}" srcOrd="1" destOrd="0" presId="urn:microsoft.com/office/officeart/2005/8/layout/ven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641A80-75DF-41E3-9E25-19FC84D78FD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1A2BCBA-5E90-4948-98D4-4D58C2A7B962}">
      <dgm:prSet phldrT="[Text]" custT="1"/>
      <dgm:spPr>
        <a:solidFill>
          <a:srgbClr val="99DBF9"/>
        </a:solidFill>
      </dgm:spPr>
      <dgm:t>
        <a:bodyPr/>
        <a:lstStyle/>
        <a:p>
          <a:endParaRPr lang="en-GB" sz="2200" dirty="0" smtClean="0">
            <a:solidFill>
              <a:schemeClr val="tx2"/>
            </a:solidFill>
          </a:endParaRPr>
        </a:p>
        <a:p>
          <a:r>
            <a:rPr lang="en-GB" sz="2200" dirty="0" smtClean="0">
              <a:solidFill>
                <a:schemeClr val="bg2">
                  <a:lumMod val="90000"/>
                </a:schemeClr>
              </a:solidFill>
            </a:rPr>
            <a:t>Policies aim to promote and often embed digital competence</a:t>
          </a:r>
        </a:p>
        <a:p>
          <a:endParaRPr lang="en-GB" sz="2200" dirty="0">
            <a:solidFill>
              <a:schemeClr val="tx2"/>
            </a:solidFill>
          </a:endParaRPr>
        </a:p>
      </dgm:t>
    </dgm:pt>
    <dgm:pt modelId="{98C14267-C8FD-454B-9A14-544B2762B4A3}" type="parTrans" cxnId="{46BAC08B-98F2-4710-ACD0-FC8C961AA3E4}">
      <dgm:prSet/>
      <dgm:spPr/>
      <dgm:t>
        <a:bodyPr/>
        <a:lstStyle/>
        <a:p>
          <a:endParaRPr lang="en-GB"/>
        </a:p>
      </dgm:t>
    </dgm:pt>
    <dgm:pt modelId="{EC668FD4-3DBF-4137-BA4B-4E9E42AA4DF7}" type="sibTrans" cxnId="{46BAC08B-98F2-4710-ACD0-FC8C961AA3E4}">
      <dgm:prSet/>
      <dgm:spPr/>
      <dgm:t>
        <a:bodyPr/>
        <a:lstStyle/>
        <a:p>
          <a:endParaRPr lang="en-GB"/>
        </a:p>
      </dgm:t>
    </dgm:pt>
    <dgm:pt modelId="{B4CF5ED2-D383-4AF9-9185-521358055F68}">
      <dgm:prSet phldrT="[Text]" custT="1"/>
      <dgm:spPr>
        <a:solidFill>
          <a:srgbClr val="99DBF9"/>
        </a:solidFill>
      </dgm:spPr>
      <dgm:t>
        <a:bodyPr/>
        <a:lstStyle/>
        <a:p>
          <a:endParaRPr lang="en-GB" sz="2200" dirty="0" smtClean="0">
            <a:solidFill>
              <a:schemeClr val="tx2"/>
            </a:solidFill>
          </a:endParaRPr>
        </a:p>
        <a:p>
          <a:r>
            <a:rPr lang="en-GB" sz="2200" dirty="0" smtClean="0">
              <a:solidFill>
                <a:schemeClr val="tx2"/>
              </a:solidFill>
            </a:rPr>
            <a:t>Most policies do not focus only on digital competence</a:t>
          </a:r>
        </a:p>
        <a:p>
          <a:endParaRPr lang="en-GB" sz="2200" dirty="0">
            <a:solidFill>
              <a:schemeClr val="tx2"/>
            </a:solidFill>
          </a:endParaRPr>
        </a:p>
      </dgm:t>
    </dgm:pt>
    <dgm:pt modelId="{736190D7-376D-4740-9775-54DE1DE71F84}" type="parTrans" cxnId="{51F8E5B4-9E7B-4309-9F3A-630BF2724CDF}">
      <dgm:prSet/>
      <dgm:spPr/>
      <dgm:t>
        <a:bodyPr/>
        <a:lstStyle/>
        <a:p>
          <a:endParaRPr lang="en-GB"/>
        </a:p>
      </dgm:t>
    </dgm:pt>
    <dgm:pt modelId="{B9605519-6942-44E7-AC52-7B321F8FB19F}" type="sibTrans" cxnId="{51F8E5B4-9E7B-4309-9F3A-630BF2724CDF}">
      <dgm:prSet/>
      <dgm:spPr/>
      <dgm:t>
        <a:bodyPr/>
        <a:lstStyle/>
        <a:p>
          <a:endParaRPr lang="en-GB"/>
        </a:p>
      </dgm:t>
    </dgm:pt>
    <dgm:pt modelId="{6BEF0691-0D68-4C50-BE28-499818B9A06D}">
      <dgm:prSet phldrT="[Text]" custT="1"/>
      <dgm:spPr>
        <a:solidFill>
          <a:srgbClr val="99DBF9"/>
        </a:solidFill>
      </dgm:spPr>
      <dgm:t>
        <a:bodyPr/>
        <a:lstStyle/>
        <a:p>
          <a:endParaRPr lang="en-GB" sz="2200" dirty="0" smtClean="0">
            <a:solidFill>
              <a:schemeClr val="bg2">
                <a:lumMod val="90000"/>
              </a:schemeClr>
            </a:solidFill>
          </a:endParaRPr>
        </a:p>
        <a:p>
          <a:r>
            <a:rPr lang="en-GB" sz="2200" dirty="0" smtClean="0">
              <a:solidFill>
                <a:schemeClr val="bg2">
                  <a:lumMod val="90000"/>
                </a:schemeClr>
              </a:solidFill>
            </a:rPr>
            <a:t>60% of policies promoting digital competence have a wider scope than IVET</a:t>
          </a:r>
        </a:p>
        <a:p>
          <a:endParaRPr lang="en-GB" sz="2200" dirty="0">
            <a:solidFill>
              <a:schemeClr val="bg2">
                <a:lumMod val="90000"/>
              </a:schemeClr>
            </a:solidFill>
          </a:endParaRPr>
        </a:p>
      </dgm:t>
    </dgm:pt>
    <dgm:pt modelId="{22FE6E03-1DE3-433A-B086-AFBB8370BD85}" type="parTrans" cxnId="{0723B980-F64A-4A76-9A82-4FDE1DD57EA8}">
      <dgm:prSet/>
      <dgm:spPr/>
      <dgm:t>
        <a:bodyPr/>
        <a:lstStyle/>
        <a:p>
          <a:endParaRPr lang="en-GB"/>
        </a:p>
      </dgm:t>
    </dgm:pt>
    <dgm:pt modelId="{191941D3-8A39-4E10-A336-8518CA2D975E}" type="sibTrans" cxnId="{0723B980-F64A-4A76-9A82-4FDE1DD57EA8}">
      <dgm:prSet/>
      <dgm:spPr/>
      <dgm:t>
        <a:bodyPr/>
        <a:lstStyle/>
        <a:p>
          <a:endParaRPr lang="en-GB"/>
        </a:p>
      </dgm:t>
    </dgm:pt>
    <dgm:pt modelId="{FC47AF8D-531C-46A4-B4F6-7C24DACD4E83}" type="pres">
      <dgm:prSet presAssocID="{88641A80-75DF-41E3-9E25-19FC84D78FD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C8493A87-5E1B-45C9-AA68-A776B04E615E}" type="pres">
      <dgm:prSet presAssocID="{88641A80-75DF-41E3-9E25-19FC84D78FDB}" presName="Name1" presStyleCnt="0"/>
      <dgm:spPr/>
    </dgm:pt>
    <dgm:pt modelId="{1C3DC5D6-BFC7-4D3C-A373-96D522040B45}" type="pres">
      <dgm:prSet presAssocID="{88641A80-75DF-41E3-9E25-19FC84D78FDB}" presName="cycle" presStyleCnt="0"/>
      <dgm:spPr/>
    </dgm:pt>
    <dgm:pt modelId="{3406C536-03EB-4792-B49B-B9AA99A88741}" type="pres">
      <dgm:prSet presAssocID="{88641A80-75DF-41E3-9E25-19FC84D78FDB}" presName="srcNode" presStyleLbl="node1" presStyleIdx="0" presStyleCnt="3"/>
      <dgm:spPr/>
    </dgm:pt>
    <dgm:pt modelId="{F64BB0AA-5AEF-434A-BAB2-C046578A9B9F}" type="pres">
      <dgm:prSet presAssocID="{88641A80-75DF-41E3-9E25-19FC84D78FDB}" presName="conn" presStyleLbl="parChTrans1D2" presStyleIdx="0" presStyleCnt="1"/>
      <dgm:spPr/>
      <dgm:t>
        <a:bodyPr/>
        <a:lstStyle/>
        <a:p>
          <a:endParaRPr lang="en-GB"/>
        </a:p>
      </dgm:t>
    </dgm:pt>
    <dgm:pt modelId="{0B0567E5-48CE-44F4-B272-6AFFFCEA3E9C}" type="pres">
      <dgm:prSet presAssocID="{88641A80-75DF-41E3-9E25-19FC84D78FDB}" presName="extraNode" presStyleLbl="node1" presStyleIdx="0" presStyleCnt="3"/>
      <dgm:spPr/>
    </dgm:pt>
    <dgm:pt modelId="{B1F97B65-C544-453C-8B67-4C1430CDE69C}" type="pres">
      <dgm:prSet presAssocID="{88641A80-75DF-41E3-9E25-19FC84D78FDB}" presName="dstNode" presStyleLbl="node1" presStyleIdx="0" presStyleCnt="3"/>
      <dgm:spPr/>
    </dgm:pt>
    <dgm:pt modelId="{B1DFC2DF-60BA-4A21-B8F6-AE9C183E91E3}" type="pres">
      <dgm:prSet presAssocID="{E1A2BCBA-5E90-4948-98D4-4D58C2A7B96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F2AFC5-8CF8-4250-A8F2-AB9779E801DF}" type="pres">
      <dgm:prSet presAssocID="{E1A2BCBA-5E90-4948-98D4-4D58C2A7B962}" presName="accent_1" presStyleCnt="0"/>
      <dgm:spPr/>
    </dgm:pt>
    <dgm:pt modelId="{FF8332E6-A8DD-4D62-A965-0E99E151E06E}" type="pres">
      <dgm:prSet presAssocID="{E1A2BCBA-5E90-4948-98D4-4D58C2A7B962}" presName="accentRepeatNode" presStyleLbl="solidFgAcc1" presStyleIdx="0" presStyleCnt="3"/>
      <dgm:spPr/>
    </dgm:pt>
    <dgm:pt modelId="{2D606B59-F562-451C-93EC-E13EDA6028A3}" type="pres">
      <dgm:prSet presAssocID="{B4CF5ED2-D383-4AF9-9185-521358055F6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62B658-04AB-4A2A-9181-4BC3A3D1782E}" type="pres">
      <dgm:prSet presAssocID="{B4CF5ED2-D383-4AF9-9185-521358055F68}" presName="accent_2" presStyleCnt="0"/>
      <dgm:spPr/>
    </dgm:pt>
    <dgm:pt modelId="{DEA1EF8B-6BF9-4076-9E97-D65211CEC0A7}" type="pres">
      <dgm:prSet presAssocID="{B4CF5ED2-D383-4AF9-9185-521358055F68}" presName="accentRepeatNode" presStyleLbl="solidFgAcc1" presStyleIdx="1" presStyleCnt="3"/>
      <dgm:spPr/>
    </dgm:pt>
    <dgm:pt modelId="{C2CCDEED-BA6E-4901-86F7-10AF0F5AFB2A}" type="pres">
      <dgm:prSet presAssocID="{6BEF0691-0D68-4C50-BE28-499818B9A06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95B2E4-BF34-44AB-AF3A-4B26E3A379E9}" type="pres">
      <dgm:prSet presAssocID="{6BEF0691-0D68-4C50-BE28-499818B9A06D}" presName="accent_3" presStyleCnt="0"/>
      <dgm:spPr/>
    </dgm:pt>
    <dgm:pt modelId="{ECB0E7C8-0274-4C40-AE92-1B3330D1657C}" type="pres">
      <dgm:prSet presAssocID="{6BEF0691-0D68-4C50-BE28-499818B9A06D}" presName="accentRepeatNode" presStyleLbl="solidFgAcc1" presStyleIdx="2" presStyleCnt="3"/>
      <dgm:spPr/>
    </dgm:pt>
  </dgm:ptLst>
  <dgm:cxnLst>
    <dgm:cxn modelId="{4359E651-4FDE-45F0-B403-7049E8D0469D}" type="presOf" srcId="{88641A80-75DF-41E3-9E25-19FC84D78FDB}" destId="{FC47AF8D-531C-46A4-B4F6-7C24DACD4E83}" srcOrd="0" destOrd="0" presId="urn:microsoft.com/office/officeart/2008/layout/VerticalCurvedList"/>
    <dgm:cxn modelId="{8ABF9E3C-78C8-4E5A-9848-82EE7EAD93C6}" type="presOf" srcId="{E1A2BCBA-5E90-4948-98D4-4D58C2A7B962}" destId="{B1DFC2DF-60BA-4A21-B8F6-AE9C183E91E3}" srcOrd="0" destOrd="0" presId="urn:microsoft.com/office/officeart/2008/layout/VerticalCurvedList"/>
    <dgm:cxn modelId="{441AE42E-C297-4E23-BD8B-323F074136B4}" type="presOf" srcId="{B4CF5ED2-D383-4AF9-9185-521358055F68}" destId="{2D606B59-F562-451C-93EC-E13EDA6028A3}" srcOrd="0" destOrd="0" presId="urn:microsoft.com/office/officeart/2008/layout/VerticalCurvedList"/>
    <dgm:cxn modelId="{0723B980-F64A-4A76-9A82-4FDE1DD57EA8}" srcId="{88641A80-75DF-41E3-9E25-19FC84D78FDB}" destId="{6BEF0691-0D68-4C50-BE28-499818B9A06D}" srcOrd="2" destOrd="0" parTransId="{22FE6E03-1DE3-433A-B086-AFBB8370BD85}" sibTransId="{191941D3-8A39-4E10-A336-8518CA2D975E}"/>
    <dgm:cxn modelId="{EA708343-E89A-4337-B527-73518D539E66}" type="presOf" srcId="{EC668FD4-3DBF-4137-BA4B-4E9E42AA4DF7}" destId="{F64BB0AA-5AEF-434A-BAB2-C046578A9B9F}" srcOrd="0" destOrd="0" presId="urn:microsoft.com/office/officeart/2008/layout/VerticalCurvedList"/>
    <dgm:cxn modelId="{36B82C3C-5B8F-4DE2-A019-FE7E76124610}" type="presOf" srcId="{6BEF0691-0D68-4C50-BE28-499818B9A06D}" destId="{C2CCDEED-BA6E-4901-86F7-10AF0F5AFB2A}" srcOrd="0" destOrd="0" presId="urn:microsoft.com/office/officeart/2008/layout/VerticalCurvedList"/>
    <dgm:cxn modelId="{51F8E5B4-9E7B-4309-9F3A-630BF2724CDF}" srcId="{88641A80-75DF-41E3-9E25-19FC84D78FDB}" destId="{B4CF5ED2-D383-4AF9-9185-521358055F68}" srcOrd="1" destOrd="0" parTransId="{736190D7-376D-4740-9775-54DE1DE71F84}" sibTransId="{B9605519-6942-44E7-AC52-7B321F8FB19F}"/>
    <dgm:cxn modelId="{46BAC08B-98F2-4710-ACD0-FC8C961AA3E4}" srcId="{88641A80-75DF-41E3-9E25-19FC84D78FDB}" destId="{E1A2BCBA-5E90-4948-98D4-4D58C2A7B962}" srcOrd="0" destOrd="0" parTransId="{98C14267-C8FD-454B-9A14-544B2762B4A3}" sibTransId="{EC668FD4-3DBF-4137-BA4B-4E9E42AA4DF7}"/>
    <dgm:cxn modelId="{02E84529-198A-44B1-8115-76617258FB23}" type="presParOf" srcId="{FC47AF8D-531C-46A4-B4F6-7C24DACD4E83}" destId="{C8493A87-5E1B-45C9-AA68-A776B04E615E}" srcOrd="0" destOrd="0" presId="urn:microsoft.com/office/officeart/2008/layout/VerticalCurvedList"/>
    <dgm:cxn modelId="{3EE388A6-ECAE-475D-9A53-70EA18F313F4}" type="presParOf" srcId="{C8493A87-5E1B-45C9-AA68-A776B04E615E}" destId="{1C3DC5D6-BFC7-4D3C-A373-96D522040B45}" srcOrd="0" destOrd="0" presId="urn:microsoft.com/office/officeart/2008/layout/VerticalCurvedList"/>
    <dgm:cxn modelId="{C7AD2C3D-A47F-4461-92A5-089D297D1771}" type="presParOf" srcId="{1C3DC5D6-BFC7-4D3C-A373-96D522040B45}" destId="{3406C536-03EB-4792-B49B-B9AA99A88741}" srcOrd="0" destOrd="0" presId="urn:microsoft.com/office/officeart/2008/layout/VerticalCurvedList"/>
    <dgm:cxn modelId="{BB8D5313-8C03-4927-AAED-6A29D73E2889}" type="presParOf" srcId="{1C3DC5D6-BFC7-4D3C-A373-96D522040B45}" destId="{F64BB0AA-5AEF-434A-BAB2-C046578A9B9F}" srcOrd="1" destOrd="0" presId="urn:microsoft.com/office/officeart/2008/layout/VerticalCurvedList"/>
    <dgm:cxn modelId="{DA616889-5B28-43E4-9112-52ACFF53653C}" type="presParOf" srcId="{1C3DC5D6-BFC7-4D3C-A373-96D522040B45}" destId="{0B0567E5-48CE-44F4-B272-6AFFFCEA3E9C}" srcOrd="2" destOrd="0" presId="urn:microsoft.com/office/officeart/2008/layout/VerticalCurvedList"/>
    <dgm:cxn modelId="{73517DE7-3AF2-4853-BCC9-D1704C088A48}" type="presParOf" srcId="{1C3DC5D6-BFC7-4D3C-A373-96D522040B45}" destId="{B1F97B65-C544-453C-8B67-4C1430CDE69C}" srcOrd="3" destOrd="0" presId="urn:microsoft.com/office/officeart/2008/layout/VerticalCurvedList"/>
    <dgm:cxn modelId="{98201339-EEE2-4CCD-9F5E-310A844B9F28}" type="presParOf" srcId="{C8493A87-5E1B-45C9-AA68-A776B04E615E}" destId="{B1DFC2DF-60BA-4A21-B8F6-AE9C183E91E3}" srcOrd="1" destOrd="0" presId="urn:microsoft.com/office/officeart/2008/layout/VerticalCurvedList"/>
    <dgm:cxn modelId="{1A9CA457-5109-47C6-8EA0-A9295840382F}" type="presParOf" srcId="{C8493A87-5E1B-45C9-AA68-A776B04E615E}" destId="{20F2AFC5-8CF8-4250-A8F2-AB9779E801DF}" srcOrd="2" destOrd="0" presId="urn:microsoft.com/office/officeart/2008/layout/VerticalCurvedList"/>
    <dgm:cxn modelId="{E8E2CF63-D26B-4682-8515-35D1CB9C7669}" type="presParOf" srcId="{20F2AFC5-8CF8-4250-A8F2-AB9779E801DF}" destId="{FF8332E6-A8DD-4D62-A965-0E99E151E06E}" srcOrd="0" destOrd="0" presId="urn:microsoft.com/office/officeart/2008/layout/VerticalCurvedList"/>
    <dgm:cxn modelId="{249D49B5-1A47-4DE5-B67B-12D3C3997CCF}" type="presParOf" srcId="{C8493A87-5E1B-45C9-AA68-A776B04E615E}" destId="{2D606B59-F562-451C-93EC-E13EDA6028A3}" srcOrd="3" destOrd="0" presId="urn:microsoft.com/office/officeart/2008/layout/VerticalCurvedList"/>
    <dgm:cxn modelId="{4360383B-FD57-4BFF-B966-4A6EB59B606B}" type="presParOf" srcId="{C8493A87-5E1B-45C9-AA68-A776B04E615E}" destId="{D062B658-04AB-4A2A-9181-4BC3A3D1782E}" srcOrd="4" destOrd="0" presId="urn:microsoft.com/office/officeart/2008/layout/VerticalCurvedList"/>
    <dgm:cxn modelId="{5D31D366-CA94-4423-90B8-FB48CFBA54AD}" type="presParOf" srcId="{D062B658-04AB-4A2A-9181-4BC3A3D1782E}" destId="{DEA1EF8B-6BF9-4076-9E97-D65211CEC0A7}" srcOrd="0" destOrd="0" presId="urn:microsoft.com/office/officeart/2008/layout/VerticalCurvedList"/>
    <dgm:cxn modelId="{9D27FD13-4A5E-4514-BA0D-C66D75642B89}" type="presParOf" srcId="{C8493A87-5E1B-45C9-AA68-A776B04E615E}" destId="{C2CCDEED-BA6E-4901-86F7-10AF0F5AFB2A}" srcOrd="5" destOrd="0" presId="urn:microsoft.com/office/officeart/2008/layout/VerticalCurvedList"/>
    <dgm:cxn modelId="{37E70402-A756-44D3-9D76-C9772694B625}" type="presParOf" srcId="{C8493A87-5E1B-45C9-AA68-A776B04E615E}" destId="{5C95B2E4-BF34-44AB-AF3A-4B26E3A379E9}" srcOrd="6" destOrd="0" presId="urn:microsoft.com/office/officeart/2008/layout/VerticalCurvedList"/>
    <dgm:cxn modelId="{1FD20D67-3CEF-4C38-A956-CE4A3DF29F48}" type="presParOf" srcId="{5C95B2E4-BF34-44AB-AF3A-4B26E3A379E9}" destId="{ECB0E7C8-0274-4C40-AE92-1B3330D1657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982311-63D2-430C-8285-D08835F3CFD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E003501-00AD-4185-9DD8-A5CE35E66886}">
      <dgm:prSet phldrT="[Text]" custT="1"/>
      <dgm:spPr>
        <a:solidFill>
          <a:srgbClr val="99DBF9">
            <a:alpha val="50000"/>
          </a:srgbClr>
        </a:solidFill>
      </dgm:spPr>
      <dgm:t>
        <a:bodyPr/>
        <a:lstStyle/>
        <a:p>
          <a:r>
            <a:rPr lang="en-GB" sz="1800" i="1" dirty="0">
              <a:solidFill>
                <a:schemeClr val="tx2"/>
              </a:solidFill>
            </a:rPr>
            <a:t>Promoting literacy competences</a:t>
          </a:r>
        </a:p>
        <a:p>
          <a:r>
            <a:rPr lang="en-GB" sz="1800" i="1" dirty="0">
              <a:solidFill>
                <a:schemeClr val="tx2"/>
              </a:solidFill>
            </a:rPr>
            <a:t>In total: 53 policies</a:t>
          </a:r>
        </a:p>
      </dgm:t>
    </dgm:pt>
    <dgm:pt modelId="{970656D5-90D7-4B00-9667-3163E49956A2}" type="parTrans" cxnId="{978C704E-8562-4378-80FB-1CFB80EEF6B4}">
      <dgm:prSet/>
      <dgm:spPr/>
      <dgm:t>
        <a:bodyPr/>
        <a:lstStyle/>
        <a:p>
          <a:endParaRPr lang="en-GB"/>
        </a:p>
      </dgm:t>
    </dgm:pt>
    <dgm:pt modelId="{3D1C56D4-6A21-40E2-A0C3-71CAE4B8EE76}" type="sibTrans" cxnId="{978C704E-8562-4378-80FB-1CFB80EEF6B4}">
      <dgm:prSet/>
      <dgm:spPr/>
      <dgm:t>
        <a:bodyPr/>
        <a:lstStyle/>
        <a:p>
          <a:endParaRPr lang="en-GB"/>
        </a:p>
      </dgm:t>
    </dgm:pt>
    <dgm:pt modelId="{17309165-B8A0-49D3-8565-8EADB9E41E8C}">
      <dgm:prSet phldrT="[Text]" custT="1"/>
      <dgm:spPr>
        <a:solidFill>
          <a:srgbClr val="FAB0BC">
            <a:alpha val="50000"/>
          </a:srgbClr>
        </a:solidFill>
      </dgm:spPr>
      <dgm:t>
        <a:bodyPr/>
        <a:lstStyle/>
        <a:p>
          <a:r>
            <a:rPr lang="en-GB" sz="1800" i="1" dirty="0">
              <a:solidFill>
                <a:schemeClr val="tx2"/>
              </a:solidFill>
            </a:rPr>
            <a:t>Promoting multilingual competences </a:t>
          </a:r>
        </a:p>
        <a:p>
          <a:r>
            <a:rPr lang="en-GB" sz="1800" i="1" dirty="0">
              <a:solidFill>
                <a:schemeClr val="tx2"/>
              </a:solidFill>
            </a:rPr>
            <a:t>In total: 41 policies</a:t>
          </a:r>
        </a:p>
      </dgm:t>
    </dgm:pt>
    <dgm:pt modelId="{F3644D70-98F2-490D-8C0A-4DB41A6F372F}" type="parTrans" cxnId="{B236FCD0-5DFD-4393-B16E-BBF7C453BE33}">
      <dgm:prSet/>
      <dgm:spPr/>
      <dgm:t>
        <a:bodyPr/>
        <a:lstStyle/>
        <a:p>
          <a:endParaRPr lang="en-GB"/>
        </a:p>
      </dgm:t>
    </dgm:pt>
    <dgm:pt modelId="{35469241-721C-4D2A-9D0D-9E4B5B7D800B}" type="sibTrans" cxnId="{B236FCD0-5DFD-4393-B16E-BBF7C453BE33}">
      <dgm:prSet/>
      <dgm:spPr/>
      <dgm:t>
        <a:bodyPr/>
        <a:lstStyle/>
        <a:p>
          <a:endParaRPr lang="en-GB"/>
        </a:p>
      </dgm:t>
    </dgm:pt>
    <dgm:pt modelId="{D40BF959-82E6-422D-BCEC-19AC537F684C}">
      <dgm:prSet phldrT="[Text]" custT="1"/>
      <dgm:spPr>
        <a:solidFill>
          <a:srgbClr val="F6FDB1">
            <a:alpha val="50000"/>
          </a:srgbClr>
        </a:solidFill>
      </dgm:spPr>
      <dgm:t>
        <a:bodyPr/>
        <a:lstStyle/>
        <a:p>
          <a:r>
            <a:rPr lang="en-GB" sz="1800" b="1" i="1" dirty="0" smtClean="0">
              <a:solidFill>
                <a:schemeClr val="tx2"/>
              </a:solidFill>
            </a:rPr>
            <a:t>Promoting </a:t>
          </a:r>
          <a:r>
            <a:rPr lang="en-GB" sz="1800" b="1" i="1" dirty="0">
              <a:solidFill>
                <a:schemeClr val="tx2"/>
              </a:solidFill>
            </a:rPr>
            <a:t>digital competence</a:t>
          </a:r>
        </a:p>
        <a:p>
          <a:r>
            <a:rPr lang="en-GB" sz="1800" b="1" i="1" dirty="0">
              <a:solidFill>
                <a:schemeClr val="tx2"/>
              </a:solidFill>
            </a:rPr>
            <a:t>In total: 64 policies</a:t>
          </a:r>
        </a:p>
      </dgm:t>
    </dgm:pt>
    <dgm:pt modelId="{74B7DFA8-C24D-4A36-A395-74916BE2EF46}" type="parTrans" cxnId="{E3D7CDDF-8663-45CF-B63D-2BF3E3AFE0AF}">
      <dgm:prSet/>
      <dgm:spPr/>
      <dgm:t>
        <a:bodyPr/>
        <a:lstStyle/>
        <a:p>
          <a:endParaRPr lang="en-GB"/>
        </a:p>
      </dgm:t>
    </dgm:pt>
    <dgm:pt modelId="{BE9D7B60-8B27-4FBE-BE20-A11F5445A2D6}" type="sibTrans" cxnId="{E3D7CDDF-8663-45CF-B63D-2BF3E3AFE0AF}">
      <dgm:prSet/>
      <dgm:spPr/>
      <dgm:t>
        <a:bodyPr/>
        <a:lstStyle/>
        <a:p>
          <a:endParaRPr lang="en-GB"/>
        </a:p>
      </dgm:t>
    </dgm:pt>
    <dgm:pt modelId="{1E875179-5DF5-431C-9CE9-400641328CD3}" type="pres">
      <dgm:prSet presAssocID="{9B982311-63D2-430C-8285-D08835F3CFDA}" presName="compositeShape" presStyleCnt="0">
        <dgm:presLayoutVars>
          <dgm:chMax val="7"/>
          <dgm:dir/>
          <dgm:resizeHandles val="exact"/>
        </dgm:presLayoutVars>
      </dgm:prSet>
      <dgm:spPr/>
    </dgm:pt>
    <dgm:pt modelId="{FC8071AB-0F82-4D24-88F4-3F05F34BFF01}" type="pres">
      <dgm:prSet presAssocID="{3E003501-00AD-4185-9DD8-A5CE35E66886}" presName="circ1" presStyleLbl="vennNode1" presStyleIdx="0" presStyleCnt="3"/>
      <dgm:spPr/>
      <dgm:t>
        <a:bodyPr/>
        <a:lstStyle/>
        <a:p>
          <a:endParaRPr lang="en-GB"/>
        </a:p>
      </dgm:t>
    </dgm:pt>
    <dgm:pt modelId="{9E44FDD8-E696-415A-8C41-B227BEA7A663}" type="pres">
      <dgm:prSet presAssocID="{3E003501-00AD-4185-9DD8-A5CE35E6688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7249B1-BE4D-4544-BFFF-AE68DA36C5C8}" type="pres">
      <dgm:prSet presAssocID="{17309165-B8A0-49D3-8565-8EADB9E41E8C}" presName="circ2" presStyleLbl="vennNode1" presStyleIdx="1" presStyleCnt="3"/>
      <dgm:spPr/>
      <dgm:t>
        <a:bodyPr/>
        <a:lstStyle/>
        <a:p>
          <a:endParaRPr lang="en-GB"/>
        </a:p>
      </dgm:t>
    </dgm:pt>
    <dgm:pt modelId="{60446C0A-3120-4542-B47A-418C23D52720}" type="pres">
      <dgm:prSet presAssocID="{17309165-B8A0-49D3-8565-8EADB9E41E8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DFE395-CA02-41BD-9E3F-3F78301689D7}" type="pres">
      <dgm:prSet presAssocID="{D40BF959-82E6-422D-BCEC-19AC537F684C}" presName="circ3" presStyleLbl="vennNode1" presStyleIdx="2" presStyleCnt="3"/>
      <dgm:spPr/>
      <dgm:t>
        <a:bodyPr/>
        <a:lstStyle/>
        <a:p>
          <a:endParaRPr lang="en-GB"/>
        </a:p>
      </dgm:t>
    </dgm:pt>
    <dgm:pt modelId="{228CA1D0-0120-4589-9618-4F8B90D9966B}" type="pres">
      <dgm:prSet presAssocID="{D40BF959-82E6-422D-BCEC-19AC537F684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236FCD0-5DFD-4393-B16E-BBF7C453BE33}" srcId="{9B982311-63D2-430C-8285-D08835F3CFDA}" destId="{17309165-B8A0-49D3-8565-8EADB9E41E8C}" srcOrd="1" destOrd="0" parTransId="{F3644D70-98F2-490D-8C0A-4DB41A6F372F}" sibTransId="{35469241-721C-4D2A-9D0D-9E4B5B7D800B}"/>
    <dgm:cxn modelId="{31CF3EA7-66FA-49D0-9E42-4EB659CF09DA}" type="presOf" srcId="{17309165-B8A0-49D3-8565-8EADB9E41E8C}" destId="{60446C0A-3120-4542-B47A-418C23D52720}" srcOrd="1" destOrd="0" presId="urn:microsoft.com/office/officeart/2005/8/layout/venn1"/>
    <dgm:cxn modelId="{F7624A40-0835-447E-9A78-4E8A02BC17FA}" type="presOf" srcId="{3E003501-00AD-4185-9DD8-A5CE35E66886}" destId="{9E44FDD8-E696-415A-8C41-B227BEA7A663}" srcOrd="1" destOrd="0" presId="urn:microsoft.com/office/officeart/2005/8/layout/venn1"/>
    <dgm:cxn modelId="{ECD19A81-33AD-472E-9C74-C329583F9302}" type="presOf" srcId="{3E003501-00AD-4185-9DD8-A5CE35E66886}" destId="{FC8071AB-0F82-4D24-88F4-3F05F34BFF01}" srcOrd="0" destOrd="0" presId="urn:microsoft.com/office/officeart/2005/8/layout/venn1"/>
    <dgm:cxn modelId="{E3D7CDDF-8663-45CF-B63D-2BF3E3AFE0AF}" srcId="{9B982311-63D2-430C-8285-D08835F3CFDA}" destId="{D40BF959-82E6-422D-BCEC-19AC537F684C}" srcOrd="2" destOrd="0" parTransId="{74B7DFA8-C24D-4A36-A395-74916BE2EF46}" sibTransId="{BE9D7B60-8B27-4FBE-BE20-A11F5445A2D6}"/>
    <dgm:cxn modelId="{978C704E-8562-4378-80FB-1CFB80EEF6B4}" srcId="{9B982311-63D2-430C-8285-D08835F3CFDA}" destId="{3E003501-00AD-4185-9DD8-A5CE35E66886}" srcOrd="0" destOrd="0" parTransId="{970656D5-90D7-4B00-9667-3163E49956A2}" sibTransId="{3D1C56D4-6A21-40E2-A0C3-71CAE4B8EE76}"/>
    <dgm:cxn modelId="{2338E9CC-2AE2-4B81-989E-5B3985CB511B}" type="presOf" srcId="{D40BF959-82E6-422D-BCEC-19AC537F684C}" destId="{228CA1D0-0120-4589-9618-4F8B90D9966B}" srcOrd="1" destOrd="0" presId="urn:microsoft.com/office/officeart/2005/8/layout/venn1"/>
    <dgm:cxn modelId="{601DA136-8B31-487E-A0C8-F17D9968D4D8}" type="presOf" srcId="{17309165-B8A0-49D3-8565-8EADB9E41E8C}" destId="{E07249B1-BE4D-4544-BFFF-AE68DA36C5C8}" srcOrd="0" destOrd="0" presId="urn:microsoft.com/office/officeart/2005/8/layout/venn1"/>
    <dgm:cxn modelId="{41F3E57C-4088-41A0-A203-8A6DAD1F77A0}" type="presOf" srcId="{D40BF959-82E6-422D-BCEC-19AC537F684C}" destId="{A0DFE395-CA02-41BD-9E3F-3F78301689D7}" srcOrd="0" destOrd="0" presId="urn:microsoft.com/office/officeart/2005/8/layout/venn1"/>
    <dgm:cxn modelId="{9CDFF698-9A5E-4EBA-958D-D9C463FFC6AF}" type="presOf" srcId="{9B982311-63D2-430C-8285-D08835F3CFDA}" destId="{1E875179-5DF5-431C-9CE9-400641328CD3}" srcOrd="0" destOrd="0" presId="urn:microsoft.com/office/officeart/2005/8/layout/venn1"/>
    <dgm:cxn modelId="{F11AD62E-655E-4748-B7EC-24407F3E6ED5}" type="presParOf" srcId="{1E875179-5DF5-431C-9CE9-400641328CD3}" destId="{FC8071AB-0F82-4D24-88F4-3F05F34BFF01}" srcOrd="0" destOrd="0" presId="urn:microsoft.com/office/officeart/2005/8/layout/venn1"/>
    <dgm:cxn modelId="{C4A3E38E-58EC-43B2-AAFA-463039FF416B}" type="presParOf" srcId="{1E875179-5DF5-431C-9CE9-400641328CD3}" destId="{9E44FDD8-E696-415A-8C41-B227BEA7A663}" srcOrd="1" destOrd="0" presId="urn:microsoft.com/office/officeart/2005/8/layout/venn1"/>
    <dgm:cxn modelId="{924AAE65-8834-46D0-96A8-5C05CA113831}" type="presParOf" srcId="{1E875179-5DF5-431C-9CE9-400641328CD3}" destId="{E07249B1-BE4D-4544-BFFF-AE68DA36C5C8}" srcOrd="2" destOrd="0" presId="urn:microsoft.com/office/officeart/2005/8/layout/venn1"/>
    <dgm:cxn modelId="{8CE09CBD-76A9-42D5-AFE5-41BBA31D08EA}" type="presParOf" srcId="{1E875179-5DF5-431C-9CE9-400641328CD3}" destId="{60446C0A-3120-4542-B47A-418C23D52720}" srcOrd="3" destOrd="0" presId="urn:microsoft.com/office/officeart/2005/8/layout/venn1"/>
    <dgm:cxn modelId="{9DD4144B-C3BC-4FDD-9A02-D7E70BD39786}" type="presParOf" srcId="{1E875179-5DF5-431C-9CE9-400641328CD3}" destId="{A0DFE395-CA02-41BD-9E3F-3F78301689D7}" srcOrd="4" destOrd="0" presId="urn:microsoft.com/office/officeart/2005/8/layout/venn1"/>
    <dgm:cxn modelId="{5259E4C1-9E49-4320-80F6-6C52E1AE400B}" type="presParOf" srcId="{1E875179-5DF5-431C-9CE9-400641328CD3}" destId="{228CA1D0-0120-4589-9618-4F8B90D9966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641A80-75DF-41E3-9E25-19FC84D78FD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1A2BCBA-5E90-4948-98D4-4D58C2A7B962}">
      <dgm:prSet phldrT="[Text]" custT="1"/>
      <dgm:spPr>
        <a:solidFill>
          <a:srgbClr val="99DBF9"/>
        </a:solidFill>
      </dgm:spPr>
      <dgm:t>
        <a:bodyPr/>
        <a:lstStyle/>
        <a:p>
          <a:endParaRPr lang="en-GB" sz="2200" dirty="0" smtClean="0">
            <a:solidFill>
              <a:schemeClr val="tx2"/>
            </a:solidFill>
          </a:endParaRPr>
        </a:p>
        <a:p>
          <a:r>
            <a:rPr lang="en-GB" sz="2200" dirty="0" smtClean="0">
              <a:solidFill>
                <a:schemeClr val="tx2"/>
              </a:solidFill>
            </a:rPr>
            <a:t>Policies aim to promote and often embed digital competence</a:t>
          </a:r>
        </a:p>
        <a:p>
          <a:endParaRPr lang="en-GB" sz="2200" dirty="0">
            <a:solidFill>
              <a:schemeClr val="tx2"/>
            </a:solidFill>
          </a:endParaRPr>
        </a:p>
      </dgm:t>
    </dgm:pt>
    <dgm:pt modelId="{98C14267-C8FD-454B-9A14-544B2762B4A3}" type="parTrans" cxnId="{46BAC08B-98F2-4710-ACD0-FC8C961AA3E4}">
      <dgm:prSet/>
      <dgm:spPr/>
      <dgm:t>
        <a:bodyPr/>
        <a:lstStyle/>
        <a:p>
          <a:endParaRPr lang="en-GB"/>
        </a:p>
      </dgm:t>
    </dgm:pt>
    <dgm:pt modelId="{EC668FD4-3DBF-4137-BA4B-4E9E42AA4DF7}" type="sibTrans" cxnId="{46BAC08B-98F2-4710-ACD0-FC8C961AA3E4}">
      <dgm:prSet/>
      <dgm:spPr/>
      <dgm:t>
        <a:bodyPr/>
        <a:lstStyle/>
        <a:p>
          <a:endParaRPr lang="en-GB"/>
        </a:p>
      </dgm:t>
    </dgm:pt>
    <dgm:pt modelId="{B4CF5ED2-D383-4AF9-9185-521358055F68}">
      <dgm:prSet phldrT="[Text]" custT="1"/>
      <dgm:spPr>
        <a:solidFill>
          <a:srgbClr val="99DBF9"/>
        </a:solidFill>
      </dgm:spPr>
      <dgm:t>
        <a:bodyPr/>
        <a:lstStyle/>
        <a:p>
          <a:endParaRPr lang="en-GB" sz="2200" dirty="0" smtClean="0">
            <a:solidFill>
              <a:schemeClr val="tx2"/>
            </a:solidFill>
          </a:endParaRPr>
        </a:p>
        <a:p>
          <a:r>
            <a:rPr lang="en-GB" sz="2200" dirty="0" smtClean="0">
              <a:solidFill>
                <a:schemeClr val="tx2"/>
              </a:solidFill>
            </a:rPr>
            <a:t>Most policies do not focus only on digital competence</a:t>
          </a:r>
        </a:p>
        <a:p>
          <a:endParaRPr lang="en-GB" sz="2200" dirty="0">
            <a:solidFill>
              <a:schemeClr val="tx2"/>
            </a:solidFill>
          </a:endParaRPr>
        </a:p>
      </dgm:t>
    </dgm:pt>
    <dgm:pt modelId="{736190D7-376D-4740-9775-54DE1DE71F84}" type="parTrans" cxnId="{51F8E5B4-9E7B-4309-9F3A-630BF2724CDF}">
      <dgm:prSet/>
      <dgm:spPr/>
      <dgm:t>
        <a:bodyPr/>
        <a:lstStyle/>
        <a:p>
          <a:endParaRPr lang="en-GB"/>
        </a:p>
      </dgm:t>
    </dgm:pt>
    <dgm:pt modelId="{B9605519-6942-44E7-AC52-7B321F8FB19F}" type="sibTrans" cxnId="{51F8E5B4-9E7B-4309-9F3A-630BF2724CDF}">
      <dgm:prSet/>
      <dgm:spPr/>
      <dgm:t>
        <a:bodyPr/>
        <a:lstStyle/>
        <a:p>
          <a:endParaRPr lang="en-GB"/>
        </a:p>
      </dgm:t>
    </dgm:pt>
    <dgm:pt modelId="{6BEF0691-0D68-4C50-BE28-499818B9A06D}">
      <dgm:prSet phldrT="[Text]" custT="1"/>
      <dgm:spPr>
        <a:solidFill>
          <a:srgbClr val="99DBF9"/>
        </a:solidFill>
      </dgm:spPr>
      <dgm:t>
        <a:bodyPr/>
        <a:lstStyle/>
        <a:p>
          <a:endParaRPr lang="en-GB" sz="2200" dirty="0" smtClean="0">
            <a:solidFill>
              <a:schemeClr val="bg2">
                <a:lumMod val="90000"/>
              </a:schemeClr>
            </a:solidFill>
          </a:endParaRPr>
        </a:p>
        <a:p>
          <a:r>
            <a:rPr lang="en-GB" sz="2200" dirty="0" smtClean="0">
              <a:solidFill>
                <a:schemeClr val="tx2"/>
              </a:solidFill>
            </a:rPr>
            <a:t>60% of policies promoting digital competence have a wider scope than IVET</a:t>
          </a:r>
        </a:p>
        <a:p>
          <a:endParaRPr lang="en-GB" sz="2200" dirty="0">
            <a:solidFill>
              <a:schemeClr val="bg2">
                <a:lumMod val="90000"/>
              </a:schemeClr>
            </a:solidFill>
          </a:endParaRPr>
        </a:p>
      </dgm:t>
    </dgm:pt>
    <dgm:pt modelId="{22FE6E03-1DE3-433A-B086-AFBB8370BD85}" type="parTrans" cxnId="{0723B980-F64A-4A76-9A82-4FDE1DD57EA8}">
      <dgm:prSet/>
      <dgm:spPr/>
      <dgm:t>
        <a:bodyPr/>
        <a:lstStyle/>
        <a:p>
          <a:endParaRPr lang="en-GB"/>
        </a:p>
      </dgm:t>
    </dgm:pt>
    <dgm:pt modelId="{191941D3-8A39-4E10-A336-8518CA2D975E}" type="sibTrans" cxnId="{0723B980-F64A-4A76-9A82-4FDE1DD57EA8}">
      <dgm:prSet/>
      <dgm:spPr/>
      <dgm:t>
        <a:bodyPr/>
        <a:lstStyle/>
        <a:p>
          <a:endParaRPr lang="en-GB"/>
        </a:p>
      </dgm:t>
    </dgm:pt>
    <dgm:pt modelId="{FC47AF8D-531C-46A4-B4F6-7C24DACD4E83}" type="pres">
      <dgm:prSet presAssocID="{88641A80-75DF-41E3-9E25-19FC84D78FD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C8493A87-5E1B-45C9-AA68-A776B04E615E}" type="pres">
      <dgm:prSet presAssocID="{88641A80-75DF-41E3-9E25-19FC84D78FDB}" presName="Name1" presStyleCnt="0"/>
      <dgm:spPr/>
    </dgm:pt>
    <dgm:pt modelId="{1C3DC5D6-BFC7-4D3C-A373-96D522040B45}" type="pres">
      <dgm:prSet presAssocID="{88641A80-75DF-41E3-9E25-19FC84D78FDB}" presName="cycle" presStyleCnt="0"/>
      <dgm:spPr/>
    </dgm:pt>
    <dgm:pt modelId="{3406C536-03EB-4792-B49B-B9AA99A88741}" type="pres">
      <dgm:prSet presAssocID="{88641A80-75DF-41E3-9E25-19FC84D78FDB}" presName="srcNode" presStyleLbl="node1" presStyleIdx="0" presStyleCnt="3"/>
      <dgm:spPr/>
    </dgm:pt>
    <dgm:pt modelId="{F64BB0AA-5AEF-434A-BAB2-C046578A9B9F}" type="pres">
      <dgm:prSet presAssocID="{88641A80-75DF-41E3-9E25-19FC84D78FDB}" presName="conn" presStyleLbl="parChTrans1D2" presStyleIdx="0" presStyleCnt="1"/>
      <dgm:spPr/>
      <dgm:t>
        <a:bodyPr/>
        <a:lstStyle/>
        <a:p>
          <a:endParaRPr lang="en-GB"/>
        </a:p>
      </dgm:t>
    </dgm:pt>
    <dgm:pt modelId="{0B0567E5-48CE-44F4-B272-6AFFFCEA3E9C}" type="pres">
      <dgm:prSet presAssocID="{88641A80-75DF-41E3-9E25-19FC84D78FDB}" presName="extraNode" presStyleLbl="node1" presStyleIdx="0" presStyleCnt="3"/>
      <dgm:spPr/>
    </dgm:pt>
    <dgm:pt modelId="{B1F97B65-C544-453C-8B67-4C1430CDE69C}" type="pres">
      <dgm:prSet presAssocID="{88641A80-75DF-41E3-9E25-19FC84D78FDB}" presName="dstNode" presStyleLbl="node1" presStyleIdx="0" presStyleCnt="3"/>
      <dgm:spPr/>
    </dgm:pt>
    <dgm:pt modelId="{B1DFC2DF-60BA-4A21-B8F6-AE9C183E91E3}" type="pres">
      <dgm:prSet presAssocID="{E1A2BCBA-5E90-4948-98D4-4D58C2A7B96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F2AFC5-8CF8-4250-A8F2-AB9779E801DF}" type="pres">
      <dgm:prSet presAssocID="{E1A2BCBA-5E90-4948-98D4-4D58C2A7B962}" presName="accent_1" presStyleCnt="0"/>
      <dgm:spPr/>
    </dgm:pt>
    <dgm:pt modelId="{FF8332E6-A8DD-4D62-A965-0E99E151E06E}" type="pres">
      <dgm:prSet presAssocID="{E1A2BCBA-5E90-4948-98D4-4D58C2A7B962}" presName="accentRepeatNode" presStyleLbl="solidFgAcc1" presStyleIdx="0" presStyleCnt="3"/>
      <dgm:spPr/>
    </dgm:pt>
    <dgm:pt modelId="{2D606B59-F562-451C-93EC-E13EDA6028A3}" type="pres">
      <dgm:prSet presAssocID="{B4CF5ED2-D383-4AF9-9185-521358055F6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62B658-04AB-4A2A-9181-4BC3A3D1782E}" type="pres">
      <dgm:prSet presAssocID="{B4CF5ED2-D383-4AF9-9185-521358055F68}" presName="accent_2" presStyleCnt="0"/>
      <dgm:spPr/>
    </dgm:pt>
    <dgm:pt modelId="{DEA1EF8B-6BF9-4076-9E97-D65211CEC0A7}" type="pres">
      <dgm:prSet presAssocID="{B4CF5ED2-D383-4AF9-9185-521358055F68}" presName="accentRepeatNode" presStyleLbl="solidFgAcc1" presStyleIdx="1" presStyleCnt="3"/>
      <dgm:spPr/>
    </dgm:pt>
    <dgm:pt modelId="{C2CCDEED-BA6E-4901-86F7-10AF0F5AFB2A}" type="pres">
      <dgm:prSet presAssocID="{6BEF0691-0D68-4C50-BE28-499818B9A06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95B2E4-BF34-44AB-AF3A-4B26E3A379E9}" type="pres">
      <dgm:prSet presAssocID="{6BEF0691-0D68-4C50-BE28-499818B9A06D}" presName="accent_3" presStyleCnt="0"/>
      <dgm:spPr/>
    </dgm:pt>
    <dgm:pt modelId="{ECB0E7C8-0274-4C40-AE92-1B3330D1657C}" type="pres">
      <dgm:prSet presAssocID="{6BEF0691-0D68-4C50-BE28-499818B9A06D}" presName="accentRepeatNode" presStyleLbl="solidFgAcc1" presStyleIdx="2" presStyleCnt="3"/>
      <dgm:spPr/>
    </dgm:pt>
  </dgm:ptLst>
  <dgm:cxnLst>
    <dgm:cxn modelId="{FEB6BE09-B0B4-4DB7-AB45-B3922ED29B7F}" type="presOf" srcId="{6BEF0691-0D68-4C50-BE28-499818B9A06D}" destId="{C2CCDEED-BA6E-4901-86F7-10AF0F5AFB2A}" srcOrd="0" destOrd="0" presId="urn:microsoft.com/office/officeart/2008/layout/VerticalCurvedList"/>
    <dgm:cxn modelId="{60419EEA-8F1B-4260-A7C7-D798CDFF4F07}" type="presOf" srcId="{88641A80-75DF-41E3-9E25-19FC84D78FDB}" destId="{FC47AF8D-531C-46A4-B4F6-7C24DACD4E83}" srcOrd="0" destOrd="0" presId="urn:microsoft.com/office/officeart/2008/layout/VerticalCurvedList"/>
    <dgm:cxn modelId="{D2062D7D-D78F-4F0A-8274-1CC84463C0F6}" type="presOf" srcId="{B4CF5ED2-D383-4AF9-9185-521358055F68}" destId="{2D606B59-F562-451C-93EC-E13EDA6028A3}" srcOrd="0" destOrd="0" presId="urn:microsoft.com/office/officeart/2008/layout/VerticalCurvedList"/>
    <dgm:cxn modelId="{0723B980-F64A-4A76-9A82-4FDE1DD57EA8}" srcId="{88641A80-75DF-41E3-9E25-19FC84D78FDB}" destId="{6BEF0691-0D68-4C50-BE28-499818B9A06D}" srcOrd="2" destOrd="0" parTransId="{22FE6E03-1DE3-433A-B086-AFBB8370BD85}" sibTransId="{191941D3-8A39-4E10-A336-8518CA2D975E}"/>
    <dgm:cxn modelId="{51F8E5B4-9E7B-4309-9F3A-630BF2724CDF}" srcId="{88641A80-75DF-41E3-9E25-19FC84D78FDB}" destId="{B4CF5ED2-D383-4AF9-9185-521358055F68}" srcOrd="1" destOrd="0" parTransId="{736190D7-376D-4740-9775-54DE1DE71F84}" sibTransId="{B9605519-6942-44E7-AC52-7B321F8FB19F}"/>
    <dgm:cxn modelId="{46BAC08B-98F2-4710-ACD0-FC8C961AA3E4}" srcId="{88641A80-75DF-41E3-9E25-19FC84D78FDB}" destId="{E1A2BCBA-5E90-4948-98D4-4D58C2A7B962}" srcOrd="0" destOrd="0" parTransId="{98C14267-C8FD-454B-9A14-544B2762B4A3}" sibTransId="{EC668FD4-3DBF-4137-BA4B-4E9E42AA4DF7}"/>
    <dgm:cxn modelId="{CD1311CD-26C1-48FF-90CB-1650B839A051}" type="presOf" srcId="{E1A2BCBA-5E90-4948-98D4-4D58C2A7B962}" destId="{B1DFC2DF-60BA-4A21-B8F6-AE9C183E91E3}" srcOrd="0" destOrd="0" presId="urn:microsoft.com/office/officeart/2008/layout/VerticalCurvedList"/>
    <dgm:cxn modelId="{0A7BA5D4-1740-4541-8F99-6DA9063E00C4}" type="presOf" srcId="{EC668FD4-3DBF-4137-BA4B-4E9E42AA4DF7}" destId="{F64BB0AA-5AEF-434A-BAB2-C046578A9B9F}" srcOrd="0" destOrd="0" presId="urn:microsoft.com/office/officeart/2008/layout/VerticalCurvedList"/>
    <dgm:cxn modelId="{27D74AA1-184A-4A60-A5BB-AD5672F48EEC}" type="presParOf" srcId="{FC47AF8D-531C-46A4-B4F6-7C24DACD4E83}" destId="{C8493A87-5E1B-45C9-AA68-A776B04E615E}" srcOrd="0" destOrd="0" presId="urn:microsoft.com/office/officeart/2008/layout/VerticalCurvedList"/>
    <dgm:cxn modelId="{2372C218-7D07-4E77-8B96-30A893745B94}" type="presParOf" srcId="{C8493A87-5E1B-45C9-AA68-A776B04E615E}" destId="{1C3DC5D6-BFC7-4D3C-A373-96D522040B45}" srcOrd="0" destOrd="0" presId="urn:microsoft.com/office/officeart/2008/layout/VerticalCurvedList"/>
    <dgm:cxn modelId="{579E33EC-9102-4FA3-A4D6-DE1BC3CD5AE6}" type="presParOf" srcId="{1C3DC5D6-BFC7-4D3C-A373-96D522040B45}" destId="{3406C536-03EB-4792-B49B-B9AA99A88741}" srcOrd="0" destOrd="0" presId="urn:microsoft.com/office/officeart/2008/layout/VerticalCurvedList"/>
    <dgm:cxn modelId="{0EC78353-35F5-4063-A848-D8DD3AB35FEE}" type="presParOf" srcId="{1C3DC5D6-BFC7-4D3C-A373-96D522040B45}" destId="{F64BB0AA-5AEF-434A-BAB2-C046578A9B9F}" srcOrd="1" destOrd="0" presId="urn:microsoft.com/office/officeart/2008/layout/VerticalCurvedList"/>
    <dgm:cxn modelId="{A336C492-5134-41E1-B448-C9F081354AF1}" type="presParOf" srcId="{1C3DC5D6-BFC7-4D3C-A373-96D522040B45}" destId="{0B0567E5-48CE-44F4-B272-6AFFFCEA3E9C}" srcOrd="2" destOrd="0" presId="urn:microsoft.com/office/officeart/2008/layout/VerticalCurvedList"/>
    <dgm:cxn modelId="{6254B114-4351-4874-80D9-3B519C5E5B0D}" type="presParOf" srcId="{1C3DC5D6-BFC7-4D3C-A373-96D522040B45}" destId="{B1F97B65-C544-453C-8B67-4C1430CDE69C}" srcOrd="3" destOrd="0" presId="urn:microsoft.com/office/officeart/2008/layout/VerticalCurvedList"/>
    <dgm:cxn modelId="{0FEEBF05-E080-4219-A3A6-782695CBEB3B}" type="presParOf" srcId="{C8493A87-5E1B-45C9-AA68-A776B04E615E}" destId="{B1DFC2DF-60BA-4A21-B8F6-AE9C183E91E3}" srcOrd="1" destOrd="0" presId="urn:microsoft.com/office/officeart/2008/layout/VerticalCurvedList"/>
    <dgm:cxn modelId="{AF20C007-FCC2-4B29-8D37-B30FC419AD92}" type="presParOf" srcId="{C8493A87-5E1B-45C9-AA68-A776B04E615E}" destId="{20F2AFC5-8CF8-4250-A8F2-AB9779E801DF}" srcOrd="2" destOrd="0" presId="urn:microsoft.com/office/officeart/2008/layout/VerticalCurvedList"/>
    <dgm:cxn modelId="{8320C846-EC19-45C5-9CE2-0930032C05E7}" type="presParOf" srcId="{20F2AFC5-8CF8-4250-A8F2-AB9779E801DF}" destId="{FF8332E6-A8DD-4D62-A965-0E99E151E06E}" srcOrd="0" destOrd="0" presId="urn:microsoft.com/office/officeart/2008/layout/VerticalCurvedList"/>
    <dgm:cxn modelId="{98D296B1-7519-40B3-B94F-DA9CC8529A2F}" type="presParOf" srcId="{C8493A87-5E1B-45C9-AA68-A776B04E615E}" destId="{2D606B59-F562-451C-93EC-E13EDA6028A3}" srcOrd="3" destOrd="0" presId="urn:microsoft.com/office/officeart/2008/layout/VerticalCurvedList"/>
    <dgm:cxn modelId="{CFC790AD-F974-4164-9910-07739AFBD277}" type="presParOf" srcId="{C8493A87-5E1B-45C9-AA68-A776B04E615E}" destId="{D062B658-04AB-4A2A-9181-4BC3A3D1782E}" srcOrd="4" destOrd="0" presId="urn:microsoft.com/office/officeart/2008/layout/VerticalCurvedList"/>
    <dgm:cxn modelId="{5295A4C5-6B31-4C9E-A85A-EA5CACAF15F0}" type="presParOf" srcId="{D062B658-04AB-4A2A-9181-4BC3A3D1782E}" destId="{DEA1EF8B-6BF9-4076-9E97-D65211CEC0A7}" srcOrd="0" destOrd="0" presId="urn:microsoft.com/office/officeart/2008/layout/VerticalCurvedList"/>
    <dgm:cxn modelId="{5499DC6F-C2F3-412E-AC13-17279448954F}" type="presParOf" srcId="{C8493A87-5E1B-45C9-AA68-A776B04E615E}" destId="{C2CCDEED-BA6E-4901-86F7-10AF0F5AFB2A}" srcOrd="5" destOrd="0" presId="urn:microsoft.com/office/officeart/2008/layout/VerticalCurvedList"/>
    <dgm:cxn modelId="{760F42C5-F938-41D0-AC2C-ED4DEBC2FE08}" type="presParOf" srcId="{C8493A87-5E1B-45C9-AA68-A776B04E615E}" destId="{5C95B2E4-BF34-44AB-AF3A-4B26E3A379E9}" srcOrd="6" destOrd="0" presId="urn:microsoft.com/office/officeart/2008/layout/VerticalCurvedList"/>
    <dgm:cxn modelId="{9CA92AD9-FE88-4659-B9CE-761919B75D28}" type="presParOf" srcId="{5C95B2E4-BF34-44AB-AF3A-4B26E3A379E9}" destId="{ECB0E7C8-0274-4C40-AE92-1B3330D1657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FA5D72-6376-48F5-B44F-67FEA70819F0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FC51101-1E9F-4321-88F9-31FF4A5D860F}">
      <dgm:prSet phldrT="[Text]" custT="1"/>
      <dgm:spPr>
        <a:solidFill>
          <a:srgbClr val="99DBF9"/>
        </a:solidFill>
        <a:ln>
          <a:solidFill>
            <a:schemeClr val="accent1"/>
          </a:solidFill>
        </a:ln>
      </dgm:spPr>
      <dgm:t>
        <a:bodyPr tIns="360000"/>
        <a:lstStyle/>
        <a:p>
          <a:pPr algn="l"/>
          <a:r>
            <a:rPr lang="en-GB" sz="2200" dirty="0">
              <a:solidFill>
                <a:schemeClr val="tx2"/>
              </a:solidFill>
            </a:rPr>
            <a:t>Teaching approach</a:t>
          </a:r>
        </a:p>
        <a:p>
          <a:pPr algn="ctr"/>
          <a:r>
            <a:rPr lang="en-GB" sz="2100" dirty="0"/>
            <a:t>  </a:t>
          </a:r>
        </a:p>
      </dgm:t>
    </dgm:pt>
    <dgm:pt modelId="{691184B4-9D54-43A7-9D80-956546A09393}" type="parTrans" cxnId="{D04831F3-280B-4C17-AB15-EFF3C24E17E5}">
      <dgm:prSet/>
      <dgm:spPr/>
      <dgm:t>
        <a:bodyPr/>
        <a:lstStyle/>
        <a:p>
          <a:endParaRPr lang="en-GB"/>
        </a:p>
      </dgm:t>
    </dgm:pt>
    <dgm:pt modelId="{BAFAB60E-3D27-4F63-80BA-69A0A43AC2C5}" type="sibTrans" cxnId="{D04831F3-280B-4C17-AB15-EFF3C24E17E5}">
      <dgm:prSet/>
      <dgm:spPr/>
      <dgm:t>
        <a:bodyPr/>
        <a:lstStyle/>
        <a:p>
          <a:endParaRPr lang="en-GB"/>
        </a:p>
      </dgm:t>
    </dgm:pt>
    <dgm:pt modelId="{F3C85B35-8A1B-4FDB-BA0D-71ABD497F779}">
      <dgm:prSet phldrT="[Text]" custT="1"/>
      <dgm:spPr/>
      <dgm:t>
        <a:bodyPr/>
        <a:lstStyle/>
        <a:p>
          <a:pPr algn="l"/>
          <a:r>
            <a:rPr lang="en-GB" sz="2200" b="1" dirty="0">
              <a:solidFill>
                <a:schemeClr val="tx2"/>
              </a:solidFill>
            </a:rPr>
            <a:t>Digital</a:t>
          </a:r>
          <a:r>
            <a:rPr lang="en-GB" sz="2200" b="0" dirty="0">
              <a:solidFill>
                <a:schemeClr val="tx2"/>
              </a:solidFill>
            </a:rPr>
            <a:t> </a:t>
          </a:r>
          <a:r>
            <a:rPr lang="en-GB" sz="2200" b="1" dirty="0">
              <a:solidFill>
                <a:schemeClr val="tx2"/>
              </a:solidFill>
            </a:rPr>
            <a:t>competence</a:t>
          </a:r>
          <a:r>
            <a:rPr lang="en-GB" sz="2200" b="0" dirty="0">
              <a:solidFill>
                <a:schemeClr val="tx2"/>
              </a:solidFill>
            </a:rPr>
            <a:t> is most frequently delivered in an instructor/teacher centred approach, but also in a learning-by-doing approach  </a:t>
          </a:r>
        </a:p>
      </dgm:t>
    </dgm:pt>
    <dgm:pt modelId="{411BAFDC-AFEC-410B-AF34-00CA6A13AFCB}" type="parTrans" cxnId="{C57A4A96-8896-4C6C-907A-1B9F14BC3A5E}">
      <dgm:prSet/>
      <dgm:spPr/>
      <dgm:t>
        <a:bodyPr/>
        <a:lstStyle/>
        <a:p>
          <a:endParaRPr lang="en-GB"/>
        </a:p>
      </dgm:t>
    </dgm:pt>
    <dgm:pt modelId="{D3B0EAFD-DCC3-4CD8-B49F-C78862559FF2}" type="sibTrans" cxnId="{C57A4A96-8896-4C6C-907A-1B9F14BC3A5E}">
      <dgm:prSet/>
      <dgm:spPr/>
      <dgm:t>
        <a:bodyPr/>
        <a:lstStyle/>
        <a:p>
          <a:endParaRPr lang="en-GB"/>
        </a:p>
      </dgm:t>
    </dgm:pt>
    <dgm:pt modelId="{8DFCC8F9-1B78-470D-9CD1-B602315BAA44}" type="pres">
      <dgm:prSet presAssocID="{2CFA5D72-6376-48F5-B44F-67FEA70819F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D01C9926-030C-4B54-AE00-BEE402F36AD2}" type="pres">
      <dgm:prSet presAssocID="{FFC51101-1E9F-4321-88F9-31FF4A5D860F}" presName="root" presStyleCnt="0"/>
      <dgm:spPr/>
    </dgm:pt>
    <dgm:pt modelId="{B76486A2-5513-4498-B95F-7DCDBF504040}" type="pres">
      <dgm:prSet presAssocID="{FFC51101-1E9F-4321-88F9-31FF4A5D860F}" presName="rootComposite" presStyleCnt="0"/>
      <dgm:spPr/>
    </dgm:pt>
    <dgm:pt modelId="{0682BE16-4DFA-4B1D-8F11-7D99993E1413}" type="pres">
      <dgm:prSet presAssocID="{FFC51101-1E9F-4321-88F9-31FF4A5D860F}" presName="rootText" presStyleLbl="node1" presStyleIdx="0" presStyleCnt="1" custScaleX="165274" custScaleY="50514"/>
      <dgm:spPr/>
      <dgm:t>
        <a:bodyPr/>
        <a:lstStyle/>
        <a:p>
          <a:endParaRPr lang="en-GB"/>
        </a:p>
      </dgm:t>
    </dgm:pt>
    <dgm:pt modelId="{C79365AF-060F-4F0F-A1F6-5CB48913DC1F}" type="pres">
      <dgm:prSet presAssocID="{FFC51101-1E9F-4321-88F9-31FF4A5D860F}" presName="rootConnector" presStyleLbl="node1" presStyleIdx="0" presStyleCnt="1"/>
      <dgm:spPr/>
      <dgm:t>
        <a:bodyPr/>
        <a:lstStyle/>
        <a:p>
          <a:endParaRPr lang="en-GB"/>
        </a:p>
      </dgm:t>
    </dgm:pt>
    <dgm:pt modelId="{7476FB31-7A34-4D41-89D9-4D09407CD570}" type="pres">
      <dgm:prSet presAssocID="{FFC51101-1E9F-4321-88F9-31FF4A5D860F}" presName="childShape" presStyleCnt="0"/>
      <dgm:spPr/>
    </dgm:pt>
    <dgm:pt modelId="{3D3976E4-EB84-4CAB-909B-688756382F55}" type="pres">
      <dgm:prSet presAssocID="{411BAFDC-AFEC-410B-AF34-00CA6A13AFCB}" presName="Name13" presStyleLbl="parChTrans1D2" presStyleIdx="0" presStyleCnt="1"/>
      <dgm:spPr/>
      <dgm:t>
        <a:bodyPr/>
        <a:lstStyle/>
        <a:p>
          <a:endParaRPr lang="en-GB"/>
        </a:p>
      </dgm:t>
    </dgm:pt>
    <dgm:pt modelId="{C6BA7A81-C79B-40B0-8D06-41D8DC37500C}" type="pres">
      <dgm:prSet presAssocID="{F3C85B35-8A1B-4FDB-BA0D-71ABD497F779}" presName="childText" presStyleLbl="bgAcc1" presStyleIdx="0" presStyleCnt="1" custScaleX="539720" custScaleY="11623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04831F3-280B-4C17-AB15-EFF3C24E17E5}" srcId="{2CFA5D72-6376-48F5-B44F-67FEA70819F0}" destId="{FFC51101-1E9F-4321-88F9-31FF4A5D860F}" srcOrd="0" destOrd="0" parTransId="{691184B4-9D54-43A7-9D80-956546A09393}" sibTransId="{BAFAB60E-3D27-4F63-80BA-69A0A43AC2C5}"/>
    <dgm:cxn modelId="{EA0685F7-DB41-488D-819E-B5E281495F0B}" type="presOf" srcId="{FFC51101-1E9F-4321-88F9-31FF4A5D860F}" destId="{0682BE16-4DFA-4B1D-8F11-7D99993E1413}" srcOrd="0" destOrd="0" presId="urn:microsoft.com/office/officeart/2005/8/layout/hierarchy3"/>
    <dgm:cxn modelId="{087687EC-D21F-4DF8-97AC-E0AD8AF633A7}" type="presOf" srcId="{411BAFDC-AFEC-410B-AF34-00CA6A13AFCB}" destId="{3D3976E4-EB84-4CAB-909B-688756382F55}" srcOrd="0" destOrd="0" presId="urn:microsoft.com/office/officeart/2005/8/layout/hierarchy3"/>
    <dgm:cxn modelId="{6D49FBFD-33D7-4800-80B0-B8E0CA45EEBD}" type="presOf" srcId="{F3C85B35-8A1B-4FDB-BA0D-71ABD497F779}" destId="{C6BA7A81-C79B-40B0-8D06-41D8DC37500C}" srcOrd="0" destOrd="0" presId="urn:microsoft.com/office/officeart/2005/8/layout/hierarchy3"/>
    <dgm:cxn modelId="{C57A4A96-8896-4C6C-907A-1B9F14BC3A5E}" srcId="{FFC51101-1E9F-4321-88F9-31FF4A5D860F}" destId="{F3C85B35-8A1B-4FDB-BA0D-71ABD497F779}" srcOrd="0" destOrd="0" parTransId="{411BAFDC-AFEC-410B-AF34-00CA6A13AFCB}" sibTransId="{D3B0EAFD-DCC3-4CD8-B49F-C78862559FF2}"/>
    <dgm:cxn modelId="{1E97EE10-3A56-4A7D-ABB6-0E8722BCDDD9}" type="presOf" srcId="{2CFA5D72-6376-48F5-B44F-67FEA70819F0}" destId="{8DFCC8F9-1B78-470D-9CD1-B602315BAA44}" srcOrd="0" destOrd="0" presId="urn:microsoft.com/office/officeart/2005/8/layout/hierarchy3"/>
    <dgm:cxn modelId="{DEA8C720-5CBC-4B00-8BE2-ABBF701ADB9B}" type="presOf" srcId="{FFC51101-1E9F-4321-88F9-31FF4A5D860F}" destId="{C79365AF-060F-4F0F-A1F6-5CB48913DC1F}" srcOrd="1" destOrd="0" presId="urn:microsoft.com/office/officeart/2005/8/layout/hierarchy3"/>
    <dgm:cxn modelId="{8F33A51C-5340-46F8-8AC1-5BC6EBFB6DBA}" type="presParOf" srcId="{8DFCC8F9-1B78-470D-9CD1-B602315BAA44}" destId="{D01C9926-030C-4B54-AE00-BEE402F36AD2}" srcOrd="0" destOrd="0" presId="urn:microsoft.com/office/officeart/2005/8/layout/hierarchy3"/>
    <dgm:cxn modelId="{68C15E0D-08F6-4EF4-8A31-31586E029FD1}" type="presParOf" srcId="{D01C9926-030C-4B54-AE00-BEE402F36AD2}" destId="{B76486A2-5513-4498-B95F-7DCDBF504040}" srcOrd="0" destOrd="0" presId="urn:microsoft.com/office/officeart/2005/8/layout/hierarchy3"/>
    <dgm:cxn modelId="{FD5485AC-6860-4594-9CC3-9306BAFE8C16}" type="presParOf" srcId="{B76486A2-5513-4498-B95F-7DCDBF504040}" destId="{0682BE16-4DFA-4B1D-8F11-7D99993E1413}" srcOrd="0" destOrd="0" presId="urn:microsoft.com/office/officeart/2005/8/layout/hierarchy3"/>
    <dgm:cxn modelId="{65A29235-11A5-4545-97B1-680B33B9C86A}" type="presParOf" srcId="{B76486A2-5513-4498-B95F-7DCDBF504040}" destId="{C79365AF-060F-4F0F-A1F6-5CB48913DC1F}" srcOrd="1" destOrd="0" presId="urn:microsoft.com/office/officeart/2005/8/layout/hierarchy3"/>
    <dgm:cxn modelId="{75D1369D-9FA4-4C62-B7D4-E26998A79FDD}" type="presParOf" srcId="{D01C9926-030C-4B54-AE00-BEE402F36AD2}" destId="{7476FB31-7A34-4D41-89D9-4D09407CD570}" srcOrd="1" destOrd="0" presId="urn:microsoft.com/office/officeart/2005/8/layout/hierarchy3"/>
    <dgm:cxn modelId="{7B2B2F5C-3183-44BE-A9A8-DDFE738EA3A0}" type="presParOf" srcId="{7476FB31-7A34-4D41-89D9-4D09407CD570}" destId="{3D3976E4-EB84-4CAB-909B-688756382F55}" srcOrd="0" destOrd="0" presId="urn:microsoft.com/office/officeart/2005/8/layout/hierarchy3"/>
    <dgm:cxn modelId="{68377B2B-808C-41AD-BD37-DFD9BE53621A}" type="presParOf" srcId="{7476FB31-7A34-4D41-89D9-4D09407CD570}" destId="{C6BA7A81-C79B-40B0-8D06-41D8DC37500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FA5D72-6376-48F5-B44F-67FEA70819F0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FC51101-1E9F-4321-88F9-31FF4A5D860F}">
      <dgm:prSet phldrT="[Text]" custT="1"/>
      <dgm:spPr>
        <a:solidFill>
          <a:srgbClr val="99DBF9"/>
        </a:solidFill>
        <a:ln>
          <a:solidFill>
            <a:schemeClr val="accent1"/>
          </a:solidFill>
        </a:ln>
      </dgm:spPr>
      <dgm:t>
        <a:bodyPr tIns="360000"/>
        <a:lstStyle/>
        <a:p>
          <a:endParaRPr lang="en-GB" sz="2400" dirty="0">
            <a:solidFill>
              <a:schemeClr val="tx2"/>
            </a:solidFill>
          </a:endParaRPr>
        </a:p>
        <a:p>
          <a:r>
            <a:rPr lang="en-GB" sz="2200" dirty="0">
              <a:solidFill>
                <a:schemeClr val="tx2"/>
              </a:solidFill>
            </a:rPr>
            <a:t>Assessment methods </a:t>
          </a:r>
        </a:p>
        <a:p>
          <a:pPr algn="l"/>
          <a:endParaRPr lang="en-GB" sz="2400" dirty="0">
            <a:solidFill>
              <a:schemeClr val="tx2"/>
            </a:solidFill>
          </a:endParaRPr>
        </a:p>
        <a:p>
          <a:pPr algn="ctr"/>
          <a:r>
            <a:rPr lang="en-GB" sz="2100" dirty="0"/>
            <a:t>  </a:t>
          </a:r>
        </a:p>
      </dgm:t>
    </dgm:pt>
    <dgm:pt modelId="{691184B4-9D54-43A7-9D80-956546A09393}" type="parTrans" cxnId="{D04831F3-280B-4C17-AB15-EFF3C24E17E5}">
      <dgm:prSet/>
      <dgm:spPr/>
      <dgm:t>
        <a:bodyPr/>
        <a:lstStyle/>
        <a:p>
          <a:endParaRPr lang="en-GB"/>
        </a:p>
      </dgm:t>
    </dgm:pt>
    <dgm:pt modelId="{BAFAB60E-3D27-4F63-80BA-69A0A43AC2C5}" type="sibTrans" cxnId="{D04831F3-280B-4C17-AB15-EFF3C24E17E5}">
      <dgm:prSet/>
      <dgm:spPr/>
      <dgm:t>
        <a:bodyPr/>
        <a:lstStyle/>
        <a:p>
          <a:endParaRPr lang="en-GB"/>
        </a:p>
      </dgm:t>
    </dgm:pt>
    <dgm:pt modelId="{F3C85B35-8A1B-4FDB-BA0D-71ABD497F779}">
      <dgm:prSet phldrT="[Text]" custT="1"/>
      <dgm:spPr/>
      <dgm:t>
        <a:bodyPr/>
        <a:lstStyle/>
        <a:p>
          <a:pPr algn="l"/>
          <a:r>
            <a:rPr lang="en-GB" sz="2200" b="1" dirty="0">
              <a:solidFill>
                <a:schemeClr val="tx2"/>
              </a:solidFill>
            </a:rPr>
            <a:t>Digital </a:t>
          </a:r>
          <a:r>
            <a:rPr lang="en-GB" sz="2200" b="1" dirty="0" smtClean="0">
              <a:solidFill>
                <a:schemeClr val="tx2"/>
              </a:solidFill>
            </a:rPr>
            <a:t>competence </a:t>
          </a:r>
          <a:r>
            <a:rPr lang="en-GB" sz="2200" b="0" dirty="0" smtClean="0">
              <a:solidFill>
                <a:schemeClr val="tx2"/>
              </a:solidFill>
            </a:rPr>
            <a:t>is most </a:t>
          </a:r>
          <a:r>
            <a:rPr lang="en-GB" sz="2200" b="0" dirty="0">
              <a:solidFill>
                <a:schemeClr val="tx2"/>
              </a:solidFill>
            </a:rPr>
            <a:t>often </a:t>
          </a:r>
          <a:r>
            <a:rPr lang="en-GB" sz="2200" b="0" dirty="0" smtClean="0">
              <a:solidFill>
                <a:schemeClr val="tx2"/>
              </a:solidFill>
            </a:rPr>
            <a:t>assessed </a:t>
          </a:r>
          <a:r>
            <a:rPr lang="en-GB" sz="2200" b="0" dirty="0">
              <a:solidFill>
                <a:schemeClr val="tx2"/>
              </a:solidFill>
            </a:rPr>
            <a:t>as a part of the subject that it is integrated in</a:t>
          </a:r>
        </a:p>
      </dgm:t>
    </dgm:pt>
    <dgm:pt modelId="{411BAFDC-AFEC-410B-AF34-00CA6A13AFCB}" type="parTrans" cxnId="{C57A4A96-8896-4C6C-907A-1B9F14BC3A5E}">
      <dgm:prSet/>
      <dgm:spPr/>
      <dgm:t>
        <a:bodyPr/>
        <a:lstStyle/>
        <a:p>
          <a:endParaRPr lang="en-GB"/>
        </a:p>
      </dgm:t>
    </dgm:pt>
    <dgm:pt modelId="{D3B0EAFD-DCC3-4CD8-B49F-C78862559FF2}" type="sibTrans" cxnId="{C57A4A96-8896-4C6C-907A-1B9F14BC3A5E}">
      <dgm:prSet/>
      <dgm:spPr/>
      <dgm:t>
        <a:bodyPr/>
        <a:lstStyle/>
        <a:p>
          <a:endParaRPr lang="en-GB"/>
        </a:p>
      </dgm:t>
    </dgm:pt>
    <dgm:pt modelId="{8DFCC8F9-1B78-470D-9CD1-B602315BAA44}" type="pres">
      <dgm:prSet presAssocID="{2CFA5D72-6376-48F5-B44F-67FEA70819F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D01C9926-030C-4B54-AE00-BEE402F36AD2}" type="pres">
      <dgm:prSet presAssocID="{FFC51101-1E9F-4321-88F9-31FF4A5D860F}" presName="root" presStyleCnt="0"/>
      <dgm:spPr/>
    </dgm:pt>
    <dgm:pt modelId="{B76486A2-5513-4498-B95F-7DCDBF504040}" type="pres">
      <dgm:prSet presAssocID="{FFC51101-1E9F-4321-88F9-31FF4A5D860F}" presName="rootComposite" presStyleCnt="0"/>
      <dgm:spPr/>
    </dgm:pt>
    <dgm:pt modelId="{0682BE16-4DFA-4B1D-8F11-7D99993E1413}" type="pres">
      <dgm:prSet presAssocID="{FFC51101-1E9F-4321-88F9-31FF4A5D860F}" presName="rootText" presStyleLbl="node1" presStyleIdx="0" presStyleCnt="1" custScaleX="165274" custScaleY="50514"/>
      <dgm:spPr/>
      <dgm:t>
        <a:bodyPr/>
        <a:lstStyle/>
        <a:p>
          <a:endParaRPr lang="en-GB"/>
        </a:p>
      </dgm:t>
    </dgm:pt>
    <dgm:pt modelId="{C79365AF-060F-4F0F-A1F6-5CB48913DC1F}" type="pres">
      <dgm:prSet presAssocID="{FFC51101-1E9F-4321-88F9-31FF4A5D860F}" presName="rootConnector" presStyleLbl="node1" presStyleIdx="0" presStyleCnt="1"/>
      <dgm:spPr/>
      <dgm:t>
        <a:bodyPr/>
        <a:lstStyle/>
        <a:p>
          <a:endParaRPr lang="en-GB"/>
        </a:p>
      </dgm:t>
    </dgm:pt>
    <dgm:pt modelId="{7476FB31-7A34-4D41-89D9-4D09407CD570}" type="pres">
      <dgm:prSet presAssocID="{FFC51101-1E9F-4321-88F9-31FF4A5D860F}" presName="childShape" presStyleCnt="0"/>
      <dgm:spPr/>
    </dgm:pt>
    <dgm:pt modelId="{3D3976E4-EB84-4CAB-909B-688756382F55}" type="pres">
      <dgm:prSet presAssocID="{411BAFDC-AFEC-410B-AF34-00CA6A13AFCB}" presName="Name13" presStyleLbl="parChTrans1D2" presStyleIdx="0" presStyleCnt="1"/>
      <dgm:spPr/>
      <dgm:t>
        <a:bodyPr/>
        <a:lstStyle/>
        <a:p>
          <a:endParaRPr lang="en-GB"/>
        </a:p>
      </dgm:t>
    </dgm:pt>
    <dgm:pt modelId="{C6BA7A81-C79B-40B0-8D06-41D8DC37500C}" type="pres">
      <dgm:prSet presAssocID="{F3C85B35-8A1B-4FDB-BA0D-71ABD497F779}" presName="childText" presStyleLbl="bgAcc1" presStyleIdx="0" presStyleCnt="1" custScaleX="539720" custScaleY="853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44A7A3D-C2C9-477F-852E-6F79AFE03C33}" type="presOf" srcId="{FFC51101-1E9F-4321-88F9-31FF4A5D860F}" destId="{C79365AF-060F-4F0F-A1F6-5CB48913DC1F}" srcOrd="1" destOrd="0" presId="urn:microsoft.com/office/officeart/2005/8/layout/hierarchy3"/>
    <dgm:cxn modelId="{521BB20C-9E85-4FBD-A3EE-8078D8A25107}" type="presOf" srcId="{F3C85B35-8A1B-4FDB-BA0D-71ABD497F779}" destId="{C6BA7A81-C79B-40B0-8D06-41D8DC37500C}" srcOrd="0" destOrd="0" presId="urn:microsoft.com/office/officeart/2005/8/layout/hierarchy3"/>
    <dgm:cxn modelId="{6180F47A-1DA8-4A13-9B85-264735B50FF1}" type="presOf" srcId="{411BAFDC-AFEC-410B-AF34-00CA6A13AFCB}" destId="{3D3976E4-EB84-4CAB-909B-688756382F55}" srcOrd="0" destOrd="0" presId="urn:microsoft.com/office/officeart/2005/8/layout/hierarchy3"/>
    <dgm:cxn modelId="{D04831F3-280B-4C17-AB15-EFF3C24E17E5}" srcId="{2CFA5D72-6376-48F5-B44F-67FEA70819F0}" destId="{FFC51101-1E9F-4321-88F9-31FF4A5D860F}" srcOrd="0" destOrd="0" parTransId="{691184B4-9D54-43A7-9D80-956546A09393}" sibTransId="{BAFAB60E-3D27-4F63-80BA-69A0A43AC2C5}"/>
    <dgm:cxn modelId="{93EDE513-5D16-4954-B027-438DAB3AB7B0}" type="presOf" srcId="{FFC51101-1E9F-4321-88F9-31FF4A5D860F}" destId="{0682BE16-4DFA-4B1D-8F11-7D99993E1413}" srcOrd="0" destOrd="0" presId="urn:microsoft.com/office/officeart/2005/8/layout/hierarchy3"/>
    <dgm:cxn modelId="{DED7715B-0B81-4DF2-B7AD-4ECB640FD28A}" type="presOf" srcId="{2CFA5D72-6376-48F5-B44F-67FEA70819F0}" destId="{8DFCC8F9-1B78-470D-9CD1-B602315BAA44}" srcOrd="0" destOrd="0" presId="urn:microsoft.com/office/officeart/2005/8/layout/hierarchy3"/>
    <dgm:cxn modelId="{C57A4A96-8896-4C6C-907A-1B9F14BC3A5E}" srcId="{FFC51101-1E9F-4321-88F9-31FF4A5D860F}" destId="{F3C85B35-8A1B-4FDB-BA0D-71ABD497F779}" srcOrd="0" destOrd="0" parTransId="{411BAFDC-AFEC-410B-AF34-00CA6A13AFCB}" sibTransId="{D3B0EAFD-DCC3-4CD8-B49F-C78862559FF2}"/>
    <dgm:cxn modelId="{FFE2F1A2-F6CF-4A38-A790-98D00900A9E1}" type="presParOf" srcId="{8DFCC8F9-1B78-470D-9CD1-B602315BAA44}" destId="{D01C9926-030C-4B54-AE00-BEE402F36AD2}" srcOrd="0" destOrd="0" presId="urn:microsoft.com/office/officeart/2005/8/layout/hierarchy3"/>
    <dgm:cxn modelId="{29CA1F1F-6CCC-4CBD-A940-C9ED8893281D}" type="presParOf" srcId="{D01C9926-030C-4B54-AE00-BEE402F36AD2}" destId="{B76486A2-5513-4498-B95F-7DCDBF504040}" srcOrd="0" destOrd="0" presId="urn:microsoft.com/office/officeart/2005/8/layout/hierarchy3"/>
    <dgm:cxn modelId="{B1BF2143-4B90-445B-A4EF-AB29F98B446E}" type="presParOf" srcId="{B76486A2-5513-4498-B95F-7DCDBF504040}" destId="{0682BE16-4DFA-4B1D-8F11-7D99993E1413}" srcOrd="0" destOrd="0" presId="urn:microsoft.com/office/officeart/2005/8/layout/hierarchy3"/>
    <dgm:cxn modelId="{E60C647F-C103-4A6D-A2FF-81F969B6C04B}" type="presParOf" srcId="{B76486A2-5513-4498-B95F-7DCDBF504040}" destId="{C79365AF-060F-4F0F-A1F6-5CB48913DC1F}" srcOrd="1" destOrd="0" presId="urn:microsoft.com/office/officeart/2005/8/layout/hierarchy3"/>
    <dgm:cxn modelId="{223C4531-76BE-48B3-B5DC-FF7752C156A4}" type="presParOf" srcId="{D01C9926-030C-4B54-AE00-BEE402F36AD2}" destId="{7476FB31-7A34-4D41-89D9-4D09407CD570}" srcOrd="1" destOrd="0" presId="urn:microsoft.com/office/officeart/2005/8/layout/hierarchy3"/>
    <dgm:cxn modelId="{0066C359-7F2A-4F83-B5D9-7CF0BBA0594B}" type="presParOf" srcId="{7476FB31-7A34-4D41-89D9-4D09407CD570}" destId="{3D3976E4-EB84-4CAB-909B-688756382F55}" srcOrd="0" destOrd="0" presId="urn:microsoft.com/office/officeart/2005/8/layout/hierarchy3"/>
    <dgm:cxn modelId="{8F7C1844-F14B-477D-A5D7-2DE407E10F41}" type="presParOf" srcId="{7476FB31-7A34-4D41-89D9-4D09407CD570}" destId="{C6BA7A81-C79B-40B0-8D06-41D8DC37500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CFA5D72-6376-48F5-B44F-67FEA70819F0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FC51101-1E9F-4321-88F9-31FF4A5D860F}">
      <dgm:prSet phldrT="[Text]" custT="1"/>
      <dgm:spPr>
        <a:solidFill>
          <a:srgbClr val="99DBF9"/>
        </a:solidFill>
        <a:ln>
          <a:solidFill>
            <a:schemeClr val="accent1"/>
          </a:solidFill>
        </a:ln>
      </dgm:spPr>
      <dgm:t>
        <a:bodyPr tIns="360000"/>
        <a:lstStyle/>
        <a:p>
          <a:pPr algn="l"/>
          <a:r>
            <a:rPr lang="en-GB" sz="2200" dirty="0" smtClean="0">
              <a:solidFill>
                <a:schemeClr val="tx2"/>
              </a:solidFill>
            </a:rPr>
            <a:t>Mode of delivery</a:t>
          </a:r>
        </a:p>
        <a:p>
          <a:pPr algn="ctr"/>
          <a:r>
            <a:rPr lang="en-GB" sz="2100" dirty="0" smtClean="0"/>
            <a:t>  </a:t>
          </a:r>
          <a:endParaRPr lang="en-GB" sz="2100" dirty="0"/>
        </a:p>
      </dgm:t>
    </dgm:pt>
    <dgm:pt modelId="{691184B4-9D54-43A7-9D80-956546A09393}" type="parTrans" cxnId="{D04831F3-280B-4C17-AB15-EFF3C24E17E5}">
      <dgm:prSet/>
      <dgm:spPr/>
      <dgm:t>
        <a:bodyPr/>
        <a:lstStyle/>
        <a:p>
          <a:endParaRPr lang="en-GB"/>
        </a:p>
      </dgm:t>
    </dgm:pt>
    <dgm:pt modelId="{BAFAB60E-3D27-4F63-80BA-69A0A43AC2C5}" type="sibTrans" cxnId="{D04831F3-280B-4C17-AB15-EFF3C24E17E5}">
      <dgm:prSet/>
      <dgm:spPr/>
      <dgm:t>
        <a:bodyPr/>
        <a:lstStyle/>
        <a:p>
          <a:endParaRPr lang="en-GB"/>
        </a:p>
      </dgm:t>
    </dgm:pt>
    <dgm:pt modelId="{F3C85B35-8A1B-4FDB-BA0D-71ABD497F779}">
      <dgm:prSet phldrT="[Text]" custT="1"/>
      <dgm:spPr/>
      <dgm:t>
        <a:bodyPr/>
        <a:lstStyle/>
        <a:p>
          <a:pPr algn="l"/>
          <a:r>
            <a:rPr lang="en-GB" sz="2200" b="1" dirty="0">
              <a:solidFill>
                <a:schemeClr val="tx2"/>
              </a:solidFill>
            </a:rPr>
            <a:t>Digital</a:t>
          </a:r>
          <a:r>
            <a:rPr lang="en-GB" sz="2200" b="0" dirty="0">
              <a:solidFill>
                <a:schemeClr val="tx2"/>
              </a:solidFill>
            </a:rPr>
            <a:t> </a:t>
          </a:r>
          <a:r>
            <a:rPr lang="en-GB" sz="2200" b="1" dirty="0" smtClean="0">
              <a:solidFill>
                <a:schemeClr val="tx2"/>
              </a:solidFill>
            </a:rPr>
            <a:t>competence</a:t>
          </a:r>
          <a:r>
            <a:rPr lang="en-GB" sz="2200" b="0" dirty="0" smtClean="0">
              <a:solidFill>
                <a:schemeClr val="tx2"/>
              </a:solidFill>
            </a:rPr>
            <a:t> is more often integrated in other subjects  </a:t>
          </a:r>
          <a:endParaRPr lang="en-GB" sz="2200" b="0" dirty="0">
            <a:solidFill>
              <a:schemeClr val="tx2"/>
            </a:solidFill>
          </a:endParaRPr>
        </a:p>
      </dgm:t>
    </dgm:pt>
    <dgm:pt modelId="{411BAFDC-AFEC-410B-AF34-00CA6A13AFCB}" type="parTrans" cxnId="{C57A4A96-8896-4C6C-907A-1B9F14BC3A5E}">
      <dgm:prSet/>
      <dgm:spPr/>
      <dgm:t>
        <a:bodyPr/>
        <a:lstStyle/>
        <a:p>
          <a:endParaRPr lang="en-GB"/>
        </a:p>
      </dgm:t>
    </dgm:pt>
    <dgm:pt modelId="{D3B0EAFD-DCC3-4CD8-B49F-C78862559FF2}" type="sibTrans" cxnId="{C57A4A96-8896-4C6C-907A-1B9F14BC3A5E}">
      <dgm:prSet/>
      <dgm:spPr/>
      <dgm:t>
        <a:bodyPr/>
        <a:lstStyle/>
        <a:p>
          <a:endParaRPr lang="en-GB"/>
        </a:p>
      </dgm:t>
    </dgm:pt>
    <dgm:pt modelId="{8DFCC8F9-1B78-470D-9CD1-B602315BAA44}" type="pres">
      <dgm:prSet presAssocID="{2CFA5D72-6376-48F5-B44F-67FEA70819F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D01C9926-030C-4B54-AE00-BEE402F36AD2}" type="pres">
      <dgm:prSet presAssocID="{FFC51101-1E9F-4321-88F9-31FF4A5D860F}" presName="root" presStyleCnt="0"/>
      <dgm:spPr/>
    </dgm:pt>
    <dgm:pt modelId="{B76486A2-5513-4498-B95F-7DCDBF504040}" type="pres">
      <dgm:prSet presAssocID="{FFC51101-1E9F-4321-88F9-31FF4A5D860F}" presName="rootComposite" presStyleCnt="0"/>
      <dgm:spPr/>
    </dgm:pt>
    <dgm:pt modelId="{0682BE16-4DFA-4B1D-8F11-7D99993E1413}" type="pres">
      <dgm:prSet presAssocID="{FFC51101-1E9F-4321-88F9-31FF4A5D860F}" presName="rootText" presStyleLbl="node1" presStyleIdx="0" presStyleCnt="1" custScaleX="165274" custScaleY="50514"/>
      <dgm:spPr/>
      <dgm:t>
        <a:bodyPr/>
        <a:lstStyle/>
        <a:p>
          <a:endParaRPr lang="en-GB"/>
        </a:p>
      </dgm:t>
    </dgm:pt>
    <dgm:pt modelId="{C79365AF-060F-4F0F-A1F6-5CB48913DC1F}" type="pres">
      <dgm:prSet presAssocID="{FFC51101-1E9F-4321-88F9-31FF4A5D860F}" presName="rootConnector" presStyleLbl="node1" presStyleIdx="0" presStyleCnt="1"/>
      <dgm:spPr/>
      <dgm:t>
        <a:bodyPr/>
        <a:lstStyle/>
        <a:p>
          <a:endParaRPr lang="en-GB"/>
        </a:p>
      </dgm:t>
    </dgm:pt>
    <dgm:pt modelId="{7476FB31-7A34-4D41-89D9-4D09407CD570}" type="pres">
      <dgm:prSet presAssocID="{FFC51101-1E9F-4321-88F9-31FF4A5D860F}" presName="childShape" presStyleCnt="0"/>
      <dgm:spPr/>
    </dgm:pt>
    <dgm:pt modelId="{3D3976E4-EB84-4CAB-909B-688756382F55}" type="pres">
      <dgm:prSet presAssocID="{411BAFDC-AFEC-410B-AF34-00CA6A13AFCB}" presName="Name13" presStyleLbl="parChTrans1D2" presStyleIdx="0" presStyleCnt="1"/>
      <dgm:spPr/>
      <dgm:t>
        <a:bodyPr/>
        <a:lstStyle/>
        <a:p>
          <a:endParaRPr lang="en-GB"/>
        </a:p>
      </dgm:t>
    </dgm:pt>
    <dgm:pt modelId="{C6BA7A81-C79B-40B0-8D06-41D8DC37500C}" type="pres">
      <dgm:prSet presAssocID="{F3C85B35-8A1B-4FDB-BA0D-71ABD497F779}" presName="childText" presStyleLbl="bgAcc1" presStyleIdx="0" presStyleCnt="1" custScaleX="539720" custScaleY="6087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4592274-1179-4A32-8F15-9CF3B7258B4F}" type="presOf" srcId="{411BAFDC-AFEC-410B-AF34-00CA6A13AFCB}" destId="{3D3976E4-EB84-4CAB-909B-688756382F55}" srcOrd="0" destOrd="0" presId="urn:microsoft.com/office/officeart/2005/8/layout/hierarchy3"/>
    <dgm:cxn modelId="{0BF66D0A-D220-4DB6-91F0-31EA419E5B47}" type="presOf" srcId="{FFC51101-1E9F-4321-88F9-31FF4A5D860F}" destId="{0682BE16-4DFA-4B1D-8F11-7D99993E1413}" srcOrd="0" destOrd="0" presId="urn:microsoft.com/office/officeart/2005/8/layout/hierarchy3"/>
    <dgm:cxn modelId="{536102E4-A54B-4614-87E7-8C8B309CE20C}" type="presOf" srcId="{FFC51101-1E9F-4321-88F9-31FF4A5D860F}" destId="{C79365AF-060F-4F0F-A1F6-5CB48913DC1F}" srcOrd="1" destOrd="0" presId="urn:microsoft.com/office/officeart/2005/8/layout/hierarchy3"/>
    <dgm:cxn modelId="{D04831F3-280B-4C17-AB15-EFF3C24E17E5}" srcId="{2CFA5D72-6376-48F5-B44F-67FEA70819F0}" destId="{FFC51101-1E9F-4321-88F9-31FF4A5D860F}" srcOrd="0" destOrd="0" parTransId="{691184B4-9D54-43A7-9D80-956546A09393}" sibTransId="{BAFAB60E-3D27-4F63-80BA-69A0A43AC2C5}"/>
    <dgm:cxn modelId="{C57A4A96-8896-4C6C-907A-1B9F14BC3A5E}" srcId="{FFC51101-1E9F-4321-88F9-31FF4A5D860F}" destId="{F3C85B35-8A1B-4FDB-BA0D-71ABD497F779}" srcOrd="0" destOrd="0" parTransId="{411BAFDC-AFEC-410B-AF34-00CA6A13AFCB}" sibTransId="{D3B0EAFD-DCC3-4CD8-B49F-C78862559FF2}"/>
    <dgm:cxn modelId="{8037218A-EC79-47D2-A48D-DFEB02F01D73}" type="presOf" srcId="{2CFA5D72-6376-48F5-B44F-67FEA70819F0}" destId="{8DFCC8F9-1B78-470D-9CD1-B602315BAA44}" srcOrd="0" destOrd="0" presId="urn:microsoft.com/office/officeart/2005/8/layout/hierarchy3"/>
    <dgm:cxn modelId="{48036F6E-6322-49FE-A537-92C6DBAF5A16}" type="presOf" srcId="{F3C85B35-8A1B-4FDB-BA0D-71ABD497F779}" destId="{C6BA7A81-C79B-40B0-8D06-41D8DC37500C}" srcOrd="0" destOrd="0" presId="urn:microsoft.com/office/officeart/2005/8/layout/hierarchy3"/>
    <dgm:cxn modelId="{A923808B-E3F5-44BD-8291-439079628BEE}" type="presParOf" srcId="{8DFCC8F9-1B78-470D-9CD1-B602315BAA44}" destId="{D01C9926-030C-4B54-AE00-BEE402F36AD2}" srcOrd="0" destOrd="0" presId="urn:microsoft.com/office/officeart/2005/8/layout/hierarchy3"/>
    <dgm:cxn modelId="{B8DA051E-5017-41AE-87FA-F572C67E5B14}" type="presParOf" srcId="{D01C9926-030C-4B54-AE00-BEE402F36AD2}" destId="{B76486A2-5513-4498-B95F-7DCDBF504040}" srcOrd="0" destOrd="0" presId="urn:microsoft.com/office/officeart/2005/8/layout/hierarchy3"/>
    <dgm:cxn modelId="{8CB1F474-4FBB-458A-90F9-A3D1E572718E}" type="presParOf" srcId="{B76486A2-5513-4498-B95F-7DCDBF504040}" destId="{0682BE16-4DFA-4B1D-8F11-7D99993E1413}" srcOrd="0" destOrd="0" presId="urn:microsoft.com/office/officeart/2005/8/layout/hierarchy3"/>
    <dgm:cxn modelId="{B5C1FBB7-3BAE-42F6-8BCE-8D7753C789B6}" type="presParOf" srcId="{B76486A2-5513-4498-B95F-7DCDBF504040}" destId="{C79365AF-060F-4F0F-A1F6-5CB48913DC1F}" srcOrd="1" destOrd="0" presId="urn:microsoft.com/office/officeart/2005/8/layout/hierarchy3"/>
    <dgm:cxn modelId="{D8C247F3-DD92-4A66-A6A4-B4B3B708D7CA}" type="presParOf" srcId="{D01C9926-030C-4B54-AE00-BEE402F36AD2}" destId="{7476FB31-7A34-4D41-89D9-4D09407CD570}" srcOrd="1" destOrd="0" presId="urn:microsoft.com/office/officeart/2005/8/layout/hierarchy3"/>
    <dgm:cxn modelId="{98F9827E-2043-4AB8-89C5-ECD3C23379B6}" type="presParOf" srcId="{7476FB31-7A34-4D41-89D9-4D09407CD570}" destId="{3D3976E4-EB84-4CAB-909B-688756382F55}" srcOrd="0" destOrd="0" presId="urn:microsoft.com/office/officeart/2005/8/layout/hierarchy3"/>
    <dgm:cxn modelId="{CEDBF35B-7ABD-42FB-8617-5405C1B273D3}" type="presParOf" srcId="{7476FB31-7A34-4D41-89D9-4D09407CD570}" destId="{C6BA7A81-C79B-40B0-8D06-41D8DC37500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BB0AA-5AEF-434A-BAB2-C046578A9B9F}">
      <dsp:nvSpPr>
        <dsp:cNvPr id="0" name=""/>
        <dsp:cNvSpPr/>
      </dsp:nvSpPr>
      <dsp:spPr>
        <a:xfrm>
          <a:off x="-5454172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FC2DF-60BA-4A21-B8F6-AE9C183E91E3}">
      <dsp:nvSpPr>
        <dsp:cNvPr id="0" name=""/>
        <dsp:cNvSpPr/>
      </dsp:nvSpPr>
      <dsp:spPr>
        <a:xfrm>
          <a:off x="669645" y="482453"/>
          <a:ext cx="6752607" cy="964907"/>
        </a:xfrm>
        <a:prstGeom prst="rect">
          <a:avLst/>
        </a:prstGeom>
        <a:solidFill>
          <a:srgbClr val="99DBF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89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chemeClr val="tx2"/>
              </a:solidFill>
            </a:rPr>
            <a:t>Policies aim to promote and often embed digital competence</a:t>
          </a:r>
          <a:endParaRPr lang="en-GB" sz="2200" kern="1200" dirty="0">
            <a:solidFill>
              <a:schemeClr val="tx2"/>
            </a:solidFill>
          </a:endParaRPr>
        </a:p>
      </dsp:txBody>
      <dsp:txXfrm>
        <a:off x="669645" y="482453"/>
        <a:ext cx="6752607" cy="964907"/>
      </dsp:txXfrm>
    </dsp:sp>
    <dsp:sp modelId="{FF8332E6-A8DD-4D62-A965-0E99E151E06E}">
      <dsp:nvSpPr>
        <dsp:cNvPr id="0" name=""/>
        <dsp:cNvSpPr/>
      </dsp:nvSpPr>
      <dsp:spPr>
        <a:xfrm>
          <a:off x="66578" y="361840"/>
          <a:ext cx="1206134" cy="12061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606B59-F562-451C-93EC-E13EDA6028A3}">
      <dsp:nvSpPr>
        <dsp:cNvPr id="0" name=""/>
        <dsp:cNvSpPr/>
      </dsp:nvSpPr>
      <dsp:spPr>
        <a:xfrm>
          <a:off x="1020389" y="1929814"/>
          <a:ext cx="6401864" cy="964907"/>
        </a:xfrm>
        <a:prstGeom prst="rect">
          <a:avLst/>
        </a:prstGeom>
        <a:solidFill>
          <a:srgbClr val="99DBF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89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chemeClr val="bg2">
                  <a:lumMod val="90000"/>
                </a:schemeClr>
              </a:solidFill>
            </a:rPr>
            <a:t>Most policies do not </a:t>
          </a:r>
          <a:r>
            <a:rPr lang="en-GB" sz="2200" kern="1200" dirty="0">
              <a:solidFill>
                <a:schemeClr val="bg2">
                  <a:lumMod val="90000"/>
                </a:schemeClr>
              </a:solidFill>
            </a:rPr>
            <a:t>focus </a:t>
          </a:r>
          <a:r>
            <a:rPr lang="en-GB" sz="2200" kern="1200" dirty="0" smtClean="0">
              <a:solidFill>
                <a:schemeClr val="bg2">
                  <a:lumMod val="90000"/>
                </a:schemeClr>
              </a:solidFill>
            </a:rPr>
            <a:t>only on digital </a:t>
          </a:r>
          <a:r>
            <a:rPr lang="en-GB" sz="2200" kern="1200" dirty="0">
              <a:solidFill>
                <a:schemeClr val="bg2">
                  <a:lumMod val="90000"/>
                </a:schemeClr>
              </a:solidFill>
            </a:rPr>
            <a:t>competence</a:t>
          </a:r>
        </a:p>
      </dsp:txBody>
      <dsp:txXfrm>
        <a:off x="1020389" y="1929814"/>
        <a:ext cx="6401864" cy="964907"/>
      </dsp:txXfrm>
    </dsp:sp>
    <dsp:sp modelId="{DEA1EF8B-6BF9-4076-9E97-D65211CEC0A7}">
      <dsp:nvSpPr>
        <dsp:cNvPr id="0" name=""/>
        <dsp:cNvSpPr/>
      </dsp:nvSpPr>
      <dsp:spPr>
        <a:xfrm>
          <a:off x="417322" y="1809201"/>
          <a:ext cx="1206134" cy="12061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CCDEED-BA6E-4901-86F7-10AF0F5AFB2A}">
      <dsp:nvSpPr>
        <dsp:cNvPr id="0" name=""/>
        <dsp:cNvSpPr/>
      </dsp:nvSpPr>
      <dsp:spPr>
        <a:xfrm>
          <a:off x="669645" y="3377175"/>
          <a:ext cx="6752607" cy="964907"/>
        </a:xfrm>
        <a:prstGeom prst="rect">
          <a:avLst/>
        </a:prstGeom>
        <a:solidFill>
          <a:srgbClr val="99DBF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89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 dirty="0" smtClean="0">
            <a:solidFill>
              <a:schemeClr val="bg2">
                <a:lumMod val="90000"/>
              </a:schemeClr>
            </a:solidFill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chemeClr val="bg2">
                  <a:lumMod val="90000"/>
                </a:schemeClr>
              </a:solidFill>
            </a:rPr>
            <a:t>60% of policies promoting digital competence have a wider scope than IVET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669645" y="3377175"/>
        <a:ext cx="6752607" cy="964907"/>
      </dsp:txXfrm>
    </dsp:sp>
    <dsp:sp modelId="{ECB0E7C8-0274-4C40-AE92-1B3330D1657C}">
      <dsp:nvSpPr>
        <dsp:cNvPr id="0" name=""/>
        <dsp:cNvSpPr/>
      </dsp:nvSpPr>
      <dsp:spPr>
        <a:xfrm>
          <a:off x="66578" y="3256561"/>
          <a:ext cx="1206134" cy="12061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BC32F-9DFD-4549-A9DB-C2595B6750B1}">
      <dsp:nvSpPr>
        <dsp:cNvPr id="0" name=""/>
        <dsp:cNvSpPr/>
      </dsp:nvSpPr>
      <dsp:spPr>
        <a:xfrm>
          <a:off x="2388108" y="0"/>
          <a:ext cx="3569269" cy="3456383"/>
        </a:xfrm>
        <a:prstGeom prst="ellipse">
          <a:avLst/>
        </a:prstGeom>
        <a:solidFill>
          <a:srgbClr val="99DBF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solidFill>
                <a:schemeClr val="tx2"/>
              </a:solidFill>
            </a:rPr>
            <a:t>Policies promoting </a:t>
          </a:r>
          <a:r>
            <a:rPr lang="en-GB" sz="1600" kern="1200" dirty="0" smtClean="0">
              <a:solidFill>
                <a:schemeClr val="tx2"/>
              </a:solidFill>
            </a:rPr>
            <a:t>digital competence</a:t>
          </a:r>
          <a:endParaRPr lang="en-GB" sz="1600" kern="1200" dirty="0">
            <a:solidFill>
              <a:schemeClr val="tx2"/>
            </a:solidFill>
          </a:endParaRPr>
        </a:p>
      </dsp:txBody>
      <dsp:txXfrm>
        <a:off x="3235810" y="259228"/>
        <a:ext cx="1873866" cy="587585"/>
      </dsp:txXfrm>
    </dsp:sp>
    <dsp:sp modelId="{23B238D6-59B7-4CD0-BD97-F1DBA53F63B4}">
      <dsp:nvSpPr>
        <dsp:cNvPr id="0" name=""/>
        <dsp:cNvSpPr/>
      </dsp:nvSpPr>
      <dsp:spPr>
        <a:xfrm>
          <a:off x="3002740" y="767533"/>
          <a:ext cx="2340006" cy="2340006"/>
        </a:xfrm>
        <a:prstGeom prst="ellipse">
          <a:avLst/>
        </a:prstGeom>
        <a:solidFill>
          <a:srgbClr val="F6FDB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solidFill>
                <a:schemeClr val="tx2"/>
              </a:solidFill>
            </a:rPr>
            <a:t>Policies embedding key </a:t>
          </a:r>
          <a:r>
            <a:rPr lang="en-GB" sz="1800" kern="1200" dirty="0" smtClean="0">
              <a:solidFill>
                <a:schemeClr val="tx2"/>
              </a:solidFill>
            </a:rPr>
            <a:t>competences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tx2"/>
              </a:solidFill>
            </a:rPr>
            <a:t>(67%)</a:t>
          </a:r>
          <a:endParaRPr lang="en-GB" sz="1800" kern="1200" dirty="0">
            <a:solidFill>
              <a:schemeClr val="tx2"/>
            </a:solidFill>
          </a:endParaRPr>
        </a:p>
      </dsp:txBody>
      <dsp:txXfrm>
        <a:off x="3345426" y="1352534"/>
        <a:ext cx="1654634" cy="11700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BB0AA-5AEF-434A-BAB2-C046578A9B9F}">
      <dsp:nvSpPr>
        <dsp:cNvPr id="0" name=""/>
        <dsp:cNvSpPr/>
      </dsp:nvSpPr>
      <dsp:spPr>
        <a:xfrm>
          <a:off x="-5454172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FC2DF-60BA-4A21-B8F6-AE9C183E91E3}">
      <dsp:nvSpPr>
        <dsp:cNvPr id="0" name=""/>
        <dsp:cNvSpPr/>
      </dsp:nvSpPr>
      <dsp:spPr>
        <a:xfrm>
          <a:off x="669645" y="482453"/>
          <a:ext cx="6752607" cy="964907"/>
        </a:xfrm>
        <a:prstGeom prst="rect">
          <a:avLst/>
        </a:prstGeom>
        <a:solidFill>
          <a:srgbClr val="99DBF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89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 dirty="0" smtClean="0">
            <a:solidFill>
              <a:schemeClr val="tx2"/>
            </a:solidFill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chemeClr val="bg2">
                  <a:lumMod val="90000"/>
                </a:schemeClr>
              </a:solidFill>
            </a:rPr>
            <a:t>Policies aim to promote and often embed digital competence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 dirty="0">
            <a:solidFill>
              <a:schemeClr val="tx2"/>
            </a:solidFill>
          </a:endParaRPr>
        </a:p>
      </dsp:txBody>
      <dsp:txXfrm>
        <a:off x="669645" y="482453"/>
        <a:ext cx="6752607" cy="964907"/>
      </dsp:txXfrm>
    </dsp:sp>
    <dsp:sp modelId="{FF8332E6-A8DD-4D62-A965-0E99E151E06E}">
      <dsp:nvSpPr>
        <dsp:cNvPr id="0" name=""/>
        <dsp:cNvSpPr/>
      </dsp:nvSpPr>
      <dsp:spPr>
        <a:xfrm>
          <a:off x="66578" y="361840"/>
          <a:ext cx="1206134" cy="12061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606B59-F562-451C-93EC-E13EDA6028A3}">
      <dsp:nvSpPr>
        <dsp:cNvPr id="0" name=""/>
        <dsp:cNvSpPr/>
      </dsp:nvSpPr>
      <dsp:spPr>
        <a:xfrm>
          <a:off x="1020389" y="1929814"/>
          <a:ext cx="6401864" cy="964907"/>
        </a:xfrm>
        <a:prstGeom prst="rect">
          <a:avLst/>
        </a:prstGeom>
        <a:solidFill>
          <a:srgbClr val="99DBF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89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 dirty="0" smtClean="0">
            <a:solidFill>
              <a:schemeClr val="tx2"/>
            </a:solidFill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chemeClr val="tx2"/>
              </a:solidFill>
            </a:rPr>
            <a:t>Most policies do not focus only on digital competence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 dirty="0">
            <a:solidFill>
              <a:schemeClr val="tx2"/>
            </a:solidFill>
          </a:endParaRPr>
        </a:p>
      </dsp:txBody>
      <dsp:txXfrm>
        <a:off x="1020389" y="1929814"/>
        <a:ext cx="6401864" cy="964907"/>
      </dsp:txXfrm>
    </dsp:sp>
    <dsp:sp modelId="{DEA1EF8B-6BF9-4076-9E97-D65211CEC0A7}">
      <dsp:nvSpPr>
        <dsp:cNvPr id="0" name=""/>
        <dsp:cNvSpPr/>
      </dsp:nvSpPr>
      <dsp:spPr>
        <a:xfrm>
          <a:off x="417322" y="1809201"/>
          <a:ext cx="1206134" cy="12061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CCDEED-BA6E-4901-86F7-10AF0F5AFB2A}">
      <dsp:nvSpPr>
        <dsp:cNvPr id="0" name=""/>
        <dsp:cNvSpPr/>
      </dsp:nvSpPr>
      <dsp:spPr>
        <a:xfrm>
          <a:off x="669645" y="3377175"/>
          <a:ext cx="6752607" cy="964907"/>
        </a:xfrm>
        <a:prstGeom prst="rect">
          <a:avLst/>
        </a:prstGeom>
        <a:solidFill>
          <a:srgbClr val="99DBF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89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 dirty="0" smtClean="0">
            <a:solidFill>
              <a:schemeClr val="bg2">
                <a:lumMod val="90000"/>
              </a:schemeClr>
            </a:solidFill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chemeClr val="bg2">
                  <a:lumMod val="90000"/>
                </a:schemeClr>
              </a:solidFill>
            </a:rPr>
            <a:t>60% of policies promoting digital competence have a wider scope than IVET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669645" y="3377175"/>
        <a:ext cx="6752607" cy="964907"/>
      </dsp:txXfrm>
    </dsp:sp>
    <dsp:sp modelId="{ECB0E7C8-0274-4C40-AE92-1B3330D1657C}">
      <dsp:nvSpPr>
        <dsp:cNvPr id="0" name=""/>
        <dsp:cNvSpPr/>
      </dsp:nvSpPr>
      <dsp:spPr>
        <a:xfrm>
          <a:off x="66578" y="3256561"/>
          <a:ext cx="1206134" cy="12061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071AB-0F82-4D24-88F4-3F05F34BFF01}">
      <dsp:nvSpPr>
        <dsp:cNvPr id="0" name=""/>
        <dsp:cNvSpPr/>
      </dsp:nvSpPr>
      <dsp:spPr>
        <a:xfrm>
          <a:off x="1751855" y="54005"/>
          <a:ext cx="2592288" cy="2592288"/>
        </a:xfrm>
        <a:prstGeom prst="ellipse">
          <a:avLst/>
        </a:prstGeom>
        <a:solidFill>
          <a:srgbClr val="99DBF9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i="1" kern="1200" dirty="0">
              <a:solidFill>
                <a:schemeClr val="tx2"/>
              </a:solidFill>
            </a:rPr>
            <a:t>Promoting literacy competences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i="1" kern="1200" dirty="0">
              <a:solidFill>
                <a:schemeClr val="tx2"/>
              </a:solidFill>
            </a:rPr>
            <a:t>In total: 53 policies</a:t>
          </a:r>
        </a:p>
      </dsp:txBody>
      <dsp:txXfrm>
        <a:off x="2097494" y="507656"/>
        <a:ext cx="1901011" cy="1166529"/>
      </dsp:txXfrm>
    </dsp:sp>
    <dsp:sp modelId="{E07249B1-BE4D-4544-BFFF-AE68DA36C5C8}">
      <dsp:nvSpPr>
        <dsp:cNvPr id="0" name=""/>
        <dsp:cNvSpPr/>
      </dsp:nvSpPr>
      <dsp:spPr>
        <a:xfrm>
          <a:off x="2687239" y="1674186"/>
          <a:ext cx="2592288" cy="2592288"/>
        </a:xfrm>
        <a:prstGeom prst="ellipse">
          <a:avLst/>
        </a:prstGeom>
        <a:solidFill>
          <a:srgbClr val="FAB0BC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i="1" kern="1200" dirty="0">
              <a:solidFill>
                <a:schemeClr val="tx2"/>
              </a:solidFill>
            </a:rPr>
            <a:t>Promoting multilingual competences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i="1" kern="1200" dirty="0">
              <a:solidFill>
                <a:schemeClr val="tx2"/>
              </a:solidFill>
            </a:rPr>
            <a:t>In total: 41 policies</a:t>
          </a:r>
        </a:p>
      </dsp:txBody>
      <dsp:txXfrm>
        <a:off x="3480048" y="2343860"/>
        <a:ext cx="1555372" cy="1425758"/>
      </dsp:txXfrm>
    </dsp:sp>
    <dsp:sp modelId="{A0DFE395-CA02-41BD-9E3F-3F78301689D7}">
      <dsp:nvSpPr>
        <dsp:cNvPr id="0" name=""/>
        <dsp:cNvSpPr/>
      </dsp:nvSpPr>
      <dsp:spPr>
        <a:xfrm>
          <a:off x="816472" y="1674186"/>
          <a:ext cx="2592288" cy="2592288"/>
        </a:xfrm>
        <a:prstGeom prst="ellipse">
          <a:avLst/>
        </a:prstGeom>
        <a:solidFill>
          <a:srgbClr val="F6FDB1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i="1" kern="1200" dirty="0" smtClean="0">
              <a:solidFill>
                <a:schemeClr val="tx2"/>
              </a:solidFill>
            </a:rPr>
            <a:t>Promoting </a:t>
          </a:r>
          <a:r>
            <a:rPr lang="en-GB" sz="1800" b="1" i="1" kern="1200" dirty="0">
              <a:solidFill>
                <a:schemeClr val="tx2"/>
              </a:solidFill>
            </a:rPr>
            <a:t>digital competence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i="1" kern="1200" dirty="0">
              <a:solidFill>
                <a:schemeClr val="tx2"/>
              </a:solidFill>
            </a:rPr>
            <a:t>In total: 64 policies</a:t>
          </a:r>
        </a:p>
      </dsp:txBody>
      <dsp:txXfrm>
        <a:off x="1060579" y="2343860"/>
        <a:ext cx="1555372" cy="14257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BB0AA-5AEF-434A-BAB2-C046578A9B9F}">
      <dsp:nvSpPr>
        <dsp:cNvPr id="0" name=""/>
        <dsp:cNvSpPr/>
      </dsp:nvSpPr>
      <dsp:spPr>
        <a:xfrm>
          <a:off x="-5454172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FC2DF-60BA-4A21-B8F6-AE9C183E91E3}">
      <dsp:nvSpPr>
        <dsp:cNvPr id="0" name=""/>
        <dsp:cNvSpPr/>
      </dsp:nvSpPr>
      <dsp:spPr>
        <a:xfrm>
          <a:off x="669645" y="482453"/>
          <a:ext cx="6752607" cy="964907"/>
        </a:xfrm>
        <a:prstGeom prst="rect">
          <a:avLst/>
        </a:prstGeom>
        <a:solidFill>
          <a:srgbClr val="99DBF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89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 dirty="0" smtClean="0">
            <a:solidFill>
              <a:schemeClr val="tx2"/>
            </a:solidFill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chemeClr val="tx2"/>
              </a:solidFill>
            </a:rPr>
            <a:t>Policies aim to promote and often embed digital competence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 dirty="0">
            <a:solidFill>
              <a:schemeClr val="tx2"/>
            </a:solidFill>
          </a:endParaRPr>
        </a:p>
      </dsp:txBody>
      <dsp:txXfrm>
        <a:off x="669645" y="482453"/>
        <a:ext cx="6752607" cy="964907"/>
      </dsp:txXfrm>
    </dsp:sp>
    <dsp:sp modelId="{FF8332E6-A8DD-4D62-A965-0E99E151E06E}">
      <dsp:nvSpPr>
        <dsp:cNvPr id="0" name=""/>
        <dsp:cNvSpPr/>
      </dsp:nvSpPr>
      <dsp:spPr>
        <a:xfrm>
          <a:off x="66578" y="361840"/>
          <a:ext cx="1206134" cy="12061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606B59-F562-451C-93EC-E13EDA6028A3}">
      <dsp:nvSpPr>
        <dsp:cNvPr id="0" name=""/>
        <dsp:cNvSpPr/>
      </dsp:nvSpPr>
      <dsp:spPr>
        <a:xfrm>
          <a:off x="1020389" y="1929814"/>
          <a:ext cx="6401864" cy="964907"/>
        </a:xfrm>
        <a:prstGeom prst="rect">
          <a:avLst/>
        </a:prstGeom>
        <a:solidFill>
          <a:srgbClr val="99DBF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89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 dirty="0" smtClean="0">
            <a:solidFill>
              <a:schemeClr val="tx2"/>
            </a:solidFill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chemeClr val="tx2"/>
              </a:solidFill>
            </a:rPr>
            <a:t>Most policies do not focus only on digital competence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 dirty="0">
            <a:solidFill>
              <a:schemeClr val="tx2"/>
            </a:solidFill>
          </a:endParaRPr>
        </a:p>
      </dsp:txBody>
      <dsp:txXfrm>
        <a:off x="1020389" y="1929814"/>
        <a:ext cx="6401864" cy="964907"/>
      </dsp:txXfrm>
    </dsp:sp>
    <dsp:sp modelId="{DEA1EF8B-6BF9-4076-9E97-D65211CEC0A7}">
      <dsp:nvSpPr>
        <dsp:cNvPr id="0" name=""/>
        <dsp:cNvSpPr/>
      </dsp:nvSpPr>
      <dsp:spPr>
        <a:xfrm>
          <a:off x="417322" y="1809201"/>
          <a:ext cx="1206134" cy="12061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CCDEED-BA6E-4901-86F7-10AF0F5AFB2A}">
      <dsp:nvSpPr>
        <dsp:cNvPr id="0" name=""/>
        <dsp:cNvSpPr/>
      </dsp:nvSpPr>
      <dsp:spPr>
        <a:xfrm>
          <a:off x="669645" y="3377175"/>
          <a:ext cx="6752607" cy="964907"/>
        </a:xfrm>
        <a:prstGeom prst="rect">
          <a:avLst/>
        </a:prstGeom>
        <a:solidFill>
          <a:srgbClr val="99DBF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89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 dirty="0" smtClean="0">
            <a:solidFill>
              <a:schemeClr val="bg2">
                <a:lumMod val="90000"/>
              </a:schemeClr>
            </a:solidFill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chemeClr val="tx2"/>
              </a:solidFill>
            </a:rPr>
            <a:t>60% of policies promoting digital competence have a wider scope than IVET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 dirty="0">
            <a:solidFill>
              <a:schemeClr val="bg2">
                <a:lumMod val="90000"/>
              </a:schemeClr>
            </a:solidFill>
          </a:endParaRPr>
        </a:p>
      </dsp:txBody>
      <dsp:txXfrm>
        <a:off x="669645" y="3377175"/>
        <a:ext cx="6752607" cy="964907"/>
      </dsp:txXfrm>
    </dsp:sp>
    <dsp:sp modelId="{ECB0E7C8-0274-4C40-AE92-1B3330D1657C}">
      <dsp:nvSpPr>
        <dsp:cNvPr id="0" name=""/>
        <dsp:cNvSpPr/>
      </dsp:nvSpPr>
      <dsp:spPr>
        <a:xfrm>
          <a:off x="66578" y="3256561"/>
          <a:ext cx="1206134" cy="12061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2BE16-4DFA-4B1D-8F11-7D99993E1413}">
      <dsp:nvSpPr>
        <dsp:cNvPr id="0" name=""/>
        <dsp:cNvSpPr/>
      </dsp:nvSpPr>
      <dsp:spPr>
        <a:xfrm>
          <a:off x="856" y="111637"/>
          <a:ext cx="2966690" cy="453366"/>
        </a:xfrm>
        <a:prstGeom prst="roundRect">
          <a:avLst>
            <a:gd name="adj" fmla="val 10000"/>
          </a:avLst>
        </a:prstGeom>
        <a:solidFill>
          <a:srgbClr val="99DBF9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360000" rIns="4191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>
              <a:solidFill>
                <a:schemeClr val="tx2"/>
              </a:solidFill>
            </a:rPr>
            <a:t>Teaching approach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  </a:t>
          </a:r>
        </a:p>
      </dsp:txBody>
      <dsp:txXfrm>
        <a:off x="14135" y="124916"/>
        <a:ext cx="2940132" cy="426808"/>
      </dsp:txXfrm>
    </dsp:sp>
    <dsp:sp modelId="{3D3976E4-EB84-4CAB-909B-688756382F55}">
      <dsp:nvSpPr>
        <dsp:cNvPr id="0" name=""/>
        <dsp:cNvSpPr/>
      </dsp:nvSpPr>
      <dsp:spPr>
        <a:xfrm>
          <a:off x="297525" y="565003"/>
          <a:ext cx="296669" cy="745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5976"/>
              </a:lnTo>
              <a:lnTo>
                <a:pt x="296669" y="7459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7A81-C79B-40B0-8D06-41D8DC37500C}">
      <dsp:nvSpPr>
        <dsp:cNvPr id="0" name=""/>
        <dsp:cNvSpPr/>
      </dsp:nvSpPr>
      <dsp:spPr>
        <a:xfrm>
          <a:off x="594194" y="789380"/>
          <a:ext cx="7750436" cy="10431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>
              <a:solidFill>
                <a:schemeClr val="tx2"/>
              </a:solidFill>
            </a:rPr>
            <a:t>Digital</a:t>
          </a:r>
          <a:r>
            <a:rPr lang="en-GB" sz="2200" b="0" kern="1200" dirty="0">
              <a:solidFill>
                <a:schemeClr val="tx2"/>
              </a:solidFill>
            </a:rPr>
            <a:t> </a:t>
          </a:r>
          <a:r>
            <a:rPr lang="en-GB" sz="2200" b="1" kern="1200" dirty="0">
              <a:solidFill>
                <a:schemeClr val="tx2"/>
              </a:solidFill>
            </a:rPr>
            <a:t>competence</a:t>
          </a:r>
          <a:r>
            <a:rPr lang="en-GB" sz="2200" b="0" kern="1200" dirty="0">
              <a:solidFill>
                <a:schemeClr val="tx2"/>
              </a:solidFill>
            </a:rPr>
            <a:t> is most frequently delivered in an instructor/teacher centred approach, but also in a learning-by-doing approach  </a:t>
          </a:r>
        </a:p>
      </dsp:txBody>
      <dsp:txXfrm>
        <a:off x="624748" y="819934"/>
        <a:ext cx="7689328" cy="9820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2BE16-4DFA-4B1D-8F11-7D99993E1413}">
      <dsp:nvSpPr>
        <dsp:cNvPr id="0" name=""/>
        <dsp:cNvSpPr/>
      </dsp:nvSpPr>
      <dsp:spPr>
        <a:xfrm>
          <a:off x="856" y="286310"/>
          <a:ext cx="2966690" cy="453366"/>
        </a:xfrm>
        <a:prstGeom prst="roundRect">
          <a:avLst>
            <a:gd name="adj" fmla="val 10000"/>
          </a:avLst>
        </a:prstGeom>
        <a:solidFill>
          <a:srgbClr val="99DBF9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60000" rIns="45720" bIns="30480" numCol="1" spcCol="1270" anchor="ctr" anchorCtr="0">
          <a:noAutofit/>
        </a:bodyPr>
        <a:lstStyle/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>
            <a:solidFill>
              <a:schemeClr val="tx2"/>
            </a:solidFill>
          </a:endParaRPr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>
              <a:solidFill>
                <a:schemeClr val="tx2"/>
              </a:solidFill>
            </a:rPr>
            <a:t>Assessment methods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kern="1200" dirty="0">
            <a:solidFill>
              <a:schemeClr val="tx2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  </a:t>
          </a:r>
        </a:p>
      </dsp:txBody>
      <dsp:txXfrm>
        <a:off x="14135" y="299589"/>
        <a:ext cx="2940132" cy="426808"/>
      </dsp:txXfrm>
    </dsp:sp>
    <dsp:sp modelId="{3D3976E4-EB84-4CAB-909B-688756382F55}">
      <dsp:nvSpPr>
        <dsp:cNvPr id="0" name=""/>
        <dsp:cNvSpPr/>
      </dsp:nvSpPr>
      <dsp:spPr>
        <a:xfrm>
          <a:off x="297525" y="739676"/>
          <a:ext cx="296669" cy="607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306"/>
              </a:lnTo>
              <a:lnTo>
                <a:pt x="296669" y="6073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7A81-C79B-40B0-8D06-41D8DC37500C}">
      <dsp:nvSpPr>
        <dsp:cNvPr id="0" name=""/>
        <dsp:cNvSpPr/>
      </dsp:nvSpPr>
      <dsp:spPr>
        <a:xfrm>
          <a:off x="594194" y="964053"/>
          <a:ext cx="7750436" cy="765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>
              <a:solidFill>
                <a:schemeClr val="tx2"/>
              </a:solidFill>
            </a:rPr>
            <a:t>Digital </a:t>
          </a:r>
          <a:r>
            <a:rPr lang="en-GB" sz="2200" b="1" kern="1200" dirty="0" smtClean="0">
              <a:solidFill>
                <a:schemeClr val="tx2"/>
              </a:solidFill>
            </a:rPr>
            <a:t>competence </a:t>
          </a:r>
          <a:r>
            <a:rPr lang="en-GB" sz="2200" b="0" kern="1200" dirty="0" smtClean="0">
              <a:solidFill>
                <a:schemeClr val="tx2"/>
              </a:solidFill>
            </a:rPr>
            <a:t>is most </a:t>
          </a:r>
          <a:r>
            <a:rPr lang="en-GB" sz="2200" b="0" kern="1200" dirty="0">
              <a:solidFill>
                <a:schemeClr val="tx2"/>
              </a:solidFill>
            </a:rPr>
            <a:t>often </a:t>
          </a:r>
          <a:r>
            <a:rPr lang="en-GB" sz="2200" b="0" kern="1200" dirty="0" smtClean="0">
              <a:solidFill>
                <a:schemeClr val="tx2"/>
              </a:solidFill>
            </a:rPr>
            <a:t>assessed </a:t>
          </a:r>
          <a:r>
            <a:rPr lang="en-GB" sz="2200" b="0" kern="1200" dirty="0">
              <a:solidFill>
                <a:schemeClr val="tx2"/>
              </a:solidFill>
            </a:rPr>
            <a:t>as a part of the subject that it is integrated in</a:t>
          </a:r>
        </a:p>
      </dsp:txBody>
      <dsp:txXfrm>
        <a:off x="616625" y="986484"/>
        <a:ext cx="7705574" cy="7209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2BE16-4DFA-4B1D-8F11-7D99993E1413}">
      <dsp:nvSpPr>
        <dsp:cNvPr id="0" name=""/>
        <dsp:cNvSpPr/>
      </dsp:nvSpPr>
      <dsp:spPr>
        <a:xfrm>
          <a:off x="856" y="360039"/>
          <a:ext cx="2966690" cy="453366"/>
        </a:xfrm>
        <a:prstGeom prst="roundRect">
          <a:avLst>
            <a:gd name="adj" fmla="val 10000"/>
          </a:avLst>
        </a:prstGeom>
        <a:solidFill>
          <a:srgbClr val="99DBF9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360000" rIns="4191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chemeClr val="tx2"/>
              </a:solidFill>
            </a:rPr>
            <a:t>Mode of delivery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  </a:t>
          </a:r>
          <a:endParaRPr lang="en-GB" sz="2100" kern="1200" dirty="0"/>
        </a:p>
      </dsp:txBody>
      <dsp:txXfrm>
        <a:off x="14135" y="373318"/>
        <a:ext cx="2940132" cy="426808"/>
      </dsp:txXfrm>
    </dsp:sp>
    <dsp:sp modelId="{3D3976E4-EB84-4CAB-909B-688756382F55}">
      <dsp:nvSpPr>
        <dsp:cNvPr id="0" name=""/>
        <dsp:cNvSpPr/>
      </dsp:nvSpPr>
      <dsp:spPr>
        <a:xfrm>
          <a:off x="297525" y="813406"/>
          <a:ext cx="296669" cy="497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7573"/>
              </a:lnTo>
              <a:lnTo>
                <a:pt x="296669" y="4975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7A81-C79B-40B0-8D06-41D8DC37500C}">
      <dsp:nvSpPr>
        <dsp:cNvPr id="0" name=""/>
        <dsp:cNvSpPr/>
      </dsp:nvSpPr>
      <dsp:spPr>
        <a:xfrm>
          <a:off x="594194" y="1037783"/>
          <a:ext cx="7750436" cy="546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>
              <a:solidFill>
                <a:schemeClr val="tx2"/>
              </a:solidFill>
            </a:rPr>
            <a:t>Digital</a:t>
          </a:r>
          <a:r>
            <a:rPr lang="en-GB" sz="2200" b="0" kern="1200" dirty="0">
              <a:solidFill>
                <a:schemeClr val="tx2"/>
              </a:solidFill>
            </a:rPr>
            <a:t> </a:t>
          </a:r>
          <a:r>
            <a:rPr lang="en-GB" sz="2200" b="1" kern="1200" dirty="0" smtClean="0">
              <a:solidFill>
                <a:schemeClr val="tx2"/>
              </a:solidFill>
            </a:rPr>
            <a:t>competence</a:t>
          </a:r>
          <a:r>
            <a:rPr lang="en-GB" sz="2200" b="0" kern="1200" dirty="0" smtClean="0">
              <a:solidFill>
                <a:schemeClr val="tx2"/>
              </a:solidFill>
            </a:rPr>
            <a:t> is more often integrated in other subjects  </a:t>
          </a:r>
          <a:endParaRPr lang="en-GB" sz="2200" b="0" kern="1200" dirty="0">
            <a:solidFill>
              <a:schemeClr val="tx2"/>
            </a:solidFill>
          </a:endParaRPr>
        </a:p>
      </dsp:txBody>
      <dsp:txXfrm>
        <a:off x="610197" y="1053786"/>
        <a:ext cx="7718430" cy="514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66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BCBA1-C6C3-43B1-84DD-F9BBE3F01AA4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6E2B4-BAA6-400B-AD42-928C83F76D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036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27DF6-1561-4A2F-A25B-B39C0881D3CA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0AB40-8735-4772-A386-EE7333FBB8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363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0AB40-8735-4772-A386-EE7333FBB8F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854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0AB40-8735-4772-A386-EE7333FBB8F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136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4925" y="744538"/>
            <a:ext cx="4059238" cy="3046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3947093"/>
            <a:ext cx="5335270" cy="523504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0AB40-8735-4772-A386-EE7333FBB8FD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4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0AB40-8735-4772-A386-EE7333FBB8F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976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0AB40-8735-4772-A386-EE7333FBB8FD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656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0AB40-8735-4772-A386-EE7333FBB8F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887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0AB40-8735-4772-A386-EE7333FBB8F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668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0AB40-8735-4772-A386-EE7333FBB8F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2196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0AB40-8735-4772-A386-EE7333FBB8FD}" type="slidenum">
              <a:rPr lang="en-GB" smtClean="0">
                <a:solidFill>
                  <a:prstClr val="black"/>
                </a:solidFill>
              </a:rPr>
              <a:pPr/>
              <a:t>26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259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0AB40-8735-4772-A386-EE7333FBB8FD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083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0AB40-8735-4772-A386-EE7333FBB8FD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083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0AB40-8735-4772-A386-EE7333FBB8FD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083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0AB40-8735-4772-A386-EE7333FBB8F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083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4925" y="744538"/>
            <a:ext cx="4059238" cy="3046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3947093"/>
            <a:ext cx="5335270" cy="523504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0AB40-8735-4772-A386-EE7333FBB8FD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4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0AB40-8735-4772-A386-EE7333FBB8F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417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4925" y="744538"/>
            <a:ext cx="4059238" cy="3046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3947093"/>
            <a:ext cx="5335270" cy="523504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0AB40-8735-4772-A386-EE7333FBB8FD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4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0AB40-8735-4772-A386-EE7333FBB8FD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693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2E5098-D114-44FE-BDA2-8BB7B00C7BA9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C9F71C-E81D-43C1-9BBE-808798C9DDC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0"/>
            <a:ext cx="9180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635896" y="0"/>
            <a:ext cx="3456384" cy="6858000"/>
          </a:xfrm>
          <a:prstGeom prst="rect">
            <a:avLst/>
          </a:prstGeom>
          <a:solidFill>
            <a:srgbClr val="0E419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6822798" y="-2"/>
            <a:ext cx="2321202" cy="6858001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Triangle 9"/>
          <p:cNvSpPr/>
          <p:nvPr userDrawn="1"/>
        </p:nvSpPr>
        <p:spPr>
          <a:xfrm flipH="1">
            <a:off x="6119664" y="4286960"/>
            <a:ext cx="3024336" cy="257104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-36512" y="9525"/>
            <a:ext cx="5400600" cy="6858000"/>
          </a:xfrm>
          <a:prstGeom prst="rect">
            <a:avLst/>
          </a:prstGeom>
          <a:solidFill>
            <a:srgbClr val="0096D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3" descr="H:\Area_CID\00 Common\IMAGE BANK\Photos\Resources\Logos\Cedefop\2008-today\EN\V2\JPG_PNG\V2_RGB_72_E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21288"/>
            <a:ext cx="2016224" cy="67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77534" y="4687788"/>
            <a:ext cx="6400800" cy="6652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77534" y="3187700"/>
            <a:ext cx="6714746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6702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2212937" y="6517826"/>
            <a:ext cx="6247495" cy="64027"/>
            <a:chOff x="-4475" y="6751484"/>
            <a:chExt cx="9160962" cy="130813"/>
          </a:xfrm>
        </p:grpSpPr>
        <p:sp>
          <p:nvSpPr>
            <p:cNvPr id="8" name="Rectangle 7"/>
            <p:cNvSpPr/>
            <p:nvPr/>
          </p:nvSpPr>
          <p:spPr>
            <a:xfrm>
              <a:off x="-4475" y="6751485"/>
              <a:ext cx="9160962" cy="128108"/>
            </a:xfrm>
            <a:prstGeom prst="rect">
              <a:avLst/>
            </a:prstGeom>
            <a:solidFill>
              <a:srgbClr val="2044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896786" y="6751484"/>
              <a:ext cx="7586765" cy="130813"/>
              <a:chOff x="896786" y="6751484"/>
              <a:chExt cx="7586765" cy="130813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896786" y="6751484"/>
                <a:ext cx="72141" cy="130813"/>
              </a:xfrm>
              <a:prstGeom prst="rect">
                <a:avLst/>
              </a:prstGeom>
              <a:solidFill>
                <a:srgbClr val="FFEE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968926" y="6751484"/>
                <a:ext cx="1659256" cy="128108"/>
              </a:xfrm>
              <a:prstGeom prst="rect">
                <a:avLst/>
              </a:prstGeom>
              <a:solidFill>
                <a:srgbClr val="309A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628183" y="6751485"/>
                <a:ext cx="1298548" cy="128108"/>
              </a:xfrm>
              <a:prstGeom prst="rect">
                <a:avLst/>
              </a:prstGeom>
              <a:solidFill>
                <a:srgbClr val="A0CB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998873" y="6751484"/>
                <a:ext cx="173526" cy="128108"/>
              </a:xfrm>
              <a:prstGeom prst="rect">
                <a:avLst/>
              </a:prstGeom>
              <a:solidFill>
                <a:srgbClr val="A0CB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008854" y="6751485"/>
                <a:ext cx="721417" cy="128107"/>
              </a:xfrm>
              <a:prstGeom prst="rect">
                <a:avLst/>
              </a:prstGeom>
              <a:solidFill>
                <a:srgbClr val="309A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740253" y="6751484"/>
                <a:ext cx="865699" cy="128108"/>
              </a:xfrm>
              <a:prstGeom prst="rect">
                <a:avLst/>
              </a:prstGeom>
              <a:solidFill>
                <a:srgbClr val="A0CB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8425844" y="6751485"/>
                <a:ext cx="57707" cy="130812"/>
              </a:xfrm>
              <a:prstGeom prst="rect">
                <a:avLst/>
              </a:prstGeom>
              <a:solidFill>
                <a:srgbClr val="A0CB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17" name="Picture 2" descr="H:\Area_CID\00 Common\IMAGE BANK\Photos\Resources\Logos\Cedefop\2008-today\Logo no lines\H2_CMYK_EN_no lines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428382"/>
            <a:ext cx="161925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199" y="418654"/>
            <a:ext cx="5174673" cy="6340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 b="1" cap="none" baseline="0">
                <a:solidFill>
                  <a:srgbClr val="009CF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67543" y="1155553"/>
            <a:ext cx="8346847" cy="33535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06D096F-D2FF-402B-9C21-4B024CA871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067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2E5098-D114-44FE-BDA2-8BB7B00C7BA9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C9F71C-E81D-43C1-9BBE-808798C9DDCC}" type="slidenum">
              <a:rPr lang="en-GB" smtClean="0"/>
              <a:t>‹#›</a:t>
            </a:fld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0"/>
            <a:ext cx="9180000" cy="6858000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3635896" y="0"/>
            <a:ext cx="3456384" cy="6858000"/>
          </a:xfrm>
          <a:prstGeom prst="rect">
            <a:avLst/>
          </a:prstGeom>
          <a:solidFill>
            <a:srgbClr val="0E419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 userDrawn="1"/>
        </p:nvSpPr>
        <p:spPr>
          <a:xfrm>
            <a:off x="6822798" y="-2"/>
            <a:ext cx="2321202" cy="6858001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Triangle 24"/>
          <p:cNvSpPr/>
          <p:nvPr userDrawn="1"/>
        </p:nvSpPr>
        <p:spPr>
          <a:xfrm flipH="1">
            <a:off x="6119664" y="4286960"/>
            <a:ext cx="3024336" cy="257104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 userDrawn="1"/>
        </p:nvSpPr>
        <p:spPr>
          <a:xfrm>
            <a:off x="-36512" y="9525"/>
            <a:ext cx="5400600" cy="6858000"/>
          </a:xfrm>
          <a:prstGeom prst="rect">
            <a:avLst/>
          </a:prstGeom>
          <a:solidFill>
            <a:srgbClr val="0096D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3" descr="H:\Area_CID\00 Common\IMAGE BANK\Photos\Resources\Logos\Cedefop\2008-today\EN\V2\JPG_PNG\V2_RGB_72_EN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21288"/>
            <a:ext cx="2016224" cy="67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Subtitle 2"/>
          <p:cNvSpPr txBox="1">
            <a:spLocks/>
          </p:cNvSpPr>
          <p:nvPr userDrawn="1"/>
        </p:nvSpPr>
        <p:spPr>
          <a:xfrm>
            <a:off x="377534" y="4687788"/>
            <a:ext cx="6400800" cy="6652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9" name="Title 1"/>
          <p:cNvSpPr txBox="1">
            <a:spLocks/>
          </p:cNvSpPr>
          <p:nvPr userDrawn="1"/>
        </p:nvSpPr>
        <p:spPr>
          <a:xfrm>
            <a:off x="377534" y="3187700"/>
            <a:ext cx="6714746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374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0"/>
          <a:stretch/>
        </p:blipFill>
        <p:spPr>
          <a:xfrm>
            <a:off x="-54053" y="1771"/>
            <a:ext cx="7276165" cy="685622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ight Triangle 7"/>
          <p:cNvSpPr/>
          <p:nvPr userDrawn="1"/>
        </p:nvSpPr>
        <p:spPr>
          <a:xfrm flipH="1">
            <a:off x="6119664" y="4286960"/>
            <a:ext cx="3024336" cy="257104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4499992" y="1771"/>
            <a:ext cx="4646388" cy="6883613"/>
          </a:xfrm>
          <a:prstGeom prst="rect">
            <a:avLst/>
          </a:prstGeom>
          <a:solidFill>
            <a:srgbClr val="009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2"/>
          <p:cNvSpPr txBox="1">
            <a:spLocks/>
          </p:cNvSpPr>
          <p:nvPr userDrawn="1"/>
        </p:nvSpPr>
        <p:spPr>
          <a:xfrm>
            <a:off x="4865507" y="2276872"/>
            <a:ext cx="3600400" cy="129614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</a:t>
            </a:r>
            <a:r>
              <a:rPr lang="en-GB" sz="40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you</a:t>
            </a:r>
            <a:endParaRPr lang="en-GB" sz="40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/>
            <a:r>
              <a:rPr lang="en-GB" sz="24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www.cedefop.europa.eu</a:t>
            </a:r>
            <a:endParaRPr lang="en-GB" sz="2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332" y="4948452"/>
            <a:ext cx="496772" cy="4967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404" y="4948452"/>
            <a:ext cx="496772" cy="4967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76" y="4948452"/>
            <a:ext cx="496772" cy="496772"/>
          </a:xfrm>
          <a:prstGeom prst="rect">
            <a:avLst/>
          </a:prstGeom>
        </p:spPr>
      </p:pic>
      <p:sp>
        <p:nvSpPr>
          <p:cNvPr id="14" name="Title 2"/>
          <p:cNvSpPr txBox="1">
            <a:spLocks/>
          </p:cNvSpPr>
          <p:nvPr userDrawn="1"/>
        </p:nvSpPr>
        <p:spPr>
          <a:xfrm>
            <a:off x="4921871" y="4437112"/>
            <a:ext cx="3600400" cy="5113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Follow us on social media: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419872" y="1771"/>
            <a:ext cx="466742" cy="6856229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Triangle 15"/>
          <p:cNvSpPr/>
          <p:nvPr userDrawn="1"/>
        </p:nvSpPr>
        <p:spPr>
          <a:xfrm flipH="1">
            <a:off x="6119664" y="4314344"/>
            <a:ext cx="3024336" cy="257104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3886614" y="0"/>
            <a:ext cx="406027" cy="6858000"/>
          </a:xfrm>
          <a:prstGeom prst="rect">
            <a:avLst/>
          </a:prstGeom>
          <a:solidFill>
            <a:srgbClr val="0E419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 userDrawn="1"/>
        </p:nvSpPr>
        <p:spPr>
          <a:xfrm>
            <a:off x="4085290" y="-6591"/>
            <a:ext cx="414702" cy="6858000"/>
          </a:xfrm>
          <a:prstGeom prst="rect">
            <a:avLst/>
          </a:prstGeom>
          <a:solidFill>
            <a:srgbClr val="0096D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3" descr="H:\Area_CID\00 Common\IMAGE BANK\Photos\Resources\Logos\Cedefop\2008-today\EN\V2\JPG_PNG\V2_RGB_72_EN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21288"/>
            <a:ext cx="2016224" cy="67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64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/>
          <p:nvPr userDrawn="1"/>
        </p:nvGrpSpPr>
        <p:grpSpPr>
          <a:xfrm>
            <a:off x="2212937" y="6517826"/>
            <a:ext cx="6247495" cy="64027"/>
            <a:chOff x="-4475" y="6751484"/>
            <a:chExt cx="9160962" cy="130813"/>
          </a:xfrm>
        </p:grpSpPr>
        <p:sp>
          <p:nvSpPr>
            <p:cNvPr id="95" name="Rectangle 94"/>
            <p:cNvSpPr/>
            <p:nvPr/>
          </p:nvSpPr>
          <p:spPr>
            <a:xfrm>
              <a:off x="-4475" y="6751485"/>
              <a:ext cx="9160962" cy="128108"/>
            </a:xfrm>
            <a:prstGeom prst="rect">
              <a:avLst/>
            </a:prstGeom>
            <a:solidFill>
              <a:srgbClr val="2044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6" name="Group 95"/>
            <p:cNvGrpSpPr/>
            <p:nvPr userDrawn="1"/>
          </p:nvGrpSpPr>
          <p:grpSpPr>
            <a:xfrm>
              <a:off x="896786" y="6751484"/>
              <a:ext cx="7586765" cy="130813"/>
              <a:chOff x="896786" y="6751484"/>
              <a:chExt cx="7586765" cy="130813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896786" y="6751484"/>
                <a:ext cx="72141" cy="130813"/>
              </a:xfrm>
              <a:prstGeom prst="rect">
                <a:avLst/>
              </a:prstGeom>
              <a:solidFill>
                <a:srgbClr val="FFEE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968926" y="6751484"/>
                <a:ext cx="1659256" cy="128108"/>
              </a:xfrm>
              <a:prstGeom prst="rect">
                <a:avLst/>
              </a:prstGeom>
              <a:solidFill>
                <a:srgbClr val="309A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2628183" y="6751485"/>
                <a:ext cx="1298548" cy="128108"/>
              </a:xfrm>
              <a:prstGeom prst="rect">
                <a:avLst/>
              </a:prstGeom>
              <a:solidFill>
                <a:srgbClr val="A0CB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3998873" y="6751484"/>
                <a:ext cx="173526" cy="128108"/>
              </a:xfrm>
              <a:prstGeom prst="rect">
                <a:avLst/>
              </a:prstGeom>
              <a:solidFill>
                <a:srgbClr val="A0CB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008854" y="6751485"/>
                <a:ext cx="721417" cy="128107"/>
              </a:xfrm>
              <a:prstGeom prst="rect">
                <a:avLst/>
              </a:prstGeom>
              <a:solidFill>
                <a:srgbClr val="309A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6740253" y="6751484"/>
                <a:ext cx="865699" cy="128108"/>
              </a:xfrm>
              <a:prstGeom prst="rect">
                <a:avLst/>
              </a:prstGeom>
              <a:solidFill>
                <a:srgbClr val="A0CB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8425844" y="6751485"/>
                <a:ext cx="57707" cy="130812"/>
              </a:xfrm>
              <a:prstGeom prst="rect">
                <a:avLst/>
              </a:prstGeom>
              <a:solidFill>
                <a:srgbClr val="A0CB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104" name="Picture 2" descr="H:\Area_CID\00 Common\IMAGE BANK\Photos\Resources\Logos\Cedefop\2008-today\Logo no lines\H2_CMYK_EN_no lines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428382"/>
            <a:ext cx="161925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Title 1"/>
          <p:cNvSpPr txBox="1">
            <a:spLocks/>
          </p:cNvSpPr>
          <p:nvPr userDrawn="1"/>
        </p:nvSpPr>
        <p:spPr>
          <a:xfrm>
            <a:off x="457200" y="418654"/>
            <a:ext cx="2242592" cy="56207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cap="none" baseline="0">
                <a:solidFill>
                  <a:srgbClr val="009CF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09" name="Title 1"/>
          <p:cNvSpPr txBox="1">
            <a:spLocks/>
          </p:cNvSpPr>
          <p:nvPr userDrawn="1"/>
        </p:nvSpPr>
        <p:spPr>
          <a:xfrm>
            <a:off x="2710223" y="418654"/>
            <a:ext cx="2242592" cy="56207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cap="none" baseline="0">
                <a:solidFill>
                  <a:srgbClr val="009CF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0" name="Content Placeholder 2"/>
          <p:cNvSpPr txBox="1">
            <a:spLocks/>
          </p:cNvSpPr>
          <p:nvPr userDrawn="1"/>
        </p:nvSpPr>
        <p:spPr>
          <a:xfrm>
            <a:off x="467543" y="1155553"/>
            <a:ext cx="8346847" cy="33535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424" y="6364881"/>
            <a:ext cx="5685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9B35624-E6C7-4EAC-983E-474C00997AB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38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18" Type="http://schemas.openxmlformats.org/officeDocument/2006/relationships/image" Target="../media/image11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6" Type="http://schemas.openxmlformats.org/officeDocument/2006/relationships/diagramColors" Target="../diagrams/colors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4941168"/>
            <a:ext cx="8028384" cy="1008112"/>
          </a:xfrm>
        </p:spPr>
        <p:txBody>
          <a:bodyPr/>
          <a:lstStyle/>
          <a:p>
            <a:r>
              <a:rPr lang="lv-LV" sz="2400" dirty="0">
                <a:latin typeface="+mj-lt"/>
              </a:rPr>
              <a:t>Dmitrijs </a:t>
            </a:r>
            <a:r>
              <a:rPr lang="lv-LV" sz="2400" dirty="0" smtClean="0">
                <a:latin typeface="+mj-lt"/>
              </a:rPr>
              <a:t>Kuļšs</a:t>
            </a:r>
            <a:r>
              <a:rPr lang="en-GB" sz="2400" dirty="0" smtClean="0">
                <a:latin typeface="+mj-lt"/>
              </a:rPr>
              <a:t> and Iraklis </a:t>
            </a:r>
            <a:r>
              <a:rPr lang="en-GB" sz="2400" dirty="0" err="1" smtClean="0">
                <a:latin typeface="+mj-lt"/>
              </a:rPr>
              <a:t>Pliakis</a:t>
            </a:r>
            <a:endParaRPr lang="en-GB" sz="2400" dirty="0" smtClean="0">
              <a:latin typeface="+mj-lt"/>
            </a:endParaRPr>
          </a:p>
          <a:p>
            <a:r>
              <a:rPr lang="en-GB" sz="1600" dirty="0" smtClean="0">
                <a:latin typeface="+mj-lt"/>
              </a:rPr>
              <a:t>15 October 2019, Helsinki</a:t>
            </a:r>
          </a:p>
          <a:p>
            <a:endParaRPr lang="en-GB" dirty="0"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7504" y="1052736"/>
            <a:ext cx="7268080" cy="2952328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+mj-lt"/>
              </a:rPr>
              <a:t>Cedefop study on key competences in initial VET: </a:t>
            </a:r>
            <a:r>
              <a:rPr lang="en-US" sz="4400" dirty="0" smtClean="0">
                <a:solidFill>
                  <a:srgbClr val="FFFF00"/>
                </a:solidFill>
                <a:latin typeface="+mj-lt"/>
              </a:rPr>
              <a:t>digital policies </a:t>
            </a:r>
            <a:r>
              <a:rPr lang="en-US" sz="4400" dirty="0" smtClean="0">
                <a:latin typeface="+mj-lt"/>
              </a:rPr>
              <a:t>and their implementation </a:t>
            </a:r>
            <a:endParaRPr lang="en-GB" sz="44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98" y="6371172"/>
            <a:ext cx="2866406" cy="48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371172"/>
            <a:ext cx="2520280" cy="4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58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3284984"/>
            <a:ext cx="4019320" cy="31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3517" y="908720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accent1"/>
                </a:solidFill>
              </a:rPr>
              <a:t>Digital</a:t>
            </a:r>
            <a:r>
              <a:rPr lang="en-GB" sz="3200" dirty="0" smtClean="0"/>
              <a:t>, literacy and multilingual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Upper </a:t>
            </a:r>
            <a:r>
              <a:rPr lang="en-GB" sz="3200" dirty="0"/>
              <a:t>secondary initial VET</a:t>
            </a:r>
            <a:endParaRPr lang="en-GB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accent1"/>
                </a:solidFill>
              </a:rPr>
              <a:t>35 VET systems </a:t>
            </a:r>
            <a:r>
              <a:rPr lang="en-GB" sz="3200" dirty="0" smtClean="0"/>
              <a:t>(EU, </a:t>
            </a:r>
            <a:r>
              <a:rPr lang="en-GB" sz="3200" dirty="0"/>
              <a:t>Norway and </a:t>
            </a:r>
            <a:r>
              <a:rPr lang="en-GB" sz="3200" dirty="0" smtClean="0"/>
              <a:t>Iceland) </a:t>
            </a: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Reference </a:t>
            </a:r>
            <a:r>
              <a:rPr lang="en-GB" sz="3200" dirty="0"/>
              <a:t>period</a:t>
            </a:r>
            <a:r>
              <a:rPr lang="en-GB" sz="3200" dirty="0" smtClean="0"/>
              <a:t>: </a:t>
            </a:r>
            <a:r>
              <a:rPr lang="en-GB" sz="3200" dirty="0" smtClean="0">
                <a:solidFill>
                  <a:schemeClr val="accent1"/>
                </a:solidFill>
              </a:rPr>
              <a:t>2011-18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Analysis of </a:t>
            </a:r>
            <a:r>
              <a:rPr lang="en-GB" sz="3200" dirty="0" smtClean="0">
                <a:solidFill>
                  <a:schemeClr val="accent1"/>
                </a:solidFill>
              </a:rPr>
              <a:t>policies</a:t>
            </a:r>
            <a:r>
              <a:rPr lang="en-GB" sz="3200" dirty="0" smtClean="0"/>
              <a:t>, ‘</a:t>
            </a:r>
            <a:r>
              <a:rPr lang="en-GB" sz="3200" dirty="0"/>
              <a:t>broad </a:t>
            </a:r>
            <a:r>
              <a:rPr lang="en-GB" sz="3200" dirty="0" smtClean="0">
                <a:solidFill>
                  <a:schemeClr val="accent1"/>
                </a:solidFill>
              </a:rPr>
              <a:t>qualifications</a:t>
            </a:r>
            <a:r>
              <a:rPr lang="en-GB" sz="3200" dirty="0" smtClean="0"/>
              <a:t>’, </a:t>
            </a:r>
            <a:r>
              <a:rPr lang="en-GB" sz="3200" dirty="0" smtClean="0">
                <a:solidFill>
                  <a:schemeClr val="accent1"/>
                </a:solidFill>
              </a:rPr>
              <a:t>curricula</a:t>
            </a:r>
            <a:r>
              <a:rPr lang="en-GB" sz="3200" dirty="0" smtClean="0"/>
              <a:t> sample and </a:t>
            </a:r>
          </a:p>
          <a:p>
            <a:pPr indent="263525"/>
            <a:r>
              <a:rPr lang="en-GB" sz="3200" dirty="0" smtClean="0">
                <a:solidFill>
                  <a:schemeClr val="accent1"/>
                </a:solidFill>
              </a:rPr>
              <a:t>case studies </a:t>
            </a:r>
            <a:r>
              <a:rPr lang="en-GB" sz="3200" dirty="0" smtClean="0"/>
              <a:t>of policies </a:t>
            </a:r>
          </a:p>
          <a:p>
            <a:pPr indent="263525"/>
            <a:r>
              <a:rPr lang="en-GB" sz="3200" dirty="0" smtClean="0"/>
              <a:t>that had faced </a:t>
            </a:r>
          </a:p>
          <a:p>
            <a:pPr indent="263525"/>
            <a:r>
              <a:rPr lang="en-GB" sz="3200" dirty="0" smtClean="0"/>
              <a:t>challenges</a:t>
            </a:r>
            <a:endParaRPr lang="en-GB" sz="32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0881" y="188640"/>
            <a:ext cx="5040560" cy="634082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Scope</a:t>
            </a:r>
            <a:endParaRPr lang="en-GB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6" descr="C:\Users\dkulss\AppData\Local\Microsoft\Windows\Temporary Internet Files\Content.IE5\FABFAQAR\analysis_microscope_analytics_research_science_flat_icon_symbol-51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600544" cy="60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9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kulss\AppData\Local\Microsoft\Windows\Temporary Internet Files\Content.IE5\70J5X778\3.%20Finding%20the%20right%20research%20question%20is%20the%20first%20step%20to%20successful%20publication_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976" y="0"/>
            <a:ext cx="2833965" cy="188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683568" y="1340768"/>
            <a:ext cx="7638265" cy="4176464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GB" sz="3200" b="0" dirty="0">
                <a:solidFill>
                  <a:schemeClr val="tx2"/>
                </a:solidFill>
                <a:latin typeface="+mn-lt"/>
              </a:rPr>
              <a:t>How have policies promoted key competences in initial VET since 2011?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3200" b="0" dirty="0">
                <a:solidFill>
                  <a:schemeClr val="tx2"/>
                </a:solidFill>
                <a:latin typeface="+mn-lt"/>
              </a:rPr>
              <a:t>How are the selected key competences embedded in initial VET?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3200" b="0" dirty="0">
                <a:solidFill>
                  <a:schemeClr val="tx2"/>
                </a:solidFill>
                <a:latin typeface="+mn-lt"/>
              </a:rPr>
              <a:t>To what extent has promoting key competences in VET been effective and efficient at national/EU level? </a:t>
            </a:r>
          </a:p>
          <a:p>
            <a:endParaRPr lang="en-GB" sz="2200" dirty="0"/>
          </a:p>
        </p:txBody>
      </p:sp>
      <p:pic>
        <p:nvPicPr>
          <p:cNvPr id="5" name="Picture 6" descr="C:\Users\dkulss\AppData\Local\Microsoft\Windows\Temporary Internet Files\Content.IE5\FABFAQAR\analysis_microscope_analytics_research_science_flat_icon_symbol-512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600544" cy="60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60881" y="188640"/>
            <a:ext cx="5040560" cy="6340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cap="none" baseline="0">
                <a:solidFill>
                  <a:srgbClr val="009CF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Research questions</a:t>
            </a:r>
            <a:endParaRPr lang="en-GB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8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3" y="2163665"/>
            <a:ext cx="8346847" cy="1625375"/>
          </a:xfrm>
        </p:spPr>
        <p:txBody>
          <a:bodyPr>
            <a:normAutofit/>
          </a:bodyPr>
          <a:lstStyle/>
          <a:p>
            <a:pPr lvl="0"/>
            <a:r>
              <a:rPr lang="en-GB" sz="4000" b="0" dirty="0">
                <a:solidFill>
                  <a:srgbClr val="1F497D"/>
                </a:solidFill>
                <a:latin typeface="Calibri"/>
              </a:rPr>
              <a:t>How have policies promoted </a:t>
            </a:r>
            <a:r>
              <a:rPr lang="en-GB" sz="4000" b="0" dirty="0" smtClean="0">
                <a:solidFill>
                  <a:srgbClr val="1F497D"/>
                </a:solidFill>
                <a:latin typeface="Calibri"/>
              </a:rPr>
              <a:t>digital competence </a:t>
            </a:r>
            <a:r>
              <a:rPr lang="en-GB" sz="4000" b="0" dirty="0">
                <a:solidFill>
                  <a:srgbClr val="1F497D"/>
                </a:solidFill>
                <a:latin typeface="Calibri"/>
              </a:rPr>
              <a:t>in initial VET since 2011?</a:t>
            </a:r>
          </a:p>
        </p:txBody>
      </p:sp>
      <p:pic>
        <p:nvPicPr>
          <p:cNvPr id="2050" name="Picture 2" descr="C:\Users\dkulss\AppData\Local\Microsoft\Windows\Temporary Internet Files\Content.IE5\WGXENWFK\deep-thought-1296377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6" y="4077072"/>
            <a:ext cx="29178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6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294" y="1412776"/>
            <a:ext cx="8335178" cy="4937743"/>
          </a:xfrm>
        </p:spPr>
        <p:txBody>
          <a:bodyPr>
            <a:normAutofit/>
          </a:bodyPr>
          <a:lstStyle/>
          <a:p>
            <a:endParaRPr lang="en-GB" b="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GB" sz="2200" dirty="0"/>
          </a:p>
          <a:p>
            <a:endParaRPr lang="en-GB" sz="2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30399151"/>
              </p:ext>
            </p:extLst>
          </p:nvPr>
        </p:nvGraphicFramePr>
        <p:xfrm>
          <a:off x="971600" y="1124744"/>
          <a:ext cx="748883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75656" y="184482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1F497D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5696" y="325536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2">
                    <a:lumMod val="90000"/>
                  </a:schemeClr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5656" y="476753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EEECE1">
                    <a:lumMod val="90000"/>
                  </a:srgbClr>
                </a:solidFill>
              </a:rPr>
              <a:t>3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43808" y="702984"/>
            <a:ext cx="5174673" cy="634082"/>
          </a:xfrm>
        </p:spPr>
        <p:txBody>
          <a:bodyPr/>
          <a:lstStyle/>
          <a:p>
            <a:r>
              <a:rPr lang="en-GB" b="0" dirty="0">
                <a:latin typeface="+mj-lt"/>
              </a:rPr>
              <a:t>Key messages: policies</a:t>
            </a:r>
          </a:p>
        </p:txBody>
      </p:sp>
      <p:pic>
        <p:nvPicPr>
          <p:cNvPr id="8" name="Picture 3" descr="C:\Users\dkulss\AppData\Local\Microsoft\Windows\Temporary Internet Files\Content.IE5\7BH51IHQ\magnifying-glass-1019870_960_720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0" y="0"/>
            <a:ext cx="1165299" cy="116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2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271" y="706686"/>
            <a:ext cx="7859217" cy="634082"/>
          </a:xfrm>
        </p:spPr>
        <p:txBody>
          <a:bodyPr>
            <a:normAutofit/>
          </a:bodyPr>
          <a:lstStyle/>
          <a:p>
            <a:r>
              <a:rPr lang="en-GB" b="0" dirty="0">
                <a:latin typeface="+mj-lt"/>
              </a:rPr>
              <a:t>Promoting vs embedding </a:t>
            </a:r>
            <a:r>
              <a:rPr lang="en-GB" b="0" dirty="0" smtClean="0">
                <a:latin typeface="+mj-lt"/>
              </a:rPr>
              <a:t>digital competence</a:t>
            </a:r>
            <a:endParaRPr lang="en-GB" b="0" dirty="0">
              <a:latin typeface="+mj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1885149"/>
              </p:ext>
            </p:extLst>
          </p:nvPr>
        </p:nvGraphicFramePr>
        <p:xfrm>
          <a:off x="468313" y="1412776"/>
          <a:ext cx="8345487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4149080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Policies describing specific actions aiming to increase the extent to which </a:t>
            </a:r>
            <a:r>
              <a:rPr lang="en-GB" dirty="0" smtClean="0">
                <a:solidFill>
                  <a:schemeClr val="tx2"/>
                </a:solidFill>
              </a:rPr>
              <a:t>digital competence is included  </a:t>
            </a:r>
            <a:r>
              <a:rPr lang="en-GB" dirty="0">
                <a:solidFill>
                  <a:schemeClr val="tx2"/>
                </a:solidFill>
              </a:rPr>
              <a:t>in IVET</a:t>
            </a:r>
          </a:p>
        </p:txBody>
      </p:sp>
      <p:sp>
        <p:nvSpPr>
          <p:cNvPr id="7" name="Left Arrow 6"/>
          <p:cNvSpPr/>
          <p:nvPr/>
        </p:nvSpPr>
        <p:spPr>
          <a:xfrm rot="19952947">
            <a:off x="2229070" y="3892479"/>
            <a:ext cx="1837342" cy="280970"/>
          </a:xfrm>
          <a:prstGeom prst="leftArrow">
            <a:avLst>
              <a:gd name="adj1" fmla="val 50000"/>
              <a:gd name="adj2" fmla="val 203700"/>
            </a:avLst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eft Arrow 7"/>
          <p:cNvSpPr/>
          <p:nvPr/>
        </p:nvSpPr>
        <p:spPr>
          <a:xfrm rot="12244452">
            <a:off x="5421555" y="2281449"/>
            <a:ext cx="1837342" cy="280970"/>
          </a:xfrm>
          <a:prstGeom prst="leftArrow">
            <a:avLst>
              <a:gd name="adj1" fmla="val 50000"/>
              <a:gd name="adj2" fmla="val 203700"/>
            </a:avLst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236296" y="2278221"/>
            <a:ext cx="17281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Policies mentioning </a:t>
            </a:r>
            <a:r>
              <a:rPr lang="en-GB" dirty="0" smtClean="0">
                <a:solidFill>
                  <a:schemeClr val="tx2"/>
                </a:solidFill>
              </a:rPr>
              <a:t>digital competence, </a:t>
            </a:r>
            <a:r>
              <a:rPr lang="en-GB" dirty="0">
                <a:solidFill>
                  <a:schemeClr val="tx2"/>
                </a:solidFill>
              </a:rPr>
              <a:t>aiming to raise awareness, but without including specific actions</a:t>
            </a:r>
          </a:p>
        </p:txBody>
      </p:sp>
      <p:pic>
        <p:nvPicPr>
          <p:cNvPr id="9" name="Picture 3" descr="C:\Users\dkulss\AppData\Local\Microsoft\Windows\Temporary Internet Files\Content.IE5\7BH51IHQ\magnifying-glass-1019870_960_720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0" y="0"/>
            <a:ext cx="1165299" cy="116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17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294" y="1412776"/>
            <a:ext cx="8335178" cy="4937743"/>
          </a:xfrm>
        </p:spPr>
        <p:txBody>
          <a:bodyPr>
            <a:normAutofit/>
          </a:bodyPr>
          <a:lstStyle/>
          <a:p>
            <a:endParaRPr lang="en-GB" b="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GB" sz="2200" dirty="0"/>
          </a:p>
          <a:p>
            <a:endParaRPr lang="en-GB" sz="2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26812207"/>
              </p:ext>
            </p:extLst>
          </p:nvPr>
        </p:nvGraphicFramePr>
        <p:xfrm>
          <a:off x="971600" y="1124744"/>
          <a:ext cx="748883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75656" y="184482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2">
                    <a:lumMod val="90000"/>
                  </a:schemeClr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5696" y="325536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1F497D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5656" y="476753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2">
                    <a:lumMod val="90000"/>
                  </a:schemeClr>
                </a:solidFill>
              </a:rPr>
              <a:t>3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43808" y="702984"/>
            <a:ext cx="5174673" cy="634082"/>
          </a:xfrm>
        </p:spPr>
        <p:txBody>
          <a:bodyPr/>
          <a:lstStyle/>
          <a:p>
            <a:r>
              <a:rPr lang="en-GB" b="0" dirty="0">
                <a:latin typeface="+mj-lt"/>
              </a:rPr>
              <a:t>Key messages: policies</a:t>
            </a:r>
          </a:p>
        </p:txBody>
      </p:sp>
      <p:pic>
        <p:nvPicPr>
          <p:cNvPr id="8" name="Picture 3" descr="C:\Users\dkulss\AppData\Local\Microsoft\Windows\Temporary Internet Files\Content.IE5\7BH51IHQ\magnifying-glass-1019870_960_720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0" y="0"/>
            <a:ext cx="1165299" cy="116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07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95636" y="332656"/>
            <a:ext cx="7416824" cy="1008112"/>
          </a:xfrm>
        </p:spPr>
        <p:txBody>
          <a:bodyPr>
            <a:noAutofit/>
          </a:bodyPr>
          <a:lstStyle/>
          <a:p>
            <a:r>
              <a:rPr lang="en-GB" b="0" dirty="0">
                <a:latin typeface="+mj-lt"/>
              </a:rPr>
              <a:t>Policies promoting literacy, </a:t>
            </a:r>
            <a:r>
              <a:rPr lang="en-GB" b="0" dirty="0" smtClean="0">
                <a:latin typeface="+mj-lt"/>
              </a:rPr>
              <a:t>multilingual &amp; </a:t>
            </a:r>
            <a:br>
              <a:rPr lang="en-GB" b="0" dirty="0" smtClean="0">
                <a:latin typeface="+mj-lt"/>
              </a:rPr>
            </a:br>
            <a:r>
              <a:rPr lang="en-GB" b="0" dirty="0" smtClean="0">
                <a:latin typeface="+mj-lt"/>
              </a:rPr>
              <a:t>digital </a:t>
            </a:r>
            <a:r>
              <a:rPr lang="en-GB" b="0" dirty="0">
                <a:latin typeface="+mj-lt"/>
              </a:rPr>
              <a:t>competences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67543" y="2375333"/>
            <a:ext cx="2592289" cy="2709851"/>
          </a:xfrm>
        </p:spPr>
        <p:txBody>
          <a:bodyPr>
            <a:normAutofit/>
          </a:bodyPr>
          <a:lstStyle/>
          <a:p>
            <a:r>
              <a:rPr lang="en-GB" sz="2200" b="0" dirty="0">
                <a:solidFill>
                  <a:schemeClr val="tx2"/>
                </a:solidFill>
                <a:latin typeface="+mn-lt"/>
              </a:rPr>
              <a:t>The study identified </a:t>
            </a:r>
            <a:r>
              <a:rPr lang="en-GB" sz="2200" dirty="0">
                <a:solidFill>
                  <a:schemeClr val="tx2"/>
                </a:solidFill>
                <a:latin typeface="+mn-lt"/>
              </a:rPr>
              <a:t>79 policies </a:t>
            </a:r>
            <a:r>
              <a:rPr lang="en-GB" sz="2200" b="0" dirty="0">
                <a:solidFill>
                  <a:schemeClr val="tx2"/>
                </a:solidFill>
                <a:latin typeface="+mn-lt"/>
              </a:rPr>
              <a:t>promoting literacy, multilingual and/or digital competences (</a:t>
            </a:r>
            <a:r>
              <a:rPr lang="en-GB" sz="2200" b="0" dirty="0" smtClean="0">
                <a:solidFill>
                  <a:schemeClr val="tx2"/>
                </a:solidFill>
                <a:latin typeface="+mn-lt"/>
              </a:rPr>
              <a:t>2011-18</a:t>
            </a:r>
            <a:r>
              <a:rPr lang="en-GB" sz="2200" b="0" dirty="0">
                <a:solidFill>
                  <a:schemeClr val="tx2"/>
                </a:solidFill>
                <a:latin typeface="+mn-lt"/>
              </a:rPr>
              <a:t>). </a:t>
            </a:r>
          </a:p>
          <a:p>
            <a:pPr marL="342900" indent="-342900">
              <a:buFontTx/>
              <a:buChar char="-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36302574"/>
              </p:ext>
            </p:extLst>
          </p:nvPr>
        </p:nvGraphicFramePr>
        <p:xfrm>
          <a:off x="2532112" y="1556792"/>
          <a:ext cx="60960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36096" y="3640668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31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44208" y="3640668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8104" y="4221088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23928" y="3429000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20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88024" y="335699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40152" y="335699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36096" y="299695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3" name="Oval 2"/>
          <p:cNvSpPr/>
          <p:nvPr/>
        </p:nvSpPr>
        <p:spPr>
          <a:xfrm>
            <a:off x="5364088" y="3573016"/>
            <a:ext cx="504056" cy="4062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419872" y="3809945"/>
            <a:ext cx="1944216" cy="16352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3" descr="C:\Users\dkulss\AppData\Local\Microsoft\Windows\Temporary Internet Files\Content.IE5\7BH51IHQ\magnifying-glass-1019870_960_720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0" y="0"/>
            <a:ext cx="1165299" cy="116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92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dkulss\AppData\Local\Microsoft\Windows\Temporary Internet Files\Content.IE5\7BH51IHQ\magnifying-glass-1019870_960_72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0" y="0"/>
            <a:ext cx="1165299" cy="116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535066" cy="634082"/>
          </a:xfrm>
        </p:spPr>
        <p:txBody>
          <a:bodyPr>
            <a:normAutofit/>
          </a:bodyPr>
          <a:lstStyle/>
          <a:p>
            <a:r>
              <a:rPr lang="en-GB" b="0" dirty="0">
                <a:latin typeface="+mj-lt"/>
              </a:rPr>
              <a:t>Policies promoting a single key competence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5696084"/>
              </p:ext>
            </p:extLst>
          </p:nvPr>
        </p:nvGraphicFramePr>
        <p:xfrm>
          <a:off x="1828800" y="2057400"/>
          <a:ext cx="5486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504" y="5805264"/>
            <a:ext cx="892899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 smtClean="0">
                <a:solidFill>
                  <a:schemeClr val="tx2"/>
                </a:solidFill>
              </a:rPr>
              <a:t>92% of </a:t>
            </a:r>
            <a:r>
              <a:rPr lang="en-GB" sz="2100" dirty="0">
                <a:solidFill>
                  <a:schemeClr val="tx2"/>
                </a:solidFill>
              </a:rPr>
              <a:t>policies </a:t>
            </a:r>
            <a:r>
              <a:rPr lang="en-GB" sz="2100" dirty="0" smtClean="0">
                <a:solidFill>
                  <a:schemeClr val="tx2"/>
                </a:solidFill>
              </a:rPr>
              <a:t>exclusively </a:t>
            </a:r>
            <a:r>
              <a:rPr lang="en-GB" sz="2100" dirty="0">
                <a:solidFill>
                  <a:schemeClr val="tx2"/>
                </a:solidFill>
              </a:rPr>
              <a:t>promoting digital </a:t>
            </a:r>
            <a:r>
              <a:rPr lang="en-GB" sz="2100" dirty="0" smtClean="0">
                <a:solidFill>
                  <a:schemeClr val="tx2"/>
                </a:solidFill>
              </a:rPr>
              <a:t>competence also aim to embed it.</a:t>
            </a:r>
            <a:endParaRPr lang="en-GB" sz="2100" dirty="0">
              <a:solidFill>
                <a:schemeClr val="tx2"/>
              </a:solidFill>
            </a:endParaRPr>
          </a:p>
          <a:p>
            <a:pPr algn="ctr"/>
            <a:r>
              <a:rPr lang="en-GB" sz="2200" dirty="0" smtClean="0">
                <a:solidFill>
                  <a:schemeClr val="tx2"/>
                </a:solidFill>
              </a:rPr>
              <a:t> </a:t>
            </a:r>
            <a:endParaRPr lang="en-GB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58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294" y="1412776"/>
            <a:ext cx="8335178" cy="4937743"/>
          </a:xfrm>
        </p:spPr>
        <p:txBody>
          <a:bodyPr>
            <a:normAutofit/>
          </a:bodyPr>
          <a:lstStyle/>
          <a:p>
            <a:endParaRPr lang="en-GB" b="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GB" sz="2200" dirty="0"/>
          </a:p>
          <a:p>
            <a:endParaRPr lang="en-GB" sz="2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61518403"/>
              </p:ext>
            </p:extLst>
          </p:nvPr>
        </p:nvGraphicFramePr>
        <p:xfrm>
          <a:off x="971600" y="1124744"/>
          <a:ext cx="748883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75656" y="184482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1F497D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5696" y="325536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1F497D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5656" y="476753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43808" y="702984"/>
            <a:ext cx="5174673" cy="634082"/>
          </a:xfrm>
        </p:spPr>
        <p:txBody>
          <a:bodyPr/>
          <a:lstStyle/>
          <a:p>
            <a:r>
              <a:rPr lang="en-GB" b="0" dirty="0">
                <a:latin typeface="+mj-lt"/>
              </a:rPr>
              <a:t>Key messages: policies</a:t>
            </a:r>
          </a:p>
        </p:txBody>
      </p:sp>
      <p:pic>
        <p:nvPicPr>
          <p:cNvPr id="8" name="Picture 3" descr="C:\Users\dkulss\AppData\Local\Microsoft\Windows\Temporary Internet Files\Content.IE5\7BH51IHQ\magnifying-glass-1019870_960_720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0" y="0"/>
            <a:ext cx="1165299" cy="116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98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704856" cy="994122"/>
          </a:xfrm>
        </p:spPr>
        <p:txBody>
          <a:bodyPr>
            <a:noAutofit/>
          </a:bodyPr>
          <a:lstStyle/>
          <a:p>
            <a:r>
              <a:rPr lang="en-GB" b="0" dirty="0" smtClean="0">
                <a:latin typeface="+mj-lt"/>
              </a:rPr>
              <a:t>Most policies aim </a:t>
            </a:r>
            <a:r>
              <a:rPr lang="en-GB" b="0" dirty="0">
                <a:latin typeface="+mj-lt"/>
              </a:rPr>
              <a:t>to embed </a:t>
            </a:r>
            <a:r>
              <a:rPr lang="en-GB" b="0" dirty="0" smtClean="0">
                <a:latin typeface="+mj-lt"/>
              </a:rPr>
              <a:t>digital competence </a:t>
            </a:r>
            <a:r>
              <a:rPr lang="en-GB" b="0" dirty="0">
                <a:latin typeface="+mj-lt"/>
              </a:rPr>
              <a:t>in programme 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496944" cy="5688632"/>
          </a:xfrm>
        </p:spPr>
        <p:txBody>
          <a:bodyPr>
            <a:normAutofit/>
          </a:bodyPr>
          <a:lstStyle/>
          <a:p>
            <a:endParaRPr lang="en-GB" sz="2200" dirty="0">
              <a:solidFill>
                <a:schemeClr val="tx2"/>
              </a:solidFill>
            </a:endParaRPr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endParaRPr lang="en-GB" b="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GB" b="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GB" sz="2200" b="0" dirty="0">
              <a:solidFill>
                <a:schemeClr val="tx2"/>
              </a:solidFill>
              <a:latin typeface="+mn-lt"/>
            </a:endParaRPr>
          </a:p>
          <a:p>
            <a:endParaRPr lang="en-GB" sz="900" b="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0" dirty="0" smtClean="0">
                <a:solidFill>
                  <a:schemeClr val="tx2"/>
                </a:solidFill>
                <a:latin typeface="+mn-lt"/>
              </a:rPr>
              <a:t>9 policies aim to embed digital competence in all thematic areas;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0" dirty="0" smtClean="0">
                <a:solidFill>
                  <a:schemeClr val="tx2"/>
                </a:solidFill>
                <a:latin typeface="+mn-lt"/>
              </a:rPr>
              <a:t>10 focus on one thematic area</a:t>
            </a:r>
            <a:endParaRPr lang="en-GB" sz="2200" b="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1393364"/>
              </p:ext>
            </p:extLst>
          </p:nvPr>
        </p:nvGraphicFramePr>
        <p:xfrm>
          <a:off x="611560" y="1484784"/>
          <a:ext cx="756084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3" descr="C:\Users\dkulss\AppData\Local\Microsoft\Windows\Temporary Internet Files\Content.IE5\7BH51IHQ\magnifying-glass-1019870_960_72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0" y="0"/>
            <a:ext cx="1165299" cy="116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7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0"/>
            <a:ext cx="84249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endParaRPr lang="en-GB" sz="4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879600"/>
            <a:r>
              <a:rPr lang="en-GB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Cedefop’s work on key competences</a:t>
            </a:r>
          </a:p>
          <a:p>
            <a:endParaRPr lang="en-GB" sz="4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Background information 				about the 2019 study</a:t>
            </a:r>
          </a:p>
          <a:p>
            <a:endParaRPr lang="en-GB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GB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Main findings with                             		a focus on digital</a:t>
            </a:r>
            <a:endParaRPr lang="en-GB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30" name="Picture 6" descr="C:\Users\dkulss\AppData\Local\Microsoft\Windows\Temporary Internet Files\Content.IE5\FABFAQAR\analysis_microscope_analytics_research_science_flat_icon_symbol-51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52" y="2708920"/>
            <a:ext cx="866776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kulss\AppData\Local\Microsoft\Windows\Temporary Internet Files\Content.IE5\7BH51IHQ\magnifying-glass-1019870_960_72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91" y="4474236"/>
            <a:ext cx="1165299" cy="116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98" y="764704"/>
            <a:ext cx="17335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07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3" y="2163665"/>
            <a:ext cx="8346847" cy="1625375"/>
          </a:xfrm>
        </p:spPr>
        <p:txBody>
          <a:bodyPr>
            <a:normAutofit/>
          </a:bodyPr>
          <a:lstStyle/>
          <a:p>
            <a:pPr lvl="0"/>
            <a:r>
              <a:rPr lang="en-GB" sz="4000" b="0" dirty="0">
                <a:solidFill>
                  <a:srgbClr val="1F497D"/>
                </a:solidFill>
                <a:latin typeface="Calibri"/>
              </a:rPr>
              <a:t>How </a:t>
            </a:r>
            <a:r>
              <a:rPr lang="en-GB" sz="4000" b="0" dirty="0" smtClean="0">
                <a:solidFill>
                  <a:srgbClr val="1F497D"/>
                </a:solidFill>
                <a:latin typeface="Calibri"/>
              </a:rPr>
              <a:t>is digital competence </a:t>
            </a:r>
            <a:r>
              <a:rPr lang="en-GB" sz="4000" b="0" dirty="0">
                <a:solidFill>
                  <a:srgbClr val="1F497D"/>
                </a:solidFill>
                <a:latin typeface="Calibri"/>
              </a:rPr>
              <a:t>embedded in initial VET?</a:t>
            </a:r>
          </a:p>
        </p:txBody>
      </p:sp>
      <p:pic>
        <p:nvPicPr>
          <p:cNvPr id="5" name="Picture 2" descr="C:\Users\dkulss\AppData\Local\Microsoft\Windows\Temporary Internet Files\Content.IE5\WGXENWFK\deep-thought-1296377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6" y="4077072"/>
            <a:ext cx="29178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23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355161" cy="634082"/>
          </a:xfrm>
        </p:spPr>
        <p:txBody>
          <a:bodyPr anchor="ctr">
            <a:normAutofit/>
          </a:bodyPr>
          <a:lstStyle/>
          <a:p>
            <a:pPr algn="ctr"/>
            <a:r>
              <a:rPr lang="en-GB" b="0" dirty="0">
                <a:latin typeface="+mj-lt"/>
              </a:rPr>
              <a:t>Key messages: curricula sample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1443585"/>
            <a:ext cx="8964488" cy="5009751"/>
          </a:xfrm>
        </p:spPr>
        <p:txBody>
          <a:bodyPr>
            <a:normAutofit/>
          </a:bodyPr>
          <a:lstStyle/>
          <a:p>
            <a:pPr algn="ctr"/>
            <a:r>
              <a:rPr lang="en-GB" sz="2100" b="0" dirty="0">
                <a:solidFill>
                  <a:schemeClr val="tx2"/>
                </a:solidFill>
                <a:latin typeface="+mn-lt"/>
              </a:rPr>
              <a:t>Do we all mean the same when we refer to </a:t>
            </a:r>
            <a:r>
              <a:rPr lang="en-GB" sz="2100" b="0" dirty="0" smtClean="0">
                <a:solidFill>
                  <a:schemeClr val="tx2"/>
                </a:solidFill>
                <a:latin typeface="+mn-lt"/>
              </a:rPr>
              <a:t>digital </a:t>
            </a:r>
            <a:r>
              <a:rPr lang="en-GB" sz="2100" b="0" dirty="0">
                <a:solidFill>
                  <a:schemeClr val="tx2"/>
                </a:solidFill>
                <a:latin typeface="+mn-lt"/>
              </a:rPr>
              <a:t>competence?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195736" y="2042575"/>
            <a:ext cx="4996177" cy="3181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solidFill>
                  <a:schemeClr val="tx2"/>
                </a:solidFill>
              </a:rPr>
              <a:t>Programmes fully reflecting EU definition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93627"/>
              </p:ext>
            </p:extLst>
          </p:nvPr>
        </p:nvGraphicFramePr>
        <p:xfrm>
          <a:off x="1187624" y="2420888"/>
          <a:ext cx="640871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3" descr="C:\Users\dkulss\AppData\Local\Microsoft\Windows\Temporary Internet Files\Content.IE5\7BH51IHQ\magnifying-glass-1019870_960_72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0" y="0"/>
            <a:ext cx="1165299" cy="116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77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5256584" cy="634082"/>
          </a:xfrm>
        </p:spPr>
        <p:txBody>
          <a:bodyPr>
            <a:normAutofit/>
          </a:bodyPr>
          <a:lstStyle/>
          <a:p>
            <a:r>
              <a:rPr lang="en-GB" b="0" dirty="0">
                <a:latin typeface="+mj-lt"/>
              </a:rPr>
              <a:t>Key messages: curricula sample</a:t>
            </a:r>
            <a:endParaRPr lang="en-GB" dirty="0">
              <a:latin typeface="+mj-lt"/>
            </a:endParaRPr>
          </a:p>
        </p:txBody>
      </p:sp>
      <p:graphicFrame>
        <p:nvGraphicFramePr>
          <p:cNvPr id="4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216580"/>
              </p:ext>
            </p:extLst>
          </p:nvPr>
        </p:nvGraphicFramePr>
        <p:xfrm>
          <a:off x="251520" y="2708920"/>
          <a:ext cx="8345487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1751875"/>
              </p:ext>
            </p:extLst>
          </p:nvPr>
        </p:nvGraphicFramePr>
        <p:xfrm>
          <a:off x="251520" y="4509120"/>
          <a:ext cx="8345487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5676106"/>
              </p:ext>
            </p:extLst>
          </p:nvPr>
        </p:nvGraphicFramePr>
        <p:xfrm>
          <a:off x="323528" y="908720"/>
          <a:ext cx="8345487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6" name="Picture 3" descr="C:\Users\dkulss\AppData\Local\Microsoft\Windows\Temporary Internet Files\Content.IE5\7BH51IHQ\magnifying-glass-1019870_960_720[1]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0" y="0"/>
            <a:ext cx="1165299" cy="116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98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347049" cy="634082"/>
          </a:xfrm>
        </p:spPr>
        <p:txBody>
          <a:bodyPr>
            <a:normAutofit/>
          </a:bodyPr>
          <a:lstStyle/>
          <a:p>
            <a:pPr algn="ctr"/>
            <a:r>
              <a:rPr lang="en-GB" b="0" dirty="0">
                <a:latin typeface="+mj-lt"/>
              </a:rPr>
              <a:t>Key messages: curricula sample</a:t>
            </a:r>
            <a:endParaRPr lang="en-GB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052736"/>
            <a:ext cx="77048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GB" sz="2200" dirty="0">
                <a:solidFill>
                  <a:srgbClr val="1F497D"/>
                </a:solidFill>
                <a:cs typeface="Arial" panose="020B0604020202020204" pitchFamily="34" charset="0"/>
              </a:rPr>
              <a:t>Key competence </a:t>
            </a:r>
            <a:r>
              <a:rPr lang="en-GB" sz="2200" dirty="0">
                <a:solidFill>
                  <a:srgbClr val="00B050"/>
                </a:solidFill>
                <a:cs typeface="Arial" panose="020B0604020202020204" pitchFamily="34" charset="0"/>
              </a:rPr>
              <a:t>vs</a:t>
            </a:r>
            <a:r>
              <a:rPr lang="en-GB" sz="2200" dirty="0">
                <a:solidFill>
                  <a:srgbClr val="1F497D"/>
                </a:solidFill>
                <a:cs typeface="Arial" panose="020B0604020202020204" pitchFamily="34" charset="0"/>
              </a:rPr>
              <a:t> occupation-specific competence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0671200"/>
              </p:ext>
            </p:extLst>
          </p:nvPr>
        </p:nvGraphicFramePr>
        <p:xfrm>
          <a:off x="323528" y="1556792"/>
          <a:ext cx="842493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3" descr="C:\Users\dkulss\AppData\Local\Microsoft\Windows\Temporary Internet Files\Content.IE5\7BH51IHQ\magnifying-glass-1019870_960_72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0" y="0"/>
            <a:ext cx="1165299" cy="116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06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9" y="2163665"/>
            <a:ext cx="8490862" cy="1625375"/>
          </a:xfrm>
        </p:spPr>
        <p:txBody>
          <a:bodyPr>
            <a:normAutofit/>
          </a:bodyPr>
          <a:lstStyle/>
          <a:p>
            <a:pPr lvl="0"/>
            <a:r>
              <a:rPr lang="en-GB" sz="3200" b="0" dirty="0">
                <a:solidFill>
                  <a:srgbClr val="1F497D"/>
                </a:solidFill>
                <a:latin typeface="Calibri"/>
              </a:rPr>
              <a:t>To what extent has promoting </a:t>
            </a:r>
            <a:r>
              <a:rPr lang="en-GB" sz="3200" b="0" dirty="0" smtClean="0">
                <a:solidFill>
                  <a:srgbClr val="1F497D"/>
                </a:solidFill>
                <a:latin typeface="Calibri"/>
              </a:rPr>
              <a:t>digital competence </a:t>
            </a:r>
            <a:r>
              <a:rPr lang="en-GB" sz="3200" b="0" dirty="0">
                <a:solidFill>
                  <a:srgbClr val="1F497D"/>
                </a:solidFill>
                <a:latin typeface="Calibri"/>
              </a:rPr>
              <a:t>in VET been effective and efficient at national/EU level? </a:t>
            </a:r>
          </a:p>
        </p:txBody>
      </p:sp>
      <p:pic>
        <p:nvPicPr>
          <p:cNvPr id="5" name="Picture 2" descr="C:\Users\dkulss\AppData\Local\Microsoft\Windows\Temporary Internet Files\Content.IE5\WGXENWFK\deep-thought-1296377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6" y="4077072"/>
            <a:ext cx="29178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8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704242"/>
            <a:ext cx="6768752" cy="922114"/>
          </a:xfrm>
        </p:spPr>
        <p:txBody>
          <a:bodyPr>
            <a:normAutofit fontScale="90000"/>
          </a:bodyPr>
          <a:lstStyle/>
          <a:p>
            <a:r>
              <a:rPr lang="en-GB" b="0" dirty="0">
                <a:latin typeface="+mj-lt"/>
              </a:rPr>
              <a:t>Has promoting </a:t>
            </a:r>
            <a:r>
              <a:rPr lang="en-GB" b="0" dirty="0" smtClean="0">
                <a:latin typeface="+mj-lt"/>
              </a:rPr>
              <a:t>digital competence been </a:t>
            </a:r>
            <a:r>
              <a:rPr lang="en-GB" b="0" dirty="0">
                <a:latin typeface="+mj-lt"/>
              </a:rPr>
              <a:t>effective and efficient? </a:t>
            </a:r>
            <a:br>
              <a:rPr lang="en-GB" b="0" dirty="0">
                <a:latin typeface="+mj-lt"/>
              </a:rPr>
            </a:br>
            <a:endParaRPr lang="en-GB" b="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2204864"/>
            <a:ext cx="7992888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39552" y="3212976"/>
            <a:ext cx="7992888" cy="7200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39552" y="4221088"/>
            <a:ext cx="7992888" cy="7200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39552" y="5229200"/>
            <a:ext cx="7992888" cy="7200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395536" y="2420920"/>
            <a:ext cx="288000" cy="288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395536" y="3429032"/>
            <a:ext cx="288000" cy="288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395536" y="4437112"/>
            <a:ext cx="288000" cy="288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395536" y="5445224"/>
            <a:ext cx="288000" cy="288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83536" y="2155503"/>
            <a:ext cx="7776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tx2"/>
                </a:solidFill>
              </a:rPr>
              <a:t>A uniform assessment of policies’ effectiveness and efficiency is challenging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3536" y="3212976"/>
            <a:ext cx="7776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tx2"/>
                </a:solidFill>
              </a:rPr>
              <a:t>Two-thirds of policies (2011-15) have completed the planned activities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3536" y="4221088"/>
            <a:ext cx="7776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tx2"/>
                </a:solidFill>
              </a:rPr>
              <a:t>Policies promoting key competences mainly lead to follow-up actions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3536" y="5373216"/>
            <a:ext cx="7776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chemeClr val="tx2"/>
                </a:solidFill>
              </a:rPr>
              <a:t>Policies embedding key competences contribute to changes in IVET</a:t>
            </a:r>
          </a:p>
        </p:txBody>
      </p:sp>
      <p:pic>
        <p:nvPicPr>
          <p:cNvPr id="17" name="Picture 3" descr="C:\Users\dkulss\AppData\Local\Microsoft\Windows\Temporary Internet Files\Content.IE5\7BH51IHQ\magnifying-glass-1019870_960_72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0" y="0"/>
            <a:ext cx="1165299" cy="116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6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768752" cy="994122"/>
          </a:xfrm>
        </p:spPr>
        <p:txBody>
          <a:bodyPr>
            <a:normAutofit fontScale="90000"/>
          </a:bodyPr>
          <a:lstStyle/>
          <a:p>
            <a:r>
              <a:rPr lang="en-GB" b="0" dirty="0" smtClean="0">
                <a:latin typeface="+mj-lt"/>
              </a:rPr>
              <a:t>Main </a:t>
            </a:r>
            <a:r>
              <a:rPr lang="en-GB" b="0" smtClean="0">
                <a:latin typeface="+mj-lt"/>
              </a:rPr>
              <a:t>challenges </a:t>
            </a:r>
            <a:r>
              <a:rPr lang="en-GB" b="0" smtClean="0">
                <a:latin typeface="+mj-lt"/>
              </a:rPr>
              <a:t>for </a:t>
            </a:r>
            <a:r>
              <a:rPr lang="en-GB" b="0" dirty="0" smtClean="0">
                <a:latin typeface="+mj-lt"/>
              </a:rPr>
              <a:t>policy implementation</a:t>
            </a:r>
            <a:endParaRPr lang="en-GB" b="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1772816"/>
            <a:ext cx="7992888" cy="7200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2852936"/>
            <a:ext cx="7992888" cy="7200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3933056"/>
            <a:ext cx="7992888" cy="7200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5013176"/>
            <a:ext cx="7992888" cy="7200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576" y="1988872"/>
            <a:ext cx="288000" cy="288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7576" y="3068992"/>
            <a:ext cx="288000" cy="288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7576" y="4149112"/>
            <a:ext cx="288000" cy="288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7576" y="5229232"/>
            <a:ext cx="288000" cy="288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1916832"/>
            <a:ext cx="763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1F497D"/>
                </a:solidFill>
              </a:rPr>
              <a:t>Policies have too broad scope</a:t>
            </a:r>
            <a:endParaRPr lang="en-GB" sz="2200" dirty="0">
              <a:solidFill>
                <a:srgbClr val="1F497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2998113"/>
            <a:ext cx="763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1F497D"/>
                </a:solidFill>
              </a:rPr>
              <a:t>Vague </a:t>
            </a:r>
            <a:r>
              <a:rPr lang="en-GB" sz="2200" dirty="0">
                <a:solidFill>
                  <a:srgbClr val="1F497D"/>
                </a:solidFill>
              </a:rPr>
              <a:t>and abstract objectives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76" y="4077072"/>
            <a:ext cx="77048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1F497D"/>
                </a:solidFill>
                <a:ea typeface="Times New Roman"/>
                <a:cs typeface="Times New Roman"/>
              </a:rPr>
              <a:t>Lack of clearly </a:t>
            </a:r>
            <a:r>
              <a:rPr lang="en-GB" sz="2200" dirty="0">
                <a:solidFill>
                  <a:srgbClr val="1F497D"/>
                </a:solidFill>
                <a:ea typeface="Times New Roman"/>
                <a:cs typeface="Times New Roman"/>
              </a:rPr>
              <a:t>operationalised implementation plans</a:t>
            </a:r>
            <a:endParaRPr lang="en-GB" sz="2200" dirty="0">
              <a:solidFill>
                <a:srgbClr val="1F497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576" y="5157192"/>
            <a:ext cx="77048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1F497D"/>
                </a:solidFill>
                <a:ea typeface="Times New Roman"/>
                <a:cs typeface="Times New Roman"/>
              </a:rPr>
              <a:t>Lack of human </a:t>
            </a:r>
            <a:r>
              <a:rPr lang="en-GB" sz="2200" dirty="0">
                <a:solidFill>
                  <a:srgbClr val="1F497D"/>
                </a:solidFill>
                <a:ea typeface="Times New Roman"/>
                <a:cs typeface="Times New Roman"/>
              </a:rPr>
              <a:t>resources and support </a:t>
            </a:r>
            <a:r>
              <a:rPr lang="en-GB" sz="2200" dirty="0" smtClean="0">
                <a:solidFill>
                  <a:srgbClr val="1F497D"/>
                </a:solidFill>
                <a:ea typeface="Times New Roman"/>
                <a:cs typeface="Times New Roman"/>
              </a:rPr>
              <a:t>at </a:t>
            </a:r>
            <a:r>
              <a:rPr lang="en-GB" sz="2200" dirty="0">
                <a:solidFill>
                  <a:srgbClr val="1F497D"/>
                </a:solidFill>
                <a:ea typeface="Times New Roman"/>
                <a:cs typeface="Times New Roman"/>
              </a:rPr>
              <a:t>VET </a:t>
            </a:r>
            <a:r>
              <a:rPr lang="en-GB" sz="2200" dirty="0" smtClean="0">
                <a:solidFill>
                  <a:srgbClr val="1F497D"/>
                </a:solidFill>
                <a:ea typeface="Times New Roman"/>
                <a:cs typeface="Times New Roman"/>
              </a:rPr>
              <a:t>provider </a:t>
            </a:r>
            <a:r>
              <a:rPr lang="en-GB" sz="2200" dirty="0">
                <a:solidFill>
                  <a:srgbClr val="1F497D"/>
                </a:solidFill>
                <a:ea typeface="Times New Roman"/>
                <a:cs typeface="Times New Roman"/>
              </a:rPr>
              <a:t>level</a:t>
            </a:r>
            <a:endParaRPr lang="en-GB" sz="2200" dirty="0">
              <a:solidFill>
                <a:srgbClr val="1F497D"/>
              </a:solidFill>
            </a:endParaRPr>
          </a:p>
        </p:txBody>
      </p:sp>
      <p:pic>
        <p:nvPicPr>
          <p:cNvPr id="16" name="Picture 3" descr="C:\Users\dkulss\AppData\Local\Microsoft\Windows\Temporary Internet Files\Content.IE5\7BH51IHQ\magnifying-glass-1019870_960_72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0" y="0"/>
            <a:ext cx="1165299" cy="116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49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6"/>
          <p:cNvSpPr>
            <a:spLocks noGrp="1"/>
          </p:cNvSpPr>
          <p:nvPr>
            <p:ph idx="1"/>
          </p:nvPr>
        </p:nvSpPr>
        <p:spPr>
          <a:xfrm>
            <a:off x="551792" y="908720"/>
            <a:ext cx="8143312" cy="5184576"/>
          </a:xfrm>
        </p:spPr>
        <p:txBody>
          <a:bodyPr>
            <a:noAutofit/>
          </a:bodyPr>
          <a:lstStyle/>
          <a:p>
            <a:pPr marL="360000" indent="-36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3200" b="0" dirty="0" smtClean="0">
                <a:latin typeface="+mn-lt"/>
                <a:cs typeface="+mn-cs"/>
              </a:rPr>
              <a:t>ET2020 </a:t>
            </a:r>
            <a:r>
              <a:rPr lang="en-GB" sz="3200" b="0" dirty="0">
                <a:latin typeface="+mn-lt"/>
                <a:cs typeface="+mn-cs"/>
              </a:rPr>
              <a:t>working group on </a:t>
            </a:r>
            <a:r>
              <a:rPr lang="en-GB" sz="3200" b="0" dirty="0">
                <a:solidFill>
                  <a:schemeClr val="accent1"/>
                </a:solidFill>
                <a:latin typeface="+mn-lt"/>
                <a:cs typeface="+mn-cs"/>
              </a:rPr>
              <a:t>digital education</a:t>
            </a:r>
            <a:r>
              <a:rPr lang="en-GB" sz="3200" b="0" dirty="0">
                <a:latin typeface="+mn-lt"/>
                <a:cs typeface="+mn-cs"/>
              </a:rPr>
              <a:t> in Brussels on 15 </a:t>
            </a:r>
            <a:r>
              <a:rPr lang="en-GB" sz="3200" b="0" dirty="0" smtClean="0">
                <a:latin typeface="+mn-lt"/>
                <a:cs typeface="+mn-cs"/>
              </a:rPr>
              <a:t>February 2019 </a:t>
            </a:r>
            <a:endParaRPr lang="en-GB" sz="3200" b="0" dirty="0">
              <a:latin typeface="+mn-lt"/>
              <a:cs typeface="+mn-cs"/>
            </a:endParaRPr>
          </a:p>
          <a:p>
            <a:pPr marL="360000" indent="-36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3200" b="0" dirty="0">
                <a:solidFill>
                  <a:schemeClr val="accent1"/>
                </a:solidFill>
                <a:latin typeface="+mn-lt"/>
                <a:cs typeface="+mn-cs"/>
              </a:rPr>
              <a:t>DGVT meeting </a:t>
            </a:r>
            <a:r>
              <a:rPr lang="en-GB" sz="3200" b="0" dirty="0">
                <a:latin typeface="+mn-lt"/>
                <a:cs typeface="+mn-cs"/>
              </a:rPr>
              <a:t>in Alba Iulia on 18 March </a:t>
            </a:r>
            <a:r>
              <a:rPr lang="en-GB" sz="3200" b="0" dirty="0" smtClean="0">
                <a:latin typeface="+mn-lt"/>
                <a:cs typeface="+mn-cs"/>
              </a:rPr>
              <a:t>2019</a:t>
            </a:r>
          </a:p>
          <a:p>
            <a:pPr marL="360000" indent="-36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3200" b="0" dirty="0" smtClean="0">
                <a:solidFill>
                  <a:schemeClr val="accent1"/>
                </a:solidFill>
                <a:latin typeface="+mn-lt"/>
                <a:cs typeface="+mn-cs"/>
              </a:rPr>
              <a:t>Workshop on key competences </a:t>
            </a:r>
            <a:r>
              <a:rPr lang="en-GB" sz="3200" b="0" dirty="0" smtClean="0">
                <a:latin typeface="+mn-lt"/>
                <a:cs typeface="+mn-cs"/>
              </a:rPr>
              <a:t>in initial VET: digital, literacy and multilingual in Thessaloniki on 19-20 September 2019</a:t>
            </a:r>
          </a:p>
          <a:p>
            <a:pPr>
              <a:spcBef>
                <a:spcPts val="0"/>
              </a:spcBef>
            </a:pPr>
            <a:endParaRPr lang="en-GB" sz="3200" b="0" dirty="0" smtClean="0">
              <a:solidFill>
                <a:schemeClr val="accent1"/>
              </a:solidFill>
              <a:latin typeface="+mn-lt"/>
            </a:endParaRPr>
          </a:p>
          <a:p>
            <a:pPr marL="360000" indent="-36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3200" b="0" dirty="0" smtClean="0">
                <a:solidFill>
                  <a:schemeClr val="accent1"/>
                </a:solidFill>
                <a:latin typeface="+mn-lt"/>
              </a:rPr>
              <a:t>Publication</a:t>
            </a:r>
            <a:r>
              <a:rPr lang="en-GB" sz="3200" b="0" dirty="0" smtClean="0">
                <a:latin typeface="+mn-lt"/>
              </a:rPr>
              <a:t> </a:t>
            </a:r>
            <a:r>
              <a:rPr lang="en-GB" sz="3200" b="0" dirty="0">
                <a:latin typeface="+mn-lt"/>
              </a:rPr>
              <a:t>of the study findings by Cedefop early 2020</a:t>
            </a:r>
          </a:p>
          <a:p>
            <a:pPr marL="360000" indent="-3600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3200" b="0" dirty="0" smtClean="0">
                <a:latin typeface="+mn-lt"/>
              </a:rPr>
              <a:t>Continue </a:t>
            </a:r>
            <a:r>
              <a:rPr lang="en-GB" sz="3200" b="0" dirty="0">
                <a:latin typeface="+mn-lt"/>
              </a:rPr>
              <a:t>consultations about the </a:t>
            </a:r>
            <a:r>
              <a:rPr lang="en-GB" sz="3200" b="0" dirty="0">
                <a:solidFill>
                  <a:schemeClr val="accent1"/>
                </a:solidFill>
                <a:latin typeface="+mn-lt"/>
              </a:rPr>
              <a:t>future research</a:t>
            </a:r>
            <a:r>
              <a:rPr lang="en-GB" sz="3200" b="0" dirty="0">
                <a:latin typeface="+mn-lt"/>
              </a:rPr>
              <a:t> on key competences in </a:t>
            </a:r>
            <a:r>
              <a:rPr lang="en-GB" sz="3200" b="0" dirty="0" smtClean="0">
                <a:latin typeface="+mn-lt"/>
              </a:rPr>
              <a:t>VET</a:t>
            </a:r>
            <a:endParaRPr lang="en-GB" sz="3200" b="0" dirty="0" smtClean="0">
              <a:latin typeface="+mn-lt"/>
              <a:cs typeface="+mn-cs"/>
            </a:endParaRPr>
          </a:p>
          <a:p>
            <a:endParaRPr lang="en-GB" sz="22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60880" y="188640"/>
            <a:ext cx="7715576" cy="634082"/>
          </a:xfrm>
        </p:spPr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Discussion of the findings and next steps</a:t>
            </a:r>
            <a:endParaRPr lang="en-GB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6" descr="C:\Users\dkulss\AppData\Local\Microsoft\Windows\Temporary Internet Files\Content.IE5\FABFAQAR\analysis_microscope_analytics_research_science_flat_icon_symbol-51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600544" cy="60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10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732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520" y="245802"/>
            <a:ext cx="3150204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Analysing policy</a:t>
            </a:r>
          </a:p>
          <a:p>
            <a:r>
              <a:rPr lang="en-GB" sz="20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Developing lifelong learning</a:t>
            </a:r>
          </a:p>
          <a:p>
            <a:r>
              <a:rPr lang="en-GB" sz="20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Identifying skill needs</a:t>
            </a:r>
          </a:p>
          <a:p>
            <a:r>
              <a:rPr lang="en-GB" sz="20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Understanding qualifications</a:t>
            </a:r>
            <a:endParaRPr lang="en-GB" sz="2800" dirty="0">
              <a:solidFill>
                <a:schemeClr val="tx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353" y="3219188"/>
            <a:ext cx="2659451" cy="737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352" y="4749180"/>
            <a:ext cx="2659452" cy="6960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373" y="5046568"/>
            <a:ext cx="2659453" cy="758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351" y="3939268"/>
            <a:ext cx="2659453" cy="737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745" y="1220788"/>
            <a:ext cx="2659453" cy="597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778" y="2516932"/>
            <a:ext cx="2659453" cy="7628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373" y="1734200"/>
            <a:ext cx="2659453" cy="6316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373" y="2382272"/>
            <a:ext cx="2659453" cy="661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373" y="3030344"/>
            <a:ext cx="2659454" cy="6729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113" y="1086128"/>
            <a:ext cx="2659453" cy="63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374" y="3750424"/>
            <a:ext cx="2659453" cy="654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035" y="4398496"/>
            <a:ext cx="2659453" cy="6428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273" y="1868860"/>
            <a:ext cx="2659453" cy="6558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0742" y="2456844"/>
            <a:ext cx="241176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there a Cedefop activity that does not touch upon key competences?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33" y="2831139"/>
            <a:ext cx="17335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64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627784" y="335025"/>
            <a:ext cx="6012159" cy="922114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n-GB" sz="3600" b="0" dirty="0" smtClean="0">
                <a:solidFill>
                  <a:schemeClr val="tx2">
                    <a:lumMod val="75000"/>
                  </a:schemeClr>
                </a:solidFill>
                <a:ea typeface="+mn-ea"/>
              </a:rPr>
              <a:t>Skills </a:t>
            </a:r>
            <a:r>
              <a:rPr lang="en-GB" sz="3600" b="0" dirty="0">
                <a:solidFill>
                  <a:schemeClr val="tx2">
                    <a:lumMod val="75000"/>
                  </a:schemeClr>
                </a:solidFill>
                <a:ea typeface="+mn-ea"/>
              </a:rPr>
              <a:t>in </a:t>
            </a:r>
            <a:r>
              <a:rPr lang="en-GB" sz="3600" b="0" dirty="0" smtClean="0">
                <a:solidFill>
                  <a:schemeClr val="tx2">
                    <a:lumMod val="75000"/>
                  </a:schemeClr>
                </a:solidFill>
                <a:ea typeface="+mn-ea"/>
              </a:rPr>
              <a:t>jobs - the </a:t>
            </a:r>
            <a:r>
              <a:rPr lang="en-GB" sz="3600" b="0" dirty="0">
                <a:solidFill>
                  <a:schemeClr val="tx2">
                    <a:lumMod val="75000"/>
                  </a:schemeClr>
                </a:solidFill>
                <a:ea typeface="+mn-ea"/>
              </a:rPr>
              <a:t>big </a:t>
            </a:r>
            <a:r>
              <a:rPr lang="en-GB" sz="3600" b="0" dirty="0" smtClean="0">
                <a:solidFill>
                  <a:schemeClr val="tx2">
                    <a:lumMod val="75000"/>
                  </a:schemeClr>
                </a:solidFill>
                <a:ea typeface="+mn-ea"/>
              </a:rPr>
              <a:t>picture</a:t>
            </a:r>
            <a:r>
              <a:rPr lang="en-GB" sz="3600" b="0" dirty="0">
                <a:solidFill>
                  <a:schemeClr val="tx2">
                    <a:lumMod val="75000"/>
                  </a:schemeClr>
                </a:solidFill>
                <a:ea typeface="+mn-ea"/>
              </a:rPr>
              <a:t/>
            </a:r>
            <a:br>
              <a:rPr lang="en-GB" sz="3600" b="0" dirty="0">
                <a:solidFill>
                  <a:schemeClr val="tx2">
                    <a:lumMod val="75000"/>
                  </a:schemeClr>
                </a:solidFill>
                <a:ea typeface="+mn-ea"/>
              </a:rPr>
            </a:br>
            <a:endParaRPr lang="en-GB" sz="36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066" y="3573561"/>
            <a:ext cx="2620963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525" y="1905075"/>
            <a:ext cx="2620963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733" y="2091159"/>
            <a:ext cx="2937628" cy="127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97" y="356198"/>
            <a:ext cx="2090350" cy="528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47664" y="5800794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73 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 online </a:t>
            </a:r>
            <a:r>
              <a:rPr lang="en-GB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vacancies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2930330" y="1905075"/>
            <a:ext cx="3528392" cy="1668486"/>
          </a:xfrm>
          <a:prstGeom prst="frame">
            <a:avLst>
              <a:gd name="adj1" fmla="val 467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02" y="1963617"/>
            <a:ext cx="24098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74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30" y="1058345"/>
            <a:ext cx="7403452" cy="442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589039" y="172242"/>
            <a:ext cx="5554961" cy="144016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chemeClr val="tx2">
                    <a:lumMod val="75000"/>
                  </a:schemeClr>
                </a:solidFill>
                <a:ea typeface="+mn-ea"/>
              </a:rPr>
              <a:t>Monitoring 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  <a:ea typeface="+mn-ea"/>
              </a:rPr>
              <a:t>progress towards Riga priorities</a:t>
            </a:r>
            <a:endParaRPr lang="en-GB" sz="3200" dirty="0">
              <a:solidFill>
                <a:schemeClr val="tx2">
                  <a:lumMod val="75000"/>
                </a:schemeClr>
              </a:solidFill>
              <a:ea typeface="+mn-ea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2" y="404664"/>
            <a:ext cx="2659453" cy="631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1959" y="4542778"/>
            <a:ext cx="795719" cy="245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44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48517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6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881" y="188640"/>
            <a:ext cx="7200800" cy="634082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Background</a:t>
            </a:r>
            <a:endParaRPr lang="en-GB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6" descr="C:\Users\dkulss\AppData\Local\Microsoft\Windows\Temporary Internet Files\Content.IE5\FABFAQAR\analysis_microscope_analytics_research_science_flat_icon_symbol-51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600544" cy="60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60881" y="1268760"/>
            <a:ext cx="720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For VET learners to adapt to new life situations and career shifts, manage change, take initiative and risk, innovate, and engage in further learning, purely </a:t>
            </a:r>
            <a:r>
              <a:rPr lang="en-GB" sz="3200" dirty="0">
                <a:solidFill>
                  <a:schemeClr val="accent1"/>
                </a:solidFill>
              </a:rPr>
              <a:t>occupation-specific skills are not enough</a:t>
            </a:r>
            <a:r>
              <a:rPr lang="en-GB" sz="3200" dirty="0"/>
              <a:t>; they also require key competences. </a:t>
            </a:r>
            <a:endParaRPr lang="en-GB" sz="3200" dirty="0" smtClean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9924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3608" y="1268760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Ensuring that key competences are adequately integrated in initial VET curricula is one of the aims of the </a:t>
            </a:r>
            <a:r>
              <a:rPr lang="en-GB" sz="3200" dirty="0">
                <a:solidFill>
                  <a:schemeClr val="accent1"/>
                </a:solidFill>
              </a:rPr>
              <a:t>Bruges communiqué </a:t>
            </a:r>
            <a:r>
              <a:rPr lang="en-GB" sz="3200" dirty="0"/>
              <a:t>which defined the strategic objectives for VET until </a:t>
            </a:r>
            <a:r>
              <a:rPr lang="en-GB" sz="3200" dirty="0" smtClean="0"/>
              <a:t>2020. </a:t>
            </a:r>
          </a:p>
          <a:p>
            <a:endParaRPr lang="en-GB" sz="3200" dirty="0"/>
          </a:p>
          <a:p>
            <a:r>
              <a:rPr lang="en-GB" sz="3200" dirty="0">
                <a:solidFill>
                  <a:schemeClr val="accent1"/>
                </a:solidFill>
              </a:rPr>
              <a:t>Riga conclusions </a:t>
            </a:r>
            <a:r>
              <a:rPr lang="en-GB" sz="3200" dirty="0"/>
              <a:t>(2015) continue seeking more effective opportunities to acquire or develop these competences through </a:t>
            </a:r>
            <a:r>
              <a:rPr lang="en-GB" sz="3200" dirty="0" smtClean="0"/>
              <a:t>VET. </a:t>
            </a:r>
            <a:endParaRPr lang="en-GB" sz="32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0881" y="188640"/>
            <a:ext cx="5040560" cy="634082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Background</a:t>
            </a:r>
            <a:endParaRPr lang="en-GB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6" descr="C:\Users\dkulss\AppData\Local\Microsoft\Windows\Temporary Internet Files\Content.IE5\FABFAQAR\analysis_microscope_analytics_research_science_flat_icon_symbol-51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600544" cy="60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21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1792" y="1249631"/>
            <a:ext cx="82914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accent1"/>
                </a:solidFill>
              </a:rPr>
              <a:t>Advance </a:t>
            </a:r>
            <a:r>
              <a:rPr lang="en-GB" sz="3600" dirty="0">
                <a:solidFill>
                  <a:schemeClr val="accent1"/>
                </a:solidFill>
              </a:rPr>
              <a:t>knowledge </a:t>
            </a:r>
            <a:r>
              <a:rPr lang="en-GB" sz="3600" dirty="0"/>
              <a:t>of existing policies on selected key competences in initial VET in the EU+ countries </a:t>
            </a:r>
          </a:p>
          <a:p>
            <a:pPr marL="360000" indent="-36000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accent1"/>
                </a:solidFill>
              </a:rPr>
              <a:t>Increase </a:t>
            </a:r>
            <a:r>
              <a:rPr lang="en-GB" sz="3600" dirty="0">
                <a:solidFill>
                  <a:schemeClr val="accent1"/>
                </a:solidFill>
              </a:rPr>
              <a:t>stakeholder participation </a:t>
            </a:r>
            <a:r>
              <a:rPr lang="en-GB" sz="3600" dirty="0"/>
              <a:t>in the debate on key competences in VET </a:t>
            </a:r>
          </a:p>
          <a:p>
            <a:pPr marL="360000" indent="-36000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chemeClr val="accent1"/>
                </a:solidFill>
              </a:rPr>
              <a:t>Inform </a:t>
            </a:r>
            <a:r>
              <a:rPr lang="en-GB" sz="3600" dirty="0">
                <a:solidFill>
                  <a:schemeClr val="accent1"/>
                </a:solidFill>
              </a:rPr>
              <a:t>discussions on benefits</a:t>
            </a:r>
            <a:r>
              <a:rPr lang="en-GB" sz="3600" dirty="0"/>
              <a:t> for initial VET at national level, also based on policies of other EU+ countries </a:t>
            </a:r>
            <a:endParaRPr lang="en-GB" sz="36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60881" y="188640"/>
            <a:ext cx="5040560" cy="6340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cap="none" baseline="0">
                <a:solidFill>
                  <a:srgbClr val="009CF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Objectives</a:t>
            </a:r>
            <a:endParaRPr lang="en-GB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6" descr="C:\Users\dkulss\AppData\Local\Microsoft\Windows\Temporary Internet Files\Content.IE5\FABFAQAR\analysis_microscope_analytics_research_science_flat_icon_symbol-51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600544" cy="60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84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848</Words>
  <Application>Microsoft Office PowerPoint</Application>
  <PresentationFormat>On-screen Show (4:3)</PresentationFormat>
  <Paragraphs>167</Paragraphs>
  <Slides>28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End slide</vt:lpstr>
      <vt:lpstr>In slide</vt:lpstr>
      <vt:lpstr>Cedefop study on key competences in initial VET: digital policies and their implementation </vt:lpstr>
      <vt:lpstr>PowerPoint Presentation</vt:lpstr>
      <vt:lpstr>PowerPoint Presentation</vt:lpstr>
      <vt:lpstr>Skills in jobs - the big picture </vt:lpstr>
      <vt:lpstr>Monitoring progress towards Riga priorities</vt:lpstr>
      <vt:lpstr>PowerPoint Presentation</vt:lpstr>
      <vt:lpstr>Background</vt:lpstr>
      <vt:lpstr>Background</vt:lpstr>
      <vt:lpstr>PowerPoint Presentation</vt:lpstr>
      <vt:lpstr>Scope</vt:lpstr>
      <vt:lpstr>PowerPoint Presentation</vt:lpstr>
      <vt:lpstr>PowerPoint Presentation</vt:lpstr>
      <vt:lpstr>Key messages: policies</vt:lpstr>
      <vt:lpstr>Promoting vs embedding digital competence</vt:lpstr>
      <vt:lpstr>Key messages: policies</vt:lpstr>
      <vt:lpstr>Policies promoting literacy, multilingual &amp;  digital competences</vt:lpstr>
      <vt:lpstr>Policies promoting a single key competence</vt:lpstr>
      <vt:lpstr>Key messages: policies</vt:lpstr>
      <vt:lpstr>Most policies aim to embed digital competence in programme delivery</vt:lpstr>
      <vt:lpstr>PowerPoint Presentation</vt:lpstr>
      <vt:lpstr>Key messages: curricula sample</vt:lpstr>
      <vt:lpstr>Key messages: curricula sample</vt:lpstr>
      <vt:lpstr>Key messages: curricula sample</vt:lpstr>
      <vt:lpstr>PowerPoint Presentation</vt:lpstr>
      <vt:lpstr>Has promoting digital competence been effective and efficient?  </vt:lpstr>
      <vt:lpstr>Main challenges for policy implementation</vt:lpstr>
      <vt:lpstr>Discussion of the findings and next steps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Cedefop study on key competences in initial VET: digital policies and their implementation</dc:title>
  <dc:creator/>
  <cp:keywords>#keycompetences</cp:keywords>
  <cp:lastModifiedBy/>
  <cp:revision>1</cp:revision>
  <dcterms:created xsi:type="dcterms:W3CDTF">2019-10-11T05:33:17Z</dcterms:created>
  <dcterms:modified xsi:type="dcterms:W3CDTF">2019-10-11T05:42:20Z</dcterms:modified>
</cp:coreProperties>
</file>