
<file path=[Content_Types].xml><?xml version="1.0" encoding="utf-8"?>
<Types xmlns="http://schemas.openxmlformats.org/package/2006/content-types">
  <Default Extension="png" ContentType="image/png"/>
  <Default Extension="bin" ContentType="application/vnd.openxmlformats-officedocument.oleObject"/>
  <Default Extension="svg" ContentType="image/svg+xml"/>
  <Default Extension="jpeg" ContentType="image/jpeg"/>
  <Default Extension="emf" ContentType="image/x-emf"/>
  <Default Extension="rels" ContentType="application/vnd.openxmlformats-package.relationships+xml"/>
  <Default Extension="xml" ContentType="application/xml"/>
  <Default Extension="wdp" ContentType="image/vnd.ms-photo"/>
  <Default Extension="vml" ContentType="application/vnd.openxmlformats-officedocument.vmlDrawin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heme/theme2.xml" ContentType="application/vnd.openxmlformats-officedocument.theme+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ppt/tags/tag4.xml" ContentType="application/vnd.openxmlformats-officedocument.presentationml.tags+xml"/>
  <Override PartName="/ppt/notesSlides/notesSlide2.xml" ContentType="application/vnd.openxmlformats-officedocument.presentationml.notesSlide+xml"/>
  <Override PartName="/ppt/tags/tag5.xml" ContentType="application/vnd.openxmlformats-officedocument.presentationml.tags+xml"/>
  <Override PartName="/ppt/notesSlides/notesSlide3.xml" ContentType="application/vnd.openxmlformats-officedocument.presentationml.notesSlide+xml"/>
  <Override PartName="/ppt/tags/tag6.xml" ContentType="application/vnd.openxmlformats-officedocument.presentationml.tags+xml"/>
  <Override PartName="/ppt/notesSlides/notesSlide4.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5" r:id="rId5"/>
  </p:sldMasterIdLst>
  <p:notesMasterIdLst>
    <p:notesMasterId r:id="rId26"/>
  </p:notesMasterIdLst>
  <p:handoutMasterIdLst>
    <p:handoutMasterId r:id="rId27"/>
  </p:handoutMasterIdLst>
  <p:sldIdLst>
    <p:sldId id="256" r:id="rId6"/>
    <p:sldId id="298" r:id="rId7"/>
    <p:sldId id="303" r:id="rId8"/>
    <p:sldId id="313" r:id="rId9"/>
    <p:sldId id="305" r:id="rId10"/>
    <p:sldId id="306" r:id="rId11"/>
    <p:sldId id="307" r:id="rId12"/>
    <p:sldId id="308" r:id="rId13"/>
    <p:sldId id="309" r:id="rId14"/>
    <p:sldId id="310" r:id="rId15"/>
    <p:sldId id="311" r:id="rId16"/>
    <p:sldId id="312" r:id="rId17"/>
    <p:sldId id="282" r:id="rId18"/>
    <p:sldId id="283" r:id="rId19"/>
    <p:sldId id="284" r:id="rId20"/>
    <p:sldId id="285" r:id="rId21"/>
    <p:sldId id="286" r:id="rId22"/>
    <p:sldId id="287" r:id="rId23"/>
    <p:sldId id="294" r:id="rId24"/>
    <p:sldId id="281" r:id="rId25"/>
  </p:sldIdLst>
  <p:sldSz cx="9144000" cy="5143500" type="screen16x9"/>
  <p:notesSz cx="6797675" cy="9928225"/>
  <p:custDataLst>
    <p:tags r:id="rId28"/>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4" orient="horz" pos="140" userDrawn="1">
          <p15:clr>
            <a:srgbClr val="A4A3A4"/>
          </p15:clr>
        </p15:guide>
        <p15:guide id="5" pos="5556" userDrawn="1">
          <p15:clr>
            <a:srgbClr val="A4A3A4"/>
          </p15:clr>
        </p15:guide>
        <p15:guide id="6" orient="horz" pos="305" userDrawn="1">
          <p15:clr>
            <a:srgbClr val="A4A3A4"/>
          </p15:clr>
        </p15:guide>
        <p15:guide id="8" orient="horz" pos="1260" userDrawn="1">
          <p15:clr>
            <a:srgbClr val="5ACBF0"/>
          </p15:clr>
        </p15:guide>
        <p15:guide id="9" orient="horz" pos="2796" userDrawn="1">
          <p15:clr>
            <a:srgbClr val="A4A3A4"/>
          </p15:clr>
        </p15:guide>
        <p15:guide id="10" orient="horz" pos="582" userDrawn="1">
          <p15:clr>
            <a:srgbClr val="5ACBF0"/>
          </p15:clr>
        </p15:guide>
      </p15:sldGuideLst>
    </p:ext>
    <p:ext uri="{2D200454-40CA-4A62-9FC3-DE9A4176ACB9}">
      <p15:notesGuideLst xmlns:p15="http://schemas.microsoft.com/office/powerpoint/2012/main">
        <p15:guide id="1" orient="horz" pos="3127" userDrawn="1">
          <p15:clr>
            <a:srgbClr val="A4A3A4"/>
          </p15:clr>
        </p15:guide>
        <p15:guide id="2" pos="2142"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elissa Dickinson" initials="MD" lastIdx="8" clrIdx="0">
    <p:extLst>
      <p:ext uri="{19B8F6BF-5375-455C-9EA6-DF929625EA0E}">
        <p15:presenceInfo xmlns:p15="http://schemas.microsoft.com/office/powerpoint/2012/main" userId="S-1-5-21-3618423254-1716829737-423604257-1158" providerId="AD"/>
      </p:ext>
    </p:extLst>
  </p:cmAuthor>
  <p:cmAuthor id="2" name="Joanna Anstey" initials="JA" lastIdx="6" clrIdx="1">
    <p:extLst>
      <p:ext uri="{19B8F6BF-5375-455C-9EA6-DF929625EA0E}">
        <p15:presenceInfo xmlns:p15="http://schemas.microsoft.com/office/powerpoint/2012/main" userId="S-1-5-21-1719972083-1073659269-3228366198-1590"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9CDA"/>
    <a:srgbClr val="DCDF6F"/>
    <a:srgbClr val="005596"/>
    <a:srgbClr val="004E6D"/>
    <a:srgbClr val="F9B962"/>
    <a:srgbClr val="4C575D"/>
    <a:srgbClr val="DBE1E5"/>
    <a:srgbClr val="DCE2E6"/>
    <a:srgbClr val="701471"/>
    <a:srgbClr val="F26B4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666" autoAdjust="0"/>
    <p:restoredTop sz="96215" autoAdjust="0"/>
  </p:normalViewPr>
  <p:slideViewPr>
    <p:cSldViewPr>
      <p:cViewPr varScale="1">
        <p:scale>
          <a:sx n="152" d="100"/>
          <a:sy n="152" d="100"/>
        </p:scale>
        <p:origin x="216" y="138"/>
      </p:cViewPr>
      <p:guideLst>
        <p:guide orient="horz" pos="140"/>
        <p:guide pos="5556"/>
        <p:guide orient="horz" pos="305"/>
        <p:guide orient="horz" pos="1260"/>
        <p:guide orient="horz" pos="2796"/>
        <p:guide orient="horz" pos="582"/>
      </p:guideLst>
    </p:cSldViewPr>
  </p:slideViewPr>
  <p:notesTextViewPr>
    <p:cViewPr>
      <p:scale>
        <a:sx n="1" d="1"/>
        <a:sy n="1" d="1"/>
      </p:scale>
      <p:origin x="0" y="0"/>
    </p:cViewPr>
  </p:notesTextViewPr>
  <p:sorterViewPr>
    <p:cViewPr>
      <p:scale>
        <a:sx n="100" d="100"/>
        <a:sy n="100" d="100"/>
      </p:scale>
      <p:origin x="0" y="0"/>
    </p:cViewPr>
  </p:sorterViewPr>
  <p:notesViewPr>
    <p:cSldViewPr showGuides="1">
      <p:cViewPr varScale="1">
        <p:scale>
          <a:sx n="77" d="100"/>
          <a:sy n="77" d="100"/>
        </p:scale>
        <p:origin x="3930" y="96"/>
      </p:cViewPr>
      <p:guideLst>
        <p:guide orient="horz" pos="3127"/>
        <p:guide pos="2142"/>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slide" Target="slides/slide16.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commentAuthors" Target="commentAuthor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theme" Target="theme/theme1.xml"/><Relationship Id="rId5" Type="http://schemas.openxmlformats.org/officeDocument/2006/relationships/slideMaster" Target="slideMasters/slideMaster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tags" Target="tags/tag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viewProps" Target="viewProps.xml"/><Relationship Id="rId4" Type="http://schemas.openxmlformats.org/officeDocument/2006/relationships/customXml" Target="../customXml/item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handoutMaster" Target="handoutMasters/handoutMaster1.xml"/><Relationship Id="rId30"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accent1_4">
  <dgm:title val=""/>
  <dgm:desc val=""/>
  <dgm:catLst>
    <dgm:cat type="accent1" pri="11400"/>
  </dgm:catLst>
  <dgm:styleLbl name="node0">
    <dgm:fillClrLst meth="cycle">
      <a:schemeClr val="accent1">
        <a:shade val="60000"/>
      </a:schemeClr>
    </dgm:fillClrLst>
    <dgm:linClrLst meth="repeat">
      <a:schemeClr val="lt1"/>
    </dgm:linClrLst>
    <dgm:effectClrLst/>
    <dgm:txLinClrLst/>
    <dgm:txFillClrLst/>
    <dgm:txEffectClrLst/>
  </dgm:styleLbl>
  <dgm:styleLbl name="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alignNode1">
    <dgm:fillClrLst meth="cycle">
      <a:schemeClr val="accent1">
        <a:shade val="50000"/>
      </a:schemeClr>
      <a:schemeClr val="accent1">
        <a:tint val="55000"/>
      </a:schemeClr>
    </dgm:fillClrLst>
    <dgm:linClrLst meth="cycle">
      <a:schemeClr val="accent1">
        <a:shade val="50000"/>
      </a:schemeClr>
      <a:schemeClr val="accent1">
        <a:tint val="55000"/>
      </a:schemeClr>
    </dgm:linClrLst>
    <dgm:effectClrLst/>
    <dgm:txLinClrLst/>
    <dgm:txFillClrLst/>
    <dgm:txEffectClrLst/>
  </dgm:styleLbl>
  <dgm:styleLbl name="ln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vennNode1">
    <dgm:fillClrLst meth="cycle">
      <a:schemeClr val="accent1">
        <a:shade val="80000"/>
        <a:alpha val="50000"/>
      </a:schemeClr>
      <a:schemeClr val="accent1">
        <a:tint val="50000"/>
        <a:alpha val="50000"/>
      </a:schemeClr>
    </dgm:fillClrLst>
    <dgm:linClrLst meth="repeat">
      <a:schemeClr val="lt1"/>
    </dgm:linClrLst>
    <dgm:effectClrLst/>
    <dgm:txLinClrLst/>
    <dgm:txFillClrLst/>
    <dgm:txEffectClrLst/>
  </dgm:styleLbl>
  <dgm:styleLbl name="node2">
    <dgm:fillClrLst>
      <a:schemeClr val="accent1">
        <a:shade val="80000"/>
      </a:schemeClr>
    </dgm:fillClrLst>
    <dgm:linClrLst meth="repeat">
      <a:schemeClr val="lt1"/>
    </dgm:linClrLst>
    <dgm:effectClrLst/>
    <dgm:txLinClrLst/>
    <dgm:txFillClrLst/>
    <dgm:txEffectClrLst/>
  </dgm:styleLbl>
  <dgm:styleLbl name="node3">
    <dgm:fillClrLst>
      <a:schemeClr val="accent1">
        <a:tint val="99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f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b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sibTrans1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0000"/>
      </a:schemeClr>
    </dgm:fillClrLst>
    <dgm:linClrLst meth="repeat">
      <a:schemeClr val="lt1"/>
    </dgm:linClrLst>
    <dgm:effectClrLst/>
    <dgm:txLinClrLst/>
    <dgm:txFillClrLst/>
    <dgm:txEffectClrLst/>
  </dgm:styleLbl>
  <dgm:styleLbl name="asst3">
    <dgm:fillClrLst>
      <a:schemeClr val="accent1">
        <a:tint val="70000"/>
      </a:schemeClr>
    </dgm:fillClrLst>
    <dgm:linClrLst meth="repeat">
      <a:schemeClr val="lt1"/>
    </dgm:linClrLst>
    <dgm:effectClrLst/>
    <dgm:txLinClrLst/>
    <dgm:txFillClrLst/>
    <dgm:txEffectClrLst/>
  </dgm:styleLbl>
  <dgm:styleLbl name="asst4">
    <dgm:fillClrLst>
      <a:schemeClr val="accent1">
        <a:tint val="5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align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bgAccFollowNode1">
    <dgm:fillClrLst meth="repeat">
      <a:schemeClr val="accent1">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55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4">
  <dgm:title val=""/>
  <dgm:desc val=""/>
  <dgm:catLst>
    <dgm:cat type="accent1" pri="11400"/>
  </dgm:catLst>
  <dgm:styleLbl name="node0">
    <dgm:fillClrLst meth="cycle">
      <a:schemeClr val="accent1">
        <a:shade val="60000"/>
      </a:schemeClr>
    </dgm:fillClrLst>
    <dgm:linClrLst meth="repeat">
      <a:schemeClr val="lt1"/>
    </dgm:linClrLst>
    <dgm:effectClrLst/>
    <dgm:txLinClrLst/>
    <dgm:txFillClrLst/>
    <dgm:txEffectClrLst/>
  </dgm:styleLbl>
  <dgm:styleLbl name="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alignNode1">
    <dgm:fillClrLst meth="cycle">
      <a:schemeClr val="accent1">
        <a:shade val="50000"/>
      </a:schemeClr>
      <a:schemeClr val="accent1">
        <a:tint val="55000"/>
      </a:schemeClr>
    </dgm:fillClrLst>
    <dgm:linClrLst meth="cycle">
      <a:schemeClr val="accent1">
        <a:shade val="50000"/>
      </a:schemeClr>
      <a:schemeClr val="accent1">
        <a:tint val="55000"/>
      </a:schemeClr>
    </dgm:linClrLst>
    <dgm:effectClrLst/>
    <dgm:txLinClrLst/>
    <dgm:txFillClrLst/>
    <dgm:txEffectClrLst/>
  </dgm:styleLbl>
  <dgm:styleLbl name="ln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vennNode1">
    <dgm:fillClrLst meth="cycle">
      <a:schemeClr val="accent1">
        <a:shade val="80000"/>
        <a:alpha val="50000"/>
      </a:schemeClr>
      <a:schemeClr val="accent1">
        <a:tint val="50000"/>
        <a:alpha val="50000"/>
      </a:schemeClr>
    </dgm:fillClrLst>
    <dgm:linClrLst meth="repeat">
      <a:schemeClr val="lt1"/>
    </dgm:linClrLst>
    <dgm:effectClrLst/>
    <dgm:txLinClrLst/>
    <dgm:txFillClrLst/>
    <dgm:txEffectClrLst/>
  </dgm:styleLbl>
  <dgm:styleLbl name="node2">
    <dgm:fillClrLst>
      <a:schemeClr val="accent1">
        <a:shade val="80000"/>
      </a:schemeClr>
    </dgm:fillClrLst>
    <dgm:linClrLst meth="repeat">
      <a:schemeClr val="lt1"/>
    </dgm:linClrLst>
    <dgm:effectClrLst/>
    <dgm:txLinClrLst/>
    <dgm:txFillClrLst/>
    <dgm:txEffectClrLst/>
  </dgm:styleLbl>
  <dgm:styleLbl name="node3">
    <dgm:fillClrLst>
      <a:schemeClr val="accent1">
        <a:tint val="99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f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b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sibTrans1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0000"/>
      </a:schemeClr>
    </dgm:fillClrLst>
    <dgm:linClrLst meth="repeat">
      <a:schemeClr val="lt1"/>
    </dgm:linClrLst>
    <dgm:effectClrLst/>
    <dgm:txLinClrLst/>
    <dgm:txFillClrLst/>
    <dgm:txEffectClrLst/>
  </dgm:styleLbl>
  <dgm:styleLbl name="asst3">
    <dgm:fillClrLst>
      <a:schemeClr val="accent1">
        <a:tint val="70000"/>
      </a:schemeClr>
    </dgm:fillClrLst>
    <dgm:linClrLst meth="repeat">
      <a:schemeClr val="lt1"/>
    </dgm:linClrLst>
    <dgm:effectClrLst/>
    <dgm:txLinClrLst/>
    <dgm:txFillClrLst/>
    <dgm:txEffectClrLst/>
  </dgm:styleLbl>
  <dgm:styleLbl name="asst4">
    <dgm:fillClrLst>
      <a:schemeClr val="accent1">
        <a:tint val="5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align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bgAccFollowNode1">
    <dgm:fillClrLst meth="repeat">
      <a:schemeClr val="accent1">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55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4">
  <dgm:title val=""/>
  <dgm:desc val=""/>
  <dgm:catLst>
    <dgm:cat type="accent1" pri="11400"/>
  </dgm:catLst>
  <dgm:styleLbl name="node0">
    <dgm:fillClrLst meth="cycle">
      <a:schemeClr val="accent1">
        <a:shade val="60000"/>
      </a:schemeClr>
    </dgm:fillClrLst>
    <dgm:linClrLst meth="repeat">
      <a:schemeClr val="lt1"/>
    </dgm:linClrLst>
    <dgm:effectClrLst/>
    <dgm:txLinClrLst/>
    <dgm:txFillClrLst/>
    <dgm:txEffectClrLst/>
  </dgm:styleLbl>
  <dgm:styleLbl name="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alignNode1">
    <dgm:fillClrLst meth="cycle">
      <a:schemeClr val="accent1">
        <a:shade val="50000"/>
      </a:schemeClr>
      <a:schemeClr val="accent1">
        <a:tint val="55000"/>
      </a:schemeClr>
    </dgm:fillClrLst>
    <dgm:linClrLst meth="cycle">
      <a:schemeClr val="accent1">
        <a:shade val="50000"/>
      </a:schemeClr>
      <a:schemeClr val="accent1">
        <a:tint val="55000"/>
      </a:schemeClr>
    </dgm:linClrLst>
    <dgm:effectClrLst/>
    <dgm:txLinClrLst/>
    <dgm:txFillClrLst/>
    <dgm:txEffectClrLst/>
  </dgm:styleLbl>
  <dgm:styleLbl name="ln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vennNode1">
    <dgm:fillClrLst meth="cycle">
      <a:schemeClr val="accent1">
        <a:shade val="80000"/>
        <a:alpha val="50000"/>
      </a:schemeClr>
      <a:schemeClr val="accent1">
        <a:tint val="50000"/>
        <a:alpha val="50000"/>
      </a:schemeClr>
    </dgm:fillClrLst>
    <dgm:linClrLst meth="repeat">
      <a:schemeClr val="lt1"/>
    </dgm:linClrLst>
    <dgm:effectClrLst/>
    <dgm:txLinClrLst/>
    <dgm:txFillClrLst/>
    <dgm:txEffectClrLst/>
  </dgm:styleLbl>
  <dgm:styleLbl name="node2">
    <dgm:fillClrLst>
      <a:schemeClr val="accent1">
        <a:shade val="80000"/>
      </a:schemeClr>
    </dgm:fillClrLst>
    <dgm:linClrLst meth="repeat">
      <a:schemeClr val="lt1"/>
    </dgm:linClrLst>
    <dgm:effectClrLst/>
    <dgm:txLinClrLst/>
    <dgm:txFillClrLst/>
    <dgm:txEffectClrLst/>
  </dgm:styleLbl>
  <dgm:styleLbl name="node3">
    <dgm:fillClrLst>
      <a:schemeClr val="accent1">
        <a:tint val="99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f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b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sibTrans1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0000"/>
      </a:schemeClr>
    </dgm:fillClrLst>
    <dgm:linClrLst meth="repeat">
      <a:schemeClr val="lt1"/>
    </dgm:linClrLst>
    <dgm:effectClrLst/>
    <dgm:txLinClrLst/>
    <dgm:txFillClrLst/>
    <dgm:txEffectClrLst/>
  </dgm:styleLbl>
  <dgm:styleLbl name="asst3">
    <dgm:fillClrLst>
      <a:schemeClr val="accent1">
        <a:tint val="70000"/>
      </a:schemeClr>
    </dgm:fillClrLst>
    <dgm:linClrLst meth="repeat">
      <a:schemeClr val="lt1"/>
    </dgm:linClrLst>
    <dgm:effectClrLst/>
    <dgm:txLinClrLst/>
    <dgm:txFillClrLst/>
    <dgm:txEffectClrLst/>
  </dgm:styleLbl>
  <dgm:styleLbl name="asst4">
    <dgm:fillClrLst>
      <a:schemeClr val="accent1">
        <a:tint val="5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align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bgAccFollowNode1">
    <dgm:fillClrLst meth="repeat">
      <a:schemeClr val="accent1">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55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4">
  <dgm:title val=""/>
  <dgm:desc val=""/>
  <dgm:catLst>
    <dgm:cat type="accent1" pri="11400"/>
  </dgm:catLst>
  <dgm:styleLbl name="node0">
    <dgm:fillClrLst meth="cycle">
      <a:schemeClr val="accent1">
        <a:shade val="60000"/>
      </a:schemeClr>
    </dgm:fillClrLst>
    <dgm:linClrLst meth="repeat">
      <a:schemeClr val="lt1"/>
    </dgm:linClrLst>
    <dgm:effectClrLst/>
    <dgm:txLinClrLst/>
    <dgm:txFillClrLst/>
    <dgm:txEffectClrLst/>
  </dgm:styleLbl>
  <dgm:styleLbl name="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alignNode1">
    <dgm:fillClrLst meth="cycle">
      <a:schemeClr val="accent1">
        <a:shade val="50000"/>
      </a:schemeClr>
      <a:schemeClr val="accent1">
        <a:tint val="55000"/>
      </a:schemeClr>
    </dgm:fillClrLst>
    <dgm:linClrLst meth="cycle">
      <a:schemeClr val="accent1">
        <a:shade val="50000"/>
      </a:schemeClr>
      <a:schemeClr val="accent1">
        <a:tint val="55000"/>
      </a:schemeClr>
    </dgm:linClrLst>
    <dgm:effectClrLst/>
    <dgm:txLinClrLst/>
    <dgm:txFillClrLst/>
    <dgm:txEffectClrLst/>
  </dgm:styleLbl>
  <dgm:styleLbl name="ln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vennNode1">
    <dgm:fillClrLst meth="cycle">
      <a:schemeClr val="accent1">
        <a:shade val="80000"/>
        <a:alpha val="50000"/>
      </a:schemeClr>
      <a:schemeClr val="accent1">
        <a:tint val="50000"/>
        <a:alpha val="50000"/>
      </a:schemeClr>
    </dgm:fillClrLst>
    <dgm:linClrLst meth="repeat">
      <a:schemeClr val="lt1"/>
    </dgm:linClrLst>
    <dgm:effectClrLst/>
    <dgm:txLinClrLst/>
    <dgm:txFillClrLst/>
    <dgm:txEffectClrLst/>
  </dgm:styleLbl>
  <dgm:styleLbl name="node2">
    <dgm:fillClrLst>
      <a:schemeClr val="accent1">
        <a:shade val="80000"/>
      </a:schemeClr>
    </dgm:fillClrLst>
    <dgm:linClrLst meth="repeat">
      <a:schemeClr val="lt1"/>
    </dgm:linClrLst>
    <dgm:effectClrLst/>
    <dgm:txLinClrLst/>
    <dgm:txFillClrLst/>
    <dgm:txEffectClrLst/>
  </dgm:styleLbl>
  <dgm:styleLbl name="node3">
    <dgm:fillClrLst>
      <a:schemeClr val="accent1">
        <a:tint val="99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f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b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sibTrans1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0000"/>
      </a:schemeClr>
    </dgm:fillClrLst>
    <dgm:linClrLst meth="repeat">
      <a:schemeClr val="lt1"/>
    </dgm:linClrLst>
    <dgm:effectClrLst/>
    <dgm:txLinClrLst/>
    <dgm:txFillClrLst/>
    <dgm:txEffectClrLst/>
  </dgm:styleLbl>
  <dgm:styleLbl name="asst3">
    <dgm:fillClrLst>
      <a:schemeClr val="accent1">
        <a:tint val="70000"/>
      </a:schemeClr>
    </dgm:fillClrLst>
    <dgm:linClrLst meth="repeat">
      <a:schemeClr val="lt1"/>
    </dgm:linClrLst>
    <dgm:effectClrLst/>
    <dgm:txLinClrLst/>
    <dgm:txFillClrLst/>
    <dgm:txEffectClrLst/>
  </dgm:styleLbl>
  <dgm:styleLbl name="asst4">
    <dgm:fillClrLst>
      <a:schemeClr val="accent1">
        <a:tint val="5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align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bgAccFollowNode1">
    <dgm:fillClrLst meth="repeat">
      <a:schemeClr val="accent1">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55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648EB6B-4B7C-4937-841D-8C2CCBEF3373}" type="doc">
      <dgm:prSet loTypeId="urn:microsoft.com/office/officeart/2005/8/layout/chevron2" loCatId="process" qsTypeId="urn:microsoft.com/office/officeart/2005/8/quickstyle/simple1" qsCatId="simple" csTypeId="urn:microsoft.com/office/officeart/2005/8/colors/accent1_4" csCatId="accent1" phldr="1"/>
      <dgm:spPr/>
      <dgm:t>
        <a:bodyPr/>
        <a:lstStyle/>
        <a:p>
          <a:endParaRPr lang="ru-RU"/>
        </a:p>
      </dgm:t>
    </dgm:pt>
    <dgm:pt modelId="{53B05CF7-5434-4D02-8868-046C57610E70}">
      <dgm:prSet custT="1"/>
      <dgm:spPr/>
      <dgm:t>
        <a:bodyPr/>
        <a:lstStyle/>
        <a:p>
          <a:pPr marL="0" lvl="0" indent="0" algn="l" defTabSz="914400">
            <a:lnSpc>
              <a:spcPct val="100000"/>
            </a:lnSpc>
            <a:spcBef>
              <a:spcPts val="0"/>
            </a:spcBef>
            <a:spcAft>
              <a:spcPts val="0"/>
            </a:spcAft>
            <a:buNone/>
          </a:pPr>
          <a:r>
            <a:rPr lang="en-GB" sz="1300" b="1" baseline="0" dirty="0" smtClean="0">
              <a:latin typeface="MontrealTS-Light" panose="02000603020000020003" pitchFamily="50" charset="0"/>
            </a:rPr>
            <a:t>Perceptions of Vocational Excellence</a:t>
          </a:r>
          <a:endParaRPr lang="ru-RU" sz="1300" b="1" baseline="0" dirty="0">
            <a:latin typeface="MontrealTS-Light" panose="02000603020000020003" pitchFamily="50" charset="0"/>
          </a:endParaRPr>
        </a:p>
      </dgm:t>
    </dgm:pt>
    <dgm:pt modelId="{578C803A-385A-4A95-885B-988A73DE0F21}" type="parTrans" cxnId="{A706D80D-84D0-4F17-8209-FFB89B49D885}">
      <dgm:prSet/>
      <dgm:spPr/>
      <dgm:t>
        <a:bodyPr/>
        <a:lstStyle/>
        <a:p>
          <a:endParaRPr lang="ru-RU" sz="1300"/>
        </a:p>
      </dgm:t>
    </dgm:pt>
    <dgm:pt modelId="{5F5A5F9E-17E4-4FF2-BBC3-BAF0A2F17511}" type="sibTrans" cxnId="{A706D80D-84D0-4F17-8209-FFB89B49D885}">
      <dgm:prSet/>
      <dgm:spPr/>
      <dgm:t>
        <a:bodyPr/>
        <a:lstStyle/>
        <a:p>
          <a:endParaRPr lang="ru-RU" sz="1300"/>
        </a:p>
      </dgm:t>
    </dgm:pt>
    <dgm:pt modelId="{527C190A-3F3D-4A78-8390-264EC01FD561}">
      <dgm:prSet custT="1"/>
      <dgm:spPr/>
      <dgm:t>
        <a:bodyPr/>
        <a:lstStyle/>
        <a:p>
          <a:pPr marL="0" lvl="0" indent="0" algn="l" defTabSz="914400">
            <a:lnSpc>
              <a:spcPct val="100000"/>
            </a:lnSpc>
            <a:spcBef>
              <a:spcPts val="0"/>
            </a:spcBef>
            <a:spcAft>
              <a:spcPts val="0"/>
            </a:spcAft>
            <a:buNone/>
          </a:pPr>
          <a:r>
            <a:rPr lang="en-GB" sz="1300" b="1" baseline="0" dirty="0" smtClean="0">
              <a:latin typeface="MontrealTS-Light" panose="02000603020000020003" pitchFamily="50" charset="0"/>
            </a:rPr>
            <a:t>Developmental dimension of Vocational Excellence</a:t>
          </a:r>
          <a:endParaRPr lang="ru-RU" sz="1300" b="1" baseline="0" dirty="0">
            <a:latin typeface="MontrealTS-Light" panose="02000603020000020003" pitchFamily="50" charset="0"/>
          </a:endParaRPr>
        </a:p>
      </dgm:t>
    </dgm:pt>
    <dgm:pt modelId="{A6BE43B8-E273-4420-843C-4792B2200981}" type="parTrans" cxnId="{8F74F8FC-2708-4B4A-A919-66F5CEE464B6}">
      <dgm:prSet/>
      <dgm:spPr/>
      <dgm:t>
        <a:bodyPr/>
        <a:lstStyle/>
        <a:p>
          <a:endParaRPr lang="ru-RU" sz="1300"/>
        </a:p>
      </dgm:t>
    </dgm:pt>
    <dgm:pt modelId="{D97EC2B3-532C-4EF2-9BF9-D932B16E70A5}" type="sibTrans" cxnId="{8F74F8FC-2708-4B4A-A919-66F5CEE464B6}">
      <dgm:prSet/>
      <dgm:spPr/>
      <dgm:t>
        <a:bodyPr/>
        <a:lstStyle/>
        <a:p>
          <a:endParaRPr lang="ru-RU" sz="1300"/>
        </a:p>
      </dgm:t>
    </dgm:pt>
    <dgm:pt modelId="{E85CC883-04D0-4907-BD65-BE4CBE93AA78}">
      <dgm:prSet custT="1"/>
      <dgm:spPr/>
      <dgm:t>
        <a:bodyPr/>
        <a:lstStyle/>
        <a:p>
          <a:pPr rtl="0"/>
          <a:endParaRPr lang="ru-RU" sz="1300"/>
        </a:p>
      </dgm:t>
    </dgm:pt>
    <dgm:pt modelId="{F5EC2C32-EFE5-440F-921B-5D7C4BC7C258}" type="parTrans" cxnId="{8702244C-3489-4831-9FEA-89DF9FA62FE1}">
      <dgm:prSet/>
      <dgm:spPr/>
      <dgm:t>
        <a:bodyPr/>
        <a:lstStyle/>
        <a:p>
          <a:endParaRPr lang="ru-RU" sz="1300"/>
        </a:p>
      </dgm:t>
    </dgm:pt>
    <dgm:pt modelId="{9B2763AC-DA7E-4EAA-AC15-6B9261E25D04}" type="sibTrans" cxnId="{8702244C-3489-4831-9FEA-89DF9FA62FE1}">
      <dgm:prSet/>
      <dgm:spPr/>
      <dgm:t>
        <a:bodyPr/>
        <a:lstStyle/>
        <a:p>
          <a:endParaRPr lang="ru-RU" sz="1300"/>
        </a:p>
      </dgm:t>
    </dgm:pt>
    <dgm:pt modelId="{BA6D4B68-40CE-4320-B011-BDA41A3516AE}">
      <dgm:prSet custT="1"/>
      <dgm:spPr>
        <a:solidFill>
          <a:schemeClr val="bg2"/>
        </a:solidFill>
        <a:ln>
          <a:solidFill>
            <a:schemeClr val="bg2"/>
          </a:solidFill>
        </a:ln>
      </dgm:spPr>
      <dgm:t>
        <a:bodyPr/>
        <a:lstStyle/>
        <a:p>
          <a:pPr rtl="0"/>
          <a:r>
            <a:rPr lang="en-GB" sz="1300" b="0" baseline="0" smtClean="0">
              <a:latin typeface="MontrealTS-Light" panose="02000603020000020003" pitchFamily="50" charset="0"/>
            </a:rPr>
            <a:t> </a:t>
          </a:r>
          <a:endParaRPr lang="ru-RU" sz="1300" dirty="0"/>
        </a:p>
      </dgm:t>
    </dgm:pt>
    <dgm:pt modelId="{208CA7E5-EB02-4387-816B-0CE9A7BE6834}" type="parTrans" cxnId="{9406DF9F-8FD1-429B-900A-5D428FFE20F2}">
      <dgm:prSet/>
      <dgm:spPr/>
      <dgm:t>
        <a:bodyPr/>
        <a:lstStyle/>
        <a:p>
          <a:endParaRPr lang="uk-UA" sz="1300"/>
        </a:p>
      </dgm:t>
    </dgm:pt>
    <dgm:pt modelId="{8A66E31C-053D-4C0D-A768-23CC5B3DAAB5}" type="sibTrans" cxnId="{9406DF9F-8FD1-429B-900A-5D428FFE20F2}">
      <dgm:prSet/>
      <dgm:spPr/>
      <dgm:t>
        <a:bodyPr/>
        <a:lstStyle/>
        <a:p>
          <a:endParaRPr lang="uk-UA" sz="1300"/>
        </a:p>
      </dgm:t>
    </dgm:pt>
    <dgm:pt modelId="{C00EF96E-A5B9-4D68-A039-B1C832BD6663}">
      <dgm:prSet custT="1"/>
      <dgm:spPr>
        <a:ln>
          <a:solidFill>
            <a:schemeClr val="bg2"/>
          </a:solidFill>
        </a:ln>
      </dgm:spPr>
      <dgm:t>
        <a:bodyPr/>
        <a:lstStyle/>
        <a:p>
          <a:pPr marL="0" lvl="0" indent="0" algn="l" defTabSz="914400">
            <a:lnSpc>
              <a:spcPct val="100000"/>
            </a:lnSpc>
            <a:spcBef>
              <a:spcPts val="0"/>
            </a:spcBef>
            <a:spcAft>
              <a:spcPts val="0"/>
            </a:spcAft>
            <a:buNone/>
          </a:pPr>
          <a:r>
            <a:rPr lang="en-GB" sz="1300" b="1" baseline="0" dirty="0" smtClean="0">
              <a:latin typeface="MontrealTS-Light" panose="02000603020000020003" pitchFamily="50" charset="0"/>
            </a:rPr>
            <a:t>ETF Future Plans</a:t>
          </a:r>
          <a:endParaRPr lang="uk-UA" sz="1300" b="1" baseline="0" dirty="0">
            <a:latin typeface="MontrealTS-Light" panose="02000603020000020003" pitchFamily="50" charset="0"/>
          </a:endParaRPr>
        </a:p>
      </dgm:t>
    </dgm:pt>
    <dgm:pt modelId="{319A01EB-3599-4070-BA38-A5215A40EAFD}" type="parTrans" cxnId="{07F2E181-D3BD-4B04-B06E-A156206E20C6}">
      <dgm:prSet/>
      <dgm:spPr/>
      <dgm:t>
        <a:bodyPr/>
        <a:lstStyle/>
        <a:p>
          <a:endParaRPr lang="uk-UA" sz="1300"/>
        </a:p>
      </dgm:t>
    </dgm:pt>
    <dgm:pt modelId="{620BF606-EE38-4956-81EF-391A96EF1ACE}" type="sibTrans" cxnId="{07F2E181-D3BD-4B04-B06E-A156206E20C6}">
      <dgm:prSet/>
      <dgm:spPr/>
      <dgm:t>
        <a:bodyPr/>
        <a:lstStyle/>
        <a:p>
          <a:endParaRPr lang="uk-UA" sz="1300"/>
        </a:p>
      </dgm:t>
    </dgm:pt>
    <dgm:pt modelId="{CDEA15D3-C72F-4EC3-AD13-50407000861C}">
      <dgm:prSet custT="1"/>
      <dgm:spPr/>
      <dgm:t>
        <a:bodyPr/>
        <a:lstStyle/>
        <a:p>
          <a:pPr marL="0" lvl="0" indent="0" algn="l" defTabSz="914400">
            <a:lnSpc>
              <a:spcPct val="100000"/>
            </a:lnSpc>
            <a:spcBef>
              <a:spcPts val="0"/>
            </a:spcBef>
            <a:spcAft>
              <a:spcPts val="0"/>
            </a:spcAft>
            <a:buNone/>
          </a:pPr>
          <a:r>
            <a:rPr lang="en-GB" sz="1300" b="1" baseline="0" dirty="0" smtClean="0">
              <a:latin typeface="MontrealTS-Light" panose="02000603020000020003" pitchFamily="50" charset="0"/>
            </a:rPr>
            <a:t>Mapping of Centres of Vocational Excellence</a:t>
          </a:r>
          <a:endParaRPr lang="uk-UA" sz="1300" b="1" baseline="0" dirty="0">
            <a:latin typeface="MontrealTS-Light" panose="02000603020000020003" pitchFamily="50" charset="0"/>
          </a:endParaRPr>
        </a:p>
      </dgm:t>
    </dgm:pt>
    <dgm:pt modelId="{4CEFC471-E0E0-463B-8ABA-2B99A8913C5B}" type="parTrans" cxnId="{47E50B84-7EB3-4941-9DF7-75EFEFE78FE2}">
      <dgm:prSet/>
      <dgm:spPr/>
      <dgm:t>
        <a:bodyPr/>
        <a:lstStyle/>
        <a:p>
          <a:endParaRPr lang="en-US" sz="1300"/>
        </a:p>
      </dgm:t>
    </dgm:pt>
    <dgm:pt modelId="{5835EEAE-91D0-4F9E-B692-54EAEA70814A}" type="sibTrans" cxnId="{47E50B84-7EB3-4941-9DF7-75EFEFE78FE2}">
      <dgm:prSet/>
      <dgm:spPr/>
      <dgm:t>
        <a:bodyPr/>
        <a:lstStyle/>
        <a:p>
          <a:endParaRPr lang="en-US" sz="1300"/>
        </a:p>
      </dgm:t>
    </dgm:pt>
    <dgm:pt modelId="{4DD3316C-9724-4342-9DEB-B0A5FB47E813}">
      <dgm:prSet custT="1"/>
      <dgm:spPr/>
      <dgm:t>
        <a:bodyPr/>
        <a:lstStyle/>
        <a:p>
          <a:endParaRPr lang="uk-UA" sz="1300" dirty="0"/>
        </a:p>
      </dgm:t>
    </dgm:pt>
    <dgm:pt modelId="{CBAA85DE-AC4F-457E-9D25-1D9AA22EB0EC}" type="parTrans" cxnId="{905B9148-6E0B-4401-9542-ACC5E7B144AF}">
      <dgm:prSet/>
      <dgm:spPr/>
      <dgm:t>
        <a:bodyPr/>
        <a:lstStyle/>
        <a:p>
          <a:endParaRPr lang="en-US" sz="1300"/>
        </a:p>
      </dgm:t>
    </dgm:pt>
    <dgm:pt modelId="{77B2CDD0-0D26-4927-9FFD-FCAF183C4F9B}" type="sibTrans" cxnId="{905B9148-6E0B-4401-9542-ACC5E7B144AF}">
      <dgm:prSet/>
      <dgm:spPr/>
      <dgm:t>
        <a:bodyPr/>
        <a:lstStyle/>
        <a:p>
          <a:endParaRPr lang="en-US" sz="1300"/>
        </a:p>
      </dgm:t>
    </dgm:pt>
    <dgm:pt modelId="{CE7516F1-0E3E-4829-8D0D-27E568F6C9D3}">
      <dgm:prSet custT="1"/>
      <dgm:spPr/>
      <dgm:t>
        <a:bodyPr/>
        <a:lstStyle/>
        <a:p>
          <a:pPr marL="114300" lvl="1" indent="0" algn="l" defTabSz="577850">
            <a:lnSpc>
              <a:spcPct val="90000"/>
            </a:lnSpc>
            <a:spcBef>
              <a:spcPct val="0"/>
            </a:spcBef>
            <a:spcAft>
              <a:spcPct val="15000"/>
            </a:spcAft>
            <a:buNone/>
          </a:pPr>
          <a:endParaRPr lang="en-US" sz="1300" b="0" baseline="0" dirty="0">
            <a:latin typeface="MontrealTS-Light" panose="02000603020000020003" pitchFamily="50" charset="0"/>
          </a:endParaRPr>
        </a:p>
      </dgm:t>
    </dgm:pt>
    <dgm:pt modelId="{FC9A6D10-1719-4D5A-AF31-FF0A416D7EF1}" type="parTrans" cxnId="{8A8342DC-737A-4364-9AEA-92ADAF1D6539}">
      <dgm:prSet/>
      <dgm:spPr/>
      <dgm:t>
        <a:bodyPr/>
        <a:lstStyle/>
        <a:p>
          <a:endParaRPr lang="en-US" sz="1300"/>
        </a:p>
      </dgm:t>
    </dgm:pt>
    <dgm:pt modelId="{D0D3EFE1-8E1E-4CF8-8856-83C1BD03F929}" type="sibTrans" cxnId="{8A8342DC-737A-4364-9AEA-92ADAF1D6539}">
      <dgm:prSet/>
      <dgm:spPr/>
      <dgm:t>
        <a:bodyPr/>
        <a:lstStyle/>
        <a:p>
          <a:endParaRPr lang="en-US" sz="1300"/>
        </a:p>
      </dgm:t>
    </dgm:pt>
    <dgm:pt modelId="{0D7928E0-8074-4BFA-9989-9C9592B525D4}">
      <dgm:prSet custT="1"/>
      <dgm:spPr/>
      <dgm: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ru-RU" sz="1300" dirty="0"/>
        </a:p>
      </dgm:t>
    </dgm:pt>
    <dgm:pt modelId="{9449E71B-7D1B-466A-8F51-566FC1D6B891}" type="sibTrans" cxnId="{C48FBB48-80C4-4CF7-B4D1-5A2E0D68B76E}">
      <dgm:prSet/>
      <dgm:spPr/>
      <dgm:t>
        <a:bodyPr/>
        <a:lstStyle/>
        <a:p>
          <a:endParaRPr lang="en-US" sz="1300"/>
        </a:p>
      </dgm:t>
    </dgm:pt>
    <dgm:pt modelId="{91E94D11-60B2-4161-B3CE-F89F1648A12B}" type="parTrans" cxnId="{C48FBB48-80C4-4CF7-B4D1-5A2E0D68B76E}">
      <dgm:prSet/>
      <dgm:spPr/>
      <dgm:t>
        <a:bodyPr/>
        <a:lstStyle/>
        <a:p>
          <a:endParaRPr lang="en-US" sz="1300"/>
        </a:p>
      </dgm:t>
    </dgm:pt>
    <dgm:pt modelId="{31139D81-AC1D-4018-A320-9A816B00D58D}">
      <dgm:prSet custT="1"/>
      <dgm:spPr>
        <a:solidFill>
          <a:schemeClr val="bg2"/>
        </a:solidFill>
        <a:ln>
          <a:solidFill>
            <a:schemeClr val="bg2"/>
          </a:solidFill>
        </a:ln>
      </dgm:spPr>
      <dgm:t>
        <a:bodyPr/>
        <a:lstStyle/>
        <a:p>
          <a:pPr rtl="0"/>
          <a:endParaRPr lang="ru-RU" sz="1300" dirty="0"/>
        </a:p>
      </dgm:t>
    </dgm:pt>
    <dgm:pt modelId="{E4D02BAF-879E-4EA7-BBA5-B65BA5E27EDE}" type="sibTrans" cxnId="{AFA0E732-E2F2-4200-828C-4B7250B2B76D}">
      <dgm:prSet/>
      <dgm:spPr/>
      <dgm:t>
        <a:bodyPr/>
        <a:lstStyle/>
        <a:p>
          <a:endParaRPr lang="ru-RU" sz="1300"/>
        </a:p>
      </dgm:t>
    </dgm:pt>
    <dgm:pt modelId="{0DD81A96-4E4D-437B-94E1-F3A122806D0D}" type="parTrans" cxnId="{AFA0E732-E2F2-4200-828C-4B7250B2B76D}">
      <dgm:prSet/>
      <dgm:spPr/>
      <dgm:t>
        <a:bodyPr/>
        <a:lstStyle/>
        <a:p>
          <a:endParaRPr lang="ru-RU" sz="1300"/>
        </a:p>
      </dgm:t>
    </dgm:pt>
    <dgm:pt modelId="{343FD6A1-CB39-420D-BE4D-6042FFF6C7B0}">
      <dgm:prSet custT="1"/>
      <dgm:spPr/>
      <dgm:t>
        <a:bodyPr/>
        <a:lstStyle/>
        <a:p>
          <a:pPr marL="114300" lvl="1" indent="0" algn="l" defTabSz="577850">
            <a:lnSpc>
              <a:spcPct val="90000"/>
            </a:lnSpc>
            <a:spcBef>
              <a:spcPct val="0"/>
            </a:spcBef>
            <a:spcAft>
              <a:spcPct val="15000"/>
            </a:spcAft>
            <a:buNone/>
          </a:pPr>
          <a:endParaRPr lang="en-US" sz="1300" b="0" baseline="0" dirty="0">
            <a:latin typeface="MontrealTS-Light" panose="02000603020000020003" pitchFamily="50" charset="0"/>
          </a:endParaRPr>
        </a:p>
      </dgm:t>
    </dgm:pt>
    <dgm:pt modelId="{2D3FA488-75C4-4C10-B866-6DB8639968CF}" type="parTrans" cxnId="{2037BD95-037E-4802-8761-38F8E803CC8C}">
      <dgm:prSet/>
      <dgm:spPr/>
      <dgm:t>
        <a:bodyPr/>
        <a:lstStyle/>
        <a:p>
          <a:endParaRPr lang="en-US"/>
        </a:p>
      </dgm:t>
    </dgm:pt>
    <dgm:pt modelId="{A1B839EE-B0F7-408F-B73D-2C51F20AF0AE}" type="sibTrans" cxnId="{2037BD95-037E-4802-8761-38F8E803CC8C}">
      <dgm:prSet/>
      <dgm:spPr/>
      <dgm:t>
        <a:bodyPr/>
        <a:lstStyle/>
        <a:p>
          <a:endParaRPr lang="en-US"/>
        </a:p>
      </dgm:t>
    </dgm:pt>
    <dgm:pt modelId="{0964D518-2351-4D51-8E62-2FBD54E6190D}">
      <dgm:prSet custT="1"/>
      <dgm:spPr/>
      <dgm:t>
        <a:bodyPr/>
        <a:lstStyle/>
        <a:p>
          <a:pPr marL="0" lvl="0" indent="0" algn="l" defTabSz="914400">
            <a:lnSpc>
              <a:spcPct val="100000"/>
            </a:lnSpc>
            <a:spcBef>
              <a:spcPts val="0"/>
            </a:spcBef>
            <a:spcAft>
              <a:spcPts val="0"/>
            </a:spcAft>
            <a:buNone/>
          </a:pPr>
          <a:r>
            <a:rPr lang="en-GB" sz="1300" b="1" baseline="0" dirty="0" smtClean="0">
              <a:latin typeface="MontrealTS-Light" panose="02000603020000020003" pitchFamily="50" charset="0"/>
            </a:rPr>
            <a:t>Setting Up </a:t>
          </a:r>
          <a:r>
            <a:rPr lang="en-GB" sz="1300" b="1" baseline="0" dirty="0" err="1" smtClean="0">
              <a:latin typeface="MontrealTS-Light" panose="02000603020000020003" pitchFamily="50" charset="0"/>
            </a:rPr>
            <a:t>CoVEs</a:t>
          </a:r>
          <a:endParaRPr lang="en-GB" sz="1300" b="1" baseline="0" dirty="0">
            <a:latin typeface="MontrealTS-Light" panose="02000603020000020003" pitchFamily="50" charset="0"/>
          </a:endParaRPr>
        </a:p>
      </dgm:t>
    </dgm:pt>
    <dgm:pt modelId="{36010FA6-E048-45A0-9190-35D031BB8122}" type="parTrans" cxnId="{BD451AC3-BD2F-4512-8089-1B2A8CB5B1CB}">
      <dgm:prSet/>
      <dgm:spPr/>
      <dgm:t>
        <a:bodyPr/>
        <a:lstStyle/>
        <a:p>
          <a:endParaRPr lang="en-US"/>
        </a:p>
      </dgm:t>
    </dgm:pt>
    <dgm:pt modelId="{A053FB95-3BDA-4FF8-A14F-EF21A7374B7B}" type="sibTrans" cxnId="{BD451AC3-BD2F-4512-8089-1B2A8CB5B1CB}">
      <dgm:prSet/>
      <dgm:spPr/>
      <dgm:t>
        <a:bodyPr/>
        <a:lstStyle/>
        <a:p>
          <a:endParaRPr lang="en-US"/>
        </a:p>
      </dgm:t>
    </dgm:pt>
    <dgm:pt modelId="{D37EA8FB-D564-4BBF-BAC0-82AA22EC96AF}" type="pres">
      <dgm:prSet presAssocID="{A648EB6B-4B7C-4937-841D-8C2CCBEF3373}" presName="linearFlow" presStyleCnt="0">
        <dgm:presLayoutVars>
          <dgm:dir/>
          <dgm:animLvl val="lvl"/>
          <dgm:resizeHandles val="exact"/>
        </dgm:presLayoutVars>
      </dgm:prSet>
      <dgm:spPr/>
      <dgm:t>
        <a:bodyPr/>
        <a:lstStyle/>
        <a:p>
          <a:endParaRPr lang="uk-UA"/>
        </a:p>
      </dgm:t>
    </dgm:pt>
    <dgm:pt modelId="{C387299E-017D-4EC3-BE2C-78F39B66C1AC}" type="pres">
      <dgm:prSet presAssocID="{31139D81-AC1D-4018-A320-9A816B00D58D}" presName="composite" presStyleCnt="0"/>
      <dgm:spPr/>
      <dgm:t>
        <a:bodyPr/>
        <a:lstStyle/>
        <a:p>
          <a:endParaRPr lang="en-US"/>
        </a:p>
      </dgm:t>
    </dgm:pt>
    <dgm:pt modelId="{1513B5A9-A7DB-47AB-A295-4AE4BACF378E}" type="pres">
      <dgm:prSet presAssocID="{31139D81-AC1D-4018-A320-9A816B00D58D}" presName="parentText" presStyleLbl="alignNode1" presStyleIdx="0" presStyleCnt="5">
        <dgm:presLayoutVars>
          <dgm:chMax val="1"/>
          <dgm:bulletEnabled val="1"/>
        </dgm:presLayoutVars>
      </dgm:prSet>
      <dgm:spPr/>
      <dgm:t>
        <a:bodyPr/>
        <a:lstStyle/>
        <a:p>
          <a:endParaRPr lang="uk-UA"/>
        </a:p>
      </dgm:t>
    </dgm:pt>
    <dgm:pt modelId="{AC7607F3-C913-42C0-B57B-5A31E3DB139D}" type="pres">
      <dgm:prSet presAssocID="{31139D81-AC1D-4018-A320-9A816B00D58D}" presName="descendantText" presStyleLbl="alignAcc1" presStyleIdx="0" presStyleCnt="5" custScaleY="105647" custLinFactNeighborX="-199" custLinFactNeighborY="3140">
        <dgm:presLayoutVars>
          <dgm:bulletEnabled val="1"/>
        </dgm:presLayoutVars>
      </dgm:prSet>
      <dgm:spPr/>
      <dgm:t>
        <a:bodyPr/>
        <a:lstStyle/>
        <a:p>
          <a:endParaRPr lang="uk-UA"/>
        </a:p>
      </dgm:t>
    </dgm:pt>
    <dgm:pt modelId="{D0C4948D-871E-448F-9101-C63A641A4D59}" type="pres">
      <dgm:prSet presAssocID="{E4D02BAF-879E-4EA7-BBA5-B65BA5E27EDE}" presName="sp" presStyleCnt="0"/>
      <dgm:spPr/>
      <dgm:t>
        <a:bodyPr/>
        <a:lstStyle/>
        <a:p>
          <a:endParaRPr lang="en-US"/>
        </a:p>
      </dgm:t>
    </dgm:pt>
    <dgm:pt modelId="{7E020E72-2511-479D-9FC3-06D3E5342FD2}" type="pres">
      <dgm:prSet presAssocID="{0D7928E0-8074-4BFA-9989-9C9592B525D4}" presName="composite" presStyleCnt="0"/>
      <dgm:spPr/>
      <dgm:t>
        <a:bodyPr/>
        <a:lstStyle/>
        <a:p>
          <a:endParaRPr lang="en-US"/>
        </a:p>
      </dgm:t>
    </dgm:pt>
    <dgm:pt modelId="{40572342-69DE-4337-BFAC-DEDB73D624D0}" type="pres">
      <dgm:prSet presAssocID="{0D7928E0-8074-4BFA-9989-9C9592B525D4}" presName="parentText" presStyleLbl="alignNode1" presStyleIdx="1" presStyleCnt="5">
        <dgm:presLayoutVars>
          <dgm:chMax val="1"/>
          <dgm:bulletEnabled val="1"/>
        </dgm:presLayoutVars>
      </dgm:prSet>
      <dgm:spPr/>
      <dgm:t>
        <a:bodyPr/>
        <a:lstStyle/>
        <a:p>
          <a:endParaRPr lang="uk-UA"/>
        </a:p>
      </dgm:t>
    </dgm:pt>
    <dgm:pt modelId="{FB598EFD-9DD7-406B-8CC7-6450F4716608}" type="pres">
      <dgm:prSet presAssocID="{0D7928E0-8074-4BFA-9989-9C9592B525D4}" presName="descendantText" presStyleLbl="alignAcc1" presStyleIdx="1" presStyleCnt="5" custScaleY="117969">
        <dgm:presLayoutVars>
          <dgm:bulletEnabled val="1"/>
        </dgm:presLayoutVars>
      </dgm:prSet>
      <dgm:spPr/>
      <dgm:t>
        <a:bodyPr/>
        <a:lstStyle/>
        <a:p>
          <a:endParaRPr lang="uk-UA"/>
        </a:p>
      </dgm:t>
    </dgm:pt>
    <dgm:pt modelId="{63F00282-6E3D-4391-ABCA-E1BB5F165752}" type="pres">
      <dgm:prSet presAssocID="{9449E71B-7D1B-466A-8F51-566FC1D6B891}" presName="sp" presStyleCnt="0"/>
      <dgm:spPr/>
      <dgm:t>
        <a:bodyPr/>
        <a:lstStyle/>
        <a:p>
          <a:endParaRPr lang="en-US"/>
        </a:p>
      </dgm:t>
    </dgm:pt>
    <dgm:pt modelId="{CB673ECD-A46F-423C-8911-13EE74E56BB4}" type="pres">
      <dgm:prSet presAssocID="{E85CC883-04D0-4907-BD65-BE4CBE93AA78}" presName="composite" presStyleCnt="0"/>
      <dgm:spPr/>
      <dgm:t>
        <a:bodyPr/>
        <a:lstStyle/>
        <a:p>
          <a:endParaRPr lang="en-US"/>
        </a:p>
      </dgm:t>
    </dgm:pt>
    <dgm:pt modelId="{F5CCEF54-1498-4F55-8841-065C2EFF7D94}" type="pres">
      <dgm:prSet presAssocID="{E85CC883-04D0-4907-BD65-BE4CBE93AA78}" presName="parentText" presStyleLbl="alignNode1" presStyleIdx="2" presStyleCnt="5">
        <dgm:presLayoutVars>
          <dgm:chMax val="1"/>
          <dgm:bulletEnabled val="1"/>
        </dgm:presLayoutVars>
      </dgm:prSet>
      <dgm:spPr/>
      <dgm:t>
        <a:bodyPr/>
        <a:lstStyle/>
        <a:p>
          <a:endParaRPr lang="uk-UA"/>
        </a:p>
      </dgm:t>
    </dgm:pt>
    <dgm:pt modelId="{AC544A5A-2417-4970-956F-D3F6CD7FA597}" type="pres">
      <dgm:prSet presAssocID="{E85CC883-04D0-4907-BD65-BE4CBE93AA78}" presName="descendantText" presStyleLbl="alignAcc1" presStyleIdx="2" presStyleCnt="5" custScaleY="94356">
        <dgm:presLayoutVars>
          <dgm:bulletEnabled val="1"/>
        </dgm:presLayoutVars>
      </dgm:prSet>
      <dgm:spPr/>
      <dgm:t>
        <a:bodyPr/>
        <a:lstStyle/>
        <a:p>
          <a:endParaRPr lang="uk-UA"/>
        </a:p>
      </dgm:t>
    </dgm:pt>
    <dgm:pt modelId="{5CD34E46-221B-413C-AF5E-02A23CF4A510}" type="pres">
      <dgm:prSet presAssocID="{9B2763AC-DA7E-4EAA-AC15-6B9261E25D04}" presName="sp" presStyleCnt="0"/>
      <dgm:spPr/>
      <dgm:t>
        <a:bodyPr/>
        <a:lstStyle/>
        <a:p>
          <a:endParaRPr lang="en-US"/>
        </a:p>
      </dgm:t>
    </dgm:pt>
    <dgm:pt modelId="{DC61FAB7-7840-435F-BCCD-EA105F0B3A68}" type="pres">
      <dgm:prSet presAssocID="{BA6D4B68-40CE-4320-B011-BDA41A3516AE}" presName="composite" presStyleCnt="0"/>
      <dgm:spPr/>
      <dgm:t>
        <a:bodyPr/>
        <a:lstStyle/>
        <a:p>
          <a:endParaRPr lang="en-US"/>
        </a:p>
      </dgm:t>
    </dgm:pt>
    <dgm:pt modelId="{BE90FD08-4CF0-47A0-B3FA-00D7657B5588}" type="pres">
      <dgm:prSet presAssocID="{BA6D4B68-40CE-4320-B011-BDA41A3516AE}" presName="parentText" presStyleLbl="alignNode1" presStyleIdx="3" presStyleCnt="5">
        <dgm:presLayoutVars>
          <dgm:chMax val="1"/>
          <dgm:bulletEnabled val="1"/>
        </dgm:presLayoutVars>
      </dgm:prSet>
      <dgm:spPr/>
      <dgm:t>
        <a:bodyPr/>
        <a:lstStyle/>
        <a:p>
          <a:endParaRPr lang="uk-UA"/>
        </a:p>
      </dgm:t>
    </dgm:pt>
    <dgm:pt modelId="{E39C83C5-8970-4256-AD7F-A40DA3FE1271}" type="pres">
      <dgm:prSet presAssocID="{BA6D4B68-40CE-4320-B011-BDA41A3516AE}" presName="descendantText" presStyleLbl="alignAcc1" presStyleIdx="3" presStyleCnt="5" custScaleY="90037">
        <dgm:presLayoutVars>
          <dgm:bulletEnabled val="1"/>
        </dgm:presLayoutVars>
      </dgm:prSet>
      <dgm:spPr/>
      <dgm:t>
        <a:bodyPr/>
        <a:lstStyle/>
        <a:p>
          <a:endParaRPr lang="uk-UA"/>
        </a:p>
      </dgm:t>
    </dgm:pt>
    <dgm:pt modelId="{CF6E597E-04A2-4ACC-990D-FD8E9CFED512}" type="pres">
      <dgm:prSet presAssocID="{8A66E31C-053D-4C0D-A768-23CC5B3DAAB5}" presName="sp" presStyleCnt="0"/>
      <dgm:spPr/>
      <dgm:t>
        <a:bodyPr/>
        <a:lstStyle/>
        <a:p>
          <a:endParaRPr lang="en-US"/>
        </a:p>
      </dgm:t>
    </dgm:pt>
    <dgm:pt modelId="{47B2BBBA-3553-4675-AA13-6EF0F53B5CCC}" type="pres">
      <dgm:prSet presAssocID="{4DD3316C-9724-4342-9DEB-B0A5FB47E813}" presName="composite" presStyleCnt="0"/>
      <dgm:spPr/>
      <dgm:t>
        <a:bodyPr/>
        <a:lstStyle/>
        <a:p>
          <a:endParaRPr lang="en-US"/>
        </a:p>
      </dgm:t>
    </dgm:pt>
    <dgm:pt modelId="{C2E23D20-FCF7-499D-9EDA-38EA7BEE832A}" type="pres">
      <dgm:prSet presAssocID="{4DD3316C-9724-4342-9DEB-B0A5FB47E813}" presName="parentText" presStyleLbl="alignNode1" presStyleIdx="4" presStyleCnt="5">
        <dgm:presLayoutVars>
          <dgm:chMax val="1"/>
          <dgm:bulletEnabled val="1"/>
        </dgm:presLayoutVars>
      </dgm:prSet>
      <dgm:spPr/>
      <dgm:t>
        <a:bodyPr/>
        <a:lstStyle/>
        <a:p>
          <a:endParaRPr lang="en-US"/>
        </a:p>
      </dgm:t>
    </dgm:pt>
    <dgm:pt modelId="{0F9D2B24-CCCB-4908-ACC3-486BA2576EBF}" type="pres">
      <dgm:prSet presAssocID="{4DD3316C-9724-4342-9DEB-B0A5FB47E813}" presName="descendantText" presStyleLbl="alignAcc1" presStyleIdx="4" presStyleCnt="5" custScaleY="91035" custLinFactNeighborX="174" custLinFactNeighborY="-16483">
        <dgm:presLayoutVars>
          <dgm:bulletEnabled val="1"/>
        </dgm:presLayoutVars>
      </dgm:prSet>
      <dgm:spPr/>
      <dgm:t>
        <a:bodyPr/>
        <a:lstStyle/>
        <a:p>
          <a:endParaRPr lang="en-US"/>
        </a:p>
      </dgm:t>
    </dgm:pt>
  </dgm:ptLst>
  <dgm:cxnLst>
    <dgm:cxn modelId="{603615FA-B013-4F38-B495-B21E643D69C1}" type="presOf" srcId="{0D7928E0-8074-4BFA-9989-9C9592B525D4}" destId="{40572342-69DE-4337-BFAC-DEDB73D624D0}" srcOrd="0" destOrd="0" presId="urn:microsoft.com/office/officeart/2005/8/layout/chevron2"/>
    <dgm:cxn modelId="{D44C0419-94A3-4E95-89B0-EEFD6930E9FB}" type="presOf" srcId="{527C190A-3F3D-4A78-8390-264EC01FD561}" destId="{AC544A5A-2417-4970-956F-D3F6CD7FA597}" srcOrd="0" destOrd="0" presId="urn:microsoft.com/office/officeart/2005/8/layout/chevron2"/>
    <dgm:cxn modelId="{6FFEBE82-DD67-4908-9C4A-202352ABBD27}" type="presOf" srcId="{E85CC883-04D0-4907-BD65-BE4CBE93AA78}" destId="{F5CCEF54-1498-4F55-8841-065C2EFF7D94}" srcOrd="0" destOrd="0" presId="urn:microsoft.com/office/officeart/2005/8/layout/chevron2"/>
    <dgm:cxn modelId="{8702244C-3489-4831-9FEA-89DF9FA62FE1}" srcId="{A648EB6B-4B7C-4937-841D-8C2CCBEF3373}" destId="{E85CC883-04D0-4907-BD65-BE4CBE93AA78}" srcOrd="2" destOrd="0" parTransId="{F5EC2C32-EFE5-440F-921B-5D7C4BC7C258}" sibTransId="{9B2763AC-DA7E-4EAA-AC15-6B9261E25D04}"/>
    <dgm:cxn modelId="{81153E89-1035-4268-90C4-7FA9FC17F2AF}" type="presOf" srcId="{A648EB6B-4B7C-4937-841D-8C2CCBEF3373}" destId="{D37EA8FB-D564-4BBF-BAC0-82AA22EC96AF}" srcOrd="0" destOrd="0" presId="urn:microsoft.com/office/officeart/2005/8/layout/chevron2"/>
    <dgm:cxn modelId="{274D06CB-C799-488A-BB7D-C150B773A193}" type="presOf" srcId="{BA6D4B68-40CE-4320-B011-BDA41A3516AE}" destId="{BE90FD08-4CF0-47A0-B3FA-00D7657B5588}" srcOrd="0" destOrd="0" presId="urn:microsoft.com/office/officeart/2005/8/layout/chevron2"/>
    <dgm:cxn modelId="{9406DF9F-8FD1-429B-900A-5D428FFE20F2}" srcId="{A648EB6B-4B7C-4937-841D-8C2CCBEF3373}" destId="{BA6D4B68-40CE-4320-B011-BDA41A3516AE}" srcOrd="3" destOrd="0" parTransId="{208CA7E5-EB02-4387-816B-0CE9A7BE6834}" sibTransId="{8A66E31C-053D-4C0D-A768-23CC5B3DAAB5}"/>
    <dgm:cxn modelId="{1FCE4F73-BF9E-4DF9-A910-29A2C5E1C096}" type="presOf" srcId="{53B05CF7-5434-4D02-8868-046C57610E70}" destId="{AC7607F3-C913-42C0-B57B-5A31E3DB139D}" srcOrd="0" destOrd="0" presId="urn:microsoft.com/office/officeart/2005/8/layout/chevron2"/>
    <dgm:cxn modelId="{B2B5CC8D-8AB9-4DFA-A06B-A941FE1B514E}" type="presOf" srcId="{343FD6A1-CB39-420D-BE4D-6042FFF6C7B0}" destId="{0F9D2B24-CCCB-4908-ACC3-486BA2576EBF}" srcOrd="0" destOrd="2" presId="urn:microsoft.com/office/officeart/2005/8/layout/chevron2"/>
    <dgm:cxn modelId="{8F74F8FC-2708-4B4A-A919-66F5CEE464B6}" srcId="{E85CC883-04D0-4907-BD65-BE4CBE93AA78}" destId="{527C190A-3F3D-4A78-8390-264EC01FD561}" srcOrd="0" destOrd="0" parTransId="{A6BE43B8-E273-4420-843C-4792B2200981}" sibTransId="{D97EC2B3-532C-4EF2-9BF9-D932B16E70A5}"/>
    <dgm:cxn modelId="{3B8DB29E-E693-49A7-BDD4-28755E18D68F}" type="presOf" srcId="{31139D81-AC1D-4018-A320-9A816B00D58D}" destId="{1513B5A9-A7DB-47AB-A295-4AE4BACF378E}" srcOrd="0" destOrd="0" presId="urn:microsoft.com/office/officeart/2005/8/layout/chevron2"/>
    <dgm:cxn modelId="{8A8342DC-737A-4364-9AEA-92ADAF1D6539}" srcId="{4DD3316C-9724-4342-9DEB-B0A5FB47E813}" destId="{CE7516F1-0E3E-4829-8D0D-27E568F6C9D3}" srcOrd="0" destOrd="0" parTransId="{FC9A6D10-1719-4D5A-AF31-FF0A416D7EF1}" sibTransId="{D0D3EFE1-8E1E-4CF8-8856-83C1BD03F929}"/>
    <dgm:cxn modelId="{BD451AC3-BD2F-4512-8089-1B2A8CB5B1CB}" srcId="{4DD3316C-9724-4342-9DEB-B0A5FB47E813}" destId="{0964D518-2351-4D51-8E62-2FBD54E6190D}" srcOrd="1" destOrd="0" parTransId="{36010FA6-E048-45A0-9190-35D031BB8122}" sibTransId="{A053FB95-3BDA-4FF8-A14F-EF21A7374B7B}"/>
    <dgm:cxn modelId="{905B9148-6E0B-4401-9542-ACC5E7B144AF}" srcId="{A648EB6B-4B7C-4937-841D-8C2CCBEF3373}" destId="{4DD3316C-9724-4342-9DEB-B0A5FB47E813}" srcOrd="4" destOrd="0" parTransId="{CBAA85DE-AC4F-457E-9D25-1D9AA22EB0EC}" sibTransId="{77B2CDD0-0D26-4927-9FFD-FCAF183C4F9B}"/>
    <dgm:cxn modelId="{51A34473-E9D9-47CF-91F4-170BECD0B285}" type="presOf" srcId="{CDEA15D3-C72F-4EC3-AD13-50407000861C}" destId="{FB598EFD-9DD7-406B-8CC7-6450F4716608}" srcOrd="0" destOrd="0" presId="urn:microsoft.com/office/officeart/2005/8/layout/chevron2"/>
    <dgm:cxn modelId="{4065E87E-E3DD-43C0-B76B-6AE7ACFC017D}" type="presOf" srcId="{C00EF96E-A5B9-4D68-A039-B1C832BD6663}" destId="{E39C83C5-8970-4256-AD7F-A40DA3FE1271}" srcOrd="0" destOrd="0" presId="urn:microsoft.com/office/officeart/2005/8/layout/chevron2"/>
    <dgm:cxn modelId="{47E50B84-7EB3-4941-9DF7-75EFEFE78FE2}" srcId="{0D7928E0-8074-4BFA-9989-9C9592B525D4}" destId="{CDEA15D3-C72F-4EC3-AD13-50407000861C}" srcOrd="0" destOrd="0" parTransId="{4CEFC471-E0E0-463B-8ABA-2B99A8913C5B}" sibTransId="{5835EEAE-91D0-4F9E-B692-54EAEA70814A}"/>
    <dgm:cxn modelId="{07F2E181-D3BD-4B04-B06E-A156206E20C6}" srcId="{BA6D4B68-40CE-4320-B011-BDA41A3516AE}" destId="{C00EF96E-A5B9-4D68-A039-B1C832BD6663}" srcOrd="0" destOrd="0" parTransId="{319A01EB-3599-4070-BA38-A5215A40EAFD}" sibTransId="{620BF606-EE38-4956-81EF-391A96EF1ACE}"/>
    <dgm:cxn modelId="{AFA0E732-E2F2-4200-828C-4B7250B2B76D}" srcId="{A648EB6B-4B7C-4937-841D-8C2CCBEF3373}" destId="{31139D81-AC1D-4018-A320-9A816B00D58D}" srcOrd="0" destOrd="0" parTransId="{0DD81A96-4E4D-437B-94E1-F3A122806D0D}" sibTransId="{E4D02BAF-879E-4EA7-BBA5-B65BA5E27EDE}"/>
    <dgm:cxn modelId="{F94BF08C-0FE9-4AD5-AA9C-C2C716AA2DBC}" type="presOf" srcId="{4DD3316C-9724-4342-9DEB-B0A5FB47E813}" destId="{C2E23D20-FCF7-499D-9EDA-38EA7BEE832A}" srcOrd="0" destOrd="0" presId="urn:microsoft.com/office/officeart/2005/8/layout/chevron2"/>
    <dgm:cxn modelId="{A706D80D-84D0-4F17-8209-FFB89B49D885}" srcId="{31139D81-AC1D-4018-A320-9A816B00D58D}" destId="{53B05CF7-5434-4D02-8868-046C57610E70}" srcOrd="0" destOrd="0" parTransId="{578C803A-385A-4A95-885B-988A73DE0F21}" sibTransId="{5F5A5F9E-17E4-4FF2-BBC3-BAF0A2F17511}"/>
    <dgm:cxn modelId="{C48FBB48-80C4-4CF7-B4D1-5A2E0D68B76E}" srcId="{A648EB6B-4B7C-4937-841D-8C2CCBEF3373}" destId="{0D7928E0-8074-4BFA-9989-9C9592B525D4}" srcOrd="1" destOrd="0" parTransId="{91E94D11-60B2-4161-B3CE-F89F1648A12B}" sibTransId="{9449E71B-7D1B-466A-8F51-566FC1D6B891}"/>
    <dgm:cxn modelId="{3F6667D0-4E43-4FA1-89B2-67AE1545A18C}" type="presOf" srcId="{0964D518-2351-4D51-8E62-2FBD54E6190D}" destId="{0F9D2B24-CCCB-4908-ACC3-486BA2576EBF}" srcOrd="0" destOrd="1" presId="urn:microsoft.com/office/officeart/2005/8/layout/chevron2"/>
    <dgm:cxn modelId="{2037BD95-037E-4802-8761-38F8E803CC8C}" srcId="{4DD3316C-9724-4342-9DEB-B0A5FB47E813}" destId="{343FD6A1-CB39-420D-BE4D-6042FFF6C7B0}" srcOrd="2" destOrd="0" parTransId="{2D3FA488-75C4-4C10-B866-6DB8639968CF}" sibTransId="{A1B839EE-B0F7-408F-B73D-2C51F20AF0AE}"/>
    <dgm:cxn modelId="{77A7DFFD-BAE2-45C3-A1A5-42AA5540D324}" type="presOf" srcId="{CE7516F1-0E3E-4829-8D0D-27E568F6C9D3}" destId="{0F9D2B24-CCCB-4908-ACC3-486BA2576EBF}" srcOrd="0" destOrd="0" presId="urn:microsoft.com/office/officeart/2005/8/layout/chevron2"/>
    <dgm:cxn modelId="{850F9B2B-F057-4883-B313-B8692B566D6F}" type="presParOf" srcId="{D37EA8FB-D564-4BBF-BAC0-82AA22EC96AF}" destId="{C387299E-017D-4EC3-BE2C-78F39B66C1AC}" srcOrd="0" destOrd="0" presId="urn:microsoft.com/office/officeart/2005/8/layout/chevron2"/>
    <dgm:cxn modelId="{2CE73DAC-739B-4D19-A7B3-49B57D76AED3}" type="presParOf" srcId="{C387299E-017D-4EC3-BE2C-78F39B66C1AC}" destId="{1513B5A9-A7DB-47AB-A295-4AE4BACF378E}" srcOrd="0" destOrd="0" presId="urn:microsoft.com/office/officeart/2005/8/layout/chevron2"/>
    <dgm:cxn modelId="{FB5BFE30-5143-4170-89DA-35333C44E1BA}" type="presParOf" srcId="{C387299E-017D-4EC3-BE2C-78F39B66C1AC}" destId="{AC7607F3-C913-42C0-B57B-5A31E3DB139D}" srcOrd="1" destOrd="0" presId="urn:microsoft.com/office/officeart/2005/8/layout/chevron2"/>
    <dgm:cxn modelId="{48285209-AFFF-4BD6-A502-1A19922CCDE4}" type="presParOf" srcId="{D37EA8FB-D564-4BBF-BAC0-82AA22EC96AF}" destId="{D0C4948D-871E-448F-9101-C63A641A4D59}" srcOrd="1" destOrd="0" presId="urn:microsoft.com/office/officeart/2005/8/layout/chevron2"/>
    <dgm:cxn modelId="{3071383D-C9C5-4C10-BC05-4FDE9124C4EA}" type="presParOf" srcId="{D37EA8FB-D564-4BBF-BAC0-82AA22EC96AF}" destId="{7E020E72-2511-479D-9FC3-06D3E5342FD2}" srcOrd="2" destOrd="0" presId="urn:microsoft.com/office/officeart/2005/8/layout/chevron2"/>
    <dgm:cxn modelId="{9B8836EC-AA2C-44E4-876A-E4EDABBB7548}" type="presParOf" srcId="{7E020E72-2511-479D-9FC3-06D3E5342FD2}" destId="{40572342-69DE-4337-BFAC-DEDB73D624D0}" srcOrd="0" destOrd="0" presId="urn:microsoft.com/office/officeart/2005/8/layout/chevron2"/>
    <dgm:cxn modelId="{32D40427-8214-4AE5-A76E-47FA21542C31}" type="presParOf" srcId="{7E020E72-2511-479D-9FC3-06D3E5342FD2}" destId="{FB598EFD-9DD7-406B-8CC7-6450F4716608}" srcOrd="1" destOrd="0" presId="urn:microsoft.com/office/officeart/2005/8/layout/chevron2"/>
    <dgm:cxn modelId="{EE6EA7DB-0176-477B-8F6E-BB2D60054AF8}" type="presParOf" srcId="{D37EA8FB-D564-4BBF-BAC0-82AA22EC96AF}" destId="{63F00282-6E3D-4391-ABCA-E1BB5F165752}" srcOrd="3" destOrd="0" presId="urn:microsoft.com/office/officeart/2005/8/layout/chevron2"/>
    <dgm:cxn modelId="{C57FB078-9684-45AA-BB5C-E3EA7E93BB92}" type="presParOf" srcId="{D37EA8FB-D564-4BBF-BAC0-82AA22EC96AF}" destId="{CB673ECD-A46F-423C-8911-13EE74E56BB4}" srcOrd="4" destOrd="0" presId="urn:microsoft.com/office/officeart/2005/8/layout/chevron2"/>
    <dgm:cxn modelId="{2D806327-3043-4849-8A90-931FEAC1D9AD}" type="presParOf" srcId="{CB673ECD-A46F-423C-8911-13EE74E56BB4}" destId="{F5CCEF54-1498-4F55-8841-065C2EFF7D94}" srcOrd="0" destOrd="0" presId="urn:microsoft.com/office/officeart/2005/8/layout/chevron2"/>
    <dgm:cxn modelId="{B25CE43D-21AB-499C-AB72-BB06EF1E145C}" type="presParOf" srcId="{CB673ECD-A46F-423C-8911-13EE74E56BB4}" destId="{AC544A5A-2417-4970-956F-D3F6CD7FA597}" srcOrd="1" destOrd="0" presId="urn:microsoft.com/office/officeart/2005/8/layout/chevron2"/>
    <dgm:cxn modelId="{E220DC2C-9A9D-4C60-80CA-7606FD9B3832}" type="presParOf" srcId="{D37EA8FB-D564-4BBF-BAC0-82AA22EC96AF}" destId="{5CD34E46-221B-413C-AF5E-02A23CF4A510}" srcOrd="5" destOrd="0" presId="urn:microsoft.com/office/officeart/2005/8/layout/chevron2"/>
    <dgm:cxn modelId="{5EEA713D-265F-4EAD-B9F4-8D7E8861CB95}" type="presParOf" srcId="{D37EA8FB-D564-4BBF-BAC0-82AA22EC96AF}" destId="{DC61FAB7-7840-435F-BCCD-EA105F0B3A68}" srcOrd="6" destOrd="0" presId="urn:microsoft.com/office/officeart/2005/8/layout/chevron2"/>
    <dgm:cxn modelId="{9DAADFAE-0328-4F97-AE3C-E73F66C279DE}" type="presParOf" srcId="{DC61FAB7-7840-435F-BCCD-EA105F0B3A68}" destId="{BE90FD08-4CF0-47A0-B3FA-00D7657B5588}" srcOrd="0" destOrd="0" presId="urn:microsoft.com/office/officeart/2005/8/layout/chevron2"/>
    <dgm:cxn modelId="{127818C0-6CE7-4CCA-B1B4-81607029B346}" type="presParOf" srcId="{DC61FAB7-7840-435F-BCCD-EA105F0B3A68}" destId="{E39C83C5-8970-4256-AD7F-A40DA3FE1271}" srcOrd="1" destOrd="0" presId="urn:microsoft.com/office/officeart/2005/8/layout/chevron2"/>
    <dgm:cxn modelId="{0B929037-FCD9-4692-93D1-B9971CBDC8E7}" type="presParOf" srcId="{D37EA8FB-D564-4BBF-BAC0-82AA22EC96AF}" destId="{CF6E597E-04A2-4ACC-990D-FD8E9CFED512}" srcOrd="7" destOrd="0" presId="urn:microsoft.com/office/officeart/2005/8/layout/chevron2"/>
    <dgm:cxn modelId="{AC7B17C6-135C-40C5-B32C-3C2B0060F276}" type="presParOf" srcId="{D37EA8FB-D564-4BBF-BAC0-82AA22EC96AF}" destId="{47B2BBBA-3553-4675-AA13-6EF0F53B5CCC}" srcOrd="8" destOrd="0" presId="urn:microsoft.com/office/officeart/2005/8/layout/chevron2"/>
    <dgm:cxn modelId="{6FE170E2-32DF-48C9-A210-31ECB5DB1521}" type="presParOf" srcId="{47B2BBBA-3553-4675-AA13-6EF0F53B5CCC}" destId="{C2E23D20-FCF7-499D-9EDA-38EA7BEE832A}" srcOrd="0" destOrd="0" presId="urn:microsoft.com/office/officeart/2005/8/layout/chevron2"/>
    <dgm:cxn modelId="{7B2EAE26-9885-4490-A2B7-BC647E9DC74D}" type="presParOf" srcId="{47B2BBBA-3553-4675-AA13-6EF0F53B5CCC}" destId="{0F9D2B24-CCCB-4908-ACC3-486BA2576EBF}" srcOrd="1" destOrd="0" presId="urn:microsoft.com/office/officeart/2005/8/layout/chevron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A648EB6B-4B7C-4937-841D-8C2CCBEF3373}" type="doc">
      <dgm:prSet loTypeId="urn:microsoft.com/office/officeart/2005/8/layout/chevron2" loCatId="process" qsTypeId="urn:microsoft.com/office/officeart/2005/8/quickstyle/simple1" qsCatId="simple" csTypeId="urn:microsoft.com/office/officeart/2005/8/colors/accent1_4" csCatId="accent1" phldr="1"/>
      <dgm:spPr/>
      <dgm:t>
        <a:bodyPr/>
        <a:lstStyle/>
        <a:p>
          <a:endParaRPr lang="ru-RU"/>
        </a:p>
      </dgm:t>
    </dgm:pt>
    <dgm:pt modelId="{53B05CF7-5434-4D02-8868-046C57610E70}">
      <dgm:prSet custT="1"/>
      <dgm:spPr/>
      <dgm: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300" b="0" baseline="0" dirty="0" smtClean="0">
              <a:latin typeface="MontrealTS-Light" panose="02000603020000020003" pitchFamily="50" charset="0"/>
            </a:rPr>
            <a:t>Sources gathering started in </a:t>
          </a:r>
          <a:r>
            <a:rPr lang="en-GB" sz="1300" b="1" baseline="0" dirty="0" smtClean="0">
              <a:latin typeface="MontrealTS-Light" panose="02000603020000020003" pitchFamily="50" charset="0"/>
            </a:rPr>
            <a:t>2015</a:t>
          </a:r>
          <a:r>
            <a:rPr lang="en-GB" sz="1300" b="0" baseline="0" dirty="0" smtClean="0">
              <a:latin typeface="MontrealTS-Light" panose="02000603020000020003" pitchFamily="50" charset="0"/>
            </a:rPr>
            <a:t> (request to ETF from EE PCs).</a:t>
          </a:r>
          <a:endParaRPr lang="ru-RU" sz="1300" b="0" baseline="0" dirty="0">
            <a:latin typeface="MontrealTS-Light" panose="02000603020000020003" pitchFamily="50" charset="0"/>
          </a:endParaRPr>
        </a:p>
      </dgm:t>
    </dgm:pt>
    <dgm:pt modelId="{578C803A-385A-4A95-885B-988A73DE0F21}" type="parTrans" cxnId="{A706D80D-84D0-4F17-8209-FFB89B49D885}">
      <dgm:prSet/>
      <dgm:spPr/>
      <dgm:t>
        <a:bodyPr/>
        <a:lstStyle/>
        <a:p>
          <a:endParaRPr lang="ru-RU" sz="1300"/>
        </a:p>
      </dgm:t>
    </dgm:pt>
    <dgm:pt modelId="{5F5A5F9E-17E4-4FF2-BBC3-BAF0A2F17511}" type="sibTrans" cxnId="{A706D80D-84D0-4F17-8209-FFB89B49D885}">
      <dgm:prSet/>
      <dgm:spPr/>
      <dgm:t>
        <a:bodyPr/>
        <a:lstStyle/>
        <a:p>
          <a:endParaRPr lang="ru-RU" sz="1300"/>
        </a:p>
      </dgm:t>
    </dgm:pt>
    <dgm:pt modelId="{527C190A-3F3D-4A78-8390-264EC01FD561}">
      <dgm:prSet custT="1"/>
      <dgm:spPr/>
      <dgm:t>
        <a:bodyPr/>
        <a:lstStyle/>
        <a:p>
          <a:pPr rtl="0"/>
          <a:r>
            <a:rPr lang="en-GB" sz="1300" b="1" baseline="0" dirty="0" smtClean="0">
              <a:latin typeface="MontrealTS-Light" panose="02000603020000020003" pitchFamily="50" charset="0"/>
            </a:rPr>
            <a:t>Added value to EC &amp; ETF Mappings (+) </a:t>
          </a:r>
          <a:r>
            <a:rPr lang="en-GB" sz="1300" b="0" baseline="0" dirty="0" smtClean="0">
              <a:latin typeface="MontrealTS-Light" panose="02000603020000020003" pitchFamily="50" charset="0"/>
            </a:rPr>
            <a:t>providing comprehensive picture on the fragmented, multifaceted &amp; high in policy agendas discussions on </a:t>
          </a:r>
          <a:r>
            <a:rPr lang="en-GB" sz="1300" b="0" baseline="0" dirty="0" err="1" smtClean="0">
              <a:latin typeface="MontrealTS-Light" panose="02000603020000020003" pitchFamily="50" charset="0"/>
            </a:rPr>
            <a:t>CoVEs</a:t>
          </a:r>
          <a:r>
            <a:rPr lang="en-GB" sz="1300" b="0" baseline="0" dirty="0" smtClean="0">
              <a:latin typeface="MontrealTS-Light" panose="02000603020000020003" pitchFamily="50" charset="0"/>
            </a:rPr>
            <a:t> worldwide </a:t>
          </a:r>
          <a:r>
            <a:rPr lang="en-GB" sz="1300" dirty="0" smtClean="0">
              <a:latin typeface="Tahoma" panose="020B0604030504040204" pitchFamily="34" charset="0"/>
              <a:ea typeface="Tahoma" panose="020B0604030504040204" pitchFamily="34" charset="0"/>
              <a:cs typeface="Tahoma" panose="020B0604030504040204" pitchFamily="34" charset="0"/>
            </a:rPr>
            <a:t>.</a:t>
          </a:r>
          <a:endParaRPr lang="ru-RU" sz="1300" dirty="0"/>
        </a:p>
      </dgm:t>
    </dgm:pt>
    <dgm:pt modelId="{A6BE43B8-E273-4420-843C-4792B2200981}" type="parTrans" cxnId="{8F74F8FC-2708-4B4A-A919-66F5CEE464B6}">
      <dgm:prSet/>
      <dgm:spPr/>
      <dgm:t>
        <a:bodyPr/>
        <a:lstStyle/>
        <a:p>
          <a:endParaRPr lang="ru-RU" sz="1300"/>
        </a:p>
      </dgm:t>
    </dgm:pt>
    <dgm:pt modelId="{D97EC2B3-532C-4EF2-9BF9-D932B16E70A5}" type="sibTrans" cxnId="{8F74F8FC-2708-4B4A-A919-66F5CEE464B6}">
      <dgm:prSet/>
      <dgm:spPr/>
      <dgm:t>
        <a:bodyPr/>
        <a:lstStyle/>
        <a:p>
          <a:endParaRPr lang="ru-RU" sz="1300"/>
        </a:p>
      </dgm:t>
    </dgm:pt>
    <dgm:pt modelId="{E85CC883-04D0-4907-BD65-BE4CBE93AA78}">
      <dgm:prSet custT="1"/>
      <dgm:spPr/>
      <dgm:t>
        <a:bodyPr/>
        <a:lstStyle/>
        <a:p>
          <a:pPr rtl="0"/>
          <a:endParaRPr lang="ru-RU" sz="1300"/>
        </a:p>
      </dgm:t>
    </dgm:pt>
    <dgm:pt modelId="{F5EC2C32-EFE5-440F-921B-5D7C4BC7C258}" type="parTrans" cxnId="{8702244C-3489-4831-9FEA-89DF9FA62FE1}">
      <dgm:prSet/>
      <dgm:spPr/>
      <dgm:t>
        <a:bodyPr/>
        <a:lstStyle/>
        <a:p>
          <a:endParaRPr lang="ru-RU" sz="1300"/>
        </a:p>
      </dgm:t>
    </dgm:pt>
    <dgm:pt modelId="{9B2763AC-DA7E-4EAA-AC15-6B9261E25D04}" type="sibTrans" cxnId="{8702244C-3489-4831-9FEA-89DF9FA62FE1}">
      <dgm:prSet/>
      <dgm:spPr/>
      <dgm:t>
        <a:bodyPr/>
        <a:lstStyle/>
        <a:p>
          <a:endParaRPr lang="ru-RU" sz="1300"/>
        </a:p>
      </dgm:t>
    </dgm:pt>
    <dgm:pt modelId="{BA6D4B68-40CE-4320-B011-BDA41A3516AE}">
      <dgm:prSet custT="1"/>
      <dgm:spPr>
        <a:solidFill>
          <a:schemeClr val="bg2"/>
        </a:solidFill>
        <a:ln>
          <a:solidFill>
            <a:schemeClr val="bg2"/>
          </a:solidFill>
        </a:ln>
      </dgm:spPr>
      <dgm:t>
        <a:bodyPr/>
        <a:lstStyle/>
        <a:p>
          <a:pPr rtl="0"/>
          <a:r>
            <a:rPr lang="en-GB" sz="1300" b="0" baseline="0" smtClean="0">
              <a:latin typeface="MontrealTS-Light" panose="02000603020000020003" pitchFamily="50" charset="0"/>
            </a:rPr>
            <a:t> </a:t>
          </a:r>
          <a:endParaRPr lang="ru-RU" sz="1300" dirty="0"/>
        </a:p>
      </dgm:t>
    </dgm:pt>
    <dgm:pt modelId="{208CA7E5-EB02-4387-816B-0CE9A7BE6834}" type="parTrans" cxnId="{9406DF9F-8FD1-429B-900A-5D428FFE20F2}">
      <dgm:prSet/>
      <dgm:spPr/>
      <dgm:t>
        <a:bodyPr/>
        <a:lstStyle/>
        <a:p>
          <a:endParaRPr lang="uk-UA" sz="1300"/>
        </a:p>
      </dgm:t>
    </dgm:pt>
    <dgm:pt modelId="{8A66E31C-053D-4C0D-A768-23CC5B3DAAB5}" type="sibTrans" cxnId="{9406DF9F-8FD1-429B-900A-5D428FFE20F2}">
      <dgm:prSet/>
      <dgm:spPr/>
      <dgm:t>
        <a:bodyPr/>
        <a:lstStyle/>
        <a:p>
          <a:endParaRPr lang="uk-UA" sz="1300"/>
        </a:p>
      </dgm:t>
    </dgm:pt>
    <dgm:pt modelId="{C00EF96E-A5B9-4D68-A039-B1C832BD6663}">
      <dgm:prSet custT="1"/>
      <dgm:spPr>
        <a:ln>
          <a:solidFill>
            <a:schemeClr val="bg2"/>
          </a:solidFill>
        </a:ln>
      </dgm:spPr>
      <dgm:t>
        <a:bodyPr/>
        <a:lstStyle/>
        <a:p>
          <a:r>
            <a:rPr lang="en-GB" sz="1300" b="1" baseline="0" dirty="0" smtClean="0">
              <a:latin typeface="MontrealTS-Light" panose="02000603020000020003" pitchFamily="50" charset="0"/>
            </a:rPr>
            <a:t>Supported &amp; Complemented </a:t>
          </a:r>
          <a:r>
            <a:rPr lang="en-GB" sz="1300" b="0" baseline="0" dirty="0" smtClean="0">
              <a:latin typeface="MontrealTS-Light" panose="02000603020000020003" pitchFamily="50" charset="0"/>
            </a:rPr>
            <a:t>the elaboration of different analysis presented in the ETF document (e.g. typology for set-ups , role of donors, ETF PCs mapping, transmission of excellence etc.)</a:t>
          </a:r>
          <a:endParaRPr lang="uk-UA" sz="1300" b="0" baseline="0" dirty="0">
            <a:latin typeface="MontrealTS-Light" panose="02000603020000020003" pitchFamily="50" charset="0"/>
          </a:endParaRPr>
        </a:p>
      </dgm:t>
    </dgm:pt>
    <dgm:pt modelId="{319A01EB-3599-4070-BA38-A5215A40EAFD}" type="parTrans" cxnId="{07F2E181-D3BD-4B04-B06E-A156206E20C6}">
      <dgm:prSet/>
      <dgm:spPr/>
      <dgm:t>
        <a:bodyPr/>
        <a:lstStyle/>
        <a:p>
          <a:endParaRPr lang="uk-UA" sz="1300"/>
        </a:p>
      </dgm:t>
    </dgm:pt>
    <dgm:pt modelId="{620BF606-EE38-4956-81EF-391A96EF1ACE}" type="sibTrans" cxnId="{07F2E181-D3BD-4B04-B06E-A156206E20C6}">
      <dgm:prSet/>
      <dgm:spPr/>
      <dgm:t>
        <a:bodyPr/>
        <a:lstStyle/>
        <a:p>
          <a:endParaRPr lang="uk-UA" sz="1300"/>
        </a:p>
      </dgm:t>
    </dgm:pt>
    <dgm:pt modelId="{CDEA15D3-C72F-4EC3-AD13-50407000861C}">
      <dgm:prSet custT="1"/>
      <dgm:spPr/>
      <dgm:t>
        <a:bodyPr/>
        <a:lstStyle/>
        <a:p>
          <a:r>
            <a:rPr lang="en-GB" sz="1300" b="1" baseline="0" dirty="0" smtClean="0">
              <a:latin typeface="MontrealTS-Light" panose="02000603020000020003" pitchFamily="50" charset="0"/>
            </a:rPr>
            <a:t>Strong focus on and use of </a:t>
          </a:r>
          <a:r>
            <a:rPr lang="en-GB" sz="1300" b="0" baseline="0" dirty="0" smtClean="0">
              <a:latin typeface="MontrealTS-Light" panose="02000603020000020003" pitchFamily="50" charset="0"/>
            </a:rPr>
            <a:t>VET history, VET institutions, Role of VET in Employment, Digital revolution,  EU </a:t>
          </a:r>
          <a:r>
            <a:rPr lang="en-GB" sz="1300" b="0" i="1" baseline="0" dirty="0" smtClean="0">
              <a:latin typeface="MontrealTS-Light" panose="02000603020000020003" pitchFamily="50" charset="0"/>
            </a:rPr>
            <a:t>acquis </a:t>
          </a:r>
          <a:r>
            <a:rPr lang="en-GB" sz="1300" b="0" i="1" baseline="0" dirty="0" err="1" smtClean="0">
              <a:latin typeface="MontrealTS-Light" panose="02000603020000020003" pitchFamily="50" charset="0"/>
            </a:rPr>
            <a:t>communautaire</a:t>
          </a:r>
          <a:r>
            <a:rPr lang="en-GB" sz="1300" b="0" baseline="0" dirty="0" smtClean="0">
              <a:latin typeface="MontrealTS-Light" panose="02000603020000020003" pitchFamily="50" charset="0"/>
            </a:rPr>
            <a:t>, International approaches and examples, donor experiences, academic developments (etc.)</a:t>
          </a:r>
          <a:endParaRPr lang="uk-UA" sz="1300" b="0" baseline="0" dirty="0">
            <a:latin typeface="MontrealTS-Light" panose="02000603020000020003" pitchFamily="50" charset="0"/>
          </a:endParaRPr>
        </a:p>
      </dgm:t>
    </dgm:pt>
    <dgm:pt modelId="{4CEFC471-E0E0-463B-8ABA-2B99A8913C5B}" type="parTrans" cxnId="{47E50B84-7EB3-4941-9DF7-75EFEFE78FE2}">
      <dgm:prSet/>
      <dgm:spPr/>
      <dgm:t>
        <a:bodyPr/>
        <a:lstStyle/>
        <a:p>
          <a:endParaRPr lang="en-US" sz="1300"/>
        </a:p>
      </dgm:t>
    </dgm:pt>
    <dgm:pt modelId="{5835EEAE-91D0-4F9E-B692-54EAEA70814A}" type="sibTrans" cxnId="{47E50B84-7EB3-4941-9DF7-75EFEFE78FE2}">
      <dgm:prSet/>
      <dgm:spPr/>
      <dgm:t>
        <a:bodyPr/>
        <a:lstStyle/>
        <a:p>
          <a:endParaRPr lang="en-US" sz="1300"/>
        </a:p>
      </dgm:t>
    </dgm:pt>
    <dgm:pt modelId="{4DD3316C-9724-4342-9DEB-B0A5FB47E813}">
      <dgm:prSet custT="1"/>
      <dgm:spPr/>
      <dgm:t>
        <a:bodyPr/>
        <a:lstStyle/>
        <a:p>
          <a:endParaRPr lang="uk-UA" sz="1300" dirty="0"/>
        </a:p>
      </dgm:t>
    </dgm:pt>
    <dgm:pt modelId="{CBAA85DE-AC4F-457E-9D25-1D9AA22EB0EC}" type="parTrans" cxnId="{905B9148-6E0B-4401-9542-ACC5E7B144AF}">
      <dgm:prSet/>
      <dgm:spPr/>
      <dgm:t>
        <a:bodyPr/>
        <a:lstStyle/>
        <a:p>
          <a:endParaRPr lang="en-US" sz="1300"/>
        </a:p>
      </dgm:t>
    </dgm:pt>
    <dgm:pt modelId="{77B2CDD0-0D26-4927-9FFD-FCAF183C4F9B}" type="sibTrans" cxnId="{905B9148-6E0B-4401-9542-ACC5E7B144AF}">
      <dgm:prSet/>
      <dgm:spPr/>
      <dgm:t>
        <a:bodyPr/>
        <a:lstStyle/>
        <a:p>
          <a:endParaRPr lang="en-US" sz="1300"/>
        </a:p>
      </dgm:t>
    </dgm:pt>
    <dgm:pt modelId="{CE7516F1-0E3E-4829-8D0D-27E568F6C9D3}">
      <dgm:prSet custT="1"/>
      <dgm:spPr/>
      <dgm:t>
        <a:bodyPr/>
        <a:lstStyle/>
        <a:p>
          <a:r>
            <a:rPr lang="en-GB" sz="1300" b="1" baseline="0" dirty="0" smtClean="0">
              <a:latin typeface="MontrealTS-Light" panose="02000603020000020003" pitchFamily="50" charset="0"/>
            </a:rPr>
            <a:t>Identified gaps on the need for further research </a:t>
          </a:r>
          <a:r>
            <a:rPr lang="en-GB" sz="1300" b="0" baseline="0" dirty="0" smtClean="0">
              <a:latin typeface="MontrealTS-Light" panose="02000603020000020003" pitchFamily="50" charset="0"/>
            </a:rPr>
            <a:t>(e.g. survey in policy processes &amp; system change, study cases, lack of evaluation and monitoring practices -performance assessments-, VET &amp; Innovation etc.).</a:t>
          </a:r>
          <a:endParaRPr lang="en-US" sz="1300" b="0" baseline="0" dirty="0">
            <a:latin typeface="MontrealTS-Light" panose="02000603020000020003" pitchFamily="50" charset="0"/>
          </a:endParaRPr>
        </a:p>
      </dgm:t>
    </dgm:pt>
    <dgm:pt modelId="{FC9A6D10-1719-4D5A-AF31-FF0A416D7EF1}" type="parTrans" cxnId="{8A8342DC-737A-4364-9AEA-92ADAF1D6539}">
      <dgm:prSet/>
      <dgm:spPr/>
      <dgm:t>
        <a:bodyPr/>
        <a:lstStyle/>
        <a:p>
          <a:endParaRPr lang="en-US" sz="1300"/>
        </a:p>
      </dgm:t>
    </dgm:pt>
    <dgm:pt modelId="{D0D3EFE1-8E1E-4CF8-8856-83C1BD03F929}" type="sibTrans" cxnId="{8A8342DC-737A-4364-9AEA-92ADAF1D6539}">
      <dgm:prSet/>
      <dgm:spPr/>
      <dgm:t>
        <a:bodyPr/>
        <a:lstStyle/>
        <a:p>
          <a:endParaRPr lang="en-US" sz="1300"/>
        </a:p>
      </dgm:t>
    </dgm:pt>
    <dgm:pt modelId="{0D7928E0-8074-4BFA-9989-9C9592B525D4}">
      <dgm:prSet custT="1"/>
      <dgm:spPr/>
      <dgm: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ru-RU" sz="1300" dirty="0"/>
        </a:p>
      </dgm:t>
    </dgm:pt>
    <dgm:pt modelId="{9449E71B-7D1B-466A-8F51-566FC1D6B891}" type="sibTrans" cxnId="{C48FBB48-80C4-4CF7-B4D1-5A2E0D68B76E}">
      <dgm:prSet/>
      <dgm:spPr/>
      <dgm:t>
        <a:bodyPr/>
        <a:lstStyle/>
        <a:p>
          <a:endParaRPr lang="en-US" sz="1300"/>
        </a:p>
      </dgm:t>
    </dgm:pt>
    <dgm:pt modelId="{91E94D11-60B2-4161-B3CE-F89F1648A12B}" type="parTrans" cxnId="{C48FBB48-80C4-4CF7-B4D1-5A2E0D68B76E}">
      <dgm:prSet/>
      <dgm:spPr/>
      <dgm:t>
        <a:bodyPr/>
        <a:lstStyle/>
        <a:p>
          <a:endParaRPr lang="en-US" sz="1300"/>
        </a:p>
      </dgm:t>
    </dgm:pt>
    <dgm:pt modelId="{31139D81-AC1D-4018-A320-9A816B00D58D}">
      <dgm:prSet custT="1"/>
      <dgm:spPr>
        <a:solidFill>
          <a:schemeClr val="bg2"/>
        </a:solidFill>
        <a:ln>
          <a:solidFill>
            <a:schemeClr val="bg2"/>
          </a:solidFill>
        </a:ln>
      </dgm:spPr>
      <dgm:t>
        <a:bodyPr/>
        <a:lstStyle/>
        <a:p>
          <a:pPr rtl="0"/>
          <a:endParaRPr lang="ru-RU" sz="1300" dirty="0"/>
        </a:p>
      </dgm:t>
    </dgm:pt>
    <dgm:pt modelId="{E4D02BAF-879E-4EA7-BBA5-B65BA5E27EDE}" type="sibTrans" cxnId="{AFA0E732-E2F2-4200-828C-4B7250B2B76D}">
      <dgm:prSet/>
      <dgm:spPr/>
      <dgm:t>
        <a:bodyPr/>
        <a:lstStyle/>
        <a:p>
          <a:endParaRPr lang="ru-RU" sz="1300"/>
        </a:p>
      </dgm:t>
    </dgm:pt>
    <dgm:pt modelId="{0DD81A96-4E4D-437B-94E1-F3A122806D0D}" type="parTrans" cxnId="{AFA0E732-E2F2-4200-828C-4B7250B2B76D}">
      <dgm:prSet/>
      <dgm:spPr/>
      <dgm:t>
        <a:bodyPr/>
        <a:lstStyle/>
        <a:p>
          <a:endParaRPr lang="ru-RU" sz="1300"/>
        </a:p>
      </dgm:t>
    </dgm:pt>
    <dgm:pt modelId="{343FD6A1-CB39-420D-BE4D-6042FFF6C7B0}">
      <dgm:prSet custT="1"/>
      <dgm:spPr/>
      <dgm:t>
        <a:bodyPr/>
        <a:lstStyle/>
        <a:p>
          <a:endParaRPr lang="en-US" sz="1300" b="0" baseline="0" dirty="0">
            <a:latin typeface="MontrealTS-Light" panose="02000603020000020003" pitchFamily="50" charset="0"/>
          </a:endParaRPr>
        </a:p>
      </dgm:t>
    </dgm:pt>
    <dgm:pt modelId="{2D3FA488-75C4-4C10-B866-6DB8639968CF}" type="parTrans" cxnId="{2037BD95-037E-4802-8761-38F8E803CC8C}">
      <dgm:prSet/>
      <dgm:spPr/>
      <dgm:t>
        <a:bodyPr/>
        <a:lstStyle/>
        <a:p>
          <a:endParaRPr lang="en-US"/>
        </a:p>
      </dgm:t>
    </dgm:pt>
    <dgm:pt modelId="{A1B839EE-B0F7-408F-B73D-2C51F20AF0AE}" type="sibTrans" cxnId="{2037BD95-037E-4802-8761-38F8E803CC8C}">
      <dgm:prSet/>
      <dgm:spPr/>
      <dgm:t>
        <a:bodyPr/>
        <a:lstStyle/>
        <a:p>
          <a:endParaRPr lang="en-US"/>
        </a:p>
      </dgm:t>
    </dgm:pt>
    <dgm:pt modelId="{D37EA8FB-D564-4BBF-BAC0-82AA22EC96AF}" type="pres">
      <dgm:prSet presAssocID="{A648EB6B-4B7C-4937-841D-8C2CCBEF3373}" presName="linearFlow" presStyleCnt="0">
        <dgm:presLayoutVars>
          <dgm:dir/>
          <dgm:animLvl val="lvl"/>
          <dgm:resizeHandles val="exact"/>
        </dgm:presLayoutVars>
      </dgm:prSet>
      <dgm:spPr/>
      <dgm:t>
        <a:bodyPr/>
        <a:lstStyle/>
        <a:p>
          <a:endParaRPr lang="uk-UA"/>
        </a:p>
      </dgm:t>
    </dgm:pt>
    <dgm:pt modelId="{C387299E-017D-4EC3-BE2C-78F39B66C1AC}" type="pres">
      <dgm:prSet presAssocID="{31139D81-AC1D-4018-A320-9A816B00D58D}" presName="composite" presStyleCnt="0"/>
      <dgm:spPr/>
      <dgm:t>
        <a:bodyPr/>
        <a:lstStyle/>
        <a:p>
          <a:endParaRPr lang="en-US"/>
        </a:p>
      </dgm:t>
    </dgm:pt>
    <dgm:pt modelId="{1513B5A9-A7DB-47AB-A295-4AE4BACF378E}" type="pres">
      <dgm:prSet presAssocID="{31139D81-AC1D-4018-A320-9A816B00D58D}" presName="parentText" presStyleLbl="alignNode1" presStyleIdx="0" presStyleCnt="5">
        <dgm:presLayoutVars>
          <dgm:chMax val="1"/>
          <dgm:bulletEnabled val="1"/>
        </dgm:presLayoutVars>
      </dgm:prSet>
      <dgm:spPr/>
      <dgm:t>
        <a:bodyPr/>
        <a:lstStyle/>
        <a:p>
          <a:endParaRPr lang="uk-UA"/>
        </a:p>
      </dgm:t>
    </dgm:pt>
    <dgm:pt modelId="{AC7607F3-C913-42C0-B57B-5A31E3DB139D}" type="pres">
      <dgm:prSet presAssocID="{31139D81-AC1D-4018-A320-9A816B00D58D}" presName="descendantText" presStyleLbl="alignAcc1" presStyleIdx="0" presStyleCnt="5" custScaleY="105647">
        <dgm:presLayoutVars>
          <dgm:bulletEnabled val="1"/>
        </dgm:presLayoutVars>
      </dgm:prSet>
      <dgm:spPr/>
      <dgm:t>
        <a:bodyPr/>
        <a:lstStyle/>
        <a:p>
          <a:endParaRPr lang="uk-UA"/>
        </a:p>
      </dgm:t>
    </dgm:pt>
    <dgm:pt modelId="{D0C4948D-871E-448F-9101-C63A641A4D59}" type="pres">
      <dgm:prSet presAssocID="{E4D02BAF-879E-4EA7-BBA5-B65BA5E27EDE}" presName="sp" presStyleCnt="0"/>
      <dgm:spPr/>
      <dgm:t>
        <a:bodyPr/>
        <a:lstStyle/>
        <a:p>
          <a:endParaRPr lang="en-US"/>
        </a:p>
      </dgm:t>
    </dgm:pt>
    <dgm:pt modelId="{7E020E72-2511-479D-9FC3-06D3E5342FD2}" type="pres">
      <dgm:prSet presAssocID="{0D7928E0-8074-4BFA-9989-9C9592B525D4}" presName="composite" presStyleCnt="0"/>
      <dgm:spPr/>
      <dgm:t>
        <a:bodyPr/>
        <a:lstStyle/>
        <a:p>
          <a:endParaRPr lang="en-US"/>
        </a:p>
      </dgm:t>
    </dgm:pt>
    <dgm:pt modelId="{40572342-69DE-4337-BFAC-DEDB73D624D0}" type="pres">
      <dgm:prSet presAssocID="{0D7928E0-8074-4BFA-9989-9C9592B525D4}" presName="parentText" presStyleLbl="alignNode1" presStyleIdx="1" presStyleCnt="5">
        <dgm:presLayoutVars>
          <dgm:chMax val="1"/>
          <dgm:bulletEnabled val="1"/>
        </dgm:presLayoutVars>
      </dgm:prSet>
      <dgm:spPr/>
      <dgm:t>
        <a:bodyPr/>
        <a:lstStyle/>
        <a:p>
          <a:endParaRPr lang="uk-UA"/>
        </a:p>
      </dgm:t>
    </dgm:pt>
    <dgm:pt modelId="{FB598EFD-9DD7-406B-8CC7-6450F4716608}" type="pres">
      <dgm:prSet presAssocID="{0D7928E0-8074-4BFA-9989-9C9592B525D4}" presName="descendantText" presStyleLbl="alignAcc1" presStyleIdx="1" presStyleCnt="5" custScaleY="117969">
        <dgm:presLayoutVars>
          <dgm:bulletEnabled val="1"/>
        </dgm:presLayoutVars>
      </dgm:prSet>
      <dgm:spPr/>
      <dgm:t>
        <a:bodyPr/>
        <a:lstStyle/>
        <a:p>
          <a:endParaRPr lang="uk-UA"/>
        </a:p>
      </dgm:t>
    </dgm:pt>
    <dgm:pt modelId="{63F00282-6E3D-4391-ABCA-E1BB5F165752}" type="pres">
      <dgm:prSet presAssocID="{9449E71B-7D1B-466A-8F51-566FC1D6B891}" presName="sp" presStyleCnt="0"/>
      <dgm:spPr/>
      <dgm:t>
        <a:bodyPr/>
        <a:lstStyle/>
        <a:p>
          <a:endParaRPr lang="en-US"/>
        </a:p>
      </dgm:t>
    </dgm:pt>
    <dgm:pt modelId="{CB673ECD-A46F-423C-8911-13EE74E56BB4}" type="pres">
      <dgm:prSet presAssocID="{E85CC883-04D0-4907-BD65-BE4CBE93AA78}" presName="composite" presStyleCnt="0"/>
      <dgm:spPr/>
      <dgm:t>
        <a:bodyPr/>
        <a:lstStyle/>
        <a:p>
          <a:endParaRPr lang="en-US"/>
        </a:p>
      </dgm:t>
    </dgm:pt>
    <dgm:pt modelId="{F5CCEF54-1498-4F55-8841-065C2EFF7D94}" type="pres">
      <dgm:prSet presAssocID="{E85CC883-04D0-4907-BD65-BE4CBE93AA78}" presName="parentText" presStyleLbl="alignNode1" presStyleIdx="2" presStyleCnt="5">
        <dgm:presLayoutVars>
          <dgm:chMax val="1"/>
          <dgm:bulletEnabled val="1"/>
        </dgm:presLayoutVars>
      </dgm:prSet>
      <dgm:spPr/>
      <dgm:t>
        <a:bodyPr/>
        <a:lstStyle/>
        <a:p>
          <a:endParaRPr lang="uk-UA"/>
        </a:p>
      </dgm:t>
    </dgm:pt>
    <dgm:pt modelId="{AC544A5A-2417-4970-956F-D3F6CD7FA597}" type="pres">
      <dgm:prSet presAssocID="{E85CC883-04D0-4907-BD65-BE4CBE93AA78}" presName="descendantText" presStyleLbl="alignAcc1" presStyleIdx="2" presStyleCnt="5" custScaleY="94356">
        <dgm:presLayoutVars>
          <dgm:bulletEnabled val="1"/>
        </dgm:presLayoutVars>
      </dgm:prSet>
      <dgm:spPr/>
      <dgm:t>
        <a:bodyPr/>
        <a:lstStyle/>
        <a:p>
          <a:endParaRPr lang="uk-UA"/>
        </a:p>
      </dgm:t>
    </dgm:pt>
    <dgm:pt modelId="{5CD34E46-221B-413C-AF5E-02A23CF4A510}" type="pres">
      <dgm:prSet presAssocID="{9B2763AC-DA7E-4EAA-AC15-6B9261E25D04}" presName="sp" presStyleCnt="0"/>
      <dgm:spPr/>
      <dgm:t>
        <a:bodyPr/>
        <a:lstStyle/>
        <a:p>
          <a:endParaRPr lang="en-US"/>
        </a:p>
      </dgm:t>
    </dgm:pt>
    <dgm:pt modelId="{DC61FAB7-7840-435F-BCCD-EA105F0B3A68}" type="pres">
      <dgm:prSet presAssocID="{BA6D4B68-40CE-4320-B011-BDA41A3516AE}" presName="composite" presStyleCnt="0"/>
      <dgm:spPr/>
      <dgm:t>
        <a:bodyPr/>
        <a:lstStyle/>
        <a:p>
          <a:endParaRPr lang="en-US"/>
        </a:p>
      </dgm:t>
    </dgm:pt>
    <dgm:pt modelId="{BE90FD08-4CF0-47A0-B3FA-00D7657B5588}" type="pres">
      <dgm:prSet presAssocID="{BA6D4B68-40CE-4320-B011-BDA41A3516AE}" presName="parentText" presStyleLbl="alignNode1" presStyleIdx="3" presStyleCnt="5">
        <dgm:presLayoutVars>
          <dgm:chMax val="1"/>
          <dgm:bulletEnabled val="1"/>
        </dgm:presLayoutVars>
      </dgm:prSet>
      <dgm:spPr/>
      <dgm:t>
        <a:bodyPr/>
        <a:lstStyle/>
        <a:p>
          <a:endParaRPr lang="uk-UA"/>
        </a:p>
      </dgm:t>
    </dgm:pt>
    <dgm:pt modelId="{E39C83C5-8970-4256-AD7F-A40DA3FE1271}" type="pres">
      <dgm:prSet presAssocID="{BA6D4B68-40CE-4320-B011-BDA41A3516AE}" presName="descendantText" presStyleLbl="alignAcc1" presStyleIdx="3" presStyleCnt="5" custScaleY="90037">
        <dgm:presLayoutVars>
          <dgm:bulletEnabled val="1"/>
        </dgm:presLayoutVars>
      </dgm:prSet>
      <dgm:spPr/>
      <dgm:t>
        <a:bodyPr/>
        <a:lstStyle/>
        <a:p>
          <a:endParaRPr lang="uk-UA"/>
        </a:p>
      </dgm:t>
    </dgm:pt>
    <dgm:pt modelId="{CF6E597E-04A2-4ACC-990D-FD8E9CFED512}" type="pres">
      <dgm:prSet presAssocID="{8A66E31C-053D-4C0D-A768-23CC5B3DAAB5}" presName="sp" presStyleCnt="0"/>
      <dgm:spPr/>
      <dgm:t>
        <a:bodyPr/>
        <a:lstStyle/>
        <a:p>
          <a:endParaRPr lang="en-US"/>
        </a:p>
      </dgm:t>
    </dgm:pt>
    <dgm:pt modelId="{47B2BBBA-3553-4675-AA13-6EF0F53B5CCC}" type="pres">
      <dgm:prSet presAssocID="{4DD3316C-9724-4342-9DEB-B0A5FB47E813}" presName="composite" presStyleCnt="0"/>
      <dgm:spPr/>
      <dgm:t>
        <a:bodyPr/>
        <a:lstStyle/>
        <a:p>
          <a:endParaRPr lang="en-US"/>
        </a:p>
      </dgm:t>
    </dgm:pt>
    <dgm:pt modelId="{C2E23D20-FCF7-499D-9EDA-38EA7BEE832A}" type="pres">
      <dgm:prSet presAssocID="{4DD3316C-9724-4342-9DEB-B0A5FB47E813}" presName="parentText" presStyleLbl="alignNode1" presStyleIdx="4" presStyleCnt="5">
        <dgm:presLayoutVars>
          <dgm:chMax val="1"/>
          <dgm:bulletEnabled val="1"/>
        </dgm:presLayoutVars>
      </dgm:prSet>
      <dgm:spPr/>
      <dgm:t>
        <a:bodyPr/>
        <a:lstStyle/>
        <a:p>
          <a:endParaRPr lang="en-US"/>
        </a:p>
      </dgm:t>
    </dgm:pt>
    <dgm:pt modelId="{0F9D2B24-CCCB-4908-ACC3-486BA2576EBF}" type="pres">
      <dgm:prSet presAssocID="{4DD3316C-9724-4342-9DEB-B0A5FB47E813}" presName="descendantText" presStyleLbl="alignAcc1" presStyleIdx="4" presStyleCnt="5" custScaleY="215395" custLinFactNeighborX="174" custLinFactNeighborY="-16483">
        <dgm:presLayoutVars>
          <dgm:bulletEnabled val="1"/>
        </dgm:presLayoutVars>
      </dgm:prSet>
      <dgm:spPr/>
      <dgm:t>
        <a:bodyPr/>
        <a:lstStyle/>
        <a:p>
          <a:endParaRPr lang="en-US"/>
        </a:p>
      </dgm:t>
    </dgm:pt>
  </dgm:ptLst>
  <dgm:cxnLst>
    <dgm:cxn modelId="{603615FA-B013-4F38-B495-B21E643D69C1}" type="presOf" srcId="{0D7928E0-8074-4BFA-9989-9C9592B525D4}" destId="{40572342-69DE-4337-BFAC-DEDB73D624D0}" srcOrd="0" destOrd="0" presId="urn:microsoft.com/office/officeart/2005/8/layout/chevron2"/>
    <dgm:cxn modelId="{D44C0419-94A3-4E95-89B0-EEFD6930E9FB}" type="presOf" srcId="{527C190A-3F3D-4A78-8390-264EC01FD561}" destId="{AC544A5A-2417-4970-956F-D3F6CD7FA597}" srcOrd="0" destOrd="0" presId="urn:microsoft.com/office/officeart/2005/8/layout/chevron2"/>
    <dgm:cxn modelId="{6FFEBE82-DD67-4908-9C4A-202352ABBD27}" type="presOf" srcId="{E85CC883-04D0-4907-BD65-BE4CBE93AA78}" destId="{F5CCEF54-1498-4F55-8841-065C2EFF7D94}" srcOrd="0" destOrd="0" presId="urn:microsoft.com/office/officeart/2005/8/layout/chevron2"/>
    <dgm:cxn modelId="{8702244C-3489-4831-9FEA-89DF9FA62FE1}" srcId="{A648EB6B-4B7C-4937-841D-8C2CCBEF3373}" destId="{E85CC883-04D0-4907-BD65-BE4CBE93AA78}" srcOrd="2" destOrd="0" parTransId="{F5EC2C32-EFE5-440F-921B-5D7C4BC7C258}" sibTransId="{9B2763AC-DA7E-4EAA-AC15-6B9261E25D04}"/>
    <dgm:cxn modelId="{81153E89-1035-4268-90C4-7FA9FC17F2AF}" type="presOf" srcId="{A648EB6B-4B7C-4937-841D-8C2CCBEF3373}" destId="{D37EA8FB-D564-4BBF-BAC0-82AA22EC96AF}" srcOrd="0" destOrd="0" presId="urn:microsoft.com/office/officeart/2005/8/layout/chevron2"/>
    <dgm:cxn modelId="{274D06CB-C799-488A-BB7D-C150B773A193}" type="presOf" srcId="{BA6D4B68-40CE-4320-B011-BDA41A3516AE}" destId="{BE90FD08-4CF0-47A0-B3FA-00D7657B5588}" srcOrd="0" destOrd="0" presId="urn:microsoft.com/office/officeart/2005/8/layout/chevron2"/>
    <dgm:cxn modelId="{9406DF9F-8FD1-429B-900A-5D428FFE20F2}" srcId="{A648EB6B-4B7C-4937-841D-8C2CCBEF3373}" destId="{BA6D4B68-40CE-4320-B011-BDA41A3516AE}" srcOrd="3" destOrd="0" parTransId="{208CA7E5-EB02-4387-816B-0CE9A7BE6834}" sibTransId="{8A66E31C-053D-4C0D-A768-23CC5B3DAAB5}"/>
    <dgm:cxn modelId="{1FCE4F73-BF9E-4DF9-A910-29A2C5E1C096}" type="presOf" srcId="{53B05CF7-5434-4D02-8868-046C57610E70}" destId="{AC7607F3-C913-42C0-B57B-5A31E3DB139D}" srcOrd="0" destOrd="0" presId="urn:microsoft.com/office/officeart/2005/8/layout/chevron2"/>
    <dgm:cxn modelId="{B2B5CC8D-8AB9-4DFA-A06B-A941FE1B514E}" type="presOf" srcId="{343FD6A1-CB39-420D-BE4D-6042FFF6C7B0}" destId="{0F9D2B24-CCCB-4908-ACC3-486BA2576EBF}" srcOrd="0" destOrd="1" presId="urn:microsoft.com/office/officeart/2005/8/layout/chevron2"/>
    <dgm:cxn modelId="{8F74F8FC-2708-4B4A-A919-66F5CEE464B6}" srcId="{E85CC883-04D0-4907-BD65-BE4CBE93AA78}" destId="{527C190A-3F3D-4A78-8390-264EC01FD561}" srcOrd="0" destOrd="0" parTransId="{A6BE43B8-E273-4420-843C-4792B2200981}" sibTransId="{D97EC2B3-532C-4EF2-9BF9-D932B16E70A5}"/>
    <dgm:cxn modelId="{3B8DB29E-E693-49A7-BDD4-28755E18D68F}" type="presOf" srcId="{31139D81-AC1D-4018-A320-9A816B00D58D}" destId="{1513B5A9-A7DB-47AB-A295-4AE4BACF378E}" srcOrd="0" destOrd="0" presId="urn:microsoft.com/office/officeart/2005/8/layout/chevron2"/>
    <dgm:cxn modelId="{8A8342DC-737A-4364-9AEA-92ADAF1D6539}" srcId="{4DD3316C-9724-4342-9DEB-B0A5FB47E813}" destId="{CE7516F1-0E3E-4829-8D0D-27E568F6C9D3}" srcOrd="0" destOrd="0" parTransId="{FC9A6D10-1719-4D5A-AF31-FF0A416D7EF1}" sibTransId="{D0D3EFE1-8E1E-4CF8-8856-83C1BD03F929}"/>
    <dgm:cxn modelId="{905B9148-6E0B-4401-9542-ACC5E7B144AF}" srcId="{A648EB6B-4B7C-4937-841D-8C2CCBEF3373}" destId="{4DD3316C-9724-4342-9DEB-B0A5FB47E813}" srcOrd="4" destOrd="0" parTransId="{CBAA85DE-AC4F-457E-9D25-1D9AA22EB0EC}" sibTransId="{77B2CDD0-0D26-4927-9FFD-FCAF183C4F9B}"/>
    <dgm:cxn modelId="{51A34473-E9D9-47CF-91F4-170BECD0B285}" type="presOf" srcId="{CDEA15D3-C72F-4EC3-AD13-50407000861C}" destId="{FB598EFD-9DD7-406B-8CC7-6450F4716608}" srcOrd="0" destOrd="0" presId="urn:microsoft.com/office/officeart/2005/8/layout/chevron2"/>
    <dgm:cxn modelId="{4065E87E-E3DD-43C0-B76B-6AE7ACFC017D}" type="presOf" srcId="{C00EF96E-A5B9-4D68-A039-B1C832BD6663}" destId="{E39C83C5-8970-4256-AD7F-A40DA3FE1271}" srcOrd="0" destOrd="0" presId="urn:microsoft.com/office/officeart/2005/8/layout/chevron2"/>
    <dgm:cxn modelId="{47E50B84-7EB3-4941-9DF7-75EFEFE78FE2}" srcId="{0D7928E0-8074-4BFA-9989-9C9592B525D4}" destId="{CDEA15D3-C72F-4EC3-AD13-50407000861C}" srcOrd="0" destOrd="0" parTransId="{4CEFC471-E0E0-463B-8ABA-2B99A8913C5B}" sibTransId="{5835EEAE-91D0-4F9E-B692-54EAEA70814A}"/>
    <dgm:cxn modelId="{07F2E181-D3BD-4B04-B06E-A156206E20C6}" srcId="{BA6D4B68-40CE-4320-B011-BDA41A3516AE}" destId="{C00EF96E-A5B9-4D68-A039-B1C832BD6663}" srcOrd="0" destOrd="0" parTransId="{319A01EB-3599-4070-BA38-A5215A40EAFD}" sibTransId="{620BF606-EE38-4956-81EF-391A96EF1ACE}"/>
    <dgm:cxn modelId="{AFA0E732-E2F2-4200-828C-4B7250B2B76D}" srcId="{A648EB6B-4B7C-4937-841D-8C2CCBEF3373}" destId="{31139D81-AC1D-4018-A320-9A816B00D58D}" srcOrd="0" destOrd="0" parTransId="{0DD81A96-4E4D-437B-94E1-F3A122806D0D}" sibTransId="{E4D02BAF-879E-4EA7-BBA5-B65BA5E27EDE}"/>
    <dgm:cxn modelId="{F94BF08C-0FE9-4AD5-AA9C-C2C716AA2DBC}" type="presOf" srcId="{4DD3316C-9724-4342-9DEB-B0A5FB47E813}" destId="{C2E23D20-FCF7-499D-9EDA-38EA7BEE832A}" srcOrd="0" destOrd="0" presId="urn:microsoft.com/office/officeart/2005/8/layout/chevron2"/>
    <dgm:cxn modelId="{A706D80D-84D0-4F17-8209-FFB89B49D885}" srcId="{31139D81-AC1D-4018-A320-9A816B00D58D}" destId="{53B05CF7-5434-4D02-8868-046C57610E70}" srcOrd="0" destOrd="0" parTransId="{578C803A-385A-4A95-885B-988A73DE0F21}" sibTransId="{5F5A5F9E-17E4-4FF2-BBC3-BAF0A2F17511}"/>
    <dgm:cxn modelId="{C48FBB48-80C4-4CF7-B4D1-5A2E0D68B76E}" srcId="{A648EB6B-4B7C-4937-841D-8C2CCBEF3373}" destId="{0D7928E0-8074-4BFA-9989-9C9592B525D4}" srcOrd="1" destOrd="0" parTransId="{91E94D11-60B2-4161-B3CE-F89F1648A12B}" sibTransId="{9449E71B-7D1B-466A-8F51-566FC1D6B891}"/>
    <dgm:cxn modelId="{2037BD95-037E-4802-8761-38F8E803CC8C}" srcId="{4DD3316C-9724-4342-9DEB-B0A5FB47E813}" destId="{343FD6A1-CB39-420D-BE4D-6042FFF6C7B0}" srcOrd="1" destOrd="0" parTransId="{2D3FA488-75C4-4C10-B866-6DB8639968CF}" sibTransId="{A1B839EE-B0F7-408F-B73D-2C51F20AF0AE}"/>
    <dgm:cxn modelId="{77A7DFFD-BAE2-45C3-A1A5-42AA5540D324}" type="presOf" srcId="{CE7516F1-0E3E-4829-8D0D-27E568F6C9D3}" destId="{0F9D2B24-CCCB-4908-ACC3-486BA2576EBF}" srcOrd="0" destOrd="0" presId="urn:microsoft.com/office/officeart/2005/8/layout/chevron2"/>
    <dgm:cxn modelId="{850F9B2B-F057-4883-B313-B8692B566D6F}" type="presParOf" srcId="{D37EA8FB-D564-4BBF-BAC0-82AA22EC96AF}" destId="{C387299E-017D-4EC3-BE2C-78F39B66C1AC}" srcOrd="0" destOrd="0" presId="urn:microsoft.com/office/officeart/2005/8/layout/chevron2"/>
    <dgm:cxn modelId="{2CE73DAC-739B-4D19-A7B3-49B57D76AED3}" type="presParOf" srcId="{C387299E-017D-4EC3-BE2C-78F39B66C1AC}" destId="{1513B5A9-A7DB-47AB-A295-4AE4BACF378E}" srcOrd="0" destOrd="0" presId="urn:microsoft.com/office/officeart/2005/8/layout/chevron2"/>
    <dgm:cxn modelId="{FB5BFE30-5143-4170-89DA-35333C44E1BA}" type="presParOf" srcId="{C387299E-017D-4EC3-BE2C-78F39B66C1AC}" destId="{AC7607F3-C913-42C0-B57B-5A31E3DB139D}" srcOrd="1" destOrd="0" presId="urn:microsoft.com/office/officeart/2005/8/layout/chevron2"/>
    <dgm:cxn modelId="{48285209-AFFF-4BD6-A502-1A19922CCDE4}" type="presParOf" srcId="{D37EA8FB-D564-4BBF-BAC0-82AA22EC96AF}" destId="{D0C4948D-871E-448F-9101-C63A641A4D59}" srcOrd="1" destOrd="0" presId="urn:microsoft.com/office/officeart/2005/8/layout/chevron2"/>
    <dgm:cxn modelId="{3071383D-C9C5-4C10-BC05-4FDE9124C4EA}" type="presParOf" srcId="{D37EA8FB-D564-4BBF-BAC0-82AA22EC96AF}" destId="{7E020E72-2511-479D-9FC3-06D3E5342FD2}" srcOrd="2" destOrd="0" presId="urn:microsoft.com/office/officeart/2005/8/layout/chevron2"/>
    <dgm:cxn modelId="{9B8836EC-AA2C-44E4-876A-E4EDABBB7548}" type="presParOf" srcId="{7E020E72-2511-479D-9FC3-06D3E5342FD2}" destId="{40572342-69DE-4337-BFAC-DEDB73D624D0}" srcOrd="0" destOrd="0" presId="urn:microsoft.com/office/officeart/2005/8/layout/chevron2"/>
    <dgm:cxn modelId="{32D40427-8214-4AE5-A76E-47FA21542C31}" type="presParOf" srcId="{7E020E72-2511-479D-9FC3-06D3E5342FD2}" destId="{FB598EFD-9DD7-406B-8CC7-6450F4716608}" srcOrd="1" destOrd="0" presId="urn:microsoft.com/office/officeart/2005/8/layout/chevron2"/>
    <dgm:cxn modelId="{EE6EA7DB-0176-477B-8F6E-BB2D60054AF8}" type="presParOf" srcId="{D37EA8FB-D564-4BBF-BAC0-82AA22EC96AF}" destId="{63F00282-6E3D-4391-ABCA-E1BB5F165752}" srcOrd="3" destOrd="0" presId="urn:microsoft.com/office/officeart/2005/8/layout/chevron2"/>
    <dgm:cxn modelId="{C57FB078-9684-45AA-BB5C-E3EA7E93BB92}" type="presParOf" srcId="{D37EA8FB-D564-4BBF-BAC0-82AA22EC96AF}" destId="{CB673ECD-A46F-423C-8911-13EE74E56BB4}" srcOrd="4" destOrd="0" presId="urn:microsoft.com/office/officeart/2005/8/layout/chevron2"/>
    <dgm:cxn modelId="{2D806327-3043-4849-8A90-931FEAC1D9AD}" type="presParOf" srcId="{CB673ECD-A46F-423C-8911-13EE74E56BB4}" destId="{F5CCEF54-1498-4F55-8841-065C2EFF7D94}" srcOrd="0" destOrd="0" presId="urn:microsoft.com/office/officeart/2005/8/layout/chevron2"/>
    <dgm:cxn modelId="{B25CE43D-21AB-499C-AB72-BB06EF1E145C}" type="presParOf" srcId="{CB673ECD-A46F-423C-8911-13EE74E56BB4}" destId="{AC544A5A-2417-4970-956F-D3F6CD7FA597}" srcOrd="1" destOrd="0" presId="urn:microsoft.com/office/officeart/2005/8/layout/chevron2"/>
    <dgm:cxn modelId="{E220DC2C-9A9D-4C60-80CA-7606FD9B3832}" type="presParOf" srcId="{D37EA8FB-D564-4BBF-BAC0-82AA22EC96AF}" destId="{5CD34E46-221B-413C-AF5E-02A23CF4A510}" srcOrd="5" destOrd="0" presId="urn:microsoft.com/office/officeart/2005/8/layout/chevron2"/>
    <dgm:cxn modelId="{5EEA713D-265F-4EAD-B9F4-8D7E8861CB95}" type="presParOf" srcId="{D37EA8FB-D564-4BBF-BAC0-82AA22EC96AF}" destId="{DC61FAB7-7840-435F-BCCD-EA105F0B3A68}" srcOrd="6" destOrd="0" presId="urn:microsoft.com/office/officeart/2005/8/layout/chevron2"/>
    <dgm:cxn modelId="{9DAADFAE-0328-4F97-AE3C-E73F66C279DE}" type="presParOf" srcId="{DC61FAB7-7840-435F-BCCD-EA105F0B3A68}" destId="{BE90FD08-4CF0-47A0-B3FA-00D7657B5588}" srcOrd="0" destOrd="0" presId="urn:microsoft.com/office/officeart/2005/8/layout/chevron2"/>
    <dgm:cxn modelId="{127818C0-6CE7-4CCA-B1B4-81607029B346}" type="presParOf" srcId="{DC61FAB7-7840-435F-BCCD-EA105F0B3A68}" destId="{E39C83C5-8970-4256-AD7F-A40DA3FE1271}" srcOrd="1" destOrd="0" presId="urn:microsoft.com/office/officeart/2005/8/layout/chevron2"/>
    <dgm:cxn modelId="{0B929037-FCD9-4692-93D1-B9971CBDC8E7}" type="presParOf" srcId="{D37EA8FB-D564-4BBF-BAC0-82AA22EC96AF}" destId="{CF6E597E-04A2-4ACC-990D-FD8E9CFED512}" srcOrd="7" destOrd="0" presId="urn:microsoft.com/office/officeart/2005/8/layout/chevron2"/>
    <dgm:cxn modelId="{AC7B17C6-135C-40C5-B32C-3C2B0060F276}" type="presParOf" srcId="{D37EA8FB-D564-4BBF-BAC0-82AA22EC96AF}" destId="{47B2BBBA-3553-4675-AA13-6EF0F53B5CCC}" srcOrd="8" destOrd="0" presId="urn:microsoft.com/office/officeart/2005/8/layout/chevron2"/>
    <dgm:cxn modelId="{6FE170E2-32DF-48C9-A210-31ECB5DB1521}" type="presParOf" srcId="{47B2BBBA-3553-4675-AA13-6EF0F53B5CCC}" destId="{C2E23D20-FCF7-499D-9EDA-38EA7BEE832A}" srcOrd="0" destOrd="0" presId="urn:microsoft.com/office/officeart/2005/8/layout/chevron2"/>
    <dgm:cxn modelId="{7B2EAE26-9885-4490-A2B7-BC647E9DC74D}" type="presParOf" srcId="{47B2BBBA-3553-4675-AA13-6EF0F53B5CCC}" destId="{0F9D2B24-CCCB-4908-ACC3-486BA2576EBF}" srcOrd="1" destOrd="0" presId="urn:microsoft.com/office/officeart/2005/8/layout/chevron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A648EB6B-4B7C-4937-841D-8C2CCBEF3373}" type="doc">
      <dgm:prSet loTypeId="urn:microsoft.com/office/officeart/2005/8/layout/chevron2" loCatId="process" qsTypeId="urn:microsoft.com/office/officeart/2005/8/quickstyle/simple1" qsCatId="simple" csTypeId="urn:microsoft.com/office/officeart/2005/8/colors/accent1_4" csCatId="accent1" phldr="1"/>
      <dgm:spPr/>
      <dgm:t>
        <a:bodyPr/>
        <a:lstStyle/>
        <a:p>
          <a:endParaRPr lang="ru-RU"/>
        </a:p>
      </dgm:t>
    </dgm:pt>
    <dgm:pt modelId="{53B05CF7-5434-4D02-8868-046C57610E70}">
      <dgm:prSet custT="1"/>
      <dgm:spPr/>
      <dgm: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300" b="0" baseline="0" dirty="0" smtClean="0">
              <a:latin typeface="MontrealTS-Light" panose="02000603020000020003" pitchFamily="50" charset="0"/>
            </a:rPr>
            <a:t>Improving the </a:t>
          </a:r>
          <a:r>
            <a:rPr lang="en-GB" sz="1300" b="1" baseline="0" dirty="0" smtClean="0">
              <a:latin typeface="MontrealTS-Light" panose="02000603020000020003" pitchFamily="50" charset="0"/>
            </a:rPr>
            <a:t>efficiency and performance of networks of VET institutions</a:t>
          </a:r>
          <a:r>
            <a:rPr lang="en-GB" sz="1300" b="0" baseline="0" dirty="0" smtClean="0">
              <a:latin typeface="MontrealTS-Light" panose="02000603020000020003" pitchFamily="50" charset="0"/>
            </a:rPr>
            <a:t>, &amp; invest in infrastructure, equipment.</a:t>
          </a:r>
          <a:endParaRPr lang="ru-RU" sz="1300" b="0" baseline="0" dirty="0">
            <a:latin typeface="MontrealTS-Light" panose="02000603020000020003" pitchFamily="50" charset="0"/>
          </a:endParaRPr>
        </a:p>
      </dgm:t>
    </dgm:pt>
    <dgm:pt modelId="{578C803A-385A-4A95-885B-988A73DE0F21}" type="parTrans" cxnId="{A706D80D-84D0-4F17-8209-FFB89B49D885}">
      <dgm:prSet/>
      <dgm:spPr/>
      <dgm:t>
        <a:bodyPr/>
        <a:lstStyle/>
        <a:p>
          <a:endParaRPr lang="ru-RU" sz="1300"/>
        </a:p>
      </dgm:t>
    </dgm:pt>
    <dgm:pt modelId="{5F5A5F9E-17E4-4FF2-BBC3-BAF0A2F17511}" type="sibTrans" cxnId="{A706D80D-84D0-4F17-8209-FFB89B49D885}">
      <dgm:prSet/>
      <dgm:spPr/>
      <dgm:t>
        <a:bodyPr/>
        <a:lstStyle/>
        <a:p>
          <a:endParaRPr lang="ru-RU" sz="1300"/>
        </a:p>
      </dgm:t>
    </dgm:pt>
    <dgm:pt modelId="{527C190A-3F3D-4A78-8390-264EC01FD561}">
      <dgm:prSet custT="1"/>
      <dgm:spPr>
        <a:ln>
          <a:solidFill>
            <a:schemeClr val="bg2"/>
          </a:solidFill>
        </a:ln>
      </dgm:spPr>
      <dgm:t>
        <a:bodyPr/>
        <a:lstStyle/>
        <a:p>
          <a:pPr rtl="0"/>
          <a:r>
            <a:rPr lang="en-GB" sz="1300" b="0" baseline="0" dirty="0" smtClean="0">
              <a:latin typeface="MontrealTS-Light" panose="02000603020000020003" pitchFamily="50" charset="0"/>
            </a:rPr>
            <a:t>Improving </a:t>
          </a:r>
          <a:r>
            <a:rPr lang="en-GB" sz="1300" b="1" baseline="0" dirty="0" smtClean="0">
              <a:latin typeface="MontrealTS-Light" panose="02000603020000020003" pitchFamily="50" charset="0"/>
            </a:rPr>
            <a:t>VET quality provision; Q.A systems; </a:t>
          </a:r>
          <a:r>
            <a:rPr lang="en-GB" sz="1300" b="0" baseline="0" dirty="0" smtClean="0">
              <a:latin typeface="MontrealTS-Light" panose="02000603020000020003" pitchFamily="50" charset="0"/>
            </a:rPr>
            <a:t>using labour market intelligence to effectively match skills. </a:t>
          </a:r>
          <a:endParaRPr lang="ru-RU" sz="1300" b="0" baseline="0" dirty="0">
            <a:latin typeface="MontrealTS-Light" panose="02000603020000020003" pitchFamily="50" charset="0"/>
          </a:endParaRPr>
        </a:p>
      </dgm:t>
    </dgm:pt>
    <dgm:pt modelId="{A6BE43B8-E273-4420-843C-4792B2200981}" type="parTrans" cxnId="{8F74F8FC-2708-4B4A-A919-66F5CEE464B6}">
      <dgm:prSet/>
      <dgm:spPr/>
      <dgm:t>
        <a:bodyPr/>
        <a:lstStyle/>
        <a:p>
          <a:endParaRPr lang="ru-RU" sz="1300"/>
        </a:p>
      </dgm:t>
    </dgm:pt>
    <dgm:pt modelId="{D97EC2B3-532C-4EF2-9BF9-D932B16E70A5}" type="sibTrans" cxnId="{8F74F8FC-2708-4B4A-A919-66F5CEE464B6}">
      <dgm:prSet/>
      <dgm:spPr/>
      <dgm:t>
        <a:bodyPr/>
        <a:lstStyle/>
        <a:p>
          <a:endParaRPr lang="ru-RU" sz="1300"/>
        </a:p>
      </dgm:t>
    </dgm:pt>
    <dgm:pt modelId="{31139D81-AC1D-4018-A320-9A816B00D58D}">
      <dgm:prSet custT="1"/>
      <dgm:spPr>
        <a:solidFill>
          <a:schemeClr val="bg2"/>
        </a:solidFill>
        <a:ln>
          <a:solidFill>
            <a:schemeClr val="bg2"/>
          </a:solidFill>
        </a:ln>
      </dgm:spPr>
      <dgm:t>
        <a:bodyPr/>
        <a:lstStyle/>
        <a:p>
          <a:pPr rtl="0"/>
          <a:endParaRPr lang="ru-RU" sz="1300" dirty="0"/>
        </a:p>
      </dgm:t>
    </dgm:pt>
    <dgm:pt modelId="{0DD81A96-4E4D-437B-94E1-F3A122806D0D}" type="parTrans" cxnId="{AFA0E732-E2F2-4200-828C-4B7250B2B76D}">
      <dgm:prSet/>
      <dgm:spPr/>
      <dgm:t>
        <a:bodyPr/>
        <a:lstStyle/>
        <a:p>
          <a:endParaRPr lang="ru-RU" sz="1300"/>
        </a:p>
      </dgm:t>
    </dgm:pt>
    <dgm:pt modelId="{E4D02BAF-879E-4EA7-BBA5-B65BA5E27EDE}" type="sibTrans" cxnId="{AFA0E732-E2F2-4200-828C-4B7250B2B76D}">
      <dgm:prSet/>
      <dgm:spPr/>
      <dgm:t>
        <a:bodyPr/>
        <a:lstStyle/>
        <a:p>
          <a:endParaRPr lang="ru-RU" sz="1300"/>
        </a:p>
      </dgm:t>
    </dgm:pt>
    <dgm:pt modelId="{E85CC883-04D0-4907-BD65-BE4CBE93AA78}">
      <dgm:prSet custT="1"/>
      <dgm:spPr>
        <a:solidFill>
          <a:schemeClr val="bg2"/>
        </a:solidFill>
        <a:ln>
          <a:solidFill>
            <a:schemeClr val="bg2"/>
          </a:solidFill>
        </a:ln>
      </dgm:spPr>
      <dgm:t>
        <a:bodyPr/>
        <a:lstStyle/>
        <a:p>
          <a:pPr rtl="0"/>
          <a:endParaRPr lang="ru-RU" sz="1300"/>
        </a:p>
      </dgm:t>
    </dgm:pt>
    <dgm:pt modelId="{F5EC2C32-EFE5-440F-921B-5D7C4BC7C258}" type="parTrans" cxnId="{8702244C-3489-4831-9FEA-89DF9FA62FE1}">
      <dgm:prSet/>
      <dgm:spPr/>
      <dgm:t>
        <a:bodyPr/>
        <a:lstStyle/>
        <a:p>
          <a:endParaRPr lang="ru-RU" sz="1300"/>
        </a:p>
      </dgm:t>
    </dgm:pt>
    <dgm:pt modelId="{9B2763AC-DA7E-4EAA-AC15-6B9261E25D04}" type="sibTrans" cxnId="{8702244C-3489-4831-9FEA-89DF9FA62FE1}">
      <dgm:prSet/>
      <dgm:spPr/>
      <dgm:t>
        <a:bodyPr/>
        <a:lstStyle/>
        <a:p>
          <a:endParaRPr lang="ru-RU" sz="1300"/>
        </a:p>
      </dgm:t>
    </dgm:pt>
    <dgm:pt modelId="{BA6D4B68-40CE-4320-B011-BDA41A3516AE}">
      <dgm:prSet custT="1"/>
      <dgm:spPr/>
      <dgm:t>
        <a:bodyPr/>
        <a:lstStyle/>
        <a:p>
          <a:pPr rtl="0"/>
          <a:r>
            <a:rPr lang="en-GB" sz="1300" b="0" baseline="0" smtClean="0">
              <a:latin typeface="MontrealTS-Light" panose="02000603020000020003" pitchFamily="50" charset="0"/>
            </a:rPr>
            <a:t> </a:t>
          </a:r>
          <a:endParaRPr lang="ru-RU" sz="1300" dirty="0"/>
        </a:p>
      </dgm:t>
    </dgm:pt>
    <dgm:pt modelId="{208CA7E5-EB02-4387-816B-0CE9A7BE6834}" type="parTrans" cxnId="{9406DF9F-8FD1-429B-900A-5D428FFE20F2}">
      <dgm:prSet/>
      <dgm:spPr/>
      <dgm:t>
        <a:bodyPr/>
        <a:lstStyle/>
        <a:p>
          <a:endParaRPr lang="uk-UA" sz="1300"/>
        </a:p>
      </dgm:t>
    </dgm:pt>
    <dgm:pt modelId="{8A66E31C-053D-4C0D-A768-23CC5B3DAAB5}" type="sibTrans" cxnId="{9406DF9F-8FD1-429B-900A-5D428FFE20F2}">
      <dgm:prSet/>
      <dgm:spPr/>
      <dgm:t>
        <a:bodyPr/>
        <a:lstStyle/>
        <a:p>
          <a:endParaRPr lang="uk-UA" sz="1300"/>
        </a:p>
      </dgm:t>
    </dgm:pt>
    <dgm:pt modelId="{C00EF96E-A5B9-4D68-A039-B1C832BD6663}">
      <dgm:prSet custT="1"/>
      <dgm:spPr/>
      <dgm:t>
        <a:bodyPr/>
        <a:lstStyle/>
        <a:p>
          <a:r>
            <a:rPr lang="en-GB" sz="1300" b="0" baseline="0" dirty="0" smtClean="0">
              <a:latin typeface="MontrealTS-Light" panose="02000603020000020003" pitchFamily="50" charset="0"/>
            </a:rPr>
            <a:t>Addressing effective and wide-spread </a:t>
          </a:r>
          <a:r>
            <a:rPr lang="en-GB" sz="1300" b="1" baseline="0" dirty="0" smtClean="0">
              <a:latin typeface="MontrealTS-Light" panose="02000603020000020003" pitchFamily="50" charset="0"/>
            </a:rPr>
            <a:t>work-based learning (WBL) </a:t>
          </a:r>
          <a:r>
            <a:rPr lang="en-GB" sz="1300" b="0" baseline="0" dirty="0" smtClean="0">
              <a:latin typeface="MontrealTS-Light" panose="02000603020000020003" pitchFamily="50" charset="0"/>
            </a:rPr>
            <a:t>practices;</a:t>
          </a:r>
          <a:endParaRPr lang="uk-UA" sz="1300" b="0" baseline="0" dirty="0">
            <a:latin typeface="MontrealTS-Light" panose="02000603020000020003" pitchFamily="50" charset="0"/>
          </a:endParaRPr>
        </a:p>
      </dgm:t>
    </dgm:pt>
    <dgm:pt modelId="{319A01EB-3599-4070-BA38-A5215A40EAFD}" type="parTrans" cxnId="{07F2E181-D3BD-4B04-B06E-A156206E20C6}">
      <dgm:prSet/>
      <dgm:spPr/>
      <dgm:t>
        <a:bodyPr/>
        <a:lstStyle/>
        <a:p>
          <a:endParaRPr lang="uk-UA" sz="1300"/>
        </a:p>
      </dgm:t>
    </dgm:pt>
    <dgm:pt modelId="{620BF606-EE38-4956-81EF-391A96EF1ACE}" type="sibTrans" cxnId="{07F2E181-D3BD-4B04-B06E-A156206E20C6}">
      <dgm:prSet/>
      <dgm:spPr/>
      <dgm:t>
        <a:bodyPr/>
        <a:lstStyle/>
        <a:p>
          <a:endParaRPr lang="uk-UA" sz="1300"/>
        </a:p>
      </dgm:t>
    </dgm:pt>
    <dgm:pt modelId="{0D7928E0-8074-4BFA-9989-9C9592B525D4}">
      <dgm:prSet custT="1"/>
      <dgm:spPr/>
      <dgm: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ru-RU" sz="1300" dirty="0"/>
        </a:p>
      </dgm:t>
    </dgm:pt>
    <dgm:pt modelId="{91E94D11-60B2-4161-B3CE-F89F1648A12B}" type="parTrans" cxnId="{C48FBB48-80C4-4CF7-B4D1-5A2E0D68B76E}">
      <dgm:prSet/>
      <dgm:spPr/>
      <dgm:t>
        <a:bodyPr/>
        <a:lstStyle/>
        <a:p>
          <a:endParaRPr lang="en-US" sz="1300"/>
        </a:p>
      </dgm:t>
    </dgm:pt>
    <dgm:pt modelId="{9449E71B-7D1B-466A-8F51-566FC1D6B891}" type="sibTrans" cxnId="{C48FBB48-80C4-4CF7-B4D1-5A2E0D68B76E}">
      <dgm:prSet/>
      <dgm:spPr/>
      <dgm:t>
        <a:bodyPr/>
        <a:lstStyle/>
        <a:p>
          <a:endParaRPr lang="en-US" sz="1300"/>
        </a:p>
      </dgm:t>
    </dgm:pt>
    <dgm:pt modelId="{CDEA15D3-C72F-4EC3-AD13-50407000861C}">
      <dgm:prSet custT="1"/>
      <dgm:spPr/>
      <dgm:t>
        <a:bodyPr/>
        <a:lstStyle/>
        <a:p>
          <a:r>
            <a:rPr lang="en-GB" sz="1300" b="0" baseline="0" dirty="0" smtClean="0">
              <a:latin typeface="MontrealTS-Light" panose="02000603020000020003" pitchFamily="50" charset="0"/>
            </a:rPr>
            <a:t>Halting </a:t>
          </a:r>
          <a:r>
            <a:rPr lang="en-GB" sz="1300" b="1" baseline="0" dirty="0" smtClean="0">
              <a:latin typeface="MontrealTS-Light" panose="02000603020000020003" pitchFamily="50" charset="0"/>
            </a:rPr>
            <a:t>declining or stagnating enrolment rates in VET institutions </a:t>
          </a:r>
          <a:r>
            <a:rPr lang="en-GB" sz="1300" b="0" baseline="0" dirty="0" smtClean="0">
              <a:latin typeface="MontrealTS-Light" panose="02000603020000020003" pitchFamily="50" charset="0"/>
            </a:rPr>
            <a:t>(demography of VET);</a:t>
          </a:r>
          <a:endParaRPr lang="uk-UA" sz="1300" b="0" baseline="0" dirty="0">
            <a:latin typeface="MontrealTS-Light" panose="02000603020000020003" pitchFamily="50" charset="0"/>
          </a:endParaRPr>
        </a:p>
      </dgm:t>
    </dgm:pt>
    <dgm:pt modelId="{4CEFC471-E0E0-463B-8ABA-2B99A8913C5B}" type="parTrans" cxnId="{47E50B84-7EB3-4941-9DF7-75EFEFE78FE2}">
      <dgm:prSet/>
      <dgm:spPr/>
      <dgm:t>
        <a:bodyPr/>
        <a:lstStyle/>
        <a:p>
          <a:endParaRPr lang="en-US" sz="1300"/>
        </a:p>
      </dgm:t>
    </dgm:pt>
    <dgm:pt modelId="{5835EEAE-91D0-4F9E-B692-54EAEA70814A}" type="sibTrans" cxnId="{47E50B84-7EB3-4941-9DF7-75EFEFE78FE2}">
      <dgm:prSet/>
      <dgm:spPr/>
      <dgm:t>
        <a:bodyPr/>
        <a:lstStyle/>
        <a:p>
          <a:endParaRPr lang="en-US" sz="1300"/>
        </a:p>
      </dgm:t>
    </dgm:pt>
    <dgm:pt modelId="{4DD3316C-9724-4342-9DEB-B0A5FB47E813}">
      <dgm:prSet custT="1"/>
      <dgm:spPr/>
      <dgm:t>
        <a:bodyPr/>
        <a:lstStyle/>
        <a:p>
          <a:endParaRPr lang="uk-UA" sz="1300" dirty="0"/>
        </a:p>
      </dgm:t>
    </dgm:pt>
    <dgm:pt modelId="{CBAA85DE-AC4F-457E-9D25-1D9AA22EB0EC}" type="parTrans" cxnId="{905B9148-6E0B-4401-9542-ACC5E7B144AF}">
      <dgm:prSet/>
      <dgm:spPr/>
      <dgm:t>
        <a:bodyPr/>
        <a:lstStyle/>
        <a:p>
          <a:endParaRPr lang="en-US" sz="1300"/>
        </a:p>
      </dgm:t>
    </dgm:pt>
    <dgm:pt modelId="{77B2CDD0-0D26-4927-9FFD-FCAF183C4F9B}" type="sibTrans" cxnId="{905B9148-6E0B-4401-9542-ACC5E7B144AF}">
      <dgm:prSet/>
      <dgm:spPr/>
      <dgm:t>
        <a:bodyPr/>
        <a:lstStyle/>
        <a:p>
          <a:endParaRPr lang="en-US" sz="1300"/>
        </a:p>
      </dgm:t>
    </dgm:pt>
    <dgm:pt modelId="{CE7516F1-0E3E-4829-8D0D-27E568F6C9D3}">
      <dgm:prSet custT="1"/>
      <dgm:spPr/>
      <dgm:t>
        <a:bodyPr/>
        <a:lstStyle/>
        <a:p>
          <a:r>
            <a:rPr lang="en-GB" sz="1300" b="0" baseline="0" dirty="0" smtClean="0">
              <a:latin typeface="MontrealTS-Light" panose="02000603020000020003" pitchFamily="50" charset="0"/>
            </a:rPr>
            <a:t>Improving </a:t>
          </a:r>
          <a:r>
            <a:rPr lang="en-GB" sz="1300" b="1" baseline="0" dirty="0" smtClean="0">
              <a:latin typeface="MontrealTS-Light" panose="02000603020000020003" pitchFamily="50" charset="0"/>
            </a:rPr>
            <a:t>effectiveness of VET multi level governance </a:t>
          </a:r>
          <a:r>
            <a:rPr lang="en-GB" sz="1300" b="0" baseline="0" dirty="0" smtClean="0">
              <a:latin typeface="MontrealTS-Light" panose="02000603020000020003" pitchFamily="50" charset="0"/>
            </a:rPr>
            <a:t>&amp; increasing </a:t>
          </a:r>
          <a:r>
            <a:rPr lang="en-GB" sz="1300" b="1" baseline="0" dirty="0" smtClean="0">
              <a:latin typeface="MontrealTS-Light" panose="02000603020000020003" pitchFamily="50" charset="0"/>
            </a:rPr>
            <a:t>VET school autonomy;</a:t>
          </a:r>
          <a:endParaRPr lang="en-US" sz="1300" b="1" baseline="0" dirty="0">
            <a:latin typeface="MontrealTS-Light" panose="02000603020000020003" pitchFamily="50" charset="0"/>
          </a:endParaRPr>
        </a:p>
      </dgm:t>
    </dgm:pt>
    <dgm:pt modelId="{FC9A6D10-1719-4D5A-AF31-FF0A416D7EF1}" type="parTrans" cxnId="{8A8342DC-737A-4364-9AEA-92ADAF1D6539}">
      <dgm:prSet/>
      <dgm:spPr/>
      <dgm:t>
        <a:bodyPr/>
        <a:lstStyle/>
        <a:p>
          <a:endParaRPr lang="en-US" sz="1300"/>
        </a:p>
      </dgm:t>
    </dgm:pt>
    <dgm:pt modelId="{D0D3EFE1-8E1E-4CF8-8856-83C1BD03F929}" type="sibTrans" cxnId="{8A8342DC-737A-4364-9AEA-92ADAF1D6539}">
      <dgm:prSet/>
      <dgm:spPr/>
      <dgm:t>
        <a:bodyPr/>
        <a:lstStyle/>
        <a:p>
          <a:endParaRPr lang="en-US" sz="1300"/>
        </a:p>
      </dgm:t>
    </dgm:pt>
    <dgm:pt modelId="{D37EA8FB-D564-4BBF-BAC0-82AA22EC96AF}" type="pres">
      <dgm:prSet presAssocID="{A648EB6B-4B7C-4937-841D-8C2CCBEF3373}" presName="linearFlow" presStyleCnt="0">
        <dgm:presLayoutVars>
          <dgm:dir/>
          <dgm:animLvl val="lvl"/>
          <dgm:resizeHandles val="exact"/>
        </dgm:presLayoutVars>
      </dgm:prSet>
      <dgm:spPr/>
      <dgm:t>
        <a:bodyPr/>
        <a:lstStyle/>
        <a:p>
          <a:endParaRPr lang="uk-UA"/>
        </a:p>
      </dgm:t>
    </dgm:pt>
    <dgm:pt modelId="{C387299E-017D-4EC3-BE2C-78F39B66C1AC}" type="pres">
      <dgm:prSet presAssocID="{31139D81-AC1D-4018-A320-9A816B00D58D}" presName="composite" presStyleCnt="0"/>
      <dgm:spPr/>
      <dgm:t>
        <a:bodyPr/>
        <a:lstStyle/>
        <a:p>
          <a:endParaRPr lang="en-US"/>
        </a:p>
      </dgm:t>
    </dgm:pt>
    <dgm:pt modelId="{1513B5A9-A7DB-47AB-A295-4AE4BACF378E}" type="pres">
      <dgm:prSet presAssocID="{31139D81-AC1D-4018-A320-9A816B00D58D}" presName="parentText" presStyleLbl="alignNode1" presStyleIdx="0" presStyleCnt="5">
        <dgm:presLayoutVars>
          <dgm:chMax val="1"/>
          <dgm:bulletEnabled val="1"/>
        </dgm:presLayoutVars>
      </dgm:prSet>
      <dgm:spPr/>
      <dgm:t>
        <a:bodyPr/>
        <a:lstStyle/>
        <a:p>
          <a:endParaRPr lang="uk-UA"/>
        </a:p>
      </dgm:t>
    </dgm:pt>
    <dgm:pt modelId="{AC7607F3-C913-42C0-B57B-5A31E3DB139D}" type="pres">
      <dgm:prSet presAssocID="{31139D81-AC1D-4018-A320-9A816B00D58D}" presName="descendantText" presStyleLbl="alignAcc1" presStyleIdx="0" presStyleCnt="5" custScaleY="95844">
        <dgm:presLayoutVars>
          <dgm:bulletEnabled val="1"/>
        </dgm:presLayoutVars>
      </dgm:prSet>
      <dgm:spPr/>
      <dgm:t>
        <a:bodyPr/>
        <a:lstStyle/>
        <a:p>
          <a:endParaRPr lang="uk-UA"/>
        </a:p>
      </dgm:t>
    </dgm:pt>
    <dgm:pt modelId="{D0C4948D-871E-448F-9101-C63A641A4D59}" type="pres">
      <dgm:prSet presAssocID="{E4D02BAF-879E-4EA7-BBA5-B65BA5E27EDE}" presName="sp" presStyleCnt="0"/>
      <dgm:spPr/>
      <dgm:t>
        <a:bodyPr/>
        <a:lstStyle/>
        <a:p>
          <a:endParaRPr lang="en-US"/>
        </a:p>
      </dgm:t>
    </dgm:pt>
    <dgm:pt modelId="{7E020E72-2511-479D-9FC3-06D3E5342FD2}" type="pres">
      <dgm:prSet presAssocID="{0D7928E0-8074-4BFA-9989-9C9592B525D4}" presName="composite" presStyleCnt="0"/>
      <dgm:spPr/>
      <dgm:t>
        <a:bodyPr/>
        <a:lstStyle/>
        <a:p>
          <a:endParaRPr lang="en-US"/>
        </a:p>
      </dgm:t>
    </dgm:pt>
    <dgm:pt modelId="{40572342-69DE-4337-BFAC-DEDB73D624D0}" type="pres">
      <dgm:prSet presAssocID="{0D7928E0-8074-4BFA-9989-9C9592B525D4}" presName="parentText" presStyleLbl="alignNode1" presStyleIdx="1" presStyleCnt="5">
        <dgm:presLayoutVars>
          <dgm:chMax val="1"/>
          <dgm:bulletEnabled val="1"/>
        </dgm:presLayoutVars>
      </dgm:prSet>
      <dgm:spPr/>
      <dgm:t>
        <a:bodyPr/>
        <a:lstStyle/>
        <a:p>
          <a:endParaRPr lang="uk-UA"/>
        </a:p>
      </dgm:t>
    </dgm:pt>
    <dgm:pt modelId="{FB598EFD-9DD7-406B-8CC7-6450F4716608}" type="pres">
      <dgm:prSet presAssocID="{0D7928E0-8074-4BFA-9989-9C9592B525D4}" presName="descendantText" presStyleLbl="alignAcc1" presStyleIdx="1" presStyleCnt="5" custScaleY="89608">
        <dgm:presLayoutVars>
          <dgm:bulletEnabled val="1"/>
        </dgm:presLayoutVars>
      </dgm:prSet>
      <dgm:spPr/>
      <dgm:t>
        <a:bodyPr/>
        <a:lstStyle/>
        <a:p>
          <a:endParaRPr lang="uk-UA"/>
        </a:p>
      </dgm:t>
    </dgm:pt>
    <dgm:pt modelId="{63F00282-6E3D-4391-ABCA-E1BB5F165752}" type="pres">
      <dgm:prSet presAssocID="{9449E71B-7D1B-466A-8F51-566FC1D6B891}" presName="sp" presStyleCnt="0"/>
      <dgm:spPr/>
      <dgm:t>
        <a:bodyPr/>
        <a:lstStyle/>
        <a:p>
          <a:endParaRPr lang="en-US"/>
        </a:p>
      </dgm:t>
    </dgm:pt>
    <dgm:pt modelId="{CB673ECD-A46F-423C-8911-13EE74E56BB4}" type="pres">
      <dgm:prSet presAssocID="{E85CC883-04D0-4907-BD65-BE4CBE93AA78}" presName="composite" presStyleCnt="0"/>
      <dgm:spPr/>
      <dgm:t>
        <a:bodyPr/>
        <a:lstStyle/>
        <a:p>
          <a:endParaRPr lang="en-US"/>
        </a:p>
      </dgm:t>
    </dgm:pt>
    <dgm:pt modelId="{F5CCEF54-1498-4F55-8841-065C2EFF7D94}" type="pres">
      <dgm:prSet presAssocID="{E85CC883-04D0-4907-BD65-BE4CBE93AA78}" presName="parentText" presStyleLbl="alignNode1" presStyleIdx="2" presStyleCnt="5">
        <dgm:presLayoutVars>
          <dgm:chMax val="1"/>
          <dgm:bulletEnabled val="1"/>
        </dgm:presLayoutVars>
      </dgm:prSet>
      <dgm:spPr/>
      <dgm:t>
        <a:bodyPr/>
        <a:lstStyle/>
        <a:p>
          <a:endParaRPr lang="uk-UA"/>
        </a:p>
      </dgm:t>
    </dgm:pt>
    <dgm:pt modelId="{AC544A5A-2417-4970-956F-D3F6CD7FA597}" type="pres">
      <dgm:prSet presAssocID="{E85CC883-04D0-4907-BD65-BE4CBE93AA78}" presName="descendantText" presStyleLbl="alignAcc1" presStyleIdx="2" presStyleCnt="5" custScaleY="92367">
        <dgm:presLayoutVars>
          <dgm:bulletEnabled val="1"/>
        </dgm:presLayoutVars>
      </dgm:prSet>
      <dgm:spPr/>
      <dgm:t>
        <a:bodyPr/>
        <a:lstStyle/>
        <a:p>
          <a:endParaRPr lang="uk-UA"/>
        </a:p>
      </dgm:t>
    </dgm:pt>
    <dgm:pt modelId="{5CD34E46-221B-413C-AF5E-02A23CF4A510}" type="pres">
      <dgm:prSet presAssocID="{9B2763AC-DA7E-4EAA-AC15-6B9261E25D04}" presName="sp" presStyleCnt="0"/>
      <dgm:spPr/>
      <dgm:t>
        <a:bodyPr/>
        <a:lstStyle/>
        <a:p>
          <a:endParaRPr lang="en-US"/>
        </a:p>
      </dgm:t>
    </dgm:pt>
    <dgm:pt modelId="{DC61FAB7-7840-435F-BCCD-EA105F0B3A68}" type="pres">
      <dgm:prSet presAssocID="{BA6D4B68-40CE-4320-B011-BDA41A3516AE}" presName="composite" presStyleCnt="0"/>
      <dgm:spPr/>
      <dgm:t>
        <a:bodyPr/>
        <a:lstStyle/>
        <a:p>
          <a:endParaRPr lang="en-US"/>
        </a:p>
      </dgm:t>
    </dgm:pt>
    <dgm:pt modelId="{BE90FD08-4CF0-47A0-B3FA-00D7657B5588}" type="pres">
      <dgm:prSet presAssocID="{BA6D4B68-40CE-4320-B011-BDA41A3516AE}" presName="parentText" presStyleLbl="alignNode1" presStyleIdx="3" presStyleCnt="5">
        <dgm:presLayoutVars>
          <dgm:chMax val="1"/>
          <dgm:bulletEnabled val="1"/>
        </dgm:presLayoutVars>
      </dgm:prSet>
      <dgm:spPr/>
      <dgm:t>
        <a:bodyPr/>
        <a:lstStyle/>
        <a:p>
          <a:endParaRPr lang="uk-UA"/>
        </a:p>
      </dgm:t>
    </dgm:pt>
    <dgm:pt modelId="{E39C83C5-8970-4256-AD7F-A40DA3FE1271}" type="pres">
      <dgm:prSet presAssocID="{BA6D4B68-40CE-4320-B011-BDA41A3516AE}" presName="descendantText" presStyleLbl="alignAcc1" presStyleIdx="3" presStyleCnt="5" custScaleY="86354">
        <dgm:presLayoutVars>
          <dgm:bulletEnabled val="1"/>
        </dgm:presLayoutVars>
      </dgm:prSet>
      <dgm:spPr/>
      <dgm:t>
        <a:bodyPr/>
        <a:lstStyle/>
        <a:p>
          <a:endParaRPr lang="uk-UA"/>
        </a:p>
      </dgm:t>
    </dgm:pt>
    <dgm:pt modelId="{CF6E597E-04A2-4ACC-990D-FD8E9CFED512}" type="pres">
      <dgm:prSet presAssocID="{8A66E31C-053D-4C0D-A768-23CC5B3DAAB5}" presName="sp" presStyleCnt="0"/>
      <dgm:spPr/>
      <dgm:t>
        <a:bodyPr/>
        <a:lstStyle/>
        <a:p>
          <a:endParaRPr lang="en-US"/>
        </a:p>
      </dgm:t>
    </dgm:pt>
    <dgm:pt modelId="{47B2BBBA-3553-4675-AA13-6EF0F53B5CCC}" type="pres">
      <dgm:prSet presAssocID="{4DD3316C-9724-4342-9DEB-B0A5FB47E813}" presName="composite" presStyleCnt="0"/>
      <dgm:spPr/>
      <dgm:t>
        <a:bodyPr/>
        <a:lstStyle/>
        <a:p>
          <a:endParaRPr lang="en-US"/>
        </a:p>
      </dgm:t>
    </dgm:pt>
    <dgm:pt modelId="{C2E23D20-FCF7-499D-9EDA-38EA7BEE832A}" type="pres">
      <dgm:prSet presAssocID="{4DD3316C-9724-4342-9DEB-B0A5FB47E813}" presName="parentText" presStyleLbl="alignNode1" presStyleIdx="4" presStyleCnt="5">
        <dgm:presLayoutVars>
          <dgm:chMax val="1"/>
          <dgm:bulletEnabled val="1"/>
        </dgm:presLayoutVars>
      </dgm:prSet>
      <dgm:spPr/>
      <dgm:t>
        <a:bodyPr/>
        <a:lstStyle/>
        <a:p>
          <a:endParaRPr lang="en-US"/>
        </a:p>
      </dgm:t>
    </dgm:pt>
    <dgm:pt modelId="{0F9D2B24-CCCB-4908-ACC3-486BA2576EBF}" type="pres">
      <dgm:prSet presAssocID="{4DD3316C-9724-4342-9DEB-B0A5FB47E813}" presName="descendantText" presStyleLbl="alignAcc1" presStyleIdx="4" presStyleCnt="5" custScaleY="77792">
        <dgm:presLayoutVars>
          <dgm:bulletEnabled val="1"/>
        </dgm:presLayoutVars>
      </dgm:prSet>
      <dgm:spPr/>
      <dgm:t>
        <a:bodyPr/>
        <a:lstStyle/>
        <a:p>
          <a:endParaRPr lang="en-US"/>
        </a:p>
      </dgm:t>
    </dgm:pt>
  </dgm:ptLst>
  <dgm:cxnLst>
    <dgm:cxn modelId="{603615FA-B013-4F38-B495-B21E643D69C1}" type="presOf" srcId="{0D7928E0-8074-4BFA-9989-9C9592B525D4}" destId="{40572342-69DE-4337-BFAC-DEDB73D624D0}" srcOrd="0" destOrd="0" presId="urn:microsoft.com/office/officeart/2005/8/layout/chevron2"/>
    <dgm:cxn modelId="{D44C0419-94A3-4E95-89B0-EEFD6930E9FB}" type="presOf" srcId="{527C190A-3F3D-4A78-8390-264EC01FD561}" destId="{AC544A5A-2417-4970-956F-D3F6CD7FA597}" srcOrd="0" destOrd="0" presId="urn:microsoft.com/office/officeart/2005/8/layout/chevron2"/>
    <dgm:cxn modelId="{6FFEBE82-DD67-4908-9C4A-202352ABBD27}" type="presOf" srcId="{E85CC883-04D0-4907-BD65-BE4CBE93AA78}" destId="{F5CCEF54-1498-4F55-8841-065C2EFF7D94}" srcOrd="0" destOrd="0" presId="urn:microsoft.com/office/officeart/2005/8/layout/chevron2"/>
    <dgm:cxn modelId="{8702244C-3489-4831-9FEA-89DF9FA62FE1}" srcId="{A648EB6B-4B7C-4937-841D-8C2CCBEF3373}" destId="{E85CC883-04D0-4907-BD65-BE4CBE93AA78}" srcOrd="2" destOrd="0" parTransId="{F5EC2C32-EFE5-440F-921B-5D7C4BC7C258}" sibTransId="{9B2763AC-DA7E-4EAA-AC15-6B9261E25D04}"/>
    <dgm:cxn modelId="{81153E89-1035-4268-90C4-7FA9FC17F2AF}" type="presOf" srcId="{A648EB6B-4B7C-4937-841D-8C2CCBEF3373}" destId="{D37EA8FB-D564-4BBF-BAC0-82AA22EC96AF}" srcOrd="0" destOrd="0" presId="urn:microsoft.com/office/officeart/2005/8/layout/chevron2"/>
    <dgm:cxn modelId="{274D06CB-C799-488A-BB7D-C150B773A193}" type="presOf" srcId="{BA6D4B68-40CE-4320-B011-BDA41A3516AE}" destId="{BE90FD08-4CF0-47A0-B3FA-00D7657B5588}" srcOrd="0" destOrd="0" presId="urn:microsoft.com/office/officeart/2005/8/layout/chevron2"/>
    <dgm:cxn modelId="{9406DF9F-8FD1-429B-900A-5D428FFE20F2}" srcId="{A648EB6B-4B7C-4937-841D-8C2CCBEF3373}" destId="{BA6D4B68-40CE-4320-B011-BDA41A3516AE}" srcOrd="3" destOrd="0" parTransId="{208CA7E5-EB02-4387-816B-0CE9A7BE6834}" sibTransId="{8A66E31C-053D-4C0D-A768-23CC5B3DAAB5}"/>
    <dgm:cxn modelId="{1FCE4F73-BF9E-4DF9-A910-29A2C5E1C096}" type="presOf" srcId="{53B05CF7-5434-4D02-8868-046C57610E70}" destId="{AC7607F3-C913-42C0-B57B-5A31E3DB139D}" srcOrd="0" destOrd="0" presId="urn:microsoft.com/office/officeart/2005/8/layout/chevron2"/>
    <dgm:cxn modelId="{8F74F8FC-2708-4B4A-A919-66F5CEE464B6}" srcId="{E85CC883-04D0-4907-BD65-BE4CBE93AA78}" destId="{527C190A-3F3D-4A78-8390-264EC01FD561}" srcOrd="0" destOrd="0" parTransId="{A6BE43B8-E273-4420-843C-4792B2200981}" sibTransId="{D97EC2B3-532C-4EF2-9BF9-D932B16E70A5}"/>
    <dgm:cxn modelId="{3B8DB29E-E693-49A7-BDD4-28755E18D68F}" type="presOf" srcId="{31139D81-AC1D-4018-A320-9A816B00D58D}" destId="{1513B5A9-A7DB-47AB-A295-4AE4BACF378E}" srcOrd="0" destOrd="0" presId="urn:microsoft.com/office/officeart/2005/8/layout/chevron2"/>
    <dgm:cxn modelId="{8A8342DC-737A-4364-9AEA-92ADAF1D6539}" srcId="{4DD3316C-9724-4342-9DEB-B0A5FB47E813}" destId="{CE7516F1-0E3E-4829-8D0D-27E568F6C9D3}" srcOrd="0" destOrd="0" parTransId="{FC9A6D10-1719-4D5A-AF31-FF0A416D7EF1}" sibTransId="{D0D3EFE1-8E1E-4CF8-8856-83C1BD03F929}"/>
    <dgm:cxn modelId="{905B9148-6E0B-4401-9542-ACC5E7B144AF}" srcId="{A648EB6B-4B7C-4937-841D-8C2CCBEF3373}" destId="{4DD3316C-9724-4342-9DEB-B0A5FB47E813}" srcOrd="4" destOrd="0" parTransId="{CBAA85DE-AC4F-457E-9D25-1D9AA22EB0EC}" sibTransId="{77B2CDD0-0D26-4927-9FFD-FCAF183C4F9B}"/>
    <dgm:cxn modelId="{51A34473-E9D9-47CF-91F4-170BECD0B285}" type="presOf" srcId="{CDEA15D3-C72F-4EC3-AD13-50407000861C}" destId="{FB598EFD-9DD7-406B-8CC7-6450F4716608}" srcOrd="0" destOrd="0" presId="urn:microsoft.com/office/officeart/2005/8/layout/chevron2"/>
    <dgm:cxn modelId="{4065E87E-E3DD-43C0-B76B-6AE7ACFC017D}" type="presOf" srcId="{C00EF96E-A5B9-4D68-A039-B1C832BD6663}" destId="{E39C83C5-8970-4256-AD7F-A40DA3FE1271}" srcOrd="0" destOrd="0" presId="urn:microsoft.com/office/officeart/2005/8/layout/chevron2"/>
    <dgm:cxn modelId="{47E50B84-7EB3-4941-9DF7-75EFEFE78FE2}" srcId="{0D7928E0-8074-4BFA-9989-9C9592B525D4}" destId="{CDEA15D3-C72F-4EC3-AD13-50407000861C}" srcOrd="0" destOrd="0" parTransId="{4CEFC471-E0E0-463B-8ABA-2B99A8913C5B}" sibTransId="{5835EEAE-91D0-4F9E-B692-54EAEA70814A}"/>
    <dgm:cxn modelId="{07F2E181-D3BD-4B04-B06E-A156206E20C6}" srcId="{BA6D4B68-40CE-4320-B011-BDA41A3516AE}" destId="{C00EF96E-A5B9-4D68-A039-B1C832BD6663}" srcOrd="0" destOrd="0" parTransId="{319A01EB-3599-4070-BA38-A5215A40EAFD}" sibTransId="{620BF606-EE38-4956-81EF-391A96EF1ACE}"/>
    <dgm:cxn modelId="{A706D80D-84D0-4F17-8209-FFB89B49D885}" srcId="{31139D81-AC1D-4018-A320-9A816B00D58D}" destId="{53B05CF7-5434-4D02-8868-046C57610E70}" srcOrd="0" destOrd="0" parTransId="{578C803A-385A-4A95-885B-988A73DE0F21}" sibTransId="{5F5A5F9E-17E4-4FF2-BBC3-BAF0A2F17511}"/>
    <dgm:cxn modelId="{F94BF08C-0FE9-4AD5-AA9C-C2C716AA2DBC}" type="presOf" srcId="{4DD3316C-9724-4342-9DEB-B0A5FB47E813}" destId="{C2E23D20-FCF7-499D-9EDA-38EA7BEE832A}" srcOrd="0" destOrd="0" presId="urn:microsoft.com/office/officeart/2005/8/layout/chevron2"/>
    <dgm:cxn modelId="{AFA0E732-E2F2-4200-828C-4B7250B2B76D}" srcId="{A648EB6B-4B7C-4937-841D-8C2CCBEF3373}" destId="{31139D81-AC1D-4018-A320-9A816B00D58D}" srcOrd="0" destOrd="0" parTransId="{0DD81A96-4E4D-437B-94E1-F3A122806D0D}" sibTransId="{E4D02BAF-879E-4EA7-BBA5-B65BA5E27EDE}"/>
    <dgm:cxn modelId="{C48FBB48-80C4-4CF7-B4D1-5A2E0D68B76E}" srcId="{A648EB6B-4B7C-4937-841D-8C2CCBEF3373}" destId="{0D7928E0-8074-4BFA-9989-9C9592B525D4}" srcOrd="1" destOrd="0" parTransId="{91E94D11-60B2-4161-B3CE-F89F1648A12B}" sibTransId="{9449E71B-7D1B-466A-8F51-566FC1D6B891}"/>
    <dgm:cxn modelId="{77A7DFFD-BAE2-45C3-A1A5-42AA5540D324}" type="presOf" srcId="{CE7516F1-0E3E-4829-8D0D-27E568F6C9D3}" destId="{0F9D2B24-CCCB-4908-ACC3-486BA2576EBF}" srcOrd="0" destOrd="0" presId="urn:microsoft.com/office/officeart/2005/8/layout/chevron2"/>
    <dgm:cxn modelId="{850F9B2B-F057-4883-B313-B8692B566D6F}" type="presParOf" srcId="{D37EA8FB-D564-4BBF-BAC0-82AA22EC96AF}" destId="{C387299E-017D-4EC3-BE2C-78F39B66C1AC}" srcOrd="0" destOrd="0" presId="urn:microsoft.com/office/officeart/2005/8/layout/chevron2"/>
    <dgm:cxn modelId="{2CE73DAC-739B-4D19-A7B3-49B57D76AED3}" type="presParOf" srcId="{C387299E-017D-4EC3-BE2C-78F39B66C1AC}" destId="{1513B5A9-A7DB-47AB-A295-4AE4BACF378E}" srcOrd="0" destOrd="0" presId="urn:microsoft.com/office/officeart/2005/8/layout/chevron2"/>
    <dgm:cxn modelId="{FB5BFE30-5143-4170-89DA-35333C44E1BA}" type="presParOf" srcId="{C387299E-017D-4EC3-BE2C-78F39B66C1AC}" destId="{AC7607F3-C913-42C0-B57B-5A31E3DB139D}" srcOrd="1" destOrd="0" presId="urn:microsoft.com/office/officeart/2005/8/layout/chevron2"/>
    <dgm:cxn modelId="{48285209-AFFF-4BD6-A502-1A19922CCDE4}" type="presParOf" srcId="{D37EA8FB-D564-4BBF-BAC0-82AA22EC96AF}" destId="{D0C4948D-871E-448F-9101-C63A641A4D59}" srcOrd="1" destOrd="0" presId="urn:microsoft.com/office/officeart/2005/8/layout/chevron2"/>
    <dgm:cxn modelId="{3071383D-C9C5-4C10-BC05-4FDE9124C4EA}" type="presParOf" srcId="{D37EA8FB-D564-4BBF-BAC0-82AA22EC96AF}" destId="{7E020E72-2511-479D-9FC3-06D3E5342FD2}" srcOrd="2" destOrd="0" presId="urn:microsoft.com/office/officeart/2005/8/layout/chevron2"/>
    <dgm:cxn modelId="{9B8836EC-AA2C-44E4-876A-E4EDABBB7548}" type="presParOf" srcId="{7E020E72-2511-479D-9FC3-06D3E5342FD2}" destId="{40572342-69DE-4337-BFAC-DEDB73D624D0}" srcOrd="0" destOrd="0" presId="urn:microsoft.com/office/officeart/2005/8/layout/chevron2"/>
    <dgm:cxn modelId="{32D40427-8214-4AE5-A76E-47FA21542C31}" type="presParOf" srcId="{7E020E72-2511-479D-9FC3-06D3E5342FD2}" destId="{FB598EFD-9DD7-406B-8CC7-6450F4716608}" srcOrd="1" destOrd="0" presId="urn:microsoft.com/office/officeart/2005/8/layout/chevron2"/>
    <dgm:cxn modelId="{EE6EA7DB-0176-477B-8F6E-BB2D60054AF8}" type="presParOf" srcId="{D37EA8FB-D564-4BBF-BAC0-82AA22EC96AF}" destId="{63F00282-6E3D-4391-ABCA-E1BB5F165752}" srcOrd="3" destOrd="0" presId="urn:microsoft.com/office/officeart/2005/8/layout/chevron2"/>
    <dgm:cxn modelId="{C57FB078-9684-45AA-BB5C-E3EA7E93BB92}" type="presParOf" srcId="{D37EA8FB-D564-4BBF-BAC0-82AA22EC96AF}" destId="{CB673ECD-A46F-423C-8911-13EE74E56BB4}" srcOrd="4" destOrd="0" presId="urn:microsoft.com/office/officeart/2005/8/layout/chevron2"/>
    <dgm:cxn modelId="{2D806327-3043-4849-8A90-931FEAC1D9AD}" type="presParOf" srcId="{CB673ECD-A46F-423C-8911-13EE74E56BB4}" destId="{F5CCEF54-1498-4F55-8841-065C2EFF7D94}" srcOrd="0" destOrd="0" presId="urn:microsoft.com/office/officeart/2005/8/layout/chevron2"/>
    <dgm:cxn modelId="{B25CE43D-21AB-499C-AB72-BB06EF1E145C}" type="presParOf" srcId="{CB673ECD-A46F-423C-8911-13EE74E56BB4}" destId="{AC544A5A-2417-4970-956F-D3F6CD7FA597}" srcOrd="1" destOrd="0" presId="urn:microsoft.com/office/officeart/2005/8/layout/chevron2"/>
    <dgm:cxn modelId="{E220DC2C-9A9D-4C60-80CA-7606FD9B3832}" type="presParOf" srcId="{D37EA8FB-D564-4BBF-BAC0-82AA22EC96AF}" destId="{5CD34E46-221B-413C-AF5E-02A23CF4A510}" srcOrd="5" destOrd="0" presId="urn:microsoft.com/office/officeart/2005/8/layout/chevron2"/>
    <dgm:cxn modelId="{5EEA713D-265F-4EAD-B9F4-8D7E8861CB95}" type="presParOf" srcId="{D37EA8FB-D564-4BBF-BAC0-82AA22EC96AF}" destId="{DC61FAB7-7840-435F-BCCD-EA105F0B3A68}" srcOrd="6" destOrd="0" presId="urn:microsoft.com/office/officeart/2005/8/layout/chevron2"/>
    <dgm:cxn modelId="{9DAADFAE-0328-4F97-AE3C-E73F66C279DE}" type="presParOf" srcId="{DC61FAB7-7840-435F-BCCD-EA105F0B3A68}" destId="{BE90FD08-4CF0-47A0-B3FA-00D7657B5588}" srcOrd="0" destOrd="0" presId="urn:microsoft.com/office/officeart/2005/8/layout/chevron2"/>
    <dgm:cxn modelId="{127818C0-6CE7-4CCA-B1B4-81607029B346}" type="presParOf" srcId="{DC61FAB7-7840-435F-BCCD-EA105F0B3A68}" destId="{E39C83C5-8970-4256-AD7F-A40DA3FE1271}" srcOrd="1" destOrd="0" presId="urn:microsoft.com/office/officeart/2005/8/layout/chevron2"/>
    <dgm:cxn modelId="{0B929037-FCD9-4692-93D1-B9971CBDC8E7}" type="presParOf" srcId="{D37EA8FB-D564-4BBF-BAC0-82AA22EC96AF}" destId="{CF6E597E-04A2-4ACC-990D-FD8E9CFED512}" srcOrd="7" destOrd="0" presId="urn:microsoft.com/office/officeart/2005/8/layout/chevron2"/>
    <dgm:cxn modelId="{AC7B17C6-135C-40C5-B32C-3C2B0060F276}" type="presParOf" srcId="{D37EA8FB-D564-4BBF-BAC0-82AA22EC96AF}" destId="{47B2BBBA-3553-4675-AA13-6EF0F53B5CCC}" srcOrd="8" destOrd="0" presId="urn:microsoft.com/office/officeart/2005/8/layout/chevron2"/>
    <dgm:cxn modelId="{6FE170E2-32DF-48C9-A210-31ECB5DB1521}" type="presParOf" srcId="{47B2BBBA-3553-4675-AA13-6EF0F53B5CCC}" destId="{C2E23D20-FCF7-499D-9EDA-38EA7BEE832A}" srcOrd="0" destOrd="0" presId="urn:microsoft.com/office/officeart/2005/8/layout/chevron2"/>
    <dgm:cxn modelId="{7B2EAE26-9885-4490-A2B7-BC647E9DC74D}" type="presParOf" srcId="{47B2BBBA-3553-4675-AA13-6EF0F53B5CCC}" destId="{0F9D2B24-CCCB-4908-ACC3-486BA2576EBF}" srcOrd="1" destOrd="0" presId="urn:microsoft.com/office/officeart/2005/8/layout/chevron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A648EB6B-4B7C-4937-841D-8C2CCBEF3373}" type="doc">
      <dgm:prSet loTypeId="urn:microsoft.com/office/officeart/2005/8/layout/chevron2" loCatId="process" qsTypeId="urn:microsoft.com/office/officeart/2005/8/quickstyle/simple1" qsCatId="simple" csTypeId="urn:microsoft.com/office/officeart/2005/8/colors/accent1_4" csCatId="accent1" phldr="1"/>
      <dgm:spPr/>
      <dgm:t>
        <a:bodyPr/>
        <a:lstStyle/>
        <a:p>
          <a:endParaRPr lang="ru-RU"/>
        </a:p>
      </dgm:t>
    </dgm:pt>
    <dgm:pt modelId="{53B05CF7-5434-4D02-8868-046C57610E70}">
      <dgm:prSet custT="1"/>
      <dgm:spPr/>
      <dgm: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300" b="0" baseline="0" dirty="0" smtClean="0">
              <a:latin typeface="MontrealTS-Light" panose="02000603020000020003" pitchFamily="50" charset="0"/>
            </a:rPr>
            <a:t>Reforming the (insufficient) </a:t>
          </a:r>
          <a:r>
            <a:rPr lang="en-GB" sz="1300" b="1" baseline="0" dirty="0" smtClean="0">
              <a:latin typeface="MontrealTS-Light" panose="02000603020000020003" pitchFamily="50" charset="0"/>
            </a:rPr>
            <a:t>public financing of VET </a:t>
          </a:r>
          <a:r>
            <a:rPr lang="en-GB" sz="1300" b="0" baseline="0" dirty="0" smtClean="0">
              <a:latin typeface="MontrealTS-Light" panose="02000603020000020003" pitchFamily="50" charset="0"/>
            </a:rPr>
            <a:t>and the inefficient funding schemes for pooling public VET funds, while creating opportunities for </a:t>
          </a:r>
          <a:r>
            <a:rPr lang="en-GB" sz="1300" b="1" baseline="0" dirty="0" smtClean="0">
              <a:latin typeface="MontrealTS-Light" panose="02000603020000020003" pitchFamily="50" charset="0"/>
            </a:rPr>
            <a:t>multichannel financing and cost-sharing mechanisms </a:t>
          </a:r>
          <a:r>
            <a:rPr lang="en-GB" sz="1300" b="0" baseline="0" dirty="0" smtClean="0">
              <a:latin typeface="MontrealTS-Light" panose="02000603020000020003" pitchFamily="50" charset="0"/>
            </a:rPr>
            <a:t>(use of tax systems);</a:t>
          </a:r>
          <a:endParaRPr lang="ru-RU" sz="1300" b="0" baseline="0" dirty="0">
            <a:latin typeface="MontrealTS-Light" panose="02000603020000020003" pitchFamily="50" charset="0"/>
          </a:endParaRPr>
        </a:p>
      </dgm:t>
    </dgm:pt>
    <dgm:pt modelId="{578C803A-385A-4A95-885B-988A73DE0F21}" type="parTrans" cxnId="{A706D80D-84D0-4F17-8209-FFB89B49D885}">
      <dgm:prSet/>
      <dgm:spPr/>
      <dgm:t>
        <a:bodyPr/>
        <a:lstStyle/>
        <a:p>
          <a:endParaRPr lang="ru-RU" sz="1300"/>
        </a:p>
      </dgm:t>
    </dgm:pt>
    <dgm:pt modelId="{5F5A5F9E-17E4-4FF2-BBC3-BAF0A2F17511}" type="sibTrans" cxnId="{A706D80D-84D0-4F17-8209-FFB89B49D885}">
      <dgm:prSet/>
      <dgm:spPr/>
      <dgm:t>
        <a:bodyPr/>
        <a:lstStyle/>
        <a:p>
          <a:endParaRPr lang="ru-RU" sz="1300"/>
        </a:p>
      </dgm:t>
    </dgm:pt>
    <dgm:pt modelId="{527C190A-3F3D-4A78-8390-264EC01FD561}">
      <dgm:prSet custT="1"/>
      <dgm:spPr/>
      <dgm:t>
        <a:bodyPr/>
        <a:lstStyle/>
        <a:p>
          <a:pPr rtl="0"/>
          <a:r>
            <a:rPr lang="en-GB" sz="1300" b="0" baseline="0" dirty="0" smtClean="0">
              <a:latin typeface="MontrealTS-Light" panose="02000603020000020003" pitchFamily="50" charset="0"/>
            </a:rPr>
            <a:t>Reforming the </a:t>
          </a:r>
          <a:r>
            <a:rPr lang="en-GB" sz="1300" b="1" baseline="0" dirty="0" smtClean="0">
              <a:latin typeface="MontrealTS-Light" panose="02000603020000020003" pitchFamily="50" charset="0"/>
            </a:rPr>
            <a:t>status and pathways of vocational education systems within LLL perspective </a:t>
          </a:r>
          <a:r>
            <a:rPr lang="en-GB" sz="1300" b="0" baseline="0" dirty="0" smtClean="0">
              <a:latin typeface="MontrealTS-Light" panose="02000603020000020003" pitchFamily="50" charset="0"/>
            </a:rPr>
            <a:t>(e.g. CVET qualifications at level 5  to HE etc.);</a:t>
          </a:r>
          <a:endParaRPr lang="ru-RU" sz="1300" b="0" baseline="0" dirty="0">
            <a:latin typeface="MontrealTS-Light" panose="02000603020000020003" pitchFamily="50" charset="0"/>
          </a:endParaRPr>
        </a:p>
      </dgm:t>
    </dgm:pt>
    <dgm:pt modelId="{A6BE43B8-E273-4420-843C-4792B2200981}" type="parTrans" cxnId="{8F74F8FC-2708-4B4A-A919-66F5CEE464B6}">
      <dgm:prSet/>
      <dgm:spPr/>
      <dgm:t>
        <a:bodyPr/>
        <a:lstStyle/>
        <a:p>
          <a:endParaRPr lang="ru-RU" sz="1300"/>
        </a:p>
      </dgm:t>
    </dgm:pt>
    <dgm:pt modelId="{D97EC2B3-532C-4EF2-9BF9-D932B16E70A5}" type="sibTrans" cxnId="{8F74F8FC-2708-4B4A-A919-66F5CEE464B6}">
      <dgm:prSet/>
      <dgm:spPr/>
      <dgm:t>
        <a:bodyPr/>
        <a:lstStyle/>
        <a:p>
          <a:endParaRPr lang="ru-RU" sz="1300"/>
        </a:p>
      </dgm:t>
    </dgm:pt>
    <dgm:pt modelId="{31139D81-AC1D-4018-A320-9A816B00D58D}">
      <dgm:prSet custT="1"/>
      <dgm:spPr/>
      <dgm:t>
        <a:bodyPr/>
        <a:lstStyle/>
        <a:p>
          <a:pPr rtl="0"/>
          <a:endParaRPr lang="ru-RU" sz="1300" dirty="0"/>
        </a:p>
      </dgm:t>
    </dgm:pt>
    <dgm:pt modelId="{0DD81A96-4E4D-437B-94E1-F3A122806D0D}" type="parTrans" cxnId="{AFA0E732-E2F2-4200-828C-4B7250B2B76D}">
      <dgm:prSet/>
      <dgm:spPr/>
      <dgm:t>
        <a:bodyPr/>
        <a:lstStyle/>
        <a:p>
          <a:endParaRPr lang="ru-RU" sz="1300"/>
        </a:p>
      </dgm:t>
    </dgm:pt>
    <dgm:pt modelId="{E4D02BAF-879E-4EA7-BBA5-B65BA5E27EDE}" type="sibTrans" cxnId="{AFA0E732-E2F2-4200-828C-4B7250B2B76D}">
      <dgm:prSet/>
      <dgm:spPr/>
      <dgm:t>
        <a:bodyPr/>
        <a:lstStyle/>
        <a:p>
          <a:endParaRPr lang="ru-RU" sz="1300"/>
        </a:p>
      </dgm:t>
    </dgm:pt>
    <dgm:pt modelId="{E85CC883-04D0-4907-BD65-BE4CBE93AA78}">
      <dgm:prSet custT="1"/>
      <dgm:spPr/>
      <dgm:t>
        <a:bodyPr/>
        <a:lstStyle/>
        <a:p>
          <a:pPr rtl="0"/>
          <a:endParaRPr lang="ru-RU" sz="1300"/>
        </a:p>
      </dgm:t>
    </dgm:pt>
    <dgm:pt modelId="{F5EC2C32-EFE5-440F-921B-5D7C4BC7C258}" type="parTrans" cxnId="{8702244C-3489-4831-9FEA-89DF9FA62FE1}">
      <dgm:prSet/>
      <dgm:spPr/>
      <dgm:t>
        <a:bodyPr/>
        <a:lstStyle/>
        <a:p>
          <a:endParaRPr lang="ru-RU" sz="1300"/>
        </a:p>
      </dgm:t>
    </dgm:pt>
    <dgm:pt modelId="{9B2763AC-DA7E-4EAA-AC15-6B9261E25D04}" type="sibTrans" cxnId="{8702244C-3489-4831-9FEA-89DF9FA62FE1}">
      <dgm:prSet/>
      <dgm:spPr/>
      <dgm:t>
        <a:bodyPr/>
        <a:lstStyle/>
        <a:p>
          <a:endParaRPr lang="ru-RU" sz="1300"/>
        </a:p>
      </dgm:t>
    </dgm:pt>
    <dgm:pt modelId="{BA6D4B68-40CE-4320-B011-BDA41A3516AE}">
      <dgm:prSet custT="1"/>
      <dgm:spPr/>
      <dgm:t>
        <a:bodyPr/>
        <a:lstStyle/>
        <a:p>
          <a:pPr rtl="0"/>
          <a:r>
            <a:rPr lang="en-GB" sz="1300" b="0" baseline="0" smtClean="0">
              <a:latin typeface="MontrealTS-Light" panose="02000603020000020003" pitchFamily="50" charset="0"/>
            </a:rPr>
            <a:t> </a:t>
          </a:r>
          <a:endParaRPr lang="ru-RU" sz="1300" dirty="0"/>
        </a:p>
      </dgm:t>
    </dgm:pt>
    <dgm:pt modelId="{208CA7E5-EB02-4387-816B-0CE9A7BE6834}" type="parTrans" cxnId="{9406DF9F-8FD1-429B-900A-5D428FFE20F2}">
      <dgm:prSet/>
      <dgm:spPr/>
      <dgm:t>
        <a:bodyPr/>
        <a:lstStyle/>
        <a:p>
          <a:endParaRPr lang="uk-UA" sz="1300"/>
        </a:p>
      </dgm:t>
    </dgm:pt>
    <dgm:pt modelId="{8A66E31C-053D-4C0D-A768-23CC5B3DAAB5}" type="sibTrans" cxnId="{9406DF9F-8FD1-429B-900A-5D428FFE20F2}">
      <dgm:prSet/>
      <dgm:spPr/>
      <dgm:t>
        <a:bodyPr/>
        <a:lstStyle/>
        <a:p>
          <a:endParaRPr lang="uk-UA" sz="1300"/>
        </a:p>
      </dgm:t>
    </dgm:pt>
    <dgm:pt modelId="{C00EF96E-A5B9-4D68-A039-B1C832BD6663}">
      <dgm:prSet custT="1"/>
      <dgm:spPr/>
      <dgm:t>
        <a:bodyPr/>
        <a:lstStyle/>
        <a:p>
          <a:r>
            <a:rPr lang="en-GB" sz="1300" b="0" baseline="0" dirty="0" smtClean="0">
              <a:latin typeface="MontrealTS-Light" panose="02000603020000020003" pitchFamily="50" charset="0"/>
            </a:rPr>
            <a:t>Introducing a culture of continuous improvement and </a:t>
          </a:r>
          <a:r>
            <a:rPr lang="en-GB" sz="1300" b="1" baseline="0" dirty="0" smtClean="0">
              <a:latin typeface="MontrealTS-Light" panose="02000603020000020003" pitchFamily="50" charset="0"/>
            </a:rPr>
            <a:t>innovation </a:t>
          </a:r>
          <a:r>
            <a:rPr lang="en-GB" sz="1300" b="0" baseline="0" dirty="0" smtClean="0">
              <a:latin typeface="MontrealTS-Light" panose="02000603020000020003" pitchFamily="50" charset="0"/>
            </a:rPr>
            <a:t>into the VET community;</a:t>
          </a:r>
          <a:endParaRPr lang="uk-UA" sz="1300" b="0" baseline="0" dirty="0">
            <a:latin typeface="MontrealTS-Light" panose="02000603020000020003" pitchFamily="50" charset="0"/>
          </a:endParaRPr>
        </a:p>
      </dgm:t>
    </dgm:pt>
    <dgm:pt modelId="{319A01EB-3599-4070-BA38-A5215A40EAFD}" type="parTrans" cxnId="{07F2E181-D3BD-4B04-B06E-A156206E20C6}">
      <dgm:prSet/>
      <dgm:spPr/>
      <dgm:t>
        <a:bodyPr/>
        <a:lstStyle/>
        <a:p>
          <a:endParaRPr lang="uk-UA" sz="1300"/>
        </a:p>
      </dgm:t>
    </dgm:pt>
    <dgm:pt modelId="{620BF606-EE38-4956-81EF-391A96EF1ACE}" type="sibTrans" cxnId="{07F2E181-D3BD-4B04-B06E-A156206E20C6}">
      <dgm:prSet/>
      <dgm:spPr/>
      <dgm:t>
        <a:bodyPr/>
        <a:lstStyle/>
        <a:p>
          <a:endParaRPr lang="uk-UA" sz="1300"/>
        </a:p>
      </dgm:t>
    </dgm:pt>
    <dgm:pt modelId="{0D7928E0-8074-4BFA-9989-9C9592B525D4}">
      <dgm:prSet custT="1"/>
      <dgm:spPr/>
      <dgm: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ru-RU" sz="1300" dirty="0"/>
        </a:p>
      </dgm:t>
    </dgm:pt>
    <dgm:pt modelId="{91E94D11-60B2-4161-B3CE-F89F1648A12B}" type="parTrans" cxnId="{C48FBB48-80C4-4CF7-B4D1-5A2E0D68B76E}">
      <dgm:prSet/>
      <dgm:spPr/>
      <dgm:t>
        <a:bodyPr/>
        <a:lstStyle/>
        <a:p>
          <a:endParaRPr lang="en-US" sz="1300"/>
        </a:p>
      </dgm:t>
    </dgm:pt>
    <dgm:pt modelId="{9449E71B-7D1B-466A-8F51-566FC1D6B891}" type="sibTrans" cxnId="{C48FBB48-80C4-4CF7-B4D1-5A2E0D68B76E}">
      <dgm:prSet/>
      <dgm:spPr/>
      <dgm:t>
        <a:bodyPr/>
        <a:lstStyle/>
        <a:p>
          <a:endParaRPr lang="en-US" sz="1300"/>
        </a:p>
      </dgm:t>
    </dgm:pt>
    <dgm:pt modelId="{CDEA15D3-C72F-4EC3-AD13-50407000861C}">
      <dgm:prSet custT="1"/>
      <dgm:spPr/>
      <dgm:t>
        <a:bodyPr/>
        <a:lstStyle/>
        <a:p>
          <a:r>
            <a:rPr lang="en-GB" sz="1300" b="0" baseline="0" dirty="0" smtClean="0">
              <a:latin typeface="MontrealTS-Light" panose="02000603020000020003" pitchFamily="50" charset="0"/>
            </a:rPr>
            <a:t>Tackling the </a:t>
          </a:r>
          <a:r>
            <a:rPr lang="en-GB" sz="1300" b="1" baseline="0" dirty="0" smtClean="0">
              <a:latin typeface="MontrealTS-Light" panose="02000603020000020003" pitchFamily="50" charset="0"/>
            </a:rPr>
            <a:t>underuse of vocational guidance</a:t>
          </a:r>
          <a:r>
            <a:rPr lang="en-GB" sz="1300" b="0" baseline="0" dirty="0" smtClean="0">
              <a:latin typeface="MontrealTS-Light" panose="02000603020000020003" pitchFamily="50" charset="0"/>
            </a:rPr>
            <a:t> and other counselling tools/measures to help in increasing the recognition and employability of VET graduates in the labour market;</a:t>
          </a:r>
          <a:endParaRPr lang="uk-UA" sz="1300" b="0" baseline="0" dirty="0">
            <a:latin typeface="MontrealTS-Light" panose="02000603020000020003" pitchFamily="50" charset="0"/>
          </a:endParaRPr>
        </a:p>
      </dgm:t>
    </dgm:pt>
    <dgm:pt modelId="{4CEFC471-E0E0-463B-8ABA-2B99A8913C5B}" type="parTrans" cxnId="{47E50B84-7EB3-4941-9DF7-75EFEFE78FE2}">
      <dgm:prSet/>
      <dgm:spPr/>
      <dgm:t>
        <a:bodyPr/>
        <a:lstStyle/>
        <a:p>
          <a:endParaRPr lang="en-US" sz="1300"/>
        </a:p>
      </dgm:t>
    </dgm:pt>
    <dgm:pt modelId="{5835EEAE-91D0-4F9E-B692-54EAEA70814A}" type="sibTrans" cxnId="{47E50B84-7EB3-4941-9DF7-75EFEFE78FE2}">
      <dgm:prSet/>
      <dgm:spPr/>
      <dgm:t>
        <a:bodyPr/>
        <a:lstStyle/>
        <a:p>
          <a:endParaRPr lang="en-US" sz="1300"/>
        </a:p>
      </dgm:t>
    </dgm:pt>
    <dgm:pt modelId="{4DD3316C-9724-4342-9DEB-B0A5FB47E813}">
      <dgm:prSet custT="1"/>
      <dgm:spPr/>
      <dgm:t>
        <a:bodyPr/>
        <a:lstStyle/>
        <a:p>
          <a:endParaRPr lang="uk-UA" sz="1300" dirty="0"/>
        </a:p>
      </dgm:t>
    </dgm:pt>
    <dgm:pt modelId="{CBAA85DE-AC4F-457E-9D25-1D9AA22EB0EC}" type="parTrans" cxnId="{905B9148-6E0B-4401-9542-ACC5E7B144AF}">
      <dgm:prSet/>
      <dgm:spPr/>
      <dgm:t>
        <a:bodyPr/>
        <a:lstStyle/>
        <a:p>
          <a:endParaRPr lang="en-US" sz="1300"/>
        </a:p>
      </dgm:t>
    </dgm:pt>
    <dgm:pt modelId="{77B2CDD0-0D26-4927-9FFD-FCAF183C4F9B}" type="sibTrans" cxnId="{905B9148-6E0B-4401-9542-ACC5E7B144AF}">
      <dgm:prSet/>
      <dgm:spPr/>
      <dgm:t>
        <a:bodyPr/>
        <a:lstStyle/>
        <a:p>
          <a:endParaRPr lang="en-US" sz="1300"/>
        </a:p>
      </dgm:t>
    </dgm:pt>
    <dgm:pt modelId="{CE7516F1-0E3E-4829-8D0D-27E568F6C9D3}">
      <dgm:prSet custT="1"/>
      <dgm:spPr/>
      <dgm:t>
        <a:bodyPr/>
        <a:lstStyle/>
        <a:p>
          <a:r>
            <a:rPr lang="en-GB" sz="1300" b="0" baseline="0" dirty="0" smtClean="0">
              <a:latin typeface="MontrealTS-Light" panose="02000603020000020003" pitchFamily="50" charset="0"/>
            </a:rPr>
            <a:t>Supporting political consensus around complex processes of </a:t>
          </a:r>
          <a:r>
            <a:rPr lang="en-GB" sz="1300" b="1" baseline="0" dirty="0" smtClean="0">
              <a:latin typeface="MontrealTS-Light" panose="02000603020000020003" pitchFamily="50" charset="0"/>
            </a:rPr>
            <a:t>rationalising and optimising VET networks</a:t>
          </a:r>
          <a:r>
            <a:rPr lang="en-GB" sz="1300" b="0" baseline="0" dirty="0" smtClean="0">
              <a:latin typeface="MontrealTS-Light" panose="02000603020000020003" pitchFamily="50" charset="0"/>
            </a:rPr>
            <a:t>;</a:t>
          </a:r>
          <a:endParaRPr lang="en-US" sz="1300" b="0" baseline="0" dirty="0">
            <a:latin typeface="MontrealTS-Light" panose="02000603020000020003" pitchFamily="50" charset="0"/>
          </a:endParaRPr>
        </a:p>
      </dgm:t>
    </dgm:pt>
    <dgm:pt modelId="{FC9A6D10-1719-4D5A-AF31-FF0A416D7EF1}" type="parTrans" cxnId="{8A8342DC-737A-4364-9AEA-92ADAF1D6539}">
      <dgm:prSet/>
      <dgm:spPr/>
      <dgm:t>
        <a:bodyPr/>
        <a:lstStyle/>
        <a:p>
          <a:endParaRPr lang="en-US" sz="1300"/>
        </a:p>
      </dgm:t>
    </dgm:pt>
    <dgm:pt modelId="{D0D3EFE1-8E1E-4CF8-8856-83C1BD03F929}" type="sibTrans" cxnId="{8A8342DC-737A-4364-9AEA-92ADAF1D6539}">
      <dgm:prSet/>
      <dgm:spPr/>
      <dgm:t>
        <a:bodyPr/>
        <a:lstStyle/>
        <a:p>
          <a:endParaRPr lang="en-US" sz="1300"/>
        </a:p>
      </dgm:t>
    </dgm:pt>
    <dgm:pt modelId="{D37EA8FB-D564-4BBF-BAC0-82AA22EC96AF}" type="pres">
      <dgm:prSet presAssocID="{A648EB6B-4B7C-4937-841D-8C2CCBEF3373}" presName="linearFlow" presStyleCnt="0">
        <dgm:presLayoutVars>
          <dgm:dir/>
          <dgm:animLvl val="lvl"/>
          <dgm:resizeHandles val="exact"/>
        </dgm:presLayoutVars>
      </dgm:prSet>
      <dgm:spPr/>
      <dgm:t>
        <a:bodyPr/>
        <a:lstStyle/>
        <a:p>
          <a:endParaRPr lang="uk-UA"/>
        </a:p>
      </dgm:t>
    </dgm:pt>
    <dgm:pt modelId="{C387299E-017D-4EC3-BE2C-78F39B66C1AC}" type="pres">
      <dgm:prSet presAssocID="{31139D81-AC1D-4018-A320-9A816B00D58D}" presName="composite" presStyleCnt="0"/>
      <dgm:spPr/>
      <dgm:t>
        <a:bodyPr/>
        <a:lstStyle/>
        <a:p>
          <a:endParaRPr lang="en-US"/>
        </a:p>
      </dgm:t>
    </dgm:pt>
    <dgm:pt modelId="{1513B5A9-A7DB-47AB-A295-4AE4BACF378E}" type="pres">
      <dgm:prSet presAssocID="{31139D81-AC1D-4018-A320-9A816B00D58D}" presName="parentText" presStyleLbl="alignNode1" presStyleIdx="0" presStyleCnt="5">
        <dgm:presLayoutVars>
          <dgm:chMax val="1"/>
          <dgm:bulletEnabled val="1"/>
        </dgm:presLayoutVars>
      </dgm:prSet>
      <dgm:spPr/>
      <dgm:t>
        <a:bodyPr/>
        <a:lstStyle/>
        <a:p>
          <a:endParaRPr lang="uk-UA"/>
        </a:p>
      </dgm:t>
    </dgm:pt>
    <dgm:pt modelId="{AC7607F3-C913-42C0-B57B-5A31E3DB139D}" type="pres">
      <dgm:prSet presAssocID="{31139D81-AC1D-4018-A320-9A816B00D58D}" presName="descendantText" presStyleLbl="alignAcc1" presStyleIdx="0" presStyleCnt="5" custScaleY="119296">
        <dgm:presLayoutVars>
          <dgm:bulletEnabled val="1"/>
        </dgm:presLayoutVars>
      </dgm:prSet>
      <dgm:spPr/>
      <dgm:t>
        <a:bodyPr/>
        <a:lstStyle/>
        <a:p>
          <a:endParaRPr lang="uk-UA"/>
        </a:p>
      </dgm:t>
    </dgm:pt>
    <dgm:pt modelId="{D0C4948D-871E-448F-9101-C63A641A4D59}" type="pres">
      <dgm:prSet presAssocID="{E4D02BAF-879E-4EA7-BBA5-B65BA5E27EDE}" presName="sp" presStyleCnt="0"/>
      <dgm:spPr/>
      <dgm:t>
        <a:bodyPr/>
        <a:lstStyle/>
        <a:p>
          <a:endParaRPr lang="en-US"/>
        </a:p>
      </dgm:t>
    </dgm:pt>
    <dgm:pt modelId="{7E020E72-2511-479D-9FC3-06D3E5342FD2}" type="pres">
      <dgm:prSet presAssocID="{0D7928E0-8074-4BFA-9989-9C9592B525D4}" presName="composite" presStyleCnt="0"/>
      <dgm:spPr/>
      <dgm:t>
        <a:bodyPr/>
        <a:lstStyle/>
        <a:p>
          <a:endParaRPr lang="en-US"/>
        </a:p>
      </dgm:t>
    </dgm:pt>
    <dgm:pt modelId="{40572342-69DE-4337-BFAC-DEDB73D624D0}" type="pres">
      <dgm:prSet presAssocID="{0D7928E0-8074-4BFA-9989-9C9592B525D4}" presName="parentText" presStyleLbl="alignNode1" presStyleIdx="1" presStyleCnt="5">
        <dgm:presLayoutVars>
          <dgm:chMax val="1"/>
          <dgm:bulletEnabled val="1"/>
        </dgm:presLayoutVars>
      </dgm:prSet>
      <dgm:spPr/>
      <dgm:t>
        <a:bodyPr/>
        <a:lstStyle/>
        <a:p>
          <a:endParaRPr lang="uk-UA"/>
        </a:p>
      </dgm:t>
    </dgm:pt>
    <dgm:pt modelId="{FB598EFD-9DD7-406B-8CC7-6450F4716608}" type="pres">
      <dgm:prSet presAssocID="{0D7928E0-8074-4BFA-9989-9C9592B525D4}" presName="descendantText" presStyleLbl="alignAcc1" presStyleIdx="1" presStyleCnt="5" custScaleY="79767">
        <dgm:presLayoutVars>
          <dgm:bulletEnabled val="1"/>
        </dgm:presLayoutVars>
      </dgm:prSet>
      <dgm:spPr/>
      <dgm:t>
        <a:bodyPr/>
        <a:lstStyle/>
        <a:p>
          <a:endParaRPr lang="uk-UA"/>
        </a:p>
      </dgm:t>
    </dgm:pt>
    <dgm:pt modelId="{63F00282-6E3D-4391-ABCA-E1BB5F165752}" type="pres">
      <dgm:prSet presAssocID="{9449E71B-7D1B-466A-8F51-566FC1D6B891}" presName="sp" presStyleCnt="0"/>
      <dgm:spPr/>
      <dgm:t>
        <a:bodyPr/>
        <a:lstStyle/>
        <a:p>
          <a:endParaRPr lang="en-US"/>
        </a:p>
      </dgm:t>
    </dgm:pt>
    <dgm:pt modelId="{CB673ECD-A46F-423C-8911-13EE74E56BB4}" type="pres">
      <dgm:prSet presAssocID="{E85CC883-04D0-4907-BD65-BE4CBE93AA78}" presName="composite" presStyleCnt="0"/>
      <dgm:spPr/>
      <dgm:t>
        <a:bodyPr/>
        <a:lstStyle/>
        <a:p>
          <a:endParaRPr lang="en-US"/>
        </a:p>
      </dgm:t>
    </dgm:pt>
    <dgm:pt modelId="{F5CCEF54-1498-4F55-8841-065C2EFF7D94}" type="pres">
      <dgm:prSet presAssocID="{E85CC883-04D0-4907-BD65-BE4CBE93AA78}" presName="parentText" presStyleLbl="alignNode1" presStyleIdx="2" presStyleCnt="5">
        <dgm:presLayoutVars>
          <dgm:chMax val="1"/>
          <dgm:bulletEnabled val="1"/>
        </dgm:presLayoutVars>
      </dgm:prSet>
      <dgm:spPr/>
      <dgm:t>
        <a:bodyPr/>
        <a:lstStyle/>
        <a:p>
          <a:endParaRPr lang="uk-UA"/>
        </a:p>
      </dgm:t>
    </dgm:pt>
    <dgm:pt modelId="{AC544A5A-2417-4970-956F-D3F6CD7FA597}" type="pres">
      <dgm:prSet presAssocID="{E85CC883-04D0-4907-BD65-BE4CBE93AA78}" presName="descendantText" presStyleLbl="alignAcc1" presStyleIdx="2" presStyleCnt="5" custScaleY="91180">
        <dgm:presLayoutVars>
          <dgm:bulletEnabled val="1"/>
        </dgm:presLayoutVars>
      </dgm:prSet>
      <dgm:spPr/>
      <dgm:t>
        <a:bodyPr/>
        <a:lstStyle/>
        <a:p>
          <a:endParaRPr lang="uk-UA"/>
        </a:p>
      </dgm:t>
    </dgm:pt>
    <dgm:pt modelId="{5CD34E46-221B-413C-AF5E-02A23CF4A510}" type="pres">
      <dgm:prSet presAssocID="{9B2763AC-DA7E-4EAA-AC15-6B9261E25D04}" presName="sp" presStyleCnt="0"/>
      <dgm:spPr/>
      <dgm:t>
        <a:bodyPr/>
        <a:lstStyle/>
        <a:p>
          <a:endParaRPr lang="en-US"/>
        </a:p>
      </dgm:t>
    </dgm:pt>
    <dgm:pt modelId="{DC61FAB7-7840-435F-BCCD-EA105F0B3A68}" type="pres">
      <dgm:prSet presAssocID="{BA6D4B68-40CE-4320-B011-BDA41A3516AE}" presName="composite" presStyleCnt="0"/>
      <dgm:spPr/>
      <dgm:t>
        <a:bodyPr/>
        <a:lstStyle/>
        <a:p>
          <a:endParaRPr lang="en-US"/>
        </a:p>
      </dgm:t>
    </dgm:pt>
    <dgm:pt modelId="{BE90FD08-4CF0-47A0-B3FA-00D7657B5588}" type="pres">
      <dgm:prSet presAssocID="{BA6D4B68-40CE-4320-B011-BDA41A3516AE}" presName="parentText" presStyleLbl="alignNode1" presStyleIdx="3" presStyleCnt="5">
        <dgm:presLayoutVars>
          <dgm:chMax val="1"/>
          <dgm:bulletEnabled val="1"/>
        </dgm:presLayoutVars>
      </dgm:prSet>
      <dgm:spPr/>
      <dgm:t>
        <a:bodyPr/>
        <a:lstStyle/>
        <a:p>
          <a:endParaRPr lang="uk-UA"/>
        </a:p>
      </dgm:t>
    </dgm:pt>
    <dgm:pt modelId="{E39C83C5-8970-4256-AD7F-A40DA3FE1271}" type="pres">
      <dgm:prSet presAssocID="{BA6D4B68-40CE-4320-B011-BDA41A3516AE}" presName="descendantText" presStyleLbl="alignAcc1" presStyleIdx="3" presStyleCnt="5" custScaleY="85342">
        <dgm:presLayoutVars>
          <dgm:bulletEnabled val="1"/>
        </dgm:presLayoutVars>
      </dgm:prSet>
      <dgm:spPr/>
      <dgm:t>
        <a:bodyPr/>
        <a:lstStyle/>
        <a:p>
          <a:endParaRPr lang="uk-UA"/>
        </a:p>
      </dgm:t>
    </dgm:pt>
    <dgm:pt modelId="{CF6E597E-04A2-4ACC-990D-FD8E9CFED512}" type="pres">
      <dgm:prSet presAssocID="{8A66E31C-053D-4C0D-A768-23CC5B3DAAB5}" presName="sp" presStyleCnt="0"/>
      <dgm:spPr/>
      <dgm:t>
        <a:bodyPr/>
        <a:lstStyle/>
        <a:p>
          <a:endParaRPr lang="en-US"/>
        </a:p>
      </dgm:t>
    </dgm:pt>
    <dgm:pt modelId="{47B2BBBA-3553-4675-AA13-6EF0F53B5CCC}" type="pres">
      <dgm:prSet presAssocID="{4DD3316C-9724-4342-9DEB-B0A5FB47E813}" presName="composite" presStyleCnt="0"/>
      <dgm:spPr/>
      <dgm:t>
        <a:bodyPr/>
        <a:lstStyle/>
        <a:p>
          <a:endParaRPr lang="en-US"/>
        </a:p>
      </dgm:t>
    </dgm:pt>
    <dgm:pt modelId="{C2E23D20-FCF7-499D-9EDA-38EA7BEE832A}" type="pres">
      <dgm:prSet presAssocID="{4DD3316C-9724-4342-9DEB-B0A5FB47E813}" presName="parentText" presStyleLbl="alignNode1" presStyleIdx="4" presStyleCnt="5">
        <dgm:presLayoutVars>
          <dgm:chMax val="1"/>
          <dgm:bulletEnabled val="1"/>
        </dgm:presLayoutVars>
      </dgm:prSet>
      <dgm:spPr/>
      <dgm:t>
        <a:bodyPr/>
        <a:lstStyle/>
        <a:p>
          <a:endParaRPr lang="en-US"/>
        </a:p>
      </dgm:t>
    </dgm:pt>
    <dgm:pt modelId="{0F9D2B24-CCCB-4908-ACC3-486BA2576EBF}" type="pres">
      <dgm:prSet presAssocID="{4DD3316C-9724-4342-9DEB-B0A5FB47E813}" presName="descendantText" presStyleLbl="alignAcc1" presStyleIdx="4" presStyleCnt="5" custLinFactNeighborX="99" custLinFactNeighborY="-2148">
        <dgm:presLayoutVars>
          <dgm:bulletEnabled val="1"/>
        </dgm:presLayoutVars>
      </dgm:prSet>
      <dgm:spPr/>
      <dgm:t>
        <a:bodyPr/>
        <a:lstStyle/>
        <a:p>
          <a:endParaRPr lang="en-US"/>
        </a:p>
      </dgm:t>
    </dgm:pt>
  </dgm:ptLst>
  <dgm:cxnLst>
    <dgm:cxn modelId="{603615FA-B013-4F38-B495-B21E643D69C1}" type="presOf" srcId="{0D7928E0-8074-4BFA-9989-9C9592B525D4}" destId="{40572342-69DE-4337-BFAC-DEDB73D624D0}" srcOrd="0" destOrd="0" presId="urn:microsoft.com/office/officeart/2005/8/layout/chevron2"/>
    <dgm:cxn modelId="{D44C0419-94A3-4E95-89B0-EEFD6930E9FB}" type="presOf" srcId="{527C190A-3F3D-4A78-8390-264EC01FD561}" destId="{AC544A5A-2417-4970-956F-D3F6CD7FA597}" srcOrd="0" destOrd="0" presId="urn:microsoft.com/office/officeart/2005/8/layout/chevron2"/>
    <dgm:cxn modelId="{6FFEBE82-DD67-4908-9C4A-202352ABBD27}" type="presOf" srcId="{E85CC883-04D0-4907-BD65-BE4CBE93AA78}" destId="{F5CCEF54-1498-4F55-8841-065C2EFF7D94}" srcOrd="0" destOrd="0" presId="urn:microsoft.com/office/officeart/2005/8/layout/chevron2"/>
    <dgm:cxn modelId="{8702244C-3489-4831-9FEA-89DF9FA62FE1}" srcId="{A648EB6B-4B7C-4937-841D-8C2CCBEF3373}" destId="{E85CC883-04D0-4907-BD65-BE4CBE93AA78}" srcOrd="2" destOrd="0" parTransId="{F5EC2C32-EFE5-440F-921B-5D7C4BC7C258}" sibTransId="{9B2763AC-DA7E-4EAA-AC15-6B9261E25D04}"/>
    <dgm:cxn modelId="{81153E89-1035-4268-90C4-7FA9FC17F2AF}" type="presOf" srcId="{A648EB6B-4B7C-4937-841D-8C2CCBEF3373}" destId="{D37EA8FB-D564-4BBF-BAC0-82AA22EC96AF}" srcOrd="0" destOrd="0" presId="urn:microsoft.com/office/officeart/2005/8/layout/chevron2"/>
    <dgm:cxn modelId="{274D06CB-C799-488A-BB7D-C150B773A193}" type="presOf" srcId="{BA6D4B68-40CE-4320-B011-BDA41A3516AE}" destId="{BE90FD08-4CF0-47A0-B3FA-00D7657B5588}" srcOrd="0" destOrd="0" presId="urn:microsoft.com/office/officeart/2005/8/layout/chevron2"/>
    <dgm:cxn modelId="{9406DF9F-8FD1-429B-900A-5D428FFE20F2}" srcId="{A648EB6B-4B7C-4937-841D-8C2CCBEF3373}" destId="{BA6D4B68-40CE-4320-B011-BDA41A3516AE}" srcOrd="3" destOrd="0" parTransId="{208CA7E5-EB02-4387-816B-0CE9A7BE6834}" sibTransId="{8A66E31C-053D-4C0D-A768-23CC5B3DAAB5}"/>
    <dgm:cxn modelId="{1FCE4F73-BF9E-4DF9-A910-29A2C5E1C096}" type="presOf" srcId="{53B05CF7-5434-4D02-8868-046C57610E70}" destId="{AC7607F3-C913-42C0-B57B-5A31E3DB139D}" srcOrd="0" destOrd="0" presId="urn:microsoft.com/office/officeart/2005/8/layout/chevron2"/>
    <dgm:cxn modelId="{8F74F8FC-2708-4B4A-A919-66F5CEE464B6}" srcId="{E85CC883-04D0-4907-BD65-BE4CBE93AA78}" destId="{527C190A-3F3D-4A78-8390-264EC01FD561}" srcOrd="0" destOrd="0" parTransId="{A6BE43B8-E273-4420-843C-4792B2200981}" sibTransId="{D97EC2B3-532C-4EF2-9BF9-D932B16E70A5}"/>
    <dgm:cxn modelId="{3B8DB29E-E693-49A7-BDD4-28755E18D68F}" type="presOf" srcId="{31139D81-AC1D-4018-A320-9A816B00D58D}" destId="{1513B5A9-A7DB-47AB-A295-4AE4BACF378E}" srcOrd="0" destOrd="0" presId="urn:microsoft.com/office/officeart/2005/8/layout/chevron2"/>
    <dgm:cxn modelId="{8A8342DC-737A-4364-9AEA-92ADAF1D6539}" srcId="{4DD3316C-9724-4342-9DEB-B0A5FB47E813}" destId="{CE7516F1-0E3E-4829-8D0D-27E568F6C9D3}" srcOrd="0" destOrd="0" parTransId="{FC9A6D10-1719-4D5A-AF31-FF0A416D7EF1}" sibTransId="{D0D3EFE1-8E1E-4CF8-8856-83C1BD03F929}"/>
    <dgm:cxn modelId="{51A34473-E9D9-47CF-91F4-170BECD0B285}" type="presOf" srcId="{CDEA15D3-C72F-4EC3-AD13-50407000861C}" destId="{FB598EFD-9DD7-406B-8CC7-6450F4716608}" srcOrd="0" destOrd="0" presId="urn:microsoft.com/office/officeart/2005/8/layout/chevron2"/>
    <dgm:cxn modelId="{905B9148-6E0B-4401-9542-ACC5E7B144AF}" srcId="{A648EB6B-4B7C-4937-841D-8C2CCBEF3373}" destId="{4DD3316C-9724-4342-9DEB-B0A5FB47E813}" srcOrd="4" destOrd="0" parTransId="{CBAA85DE-AC4F-457E-9D25-1D9AA22EB0EC}" sibTransId="{77B2CDD0-0D26-4927-9FFD-FCAF183C4F9B}"/>
    <dgm:cxn modelId="{4065E87E-E3DD-43C0-B76B-6AE7ACFC017D}" type="presOf" srcId="{C00EF96E-A5B9-4D68-A039-B1C832BD6663}" destId="{E39C83C5-8970-4256-AD7F-A40DA3FE1271}" srcOrd="0" destOrd="0" presId="urn:microsoft.com/office/officeart/2005/8/layout/chevron2"/>
    <dgm:cxn modelId="{47E50B84-7EB3-4941-9DF7-75EFEFE78FE2}" srcId="{0D7928E0-8074-4BFA-9989-9C9592B525D4}" destId="{CDEA15D3-C72F-4EC3-AD13-50407000861C}" srcOrd="0" destOrd="0" parTransId="{4CEFC471-E0E0-463B-8ABA-2B99A8913C5B}" sibTransId="{5835EEAE-91D0-4F9E-B692-54EAEA70814A}"/>
    <dgm:cxn modelId="{AFA0E732-E2F2-4200-828C-4B7250B2B76D}" srcId="{A648EB6B-4B7C-4937-841D-8C2CCBEF3373}" destId="{31139D81-AC1D-4018-A320-9A816B00D58D}" srcOrd="0" destOrd="0" parTransId="{0DD81A96-4E4D-437B-94E1-F3A122806D0D}" sibTransId="{E4D02BAF-879E-4EA7-BBA5-B65BA5E27EDE}"/>
    <dgm:cxn modelId="{07F2E181-D3BD-4B04-B06E-A156206E20C6}" srcId="{BA6D4B68-40CE-4320-B011-BDA41A3516AE}" destId="{C00EF96E-A5B9-4D68-A039-B1C832BD6663}" srcOrd="0" destOrd="0" parTransId="{319A01EB-3599-4070-BA38-A5215A40EAFD}" sibTransId="{620BF606-EE38-4956-81EF-391A96EF1ACE}"/>
    <dgm:cxn modelId="{A706D80D-84D0-4F17-8209-FFB89B49D885}" srcId="{31139D81-AC1D-4018-A320-9A816B00D58D}" destId="{53B05CF7-5434-4D02-8868-046C57610E70}" srcOrd="0" destOrd="0" parTransId="{578C803A-385A-4A95-885B-988A73DE0F21}" sibTransId="{5F5A5F9E-17E4-4FF2-BBC3-BAF0A2F17511}"/>
    <dgm:cxn modelId="{F94BF08C-0FE9-4AD5-AA9C-C2C716AA2DBC}" type="presOf" srcId="{4DD3316C-9724-4342-9DEB-B0A5FB47E813}" destId="{C2E23D20-FCF7-499D-9EDA-38EA7BEE832A}" srcOrd="0" destOrd="0" presId="urn:microsoft.com/office/officeart/2005/8/layout/chevron2"/>
    <dgm:cxn modelId="{C48FBB48-80C4-4CF7-B4D1-5A2E0D68B76E}" srcId="{A648EB6B-4B7C-4937-841D-8C2CCBEF3373}" destId="{0D7928E0-8074-4BFA-9989-9C9592B525D4}" srcOrd="1" destOrd="0" parTransId="{91E94D11-60B2-4161-B3CE-F89F1648A12B}" sibTransId="{9449E71B-7D1B-466A-8F51-566FC1D6B891}"/>
    <dgm:cxn modelId="{77A7DFFD-BAE2-45C3-A1A5-42AA5540D324}" type="presOf" srcId="{CE7516F1-0E3E-4829-8D0D-27E568F6C9D3}" destId="{0F9D2B24-CCCB-4908-ACC3-486BA2576EBF}" srcOrd="0" destOrd="0" presId="urn:microsoft.com/office/officeart/2005/8/layout/chevron2"/>
    <dgm:cxn modelId="{850F9B2B-F057-4883-B313-B8692B566D6F}" type="presParOf" srcId="{D37EA8FB-D564-4BBF-BAC0-82AA22EC96AF}" destId="{C387299E-017D-4EC3-BE2C-78F39B66C1AC}" srcOrd="0" destOrd="0" presId="urn:microsoft.com/office/officeart/2005/8/layout/chevron2"/>
    <dgm:cxn modelId="{2CE73DAC-739B-4D19-A7B3-49B57D76AED3}" type="presParOf" srcId="{C387299E-017D-4EC3-BE2C-78F39B66C1AC}" destId="{1513B5A9-A7DB-47AB-A295-4AE4BACF378E}" srcOrd="0" destOrd="0" presId="urn:microsoft.com/office/officeart/2005/8/layout/chevron2"/>
    <dgm:cxn modelId="{FB5BFE30-5143-4170-89DA-35333C44E1BA}" type="presParOf" srcId="{C387299E-017D-4EC3-BE2C-78F39B66C1AC}" destId="{AC7607F3-C913-42C0-B57B-5A31E3DB139D}" srcOrd="1" destOrd="0" presId="urn:microsoft.com/office/officeart/2005/8/layout/chevron2"/>
    <dgm:cxn modelId="{48285209-AFFF-4BD6-A502-1A19922CCDE4}" type="presParOf" srcId="{D37EA8FB-D564-4BBF-BAC0-82AA22EC96AF}" destId="{D0C4948D-871E-448F-9101-C63A641A4D59}" srcOrd="1" destOrd="0" presId="urn:microsoft.com/office/officeart/2005/8/layout/chevron2"/>
    <dgm:cxn modelId="{3071383D-C9C5-4C10-BC05-4FDE9124C4EA}" type="presParOf" srcId="{D37EA8FB-D564-4BBF-BAC0-82AA22EC96AF}" destId="{7E020E72-2511-479D-9FC3-06D3E5342FD2}" srcOrd="2" destOrd="0" presId="urn:microsoft.com/office/officeart/2005/8/layout/chevron2"/>
    <dgm:cxn modelId="{9B8836EC-AA2C-44E4-876A-E4EDABBB7548}" type="presParOf" srcId="{7E020E72-2511-479D-9FC3-06D3E5342FD2}" destId="{40572342-69DE-4337-BFAC-DEDB73D624D0}" srcOrd="0" destOrd="0" presId="urn:microsoft.com/office/officeart/2005/8/layout/chevron2"/>
    <dgm:cxn modelId="{32D40427-8214-4AE5-A76E-47FA21542C31}" type="presParOf" srcId="{7E020E72-2511-479D-9FC3-06D3E5342FD2}" destId="{FB598EFD-9DD7-406B-8CC7-6450F4716608}" srcOrd="1" destOrd="0" presId="urn:microsoft.com/office/officeart/2005/8/layout/chevron2"/>
    <dgm:cxn modelId="{EE6EA7DB-0176-477B-8F6E-BB2D60054AF8}" type="presParOf" srcId="{D37EA8FB-D564-4BBF-BAC0-82AA22EC96AF}" destId="{63F00282-6E3D-4391-ABCA-E1BB5F165752}" srcOrd="3" destOrd="0" presId="urn:microsoft.com/office/officeart/2005/8/layout/chevron2"/>
    <dgm:cxn modelId="{C57FB078-9684-45AA-BB5C-E3EA7E93BB92}" type="presParOf" srcId="{D37EA8FB-D564-4BBF-BAC0-82AA22EC96AF}" destId="{CB673ECD-A46F-423C-8911-13EE74E56BB4}" srcOrd="4" destOrd="0" presId="urn:microsoft.com/office/officeart/2005/8/layout/chevron2"/>
    <dgm:cxn modelId="{2D806327-3043-4849-8A90-931FEAC1D9AD}" type="presParOf" srcId="{CB673ECD-A46F-423C-8911-13EE74E56BB4}" destId="{F5CCEF54-1498-4F55-8841-065C2EFF7D94}" srcOrd="0" destOrd="0" presId="urn:microsoft.com/office/officeart/2005/8/layout/chevron2"/>
    <dgm:cxn modelId="{B25CE43D-21AB-499C-AB72-BB06EF1E145C}" type="presParOf" srcId="{CB673ECD-A46F-423C-8911-13EE74E56BB4}" destId="{AC544A5A-2417-4970-956F-D3F6CD7FA597}" srcOrd="1" destOrd="0" presId="urn:microsoft.com/office/officeart/2005/8/layout/chevron2"/>
    <dgm:cxn modelId="{E220DC2C-9A9D-4C60-80CA-7606FD9B3832}" type="presParOf" srcId="{D37EA8FB-D564-4BBF-BAC0-82AA22EC96AF}" destId="{5CD34E46-221B-413C-AF5E-02A23CF4A510}" srcOrd="5" destOrd="0" presId="urn:microsoft.com/office/officeart/2005/8/layout/chevron2"/>
    <dgm:cxn modelId="{5EEA713D-265F-4EAD-B9F4-8D7E8861CB95}" type="presParOf" srcId="{D37EA8FB-D564-4BBF-BAC0-82AA22EC96AF}" destId="{DC61FAB7-7840-435F-BCCD-EA105F0B3A68}" srcOrd="6" destOrd="0" presId="urn:microsoft.com/office/officeart/2005/8/layout/chevron2"/>
    <dgm:cxn modelId="{9DAADFAE-0328-4F97-AE3C-E73F66C279DE}" type="presParOf" srcId="{DC61FAB7-7840-435F-BCCD-EA105F0B3A68}" destId="{BE90FD08-4CF0-47A0-B3FA-00D7657B5588}" srcOrd="0" destOrd="0" presId="urn:microsoft.com/office/officeart/2005/8/layout/chevron2"/>
    <dgm:cxn modelId="{127818C0-6CE7-4CCA-B1B4-81607029B346}" type="presParOf" srcId="{DC61FAB7-7840-435F-BCCD-EA105F0B3A68}" destId="{E39C83C5-8970-4256-AD7F-A40DA3FE1271}" srcOrd="1" destOrd="0" presId="urn:microsoft.com/office/officeart/2005/8/layout/chevron2"/>
    <dgm:cxn modelId="{0B929037-FCD9-4692-93D1-B9971CBDC8E7}" type="presParOf" srcId="{D37EA8FB-D564-4BBF-BAC0-82AA22EC96AF}" destId="{CF6E597E-04A2-4ACC-990D-FD8E9CFED512}" srcOrd="7" destOrd="0" presId="urn:microsoft.com/office/officeart/2005/8/layout/chevron2"/>
    <dgm:cxn modelId="{AC7B17C6-135C-40C5-B32C-3C2B0060F276}" type="presParOf" srcId="{D37EA8FB-D564-4BBF-BAC0-82AA22EC96AF}" destId="{47B2BBBA-3553-4675-AA13-6EF0F53B5CCC}" srcOrd="8" destOrd="0" presId="urn:microsoft.com/office/officeart/2005/8/layout/chevron2"/>
    <dgm:cxn modelId="{6FE170E2-32DF-48C9-A210-31ECB5DB1521}" type="presParOf" srcId="{47B2BBBA-3553-4675-AA13-6EF0F53B5CCC}" destId="{C2E23D20-FCF7-499D-9EDA-38EA7BEE832A}" srcOrd="0" destOrd="0" presId="urn:microsoft.com/office/officeart/2005/8/layout/chevron2"/>
    <dgm:cxn modelId="{7B2EAE26-9885-4490-A2B7-BC647E9DC74D}" type="presParOf" srcId="{47B2BBBA-3553-4675-AA13-6EF0F53B5CCC}" destId="{0F9D2B24-CCCB-4908-ACC3-486BA2576EBF}" srcOrd="1" destOrd="0" presId="urn:microsoft.com/office/officeart/2005/8/layout/chevron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513B5A9-A7DB-47AB-A295-4AE4BACF378E}">
      <dsp:nvSpPr>
        <dsp:cNvPr id="0" name=""/>
        <dsp:cNvSpPr/>
      </dsp:nvSpPr>
      <dsp:spPr>
        <a:xfrm rot="5400000">
          <a:off x="-117942" y="135544"/>
          <a:ext cx="786281" cy="550397"/>
        </a:xfrm>
        <a:prstGeom prst="chevron">
          <a:avLst/>
        </a:prstGeom>
        <a:solidFill>
          <a:schemeClr val="bg2"/>
        </a:solidFill>
        <a:ln w="12700" cap="flat" cmpd="sng" algn="ctr">
          <a:solidFill>
            <a:schemeClr val="bg2"/>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255" tIns="8255" rIns="8255" bIns="8255" numCol="1" spcCol="1270" anchor="ctr" anchorCtr="0">
          <a:noAutofit/>
        </a:bodyPr>
        <a:lstStyle/>
        <a:p>
          <a:pPr lvl="0" algn="ctr" defTabSz="577850" rtl="0">
            <a:lnSpc>
              <a:spcPct val="90000"/>
            </a:lnSpc>
            <a:spcBef>
              <a:spcPct val="0"/>
            </a:spcBef>
            <a:spcAft>
              <a:spcPct val="35000"/>
            </a:spcAft>
          </a:pPr>
          <a:endParaRPr lang="ru-RU" sz="1300" kern="1200" dirty="0"/>
        </a:p>
      </dsp:txBody>
      <dsp:txXfrm rot="-5400000">
        <a:off x="1" y="292801"/>
        <a:ext cx="550397" cy="235884"/>
      </dsp:txXfrm>
    </dsp:sp>
    <dsp:sp modelId="{AC7607F3-C913-42C0-B57B-5A31E3DB139D}">
      <dsp:nvSpPr>
        <dsp:cNvPr id="0" name=""/>
        <dsp:cNvSpPr/>
      </dsp:nvSpPr>
      <dsp:spPr>
        <a:xfrm rot="5400000">
          <a:off x="4073014" y="-3518552"/>
          <a:ext cx="539943" cy="7615487"/>
        </a:xfrm>
        <a:prstGeom prst="round2SameRect">
          <a:avLst/>
        </a:prstGeom>
        <a:solidFill>
          <a:schemeClr val="lt1">
            <a:alpha val="90000"/>
            <a:hueOff val="0"/>
            <a:satOff val="0"/>
            <a:lumOff val="0"/>
            <a:alphaOff val="0"/>
          </a:schemeClr>
        </a:solidFill>
        <a:ln w="12700" cap="flat" cmpd="sng" algn="ctr">
          <a:solidFill>
            <a:schemeClr val="accent1">
              <a:shade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2456" tIns="8255" rIns="8255" bIns="8255" numCol="1" spcCol="1270" anchor="ctr" anchorCtr="0">
          <a:noAutofit/>
        </a:bodyPr>
        <a:lstStyle/>
        <a:p>
          <a:pPr marL="0" lvl="0" indent="0" algn="l" defTabSz="914400">
            <a:lnSpc>
              <a:spcPct val="100000"/>
            </a:lnSpc>
            <a:spcBef>
              <a:spcPct val="0"/>
            </a:spcBef>
            <a:spcAft>
              <a:spcPts val="0"/>
            </a:spcAft>
            <a:buChar char="••"/>
          </a:pPr>
          <a:r>
            <a:rPr lang="en-GB" sz="1300" b="1" kern="1200" baseline="0" dirty="0" smtClean="0">
              <a:latin typeface="MontrealTS-Light" panose="02000603020000020003" pitchFamily="50" charset="0"/>
            </a:rPr>
            <a:t>Perceptions of Vocational Excellence</a:t>
          </a:r>
          <a:endParaRPr lang="ru-RU" sz="1300" b="1" kern="1200" baseline="0" dirty="0">
            <a:latin typeface="MontrealTS-Light" panose="02000603020000020003" pitchFamily="50" charset="0"/>
          </a:endParaRPr>
        </a:p>
      </dsp:txBody>
      <dsp:txXfrm rot="-5400000">
        <a:off x="535242" y="45578"/>
        <a:ext cx="7589129" cy="487227"/>
      </dsp:txXfrm>
    </dsp:sp>
    <dsp:sp modelId="{40572342-69DE-4337-BFAC-DEDB73D624D0}">
      <dsp:nvSpPr>
        <dsp:cNvPr id="0" name=""/>
        <dsp:cNvSpPr/>
      </dsp:nvSpPr>
      <dsp:spPr>
        <a:xfrm rot="5400000">
          <a:off x="-117942" y="848065"/>
          <a:ext cx="786281" cy="550397"/>
        </a:xfrm>
        <a:prstGeom prst="chevron">
          <a:avLst/>
        </a:prstGeom>
        <a:solidFill>
          <a:schemeClr val="accent1">
            <a:shade val="50000"/>
            <a:hueOff val="74848"/>
            <a:satOff val="5283"/>
            <a:lumOff val="15316"/>
            <a:alphaOff val="0"/>
          </a:schemeClr>
        </a:solidFill>
        <a:ln w="12700" cap="flat" cmpd="sng" algn="ctr">
          <a:solidFill>
            <a:schemeClr val="accent1">
              <a:shade val="50000"/>
              <a:hueOff val="74848"/>
              <a:satOff val="5283"/>
              <a:lumOff val="15316"/>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255" tIns="8255" rIns="8255" bIns="8255" numCol="1" spcCol="1270" anchor="ctr" anchorCtr="0">
          <a:no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endParaRPr lang="ru-RU" sz="1300" kern="1200" dirty="0"/>
        </a:p>
      </dsp:txBody>
      <dsp:txXfrm rot="-5400000">
        <a:off x="1" y="1005322"/>
        <a:ext cx="550397" cy="235884"/>
      </dsp:txXfrm>
    </dsp:sp>
    <dsp:sp modelId="{FB598EFD-9DD7-406B-8CC7-6450F4716608}">
      <dsp:nvSpPr>
        <dsp:cNvPr id="0" name=""/>
        <dsp:cNvSpPr/>
      </dsp:nvSpPr>
      <dsp:spPr>
        <a:xfrm rot="5400000">
          <a:off x="4056681" y="-2822078"/>
          <a:ext cx="602919" cy="7615487"/>
        </a:xfrm>
        <a:prstGeom prst="round2SameRect">
          <a:avLst/>
        </a:prstGeom>
        <a:solidFill>
          <a:schemeClr val="lt1">
            <a:alpha val="90000"/>
            <a:hueOff val="0"/>
            <a:satOff val="0"/>
            <a:lumOff val="0"/>
            <a:alphaOff val="0"/>
          </a:schemeClr>
        </a:solidFill>
        <a:ln w="12700" cap="flat" cmpd="sng" algn="ctr">
          <a:solidFill>
            <a:schemeClr val="accent1">
              <a:shade val="50000"/>
              <a:hueOff val="74848"/>
              <a:satOff val="5283"/>
              <a:lumOff val="15316"/>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2456" tIns="8255" rIns="8255" bIns="8255" numCol="1" spcCol="1270" anchor="ctr" anchorCtr="0">
          <a:noAutofit/>
        </a:bodyPr>
        <a:lstStyle/>
        <a:p>
          <a:pPr marL="0" lvl="0" indent="0" algn="l" defTabSz="914400">
            <a:lnSpc>
              <a:spcPct val="100000"/>
            </a:lnSpc>
            <a:spcBef>
              <a:spcPct val="0"/>
            </a:spcBef>
            <a:spcAft>
              <a:spcPts val="0"/>
            </a:spcAft>
            <a:buChar char="••"/>
          </a:pPr>
          <a:r>
            <a:rPr lang="en-GB" sz="1300" b="1" kern="1200" baseline="0" dirty="0" smtClean="0">
              <a:latin typeface="MontrealTS-Light" panose="02000603020000020003" pitchFamily="50" charset="0"/>
            </a:rPr>
            <a:t>Mapping of Centres of Vocational Excellence</a:t>
          </a:r>
          <a:endParaRPr lang="uk-UA" sz="1300" b="1" kern="1200" baseline="0" dirty="0">
            <a:latin typeface="MontrealTS-Light" panose="02000603020000020003" pitchFamily="50" charset="0"/>
          </a:endParaRPr>
        </a:p>
      </dsp:txBody>
      <dsp:txXfrm rot="-5400000">
        <a:off x="550397" y="713638"/>
        <a:ext cx="7586055" cy="544055"/>
      </dsp:txXfrm>
    </dsp:sp>
    <dsp:sp modelId="{F5CCEF54-1498-4F55-8841-065C2EFF7D94}">
      <dsp:nvSpPr>
        <dsp:cNvPr id="0" name=""/>
        <dsp:cNvSpPr/>
      </dsp:nvSpPr>
      <dsp:spPr>
        <a:xfrm rot="5400000">
          <a:off x="-117942" y="1514668"/>
          <a:ext cx="786281" cy="550397"/>
        </a:xfrm>
        <a:prstGeom prst="chevron">
          <a:avLst/>
        </a:prstGeom>
        <a:solidFill>
          <a:schemeClr val="accent1">
            <a:shade val="50000"/>
            <a:hueOff val="149696"/>
            <a:satOff val="10566"/>
            <a:lumOff val="30631"/>
            <a:alphaOff val="0"/>
          </a:schemeClr>
        </a:solidFill>
        <a:ln w="12700" cap="flat" cmpd="sng" algn="ctr">
          <a:solidFill>
            <a:schemeClr val="accent1">
              <a:shade val="50000"/>
              <a:hueOff val="149696"/>
              <a:satOff val="10566"/>
              <a:lumOff val="30631"/>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255" tIns="8255" rIns="8255" bIns="8255" numCol="1" spcCol="1270" anchor="ctr" anchorCtr="0">
          <a:noAutofit/>
        </a:bodyPr>
        <a:lstStyle/>
        <a:p>
          <a:pPr lvl="0" algn="ctr" defTabSz="577850" rtl="0">
            <a:lnSpc>
              <a:spcPct val="90000"/>
            </a:lnSpc>
            <a:spcBef>
              <a:spcPct val="0"/>
            </a:spcBef>
            <a:spcAft>
              <a:spcPct val="35000"/>
            </a:spcAft>
          </a:pPr>
          <a:endParaRPr lang="ru-RU" sz="1300" kern="1200"/>
        </a:p>
      </dsp:txBody>
      <dsp:txXfrm rot="-5400000">
        <a:off x="1" y="1671925"/>
        <a:ext cx="550397" cy="235884"/>
      </dsp:txXfrm>
    </dsp:sp>
    <dsp:sp modelId="{AC544A5A-2417-4970-956F-D3F6CD7FA597}">
      <dsp:nvSpPr>
        <dsp:cNvPr id="0" name=""/>
        <dsp:cNvSpPr/>
      </dsp:nvSpPr>
      <dsp:spPr>
        <a:xfrm rot="5400000">
          <a:off x="4117022" y="-2155475"/>
          <a:ext cx="482237" cy="7615487"/>
        </a:xfrm>
        <a:prstGeom prst="round2SameRect">
          <a:avLst/>
        </a:prstGeom>
        <a:solidFill>
          <a:schemeClr val="lt1">
            <a:alpha val="90000"/>
            <a:hueOff val="0"/>
            <a:satOff val="0"/>
            <a:lumOff val="0"/>
            <a:alphaOff val="0"/>
          </a:schemeClr>
        </a:solidFill>
        <a:ln w="12700" cap="flat" cmpd="sng" algn="ctr">
          <a:solidFill>
            <a:schemeClr val="accent1">
              <a:shade val="50000"/>
              <a:hueOff val="149696"/>
              <a:satOff val="10566"/>
              <a:lumOff val="30631"/>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2456" tIns="8255" rIns="8255" bIns="8255" numCol="1" spcCol="1270" anchor="ctr" anchorCtr="0">
          <a:noAutofit/>
        </a:bodyPr>
        <a:lstStyle/>
        <a:p>
          <a:pPr marL="0" lvl="0" indent="0" algn="l" defTabSz="914400">
            <a:lnSpc>
              <a:spcPct val="100000"/>
            </a:lnSpc>
            <a:spcBef>
              <a:spcPct val="0"/>
            </a:spcBef>
            <a:spcAft>
              <a:spcPts val="0"/>
            </a:spcAft>
            <a:buChar char="••"/>
          </a:pPr>
          <a:r>
            <a:rPr lang="en-GB" sz="1300" b="1" kern="1200" baseline="0" dirty="0" smtClean="0">
              <a:latin typeface="MontrealTS-Light" panose="02000603020000020003" pitchFamily="50" charset="0"/>
            </a:rPr>
            <a:t>Developmental dimension of Vocational Excellence</a:t>
          </a:r>
          <a:endParaRPr lang="ru-RU" sz="1300" b="1" kern="1200" baseline="0" dirty="0">
            <a:latin typeface="MontrealTS-Light" panose="02000603020000020003" pitchFamily="50" charset="0"/>
          </a:endParaRPr>
        </a:p>
      </dsp:txBody>
      <dsp:txXfrm rot="-5400000">
        <a:off x="550398" y="1434690"/>
        <a:ext cx="7591946" cy="435155"/>
      </dsp:txXfrm>
    </dsp:sp>
    <dsp:sp modelId="{BE90FD08-4CF0-47A0-B3FA-00D7657B5588}">
      <dsp:nvSpPr>
        <dsp:cNvPr id="0" name=""/>
        <dsp:cNvSpPr/>
      </dsp:nvSpPr>
      <dsp:spPr>
        <a:xfrm rot="5400000">
          <a:off x="-117942" y="2181271"/>
          <a:ext cx="786281" cy="550397"/>
        </a:xfrm>
        <a:prstGeom prst="chevron">
          <a:avLst/>
        </a:prstGeom>
        <a:solidFill>
          <a:schemeClr val="bg2"/>
        </a:solidFill>
        <a:ln w="12700" cap="flat" cmpd="sng" algn="ctr">
          <a:solidFill>
            <a:schemeClr val="bg2"/>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255" tIns="8255" rIns="8255" bIns="8255" numCol="1" spcCol="1270" anchor="ctr" anchorCtr="0">
          <a:noAutofit/>
        </a:bodyPr>
        <a:lstStyle/>
        <a:p>
          <a:pPr lvl="0" algn="ctr" defTabSz="577850" rtl="0">
            <a:lnSpc>
              <a:spcPct val="90000"/>
            </a:lnSpc>
            <a:spcBef>
              <a:spcPct val="0"/>
            </a:spcBef>
            <a:spcAft>
              <a:spcPct val="35000"/>
            </a:spcAft>
          </a:pPr>
          <a:r>
            <a:rPr lang="en-GB" sz="1300" b="0" kern="1200" baseline="0" smtClean="0">
              <a:latin typeface="MontrealTS-Light" panose="02000603020000020003" pitchFamily="50" charset="0"/>
            </a:rPr>
            <a:t> </a:t>
          </a:r>
          <a:endParaRPr lang="ru-RU" sz="1300" kern="1200" dirty="0"/>
        </a:p>
      </dsp:txBody>
      <dsp:txXfrm rot="-5400000">
        <a:off x="1" y="2338528"/>
        <a:ext cx="550397" cy="235884"/>
      </dsp:txXfrm>
    </dsp:sp>
    <dsp:sp modelId="{E39C83C5-8970-4256-AD7F-A40DA3FE1271}">
      <dsp:nvSpPr>
        <dsp:cNvPr id="0" name=""/>
        <dsp:cNvSpPr/>
      </dsp:nvSpPr>
      <dsp:spPr>
        <a:xfrm rot="5400000">
          <a:off x="4128059" y="-1488872"/>
          <a:ext cx="460163" cy="7615487"/>
        </a:xfrm>
        <a:prstGeom prst="round2SameRect">
          <a:avLst/>
        </a:prstGeom>
        <a:solidFill>
          <a:schemeClr val="lt1">
            <a:alpha val="90000"/>
            <a:hueOff val="0"/>
            <a:satOff val="0"/>
            <a:lumOff val="0"/>
            <a:alphaOff val="0"/>
          </a:schemeClr>
        </a:solidFill>
        <a:ln w="12700" cap="flat" cmpd="sng" algn="ctr">
          <a:solidFill>
            <a:schemeClr val="bg2"/>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2456" tIns="8255" rIns="8255" bIns="8255" numCol="1" spcCol="1270" anchor="ctr" anchorCtr="0">
          <a:noAutofit/>
        </a:bodyPr>
        <a:lstStyle/>
        <a:p>
          <a:pPr marL="0" lvl="0" indent="0" algn="l" defTabSz="914400">
            <a:lnSpc>
              <a:spcPct val="100000"/>
            </a:lnSpc>
            <a:spcBef>
              <a:spcPct val="0"/>
            </a:spcBef>
            <a:spcAft>
              <a:spcPts val="0"/>
            </a:spcAft>
            <a:buChar char="••"/>
          </a:pPr>
          <a:r>
            <a:rPr lang="en-GB" sz="1300" b="1" kern="1200" baseline="0" dirty="0" smtClean="0">
              <a:latin typeface="MontrealTS-Light" panose="02000603020000020003" pitchFamily="50" charset="0"/>
            </a:rPr>
            <a:t>ETF Future Plans</a:t>
          </a:r>
          <a:endParaRPr lang="uk-UA" sz="1300" b="1" kern="1200" baseline="0" dirty="0">
            <a:latin typeface="MontrealTS-Light" panose="02000603020000020003" pitchFamily="50" charset="0"/>
          </a:endParaRPr>
        </a:p>
      </dsp:txBody>
      <dsp:txXfrm rot="-5400000">
        <a:off x="550398" y="2111252"/>
        <a:ext cx="7593024" cy="415237"/>
      </dsp:txXfrm>
    </dsp:sp>
    <dsp:sp modelId="{C2E23D20-FCF7-499D-9EDA-38EA7BEE832A}">
      <dsp:nvSpPr>
        <dsp:cNvPr id="0" name=""/>
        <dsp:cNvSpPr/>
      </dsp:nvSpPr>
      <dsp:spPr>
        <a:xfrm rot="5400000">
          <a:off x="-117942" y="2847874"/>
          <a:ext cx="786281" cy="550397"/>
        </a:xfrm>
        <a:prstGeom prst="chevron">
          <a:avLst/>
        </a:prstGeom>
        <a:solidFill>
          <a:schemeClr val="accent1">
            <a:shade val="50000"/>
            <a:hueOff val="74848"/>
            <a:satOff val="5283"/>
            <a:lumOff val="15316"/>
            <a:alphaOff val="0"/>
          </a:schemeClr>
        </a:solidFill>
        <a:ln w="12700" cap="flat" cmpd="sng" algn="ctr">
          <a:solidFill>
            <a:schemeClr val="accent1">
              <a:shade val="50000"/>
              <a:hueOff val="74848"/>
              <a:satOff val="5283"/>
              <a:lumOff val="15316"/>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255" tIns="8255" rIns="8255" bIns="8255" numCol="1" spcCol="1270" anchor="ctr" anchorCtr="0">
          <a:noAutofit/>
        </a:bodyPr>
        <a:lstStyle/>
        <a:p>
          <a:pPr lvl="0" algn="ctr" defTabSz="577850">
            <a:lnSpc>
              <a:spcPct val="90000"/>
            </a:lnSpc>
            <a:spcBef>
              <a:spcPct val="0"/>
            </a:spcBef>
            <a:spcAft>
              <a:spcPct val="35000"/>
            </a:spcAft>
          </a:pPr>
          <a:endParaRPr lang="uk-UA" sz="1300" kern="1200" dirty="0"/>
        </a:p>
      </dsp:txBody>
      <dsp:txXfrm rot="-5400000">
        <a:off x="1" y="3005131"/>
        <a:ext cx="550397" cy="235884"/>
      </dsp:txXfrm>
    </dsp:sp>
    <dsp:sp modelId="{0F9D2B24-CCCB-4908-ACC3-486BA2576EBF}">
      <dsp:nvSpPr>
        <dsp:cNvPr id="0" name=""/>
        <dsp:cNvSpPr/>
      </dsp:nvSpPr>
      <dsp:spPr>
        <a:xfrm rot="5400000">
          <a:off x="4125508" y="-906511"/>
          <a:ext cx="465264" cy="7615487"/>
        </a:xfrm>
        <a:prstGeom prst="round2SameRect">
          <a:avLst/>
        </a:prstGeom>
        <a:solidFill>
          <a:schemeClr val="lt1">
            <a:alpha val="90000"/>
            <a:hueOff val="0"/>
            <a:satOff val="0"/>
            <a:lumOff val="0"/>
            <a:alphaOff val="0"/>
          </a:schemeClr>
        </a:solidFill>
        <a:ln w="12700" cap="flat" cmpd="sng" algn="ctr">
          <a:solidFill>
            <a:schemeClr val="accent1">
              <a:shade val="50000"/>
              <a:hueOff val="74848"/>
              <a:satOff val="5283"/>
              <a:lumOff val="15316"/>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2456" tIns="8255" rIns="8255" bIns="8255" numCol="1" spcCol="1270" anchor="ctr" anchorCtr="0">
          <a:noAutofit/>
        </a:bodyPr>
        <a:lstStyle/>
        <a:p>
          <a:pPr marL="114300" lvl="1" indent="0" algn="l" defTabSz="577850">
            <a:lnSpc>
              <a:spcPct val="90000"/>
            </a:lnSpc>
            <a:spcBef>
              <a:spcPct val="0"/>
            </a:spcBef>
            <a:spcAft>
              <a:spcPct val="15000"/>
            </a:spcAft>
            <a:buChar char="••"/>
          </a:pPr>
          <a:endParaRPr lang="en-US" sz="1300" b="0" kern="1200" baseline="0" dirty="0">
            <a:latin typeface="MontrealTS-Light" panose="02000603020000020003" pitchFamily="50" charset="0"/>
          </a:endParaRPr>
        </a:p>
        <a:p>
          <a:pPr marL="0" lvl="0" indent="0" algn="l" defTabSz="914400">
            <a:lnSpc>
              <a:spcPct val="100000"/>
            </a:lnSpc>
            <a:spcBef>
              <a:spcPct val="0"/>
            </a:spcBef>
            <a:spcAft>
              <a:spcPts val="0"/>
            </a:spcAft>
            <a:buChar char="••"/>
          </a:pPr>
          <a:r>
            <a:rPr lang="en-GB" sz="1300" b="1" kern="1200" baseline="0" dirty="0" smtClean="0">
              <a:latin typeface="MontrealTS-Light" panose="02000603020000020003" pitchFamily="50" charset="0"/>
            </a:rPr>
            <a:t>Setting Up </a:t>
          </a:r>
          <a:r>
            <a:rPr lang="en-GB" sz="1300" b="1" kern="1200" baseline="0" dirty="0" err="1" smtClean="0">
              <a:latin typeface="MontrealTS-Light" panose="02000603020000020003" pitchFamily="50" charset="0"/>
            </a:rPr>
            <a:t>CoVEs</a:t>
          </a:r>
          <a:endParaRPr lang="en-GB" sz="1300" b="1" kern="1200" baseline="0" dirty="0">
            <a:latin typeface="MontrealTS-Light" panose="02000603020000020003" pitchFamily="50" charset="0"/>
          </a:endParaRPr>
        </a:p>
        <a:p>
          <a:pPr marL="114300" lvl="1" indent="0" algn="l" defTabSz="577850">
            <a:lnSpc>
              <a:spcPct val="90000"/>
            </a:lnSpc>
            <a:spcBef>
              <a:spcPct val="0"/>
            </a:spcBef>
            <a:spcAft>
              <a:spcPct val="15000"/>
            </a:spcAft>
            <a:buChar char="••"/>
          </a:pPr>
          <a:endParaRPr lang="en-US" sz="1300" b="0" kern="1200" baseline="0" dirty="0">
            <a:latin typeface="MontrealTS-Light" panose="02000603020000020003" pitchFamily="50" charset="0"/>
          </a:endParaRPr>
        </a:p>
      </dsp:txBody>
      <dsp:txXfrm rot="-5400000">
        <a:off x="550397" y="2691312"/>
        <a:ext cx="7592775" cy="41984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513B5A9-A7DB-47AB-A295-4AE4BACF378E}">
      <dsp:nvSpPr>
        <dsp:cNvPr id="0" name=""/>
        <dsp:cNvSpPr/>
      </dsp:nvSpPr>
      <dsp:spPr>
        <a:xfrm rot="5400000">
          <a:off x="-108285" y="124121"/>
          <a:ext cx="721902" cy="505331"/>
        </a:xfrm>
        <a:prstGeom prst="chevron">
          <a:avLst/>
        </a:prstGeom>
        <a:solidFill>
          <a:schemeClr val="bg2"/>
        </a:solidFill>
        <a:ln w="12700" cap="flat" cmpd="sng" algn="ctr">
          <a:solidFill>
            <a:schemeClr val="bg2"/>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255" tIns="8255" rIns="8255" bIns="8255" numCol="1" spcCol="1270" anchor="ctr" anchorCtr="0">
          <a:noAutofit/>
        </a:bodyPr>
        <a:lstStyle/>
        <a:p>
          <a:pPr lvl="0" algn="ctr" defTabSz="577850" rtl="0">
            <a:lnSpc>
              <a:spcPct val="90000"/>
            </a:lnSpc>
            <a:spcBef>
              <a:spcPct val="0"/>
            </a:spcBef>
            <a:spcAft>
              <a:spcPct val="35000"/>
            </a:spcAft>
          </a:pPr>
          <a:endParaRPr lang="ru-RU" sz="1300" kern="1200" dirty="0"/>
        </a:p>
      </dsp:txBody>
      <dsp:txXfrm rot="-5400000">
        <a:off x="1" y="268502"/>
        <a:ext cx="505331" cy="216571"/>
      </dsp:txXfrm>
    </dsp:sp>
    <dsp:sp modelId="{AC7607F3-C913-42C0-B57B-5A31E3DB139D}">
      <dsp:nvSpPr>
        <dsp:cNvPr id="0" name=""/>
        <dsp:cNvSpPr/>
      </dsp:nvSpPr>
      <dsp:spPr>
        <a:xfrm rot="5400000">
          <a:off x="4087741" y="-3579822"/>
          <a:ext cx="495734" cy="7660553"/>
        </a:xfrm>
        <a:prstGeom prst="round2SameRect">
          <a:avLst/>
        </a:prstGeom>
        <a:solidFill>
          <a:schemeClr val="lt1">
            <a:alpha val="90000"/>
            <a:hueOff val="0"/>
            <a:satOff val="0"/>
            <a:lumOff val="0"/>
            <a:alphaOff val="0"/>
          </a:schemeClr>
        </a:solidFill>
        <a:ln w="12700" cap="flat" cmpd="sng" algn="ctr">
          <a:solidFill>
            <a:schemeClr val="accent1">
              <a:shade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2456" tIns="8255" rIns="8255" bIns="8255" numCol="1" spcCol="1270" anchor="ctr" anchorCtr="0">
          <a:noAutofit/>
        </a:bodyPr>
        <a:lstStyle/>
        <a:p>
          <a:pPr marL="0" marR="0" lvl="0" indent="0" algn="l" defTabSz="914400" rtl="0" eaLnBrk="1" fontAlgn="auto" latinLnBrk="0" hangingPunct="1">
            <a:lnSpc>
              <a:spcPct val="100000"/>
            </a:lnSpc>
            <a:spcBef>
              <a:spcPct val="0"/>
            </a:spcBef>
            <a:spcAft>
              <a:spcPts val="0"/>
            </a:spcAft>
            <a:buClrTx/>
            <a:buSzTx/>
            <a:buFontTx/>
            <a:buChar char="••"/>
            <a:tabLst/>
            <a:defRPr/>
          </a:pPr>
          <a:r>
            <a:rPr lang="en-GB" sz="1300" b="0" kern="1200" baseline="0" dirty="0" smtClean="0">
              <a:latin typeface="MontrealTS-Light" panose="02000603020000020003" pitchFamily="50" charset="0"/>
            </a:rPr>
            <a:t>Sources gathering started in </a:t>
          </a:r>
          <a:r>
            <a:rPr lang="en-GB" sz="1300" b="1" kern="1200" baseline="0" dirty="0" smtClean="0">
              <a:latin typeface="MontrealTS-Light" panose="02000603020000020003" pitchFamily="50" charset="0"/>
            </a:rPr>
            <a:t>2015</a:t>
          </a:r>
          <a:r>
            <a:rPr lang="en-GB" sz="1300" b="0" kern="1200" baseline="0" dirty="0" smtClean="0">
              <a:latin typeface="MontrealTS-Light" panose="02000603020000020003" pitchFamily="50" charset="0"/>
            </a:rPr>
            <a:t> (request to ETF from EE PCs).</a:t>
          </a:r>
          <a:endParaRPr lang="ru-RU" sz="1300" b="0" kern="1200" baseline="0" dirty="0">
            <a:latin typeface="MontrealTS-Light" panose="02000603020000020003" pitchFamily="50" charset="0"/>
          </a:endParaRPr>
        </a:p>
      </dsp:txBody>
      <dsp:txXfrm rot="-5400000">
        <a:off x="505332" y="26787"/>
        <a:ext cx="7636353" cy="447334"/>
      </dsp:txXfrm>
    </dsp:sp>
    <dsp:sp modelId="{40572342-69DE-4337-BFAC-DEDB73D624D0}">
      <dsp:nvSpPr>
        <dsp:cNvPr id="0" name=""/>
        <dsp:cNvSpPr/>
      </dsp:nvSpPr>
      <dsp:spPr>
        <a:xfrm rot="5400000">
          <a:off x="-108285" y="778302"/>
          <a:ext cx="721902" cy="505331"/>
        </a:xfrm>
        <a:prstGeom prst="chevron">
          <a:avLst/>
        </a:prstGeom>
        <a:solidFill>
          <a:schemeClr val="accent1">
            <a:shade val="50000"/>
            <a:hueOff val="74848"/>
            <a:satOff val="5283"/>
            <a:lumOff val="15316"/>
            <a:alphaOff val="0"/>
          </a:schemeClr>
        </a:solidFill>
        <a:ln w="12700" cap="flat" cmpd="sng" algn="ctr">
          <a:solidFill>
            <a:schemeClr val="accent1">
              <a:shade val="50000"/>
              <a:hueOff val="74848"/>
              <a:satOff val="5283"/>
              <a:lumOff val="15316"/>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255" tIns="8255" rIns="8255" bIns="8255" numCol="1" spcCol="1270" anchor="ctr" anchorCtr="0">
          <a:no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endParaRPr lang="ru-RU" sz="1300" kern="1200" dirty="0"/>
        </a:p>
      </dsp:txBody>
      <dsp:txXfrm rot="-5400000">
        <a:off x="1" y="922683"/>
        <a:ext cx="505331" cy="216571"/>
      </dsp:txXfrm>
    </dsp:sp>
    <dsp:sp modelId="{FB598EFD-9DD7-406B-8CC7-6450F4716608}">
      <dsp:nvSpPr>
        <dsp:cNvPr id="0" name=""/>
        <dsp:cNvSpPr/>
      </dsp:nvSpPr>
      <dsp:spPr>
        <a:xfrm rot="5400000">
          <a:off x="4058831" y="-2925640"/>
          <a:ext cx="553553" cy="7660553"/>
        </a:xfrm>
        <a:prstGeom prst="round2SameRect">
          <a:avLst/>
        </a:prstGeom>
        <a:solidFill>
          <a:schemeClr val="lt1">
            <a:alpha val="90000"/>
            <a:hueOff val="0"/>
            <a:satOff val="0"/>
            <a:lumOff val="0"/>
            <a:alphaOff val="0"/>
          </a:schemeClr>
        </a:solidFill>
        <a:ln w="12700" cap="flat" cmpd="sng" algn="ctr">
          <a:solidFill>
            <a:schemeClr val="accent1">
              <a:shade val="50000"/>
              <a:hueOff val="74848"/>
              <a:satOff val="5283"/>
              <a:lumOff val="15316"/>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2456" tIns="8255" rIns="8255" bIns="8255" numCol="1" spcCol="1270" anchor="ctr" anchorCtr="0">
          <a:noAutofit/>
        </a:bodyPr>
        <a:lstStyle/>
        <a:p>
          <a:pPr marL="114300" lvl="1" indent="-114300" algn="l" defTabSz="577850">
            <a:lnSpc>
              <a:spcPct val="90000"/>
            </a:lnSpc>
            <a:spcBef>
              <a:spcPct val="0"/>
            </a:spcBef>
            <a:spcAft>
              <a:spcPct val="15000"/>
            </a:spcAft>
            <a:buChar char="••"/>
          </a:pPr>
          <a:r>
            <a:rPr lang="en-GB" sz="1300" b="1" kern="1200" baseline="0" dirty="0" smtClean="0">
              <a:latin typeface="MontrealTS-Light" panose="02000603020000020003" pitchFamily="50" charset="0"/>
            </a:rPr>
            <a:t>Strong focus on and use of </a:t>
          </a:r>
          <a:r>
            <a:rPr lang="en-GB" sz="1300" b="0" kern="1200" baseline="0" dirty="0" smtClean="0">
              <a:latin typeface="MontrealTS-Light" panose="02000603020000020003" pitchFamily="50" charset="0"/>
            </a:rPr>
            <a:t>VET history, VET institutions, Role of VET in Employment, Digital revolution,  EU </a:t>
          </a:r>
          <a:r>
            <a:rPr lang="en-GB" sz="1300" b="0" i="1" kern="1200" baseline="0" dirty="0" smtClean="0">
              <a:latin typeface="MontrealTS-Light" panose="02000603020000020003" pitchFamily="50" charset="0"/>
            </a:rPr>
            <a:t>acquis </a:t>
          </a:r>
          <a:r>
            <a:rPr lang="en-GB" sz="1300" b="0" i="1" kern="1200" baseline="0" dirty="0" err="1" smtClean="0">
              <a:latin typeface="MontrealTS-Light" panose="02000603020000020003" pitchFamily="50" charset="0"/>
            </a:rPr>
            <a:t>communautaire</a:t>
          </a:r>
          <a:r>
            <a:rPr lang="en-GB" sz="1300" b="0" kern="1200" baseline="0" dirty="0" smtClean="0">
              <a:latin typeface="MontrealTS-Light" panose="02000603020000020003" pitchFamily="50" charset="0"/>
            </a:rPr>
            <a:t>, International approaches and examples, donor experiences, academic developments (etc.)</a:t>
          </a:r>
          <a:endParaRPr lang="uk-UA" sz="1300" b="0" kern="1200" baseline="0" dirty="0">
            <a:latin typeface="MontrealTS-Light" panose="02000603020000020003" pitchFamily="50" charset="0"/>
          </a:endParaRPr>
        </a:p>
      </dsp:txBody>
      <dsp:txXfrm rot="-5400000">
        <a:off x="505331" y="654882"/>
        <a:ext cx="7633531" cy="499509"/>
      </dsp:txXfrm>
    </dsp:sp>
    <dsp:sp modelId="{F5CCEF54-1498-4F55-8841-065C2EFF7D94}">
      <dsp:nvSpPr>
        <dsp:cNvPr id="0" name=""/>
        <dsp:cNvSpPr/>
      </dsp:nvSpPr>
      <dsp:spPr>
        <a:xfrm rot="5400000">
          <a:off x="-108285" y="1390325"/>
          <a:ext cx="721902" cy="505331"/>
        </a:xfrm>
        <a:prstGeom prst="chevron">
          <a:avLst/>
        </a:prstGeom>
        <a:solidFill>
          <a:schemeClr val="accent1">
            <a:shade val="50000"/>
            <a:hueOff val="149696"/>
            <a:satOff val="10566"/>
            <a:lumOff val="30631"/>
            <a:alphaOff val="0"/>
          </a:schemeClr>
        </a:solidFill>
        <a:ln w="12700" cap="flat" cmpd="sng" algn="ctr">
          <a:solidFill>
            <a:schemeClr val="accent1">
              <a:shade val="50000"/>
              <a:hueOff val="149696"/>
              <a:satOff val="10566"/>
              <a:lumOff val="30631"/>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255" tIns="8255" rIns="8255" bIns="8255" numCol="1" spcCol="1270" anchor="ctr" anchorCtr="0">
          <a:noAutofit/>
        </a:bodyPr>
        <a:lstStyle/>
        <a:p>
          <a:pPr lvl="0" algn="ctr" defTabSz="577850" rtl="0">
            <a:lnSpc>
              <a:spcPct val="90000"/>
            </a:lnSpc>
            <a:spcBef>
              <a:spcPct val="0"/>
            </a:spcBef>
            <a:spcAft>
              <a:spcPct val="35000"/>
            </a:spcAft>
          </a:pPr>
          <a:endParaRPr lang="ru-RU" sz="1300" kern="1200"/>
        </a:p>
      </dsp:txBody>
      <dsp:txXfrm rot="-5400000">
        <a:off x="1" y="1534706"/>
        <a:ext cx="505331" cy="216571"/>
      </dsp:txXfrm>
    </dsp:sp>
    <dsp:sp modelId="{AC544A5A-2417-4970-956F-D3F6CD7FA597}">
      <dsp:nvSpPr>
        <dsp:cNvPr id="0" name=""/>
        <dsp:cNvSpPr/>
      </dsp:nvSpPr>
      <dsp:spPr>
        <a:xfrm rot="5400000">
          <a:off x="4114231" y="-2313617"/>
          <a:ext cx="442752" cy="7660553"/>
        </a:xfrm>
        <a:prstGeom prst="round2SameRect">
          <a:avLst/>
        </a:prstGeom>
        <a:solidFill>
          <a:schemeClr val="lt1">
            <a:alpha val="90000"/>
            <a:hueOff val="0"/>
            <a:satOff val="0"/>
            <a:lumOff val="0"/>
            <a:alphaOff val="0"/>
          </a:schemeClr>
        </a:solidFill>
        <a:ln w="12700" cap="flat" cmpd="sng" algn="ctr">
          <a:solidFill>
            <a:schemeClr val="accent1">
              <a:shade val="50000"/>
              <a:hueOff val="149696"/>
              <a:satOff val="10566"/>
              <a:lumOff val="30631"/>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2456" tIns="8255" rIns="8255" bIns="8255" numCol="1" spcCol="1270" anchor="ctr" anchorCtr="0">
          <a:noAutofit/>
        </a:bodyPr>
        <a:lstStyle/>
        <a:p>
          <a:pPr marL="114300" lvl="1" indent="-114300" algn="l" defTabSz="577850" rtl="0">
            <a:lnSpc>
              <a:spcPct val="90000"/>
            </a:lnSpc>
            <a:spcBef>
              <a:spcPct val="0"/>
            </a:spcBef>
            <a:spcAft>
              <a:spcPct val="15000"/>
            </a:spcAft>
            <a:buChar char="••"/>
          </a:pPr>
          <a:r>
            <a:rPr lang="en-GB" sz="1300" b="1" kern="1200" baseline="0" dirty="0" smtClean="0">
              <a:latin typeface="MontrealTS-Light" panose="02000603020000020003" pitchFamily="50" charset="0"/>
            </a:rPr>
            <a:t>Added value to EC &amp; ETF Mappings (+) </a:t>
          </a:r>
          <a:r>
            <a:rPr lang="en-GB" sz="1300" b="0" kern="1200" baseline="0" dirty="0" smtClean="0">
              <a:latin typeface="MontrealTS-Light" panose="02000603020000020003" pitchFamily="50" charset="0"/>
            </a:rPr>
            <a:t>providing comprehensive picture on the fragmented, multifaceted &amp; high in policy agendas discussions on </a:t>
          </a:r>
          <a:r>
            <a:rPr lang="en-GB" sz="1300" b="0" kern="1200" baseline="0" dirty="0" err="1" smtClean="0">
              <a:latin typeface="MontrealTS-Light" panose="02000603020000020003" pitchFamily="50" charset="0"/>
            </a:rPr>
            <a:t>CoVEs</a:t>
          </a:r>
          <a:r>
            <a:rPr lang="en-GB" sz="1300" b="0" kern="1200" baseline="0" dirty="0" smtClean="0">
              <a:latin typeface="MontrealTS-Light" panose="02000603020000020003" pitchFamily="50" charset="0"/>
            </a:rPr>
            <a:t> worldwide </a:t>
          </a:r>
          <a:r>
            <a:rPr lang="en-GB" sz="1300" kern="1200" dirty="0" smtClean="0">
              <a:latin typeface="Tahoma" panose="020B0604030504040204" pitchFamily="34" charset="0"/>
              <a:ea typeface="Tahoma" panose="020B0604030504040204" pitchFamily="34" charset="0"/>
              <a:cs typeface="Tahoma" panose="020B0604030504040204" pitchFamily="34" charset="0"/>
            </a:rPr>
            <a:t>.</a:t>
          </a:r>
          <a:endParaRPr lang="ru-RU" sz="1300" kern="1200" dirty="0"/>
        </a:p>
      </dsp:txBody>
      <dsp:txXfrm rot="-5400000">
        <a:off x="505331" y="1316896"/>
        <a:ext cx="7638940" cy="399526"/>
      </dsp:txXfrm>
    </dsp:sp>
    <dsp:sp modelId="{BE90FD08-4CF0-47A0-B3FA-00D7657B5588}">
      <dsp:nvSpPr>
        <dsp:cNvPr id="0" name=""/>
        <dsp:cNvSpPr/>
      </dsp:nvSpPr>
      <dsp:spPr>
        <a:xfrm rot="5400000">
          <a:off x="-108285" y="2002348"/>
          <a:ext cx="721902" cy="505331"/>
        </a:xfrm>
        <a:prstGeom prst="chevron">
          <a:avLst/>
        </a:prstGeom>
        <a:solidFill>
          <a:schemeClr val="bg2"/>
        </a:solidFill>
        <a:ln w="12700" cap="flat" cmpd="sng" algn="ctr">
          <a:solidFill>
            <a:schemeClr val="bg2"/>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255" tIns="8255" rIns="8255" bIns="8255" numCol="1" spcCol="1270" anchor="ctr" anchorCtr="0">
          <a:noAutofit/>
        </a:bodyPr>
        <a:lstStyle/>
        <a:p>
          <a:pPr lvl="0" algn="ctr" defTabSz="577850" rtl="0">
            <a:lnSpc>
              <a:spcPct val="90000"/>
            </a:lnSpc>
            <a:spcBef>
              <a:spcPct val="0"/>
            </a:spcBef>
            <a:spcAft>
              <a:spcPct val="35000"/>
            </a:spcAft>
          </a:pPr>
          <a:r>
            <a:rPr lang="en-GB" sz="1300" b="0" kern="1200" baseline="0" smtClean="0">
              <a:latin typeface="MontrealTS-Light" panose="02000603020000020003" pitchFamily="50" charset="0"/>
            </a:rPr>
            <a:t> </a:t>
          </a:r>
          <a:endParaRPr lang="ru-RU" sz="1300" kern="1200" dirty="0"/>
        </a:p>
      </dsp:txBody>
      <dsp:txXfrm rot="-5400000">
        <a:off x="1" y="2146729"/>
        <a:ext cx="505331" cy="216571"/>
      </dsp:txXfrm>
    </dsp:sp>
    <dsp:sp modelId="{E39C83C5-8970-4256-AD7F-A40DA3FE1271}">
      <dsp:nvSpPr>
        <dsp:cNvPr id="0" name=""/>
        <dsp:cNvSpPr/>
      </dsp:nvSpPr>
      <dsp:spPr>
        <a:xfrm rot="5400000">
          <a:off x="4124365" y="-1701594"/>
          <a:ext cx="422486" cy="7660553"/>
        </a:xfrm>
        <a:prstGeom prst="round2SameRect">
          <a:avLst/>
        </a:prstGeom>
        <a:solidFill>
          <a:schemeClr val="lt1">
            <a:alpha val="90000"/>
            <a:hueOff val="0"/>
            <a:satOff val="0"/>
            <a:lumOff val="0"/>
            <a:alphaOff val="0"/>
          </a:schemeClr>
        </a:solidFill>
        <a:ln w="12700" cap="flat" cmpd="sng" algn="ctr">
          <a:solidFill>
            <a:schemeClr val="bg2"/>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2456" tIns="8255" rIns="8255" bIns="8255" numCol="1" spcCol="1270" anchor="ctr" anchorCtr="0">
          <a:noAutofit/>
        </a:bodyPr>
        <a:lstStyle/>
        <a:p>
          <a:pPr marL="114300" lvl="1" indent="-114300" algn="l" defTabSz="577850">
            <a:lnSpc>
              <a:spcPct val="90000"/>
            </a:lnSpc>
            <a:spcBef>
              <a:spcPct val="0"/>
            </a:spcBef>
            <a:spcAft>
              <a:spcPct val="15000"/>
            </a:spcAft>
            <a:buChar char="••"/>
          </a:pPr>
          <a:r>
            <a:rPr lang="en-GB" sz="1300" b="1" kern="1200" baseline="0" dirty="0" smtClean="0">
              <a:latin typeface="MontrealTS-Light" panose="02000603020000020003" pitchFamily="50" charset="0"/>
            </a:rPr>
            <a:t>Supported &amp; Complemented </a:t>
          </a:r>
          <a:r>
            <a:rPr lang="en-GB" sz="1300" b="0" kern="1200" baseline="0" dirty="0" smtClean="0">
              <a:latin typeface="MontrealTS-Light" panose="02000603020000020003" pitchFamily="50" charset="0"/>
            </a:rPr>
            <a:t>the elaboration of different analysis presented in the ETF document (e.g. typology for set-ups , role of donors, ETF PCs mapping, transmission of excellence etc.)</a:t>
          </a:r>
          <a:endParaRPr lang="uk-UA" sz="1300" b="0" kern="1200" baseline="0" dirty="0">
            <a:latin typeface="MontrealTS-Light" panose="02000603020000020003" pitchFamily="50" charset="0"/>
          </a:endParaRPr>
        </a:p>
      </dsp:txBody>
      <dsp:txXfrm rot="-5400000">
        <a:off x="505332" y="1938063"/>
        <a:ext cx="7639929" cy="381238"/>
      </dsp:txXfrm>
    </dsp:sp>
    <dsp:sp modelId="{C2E23D20-FCF7-499D-9EDA-38EA7BEE832A}">
      <dsp:nvSpPr>
        <dsp:cNvPr id="0" name=""/>
        <dsp:cNvSpPr/>
      </dsp:nvSpPr>
      <dsp:spPr>
        <a:xfrm rot="5400000">
          <a:off x="-108285" y="2885109"/>
          <a:ext cx="721902" cy="505331"/>
        </a:xfrm>
        <a:prstGeom prst="chevron">
          <a:avLst/>
        </a:prstGeom>
        <a:solidFill>
          <a:schemeClr val="accent1">
            <a:shade val="50000"/>
            <a:hueOff val="74848"/>
            <a:satOff val="5283"/>
            <a:lumOff val="15316"/>
            <a:alphaOff val="0"/>
          </a:schemeClr>
        </a:solidFill>
        <a:ln w="12700" cap="flat" cmpd="sng" algn="ctr">
          <a:solidFill>
            <a:schemeClr val="accent1">
              <a:shade val="50000"/>
              <a:hueOff val="74848"/>
              <a:satOff val="5283"/>
              <a:lumOff val="15316"/>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255" tIns="8255" rIns="8255" bIns="8255" numCol="1" spcCol="1270" anchor="ctr" anchorCtr="0">
          <a:noAutofit/>
        </a:bodyPr>
        <a:lstStyle/>
        <a:p>
          <a:pPr lvl="0" algn="ctr" defTabSz="577850">
            <a:lnSpc>
              <a:spcPct val="90000"/>
            </a:lnSpc>
            <a:spcBef>
              <a:spcPct val="0"/>
            </a:spcBef>
            <a:spcAft>
              <a:spcPct val="35000"/>
            </a:spcAft>
          </a:pPr>
          <a:endParaRPr lang="uk-UA" sz="1300" kern="1200" dirty="0"/>
        </a:p>
      </dsp:txBody>
      <dsp:txXfrm rot="-5400000">
        <a:off x="1" y="3029490"/>
        <a:ext cx="505331" cy="216571"/>
      </dsp:txXfrm>
    </dsp:sp>
    <dsp:sp modelId="{0F9D2B24-CCCB-4908-ACC3-486BA2576EBF}">
      <dsp:nvSpPr>
        <dsp:cNvPr id="0" name=""/>
        <dsp:cNvSpPr/>
      </dsp:nvSpPr>
      <dsp:spPr>
        <a:xfrm rot="5400000">
          <a:off x="3830252" y="-896178"/>
          <a:ext cx="1010712" cy="7660553"/>
        </a:xfrm>
        <a:prstGeom prst="round2SameRect">
          <a:avLst/>
        </a:prstGeom>
        <a:solidFill>
          <a:schemeClr val="lt1">
            <a:alpha val="90000"/>
            <a:hueOff val="0"/>
            <a:satOff val="0"/>
            <a:lumOff val="0"/>
            <a:alphaOff val="0"/>
          </a:schemeClr>
        </a:solidFill>
        <a:ln w="12700" cap="flat" cmpd="sng" algn="ctr">
          <a:solidFill>
            <a:schemeClr val="accent1">
              <a:shade val="50000"/>
              <a:hueOff val="74848"/>
              <a:satOff val="5283"/>
              <a:lumOff val="15316"/>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2456" tIns="8255" rIns="8255" bIns="8255" numCol="1" spcCol="1270" anchor="ctr" anchorCtr="0">
          <a:noAutofit/>
        </a:bodyPr>
        <a:lstStyle/>
        <a:p>
          <a:pPr marL="114300" lvl="1" indent="-114300" algn="l" defTabSz="577850">
            <a:lnSpc>
              <a:spcPct val="90000"/>
            </a:lnSpc>
            <a:spcBef>
              <a:spcPct val="0"/>
            </a:spcBef>
            <a:spcAft>
              <a:spcPct val="15000"/>
            </a:spcAft>
            <a:buChar char="••"/>
          </a:pPr>
          <a:r>
            <a:rPr lang="en-GB" sz="1300" b="1" kern="1200" baseline="0" dirty="0" smtClean="0">
              <a:latin typeface="MontrealTS-Light" panose="02000603020000020003" pitchFamily="50" charset="0"/>
            </a:rPr>
            <a:t>Identified gaps on the need for further research </a:t>
          </a:r>
          <a:r>
            <a:rPr lang="en-GB" sz="1300" b="0" kern="1200" baseline="0" dirty="0" smtClean="0">
              <a:latin typeface="MontrealTS-Light" panose="02000603020000020003" pitchFamily="50" charset="0"/>
            </a:rPr>
            <a:t>(e.g. survey in policy processes &amp; system change, study cases, lack of evaluation and monitoring practices -performance assessments-, VET &amp; Innovation etc.).</a:t>
          </a:r>
          <a:endParaRPr lang="en-US" sz="1300" b="0" kern="1200" baseline="0" dirty="0">
            <a:latin typeface="MontrealTS-Light" panose="02000603020000020003" pitchFamily="50" charset="0"/>
          </a:endParaRPr>
        </a:p>
        <a:p>
          <a:pPr marL="114300" lvl="1" indent="-114300" algn="l" defTabSz="577850">
            <a:lnSpc>
              <a:spcPct val="90000"/>
            </a:lnSpc>
            <a:spcBef>
              <a:spcPct val="0"/>
            </a:spcBef>
            <a:spcAft>
              <a:spcPct val="15000"/>
            </a:spcAft>
            <a:buChar char="••"/>
          </a:pPr>
          <a:endParaRPr lang="en-US" sz="1300" b="0" kern="1200" baseline="0" dirty="0">
            <a:latin typeface="MontrealTS-Light" panose="02000603020000020003" pitchFamily="50" charset="0"/>
          </a:endParaRPr>
        </a:p>
      </dsp:txBody>
      <dsp:txXfrm rot="-5400000">
        <a:off x="505332" y="2478081"/>
        <a:ext cx="7611214" cy="912034"/>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513B5A9-A7DB-47AB-A295-4AE4BACF378E}">
      <dsp:nvSpPr>
        <dsp:cNvPr id="0" name=""/>
        <dsp:cNvSpPr/>
      </dsp:nvSpPr>
      <dsp:spPr>
        <a:xfrm rot="5400000">
          <a:off x="-116131" y="117880"/>
          <a:ext cx="774209" cy="541946"/>
        </a:xfrm>
        <a:prstGeom prst="chevron">
          <a:avLst/>
        </a:prstGeom>
        <a:solidFill>
          <a:schemeClr val="bg2"/>
        </a:solidFill>
        <a:ln w="12700" cap="flat" cmpd="sng" algn="ctr">
          <a:solidFill>
            <a:schemeClr val="bg2"/>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255" tIns="8255" rIns="8255" bIns="8255" numCol="1" spcCol="1270" anchor="ctr" anchorCtr="0">
          <a:noAutofit/>
        </a:bodyPr>
        <a:lstStyle/>
        <a:p>
          <a:pPr lvl="0" algn="ctr" defTabSz="577850" rtl="0">
            <a:lnSpc>
              <a:spcPct val="90000"/>
            </a:lnSpc>
            <a:spcBef>
              <a:spcPct val="0"/>
            </a:spcBef>
            <a:spcAft>
              <a:spcPct val="35000"/>
            </a:spcAft>
          </a:pPr>
          <a:endParaRPr lang="ru-RU" sz="1300" kern="1200" dirty="0"/>
        </a:p>
      </dsp:txBody>
      <dsp:txXfrm rot="-5400000">
        <a:off x="1" y="272721"/>
        <a:ext cx="541946" cy="232263"/>
      </dsp:txXfrm>
    </dsp:sp>
    <dsp:sp modelId="{AC7607F3-C913-42C0-B57B-5A31E3DB139D}">
      <dsp:nvSpPr>
        <dsp:cNvPr id="0" name=""/>
        <dsp:cNvSpPr/>
      </dsp:nvSpPr>
      <dsp:spPr>
        <a:xfrm rot="5400000">
          <a:off x="4112754" y="-3558601"/>
          <a:ext cx="482321" cy="7623938"/>
        </a:xfrm>
        <a:prstGeom prst="round2SameRect">
          <a:avLst/>
        </a:prstGeom>
        <a:solidFill>
          <a:schemeClr val="lt1">
            <a:alpha val="90000"/>
            <a:hueOff val="0"/>
            <a:satOff val="0"/>
            <a:lumOff val="0"/>
            <a:alphaOff val="0"/>
          </a:schemeClr>
        </a:solidFill>
        <a:ln w="12700" cap="flat" cmpd="sng" algn="ctr">
          <a:solidFill>
            <a:schemeClr val="accent1">
              <a:shade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2456" tIns="8255" rIns="8255" bIns="8255" numCol="1" spcCol="1270" anchor="ctr" anchorCtr="0">
          <a:noAutofit/>
        </a:bodyPr>
        <a:lstStyle/>
        <a:p>
          <a:pPr marL="0" marR="0" lvl="0" indent="0" algn="l" defTabSz="914400" rtl="0" eaLnBrk="1" fontAlgn="auto" latinLnBrk="0" hangingPunct="1">
            <a:lnSpc>
              <a:spcPct val="100000"/>
            </a:lnSpc>
            <a:spcBef>
              <a:spcPct val="0"/>
            </a:spcBef>
            <a:spcAft>
              <a:spcPts val="0"/>
            </a:spcAft>
            <a:buClrTx/>
            <a:buSzTx/>
            <a:buFontTx/>
            <a:buChar char="••"/>
            <a:tabLst/>
            <a:defRPr/>
          </a:pPr>
          <a:r>
            <a:rPr lang="en-GB" sz="1300" b="0" kern="1200" baseline="0" dirty="0" smtClean="0">
              <a:latin typeface="MontrealTS-Light" panose="02000603020000020003" pitchFamily="50" charset="0"/>
            </a:rPr>
            <a:t>Improving the </a:t>
          </a:r>
          <a:r>
            <a:rPr lang="en-GB" sz="1300" b="1" kern="1200" baseline="0" dirty="0" smtClean="0">
              <a:latin typeface="MontrealTS-Light" panose="02000603020000020003" pitchFamily="50" charset="0"/>
            </a:rPr>
            <a:t>efficiency and performance of networks of VET institutions</a:t>
          </a:r>
          <a:r>
            <a:rPr lang="en-GB" sz="1300" b="0" kern="1200" baseline="0" dirty="0" smtClean="0">
              <a:latin typeface="MontrealTS-Light" panose="02000603020000020003" pitchFamily="50" charset="0"/>
            </a:rPr>
            <a:t>, &amp; invest in infrastructure, equipment.</a:t>
          </a:r>
          <a:endParaRPr lang="ru-RU" sz="1300" b="0" kern="1200" baseline="0" dirty="0">
            <a:latin typeface="MontrealTS-Light" panose="02000603020000020003" pitchFamily="50" charset="0"/>
          </a:endParaRPr>
        </a:p>
      </dsp:txBody>
      <dsp:txXfrm rot="-5400000">
        <a:off x="541946" y="35752"/>
        <a:ext cx="7600393" cy="435231"/>
      </dsp:txXfrm>
    </dsp:sp>
    <dsp:sp modelId="{40572342-69DE-4337-BFAC-DEDB73D624D0}">
      <dsp:nvSpPr>
        <dsp:cNvPr id="0" name=""/>
        <dsp:cNvSpPr/>
      </dsp:nvSpPr>
      <dsp:spPr>
        <a:xfrm rot="5400000">
          <a:off x="-116131" y="769547"/>
          <a:ext cx="774209" cy="541946"/>
        </a:xfrm>
        <a:prstGeom prst="chevron">
          <a:avLst/>
        </a:prstGeom>
        <a:solidFill>
          <a:schemeClr val="accent1">
            <a:shade val="50000"/>
            <a:hueOff val="74848"/>
            <a:satOff val="5283"/>
            <a:lumOff val="15316"/>
            <a:alphaOff val="0"/>
          </a:schemeClr>
        </a:solidFill>
        <a:ln w="12700" cap="flat" cmpd="sng" algn="ctr">
          <a:solidFill>
            <a:schemeClr val="accent1">
              <a:shade val="50000"/>
              <a:hueOff val="74848"/>
              <a:satOff val="5283"/>
              <a:lumOff val="15316"/>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255" tIns="8255" rIns="8255" bIns="8255" numCol="1" spcCol="1270" anchor="ctr" anchorCtr="0">
          <a:no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endParaRPr lang="ru-RU" sz="1300" kern="1200" dirty="0"/>
        </a:p>
      </dsp:txBody>
      <dsp:txXfrm rot="-5400000">
        <a:off x="1" y="924388"/>
        <a:ext cx="541946" cy="232263"/>
      </dsp:txXfrm>
    </dsp:sp>
    <dsp:sp modelId="{FB598EFD-9DD7-406B-8CC7-6450F4716608}">
      <dsp:nvSpPr>
        <dsp:cNvPr id="0" name=""/>
        <dsp:cNvSpPr/>
      </dsp:nvSpPr>
      <dsp:spPr>
        <a:xfrm rot="5400000">
          <a:off x="4128445" y="-2906934"/>
          <a:ext cx="450939" cy="7623938"/>
        </a:xfrm>
        <a:prstGeom prst="round2SameRect">
          <a:avLst/>
        </a:prstGeom>
        <a:solidFill>
          <a:schemeClr val="lt1">
            <a:alpha val="90000"/>
            <a:hueOff val="0"/>
            <a:satOff val="0"/>
            <a:lumOff val="0"/>
            <a:alphaOff val="0"/>
          </a:schemeClr>
        </a:solidFill>
        <a:ln w="12700" cap="flat" cmpd="sng" algn="ctr">
          <a:solidFill>
            <a:schemeClr val="accent1">
              <a:shade val="50000"/>
              <a:hueOff val="74848"/>
              <a:satOff val="5283"/>
              <a:lumOff val="15316"/>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2456" tIns="8255" rIns="8255" bIns="8255" numCol="1" spcCol="1270" anchor="ctr" anchorCtr="0">
          <a:noAutofit/>
        </a:bodyPr>
        <a:lstStyle/>
        <a:p>
          <a:pPr marL="114300" lvl="1" indent="-114300" algn="l" defTabSz="577850">
            <a:lnSpc>
              <a:spcPct val="90000"/>
            </a:lnSpc>
            <a:spcBef>
              <a:spcPct val="0"/>
            </a:spcBef>
            <a:spcAft>
              <a:spcPct val="15000"/>
            </a:spcAft>
            <a:buChar char="••"/>
          </a:pPr>
          <a:r>
            <a:rPr lang="en-GB" sz="1300" b="0" kern="1200" baseline="0" dirty="0" smtClean="0">
              <a:latin typeface="MontrealTS-Light" panose="02000603020000020003" pitchFamily="50" charset="0"/>
            </a:rPr>
            <a:t>Halting </a:t>
          </a:r>
          <a:r>
            <a:rPr lang="en-GB" sz="1300" b="1" kern="1200" baseline="0" dirty="0" smtClean="0">
              <a:latin typeface="MontrealTS-Light" panose="02000603020000020003" pitchFamily="50" charset="0"/>
            </a:rPr>
            <a:t>declining or stagnating enrolment rates in VET institutions </a:t>
          </a:r>
          <a:r>
            <a:rPr lang="en-GB" sz="1300" b="0" kern="1200" baseline="0" dirty="0" smtClean="0">
              <a:latin typeface="MontrealTS-Light" panose="02000603020000020003" pitchFamily="50" charset="0"/>
            </a:rPr>
            <a:t>(demography of VET);</a:t>
          </a:r>
          <a:endParaRPr lang="uk-UA" sz="1300" b="0" kern="1200" baseline="0" dirty="0">
            <a:latin typeface="MontrealTS-Light" panose="02000603020000020003" pitchFamily="50" charset="0"/>
          </a:endParaRPr>
        </a:p>
      </dsp:txBody>
      <dsp:txXfrm rot="-5400000">
        <a:off x="541946" y="701578"/>
        <a:ext cx="7601925" cy="406913"/>
      </dsp:txXfrm>
    </dsp:sp>
    <dsp:sp modelId="{F5CCEF54-1498-4F55-8841-065C2EFF7D94}">
      <dsp:nvSpPr>
        <dsp:cNvPr id="0" name=""/>
        <dsp:cNvSpPr/>
      </dsp:nvSpPr>
      <dsp:spPr>
        <a:xfrm rot="5400000">
          <a:off x="-116131" y="1421214"/>
          <a:ext cx="774209" cy="541946"/>
        </a:xfrm>
        <a:prstGeom prst="chevron">
          <a:avLst/>
        </a:prstGeom>
        <a:solidFill>
          <a:schemeClr val="bg2"/>
        </a:solidFill>
        <a:ln w="12700" cap="flat" cmpd="sng" algn="ctr">
          <a:solidFill>
            <a:schemeClr val="bg2"/>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255" tIns="8255" rIns="8255" bIns="8255" numCol="1" spcCol="1270" anchor="ctr" anchorCtr="0">
          <a:noAutofit/>
        </a:bodyPr>
        <a:lstStyle/>
        <a:p>
          <a:pPr lvl="0" algn="ctr" defTabSz="577850" rtl="0">
            <a:lnSpc>
              <a:spcPct val="90000"/>
            </a:lnSpc>
            <a:spcBef>
              <a:spcPct val="0"/>
            </a:spcBef>
            <a:spcAft>
              <a:spcPct val="35000"/>
            </a:spcAft>
          </a:pPr>
          <a:endParaRPr lang="ru-RU" sz="1300" kern="1200"/>
        </a:p>
      </dsp:txBody>
      <dsp:txXfrm rot="-5400000">
        <a:off x="1" y="1576055"/>
        <a:ext cx="541946" cy="232263"/>
      </dsp:txXfrm>
    </dsp:sp>
    <dsp:sp modelId="{AC544A5A-2417-4970-956F-D3F6CD7FA597}">
      <dsp:nvSpPr>
        <dsp:cNvPr id="0" name=""/>
        <dsp:cNvSpPr/>
      </dsp:nvSpPr>
      <dsp:spPr>
        <a:xfrm rot="5400000">
          <a:off x="4121503" y="-2255267"/>
          <a:ext cx="464823" cy="7623938"/>
        </a:xfrm>
        <a:prstGeom prst="round2SameRect">
          <a:avLst/>
        </a:prstGeom>
        <a:solidFill>
          <a:schemeClr val="lt1">
            <a:alpha val="90000"/>
            <a:hueOff val="0"/>
            <a:satOff val="0"/>
            <a:lumOff val="0"/>
            <a:alphaOff val="0"/>
          </a:schemeClr>
        </a:solidFill>
        <a:ln w="12700" cap="flat" cmpd="sng" algn="ctr">
          <a:solidFill>
            <a:schemeClr val="bg2"/>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2456" tIns="8255" rIns="8255" bIns="8255" numCol="1" spcCol="1270" anchor="ctr" anchorCtr="0">
          <a:noAutofit/>
        </a:bodyPr>
        <a:lstStyle/>
        <a:p>
          <a:pPr marL="114300" lvl="1" indent="-114300" algn="l" defTabSz="577850" rtl="0">
            <a:lnSpc>
              <a:spcPct val="90000"/>
            </a:lnSpc>
            <a:spcBef>
              <a:spcPct val="0"/>
            </a:spcBef>
            <a:spcAft>
              <a:spcPct val="15000"/>
            </a:spcAft>
            <a:buChar char="••"/>
          </a:pPr>
          <a:r>
            <a:rPr lang="en-GB" sz="1300" b="0" kern="1200" baseline="0" dirty="0" smtClean="0">
              <a:latin typeface="MontrealTS-Light" panose="02000603020000020003" pitchFamily="50" charset="0"/>
            </a:rPr>
            <a:t>Improving </a:t>
          </a:r>
          <a:r>
            <a:rPr lang="en-GB" sz="1300" b="1" kern="1200" baseline="0" dirty="0" smtClean="0">
              <a:latin typeface="MontrealTS-Light" panose="02000603020000020003" pitchFamily="50" charset="0"/>
            </a:rPr>
            <a:t>VET quality provision; Q.A systems; </a:t>
          </a:r>
          <a:r>
            <a:rPr lang="en-GB" sz="1300" b="0" kern="1200" baseline="0" dirty="0" smtClean="0">
              <a:latin typeface="MontrealTS-Light" panose="02000603020000020003" pitchFamily="50" charset="0"/>
            </a:rPr>
            <a:t>using labour market intelligence to effectively match skills. </a:t>
          </a:r>
          <a:endParaRPr lang="ru-RU" sz="1300" b="0" kern="1200" baseline="0" dirty="0">
            <a:latin typeface="MontrealTS-Light" panose="02000603020000020003" pitchFamily="50" charset="0"/>
          </a:endParaRPr>
        </a:p>
      </dsp:txBody>
      <dsp:txXfrm rot="-5400000">
        <a:off x="541946" y="1346981"/>
        <a:ext cx="7601247" cy="419441"/>
      </dsp:txXfrm>
    </dsp:sp>
    <dsp:sp modelId="{BE90FD08-4CF0-47A0-B3FA-00D7657B5588}">
      <dsp:nvSpPr>
        <dsp:cNvPr id="0" name=""/>
        <dsp:cNvSpPr/>
      </dsp:nvSpPr>
      <dsp:spPr>
        <a:xfrm rot="5400000">
          <a:off x="-116131" y="2072881"/>
          <a:ext cx="774209" cy="541946"/>
        </a:xfrm>
        <a:prstGeom prst="chevron">
          <a:avLst/>
        </a:prstGeom>
        <a:solidFill>
          <a:schemeClr val="accent1">
            <a:shade val="50000"/>
            <a:hueOff val="149696"/>
            <a:satOff val="10566"/>
            <a:lumOff val="30631"/>
            <a:alphaOff val="0"/>
          </a:schemeClr>
        </a:solidFill>
        <a:ln w="12700" cap="flat" cmpd="sng" algn="ctr">
          <a:solidFill>
            <a:schemeClr val="accent1">
              <a:shade val="50000"/>
              <a:hueOff val="149696"/>
              <a:satOff val="10566"/>
              <a:lumOff val="30631"/>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255" tIns="8255" rIns="8255" bIns="8255" numCol="1" spcCol="1270" anchor="ctr" anchorCtr="0">
          <a:noAutofit/>
        </a:bodyPr>
        <a:lstStyle/>
        <a:p>
          <a:pPr lvl="0" algn="ctr" defTabSz="577850" rtl="0">
            <a:lnSpc>
              <a:spcPct val="90000"/>
            </a:lnSpc>
            <a:spcBef>
              <a:spcPct val="0"/>
            </a:spcBef>
            <a:spcAft>
              <a:spcPct val="35000"/>
            </a:spcAft>
          </a:pPr>
          <a:r>
            <a:rPr lang="en-GB" sz="1300" b="0" kern="1200" baseline="0" smtClean="0">
              <a:latin typeface="MontrealTS-Light" panose="02000603020000020003" pitchFamily="50" charset="0"/>
            </a:rPr>
            <a:t> </a:t>
          </a:r>
          <a:endParaRPr lang="ru-RU" sz="1300" kern="1200" dirty="0"/>
        </a:p>
      </dsp:txBody>
      <dsp:txXfrm rot="-5400000">
        <a:off x="1" y="2227722"/>
        <a:ext cx="541946" cy="232263"/>
      </dsp:txXfrm>
    </dsp:sp>
    <dsp:sp modelId="{E39C83C5-8970-4256-AD7F-A40DA3FE1271}">
      <dsp:nvSpPr>
        <dsp:cNvPr id="0" name=""/>
        <dsp:cNvSpPr/>
      </dsp:nvSpPr>
      <dsp:spPr>
        <a:xfrm rot="5400000">
          <a:off x="4136633" y="-1603600"/>
          <a:ext cx="434564" cy="7623938"/>
        </a:xfrm>
        <a:prstGeom prst="round2SameRect">
          <a:avLst/>
        </a:prstGeom>
        <a:solidFill>
          <a:schemeClr val="lt1">
            <a:alpha val="90000"/>
            <a:hueOff val="0"/>
            <a:satOff val="0"/>
            <a:lumOff val="0"/>
            <a:alphaOff val="0"/>
          </a:schemeClr>
        </a:solidFill>
        <a:ln w="12700" cap="flat" cmpd="sng" algn="ctr">
          <a:solidFill>
            <a:schemeClr val="accent1">
              <a:shade val="50000"/>
              <a:hueOff val="149696"/>
              <a:satOff val="10566"/>
              <a:lumOff val="30631"/>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2456" tIns="8255" rIns="8255" bIns="8255" numCol="1" spcCol="1270" anchor="ctr" anchorCtr="0">
          <a:noAutofit/>
        </a:bodyPr>
        <a:lstStyle/>
        <a:p>
          <a:pPr marL="114300" lvl="1" indent="-114300" algn="l" defTabSz="577850">
            <a:lnSpc>
              <a:spcPct val="90000"/>
            </a:lnSpc>
            <a:spcBef>
              <a:spcPct val="0"/>
            </a:spcBef>
            <a:spcAft>
              <a:spcPct val="15000"/>
            </a:spcAft>
            <a:buChar char="••"/>
          </a:pPr>
          <a:r>
            <a:rPr lang="en-GB" sz="1300" b="0" kern="1200" baseline="0" dirty="0" smtClean="0">
              <a:latin typeface="MontrealTS-Light" panose="02000603020000020003" pitchFamily="50" charset="0"/>
            </a:rPr>
            <a:t>Addressing effective and wide-spread </a:t>
          </a:r>
          <a:r>
            <a:rPr lang="en-GB" sz="1300" b="1" kern="1200" baseline="0" dirty="0" smtClean="0">
              <a:latin typeface="MontrealTS-Light" panose="02000603020000020003" pitchFamily="50" charset="0"/>
            </a:rPr>
            <a:t>work-based learning (WBL) </a:t>
          </a:r>
          <a:r>
            <a:rPr lang="en-GB" sz="1300" b="0" kern="1200" baseline="0" dirty="0" smtClean="0">
              <a:latin typeface="MontrealTS-Light" panose="02000603020000020003" pitchFamily="50" charset="0"/>
            </a:rPr>
            <a:t>practices;</a:t>
          </a:r>
          <a:endParaRPr lang="uk-UA" sz="1300" b="0" kern="1200" baseline="0" dirty="0">
            <a:latin typeface="MontrealTS-Light" panose="02000603020000020003" pitchFamily="50" charset="0"/>
          </a:endParaRPr>
        </a:p>
      </dsp:txBody>
      <dsp:txXfrm rot="-5400000">
        <a:off x="541946" y="2012301"/>
        <a:ext cx="7602724" cy="392136"/>
      </dsp:txXfrm>
    </dsp:sp>
    <dsp:sp modelId="{C2E23D20-FCF7-499D-9EDA-38EA7BEE832A}">
      <dsp:nvSpPr>
        <dsp:cNvPr id="0" name=""/>
        <dsp:cNvSpPr/>
      </dsp:nvSpPr>
      <dsp:spPr>
        <a:xfrm rot="5400000">
          <a:off x="-116131" y="2724548"/>
          <a:ext cx="774209" cy="541946"/>
        </a:xfrm>
        <a:prstGeom prst="chevron">
          <a:avLst/>
        </a:prstGeom>
        <a:solidFill>
          <a:schemeClr val="accent1">
            <a:shade val="50000"/>
            <a:hueOff val="74848"/>
            <a:satOff val="5283"/>
            <a:lumOff val="15316"/>
            <a:alphaOff val="0"/>
          </a:schemeClr>
        </a:solidFill>
        <a:ln w="12700" cap="flat" cmpd="sng" algn="ctr">
          <a:solidFill>
            <a:schemeClr val="accent1">
              <a:shade val="50000"/>
              <a:hueOff val="74848"/>
              <a:satOff val="5283"/>
              <a:lumOff val="15316"/>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255" tIns="8255" rIns="8255" bIns="8255" numCol="1" spcCol="1270" anchor="ctr" anchorCtr="0">
          <a:noAutofit/>
        </a:bodyPr>
        <a:lstStyle/>
        <a:p>
          <a:pPr lvl="0" algn="ctr" defTabSz="577850">
            <a:lnSpc>
              <a:spcPct val="90000"/>
            </a:lnSpc>
            <a:spcBef>
              <a:spcPct val="0"/>
            </a:spcBef>
            <a:spcAft>
              <a:spcPct val="35000"/>
            </a:spcAft>
          </a:pPr>
          <a:endParaRPr lang="uk-UA" sz="1300" kern="1200" dirty="0"/>
        </a:p>
      </dsp:txBody>
      <dsp:txXfrm rot="-5400000">
        <a:off x="1" y="2879389"/>
        <a:ext cx="541946" cy="232263"/>
      </dsp:txXfrm>
    </dsp:sp>
    <dsp:sp modelId="{0F9D2B24-CCCB-4908-ACC3-486BA2576EBF}">
      <dsp:nvSpPr>
        <dsp:cNvPr id="0" name=""/>
        <dsp:cNvSpPr/>
      </dsp:nvSpPr>
      <dsp:spPr>
        <a:xfrm rot="5400000">
          <a:off x="4158177" y="-951933"/>
          <a:ext cx="391477" cy="7623938"/>
        </a:xfrm>
        <a:prstGeom prst="round2SameRect">
          <a:avLst/>
        </a:prstGeom>
        <a:solidFill>
          <a:schemeClr val="lt1">
            <a:alpha val="90000"/>
            <a:hueOff val="0"/>
            <a:satOff val="0"/>
            <a:lumOff val="0"/>
            <a:alphaOff val="0"/>
          </a:schemeClr>
        </a:solidFill>
        <a:ln w="12700" cap="flat" cmpd="sng" algn="ctr">
          <a:solidFill>
            <a:schemeClr val="accent1">
              <a:shade val="50000"/>
              <a:hueOff val="74848"/>
              <a:satOff val="5283"/>
              <a:lumOff val="15316"/>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2456" tIns="8255" rIns="8255" bIns="8255" numCol="1" spcCol="1270" anchor="ctr" anchorCtr="0">
          <a:noAutofit/>
        </a:bodyPr>
        <a:lstStyle/>
        <a:p>
          <a:pPr marL="114300" lvl="1" indent="-114300" algn="l" defTabSz="577850">
            <a:lnSpc>
              <a:spcPct val="90000"/>
            </a:lnSpc>
            <a:spcBef>
              <a:spcPct val="0"/>
            </a:spcBef>
            <a:spcAft>
              <a:spcPct val="15000"/>
            </a:spcAft>
            <a:buChar char="••"/>
          </a:pPr>
          <a:r>
            <a:rPr lang="en-GB" sz="1300" b="0" kern="1200" baseline="0" dirty="0" smtClean="0">
              <a:latin typeface="MontrealTS-Light" panose="02000603020000020003" pitchFamily="50" charset="0"/>
            </a:rPr>
            <a:t>Improving </a:t>
          </a:r>
          <a:r>
            <a:rPr lang="en-GB" sz="1300" b="1" kern="1200" baseline="0" dirty="0" smtClean="0">
              <a:latin typeface="MontrealTS-Light" panose="02000603020000020003" pitchFamily="50" charset="0"/>
            </a:rPr>
            <a:t>effectiveness of VET multi level governance </a:t>
          </a:r>
          <a:r>
            <a:rPr lang="en-GB" sz="1300" b="0" kern="1200" baseline="0" dirty="0" smtClean="0">
              <a:latin typeface="MontrealTS-Light" panose="02000603020000020003" pitchFamily="50" charset="0"/>
            </a:rPr>
            <a:t>&amp; increasing </a:t>
          </a:r>
          <a:r>
            <a:rPr lang="en-GB" sz="1300" b="1" kern="1200" baseline="0" dirty="0" smtClean="0">
              <a:latin typeface="MontrealTS-Light" panose="02000603020000020003" pitchFamily="50" charset="0"/>
            </a:rPr>
            <a:t>VET school autonomy;</a:t>
          </a:r>
          <a:endParaRPr lang="en-US" sz="1300" b="1" kern="1200" baseline="0" dirty="0">
            <a:latin typeface="MontrealTS-Light" panose="02000603020000020003" pitchFamily="50" charset="0"/>
          </a:endParaRPr>
        </a:p>
      </dsp:txBody>
      <dsp:txXfrm rot="-5400000">
        <a:off x="541947" y="2683407"/>
        <a:ext cx="7604828" cy="353257"/>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513B5A9-A7DB-47AB-A295-4AE4BACF378E}">
      <dsp:nvSpPr>
        <dsp:cNvPr id="0" name=""/>
        <dsp:cNvSpPr/>
      </dsp:nvSpPr>
      <dsp:spPr>
        <a:xfrm rot="5400000">
          <a:off x="-109769" y="157870"/>
          <a:ext cx="731796" cy="512257"/>
        </a:xfrm>
        <a:prstGeom prst="chevron">
          <a:avLst/>
        </a:prstGeom>
        <a:solidFill>
          <a:schemeClr val="accent1">
            <a:shade val="50000"/>
            <a:hueOff val="0"/>
            <a:satOff val="0"/>
            <a:lumOff val="0"/>
            <a:alphaOff val="0"/>
          </a:schemeClr>
        </a:solidFill>
        <a:ln w="12700" cap="flat" cmpd="sng" algn="ctr">
          <a:solidFill>
            <a:schemeClr val="accent1">
              <a:shade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255" tIns="8255" rIns="8255" bIns="8255" numCol="1" spcCol="1270" anchor="ctr" anchorCtr="0">
          <a:noAutofit/>
        </a:bodyPr>
        <a:lstStyle/>
        <a:p>
          <a:pPr lvl="0" algn="ctr" defTabSz="577850" rtl="0">
            <a:lnSpc>
              <a:spcPct val="90000"/>
            </a:lnSpc>
            <a:spcBef>
              <a:spcPct val="0"/>
            </a:spcBef>
            <a:spcAft>
              <a:spcPct val="35000"/>
            </a:spcAft>
          </a:pPr>
          <a:endParaRPr lang="ru-RU" sz="1300" kern="1200" dirty="0"/>
        </a:p>
      </dsp:txBody>
      <dsp:txXfrm rot="-5400000">
        <a:off x="1" y="304230"/>
        <a:ext cx="512257" cy="219539"/>
      </dsp:txXfrm>
    </dsp:sp>
    <dsp:sp modelId="{AC7607F3-C913-42C0-B57B-5A31E3DB139D}">
      <dsp:nvSpPr>
        <dsp:cNvPr id="0" name=""/>
        <dsp:cNvSpPr/>
      </dsp:nvSpPr>
      <dsp:spPr>
        <a:xfrm rot="5400000">
          <a:off x="4004849" y="-3490384"/>
          <a:ext cx="567452" cy="7552637"/>
        </a:xfrm>
        <a:prstGeom prst="round2SameRect">
          <a:avLst/>
        </a:prstGeom>
        <a:solidFill>
          <a:schemeClr val="lt1">
            <a:alpha val="90000"/>
            <a:hueOff val="0"/>
            <a:satOff val="0"/>
            <a:lumOff val="0"/>
            <a:alphaOff val="0"/>
          </a:schemeClr>
        </a:solidFill>
        <a:ln w="12700" cap="flat" cmpd="sng" algn="ctr">
          <a:solidFill>
            <a:schemeClr val="accent1">
              <a:shade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2456" tIns="8255" rIns="8255" bIns="8255" numCol="1" spcCol="1270" anchor="ctr" anchorCtr="0">
          <a:noAutofit/>
        </a:bodyPr>
        <a:lstStyle/>
        <a:p>
          <a:pPr marL="0" marR="0" lvl="0" indent="0" algn="l" defTabSz="914400" rtl="0" eaLnBrk="1" fontAlgn="auto" latinLnBrk="0" hangingPunct="1">
            <a:lnSpc>
              <a:spcPct val="100000"/>
            </a:lnSpc>
            <a:spcBef>
              <a:spcPct val="0"/>
            </a:spcBef>
            <a:spcAft>
              <a:spcPts val="0"/>
            </a:spcAft>
            <a:buClrTx/>
            <a:buSzTx/>
            <a:buFontTx/>
            <a:buChar char="••"/>
            <a:tabLst/>
            <a:defRPr/>
          </a:pPr>
          <a:r>
            <a:rPr lang="en-GB" sz="1300" b="0" kern="1200" baseline="0" dirty="0" smtClean="0">
              <a:latin typeface="MontrealTS-Light" panose="02000603020000020003" pitchFamily="50" charset="0"/>
            </a:rPr>
            <a:t>Reforming the (insufficient) </a:t>
          </a:r>
          <a:r>
            <a:rPr lang="en-GB" sz="1300" b="1" kern="1200" baseline="0" dirty="0" smtClean="0">
              <a:latin typeface="MontrealTS-Light" panose="02000603020000020003" pitchFamily="50" charset="0"/>
            </a:rPr>
            <a:t>public financing of VET </a:t>
          </a:r>
          <a:r>
            <a:rPr lang="en-GB" sz="1300" b="0" kern="1200" baseline="0" dirty="0" smtClean="0">
              <a:latin typeface="MontrealTS-Light" panose="02000603020000020003" pitchFamily="50" charset="0"/>
            </a:rPr>
            <a:t>and the inefficient funding schemes for pooling public VET funds, while creating opportunities for </a:t>
          </a:r>
          <a:r>
            <a:rPr lang="en-GB" sz="1300" b="1" kern="1200" baseline="0" dirty="0" smtClean="0">
              <a:latin typeface="MontrealTS-Light" panose="02000603020000020003" pitchFamily="50" charset="0"/>
            </a:rPr>
            <a:t>multichannel financing and cost-sharing mechanisms </a:t>
          </a:r>
          <a:r>
            <a:rPr lang="en-GB" sz="1300" b="0" kern="1200" baseline="0" dirty="0" smtClean="0">
              <a:latin typeface="MontrealTS-Light" panose="02000603020000020003" pitchFamily="50" charset="0"/>
            </a:rPr>
            <a:t>(use of tax systems);</a:t>
          </a:r>
          <a:endParaRPr lang="ru-RU" sz="1300" b="0" kern="1200" baseline="0" dirty="0">
            <a:latin typeface="MontrealTS-Light" panose="02000603020000020003" pitchFamily="50" charset="0"/>
          </a:endParaRPr>
        </a:p>
      </dsp:txBody>
      <dsp:txXfrm rot="-5400000">
        <a:off x="512257" y="29909"/>
        <a:ext cx="7524936" cy="512050"/>
      </dsp:txXfrm>
    </dsp:sp>
    <dsp:sp modelId="{40572342-69DE-4337-BFAC-DEDB73D624D0}">
      <dsp:nvSpPr>
        <dsp:cNvPr id="0" name=""/>
        <dsp:cNvSpPr/>
      </dsp:nvSpPr>
      <dsp:spPr>
        <a:xfrm rot="5400000">
          <a:off x="-109769" y="768027"/>
          <a:ext cx="731796" cy="512257"/>
        </a:xfrm>
        <a:prstGeom prst="chevron">
          <a:avLst/>
        </a:prstGeom>
        <a:solidFill>
          <a:schemeClr val="accent1">
            <a:shade val="50000"/>
            <a:hueOff val="74848"/>
            <a:satOff val="5283"/>
            <a:lumOff val="15316"/>
            <a:alphaOff val="0"/>
          </a:schemeClr>
        </a:solidFill>
        <a:ln w="12700" cap="flat" cmpd="sng" algn="ctr">
          <a:solidFill>
            <a:schemeClr val="accent1">
              <a:shade val="50000"/>
              <a:hueOff val="74848"/>
              <a:satOff val="5283"/>
              <a:lumOff val="15316"/>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255" tIns="8255" rIns="8255" bIns="8255" numCol="1" spcCol="1270" anchor="ctr" anchorCtr="0">
          <a:no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endParaRPr lang="ru-RU" sz="1300" kern="1200" dirty="0"/>
        </a:p>
      </dsp:txBody>
      <dsp:txXfrm rot="-5400000">
        <a:off x="1" y="914387"/>
        <a:ext cx="512257" cy="219539"/>
      </dsp:txXfrm>
    </dsp:sp>
    <dsp:sp modelId="{FB598EFD-9DD7-406B-8CC7-6450F4716608}">
      <dsp:nvSpPr>
        <dsp:cNvPr id="0" name=""/>
        <dsp:cNvSpPr/>
      </dsp:nvSpPr>
      <dsp:spPr>
        <a:xfrm rot="5400000">
          <a:off x="4098863" y="-2880226"/>
          <a:ext cx="379425" cy="7552637"/>
        </a:xfrm>
        <a:prstGeom prst="round2SameRect">
          <a:avLst/>
        </a:prstGeom>
        <a:solidFill>
          <a:schemeClr val="lt1">
            <a:alpha val="90000"/>
            <a:hueOff val="0"/>
            <a:satOff val="0"/>
            <a:lumOff val="0"/>
            <a:alphaOff val="0"/>
          </a:schemeClr>
        </a:solidFill>
        <a:ln w="12700" cap="flat" cmpd="sng" algn="ctr">
          <a:solidFill>
            <a:schemeClr val="accent1">
              <a:shade val="50000"/>
              <a:hueOff val="74848"/>
              <a:satOff val="5283"/>
              <a:lumOff val="15316"/>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2456" tIns="8255" rIns="8255" bIns="8255" numCol="1" spcCol="1270" anchor="ctr" anchorCtr="0">
          <a:noAutofit/>
        </a:bodyPr>
        <a:lstStyle/>
        <a:p>
          <a:pPr marL="114300" lvl="1" indent="-114300" algn="l" defTabSz="577850">
            <a:lnSpc>
              <a:spcPct val="90000"/>
            </a:lnSpc>
            <a:spcBef>
              <a:spcPct val="0"/>
            </a:spcBef>
            <a:spcAft>
              <a:spcPct val="15000"/>
            </a:spcAft>
            <a:buChar char="••"/>
          </a:pPr>
          <a:r>
            <a:rPr lang="en-GB" sz="1300" b="0" kern="1200" baseline="0" dirty="0" smtClean="0">
              <a:latin typeface="MontrealTS-Light" panose="02000603020000020003" pitchFamily="50" charset="0"/>
            </a:rPr>
            <a:t>Tackling the </a:t>
          </a:r>
          <a:r>
            <a:rPr lang="en-GB" sz="1300" b="1" kern="1200" baseline="0" dirty="0" smtClean="0">
              <a:latin typeface="MontrealTS-Light" panose="02000603020000020003" pitchFamily="50" charset="0"/>
            </a:rPr>
            <a:t>underuse of vocational guidance</a:t>
          </a:r>
          <a:r>
            <a:rPr lang="en-GB" sz="1300" b="0" kern="1200" baseline="0" dirty="0" smtClean="0">
              <a:latin typeface="MontrealTS-Light" panose="02000603020000020003" pitchFamily="50" charset="0"/>
            </a:rPr>
            <a:t> and other counselling tools/measures to help in increasing the recognition and employability of VET graduates in the labour market;</a:t>
          </a:r>
          <a:endParaRPr lang="uk-UA" sz="1300" b="0" kern="1200" baseline="0" dirty="0">
            <a:latin typeface="MontrealTS-Light" panose="02000603020000020003" pitchFamily="50" charset="0"/>
          </a:endParaRPr>
        </a:p>
      </dsp:txBody>
      <dsp:txXfrm rot="-5400000">
        <a:off x="512257" y="724902"/>
        <a:ext cx="7534115" cy="342381"/>
      </dsp:txXfrm>
    </dsp:sp>
    <dsp:sp modelId="{F5CCEF54-1498-4F55-8841-065C2EFF7D94}">
      <dsp:nvSpPr>
        <dsp:cNvPr id="0" name=""/>
        <dsp:cNvSpPr/>
      </dsp:nvSpPr>
      <dsp:spPr>
        <a:xfrm rot="5400000">
          <a:off x="-109769" y="1378185"/>
          <a:ext cx="731796" cy="512257"/>
        </a:xfrm>
        <a:prstGeom prst="chevron">
          <a:avLst/>
        </a:prstGeom>
        <a:solidFill>
          <a:schemeClr val="accent1">
            <a:shade val="50000"/>
            <a:hueOff val="149696"/>
            <a:satOff val="10566"/>
            <a:lumOff val="30631"/>
            <a:alphaOff val="0"/>
          </a:schemeClr>
        </a:solidFill>
        <a:ln w="12700" cap="flat" cmpd="sng" algn="ctr">
          <a:solidFill>
            <a:schemeClr val="accent1">
              <a:shade val="50000"/>
              <a:hueOff val="149696"/>
              <a:satOff val="10566"/>
              <a:lumOff val="30631"/>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255" tIns="8255" rIns="8255" bIns="8255" numCol="1" spcCol="1270" anchor="ctr" anchorCtr="0">
          <a:noAutofit/>
        </a:bodyPr>
        <a:lstStyle/>
        <a:p>
          <a:pPr lvl="0" algn="ctr" defTabSz="577850" rtl="0">
            <a:lnSpc>
              <a:spcPct val="90000"/>
            </a:lnSpc>
            <a:spcBef>
              <a:spcPct val="0"/>
            </a:spcBef>
            <a:spcAft>
              <a:spcPct val="35000"/>
            </a:spcAft>
          </a:pPr>
          <a:endParaRPr lang="ru-RU" sz="1300" kern="1200"/>
        </a:p>
      </dsp:txBody>
      <dsp:txXfrm rot="-5400000">
        <a:off x="1" y="1524545"/>
        <a:ext cx="512257" cy="219539"/>
      </dsp:txXfrm>
    </dsp:sp>
    <dsp:sp modelId="{AC544A5A-2417-4970-956F-D3F6CD7FA597}">
      <dsp:nvSpPr>
        <dsp:cNvPr id="0" name=""/>
        <dsp:cNvSpPr/>
      </dsp:nvSpPr>
      <dsp:spPr>
        <a:xfrm rot="5400000">
          <a:off x="4071719" y="-2270068"/>
          <a:ext cx="433713" cy="7552637"/>
        </a:xfrm>
        <a:prstGeom prst="round2SameRect">
          <a:avLst/>
        </a:prstGeom>
        <a:solidFill>
          <a:schemeClr val="lt1">
            <a:alpha val="90000"/>
            <a:hueOff val="0"/>
            <a:satOff val="0"/>
            <a:lumOff val="0"/>
            <a:alphaOff val="0"/>
          </a:schemeClr>
        </a:solidFill>
        <a:ln w="12700" cap="flat" cmpd="sng" algn="ctr">
          <a:solidFill>
            <a:schemeClr val="accent1">
              <a:shade val="50000"/>
              <a:hueOff val="149696"/>
              <a:satOff val="10566"/>
              <a:lumOff val="30631"/>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2456" tIns="8255" rIns="8255" bIns="8255" numCol="1" spcCol="1270" anchor="ctr" anchorCtr="0">
          <a:noAutofit/>
        </a:bodyPr>
        <a:lstStyle/>
        <a:p>
          <a:pPr marL="114300" lvl="1" indent="-114300" algn="l" defTabSz="577850" rtl="0">
            <a:lnSpc>
              <a:spcPct val="90000"/>
            </a:lnSpc>
            <a:spcBef>
              <a:spcPct val="0"/>
            </a:spcBef>
            <a:spcAft>
              <a:spcPct val="15000"/>
            </a:spcAft>
            <a:buChar char="••"/>
          </a:pPr>
          <a:r>
            <a:rPr lang="en-GB" sz="1300" b="0" kern="1200" baseline="0" dirty="0" smtClean="0">
              <a:latin typeface="MontrealTS-Light" panose="02000603020000020003" pitchFamily="50" charset="0"/>
            </a:rPr>
            <a:t>Reforming the </a:t>
          </a:r>
          <a:r>
            <a:rPr lang="en-GB" sz="1300" b="1" kern="1200" baseline="0" dirty="0" smtClean="0">
              <a:latin typeface="MontrealTS-Light" panose="02000603020000020003" pitchFamily="50" charset="0"/>
            </a:rPr>
            <a:t>status and pathways of vocational education systems within LLL perspective </a:t>
          </a:r>
          <a:r>
            <a:rPr lang="en-GB" sz="1300" b="0" kern="1200" baseline="0" dirty="0" smtClean="0">
              <a:latin typeface="MontrealTS-Light" panose="02000603020000020003" pitchFamily="50" charset="0"/>
            </a:rPr>
            <a:t>(e.g. CVET qualifications at level 5  to HE etc.);</a:t>
          </a:r>
          <a:endParaRPr lang="ru-RU" sz="1300" b="0" kern="1200" baseline="0" dirty="0">
            <a:latin typeface="MontrealTS-Light" panose="02000603020000020003" pitchFamily="50" charset="0"/>
          </a:endParaRPr>
        </a:p>
      </dsp:txBody>
      <dsp:txXfrm rot="-5400000">
        <a:off x="512257" y="1310566"/>
        <a:ext cx="7531465" cy="391369"/>
      </dsp:txXfrm>
    </dsp:sp>
    <dsp:sp modelId="{BE90FD08-4CF0-47A0-B3FA-00D7657B5588}">
      <dsp:nvSpPr>
        <dsp:cNvPr id="0" name=""/>
        <dsp:cNvSpPr/>
      </dsp:nvSpPr>
      <dsp:spPr>
        <a:xfrm rot="5400000">
          <a:off x="-109769" y="1988343"/>
          <a:ext cx="731796" cy="512257"/>
        </a:xfrm>
        <a:prstGeom prst="chevron">
          <a:avLst/>
        </a:prstGeom>
        <a:solidFill>
          <a:schemeClr val="accent1">
            <a:shade val="50000"/>
            <a:hueOff val="149696"/>
            <a:satOff val="10566"/>
            <a:lumOff val="30631"/>
            <a:alphaOff val="0"/>
          </a:schemeClr>
        </a:solidFill>
        <a:ln w="12700" cap="flat" cmpd="sng" algn="ctr">
          <a:solidFill>
            <a:schemeClr val="accent1">
              <a:shade val="50000"/>
              <a:hueOff val="149696"/>
              <a:satOff val="10566"/>
              <a:lumOff val="30631"/>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255" tIns="8255" rIns="8255" bIns="8255" numCol="1" spcCol="1270" anchor="ctr" anchorCtr="0">
          <a:noAutofit/>
        </a:bodyPr>
        <a:lstStyle/>
        <a:p>
          <a:pPr lvl="0" algn="ctr" defTabSz="577850" rtl="0">
            <a:lnSpc>
              <a:spcPct val="90000"/>
            </a:lnSpc>
            <a:spcBef>
              <a:spcPct val="0"/>
            </a:spcBef>
            <a:spcAft>
              <a:spcPct val="35000"/>
            </a:spcAft>
          </a:pPr>
          <a:r>
            <a:rPr lang="en-GB" sz="1300" b="0" kern="1200" baseline="0" smtClean="0">
              <a:latin typeface="MontrealTS-Light" panose="02000603020000020003" pitchFamily="50" charset="0"/>
            </a:rPr>
            <a:t> </a:t>
          </a:r>
          <a:endParaRPr lang="ru-RU" sz="1300" kern="1200" dirty="0"/>
        </a:p>
      </dsp:txBody>
      <dsp:txXfrm rot="-5400000">
        <a:off x="1" y="2134703"/>
        <a:ext cx="512257" cy="219539"/>
      </dsp:txXfrm>
    </dsp:sp>
    <dsp:sp modelId="{E39C83C5-8970-4256-AD7F-A40DA3FE1271}">
      <dsp:nvSpPr>
        <dsp:cNvPr id="0" name=""/>
        <dsp:cNvSpPr/>
      </dsp:nvSpPr>
      <dsp:spPr>
        <a:xfrm rot="5400000">
          <a:off x="4085604" y="-1659910"/>
          <a:ext cx="405944" cy="7552637"/>
        </a:xfrm>
        <a:prstGeom prst="round2SameRect">
          <a:avLst/>
        </a:prstGeom>
        <a:solidFill>
          <a:schemeClr val="lt1">
            <a:alpha val="90000"/>
            <a:hueOff val="0"/>
            <a:satOff val="0"/>
            <a:lumOff val="0"/>
            <a:alphaOff val="0"/>
          </a:schemeClr>
        </a:solidFill>
        <a:ln w="12700" cap="flat" cmpd="sng" algn="ctr">
          <a:solidFill>
            <a:schemeClr val="accent1">
              <a:shade val="50000"/>
              <a:hueOff val="149696"/>
              <a:satOff val="10566"/>
              <a:lumOff val="30631"/>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2456" tIns="8255" rIns="8255" bIns="8255" numCol="1" spcCol="1270" anchor="ctr" anchorCtr="0">
          <a:noAutofit/>
        </a:bodyPr>
        <a:lstStyle/>
        <a:p>
          <a:pPr marL="114300" lvl="1" indent="-114300" algn="l" defTabSz="577850">
            <a:lnSpc>
              <a:spcPct val="90000"/>
            </a:lnSpc>
            <a:spcBef>
              <a:spcPct val="0"/>
            </a:spcBef>
            <a:spcAft>
              <a:spcPct val="15000"/>
            </a:spcAft>
            <a:buChar char="••"/>
          </a:pPr>
          <a:r>
            <a:rPr lang="en-GB" sz="1300" b="0" kern="1200" baseline="0" dirty="0" smtClean="0">
              <a:latin typeface="MontrealTS-Light" panose="02000603020000020003" pitchFamily="50" charset="0"/>
            </a:rPr>
            <a:t>Introducing a culture of continuous improvement and </a:t>
          </a:r>
          <a:r>
            <a:rPr lang="en-GB" sz="1300" b="1" kern="1200" baseline="0" dirty="0" smtClean="0">
              <a:latin typeface="MontrealTS-Light" panose="02000603020000020003" pitchFamily="50" charset="0"/>
            </a:rPr>
            <a:t>innovation </a:t>
          </a:r>
          <a:r>
            <a:rPr lang="en-GB" sz="1300" b="0" kern="1200" baseline="0" dirty="0" smtClean="0">
              <a:latin typeface="MontrealTS-Light" panose="02000603020000020003" pitchFamily="50" charset="0"/>
            </a:rPr>
            <a:t>into the VET community;</a:t>
          </a:r>
          <a:endParaRPr lang="uk-UA" sz="1300" b="0" kern="1200" baseline="0" dirty="0">
            <a:latin typeface="MontrealTS-Light" panose="02000603020000020003" pitchFamily="50" charset="0"/>
          </a:endParaRPr>
        </a:p>
      </dsp:txBody>
      <dsp:txXfrm rot="-5400000">
        <a:off x="512258" y="1933253"/>
        <a:ext cx="7532820" cy="366310"/>
      </dsp:txXfrm>
    </dsp:sp>
    <dsp:sp modelId="{C2E23D20-FCF7-499D-9EDA-38EA7BEE832A}">
      <dsp:nvSpPr>
        <dsp:cNvPr id="0" name=""/>
        <dsp:cNvSpPr/>
      </dsp:nvSpPr>
      <dsp:spPr>
        <a:xfrm rot="5400000">
          <a:off x="-109769" y="2598501"/>
          <a:ext cx="731796" cy="512257"/>
        </a:xfrm>
        <a:prstGeom prst="chevron">
          <a:avLst/>
        </a:prstGeom>
        <a:solidFill>
          <a:schemeClr val="accent1">
            <a:shade val="50000"/>
            <a:hueOff val="74848"/>
            <a:satOff val="5283"/>
            <a:lumOff val="15316"/>
            <a:alphaOff val="0"/>
          </a:schemeClr>
        </a:solidFill>
        <a:ln w="12700" cap="flat" cmpd="sng" algn="ctr">
          <a:solidFill>
            <a:schemeClr val="accent1">
              <a:shade val="50000"/>
              <a:hueOff val="74848"/>
              <a:satOff val="5283"/>
              <a:lumOff val="15316"/>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255" tIns="8255" rIns="8255" bIns="8255" numCol="1" spcCol="1270" anchor="ctr" anchorCtr="0">
          <a:noAutofit/>
        </a:bodyPr>
        <a:lstStyle/>
        <a:p>
          <a:pPr lvl="0" algn="ctr" defTabSz="577850">
            <a:lnSpc>
              <a:spcPct val="90000"/>
            </a:lnSpc>
            <a:spcBef>
              <a:spcPct val="0"/>
            </a:spcBef>
            <a:spcAft>
              <a:spcPct val="35000"/>
            </a:spcAft>
          </a:pPr>
          <a:endParaRPr lang="uk-UA" sz="1300" kern="1200" dirty="0"/>
        </a:p>
      </dsp:txBody>
      <dsp:txXfrm rot="-5400000">
        <a:off x="1" y="2744861"/>
        <a:ext cx="512257" cy="219539"/>
      </dsp:txXfrm>
    </dsp:sp>
    <dsp:sp modelId="{0F9D2B24-CCCB-4908-ACC3-486BA2576EBF}">
      <dsp:nvSpPr>
        <dsp:cNvPr id="0" name=""/>
        <dsp:cNvSpPr/>
      </dsp:nvSpPr>
      <dsp:spPr>
        <a:xfrm rot="5400000">
          <a:off x="4050742" y="-1059969"/>
          <a:ext cx="475667" cy="7552637"/>
        </a:xfrm>
        <a:prstGeom prst="round2SameRect">
          <a:avLst/>
        </a:prstGeom>
        <a:solidFill>
          <a:schemeClr val="lt1">
            <a:alpha val="90000"/>
            <a:hueOff val="0"/>
            <a:satOff val="0"/>
            <a:lumOff val="0"/>
            <a:alphaOff val="0"/>
          </a:schemeClr>
        </a:solidFill>
        <a:ln w="12700" cap="flat" cmpd="sng" algn="ctr">
          <a:solidFill>
            <a:schemeClr val="accent1">
              <a:shade val="50000"/>
              <a:hueOff val="74848"/>
              <a:satOff val="5283"/>
              <a:lumOff val="15316"/>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2456" tIns="8255" rIns="8255" bIns="8255" numCol="1" spcCol="1270" anchor="ctr" anchorCtr="0">
          <a:noAutofit/>
        </a:bodyPr>
        <a:lstStyle/>
        <a:p>
          <a:pPr marL="114300" lvl="1" indent="-114300" algn="l" defTabSz="577850">
            <a:lnSpc>
              <a:spcPct val="90000"/>
            </a:lnSpc>
            <a:spcBef>
              <a:spcPct val="0"/>
            </a:spcBef>
            <a:spcAft>
              <a:spcPct val="15000"/>
            </a:spcAft>
            <a:buChar char="••"/>
          </a:pPr>
          <a:r>
            <a:rPr lang="en-GB" sz="1300" b="0" kern="1200" baseline="0" dirty="0" smtClean="0">
              <a:latin typeface="MontrealTS-Light" panose="02000603020000020003" pitchFamily="50" charset="0"/>
            </a:rPr>
            <a:t>Supporting political consensus around complex processes of </a:t>
          </a:r>
          <a:r>
            <a:rPr lang="en-GB" sz="1300" b="1" kern="1200" baseline="0" dirty="0" smtClean="0">
              <a:latin typeface="MontrealTS-Light" panose="02000603020000020003" pitchFamily="50" charset="0"/>
            </a:rPr>
            <a:t>rationalising and optimising VET networks</a:t>
          </a:r>
          <a:r>
            <a:rPr lang="en-GB" sz="1300" b="0" kern="1200" baseline="0" dirty="0" smtClean="0">
              <a:latin typeface="MontrealTS-Light" panose="02000603020000020003" pitchFamily="50" charset="0"/>
            </a:rPr>
            <a:t>;</a:t>
          </a:r>
          <a:endParaRPr lang="en-US" sz="1300" b="0" kern="1200" baseline="0" dirty="0">
            <a:latin typeface="MontrealTS-Light" panose="02000603020000020003" pitchFamily="50" charset="0"/>
          </a:endParaRPr>
        </a:p>
      </dsp:txBody>
      <dsp:txXfrm rot="-5400000">
        <a:off x="512257" y="2501736"/>
        <a:ext cx="7529417" cy="429227"/>
      </dsp:txXfrm>
    </dsp:sp>
  </dsp:spTree>
</dsp:drawing>
</file>

<file path=ppt/diagrams/layout1.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11.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1"/>
            <a:ext cx="2945659" cy="496411"/>
          </a:xfrm>
          <a:prstGeom prst="rect">
            <a:avLst/>
          </a:prstGeom>
        </p:spPr>
        <p:txBody>
          <a:bodyPr vert="horz" lIns="91027" tIns="45513" rIns="91027" bIns="45513" rtlCol="0"/>
          <a:lstStyle>
            <a:lvl1pPr algn="l">
              <a:defRPr sz="1200"/>
            </a:lvl1pPr>
          </a:lstStyle>
          <a:p>
            <a:endParaRPr lang="en-GB"/>
          </a:p>
        </p:txBody>
      </p:sp>
      <p:sp>
        <p:nvSpPr>
          <p:cNvPr id="3" name="Date Placeholder 2"/>
          <p:cNvSpPr>
            <a:spLocks noGrp="1"/>
          </p:cNvSpPr>
          <p:nvPr>
            <p:ph type="dt" sz="quarter" idx="1"/>
          </p:nvPr>
        </p:nvSpPr>
        <p:spPr>
          <a:xfrm>
            <a:off x="3850445" y="1"/>
            <a:ext cx="2945659" cy="496411"/>
          </a:xfrm>
          <a:prstGeom prst="rect">
            <a:avLst/>
          </a:prstGeom>
        </p:spPr>
        <p:txBody>
          <a:bodyPr vert="horz" lIns="91027" tIns="45513" rIns="91027" bIns="45513" rtlCol="0"/>
          <a:lstStyle>
            <a:lvl1pPr algn="r">
              <a:defRPr sz="1200"/>
            </a:lvl1pPr>
          </a:lstStyle>
          <a:p>
            <a:fld id="{903835C8-BB37-4429-9A1B-ACF14AE7E7D6}" type="datetimeFigureOut">
              <a:rPr lang="en-GB" smtClean="0"/>
              <a:pPr/>
              <a:t>16/10/2019</a:t>
            </a:fld>
            <a:endParaRPr lang="en-GB"/>
          </a:p>
        </p:txBody>
      </p:sp>
      <p:sp>
        <p:nvSpPr>
          <p:cNvPr id="4" name="Footer Placeholder 3"/>
          <p:cNvSpPr>
            <a:spLocks noGrp="1"/>
          </p:cNvSpPr>
          <p:nvPr>
            <p:ph type="ftr" sz="quarter" idx="2"/>
          </p:nvPr>
        </p:nvSpPr>
        <p:spPr>
          <a:xfrm>
            <a:off x="1" y="9430090"/>
            <a:ext cx="2945659" cy="496411"/>
          </a:xfrm>
          <a:prstGeom prst="rect">
            <a:avLst/>
          </a:prstGeom>
        </p:spPr>
        <p:txBody>
          <a:bodyPr vert="horz" lIns="91027" tIns="45513" rIns="91027" bIns="45513" rtlCol="0" anchor="b"/>
          <a:lstStyle>
            <a:lvl1pPr algn="l">
              <a:defRPr sz="1200"/>
            </a:lvl1pPr>
          </a:lstStyle>
          <a:p>
            <a:endParaRPr lang="en-GB"/>
          </a:p>
        </p:txBody>
      </p:sp>
      <p:sp>
        <p:nvSpPr>
          <p:cNvPr id="5" name="Slide Number Placeholder 4"/>
          <p:cNvSpPr>
            <a:spLocks noGrp="1"/>
          </p:cNvSpPr>
          <p:nvPr>
            <p:ph type="sldNum" sz="quarter" idx="3"/>
          </p:nvPr>
        </p:nvSpPr>
        <p:spPr>
          <a:xfrm>
            <a:off x="3850445" y="9430090"/>
            <a:ext cx="2945659" cy="496411"/>
          </a:xfrm>
          <a:prstGeom prst="rect">
            <a:avLst/>
          </a:prstGeom>
        </p:spPr>
        <p:txBody>
          <a:bodyPr vert="horz" lIns="91027" tIns="45513" rIns="91027" bIns="45513" rtlCol="0" anchor="b"/>
          <a:lstStyle>
            <a:lvl1pPr algn="r">
              <a:defRPr sz="1200"/>
            </a:lvl1pPr>
          </a:lstStyle>
          <a:p>
            <a:fld id="{F7985194-D133-4B33-AAB3-837EB8B59ED4}" type="slidenum">
              <a:rPr lang="en-GB" smtClean="0"/>
              <a:pPr/>
              <a:t>‹#›</a:t>
            </a:fld>
            <a:endParaRPr lang="en-GB"/>
          </a:p>
        </p:txBody>
      </p:sp>
    </p:spTree>
    <p:extLst>
      <p:ext uri="{BB962C8B-B14F-4D97-AF65-F5344CB8AC3E}">
        <p14:creationId xmlns:p14="http://schemas.microsoft.com/office/powerpoint/2010/main" val="199207994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1"/>
            <a:ext cx="2945659" cy="496411"/>
          </a:xfrm>
          <a:prstGeom prst="rect">
            <a:avLst/>
          </a:prstGeom>
        </p:spPr>
        <p:txBody>
          <a:bodyPr vert="horz" lIns="91027" tIns="45513" rIns="91027" bIns="45513" rtlCol="0"/>
          <a:lstStyle>
            <a:lvl1pPr algn="l">
              <a:defRPr sz="1200"/>
            </a:lvl1pPr>
          </a:lstStyle>
          <a:p>
            <a:endParaRPr lang="en-GB"/>
          </a:p>
        </p:txBody>
      </p:sp>
      <p:sp>
        <p:nvSpPr>
          <p:cNvPr id="3" name="Date Placeholder 2"/>
          <p:cNvSpPr>
            <a:spLocks noGrp="1"/>
          </p:cNvSpPr>
          <p:nvPr>
            <p:ph type="dt" idx="1"/>
          </p:nvPr>
        </p:nvSpPr>
        <p:spPr>
          <a:xfrm>
            <a:off x="3850445" y="1"/>
            <a:ext cx="2945659" cy="496411"/>
          </a:xfrm>
          <a:prstGeom prst="rect">
            <a:avLst/>
          </a:prstGeom>
        </p:spPr>
        <p:txBody>
          <a:bodyPr vert="horz" lIns="91027" tIns="45513" rIns="91027" bIns="45513" rtlCol="0"/>
          <a:lstStyle>
            <a:lvl1pPr algn="r">
              <a:defRPr sz="1200"/>
            </a:lvl1pPr>
          </a:lstStyle>
          <a:p>
            <a:fld id="{8F6D398E-25CB-40CF-A09E-EE5459CE508C}" type="datetimeFigureOut">
              <a:rPr lang="en-GB" smtClean="0"/>
              <a:pPr/>
              <a:t>16/10/2019</a:t>
            </a:fld>
            <a:endParaRPr lang="en-GB"/>
          </a:p>
        </p:txBody>
      </p:sp>
      <p:sp>
        <p:nvSpPr>
          <p:cNvPr id="4" name="Slide Image Placeholder 3"/>
          <p:cNvSpPr>
            <a:spLocks noGrp="1" noRot="1" noChangeAspect="1"/>
          </p:cNvSpPr>
          <p:nvPr>
            <p:ph type="sldImg" idx="2"/>
          </p:nvPr>
        </p:nvSpPr>
        <p:spPr>
          <a:xfrm>
            <a:off x="90488" y="744538"/>
            <a:ext cx="6616700" cy="3722687"/>
          </a:xfrm>
          <a:prstGeom prst="rect">
            <a:avLst/>
          </a:prstGeom>
          <a:noFill/>
          <a:ln w="12700">
            <a:solidFill>
              <a:prstClr val="black"/>
            </a:solidFill>
          </a:ln>
        </p:spPr>
        <p:txBody>
          <a:bodyPr vert="horz" lIns="91027" tIns="45513" rIns="91027" bIns="45513" rtlCol="0" anchor="ctr"/>
          <a:lstStyle/>
          <a:p>
            <a:endParaRPr lang="en-GB"/>
          </a:p>
        </p:txBody>
      </p:sp>
      <p:sp>
        <p:nvSpPr>
          <p:cNvPr id="5" name="Notes Placeholder 4"/>
          <p:cNvSpPr>
            <a:spLocks noGrp="1"/>
          </p:cNvSpPr>
          <p:nvPr>
            <p:ph type="body" sz="quarter" idx="3"/>
          </p:nvPr>
        </p:nvSpPr>
        <p:spPr>
          <a:xfrm>
            <a:off x="679768" y="4715908"/>
            <a:ext cx="5438140" cy="4467700"/>
          </a:xfrm>
          <a:prstGeom prst="rect">
            <a:avLst/>
          </a:prstGeom>
        </p:spPr>
        <p:txBody>
          <a:bodyPr vert="horz" lIns="91027" tIns="45513" rIns="91027" bIns="45513"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1" y="9430090"/>
            <a:ext cx="2945659" cy="496411"/>
          </a:xfrm>
          <a:prstGeom prst="rect">
            <a:avLst/>
          </a:prstGeom>
        </p:spPr>
        <p:txBody>
          <a:bodyPr vert="horz" lIns="91027" tIns="45513" rIns="91027" bIns="45513" rtlCol="0" anchor="b"/>
          <a:lstStyle>
            <a:lvl1pPr algn="l">
              <a:defRPr sz="1200"/>
            </a:lvl1pPr>
          </a:lstStyle>
          <a:p>
            <a:endParaRPr lang="en-GB"/>
          </a:p>
        </p:txBody>
      </p:sp>
      <p:sp>
        <p:nvSpPr>
          <p:cNvPr id="7" name="Slide Number Placeholder 6"/>
          <p:cNvSpPr>
            <a:spLocks noGrp="1"/>
          </p:cNvSpPr>
          <p:nvPr>
            <p:ph type="sldNum" sz="quarter" idx="5"/>
          </p:nvPr>
        </p:nvSpPr>
        <p:spPr>
          <a:xfrm>
            <a:off x="3850445" y="9430090"/>
            <a:ext cx="2945659" cy="496411"/>
          </a:xfrm>
          <a:prstGeom prst="rect">
            <a:avLst/>
          </a:prstGeom>
        </p:spPr>
        <p:txBody>
          <a:bodyPr vert="horz" lIns="91027" tIns="45513" rIns="91027" bIns="45513" rtlCol="0" anchor="b"/>
          <a:lstStyle>
            <a:lvl1pPr algn="r">
              <a:defRPr sz="1200"/>
            </a:lvl1pPr>
          </a:lstStyle>
          <a:p>
            <a:fld id="{019C38AD-272E-49C6-9EDF-AC09A3477B4B}" type="slidenum">
              <a:rPr lang="en-GB" smtClean="0"/>
              <a:pPr/>
              <a:t>‹#›</a:t>
            </a:fld>
            <a:endParaRPr lang="en-GB"/>
          </a:p>
        </p:txBody>
      </p:sp>
    </p:spTree>
    <p:extLst>
      <p:ext uri="{BB962C8B-B14F-4D97-AF65-F5344CB8AC3E}">
        <p14:creationId xmlns:p14="http://schemas.microsoft.com/office/powerpoint/2010/main" val="126769148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019C38AD-272E-49C6-9EDF-AC09A3477B4B}" type="slidenum">
              <a:rPr lang="en-GB" smtClean="0"/>
              <a:pPr/>
              <a:t>7</a:t>
            </a:fld>
            <a:endParaRPr lang="en-GB"/>
          </a:p>
        </p:txBody>
      </p:sp>
    </p:spTree>
    <p:extLst>
      <p:ext uri="{BB962C8B-B14F-4D97-AF65-F5344CB8AC3E}">
        <p14:creationId xmlns:p14="http://schemas.microsoft.com/office/powerpoint/2010/main" val="234497856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defTabSz="851336">
              <a:defRPr/>
            </a:pPr>
            <a:fld id="{019C38AD-272E-49C6-9EDF-AC09A3477B4B}" type="slidenum">
              <a:rPr lang="en-GB">
                <a:solidFill>
                  <a:prstClr val="black"/>
                </a:solidFill>
                <a:latin typeface="Calibri"/>
              </a:rPr>
              <a:pPr defTabSz="851336">
                <a:defRPr/>
              </a:pPr>
              <a:t>8</a:t>
            </a:fld>
            <a:endParaRPr lang="en-GB">
              <a:solidFill>
                <a:prstClr val="black"/>
              </a:solidFill>
              <a:latin typeface="Calibri"/>
            </a:endParaRPr>
          </a:p>
        </p:txBody>
      </p:sp>
    </p:spTree>
    <p:extLst>
      <p:ext uri="{BB962C8B-B14F-4D97-AF65-F5344CB8AC3E}">
        <p14:creationId xmlns:p14="http://schemas.microsoft.com/office/powerpoint/2010/main" val="316454299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019C38AD-272E-49C6-9EDF-AC09A3477B4B}" type="slidenum">
              <a:rPr lang="en-GB" smtClean="0"/>
              <a:pPr/>
              <a:t>10</a:t>
            </a:fld>
            <a:endParaRPr lang="en-GB"/>
          </a:p>
        </p:txBody>
      </p:sp>
    </p:spTree>
    <p:extLst>
      <p:ext uri="{BB962C8B-B14F-4D97-AF65-F5344CB8AC3E}">
        <p14:creationId xmlns:p14="http://schemas.microsoft.com/office/powerpoint/2010/main" val="403183191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019C38AD-272E-49C6-9EDF-AC09A3477B4B}" type="slidenum">
              <a:rPr lang="en-GB" smtClean="0"/>
              <a:pPr/>
              <a:t>11</a:t>
            </a:fld>
            <a:endParaRPr lang="en-GB"/>
          </a:p>
        </p:txBody>
      </p:sp>
    </p:spTree>
    <p:extLst>
      <p:ext uri="{BB962C8B-B14F-4D97-AF65-F5344CB8AC3E}">
        <p14:creationId xmlns:p14="http://schemas.microsoft.com/office/powerpoint/2010/main" val="125134534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By supporting human capital development in the context of its external relations policy, the European Union contributes to economic development in these countries by providing the skills necessary to foster productivity and employment and supports social cohesion by promoting civic participation.</a:t>
            </a:r>
          </a:p>
          <a:p>
            <a:endParaRPr lang="en-GB" dirty="0"/>
          </a:p>
          <a:p>
            <a:r>
              <a:rPr lang="en-GB" dirty="0"/>
              <a:t>In the context of the efforts of these countries to reform their economic and social structures, the development of human capital is essential for attaining long-term stability and prosperity and in particular for achieving socio-economic equilibrium.</a:t>
            </a:r>
          </a:p>
          <a:p>
            <a:endParaRPr lang="en-GB" dirty="0"/>
          </a:p>
          <a:p>
            <a:r>
              <a:rPr lang="en-GB" dirty="0"/>
              <a:t>European Council Regulation</a:t>
            </a:r>
          </a:p>
          <a:p>
            <a:endParaRPr lang="en-GB" dirty="0"/>
          </a:p>
        </p:txBody>
      </p:sp>
      <p:sp>
        <p:nvSpPr>
          <p:cNvPr id="4" name="Slide Number Placeholder 3"/>
          <p:cNvSpPr>
            <a:spLocks noGrp="1"/>
          </p:cNvSpPr>
          <p:nvPr>
            <p:ph type="sldNum" sz="quarter" idx="10"/>
          </p:nvPr>
        </p:nvSpPr>
        <p:spPr/>
        <p:txBody>
          <a:bodyPr/>
          <a:lstStyle/>
          <a:p>
            <a:pPr defTabSz="882305">
              <a:defRPr/>
            </a:pPr>
            <a:fld id="{019C38AD-272E-49C6-9EDF-AC09A3477B4B}" type="slidenum">
              <a:rPr lang="en-GB">
                <a:solidFill>
                  <a:prstClr val="black"/>
                </a:solidFill>
                <a:latin typeface="Calibri"/>
              </a:rPr>
              <a:pPr defTabSz="882305">
                <a:defRPr/>
              </a:pPr>
              <a:t>19</a:t>
            </a:fld>
            <a:endParaRPr lang="en-GB">
              <a:solidFill>
                <a:prstClr val="black"/>
              </a:solidFill>
              <a:latin typeface="Calibri"/>
            </a:endParaRPr>
          </a:p>
        </p:txBody>
      </p:sp>
    </p:spTree>
    <p:extLst>
      <p:ext uri="{BB962C8B-B14F-4D97-AF65-F5344CB8AC3E}">
        <p14:creationId xmlns:p14="http://schemas.microsoft.com/office/powerpoint/2010/main" val="336890980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019C38AD-272E-49C6-9EDF-AC09A3477B4B}" type="slidenum">
              <a:rPr lang="en-GB" smtClean="0"/>
              <a:pPr/>
              <a:t>20</a:t>
            </a:fld>
            <a:endParaRPr lang="en-GB"/>
          </a:p>
        </p:txBody>
      </p:sp>
    </p:spTree>
    <p:extLst>
      <p:ext uri="{BB962C8B-B14F-4D97-AF65-F5344CB8AC3E}">
        <p14:creationId xmlns:p14="http://schemas.microsoft.com/office/powerpoint/2010/main" val="391308473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2.xml"/></Relationships>
</file>

<file path=ppt/slideLayouts/_rels/slideLayout4.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sp>
        <p:nvSpPr>
          <p:cNvPr id="57" name="Title Placeholder 1">
            <a:extLst>
              <a:ext uri="{FF2B5EF4-FFF2-40B4-BE49-F238E27FC236}">
                <a16:creationId xmlns:a16="http://schemas.microsoft.com/office/drawing/2014/main" id="{F9490E25-8CFE-41CC-8273-A5274D2EC1D8}"/>
              </a:ext>
            </a:extLst>
          </p:cNvPr>
          <p:cNvSpPr>
            <a:spLocks noGrp="1"/>
          </p:cNvSpPr>
          <p:nvPr>
            <p:ph type="title"/>
          </p:nvPr>
        </p:nvSpPr>
        <p:spPr>
          <a:xfrm>
            <a:off x="369272" y="435117"/>
            <a:ext cx="8494504" cy="750663"/>
          </a:xfrm>
          <a:prstGeom prst="rect">
            <a:avLst/>
          </a:prstGeom>
          <a:effectLst/>
        </p:spPr>
        <p:txBody>
          <a:bodyPr vert="horz" lIns="0" tIns="0" rIns="0" bIns="0" rtlCol="0" anchor="t">
            <a:normAutofit/>
          </a:bodyPr>
          <a:lstStyle>
            <a:lvl1pPr>
              <a:defRPr sz="2000" cap="all" baseline="0">
                <a:latin typeface="Arial" panose="020B0604020202020204" pitchFamily="34" charset="0"/>
                <a:cs typeface="Arial" panose="020B0604020202020204" pitchFamily="34" charset="0"/>
              </a:defRPr>
            </a:lvl1pPr>
          </a:lstStyle>
          <a:p>
            <a:r>
              <a:rPr lang="en-US" dirty="0"/>
              <a:t>Click to edit master title style</a:t>
            </a:r>
            <a:endParaRPr lang="en-GB" dirty="0"/>
          </a:p>
        </p:txBody>
      </p:sp>
    </p:spTree>
    <p:extLst>
      <p:ext uri="{BB962C8B-B14F-4D97-AF65-F5344CB8AC3E}">
        <p14:creationId xmlns:p14="http://schemas.microsoft.com/office/powerpoint/2010/main" val="18459180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mod="1">
    <p:ext uri="{DCECCB84-F9BA-43D5-87BE-67443E8EF086}">
      <p15:sldGuideLst xmlns:p15="http://schemas.microsoft.com/office/powerpoint/2012/main">
        <p15:guide id="0" pos="431" userDrawn="1">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8" name="Slide Number Placeholder 5"/>
          <p:cNvSpPr>
            <a:spLocks noGrp="1"/>
          </p:cNvSpPr>
          <p:nvPr>
            <p:ph type="sldNum" sz="quarter" idx="4"/>
          </p:nvPr>
        </p:nvSpPr>
        <p:spPr>
          <a:xfrm>
            <a:off x="7296150" y="4638675"/>
            <a:ext cx="1219200" cy="273844"/>
          </a:xfrm>
          <a:prstGeom prst="rect">
            <a:avLst/>
          </a:prstGeom>
        </p:spPr>
        <p:txBody>
          <a:bodyPr vert="horz" lIns="91440" tIns="45720" rIns="91440" bIns="45720" rtlCol="0" anchor="ctr"/>
          <a:lstStyle>
            <a:lvl1pPr algn="r">
              <a:defRPr sz="900">
                <a:solidFill>
                  <a:schemeClr val="accent1">
                    <a:lumMod val="75000"/>
                  </a:schemeClr>
                </a:solidFill>
                <a:latin typeface="Arial" panose="020B0604020202020204" pitchFamily="34" charset="0"/>
                <a:cs typeface="Arial" panose="020B0604020202020204" pitchFamily="34" charset="0"/>
              </a:defRPr>
            </a:lvl1pPr>
          </a:lstStyle>
          <a:p>
            <a:r>
              <a:rPr lang="en-GB" dirty="0"/>
              <a:t>	</a:t>
            </a:r>
            <a:fld id="{B28DE320-A0D4-47B4-8B88-A7646D1D9E60}" type="slidenum">
              <a:rPr lang="en-GB" smtClean="0"/>
              <a:pPr/>
              <a:t>‹#›</a:t>
            </a:fld>
            <a:endParaRPr lang="en-GB" dirty="0"/>
          </a:p>
        </p:txBody>
      </p:sp>
      <p:sp>
        <p:nvSpPr>
          <p:cNvPr id="5" name="Footer Placeholder 3"/>
          <p:cNvSpPr>
            <a:spLocks noGrp="1"/>
          </p:cNvSpPr>
          <p:nvPr>
            <p:ph type="ftr" sz="quarter" idx="4294967295"/>
          </p:nvPr>
        </p:nvSpPr>
        <p:spPr>
          <a:xfrm>
            <a:off x="2782886" y="4638675"/>
            <a:ext cx="4433208" cy="273844"/>
          </a:xfrm>
        </p:spPr>
        <p:txBody>
          <a:bodyPr/>
          <a:lstStyle/>
          <a:p>
            <a:r>
              <a:rPr lang="en-GB" sz="750" dirty="0">
                <a:latin typeface="Arial" panose="020B0604020202020204" pitchFamily="34" charset="0"/>
                <a:cs typeface="Arial" panose="020B0604020202020204" pitchFamily="34" charset="0"/>
              </a:rPr>
              <a:t>Joint EC-ETF Seminar on Western Balkans and Turkey – ETF, Turin 4 – 5 December 2017</a:t>
            </a:r>
          </a:p>
        </p:txBody>
      </p:sp>
    </p:spTree>
    <p:extLst>
      <p:ext uri="{BB962C8B-B14F-4D97-AF65-F5344CB8AC3E}">
        <p14:creationId xmlns:p14="http://schemas.microsoft.com/office/powerpoint/2010/main" val="22888628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Blank">
    <p:spTree>
      <p:nvGrpSpPr>
        <p:cNvPr id="1" name=""/>
        <p:cNvGrpSpPr/>
        <p:nvPr/>
      </p:nvGrpSpPr>
      <p:grpSpPr>
        <a:xfrm>
          <a:off x="0" y="0"/>
          <a:ext cx="0" cy="0"/>
          <a:chOff x="0" y="0"/>
          <a:chExt cx="0" cy="0"/>
        </a:xfrm>
      </p:grpSpPr>
    </p:spTree>
    <p:custDataLst>
      <p:tags r:id="rId1"/>
    </p:custDataLst>
    <p:extLst>
      <p:ext uri="{BB962C8B-B14F-4D97-AF65-F5344CB8AC3E}">
        <p14:creationId xmlns:p14="http://schemas.microsoft.com/office/powerpoint/2010/main" val="25431897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userDrawn="1">
  <p:cSld name="Title &amp; Content Slide (blue)">
    <p:spTree>
      <p:nvGrpSpPr>
        <p:cNvPr id="1" name=""/>
        <p:cNvGrpSpPr/>
        <p:nvPr/>
      </p:nvGrpSpPr>
      <p:grpSpPr>
        <a:xfrm>
          <a:off x="0" y="0"/>
          <a:ext cx="0" cy="0"/>
          <a:chOff x="0" y="0"/>
          <a:chExt cx="0" cy="0"/>
        </a:xfrm>
      </p:grpSpPr>
      <p:sp>
        <p:nvSpPr>
          <p:cNvPr id="45" name="Freeform: Shape 44" hidden="1">
            <a:extLst>
              <a:ext uri="{FF2B5EF4-FFF2-40B4-BE49-F238E27FC236}">
                <a16:creationId xmlns:a16="http://schemas.microsoft.com/office/drawing/2014/main" id="{F3901DCC-13F4-407B-AD65-6B946F51460F}"/>
              </a:ext>
            </a:extLst>
          </p:cNvPr>
          <p:cNvSpPr/>
          <p:nvPr userDrawn="1"/>
        </p:nvSpPr>
        <p:spPr>
          <a:xfrm>
            <a:off x="5164785" y="1230728"/>
            <a:ext cx="879131" cy="471419"/>
          </a:xfrm>
          <a:custGeom>
            <a:avLst/>
            <a:gdLst>
              <a:gd name="connsiteX0" fmla="*/ 859580 w 861046"/>
              <a:gd name="connsiteY0" fmla="*/ 12261 h 461720"/>
              <a:gd name="connsiteX1" fmla="*/ 456511 w 861046"/>
              <a:gd name="connsiteY1" fmla="*/ 415330 h 461720"/>
              <a:gd name="connsiteX2" fmla="*/ 281806 w 861046"/>
              <a:gd name="connsiteY2" fmla="*/ 415330 h 461720"/>
              <a:gd name="connsiteX3" fmla="*/ 281806 w 861046"/>
              <a:gd name="connsiteY3" fmla="*/ 415330 h 461720"/>
              <a:gd name="connsiteX4" fmla="*/ 128315 w 861046"/>
              <a:gd name="connsiteY4" fmla="*/ 415330 h 461720"/>
              <a:gd name="connsiteX5" fmla="*/ 128315 w 861046"/>
              <a:gd name="connsiteY5" fmla="*/ 454015 h 461720"/>
              <a:gd name="connsiteX6" fmla="*/ 12261 w 861046"/>
              <a:gd name="connsiteY6" fmla="*/ 337961 h 461720"/>
              <a:gd name="connsiteX7" fmla="*/ 128315 w 861046"/>
              <a:gd name="connsiteY7" fmla="*/ 221907 h 461720"/>
              <a:gd name="connsiteX8" fmla="*/ 128315 w 861046"/>
              <a:gd name="connsiteY8" fmla="*/ 260592 h 461720"/>
              <a:gd name="connsiteX9" fmla="*/ 200693 w 861046"/>
              <a:gd name="connsiteY9" fmla="*/ 260592 h 461720"/>
              <a:gd name="connsiteX10" fmla="*/ 200693 w 861046"/>
              <a:gd name="connsiteY10" fmla="*/ 260592 h 461720"/>
              <a:gd name="connsiteX11" fmla="*/ 456511 w 861046"/>
              <a:gd name="connsiteY11" fmla="*/ 260592 h 461720"/>
              <a:gd name="connsiteX12" fmla="*/ 704842 w 861046"/>
              <a:gd name="connsiteY12" fmla="*/ 12261 h 461720"/>
              <a:gd name="connsiteX13" fmla="*/ 859580 w 861046"/>
              <a:gd name="connsiteY13" fmla="*/ 12261 h 461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861046" h="461720">
                <a:moveTo>
                  <a:pt x="859580" y="12261"/>
                </a:moveTo>
                <a:cubicBezTo>
                  <a:pt x="859580" y="234386"/>
                  <a:pt x="678636" y="415330"/>
                  <a:pt x="456511" y="415330"/>
                </a:cubicBezTo>
                <a:lnTo>
                  <a:pt x="281806" y="415330"/>
                </a:lnTo>
                <a:lnTo>
                  <a:pt x="281806" y="415330"/>
                </a:lnTo>
                <a:lnTo>
                  <a:pt x="128315" y="415330"/>
                </a:lnTo>
                <a:lnTo>
                  <a:pt x="128315" y="454015"/>
                </a:lnTo>
                <a:lnTo>
                  <a:pt x="12261" y="337961"/>
                </a:lnTo>
                <a:lnTo>
                  <a:pt x="128315" y="221907"/>
                </a:lnTo>
                <a:lnTo>
                  <a:pt x="128315" y="260592"/>
                </a:lnTo>
                <a:lnTo>
                  <a:pt x="200693" y="260592"/>
                </a:lnTo>
                <a:lnTo>
                  <a:pt x="200693" y="260592"/>
                </a:lnTo>
                <a:lnTo>
                  <a:pt x="456511" y="260592"/>
                </a:lnTo>
                <a:cubicBezTo>
                  <a:pt x="593779" y="260592"/>
                  <a:pt x="704842" y="149529"/>
                  <a:pt x="704842" y="12261"/>
                </a:cubicBezTo>
                <a:lnTo>
                  <a:pt x="859580" y="12261"/>
                </a:lnTo>
                <a:close/>
              </a:path>
            </a:pathLst>
          </a:custGeom>
          <a:solidFill>
            <a:schemeClr val="bg1">
              <a:lumMod val="95000"/>
            </a:schemeClr>
          </a:solidFill>
          <a:ln w="12478" cap="flat">
            <a:noFill/>
            <a:prstDash val="solid"/>
            <a:miter/>
          </a:ln>
        </p:spPr>
        <p:txBody>
          <a:bodyPr rtlCol="0" anchor="ctr"/>
          <a:lstStyle/>
          <a:p>
            <a:endParaRPr lang="en-GB"/>
          </a:p>
        </p:txBody>
      </p:sp>
      <p:sp>
        <p:nvSpPr>
          <p:cNvPr id="48" name="Freeform: Shape 47" hidden="1">
            <a:extLst>
              <a:ext uri="{FF2B5EF4-FFF2-40B4-BE49-F238E27FC236}">
                <a16:creationId xmlns:a16="http://schemas.microsoft.com/office/drawing/2014/main" id="{9FEF2ABD-FB8C-4DB8-989A-AB55D09C9745}"/>
              </a:ext>
            </a:extLst>
          </p:cNvPr>
          <p:cNvSpPr/>
          <p:nvPr/>
        </p:nvSpPr>
        <p:spPr>
          <a:xfrm>
            <a:off x="4994055" y="2140438"/>
            <a:ext cx="254821" cy="1898414"/>
          </a:xfrm>
          <a:custGeom>
            <a:avLst/>
            <a:gdLst>
              <a:gd name="connsiteX0" fmla="*/ 203188 w 249578"/>
              <a:gd name="connsiteY0" fmla="*/ 125819 h 1859361"/>
              <a:gd name="connsiteX1" fmla="*/ 240625 w 249578"/>
              <a:gd name="connsiteY1" fmla="*/ 125819 h 1859361"/>
              <a:gd name="connsiteX2" fmla="*/ 127067 w 249578"/>
              <a:gd name="connsiteY2" fmla="*/ 12261 h 1859361"/>
              <a:gd name="connsiteX3" fmla="*/ 12261 w 249578"/>
              <a:gd name="connsiteY3" fmla="*/ 125819 h 1859361"/>
              <a:gd name="connsiteX4" fmla="*/ 50945 w 249578"/>
              <a:gd name="connsiteY4" fmla="*/ 125819 h 1859361"/>
              <a:gd name="connsiteX5" fmla="*/ 50945 w 249578"/>
              <a:gd name="connsiteY5" fmla="*/ 278062 h 1859361"/>
              <a:gd name="connsiteX6" fmla="*/ 50945 w 249578"/>
              <a:gd name="connsiteY6" fmla="*/ 278062 h 1859361"/>
              <a:gd name="connsiteX7" fmla="*/ 50945 w 249578"/>
              <a:gd name="connsiteY7" fmla="*/ 1854151 h 1859361"/>
              <a:gd name="connsiteX8" fmla="*/ 203188 w 249578"/>
              <a:gd name="connsiteY8" fmla="*/ 1854151 h 1859361"/>
              <a:gd name="connsiteX9" fmla="*/ 203188 w 249578"/>
              <a:gd name="connsiteY9" fmla="*/ 195701 h 1859361"/>
              <a:gd name="connsiteX10" fmla="*/ 203188 w 249578"/>
              <a:gd name="connsiteY10" fmla="*/ 195701 h 18593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9578" h="1859361">
                <a:moveTo>
                  <a:pt x="203188" y="125819"/>
                </a:moveTo>
                <a:lnTo>
                  <a:pt x="240625" y="125819"/>
                </a:lnTo>
                <a:lnTo>
                  <a:pt x="127067" y="12261"/>
                </a:lnTo>
                <a:lnTo>
                  <a:pt x="12261" y="125819"/>
                </a:lnTo>
                <a:lnTo>
                  <a:pt x="50945" y="125819"/>
                </a:lnTo>
                <a:lnTo>
                  <a:pt x="50945" y="278062"/>
                </a:lnTo>
                <a:lnTo>
                  <a:pt x="50945" y="278062"/>
                </a:lnTo>
                <a:lnTo>
                  <a:pt x="50945" y="1854151"/>
                </a:lnTo>
                <a:lnTo>
                  <a:pt x="203188" y="1854151"/>
                </a:lnTo>
                <a:lnTo>
                  <a:pt x="203188" y="195701"/>
                </a:lnTo>
                <a:lnTo>
                  <a:pt x="203188" y="195701"/>
                </a:lnTo>
                <a:close/>
              </a:path>
            </a:pathLst>
          </a:custGeom>
          <a:solidFill>
            <a:schemeClr val="bg1">
              <a:lumMod val="95000"/>
            </a:schemeClr>
          </a:solidFill>
          <a:ln w="12478" cap="flat">
            <a:noFill/>
            <a:prstDash val="solid"/>
            <a:miter/>
          </a:ln>
        </p:spPr>
        <p:txBody>
          <a:bodyPr rtlCol="0" anchor="ctr"/>
          <a:lstStyle/>
          <a:p>
            <a:endParaRPr lang="en-GB"/>
          </a:p>
        </p:txBody>
      </p:sp>
      <p:sp>
        <p:nvSpPr>
          <p:cNvPr id="50" name="Freeform: Shape 49" hidden="1">
            <a:extLst>
              <a:ext uri="{FF2B5EF4-FFF2-40B4-BE49-F238E27FC236}">
                <a16:creationId xmlns:a16="http://schemas.microsoft.com/office/drawing/2014/main" id="{F5D0FCBE-2356-4048-AE5E-C0F16E309B94}"/>
              </a:ext>
            </a:extLst>
          </p:cNvPr>
          <p:cNvSpPr/>
          <p:nvPr/>
        </p:nvSpPr>
        <p:spPr>
          <a:xfrm>
            <a:off x="4313684" y="1219261"/>
            <a:ext cx="2764804" cy="1261363"/>
          </a:xfrm>
          <a:custGeom>
            <a:avLst/>
            <a:gdLst>
              <a:gd name="connsiteX0" fmla="*/ 2672770 w 2707928"/>
              <a:gd name="connsiteY0" fmla="*/ 107101 h 1235414"/>
              <a:gd name="connsiteX1" fmla="*/ 2672770 w 2707928"/>
              <a:gd name="connsiteY1" fmla="*/ 173239 h 1235414"/>
              <a:gd name="connsiteX2" fmla="*/ 2672770 w 2707928"/>
              <a:gd name="connsiteY2" fmla="*/ 173239 h 1235414"/>
              <a:gd name="connsiteX3" fmla="*/ 2672770 w 2707928"/>
              <a:gd name="connsiteY3" fmla="*/ 294285 h 1235414"/>
              <a:gd name="connsiteX4" fmla="*/ 2337086 w 2707928"/>
              <a:gd name="connsiteY4" fmla="*/ 629968 h 1235414"/>
              <a:gd name="connsiteX5" fmla="*/ 1483527 w 2707928"/>
              <a:gd name="connsiteY5" fmla="*/ 629968 h 1235414"/>
              <a:gd name="connsiteX6" fmla="*/ 1276377 w 2707928"/>
              <a:gd name="connsiteY6" fmla="*/ 837118 h 1235414"/>
              <a:gd name="connsiteX7" fmla="*/ 1276377 w 2707928"/>
              <a:gd name="connsiteY7" fmla="*/ 877051 h 1235414"/>
              <a:gd name="connsiteX8" fmla="*/ 1276377 w 2707928"/>
              <a:gd name="connsiteY8" fmla="*/ 877051 h 1235414"/>
              <a:gd name="connsiteX9" fmla="*/ 1276377 w 2707928"/>
              <a:gd name="connsiteY9" fmla="*/ 904505 h 1235414"/>
              <a:gd name="connsiteX10" fmla="*/ 940694 w 2707928"/>
              <a:gd name="connsiteY10" fmla="*/ 1235196 h 1235414"/>
              <a:gd name="connsiteX11" fmla="*/ 12261 w 2707928"/>
              <a:gd name="connsiteY11" fmla="*/ 1235196 h 1235414"/>
              <a:gd name="connsiteX12" fmla="*/ 12261 w 2707928"/>
              <a:gd name="connsiteY12" fmla="*/ 1106663 h 1235414"/>
              <a:gd name="connsiteX13" fmla="*/ 938198 w 2707928"/>
              <a:gd name="connsiteY13" fmla="*/ 1106663 h 1235414"/>
              <a:gd name="connsiteX14" fmla="*/ 1145348 w 2707928"/>
              <a:gd name="connsiteY14" fmla="*/ 904505 h 1235414"/>
              <a:gd name="connsiteX15" fmla="*/ 1145348 w 2707928"/>
              <a:gd name="connsiteY15" fmla="*/ 864572 h 1235414"/>
              <a:gd name="connsiteX16" fmla="*/ 1145348 w 2707928"/>
              <a:gd name="connsiteY16" fmla="*/ 864572 h 1235414"/>
              <a:gd name="connsiteX17" fmla="*/ 1145348 w 2707928"/>
              <a:gd name="connsiteY17" fmla="*/ 838366 h 1235414"/>
              <a:gd name="connsiteX18" fmla="*/ 1481031 w 2707928"/>
              <a:gd name="connsiteY18" fmla="*/ 502683 h 1235414"/>
              <a:gd name="connsiteX19" fmla="*/ 2334591 w 2707928"/>
              <a:gd name="connsiteY19" fmla="*/ 502683 h 1235414"/>
              <a:gd name="connsiteX20" fmla="*/ 2541741 w 2707928"/>
              <a:gd name="connsiteY20" fmla="*/ 295533 h 1235414"/>
              <a:gd name="connsiteX21" fmla="*/ 2541741 w 2707928"/>
              <a:gd name="connsiteY21" fmla="*/ 174487 h 1235414"/>
              <a:gd name="connsiteX22" fmla="*/ 2541741 w 2707928"/>
              <a:gd name="connsiteY22" fmla="*/ 174487 h 1235414"/>
              <a:gd name="connsiteX23" fmla="*/ 2541741 w 2707928"/>
              <a:gd name="connsiteY23" fmla="*/ 108349 h 1235414"/>
              <a:gd name="connsiteX24" fmla="*/ 2509296 w 2707928"/>
              <a:gd name="connsiteY24" fmla="*/ 108349 h 1235414"/>
              <a:gd name="connsiteX25" fmla="*/ 2606631 w 2707928"/>
              <a:gd name="connsiteY25" fmla="*/ 12261 h 1235414"/>
              <a:gd name="connsiteX26" fmla="*/ 2703967 w 2707928"/>
              <a:gd name="connsiteY26" fmla="*/ 108349 h 1235414"/>
              <a:gd name="connsiteX27" fmla="*/ 2672770 w 2707928"/>
              <a:gd name="connsiteY27" fmla="*/ 108349 h 12354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2707928" h="1235414">
                <a:moveTo>
                  <a:pt x="2672770" y="107101"/>
                </a:moveTo>
                <a:lnTo>
                  <a:pt x="2672770" y="173239"/>
                </a:lnTo>
                <a:lnTo>
                  <a:pt x="2672770" y="173239"/>
                </a:lnTo>
                <a:lnTo>
                  <a:pt x="2672770" y="294285"/>
                </a:lnTo>
                <a:cubicBezTo>
                  <a:pt x="2672770" y="480221"/>
                  <a:pt x="2521775" y="629968"/>
                  <a:pt x="2337086" y="629968"/>
                </a:cubicBezTo>
                <a:lnTo>
                  <a:pt x="1483527" y="629968"/>
                </a:lnTo>
                <a:cubicBezTo>
                  <a:pt x="1368721" y="629968"/>
                  <a:pt x="1276377" y="723560"/>
                  <a:pt x="1276377" y="837118"/>
                </a:cubicBezTo>
                <a:lnTo>
                  <a:pt x="1276377" y="877051"/>
                </a:lnTo>
                <a:lnTo>
                  <a:pt x="1276377" y="877051"/>
                </a:lnTo>
                <a:lnTo>
                  <a:pt x="1276377" y="904505"/>
                </a:lnTo>
                <a:cubicBezTo>
                  <a:pt x="1276377" y="1090441"/>
                  <a:pt x="1125382" y="1235196"/>
                  <a:pt x="940694" y="1235196"/>
                </a:cubicBezTo>
                <a:lnTo>
                  <a:pt x="12261" y="1235196"/>
                </a:lnTo>
                <a:lnTo>
                  <a:pt x="12261" y="1106663"/>
                </a:lnTo>
                <a:lnTo>
                  <a:pt x="938198" y="1106663"/>
                </a:lnTo>
                <a:cubicBezTo>
                  <a:pt x="1053004" y="1106663"/>
                  <a:pt x="1145348" y="1018063"/>
                  <a:pt x="1145348" y="904505"/>
                </a:cubicBezTo>
                <a:lnTo>
                  <a:pt x="1145348" y="864572"/>
                </a:lnTo>
                <a:lnTo>
                  <a:pt x="1145348" y="864572"/>
                </a:lnTo>
                <a:lnTo>
                  <a:pt x="1145348" y="838366"/>
                </a:lnTo>
                <a:cubicBezTo>
                  <a:pt x="1145348" y="652430"/>
                  <a:pt x="1296343" y="502683"/>
                  <a:pt x="1481031" y="502683"/>
                </a:cubicBezTo>
                <a:lnTo>
                  <a:pt x="2334591" y="502683"/>
                </a:lnTo>
                <a:cubicBezTo>
                  <a:pt x="2449397" y="502683"/>
                  <a:pt x="2541741" y="409091"/>
                  <a:pt x="2541741" y="295533"/>
                </a:cubicBezTo>
                <a:lnTo>
                  <a:pt x="2541741" y="174487"/>
                </a:lnTo>
                <a:lnTo>
                  <a:pt x="2541741" y="174487"/>
                </a:lnTo>
                <a:lnTo>
                  <a:pt x="2541741" y="108349"/>
                </a:lnTo>
                <a:lnTo>
                  <a:pt x="2509296" y="108349"/>
                </a:lnTo>
                <a:lnTo>
                  <a:pt x="2606631" y="12261"/>
                </a:lnTo>
                <a:lnTo>
                  <a:pt x="2703967" y="108349"/>
                </a:lnTo>
                <a:lnTo>
                  <a:pt x="2672770" y="108349"/>
                </a:lnTo>
                <a:close/>
              </a:path>
            </a:pathLst>
          </a:custGeom>
          <a:solidFill>
            <a:schemeClr val="bg1">
              <a:lumMod val="95000"/>
            </a:schemeClr>
          </a:solidFill>
          <a:ln w="12478" cap="flat">
            <a:noFill/>
            <a:prstDash val="solid"/>
            <a:miter/>
          </a:ln>
        </p:spPr>
        <p:txBody>
          <a:bodyPr rtlCol="0" anchor="ctr"/>
          <a:lstStyle/>
          <a:p>
            <a:endParaRPr lang="en-GB"/>
          </a:p>
        </p:txBody>
      </p:sp>
      <p:sp>
        <p:nvSpPr>
          <p:cNvPr id="54" name="Freeform: Shape 53" hidden="1">
            <a:extLst>
              <a:ext uri="{FF2B5EF4-FFF2-40B4-BE49-F238E27FC236}">
                <a16:creationId xmlns:a16="http://schemas.microsoft.com/office/drawing/2014/main" id="{28F59E71-8926-455E-85AF-DB085526EF2C}"/>
              </a:ext>
            </a:extLst>
          </p:cNvPr>
          <p:cNvSpPr/>
          <p:nvPr/>
        </p:nvSpPr>
        <p:spPr>
          <a:xfrm>
            <a:off x="5414509" y="1251114"/>
            <a:ext cx="1847450" cy="993801"/>
          </a:xfrm>
          <a:custGeom>
            <a:avLst/>
            <a:gdLst>
              <a:gd name="connsiteX0" fmla="*/ 12261 w 1809445"/>
              <a:gd name="connsiteY0" fmla="*/ 13509 h 973356"/>
              <a:gd name="connsiteX1" fmla="*/ 399108 w 1809445"/>
              <a:gd name="connsiteY1" fmla="*/ 400356 h 973356"/>
              <a:gd name="connsiteX2" fmla="*/ 1381200 w 1809445"/>
              <a:gd name="connsiteY2" fmla="*/ 400356 h 973356"/>
              <a:gd name="connsiteX3" fmla="*/ 1619548 w 1809445"/>
              <a:gd name="connsiteY3" fmla="*/ 638703 h 973356"/>
              <a:gd name="connsiteX4" fmla="*/ 1619548 w 1809445"/>
              <a:gd name="connsiteY4" fmla="*/ 778467 h 973356"/>
              <a:gd name="connsiteX5" fmla="*/ 1619548 w 1809445"/>
              <a:gd name="connsiteY5" fmla="*/ 778467 h 973356"/>
              <a:gd name="connsiteX6" fmla="*/ 1619548 w 1809445"/>
              <a:gd name="connsiteY6" fmla="*/ 854589 h 973356"/>
              <a:gd name="connsiteX7" fmla="*/ 1582111 w 1809445"/>
              <a:gd name="connsiteY7" fmla="*/ 854589 h 973356"/>
              <a:gd name="connsiteX8" fmla="*/ 1693173 w 1809445"/>
              <a:gd name="connsiteY8" fmla="*/ 965651 h 973356"/>
              <a:gd name="connsiteX9" fmla="*/ 1804236 w 1809445"/>
              <a:gd name="connsiteY9" fmla="*/ 854589 h 973356"/>
              <a:gd name="connsiteX10" fmla="*/ 1766799 w 1809445"/>
              <a:gd name="connsiteY10" fmla="*/ 854589 h 973356"/>
              <a:gd name="connsiteX11" fmla="*/ 1766799 w 1809445"/>
              <a:gd name="connsiteY11" fmla="*/ 778467 h 973356"/>
              <a:gd name="connsiteX12" fmla="*/ 1766799 w 1809445"/>
              <a:gd name="connsiteY12" fmla="*/ 778467 h 973356"/>
              <a:gd name="connsiteX13" fmla="*/ 1766799 w 1809445"/>
              <a:gd name="connsiteY13" fmla="*/ 637455 h 973356"/>
              <a:gd name="connsiteX14" fmla="*/ 1379952 w 1809445"/>
              <a:gd name="connsiteY14" fmla="*/ 250608 h 973356"/>
              <a:gd name="connsiteX15" fmla="*/ 397860 w 1809445"/>
              <a:gd name="connsiteY15" fmla="*/ 250608 h 973356"/>
              <a:gd name="connsiteX16" fmla="*/ 159512 w 1809445"/>
              <a:gd name="connsiteY16" fmla="*/ 12261 h 973356"/>
              <a:gd name="connsiteX17" fmla="*/ 12261 w 1809445"/>
              <a:gd name="connsiteY17" fmla="*/ 12261 h 9733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09445" h="973356">
                <a:moveTo>
                  <a:pt x="12261" y="13509"/>
                </a:moveTo>
                <a:cubicBezTo>
                  <a:pt x="12261" y="226898"/>
                  <a:pt x="185718" y="400356"/>
                  <a:pt x="399108" y="400356"/>
                </a:cubicBezTo>
                <a:lnTo>
                  <a:pt x="1381200" y="400356"/>
                </a:lnTo>
                <a:cubicBezTo>
                  <a:pt x="1512229" y="400356"/>
                  <a:pt x="1619548" y="507674"/>
                  <a:pt x="1619548" y="638703"/>
                </a:cubicBezTo>
                <a:lnTo>
                  <a:pt x="1619548" y="778467"/>
                </a:lnTo>
                <a:lnTo>
                  <a:pt x="1619548" y="778467"/>
                </a:lnTo>
                <a:lnTo>
                  <a:pt x="1619548" y="854589"/>
                </a:lnTo>
                <a:lnTo>
                  <a:pt x="1582111" y="854589"/>
                </a:lnTo>
                <a:lnTo>
                  <a:pt x="1693173" y="965651"/>
                </a:lnTo>
                <a:lnTo>
                  <a:pt x="1804236" y="854589"/>
                </a:lnTo>
                <a:lnTo>
                  <a:pt x="1766799" y="854589"/>
                </a:lnTo>
                <a:lnTo>
                  <a:pt x="1766799" y="778467"/>
                </a:lnTo>
                <a:lnTo>
                  <a:pt x="1766799" y="778467"/>
                </a:lnTo>
                <a:lnTo>
                  <a:pt x="1766799" y="637455"/>
                </a:lnTo>
                <a:cubicBezTo>
                  <a:pt x="1766799" y="424066"/>
                  <a:pt x="1593342" y="250608"/>
                  <a:pt x="1379952" y="250608"/>
                </a:cubicBezTo>
                <a:lnTo>
                  <a:pt x="397860" y="250608"/>
                </a:lnTo>
                <a:cubicBezTo>
                  <a:pt x="266831" y="250608"/>
                  <a:pt x="159512" y="143290"/>
                  <a:pt x="159512" y="12261"/>
                </a:cubicBezTo>
                <a:lnTo>
                  <a:pt x="12261" y="12261"/>
                </a:lnTo>
                <a:close/>
              </a:path>
            </a:pathLst>
          </a:custGeom>
          <a:solidFill>
            <a:schemeClr val="bg1">
              <a:lumMod val="95000"/>
            </a:schemeClr>
          </a:solidFill>
          <a:ln w="12478" cap="flat">
            <a:noFill/>
            <a:prstDash val="solid"/>
            <a:miter/>
          </a:ln>
        </p:spPr>
        <p:txBody>
          <a:bodyPr rtlCol="0" anchor="ctr"/>
          <a:lstStyle/>
          <a:p>
            <a:endParaRPr lang="en-GB"/>
          </a:p>
        </p:txBody>
      </p:sp>
      <p:sp>
        <p:nvSpPr>
          <p:cNvPr id="59" name="Freeform: Shape 58" hidden="1">
            <a:extLst>
              <a:ext uri="{FF2B5EF4-FFF2-40B4-BE49-F238E27FC236}">
                <a16:creationId xmlns:a16="http://schemas.microsoft.com/office/drawing/2014/main" id="{7FF976E2-C240-41CF-ABE2-E66FDCD9C632}"/>
              </a:ext>
            </a:extLst>
          </p:cNvPr>
          <p:cNvSpPr/>
          <p:nvPr/>
        </p:nvSpPr>
        <p:spPr>
          <a:xfrm>
            <a:off x="4571053" y="2563440"/>
            <a:ext cx="2267904" cy="2497242"/>
          </a:xfrm>
          <a:custGeom>
            <a:avLst/>
            <a:gdLst>
              <a:gd name="connsiteX0" fmla="*/ 2221032 w 2221250"/>
              <a:gd name="connsiteY0" fmla="*/ 132059 h 2445871"/>
              <a:gd name="connsiteX1" fmla="*/ 2101235 w 2221250"/>
              <a:gd name="connsiteY1" fmla="*/ 12261 h 2445871"/>
              <a:gd name="connsiteX2" fmla="*/ 2101235 w 2221250"/>
              <a:gd name="connsiteY2" fmla="*/ 52193 h 2445871"/>
              <a:gd name="connsiteX3" fmla="*/ 1941504 w 2221250"/>
              <a:gd name="connsiteY3" fmla="*/ 52193 h 2445871"/>
              <a:gd name="connsiteX4" fmla="*/ 1941504 w 2221250"/>
              <a:gd name="connsiteY4" fmla="*/ 52193 h 2445871"/>
              <a:gd name="connsiteX5" fmla="*/ 1248923 w 2221250"/>
              <a:gd name="connsiteY5" fmla="*/ 52193 h 2445871"/>
              <a:gd name="connsiteX6" fmla="*/ 830879 w 2221250"/>
              <a:gd name="connsiteY6" fmla="*/ 470238 h 2445871"/>
              <a:gd name="connsiteX7" fmla="*/ 830879 w 2221250"/>
              <a:gd name="connsiteY7" fmla="*/ 882043 h 2445871"/>
              <a:gd name="connsiteX8" fmla="*/ 572565 w 2221250"/>
              <a:gd name="connsiteY8" fmla="*/ 1139109 h 2445871"/>
              <a:gd name="connsiteX9" fmla="*/ 522649 w 2221250"/>
              <a:gd name="connsiteY9" fmla="*/ 1139109 h 2445871"/>
              <a:gd name="connsiteX10" fmla="*/ 522649 w 2221250"/>
              <a:gd name="connsiteY10" fmla="*/ 1139109 h 2445871"/>
              <a:gd name="connsiteX11" fmla="*/ 490204 w 2221250"/>
              <a:gd name="connsiteY11" fmla="*/ 1139109 h 2445871"/>
              <a:gd name="connsiteX12" fmla="*/ 78399 w 2221250"/>
              <a:gd name="connsiteY12" fmla="*/ 1557153 h 2445871"/>
              <a:gd name="connsiteX13" fmla="*/ 78399 w 2221250"/>
              <a:gd name="connsiteY13" fmla="*/ 2222280 h 2445871"/>
              <a:gd name="connsiteX14" fmla="*/ 25988 w 2221250"/>
              <a:gd name="connsiteY14" fmla="*/ 2378267 h 2445871"/>
              <a:gd name="connsiteX15" fmla="*/ 12261 w 2221250"/>
              <a:gd name="connsiteY15" fmla="*/ 2394489 h 2445871"/>
              <a:gd name="connsiteX16" fmla="*/ 12261 w 2221250"/>
              <a:gd name="connsiteY16" fmla="*/ 2443157 h 2445871"/>
              <a:gd name="connsiteX17" fmla="*/ 175735 w 2221250"/>
              <a:gd name="connsiteY17" fmla="*/ 2443157 h 2445871"/>
              <a:gd name="connsiteX18" fmla="*/ 185718 w 2221250"/>
              <a:gd name="connsiteY18" fmla="*/ 2425687 h 2445871"/>
              <a:gd name="connsiteX19" fmla="*/ 238129 w 2221250"/>
              <a:gd name="connsiteY19" fmla="*/ 2222280 h 2445871"/>
              <a:gd name="connsiteX20" fmla="*/ 238129 w 2221250"/>
              <a:gd name="connsiteY20" fmla="*/ 1557153 h 2445871"/>
              <a:gd name="connsiteX21" fmla="*/ 490204 w 2221250"/>
              <a:gd name="connsiteY21" fmla="*/ 1300087 h 2445871"/>
              <a:gd name="connsiteX22" fmla="*/ 540120 w 2221250"/>
              <a:gd name="connsiteY22" fmla="*/ 1300087 h 2445871"/>
              <a:gd name="connsiteX23" fmla="*/ 540120 w 2221250"/>
              <a:gd name="connsiteY23" fmla="*/ 1300087 h 2445871"/>
              <a:gd name="connsiteX24" fmla="*/ 571317 w 2221250"/>
              <a:gd name="connsiteY24" fmla="*/ 1300087 h 2445871"/>
              <a:gd name="connsiteX25" fmla="*/ 989361 w 2221250"/>
              <a:gd name="connsiteY25" fmla="*/ 882043 h 2445871"/>
              <a:gd name="connsiteX26" fmla="*/ 989361 w 2221250"/>
              <a:gd name="connsiteY26" fmla="*/ 470238 h 2445871"/>
              <a:gd name="connsiteX27" fmla="*/ 1247675 w 2221250"/>
              <a:gd name="connsiteY27" fmla="*/ 213172 h 2445871"/>
              <a:gd name="connsiteX28" fmla="*/ 2010138 w 2221250"/>
              <a:gd name="connsiteY28" fmla="*/ 213172 h 2445871"/>
              <a:gd name="connsiteX29" fmla="*/ 2010138 w 2221250"/>
              <a:gd name="connsiteY29" fmla="*/ 213172 h 2445871"/>
              <a:gd name="connsiteX30" fmla="*/ 2099987 w 2221250"/>
              <a:gd name="connsiteY30" fmla="*/ 213172 h 2445871"/>
              <a:gd name="connsiteX31" fmla="*/ 2099987 w 2221250"/>
              <a:gd name="connsiteY31" fmla="*/ 253104 h 2445871"/>
              <a:gd name="connsiteX32" fmla="*/ 2221032 w 2221250"/>
              <a:gd name="connsiteY32" fmla="*/ 132059 h 24458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221250" h="2445871">
                <a:moveTo>
                  <a:pt x="2221032" y="132059"/>
                </a:moveTo>
                <a:lnTo>
                  <a:pt x="2101235" y="12261"/>
                </a:lnTo>
                <a:lnTo>
                  <a:pt x="2101235" y="52193"/>
                </a:lnTo>
                <a:lnTo>
                  <a:pt x="1941504" y="52193"/>
                </a:lnTo>
                <a:lnTo>
                  <a:pt x="1941504" y="52193"/>
                </a:lnTo>
                <a:lnTo>
                  <a:pt x="1248923" y="52193"/>
                </a:lnTo>
                <a:cubicBezTo>
                  <a:pt x="1018063" y="52193"/>
                  <a:pt x="830879" y="239377"/>
                  <a:pt x="830879" y="470238"/>
                </a:cubicBezTo>
                <a:lnTo>
                  <a:pt x="830879" y="882043"/>
                </a:lnTo>
                <a:cubicBezTo>
                  <a:pt x="830879" y="1024302"/>
                  <a:pt x="714825" y="1139109"/>
                  <a:pt x="572565" y="1139109"/>
                </a:cubicBezTo>
                <a:lnTo>
                  <a:pt x="522649" y="1139109"/>
                </a:lnTo>
                <a:lnTo>
                  <a:pt x="522649" y="1139109"/>
                </a:lnTo>
                <a:lnTo>
                  <a:pt x="490204" y="1139109"/>
                </a:lnTo>
                <a:cubicBezTo>
                  <a:pt x="259344" y="1139109"/>
                  <a:pt x="78399" y="1326293"/>
                  <a:pt x="78399" y="1557153"/>
                </a:cubicBezTo>
                <a:lnTo>
                  <a:pt x="78399" y="2222280"/>
                </a:lnTo>
                <a:cubicBezTo>
                  <a:pt x="78399" y="2280931"/>
                  <a:pt x="58433" y="2334591"/>
                  <a:pt x="25988" y="2378267"/>
                </a:cubicBezTo>
                <a:cubicBezTo>
                  <a:pt x="22244" y="2383258"/>
                  <a:pt x="17252" y="2389498"/>
                  <a:pt x="12261" y="2394489"/>
                </a:cubicBezTo>
                <a:lnTo>
                  <a:pt x="12261" y="2443157"/>
                </a:lnTo>
                <a:lnTo>
                  <a:pt x="175735" y="2443157"/>
                </a:lnTo>
                <a:cubicBezTo>
                  <a:pt x="179478" y="2436918"/>
                  <a:pt x="183222" y="2431926"/>
                  <a:pt x="185718" y="2425687"/>
                </a:cubicBezTo>
                <a:cubicBezTo>
                  <a:pt x="219411" y="2365788"/>
                  <a:pt x="238129" y="2295906"/>
                  <a:pt x="238129" y="2222280"/>
                </a:cubicBezTo>
                <a:lnTo>
                  <a:pt x="238129" y="1557153"/>
                </a:lnTo>
                <a:cubicBezTo>
                  <a:pt x="238129" y="1414893"/>
                  <a:pt x="347944" y="1300087"/>
                  <a:pt x="490204" y="1300087"/>
                </a:cubicBezTo>
                <a:lnTo>
                  <a:pt x="540120" y="1300087"/>
                </a:lnTo>
                <a:lnTo>
                  <a:pt x="540120" y="1300087"/>
                </a:lnTo>
                <a:lnTo>
                  <a:pt x="571317" y="1300087"/>
                </a:lnTo>
                <a:cubicBezTo>
                  <a:pt x="802177" y="1300087"/>
                  <a:pt x="989361" y="1112903"/>
                  <a:pt x="989361" y="882043"/>
                </a:cubicBezTo>
                <a:lnTo>
                  <a:pt x="989361" y="470238"/>
                </a:lnTo>
                <a:cubicBezTo>
                  <a:pt x="989361" y="327978"/>
                  <a:pt x="1105416" y="213172"/>
                  <a:pt x="1247675" y="213172"/>
                </a:cubicBezTo>
                <a:lnTo>
                  <a:pt x="2010138" y="213172"/>
                </a:lnTo>
                <a:lnTo>
                  <a:pt x="2010138" y="213172"/>
                </a:lnTo>
                <a:lnTo>
                  <a:pt x="2099987" y="213172"/>
                </a:lnTo>
                <a:lnTo>
                  <a:pt x="2099987" y="253104"/>
                </a:lnTo>
                <a:lnTo>
                  <a:pt x="2221032" y="132059"/>
                </a:lnTo>
                <a:close/>
              </a:path>
            </a:pathLst>
          </a:custGeom>
          <a:solidFill>
            <a:schemeClr val="bg1">
              <a:lumMod val="95000"/>
            </a:schemeClr>
          </a:solidFill>
          <a:ln w="12478" cap="flat">
            <a:noFill/>
            <a:prstDash val="solid"/>
            <a:miter/>
          </a:ln>
        </p:spPr>
        <p:txBody>
          <a:bodyPr rtlCol="0" anchor="ctr"/>
          <a:lstStyle/>
          <a:p>
            <a:endParaRPr lang="en-GB"/>
          </a:p>
        </p:txBody>
      </p:sp>
      <p:sp>
        <p:nvSpPr>
          <p:cNvPr id="46" name="Rectangle 45" hidden="1">
            <a:extLst>
              <a:ext uri="{FF2B5EF4-FFF2-40B4-BE49-F238E27FC236}">
                <a16:creationId xmlns:a16="http://schemas.microsoft.com/office/drawing/2014/main" id="{7BF1A050-D9A2-46A0-B464-F24C0454932D}"/>
              </a:ext>
            </a:extLst>
          </p:cNvPr>
          <p:cNvSpPr/>
          <p:nvPr userDrawn="1"/>
        </p:nvSpPr>
        <p:spPr>
          <a:xfrm>
            <a:off x="3779912" y="1203324"/>
            <a:ext cx="5364088" cy="3940175"/>
          </a:xfrm>
          <a:prstGeom prst="rect">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Slide Number Placeholder 2">
            <a:extLst>
              <a:ext uri="{FF2B5EF4-FFF2-40B4-BE49-F238E27FC236}">
                <a16:creationId xmlns:a16="http://schemas.microsoft.com/office/drawing/2014/main" id="{17D8CFFC-825C-4F7D-9715-29FCC9F1892B}"/>
              </a:ext>
            </a:extLst>
          </p:cNvPr>
          <p:cNvSpPr>
            <a:spLocks noGrp="1"/>
          </p:cNvSpPr>
          <p:nvPr userDrawn="1">
            <p:ph type="sldNum" sz="quarter" idx="11"/>
          </p:nvPr>
        </p:nvSpPr>
        <p:spPr>
          <a:xfrm>
            <a:off x="8606828" y="4598987"/>
            <a:ext cx="170617" cy="131127"/>
          </a:xfrm>
        </p:spPr>
        <p:txBody>
          <a:bodyPr/>
          <a:lstStyle/>
          <a:p>
            <a:fld id="{BA7DDD0C-F7B3-44FD-8FF2-ED85422D685B}" type="slidenum">
              <a:rPr lang="en-GB" smtClean="0"/>
              <a:pPr/>
              <a:t>‹#›</a:t>
            </a:fld>
            <a:endParaRPr lang="en-GB" dirty="0"/>
          </a:p>
        </p:txBody>
      </p:sp>
      <p:sp>
        <p:nvSpPr>
          <p:cNvPr id="18" name="Content Placeholder 17">
            <a:extLst>
              <a:ext uri="{FF2B5EF4-FFF2-40B4-BE49-F238E27FC236}">
                <a16:creationId xmlns:a16="http://schemas.microsoft.com/office/drawing/2014/main" id="{EAF0E8EC-566A-413A-AC10-A198DFCC356F}"/>
              </a:ext>
            </a:extLst>
          </p:cNvPr>
          <p:cNvSpPr>
            <a:spLocks noGrp="1"/>
          </p:cNvSpPr>
          <p:nvPr>
            <p:ph sz="quarter" idx="13"/>
          </p:nvPr>
        </p:nvSpPr>
        <p:spPr>
          <a:xfrm>
            <a:off x="365125" y="1333500"/>
            <a:ext cx="8412163" cy="2894013"/>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66" name="Freeform: Shape 65">
            <a:extLst>
              <a:ext uri="{FF2B5EF4-FFF2-40B4-BE49-F238E27FC236}">
                <a16:creationId xmlns:a16="http://schemas.microsoft.com/office/drawing/2014/main" id="{A07C3179-5552-46C6-A6D3-20BD5DB0EFC0}"/>
              </a:ext>
            </a:extLst>
          </p:cNvPr>
          <p:cNvSpPr/>
          <p:nvPr userDrawn="1"/>
        </p:nvSpPr>
        <p:spPr>
          <a:xfrm>
            <a:off x="0" y="122131"/>
            <a:ext cx="2510834" cy="963719"/>
          </a:xfrm>
          <a:custGeom>
            <a:avLst/>
            <a:gdLst>
              <a:gd name="connsiteX0" fmla="*/ 0 w 2713786"/>
              <a:gd name="connsiteY0" fmla="*/ 0 h 1041617"/>
              <a:gd name="connsiteX1" fmla="*/ 32021 w 2713786"/>
              <a:gd name="connsiteY1" fmla="*/ 9961 h 1041617"/>
              <a:gd name="connsiteX2" fmla="*/ 241779 w 2713786"/>
              <a:gd name="connsiteY2" fmla="*/ 326233 h 1041617"/>
              <a:gd name="connsiteX3" fmla="*/ 241779 w 2713786"/>
              <a:gd name="connsiteY3" fmla="*/ 665841 h 1041617"/>
              <a:gd name="connsiteX4" fmla="*/ 453694 w 2713786"/>
              <a:gd name="connsiteY4" fmla="*/ 876568 h 1041617"/>
              <a:gd name="connsiteX5" fmla="*/ 494448 w 2713786"/>
              <a:gd name="connsiteY5" fmla="*/ 876568 h 1041617"/>
              <a:gd name="connsiteX6" fmla="*/ 2615300 w 2713786"/>
              <a:gd name="connsiteY6" fmla="*/ 876568 h 1041617"/>
              <a:gd name="connsiteX7" fmla="*/ 2615300 w 2713786"/>
              <a:gd name="connsiteY7" fmla="*/ 843966 h 1041617"/>
              <a:gd name="connsiteX8" fmla="*/ 2713786 w 2713786"/>
              <a:gd name="connsiteY8" fmla="*/ 942792 h 1041617"/>
              <a:gd name="connsiteX9" fmla="*/ 2615300 w 2713786"/>
              <a:gd name="connsiteY9" fmla="*/ 1041617 h 1041617"/>
              <a:gd name="connsiteX10" fmla="*/ 2615300 w 2713786"/>
              <a:gd name="connsiteY10" fmla="*/ 1008676 h 1041617"/>
              <a:gd name="connsiteX11" fmla="*/ 453694 w 2713786"/>
              <a:gd name="connsiteY11" fmla="*/ 1008676 h 1041617"/>
              <a:gd name="connsiteX12" fmla="*/ 110351 w 2713786"/>
              <a:gd name="connsiteY12" fmla="*/ 664992 h 1041617"/>
              <a:gd name="connsiteX13" fmla="*/ 110351 w 2713786"/>
              <a:gd name="connsiteY13" fmla="*/ 325384 h 1041617"/>
              <a:gd name="connsiteX14" fmla="*/ 47814 w 2713786"/>
              <a:gd name="connsiteY14" fmla="*/ 176354 h 1041617"/>
              <a:gd name="connsiteX15" fmla="*/ 0 w 2713786"/>
              <a:gd name="connsiteY15" fmla="*/ 144254 h 10416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13786" h="1041617">
                <a:moveTo>
                  <a:pt x="0" y="0"/>
                </a:moveTo>
                <a:lnTo>
                  <a:pt x="32021" y="9961"/>
                </a:lnTo>
                <a:cubicBezTo>
                  <a:pt x="155198" y="62128"/>
                  <a:pt x="241639" y="184074"/>
                  <a:pt x="241779" y="326233"/>
                </a:cubicBezTo>
                <a:lnTo>
                  <a:pt x="241779" y="665841"/>
                </a:lnTo>
                <a:cubicBezTo>
                  <a:pt x="242525" y="782376"/>
                  <a:pt x="337158" y="876478"/>
                  <a:pt x="453694" y="876568"/>
                </a:cubicBezTo>
                <a:lnTo>
                  <a:pt x="494448" y="876568"/>
                </a:lnTo>
                <a:lnTo>
                  <a:pt x="2615300" y="876568"/>
                </a:lnTo>
                <a:lnTo>
                  <a:pt x="2615300" y="843966"/>
                </a:lnTo>
                <a:lnTo>
                  <a:pt x="2713786" y="942792"/>
                </a:lnTo>
                <a:lnTo>
                  <a:pt x="2615300" y="1041617"/>
                </a:lnTo>
                <a:lnTo>
                  <a:pt x="2615300" y="1008676"/>
                </a:lnTo>
                <a:lnTo>
                  <a:pt x="453694" y="1008676"/>
                </a:lnTo>
                <a:cubicBezTo>
                  <a:pt x="264055" y="1008395"/>
                  <a:pt x="110444" y="854632"/>
                  <a:pt x="110351" y="664992"/>
                </a:cubicBezTo>
                <a:lnTo>
                  <a:pt x="110351" y="325384"/>
                </a:lnTo>
                <a:cubicBezTo>
                  <a:pt x="109977" y="267117"/>
                  <a:pt x="86133" y="214458"/>
                  <a:pt x="47814" y="176354"/>
                </a:cubicBezTo>
                <a:lnTo>
                  <a:pt x="0" y="144254"/>
                </a:lnTo>
                <a:close/>
              </a:path>
            </a:pathLst>
          </a:custGeom>
          <a:solidFill>
            <a:schemeClr val="bg2"/>
          </a:solidFill>
          <a:ln w="9525" cap="flat">
            <a:noFill/>
            <a:prstDash val="solid"/>
            <a:miter/>
          </a:ln>
        </p:spPr>
        <p:txBody>
          <a:bodyPr rtlCol="0" anchor="ctr"/>
          <a:lstStyle/>
          <a:p>
            <a:endParaRPr lang="en-GB"/>
          </a:p>
        </p:txBody>
      </p:sp>
      <p:sp>
        <p:nvSpPr>
          <p:cNvPr id="22" name="Footer Placeholder 21">
            <a:extLst>
              <a:ext uri="{FF2B5EF4-FFF2-40B4-BE49-F238E27FC236}">
                <a16:creationId xmlns:a16="http://schemas.microsoft.com/office/drawing/2014/main" id="{1F11E414-03D8-4CFE-BA60-280636331432}"/>
              </a:ext>
            </a:extLst>
          </p:cNvPr>
          <p:cNvSpPr>
            <a:spLocks noGrp="1"/>
          </p:cNvSpPr>
          <p:nvPr>
            <p:ph type="ftr" sz="quarter" idx="14"/>
          </p:nvPr>
        </p:nvSpPr>
        <p:spPr/>
        <p:txBody>
          <a:bodyPr/>
          <a:lstStyle/>
          <a:p>
            <a:r>
              <a:rPr lang="en-GB"/>
              <a:t>To edit footer go to insert&gt;header &amp; footer</a:t>
            </a:r>
            <a:endParaRPr lang="en-GB" dirty="0"/>
          </a:p>
        </p:txBody>
      </p:sp>
      <p:sp>
        <p:nvSpPr>
          <p:cNvPr id="23" name="Title 22">
            <a:extLst>
              <a:ext uri="{FF2B5EF4-FFF2-40B4-BE49-F238E27FC236}">
                <a16:creationId xmlns:a16="http://schemas.microsoft.com/office/drawing/2014/main" id="{FF590F62-D505-4111-8FCE-7A1DD16D4CEA}"/>
              </a:ext>
            </a:extLst>
          </p:cNvPr>
          <p:cNvSpPr>
            <a:spLocks noGrp="1"/>
          </p:cNvSpPr>
          <p:nvPr>
            <p:ph type="title"/>
          </p:nvPr>
        </p:nvSpPr>
        <p:spPr/>
        <p:txBody>
          <a:bodyPr/>
          <a:lstStyle/>
          <a:p>
            <a:r>
              <a:rPr lang="en-US"/>
              <a:t>Click to edit Master title style</a:t>
            </a:r>
            <a:endParaRPr lang="en-GB"/>
          </a:p>
        </p:txBody>
      </p:sp>
    </p:spTree>
    <p:custDataLst>
      <p:tags r:id="rId1"/>
    </p:custDataLst>
    <p:extLst>
      <p:ext uri="{BB962C8B-B14F-4D97-AF65-F5344CB8AC3E}">
        <p14:creationId xmlns:p14="http://schemas.microsoft.com/office/powerpoint/2010/main" val="2963233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Title and content slide">
    <p:spTree>
      <p:nvGrpSpPr>
        <p:cNvPr id="1" name=""/>
        <p:cNvGrpSpPr/>
        <p:nvPr/>
      </p:nvGrpSpPr>
      <p:grpSpPr>
        <a:xfrm>
          <a:off x="0" y="0"/>
          <a:ext cx="0" cy="0"/>
          <a:chOff x="0" y="0"/>
          <a:chExt cx="0" cy="0"/>
        </a:xfrm>
      </p:grpSpPr>
      <p:sp>
        <p:nvSpPr>
          <p:cNvPr id="6" name="Freeform: Shape 5">
            <a:extLst>
              <a:ext uri="{FF2B5EF4-FFF2-40B4-BE49-F238E27FC236}">
                <a16:creationId xmlns:a16="http://schemas.microsoft.com/office/drawing/2014/main" id="{B3D69013-9985-4E92-B522-07F505323BAC}"/>
              </a:ext>
            </a:extLst>
          </p:cNvPr>
          <p:cNvSpPr/>
          <p:nvPr userDrawn="1"/>
        </p:nvSpPr>
        <p:spPr>
          <a:xfrm flipH="1">
            <a:off x="3275856" y="-9946"/>
            <a:ext cx="5868144" cy="5153446"/>
          </a:xfrm>
          <a:custGeom>
            <a:avLst/>
            <a:gdLst>
              <a:gd name="connsiteX0" fmla="*/ 1483491 w 5868144"/>
              <a:gd name="connsiteY0" fmla="*/ 0 h 5153446"/>
              <a:gd name="connsiteX1" fmla="*/ 0 w 5868144"/>
              <a:gd name="connsiteY1" fmla="*/ 0 h 5153446"/>
              <a:gd name="connsiteX2" fmla="*/ 0 w 5868144"/>
              <a:gd name="connsiteY2" fmla="*/ 5153446 h 5153446"/>
              <a:gd name="connsiteX3" fmla="*/ 545745 w 5868144"/>
              <a:gd name="connsiteY3" fmla="*/ 5153446 h 5153446"/>
              <a:gd name="connsiteX4" fmla="*/ 568503 w 5868144"/>
              <a:gd name="connsiteY4" fmla="*/ 5136060 h 5153446"/>
              <a:gd name="connsiteX5" fmla="*/ 591261 w 5868144"/>
              <a:gd name="connsiteY5" fmla="*/ 5153446 h 5153446"/>
              <a:gd name="connsiteX6" fmla="*/ 3075999 w 5868144"/>
              <a:gd name="connsiteY6" fmla="*/ 5153446 h 5153446"/>
              <a:gd name="connsiteX7" fmla="*/ 2592754 w 5868144"/>
              <a:gd name="connsiteY7" fmla="*/ 3589671 h 5153446"/>
              <a:gd name="connsiteX8" fmla="*/ 5868144 w 5868144"/>
              <a:gd name="connsiteY8" fmla="*/ 1087532 h 5153446"/>
              <a:gd name="connsiteX9" fmla="*/ 1819559 w 5868144"/>
              <a:gd name="connsiteY9" fmla="*/ 1087561 h 51534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868144" h="5153446">
                <a:moveTo>
                  <a:pt x="1483491" y="0"/>
                </a:moveTo>
                <a:lnTo>
                  <a:pt x="0" y="0"/>
                </a:lnTo>
                <a:lnTo>
                  <a:pt x="0" y="5153446"/>
                </a:lnTo>
                <a:lnTo>
                  <a:pt x="545745" y="5153446"/>
                </a:lnTo>
                <a:lnTo>
                  <a:pt x="568503" y="5136060"/>
                </a:lnTo>
                <a:lnTo>
                  <a:pt x="591261" y="5153446"/>
                </a:lnTo>
                <a:lnTo>
                  <a:pt x="3075999" y="5153446"/>
                </a:lnTo>
                <a:lnTo>
                  <a:pt x="2592754" y="3589671"/>
                </a:lnTo>
                <a:lnTo>
                  <a:pt x="5868144" y="1087532"/>
                </a:lnTo>
                <a:lnTo>
                  <a:pt x="1819559" y="1087561"/>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en-GB" dirty="0"/>
          </a:p>
        </p:txBody>
      </p:sp>
      <p:sp>
        <p:nvSpPr>
          <p:cNvPr id="2" name="Title 1">
            <a:extLst>
              <a:ext uri="{FF2B5EF4-FFF2-40B4-BE49-F238E27FC236}">
                <a16:creationId xmlns:a16="http://schemas.microsoft.com/office/drawing/2014/main" id="{B3A48A4B-6E38-4822-9D5B-8F3E6683C97A}"/>
              </a:ext>
            </a:extLst>
          </p:cNvPr>
          <p:cNvSpPr>
            <a:spLocks noGrp="1"/>
          </p:cNvSpPr>
          <p:nvPr>
            <p:ph type="title"/>
          </p:nvPr>
        </p:nvSpPr>
        <p:spPr/>
        <p:txBody>
          <a:bodyPr>
            <a:noAutofit/>
          </a:bodyPr>
          <a:lstStyle>
            <a:lvl1pPr>
              <a:defRPr sz="2000"/>
            </a:lvl1pPr>
          </a:lstStyle>
          <a:p>
            <a:r>
              <a:rPr lang="en-US" dirty="0"/>
              <a:t>Click to edit Master title style</a:t>
            </a:r>
            <a:endParaRPr lang="en-GB" dirty="0"/>
          </a:p>
        </p:txBody>
      </p:sp>
      <p:sp>
        <p:nvSpPr>
          <p:cNvPr id="8" name="Text Placeholder 7">
            <a:extLst>
              <a:ext uri="{FF2B5EF4-FFF2-40B4-BE49-F238E27FC236}">
                <a16:creationId xmlns:a16="http://schemas.microsoft.com/office/drawing/2014/main" id="{424AF828-AE83-4936-9D15-AF27AC3D591B}"/>
              </a:ext>
            </a:extLst>
          </p:cNvPr>
          <p:cNvSpPr>
            <a:spLocks noGrp="1"/>
          </p:cNvSpPr>
          <p:nvPr>
            <p:ph type="body" sz="quarter" idx="10"/>
          </p:nvPr>
        </p:nvSpPr>
        <p:spPr>
          <a:xfrm>
            <a:off x="365125" y="1203325"/>
            <a:ext cx="8413750" cy="30241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3" name="Slide Number Placeholder 2">
            <a:extLst>
              <a:ext uri="{FF2B5EF4-FFF2-40B4-BE49-F238E27FC236}">
                <a16:creationId xmlns:a16="http://schemas.microsoft.com/office/drawing/2014/main" id="{17D8CFFC-825C-4F7D-9715-29FCC9F1892B}"/>
              </a:ext>
            </a:extLst>
          </p:cNvPr>
          <p:cNvSpPr>
            <a:spLocks noGrp="1"/>
          </p:cNvSpPr>
          <p:nvPr>
            <p:ph type="sldNum" sz="quarter" idx="11"/>
          </p:nvPr>
        </p:nvSpPr>
        <p:spPr/>
        <p:txBody>
          <a:bodyPr/>
          <a:lstStyle/>
          <a:p>
            <a:fld id="{BA7DDD0C-F7B3-44FD-8FF2-ED85422D685B}" type="slidenum">
              <a:rPr lang="en-GB" smtClean="0"/>
              <a:pPr/>
              <a:t>‹#›</a:t>
            </a:fld>
            <a:endParaRPr lang="en-GB" dirty="0"/>
          </a:p>
        </p:txBody>
      </p:sp>
      <p:sp>
        <p:nvSpPr>
          <p:cNvPr id="4" name="Footer Placeholder 3">
            <a:extLst>
              <a:ext uri="{FF2B5EF4-FFF2-40B4-BE49-F238E27FC236}">
                <a16:creationId xmlns:a16="http://schemas.microsoft.com/office/drawing/2014/main" id="{F7DBE9B3-EBC2-4652-8427-02DD70D25DAF}"/>
              </a:ext>
            </a:extLst>
          </p:cNvPr>
          <p:cNvSpPr>
            <a:spLocks noGrp="1"/>
          </p:cNvSpPr>
          <p:nvPr>
            <p:ph type="ftr" sz="quarter" idx="12"/>
          </p:nvPr>
        </p:nvSpPr>
        <p:spPr/>
        <p:txBody>
          <a:bodyPr/>
          <a:lstStyle/>
          <a:p>
            <a:r>
              <a:rPr lang="en-GB" smtClean="0"/>
              <a:t>ETF - Working for a global Europe</a:t>
            </a:r>
            <a:endParaRPr lang="en-GB" dirty="0"/>
          </a:p>
        </p:txBody>
      </p:sp>
    </p:spTree>
    <p:extLst>
      <p:ext uri="{BB962C8B-B14F-4D97-AF65-F5344CB8AC3E}">
        <p14:creationId xmlns:p14="http://schemas.microsoft.com/office/powerpoint/2010/main" val="38979958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Title and 2 column content">
    <p:spTree>
      <p:nvGrpSpPr>
        <p:cNvPr id="1" name=""/>
        <p:cNvGrpSpPr/>
        <p:nvPr/>
      </p:nvGrpSpPr>
      <p:grpSpPr>
        <a:xfrm>
          <a:off x="0" y="0"/>
          <a:ext cx="0" cy="0"/>
          <a:chOff x="0" y="0"/>
          <a:chExt cx="0" cy="0"/>
        </a:xfrm>
      </p:grpSpPr>
      <p:sp>
        <p:nvSpPr>
          <p:cNvPr id="6" name="Freeform: Shape 5">
            <a:extLst>
              <a:ext uri="{FF2B5EF4-FFF2-40B4-BE49-F238E27FC236}">
                <a16:creationId xmlns:a16="http://schemas.microsoft.com/office/drawing/2014/main" id="{5975CCF6-A42E-48EF-9E0F-054032E73219}"/>
              </a:ext>
            </a:extLst>
          </p:cNvPr>
          <p:cNvSpPr/>
          <p:nvPr userDrawn="1"/>
        </p:nvSpPr>
        <p:spPr>
          <a:xfrm flipH="1">
            <a:off x="3275856" y="-9946"/>
            <a:ext cx="5868144" cy="5153446"/>
          </a:xfrm>
          <a:custGeom>
            <a:avLst/>
            <a:gdLst>
              <a:gd name="connsiteX0" fmla="*/ 1483491 w 5868144"/>
              <a:gd name="connsiteY0" fmla="*/ 0 h 5153446"/>
              <a:gd name="connsiteX1" fmla="*/ 0 w 5868144"/>
              <a:gd name="connsiteY1" fmla="*/ 0 h 5153446"/>
              <a:gd name="connsiteX2" fmla="*/ 0 w 5868144"/>
              <a:gd name="connsiteY2" fmla="*/ 5153446 h 5153446"/>
              <a:gd name="connsiteX3" fmla="*/ 545745 w 5868144"/>
              <a:gd name="connsiteY3" fmla="*/ 5153446 h 5153446"/>
              <a:gd name="connsiteX4" fmla="*/ 568503 w 5868144"/>
              <a:gd name="connsiteY4" fmla="*/ 5136060 h 5153446"/>
              <a:gd name="connsiteX5" fmla="*/ 591261 w 5868144"/>
              <a:gd name="connsiteY5" fmla="*/ 5153446 h 5153446"/>
              <a:gd name="connsiteX6" fmla="*/ 3075999 w 5868144"/>
              <a:gd name="connsiteY6" fmla="*/ 5153446 h 5153446"/>
              <a:gd name="connsiteX7" fmla="*/ 2592754 w 5868144"/>
              <a:gd name="connsiteY7" fmla="*/ 3589671 h 5153446"/>
              <a:gd name="connsiteX8" fmla="*/ 5868144 w 5868144"/>
              <a:gd name="connsiteY8" fmla="*/ 1087532 h 5153446"/>
              <a:gd name="connsiteX9" fmla="*/ 1819559 w 5868144"/>
              <a:gd name="connsiteY9" fmla="*/ 1087561 h 51534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868144" h="5153446">
                <a:moveTo>
                  <a:pt x="1483491" y="0"/>
                </a:moveTo>
                <a:lnTo>
                  <a:pt x="0" y="0"/>
                </a:lnTo>
                <a:lnTo>
                  <a:pt x="0" y="5153446"/>
                </a:lnTo>
                <a:lnTo>
                  <a:pt x="545745" y="5153446"/>
                </a:lnTo>
                <a:lnTo>
                  <a:pt x="568503" y="5136060"/>
                </a:lnTo>
                <a:lnTo>
                  <a:pt x="591261" y="5153446"/>
                </a:lnTo>
                <a:lnTo>
                  <a:pt x="3075999" y="5153446"/>
                </a:lnTo>
                <a:lnTo>
                  <a:pt x="2592754" y="3589671"/>
                </a:lnTo>
                <a:lnTo>
                  <a:pt x="5868144" y="1087532"/>
                </a:lnTo>
                <a:lnTo>
                  <a:pt x="1819559" y="1087561"/>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en-GB" dirty="0"/>
          </a:p>
        </p:txBody>
      </p:sp>
      <p:sp>
        <p:nvSpPr>
          <p:cNvPr id="2" name="Title 1">
            <a:extLst>
              <a:ext uri="{FF2B5EF4-FFF2-40B4-BE49-F238E27FC236}">
                <a16:creationId xmlns:a16="http://schemas.microsoft.com/office/drawing/2014/main" id="{24F6CC2F-8ADE-4ED0-BA06-5147A1F2E307}"/>
              </a:ext>
            </a:extLst>
          </p:cNvPr>
          <p:cNvSpPr>
            <a:spLocks noGrp="1"/>
          </p:cNvSpPr>
          <p:nvPr>
            <p:ph type="title"/>
          </p:nvPr>
        </p:nvSpPr>
        <p:spPr>
          <a:xfrm>
            <a:off x="365125" y="435117"/>
            <a:ext cx="8413750" cy="552457"/>
          </a:xfrm>
        </p:spPr>
        <p:txBody>
          <a:bodyPr/>
          <a:lstStyle>
            <a:lvl1pPr>
              <a:defRPr sz="2000"/>
            </a:lvl1pPr>
          </a:lstStyle>
          <a:p>
            <a:r>
              <a:rPr lang="en-US" dirty="0"/>
              <a:t>Click to edit Master title style</a:t>
            </a:r>
            <a:endParaRPr lang="en-GB" dirty="0"/>
          </a:p>
        </p:txBody>
      </p:sp>
      <p:sp>
        <p:nvSpPr>
          <p:cNvPr id="7" name="Text Placeholder 6">
            <a:extLst>
              <a:ext uri="{FF2B5EF4-FFF2-40B4-BE49-F238E27FC236}">
                <a16:creationId xmlns:a16="http://schemas.microsoft.com/office/drawing/2014/main" id="{01EE2930-091E-4862-8CF1-7F3FB7CDDAD1}"/>
              </a:ext>
            </a:extLst>
          </p:cNvPr>
          <p:cNvSpPr>
            <a:spLocks noGrp="1"/>
          </p:cNvSpPr>
          <p:nvPr>
            <p:ph type="body" sz="quarter" idx="11"/>
          </p:nvPr>
        </p:nvSpPr>
        <p:spPr>
          <a:xfrm>
            <a:off x="4786475" y="1203325"/>
            <a:ext cx="3992400" cy="3024188"/>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8" name="Text Placeholder 6">
            <a:extLst>
              <a:ext uri="{FF2B5EF4-FFF2-40B4-BE49-F238E27FC236}">
                <a16:creationId xmlns:a16="http://schemas.microsoft.com/office/drawing/2014/main" id="{78D0C1D8-6A4B-4DAE-996E-41E2B621901B}"/>
              </a:ext>
            </a:extLst>
          </p:cNvPr>
          <p:cNvSpPr>
            <a:spLocks noGrp="1"/>
          </p:cNvSpPr>
          <p:nvPr>
            <p:ph type="body" sz="quarter" idx="12"/>
          </p:nvPr>
        </p:nvSpPr>
        <p:spPr>
          <a:xfrm>
            <a:off x="365126" y="1203325"/>
            <a:ext cx="3992400" cy="3024188"/>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3" name="Slide Number Placeholder 2">
            <a:extLst>
              <a:ext uri="{FF2B5EF4-FFF2-40B4-BE49-F238E27FC236}">
                <a16:creationId xmlns:a16="http://schemas.microsoft.com/office/drawing/2014/main" id="{BED88410-D031-47CD-8DA5-41EFDA7146E6}"/>
              </a:ext>
            </a:extLst>
          </p:cNvPr>
          <p:cNvSpPr>
            <a:spLocks noGrp="1"/>
          </p:cNvSpPr>
          <p:nvPr>
            <p:ph type="sldNum" sz="quarter" idx="13"/>
          </p:nvPr>
        </p:nvSpPr>
        <p:spPr/>
        <p:txBody>
          <a:bodyPr/>
          <a:lstStyle/>
          <a:p>
            <a:fld id="{BA7DDD0C-F7B3-44FD-8FF2-ED85422D685B}" type="slidenum">
              <a:rPr lang="en-GB" smtClean="0"/>
              <a:pPr/>
              <a:t>‹#›</a:t>
            </a:fld>
            <a:endParaRPr lang="en-GB" dirty="0"/>
          </a:p>
        </p:txBody>
      </p:sp>
      <p:sp>
        <p:nvSpPr>
          <p:cNvPr id="4" name="Footer Placeholder 3">
            <a:extLst>
              <a:ext uri="{FF2B5EF4-FFF2-40B4-BE49-F238E27FC236}">
                <a16:creationId xmlns:a16="http://schemas.microsoft.com/office/drawing/2014/main" id="{16A59023-DB21-4DAE-A1ED-7D5F59485FDA}"/>
              </a:ext>
            </a:extLst>
          </p:cNvPr>
          <p:cNvSpPr>
            <a:spLocks noGrp="1"/>
          </p:cNvSpPr>
          <p:nvPr>
            <p:ph type="ftr" sz="quarter" idx="14"/>
          </p:nvPr>
        </p:nvSpPr>
        <p:spPr/>
        <p:txBody>
          <a:bodyPr/>
          <a:lstStyle/>
          <a:p>
            <a:r>
              <a:rPr lang="en-GB" smtClean="0"/>
              <a:t>ETF - Working for a global Europe</a:t>
            </a:r>
            <a:endParaRPr lang="en-GB" dirty="0"/>
          </a:p>
        </p:txBody>
      </p:sp>
    </p:spTree>
    <p:extLst>
      <p:ext uri="{BB962C8B-B14F-4D97-AF65-F5344CB8AC3E}">
        <p14:creationId xmlns:p14="http://schemas.microsoft.com/office/powerpoint/2010/main" val="26047139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E2D3315A-2F61-4F71-BB8C-1DC91002C3B3}"/>
              </a:ext>
            </a:extLst>
          </p:cNvPr>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8094711" y="120890"/>
            <a:ext cx="927497" cy="750672"/>
          </a:xfrm>
          <a:prstGeom prst="rect">
            <a:avLst/>
          </a:prstGeom>
        </p:spPr>
      </p:pic>
      <p:sp>
        <p:nvSpPr>
          <p:cNvPr id="3" name="Text Placeholder 2"/>
          <p:cNvSpPr>
            <a:spLocks noGrp="1"/>
          </p:cNvSpPr>
          <p:nvPr>
            <p:ph type="body" idx="1"/>
          </p:nvPr>
        </p:nvSpPr>
        <p:spPr>
          <a:xfrm>
            <a:off x="369272" y="1215045"/>
            <a:ext cx="8488652" cy="3384047"/>
          </a:xfrm>
          <a:prstGeom prst="rect">
            <a:avLst/>
          </a:prstGeom>
        </p:spPr>
        <p:txBody>
          <a:bodyPr vert="horz" lIns="0" tIns="0" rIns="0" bIns="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 name="Footer Placeholder 4"/>
          <p:cNvSpPr>
            <a:spLocks noGrp="1"/>
          </p:cNvSpPr>
          <p:nvPr>
            <p:ph type="ftr" sz="quarter" idx="3"/>
          </p:nvPr>
        </p:nvSpPr>
        <p:spPr>
          <a:xfrm>
            <a:off x="6912654" y="4718715"/>
            <a:ext cx="1585114" cy="274637"/>
          </a:xfrm>
          <a:prstGeom prst="rect">
            <a:avLst/>
          </a:prstGeom>
        </p:spPr>
        <p:txBody>
          <a:bodyPr vert="horz" lIns="91440" tIns="45720" rIns="91440" bIns="45720" rtlCol="0" anchor="ctr"/>
          <a:lstStyle>
            <a:lvl1pPr algn="r">
              <a:defRPr sz="800">
                <a:solidFill>
                  <a:schemeClr val="tx2"/>
                </a:solidFill>
              </a:defRPr>
            </a:lvl1pPr>
          </a:lstStyle>
          <a:p>
            <a:endParaRPr lang="en-GB" dirty="0"/>
          </a:p>
        </p:txBody>
      </p:sp>
      <p:sp>
        <p:nvSpPr>
          <p:cNvPr id="6" name="Slide Number Placeholder 5"/>
          <p:cNvSpPr>
            <a:spLocks noGrp="1"/>
          </p:cNvSpPr>
          <p:nvPr>
            <p:ph type="sldNum" sz="quarter" idx="4"/>
          </p:nvPr>
        </p:nvSpPr>
        <p:spPr>
          <a:xfrm>
            <a:off x="8499892" y="4718715"/>
            <a:ext cx="396016" cy="274637"/>
          </a:xfrm>
          <a:prstGeom prst="rect">
            <a:avLst/>
          </a:prstGeom>
        </p:spPr>
        <p:txBody>
          <a:bodyPr vert="horz" lIns="91440" tIns="45720" rIns="91440" bIns="45720" rtlCol="0" anchor="ctr"/>
          <a:lstStyle>
            <a:lvl1pPr algn="r">
              <a:defRPr sz="800" b="0">
                <a:solidFill>
                  <a:schemeClr val="tx2"/>
                </a:solidFill>
              </a:defRPr>
            </a:lvl1pPr>
          </a:lstStyle>
          <a:p>
            <a:fld id="{4E406AB4-22D1-4ABB-99CF-8A54ADA954A2}" type="slidenum">
              <a:rPr lang="en-GB" smtClean="0"/>
              <a:pPr/>
              <a:t>‹#›</a:t>
            </a:fld>
            <a:endParaRPr lang="en-GB" dirty="0"/>
          </a:p>
        </p:txBody>
      </p:sp>
      <p:sp>
        <p:nvSpPr>
          <p:cNvPr id="10" name="Title Placeholder 1"/>
          <p:cNvSpPr>
            <a:spLocks noGrp="1"/>
          </p:cNvSpPr>
          <p:nvPr>
            <p:ph type="title"/>
          </p:nvPr>
        </p:nvSpPr>
        <p:spPr>
          <a:xfrm>
            <a:off x="369272" y="435117"/>
            <a:ext cx="8494504" cy="750663"/>
          </a:xfrm>
          <a:prstGeom prst="rect">
            <a:avLst/>
          </a:prstGeom>
          <a:effectLst/>
        </p:spPr>
        <p:txBody>
          <a:bodyPr vert="horz" lIns="0" tIns="0" rIns="0" bIns="0" rtlCol="0" anchor="t">
            <a:normAutofit/>
          </a:bodyPr>
          <a:lstStyle/>
          <a:p>
            <a:r>
              <a:rPr lang="en-US" dirty="0"/>
              <a:t>Click to edit master title style</a:t>
            </a:r>
            <a:endParaRPr lang="en-GB" dirty="0"/>
          </a:p>
        </p:txBody>
      </p:sp>
    </p:spTree>
    <p:extLst>
      <p:ext uri="{BB962C8B-B14F-4D97-AF65-F5344CB8AC3E}">
        <p14:creationId xmlns:p14="http://schemas.microsoft.com/office/powerpoint/2010/main" val="3971074139"/>
      </p:ext>
    </p:extLst>
  </p:cSld>
  <p:clrMap bg1="lt1" tx1="dk1" bg2="lt2" tx2="dk2" accent1="accent1" accent2="accent2" accent3="accent3" accent4="accent4" accent5="accent5" accent6="accent6" hlink="hlink" folHlink="folHlink"/>
  <p:sldLayoutIdLst>
    <p:sldLayoutId id="2147483726" r:id="rId1"/>
    <p:sldLayoutId id="2147483727" r:id="rId2"/>
    <p:sldLayoutId id="2147483730" r:id="rId3"/>
    <p:sldLayoutId id="2147483731" r:id="rId4"/>
    <p:sldLayoutId id="2147483732" r:id="rId5"/>
    <p:sldLayoutId id="2147483733" r:id="rId6"/>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ftr="0" dt="0"/>
  <p:txStyles>
    <p:titleStyle>
      <a:lvl1pPr algn="l" defTabSz="914400" rtl="0" eaLnBrk="1" latinLnBrk="0" hangingPunct="1">
        <a:lnSpc>
          <a:spcPct val="90000"/>
        </a:lnSpc>
        <a:spcBef>
          <a:spcPct val="0"/>
        </a:spcBef>
        <a:buNone/>
        <a:defRPr lang="en-GB" sz="2600" b="1" kern="1200" cap="none" baseline="0" dirty="0">
          <a:solidFill>
            <a:schemeClr val="tx2"/>
          </a:solidFill>
          <a:effectLst/>
          <a:latin typeface="MontrealTS-Medium"/>
          <a:ea typeface="+mj-ea"/>
          <a:cs typeface="+mj-cs"/>
        </a:defRPr>
      </a:lvl1pPr>
    </p:titleStyle>
    <p:bodyStyle>
      <a:lvl1pPr marL="0" indent="0" algn="l" defTabSz="914400" rtl="0" eaLnBrk="1" latinLnBrk="0" hangingPunct="1">
        <a:lnSpc>
          <a:spcPct val="100000"/>
        </a:lnSpc>
        <a:spcBef>
          <a:spcPts val="384"/>
        </a:spcBef>
        <a:spcAft>
          <a:spcPts val="600"/>
        </a:spcAft>
        <a:buFont typeface="Arial" panose="020B0604020202020204" pitchFamily="34" charset="0"/>
        <a:buNone/>
        <a:defRPr sz="1600" b="1" kern="1200" cap="none" baseline="0">
          <a:solidFill>
            <a:schemeClr val="tx2"/>
          </a:solidFill>
          <a:latin typeface="+mn-lt"/>
          <a:ea typeface="+mn-ea"/>
          <a:cs typeface="+mn-cs"/>
        </a:defRPr>
      </a:lvl1pPr>
      <a:lvl2pPr marL="177800" indent="-177800" algn="l" defTabSz="914400" rtl="0" eaLnBrk="1" latinLnBrk="0" hangingPunct="1">
        <a:lnSpc>
          <a:spcPct val="100000"/>
        </a:lnSpc>
        <a:spcBef>
          <a:spcPts val="384"/>
        </a:spcBef>
        <a:spcAft>
          <a:spcPts val="600"/>
        </a:spcAft>
        <a:buClr>
          <a:schemeClr val="bg2"/>
        </a:buClr>
        <a:buFont typeface="Arial" panose="020B0604020202020204" pitchFamily="34" charset="0"/>
        <a:buChar char="•"/>
        <a:defRPr lang="en-US" sz="1400" kern="1200" dirty="0" smtClean="0">
          <a:solidFill>
            <a:schemeClr val="tx2"/>
          </a:solidFill>
          <a:latin typeface="+mn-lt"/>
          <a:ea typeface="+mn-ea"/>
          <a:cs typeface="+mn-cs"/>
        </a:defRPr>
      </a:lvl2pPr>
      <a:lvl3pPr marL="361950" indent="-184150" algn="l" defTabSz="914400" rtl="0" eaLnBrk="1" latinLnBrk="0" hangingPunct="1">
        <a:lnSpc>
          <a:spcPct val="100000"/>
        </a:lnSpc>
        <a:spcBef>
          <a:spcPts val="384"/>
        </a:spcBef>
        <a:spcAft>
          <a:spcPts val="600"/>
        </a:spcAft>
        <a:buClr>
          <a:schemeClr val="bg2"/>
        </a:buClr>
        <a:buFont typeface="Arial" panose="020B0604020202020204" pitchFamily="34" charset="0"/>
        <a:buChar char="•"/>
        <a:defRPr lang="en-US" sz="1200" kern="1200" dirty="0" smtClean="0">
          <a:solidFill>
            <a:schemeClr val="tx2"/>
          </a:solidFill>
          <a:latin typeface="+mn-lt"/>
          <a:ea typeface="+mn-ea"/>
          <a:cs typeface="+mn-cs"/>
        </a:defRPr>
      </a:lvl3pPr>
      <a:lvl4pPr marL="539750" indent="-177800" algn="l" defTabSz="914400" rtl="0" eaLnBrk="1" latinLnBrk="0" hangingPunct="1">
        <a:lnSpc>
          <a:spcPct val="100000"/>
        </a:lnSpc>
        <a:spcBef>
          <a:spcPts val="384"/>
        </a:spcBef>
        <a:spcAft>
          <a:spcPts val="600"/>
        </a:spcAft>
        <a:buClr>
          <a:schemeClr val="bg2"/>
        </a:buClr>
        <a:buFont typeface="Arial" panose="020B0604020202020204" pitchFamily="34" charset="0"/>
        <a:buChar char="•"/>
        <a:defRPr lang="en-US" sz="1100" kern="1200" dirty="0" smtClean="0">
          <a:solidFill>
            <a:schemeClr val="tx2"/>
          </a:solidFill>
          <a:latin typeface="+mn-lt"/>
          <a:ea typeface="+mn-ea"/>
          <a:cs typeface="+mn-cs"/>
        </a:defRPr>
      </a:lvl4pPr>
      <a:lvl5pPr marL="717550" indent="-177800" algn="l" defTabSz="914400" rtl="0" eaLnBrk="1" latinLnBrk="0" hangingPunct="1">
        <a:lnSpc>
          <a:spcPct val="100000"/>
        </a:lnSpc>
        <a:spcBef>
          <a:spcPts val="384"/>
        </a:spcBef>
        <a:spcAft>
          <a:spcPts val="600"/>
        </a:spcAft>
        <a:buClr>
          <a:schemeClr val="bg2"/>
        </a:buClr>
        <a:buFont typeface="Arial" panose="020B0604020202020204" pitchFamily="34" charset="0"/>
        <a:buChar char="•"/>
        <a:defRPr lang="en-GB" sz="1100" kern="1200" dirty="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1620">
          <p15:clr>
            <a:srgbClr val="F26B43"/>
          </p15:clr>
        </p15:guide>
        <p15:guide id="2" pos="2880">
          <p15:clr>
            <a:srgbClr val="F26B43"/>
          </p15:clr>
        </p15:guide>
        <p15:guide id="3" pos="149">
          <p15:clr>
            <a:srgbClr val="F26B43"/>
          </p15:clr>
        </p15:guide>
        <p15:guide id="4" orient="horz" pos="922" userDrawn="1">
          <p15:clr>
            <a:srgbClr val="F26B43"/>
          </p15:clr>
        </p15:guide>
        <p15:guide id="5" orient="horz" pos="2897" userDrawn="1">
          <p15:clr>
            <a:srgbClr val="F26B43"/>
          </p15:clr>
        </p15:guide>
        <p15:guide id="7" pos="5611">
          <p15:clr>
            <a:srgbClr val="F26B43"/>
          </p15:clr>
        </p15:guide>
        <p15:guide id="0" pos="232" userDrawn="1">
          <p15:clr>
            <a:srgbClr val="F26B43"/>
          </p15:clr>
        </p15:guide>
        <p15:guide id="9" orient="horz" pos="441" userDrawn="1">
          <p15:clr>
            <a:srgbClr val="F26B43"/>
          </p15:clr>
        </p15:guide>
        <p15:guide id="10" orient="horz" pos="758"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8" Type="http://schemas.openxmlformats.org/officeDocument/2006/relationships/image" Target="../media/image24.svg"/><Relationship Id="rId3" Type="http://schemas.openxmlformats.org/officeDocument/2006/relationships/notesSlide" Target="../notesSlides/notesSlide3.xml"/><Relationship Id="rId7" Type="http://schemas.openxmlformats.org/officeDocument/2006/relationships/image" Target="../media/image14.png"/><Relationship Id="rId12" Type="http://schemas.openxmlformats.org/officeDocument/2006/relationships/image" Target="../media/image17.png"/><Relationship Id="rId2" Type="http://schemas.openxmlformats.org/officeDocument/2006/relationships/slideLayout" Target="../slideLayouts/slideLayout5.xml"/><Relationship Id="rId1" Type="http://schemas.openxmlformats.org/officeDocument/2006/relationships/tags" Target="../tags/tag5.xml"/><Relationship Id="rId6" Type="http://schemas.openxmlformats.org/officeDocument/2006/relationships/image" Target="../media/image22.svg"/><Relationship Id="rId11" Type="http://schemas.openxmlformats.org/officeDocument/2006/relationships/image" Target="../media/image16.png"/><Relationship Id="rId10" Type="http://schemas.openxmlformats.org/officeDocument/2006/relationships/image" Target="../media/image20.svg"/><Relationship Id="rId4" Type="http://schemas.openxmlformats.org/officeDocument/2006/relationships/image" Target="../media/image13.png"/><Relationship Id="rId9" Type="http://schemas.openxmlformats.org/officeDocument/2006/relationships/image" Target="../media/image15.png"/></Relationships>
</file>

<file path=ppt/slides/_rels/slide11.xml.rels><?xml version="1.0" encoding="UTF-8" standalone="yes"?>
<Relationships xmlns="http://schemas.openxmlformats.org/package/2006/relationships"><Relationship Id="rId8" Type="http://schemas.openxmlformats.org/officeDocument/2006/relationships/image" Target="../media/image24.svg"/><Relationship Id="rId3" Type="http://schemas.openxmlformats.org/officeDocument/2006/relationships/notesSlide" Target="../notesSlides/notesSlide4.xml"/><Relationship Id="rId7" Type="http://schemas.openxmlformats.org/officeDocument/2006/relationships/image" Target="../media/image14.png"/><Relationship Id="rId12" Type="http://schemas.openxmlformats.org/officeDocument/2006/relationships/image" Target="../media/image17.png"/><Relationship Id="rId2" Type="http://schemas.openxmlformats.org/officeDocument/2006/relationships/slideLayout" Target="../slideLayouts/slideLayout5.xml"/><Relationship Id="rId1" Type="http://schemas.openxmlformats.org/officeDocument/2006/relationships/tags" Target="../tags/tag6.xml"/><Relationship Id="rId6" Type="http://schemas.openxmlformats.org/officeDocument/2006/relationships/image" Target="../media/image22.svg"/><Relationship Id="rId11" Type="http://schemas.openxmlformats.org/officeDocument/2006/relationships/image" Target="../media/image16.png"/><Relationship Id="rId10" Type="http://schemas.openxmlformats.org/officeDocument/2006/relationships/image" Target="../media/image20.svg"/><Relationship Id="rId4" Type="http://schemas.openxmlformats.org/officeDocument/2006/relationships/image" Target="../media/image13.png"/><Relationship Id="rId9" Type="http://schemas.openxmlformats.org/officeDocument/2006/relationships/image" Target="../media/image15.png"/></Relationships>
</file>

<file path=ppt/slides/_rels/slide12.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1.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4.xml.rels><?xml version="1.0" encoding="UTF-8" standalone="yes"?>
<Relationships xmlns="http://schemas.openxmlformats.org/package/2006/relationships"><Relationship Id="rId3" Type="http://schemas.openxmlformats.org/officeDocument/2006/relationships/diagramLayout" Target="../diagrams/layout3.xml"/><Relationship Id="rId7" Type="http://schemas.openxmlformats.org/officeDocument/2006/relationships/image" Target="../media/image19.png"/><Relationship Id="rId2" Type="http://schemas.openxmlformats.org/officeDocument/2006/relationships/diagramData" Target="../diagrams/data3.xml"/><Relationship Id="rId1" Type="http://schemas.openxmlformats.org/officeDocument/2006/relationships/slideLayout" Target="../slideLayouts/slideLayout1.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5.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1.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16.xml.rels><?xml version="1.0" encoding="UTF-8" standalone="yes"?>
<Relationships xmlns="http://schemas.openxmlformats.org/package/2006/relationships"><Relationship Id="rId13" Type="http://schemas.openxmlformats.org/officeDocument/2006/relationships/image" Target="../media/image23.png"/><Relationship Id="rId3" Type="http://schemas.microsoft.com/office/2007/relationships/hdphoto" Target="../media/hdphoto1.wdp"/><Relationship Id="rId12" Type="http://schemas.openxmlformats.org/officeDocument/2006/relationships/image" Target="../media/image22.png"/><Relationship Id="rId7" Type="http://schemas.openxmlformats.org/officeDocument/2006/relationships/image" Target="../media/image10.svg"/><Relationship Id="rId2" Type="http://schemas.openxmlformats.org/officeDocument/2006/relationships/image" Target="../media/image20.png"/><Relationship Id="rId1" Type="http://schemas.openxmlformats.org/officeDocument/2006/relationships/slideLayout" Target="../slideLayouts/slideLayout2.xml"/><Relationship Id="rId11" Type="http://schemas.openxmlformats.org/officeDocument/2006/relationships/image" Target="../media/image12.svg"/><Relationship Id="rId10" Type="http://schemas.openxmlformats.org/officeDocument/2006/relationships/image" Target="../media/image21.png"/><Relationship Id="rId9" Type="http://schemas.openxmlformats.org/officeDocument/2006/relationships/image" Target="../media/image21.svg"/><Relationship Id="rId4" Type="http://schemas.openxmlformats.org/officeDocument/2006/relationships/image" Target="../media/image26.svg"/></Relationships>
</file>

<file path=ppt/slides/_rels/slide17.xml.rels><?xml version="1.0" encoding="UTF-8" standalone="yes"?>
<Relationships xmlns="http://schemas.openxmlformats.org/package/2006/relationships"><Relationship Id="rId3" Type="http://schemas.openxmlformats.org/officeDocument/2006/relationships/image" Target="../media/image22.png"/><Relationship Id="rId12"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1.xml"/><Relationship Id="rId11" Type="http://schemas.openxmlformats.org/officeDocument/2006/relationships/image" Target="../media/image12.svg"/><Relationship Id="rId5" Type="http://schemas.openxmlformats.org/officeDocument/2006/relationships/image" Target="../media/image21.png"/><Relationship Id="rId4" Type="http://schemas.openxmlformats.org/officeDocument/2006/relationships/image" Target="../media/image26.svg"/></Relationships>
</file>

<file path=ppt/slides/_rels/slide18.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2.xml"/><Relationship Id="rId4" Type="http://schemas.microsoft.com/office/2007/relationships/hdphoto" Target="../media/hdphoto2.wdp"/></Relationships>
</file>

<file path=ppt/slides/_rels/slide19.xml.rels><?xml version="1.0" encoding="UTF-8" standalone="yes"?>
<Relationships xmlns="http://schemas.openxmlformats.org/package/2006/relationships"><Relationship Id="rId8" Type="http://schemas.openxmlformats.org/officeDocument/2006/relationships/image" Target="../media/image29.png"/><Relationship Id="rId3" Type="http://schemas.openxmlformats.org/officeDocument/2006/relationships/image" Target="../media/image28.png"/><Relationship Id="rId7" Type="http://schemas.openxmlformats.org/officeDocument/2006/relationships/image" Target="../media/image19.svg"/><Relationship Id="rId2" Type="http://schemas.openxmlformats.org/officeDocument/2006/relationships/notesSlide" Target="../notesSlides/notesSlide5.xml"/><Relationship Id="rId1" Type="http://schemas.openxmlformats.org/officeDocument/2006/relationships/slideLayout" Target="../slideLayouts/slideLayout1.xml"/><Relationship Id="rId11" Type="http://schemas.openxmlformats.org/officeDocument/2006/relationships/image" Target="../media/image30.png"/><Relationship Id="rId10" Type="http://schemas.openxmlformats.org/officeDocument/2006/relationships/image" Target="../media/image27.png"/><Relationship Id="rId9" Type="http://schemas.openxmlformats.org/officeDocument/2006/relationships/image" Target="../media/image210.svg"/></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6.xml"/><Relationship Id="rId1" Type="http://schemas.openxmlformats.org/officeDocument/2006/relationships/slideLayout" Target="../slideLayouts/slideLayout1.xml"/><Relationship Id="rId5" Type="http://schemas.openxmlformats.org/officeDocument/2006/relationships/image" Target="../media/image6.png"/><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image" Target="../media/image10.png"/><Relationship Id="rId4" Type="http://schemas.openxmlformats.org/officeDocument/2006/relationships/image" Target="../media/image30.svg"/></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8" Type="http://schemas.openxmlformats.org/officeDocument/2006/relationships/oleObject" Target="../embeddings/oleObject1.bin"/><Relationship Id="rId3" Type="http://schemas.openxmlformats.org/officeDocument/2006/relationships/slideLayout" Target="../slideLayouts/slideLayout3.xml"/><Relationship Id="rId7" Type="http://schemas.openxmlformats.org/officeDocument/2006/relationships/image" Target="../media/image3.png"/><Relationship Id="rId2" Type="http://schemas.openxmlformats.org/officeDocument/2006/relationships/tags" Target="../tags/tag4.xml"/><Relationship Id="rId1" Type="http://schemas.openxmlformats.org/officeDocument/2006/relationships/vmlDrawing" Target="../drawings/vmlDrawing1.vml"/><Relationship Id="rId6" Type="http://schemas.openxmlformats.org/officeDocument/2006/relationships/image" Target="../media/image12.png"/><Relationship Id="rId5" Type="http://schemas.openxmlformats.org/officeDocument/2006/relationships/image" Target="../media/image2.png"/><Relationship Id="rId4" Type="http://schemas.openxmlformats.org/officeDocument/2006/relationships/notesSlide" Target="../notesSlides/notesSlide2.xml"/><Relationship Id="rId9" Type="http://schemas.openxmlformats.org/officeDocument/2006/relationships/image" Target="../media/image11.emf"/></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solidFill>
          <a:srgbClr val="4C575D"/>
        </a:solidFill>
        <a:effectLst/>
      </p:bgPr>
    </p:bg>
    <p:spTree>
      <p:nvGrpSpPr>
        <p:cNvPr id="1" name=""/>
        <p:cNvGrpSpPr/>
        <p:nvPr/>
      </p:nvGrpSpPr>
      <p:grpSpPr>
        <a:xfrm>
          <a:off x="0" y="0"/>
          <a:ext cx="0" cy="0"/>
          <a:chOff x="0" y="0"/>
          <a:chExt cx="0" cy="0"/>
        </a:xfrm>
      </p:grpSpPr>
      <p:pic>
        <p:nvPicPr>
          <p:cNvPr id="14" name="Picture 13">
            <a:extLst>
              <a:ext uri="{FF2B5EF4-FFF2-40B4-BE49-F238E27FC236}">
                <a16:creationId xmlns:a16="http://schemas.microsoft.com/office/drawing/2014/main" id="{7BF92010-0018-4EA5-96AC-2DAF88FBF087}"/>
              </a:ext>
            </a:extLst>
          </p:cNvPr>
          <p:cNvPicPr>
            <a:picLocks noChangeAspect="1"/>
          </p:cNvPicPr>
          <p:nvPr/>
        </p:nvPicPr>
        <p:blipFill rotWithShape="1">
          <a:blip r:embed="rId2"/>
          <a:srcRect l="63388" t="21999" r="-1" b="54201"/>
          <a:stretch/>
        </p:blipFill>
        <p:spPr>
          <a:xfrm>
            <a:off x="5796136" y="352952"/>
            <a:ext cx="3347864" cy="1224136"/>
          </a:xfrm>
          <a:prstGeom prst="rect">
            <a:avLst/>
          </a:prstGeom>
        </p:spPr>
      </p:pic>
      <p:pic>
        <p:nvPicPr>
          <p:cNvPr id="17" name="Picture 16">
            <a:extLst>
              <a:ext uri="{FF2B5EF4-FFF2-40B4-BE49-F238E27FC236}">
                <a16:creationId xmlns:a16="http://schemas.microsoft.com/office/drawing/2014/main" id="{75850FB9-9FB1-4D2C-932E-73BF6D4D55E1}"/>
              </a:ext>
            </a:extLst>
          </p:cNvPr>
          <p:cNvPicPr>
            <a:picLocks noChangeAspect="1"/>
          </p:cNvPicPr>
          <p:nvPr/>
        </p:nvPicPr>
        <p:blipFill rotWithShape="1">
          <a:blip r:embed="rId2"/>
          <a:srcRect l="65750" t="49999" r="11142" b="1"/>
          <a:stretch/>
        </p:blipFill>
        <p:spPr>
          <a:xfrm>
            <a:off x="6012160" y="2571750"/>
            <a:ext cx="2113012" cy="2571750"/>
          </a:xfrm>
          <a:prstGeom prst="rect">
            <a:avLst/>
          </a:prstGeom>
        </p:spPr>
      </p:pic>
      <p:pic>
        <p:nvPicPr>
          <p:cNvPr id="18" name="Picture 17">
            <a:extLst>
              <a:ext uri="{FF2B5EF4-FFF2-40B4-BE49-F238E27FC236}">
                <a16:creationId xmlns:a16="http://schemas.microsoft.com/office/drawing/2014/main" id="{2A86E35B-955A-4250-84CB-AF7EF017BE09}"/>
              </a:ext>
            </a:extLst>
          </p:cNvPr>
          <p:cNvPicPr>
            <a:picLocks noChangeAspect="1"/>
          </p:cNvPicPr>
          <p:nvPr/>
        </p:nvPicPr>
        <p:blipFill rotWithShape="1">
          <a:blip r:embed="rId3"/>
          <a:srcRect l="41854" t="66800" r="29525"/>
          <a:stretch/>
        </p:blipFill>
        <p:spPr>
          <a:xfrm>
            <a:off x="3827140" y="3435846"/>
            <a:ext cx="2617068" cy="1707654"/>
          </a:xfrm>
          <a:prstGeom prst="rect">
            <a:avLst/>
          </a:prstGeom>
        </p:spPr>
      </p:pic>
      <p:sp>
        <p:nvSpPr>
          <p:cNvPr id="8" name="TextBox 7">
            <a:extLst>
              <a:ext uri="{FF2B5EF4-FFF2-40B4-BE49-F238E27FC236}">
                <a16:creationId xmlns:a16="http://schemas.microsoft.com/office/drawing/2014/main" id="{7DC19BC5-D6EE-4212-8A25-DED89D0D9436}"/>
              </a:ext>
            </a:extLst>
          </p:cNvPr>
          <p:cNvSpPr txBox="1"/>
          <p:nvPr/>
        </p:nvSpPr>
        <p:spPr>
          <a:xfrm>
            <a:off x="371076" y="2945955"/>
            <a:ext cx="4909968" cy="1585049"/>
          </a:xfrm>
          <a:prstGeom prst="rect">
            <a:avLst/>
          </a:prstGeom>
          <a:noFill/>
        </p:spPr>
        <p:txBody>
          <a:bodyPr wrap="square" lIns="0" rIns="0" rtlCol="0">
            <a:spAutoFit/>
          </a:bodyPr>
          <a:lstStyle/>
          <a:p>
            <a:pPr>
              <a:spcBef>
                <a:spcPts val="384"/>
              </a:spcBef>
              <a:spcAft>
                <a:spcPts val="600"/>
              </a:spcAft>
            </a:pPr>
            <a:r>
              <a:rPr lang="en-GB" dirty="0" smtClean="0">
                <a:solidFill>
                  <a:schemeClr val="bg1"/>
                </a:solidFill>
              </a:rPr>
              <a:t>European Vocational Skills Week</a:t>
            </a:r>
          </a:p>
          <a:p>
            <a:pPr>
              <a:spcBef>
                <a:spcPts val="384"/>
              </a:spcBef>
              <a:spcAft>
                <a:spcPts val="600"/>
              </a:spcAft>
            </a:pPr>
            <a:r>
              <a:rPr lang="en-GB" dirty="0" smtClean="0">
                <a:solidFill>
                  <a:schemeClr val="bg1"/>
                </a:solidFill>
              </a:rPr>
              <a:t>VET for All - Skills for Life</a:t>
            </a:r>
            <a:endParaRPr lang="en-GB" dirty="0">
              <a:solidFill>
                <a:schemeClr val="bg1"/>
              </a:solidFill>
            </a:endParaRPr>
          </a:p>
          <a:p>
            <a:pPr>
              <a:spcBef>
                <a:spcPts val="384"/>
              </a:spcBef>
              <a:spcAft>
                <a:spcPts val="600"/>
              </a:spcAft>
            </a:pPr>
            <a:r>
              <a:rPr lang="en-GB" dirty="0" smtClean="0">
                <a:solidFill>
                  <a:schemeClr val="bg1"/>
                </a:solidFill>
              </a:rPr>
              <a:t>17th October </a:t>
            </a:r>
            <a:r>
              <a:rPr lang="en-GB" dirty="0">
                <a:solidFill>
                  <a:schemeClr val="bg1"/>
                </a:solidFill>
              </a:rPr>
              <a:t>2019 – </a:t>
            </a:r>
            <a:r>
              <a:rPr lang="en-GB" dirty="0" smtClean="0">
                <a:solidFill>
                  <a:schemeClr val="bg1"/>
                </a:solidFill>
              </a:rPr>
              <a:t>Helsinki</a:t>
            </a:r>
          </a:p>
          <a:p>
            <a:pPr>
              <a:spcBef>
                <a:spcPts val="384"/>
              </a:spcBef>
              <a:spcAft>
                <a:spcPts val="600"/>
              </a:spcAft>
            </a:pPr>
            <a:r>
              <a:rPr lang="en-GB" dirty="0" smtClean="0">
                <a:solidFill>
                  <a:schemeClr val="bg1"/>
                </a:solidFill>
              </a:rPr>
              <a:t>By Georgios Zisimos @</a:t>
            </a:r>
            <a:r>
              <a:rPr lang="en-GB" dirty="0" err="1" smtClean="0">
                <a:solidFill>
                  <a:schemeClr val="bg1"/>
                </a:solidFill>
              </a:rPr>
              <a:t>Gzisimos</a:t>
            </a:r>
            <a:r>
              <a:rPr lang="en-GB" dirty="0" smtClean="0">
                <a:solidFill>
                  <a:schemeClr val="bg1"/>
                </a:solidFill>
              </a:rPr>
              <a:t> </a:t>
            </a:r>
            <a:endParaRPr lang="en-GB" dirty="0">
              <a:solidFill>
                <a:schemeClr val="bg1"/>
              </a:solidFill>
            </a:endParaRPr>
          </a:p>
        </p:txBody>
      </p:sp>
      <p:pic>
        <p:nvPicPr>
          <p:cNvPr id="9" name="Picture 8">
            <a:extLst>
              <a:ext uri="{FF2B5EF4-FFF2-40B4-BE49-F238E27FC236}">
                <a16:creationId xmlns:a16="http://schemas.microsoft.com/office/drawing/2014/main" id="{E2F999AD-01F0-46C4-B8DF-749971865B5A}"/>
              </a:ext>
            </a:extLst>
          </p:cNvPr>
          <p:cNvPicPr>
            <a:picLocks noChangeAspect="1"/>
          </p:cNvPicPr>
          <p:nvPr/>
        </p:nvPicPr>
        <p:blipFill rotWithShape="1">
          <a:blip r:embed="rId4">
            <a:extLst>
              <a:ext uri="{28A0092B-C50C-407E-A947-70E740481C1C}">
                <a14:useLocalDpi xmlns:a14="http://schemas.microsoft.com/office/drawing/2010/main" val="0"/>
              </a:ext>
            </a:extLst>
          </a:blip>
          <a:srcRect l="3773" t="26056" r="3108" b="52401"/>
          <a:stretch/>
        </p:blipFill>
        <p:spPr>
          <a:xfrm>
            <a:off x="160856" y="1414666"/>
            <a:ext cx="8853645" cy="1152527"/>
          </a:xfrm>
          <a:prstGeom prst="rect">
            <a:avLst/>
          </a:prstGeom>
        </p:spPr>
      </p:pic>
      <p:sp>
        <p:nvSpPr>
          <p:cNvPr id="10" name="Subtitle 2">
            <a:extLst>
              <a:ext uri="{FF2B5EF4-FFF2-40B4-BE49-F238E27FC236}">
                <a16:creationId xmlns:a16="http://schemas.microsoft.com/office/drawing/2014/main" id="{FD563722-85B2-4659-BEE2-938148DDAC4F}"/>
              </a:ext>
            </a:extLst>
          </p:cNvPr>
          <p:cNvSpPr txBox="1">
            <a:spLocks/>
          </p:cNvSpPr>
          <p:nvPr/>
        </p:nvSpPr>
        <p:spPr>
          <a:xfrm>
            <a:off x="376763" y="2530782"/>
            <a:ext cx="8401736" cy="864096"/>
          </a:xfrm>
          <a:prstGeom prst="rect">
            <a:avLst/>
          </a:prstGeom>
        </p:spPr>
        <p:txBody>
          <a:bodyPr lIns="0" tIns="0" rIns="0" bIns="0">
            <a:normAutofit/>
          </a:bodyPr>
          <a:lstStyle>
            <a:lvl1pPr marL="0" indent="0" algn="l" defTabSz="914400" rtl="0" eaLnBrk="1" latinLnBrk="0" hangingPunct="1">
              <a:lnSpc>
                <a:spcPct val="100000"/>
              </a:lnSpc>
              <a:spcBef>
                <a:spcPts val="384"/>
              </a:spcBef>
              <a:spcAft>
                <a:spcPts val="600"/>
              </a:spcAft>
              <a:buFont typeface="Arial" panose="020B0604020202020204" pitchFamily="34" charset="0"/>
              <a:buNone/>
              <a:defRPr sz="1600" b="1" kern="1200" cap="none" baseline="0">
                <a:solidFill>
                  <a:schemeClr val="bg2"/>
                </a:solidFill>
                <a:latin typeface="+mn-lt"/>
                <a:ea typeface="+mn-ea"/>
                <a:cs typeface="+mn-cs"/>
              </a:defRPr>
            </a:lvl1pPr>
            <a:lvl2pPr marL="177800" indent="-177800" algn="l" defTabSz="914400" rtl="0" eaLnBrk="1" latinLnBrk="0" hangingPunct="1">
              <a:lnSpc>
                <a:spcPct val="100000"/>
              </a:lnSpc>
              <a:spcBef>
                <a:spcPts val="384"/>
              </a:spcBef>
              <a:spcAft>
                <a:spcPts val="600"/>
              </a:spcAft>
              <a:buClr>
                <a:schemeClr val="bg2"/>
              </a:buClr>
              <a:buFont typeface="Arial" panose="020B0604020202020204" pitchFamily="34" charset="0"/>
              <a:buChar char="•"/>
              <a:defRPr lang="en-US" sz="1400" kern="1200" dirty="0" smtClean="0">
                <a:solidFill>
                  <a:schemeClr val="tx2"/>
                </a:solidFill>
                <a:latin typeface="+mn-lt"/>
                <a:ea typeface="+mn-ea"/>
                <a:cs typeface="+mn-cs"/>
              </a:defRPr>
            </a:lvl2pPr>
            <a:lvl3pPr marL="361950" indent="-184150" algn="l" defTabSz="914400" rtl="0" eaLnBrk="1" latinLnBrk="0" hangingPunct="1">
              <a:lnSpc>
                <a:spcPct val="100000"/>
              </a:lnSpc>
              <a:spcBef>
                <a:spcPts val="384"/>
              </a:spcBef>
              <a:spcAft>
                <a:spcPts val="600"/>
              </a:spcAft>
              <a:buClr>
                <a:schemeClr val="bg2"/>
              </a:buClr>
              <a:buFont typeface="Arial" panose="020B0604020202020204" pitchFamily="34" charset="0"/>
              <a:buChar char="•"/>
              <a:defRPr lang="en-US" sz="1200" kern="1200" dirty="0" smtClean="0">
                <a:solidFill>
                  <a:schemeClr val="tx2"/>
                </a:solidFill>
                <a:latin typeface="+mn-lt"/>
                <a:ea typeface="+mn-ea"/>
                <a:cs typeface="+mn-cs"/>
              </a:defRPr>
            </a:lvl3pPr>
            <a:lvl4pPr marL="539750" indent="-177800" algn="l" defTabSz="914400" rtl="0" eaLnBrk="1" latinLnBrk="0" hangingPunct="1">
              <a:lnSpc>
                <a:spcPct val="100000"/>
              </a:lnSpc>
              <a:spcBef>
                <a:spcPts val="384"/>
              </a:spcBef>
              <a:spcAft>
                <a:spcPts val="600"/>
              </a:spcAft>
              <a:buClr>
                <a:schemeClr val="bg2"/>
              </a:buClr>
              <a:buFont typeface="Arial" panose="020B0604020202020204" pitchFamily="34" charset="0"/>
              <a:buChar char="•"/>
              <a:defRPr lang="en-US" sz="1100" kern="1200" dirty="0" smtClean="0">
                <a:solidFill>
                  <a:schemeClr val="tx2"/>
                </a:solidFill>
                <a:latin typeface="+mn-lt"/>
                <a:ea typeface="+mn-ea"/>
                <a:cs typeface="+mn-cs"/>
              </a:defRPr>
            </a:lvl4pPr>
            <a:lvl5pPr marL="717550" indent="-177800" algn="l" defTabSz="914400" rtl="0" eaLnBrk="1" latinLnBrk="0" hangingPunct="1">
              <a:lnSpc>
                <a:spcPct val="100000"/>
              </a:lnSpc>
              <a:spcBef>
                <a:spcPts val="384"/>
              </a:spcBef>
              <a:spcAft>
                <a:spcPts val="600"/>
              </a:spcAft>
              <a:buClr>
                <a:schemeClr val="bg2"/>
              </a:buClr>
              <a:buFont typeface="Arial" panose="020B0604020202020204" pitchFamily="34" charset="0"/>
              <a:buChar char="•"/>
              <a:defRPr lang="en-GB" sz="1100" kern="1200" dirty="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1800" dirty="0">
                <a:solidFill>
                  <a:schemeClr val="bg1"/>
                </a:solidFill>
              </a:rPr>
              <a:t>Centres of Vocational </a:t>
            </a:r>
            <a:r>
              <a:rPr lang="en-GB" sz="1800" dirty="0" smtClean="0">
                <a:solidFill>
                  <a:schemeClr val="bg1"/>
                </a:solidFill>
              </a:rPr>
              <a:t>Excellence, the ETF experience </a:t>
            </a:r>
            <a:endParaRPr lang="en-US" sz="1800" dirty="0">
              <a:solidFill>
                <a:schemeClr val="bg1"/>
              </a:solidFill>
              <a:latin typeface="Arial" panose="020B0604020202020204" pitchFamily="34" charset="0"/>
              <a:cs typeface="Arial" panose="020B0604020202020204" pitchFamily="34" charset="0"/>
            </a:endParaRPr>
          </a:p>
        </p:txBody>
      </p:sp>
      <p:pic>
        <p:nvPicPr>
          <p:cNvPr id="15" name="Picture 14">
            <a:extLst>
              <a:ext uri="{FF2B5EF4-FFF2-40B4-BE49-F238E27FC236}">
                <a16:creationId xmlns:a16="http://schemas.microsoft.com/office/drawing/2014/main" id="{06197573-ECC4-4510-A02E-6B15907C6EBD}"/>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60856" y="13997"/>
            <a:ext cx="1775591" cy="1437079"/>
          </a:xfrm>
          <a:prstGeom prst="rect">
            <a:avLst/>
          </a:prstGeom>
        </p:spPr>
      </p:pic>
      <p:pic>
        <p:nvPicPr>
          <p:cNvPr id="16" name="Picture 15">
            <a:extLst>
              <a:ext uri="{FF2B5EF4-FFF2-40B4-BE49-F238E27FC236}">
                <a16:creationId xmlns:a16="http://schemas.microsoft.com/office/drawing/2014/main" id="{BAEC00F9-3965-4646-980B-4B05A257A776}"/>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95983" y="4166963"/>
            <a:ext cx="1062176" cy="859675"/>
          </a:xfrm>
          <a:prstGeom prst="rect">
            <a:avLst/>
          </a:prstGeom>
        </p:spPr>
      </p:pic>
      <p:pic>
        <p:nvPicPr>
          <p:cNvPr id="12" name="Picture 11">
            <a:extLst>
              <a:ext uri="{FF2B5EF4-FFF2-40B4-BE49-F238E27FC236}">
                <a16:creationId xmlns:a16="http://schemas.microsoft.com/office/drawing/2014/main" id="{1E9DA888-A54C-4CEC-ADFB-18E999721EDA}"/>
              </a:ext>
            </a:extLst>
          </p:cNvPr>
          <p:cNvPicPr>
            <a:picLocks noChangeAspect="1"/>
          </p:cNvPicPr>
          <p:nvPr/>
        </p:nvPicPr>
        <p:blipFill rotWithShape="1">
          <a:blip r:embed="rId2"/>
          <a:srcRect r="40550" b="66800"/>
          <a:stretch/>
        </p:blipFill>
        <p:spPr>
          <a:xfrm>
            <a:off x="108012" y="174797"/>
            <a:ext cx="5436096" cy="1707654"/>
          </a:xfrm>
          <a:prstGeom prst="rect">
            <a:avLst/>
          </a:prstGeom>
        </p:spPr>
      </p:pic>
      <p:pic>
        <p:nvPicPr>
          <p:cNvPr id="13" name="Picture 12">
            <a:extLst>
              <a:ext uri="{FF2B5EF4-FFF2-40B4-BE49-F238E27FC236}">
                <a16:creationId xmlns:a16="http://schemas.microsoft.com/office/drawing/2014/main" id="{86CAE6DB-689E-4DBD-9C75-375962F42FF9}"/>
              </a:ext>
            </a:extLst>
          </p:cNvPr>
          <p:cNvPicPr>
            <a:picLocks noChangeAspect="1"/>
          </p:cNvPicPr>
          <p:nvPr/>
        </p:nvPicPr>
        <p:blipFill rotWithShape="1">
          <a:blip r:embed="rId2"/>
          <a:srcRect l="57875" t="62599" r="36612" b="1"/>
          <a:stretch/>
        </p:blipFill>
        <p:spPr>
          <a:xfrm>
            <a:off x="5292080" y="3219822"/>
            <a:ext cx="504056" cy="1923678"/>
          </a:xfrm>
          <a:prstGeom prst="rect">
            <a:avLst/>
          </a:prstGeom>
        </p:spPr>
      </p:pic>
    </p:spTree>
    <p:extLst>
      <p:ext uri="{BB962C8B-B14F-4D97-AF65-F5344CB8AC3E}">
        <p14:creationId xmlns:p14="http://schemas.microsoft.com/office/powerpoint/2010/main" val="27445413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6" fill="hold" nodeType="with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strips(downRight)">
                                      <p:cBhvr>
                                        <p:cTn id="7" dur="1000"/>
                                        <p:tgtEl>
                                          <p:spTgt spid="12"/>
                                        </p:tgtEl>
                                      </p:cBhvr>
                                    </p:animEffect>
                                  </p:childTnLst>
                                </p:cTn>
                              </p:par>
                              <p:par>
                                <p:cTn id="8" presetID="18" presetClass="entr" presetSubtype="9" fill="hold" nodeType="withEffect">
                                  <p:stCondLst>
                                    <p:cond delay="1050"/>
                                  </p:stCondLst>
                                  <p:childTnLst>
                                    <p:set>
                                      <p:cBhvr>
                                        <p:cTn id="9" dur="1" fill="hold">
                                          <p:stCondLst>
                                            <p:cond delay="0"/>
                                          </p:stCondLst>
                                        </p:cTn>
                                        <p:tgtEl>
                                          <p:spTgt spid="13"/>
                                        </p:tgtEl>
                                        <p:attrNameLst>
                                          <p:attrName>style.visibility</p:attrName>
                                        </p:attrNameLst>
                                      </p:cBhvr>
                                      <p:to>
                                        <p:strVal val="visible"/>
                                      </p:to>
                                    </p:set>
                                    <p:animEffect transition="in" filter="strips(upLeft)">
                                      <p:cBhvr>
                                        <p:cTn id="10" dur="1000"/>
                                        <p:tgtEl>
                                          <p:spTgt spid="13"/>
                                        </p:tgtEl>
                                      </p:cBhvr>
                                    </p:animEffect>
                                  </p:childTnLst>
                                </p:cTn>
                              </p:par>
                              <p:par>
                                <p:cTn id="11" presetID="18" presetClass="entr" presetSubtype="9" fill="hold" nodeType="withEffect">
                                  <p:stCondLst>
                                    <p:cond delay="700"/>
                                  </p:stCondLst>
                                  <p:childTnLst>
                                    <p:set>
                                      <p:cBhvr>
                                        <p:cTn id="12" dur="1" fill="hold">
                                          <p:stCondLst>
                                            <p:cond delay="0"/>
                                          </p:stCondLst>
                                        </p:cTn>
                                        <p:tgtEl>
                                          <p:spTgt spid="14"/>
                                        </p:tgtEl>
                                        <p:attrNameLst>
                                          <p:attrName>style.visibility</p:attrName>
                                        </p:attrNameLst>
                                      </p:cBhvr>
                                      <p:to>
                                        <p:strVal val="visible"/>
                                      </p:to>
                                    </p:set>
                                    <p:animEffect transition="in" filter="strips(upLeft)">
                                      <p:cBhvr>
                                        <p:cTn id="13" dur="1000"/>
                                        <p:tgtEl>
                                          <p:spTgt spid="14"/>
                                        </p:tgtEl>
                                      </p:cBhvr>
                                    </p:animEffect>
                                  </p:childTnLst>
                                </p:cTn>
                              </p:par>
                              <p:par>
                                <p:cTn id="14" presetID="18" presetClass="entr" presetSubtype="9" fill="hold" nodeType="withEffect">
                                  <p:stCondLst>
                                    <p:cond delay="1100"/>
                                  </p:stCondLst>
                                  <p:childTnLst>
                                    <p:set>
                                      <p:cBhvr>
                                        <p:cTn id="15" dur="1" fill="hold">
                                          <p:stCondLst>
                                            <p:cond delay="0"/>
                                          </p:stCondLst>
                                        </p:cTn>
                                        <p:tgtEl>
                                          <p:spTgt spid="17"/>
                                        </p:tgtEl>
                                        <p:attrNameLst>
                                          <p:attrName>style.visibility</p:attrName>
                                        </p:attrNameLst>
                                      </p:cBhvr>
                                      <p:to>
                                        <p:strVal val="visible"/>
                                      </p:to>
                                    </p:set>
                                    <p:animEffect transition="in" filter="strips(upLeft)">
                                      <p:cBhvr>
                                        <p:cTn id="16" dur="1000"/>
                                        <p:tgtEl>
                                          <p:spTgt spid="17"/>
                                        </p:tgtEl>
                                      </p:cBhvr>
                                    </p:animEffect>
                                  </p:childTnLst>
                                </p:cTn>
                              </p:par>
                              <p:par>
                                <p:cTn id="17" presetID="18" presetClass="entr" presetSubtype="9" fill="hold" nodeType="withEffect">
                                  <p:stCondLst>
                                    <p:cond delay="1500"/>
                                  </p:stCondLst>
                                  <p:childTnLst>
                                    <p:set>
                                      <p:cBhvr>
                                        <p:cTn id="18" dur="1" fill="hold">
                                          <p:stCondLst>
                                            <p:cond delay="0"/>
                                          </p:stCondLst>
                                        </p:cTn>
                                        <p:tgtEl>
                                          <p:spTgt spid="18"/>
                                        </p:tgtEl>
                                        <p:attrNameLst>
                                          <p:attrName>style.visibility</p:attrName>
                                        </p:attrNameLst>
                                      </p:cBhvr>
                                      <p:to>
                                        <p:strVal val="visible"/>
                                      </p:to>
                                    </p:set>
                                    <p:animEffect transition="in" filter="strips(upLeft)">
                                      <p:cBhvr>
                                        <p:cTn id="19" dur="10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 name="Rectangle 41"/>
          <p:cNvSpPr/>
          <p:nvPr/>
        </p:nvSpPr>
        <p:spPr>
          <a:xfrm>
            <a:off x="7273993" y="1910183"/>
            <a:ext cx="1467516" cy="2461766"/>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0" name="Rectangle 39"/>
          <p:cNvSpPr/>
          <p:nvPr/>
        </p:nvSpPr>
        <p:spPr>
          <a:xfrm>
            <a:off x="5542639" y="1910182"/>
            <a:ext cx="1467516" cy="2461767"/>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8" name="Rectangle 37"/>
          <p:cNvSpPr/>
          <p:nvPr/>
        </p:nvSpPr>
        <p:spPr>
          <a:xfrm>
            <a:off x="3816801" y="1921494"/>
            <a:ext cx="1467516" cy="2450456"/>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6" name="Rectangle 35"/>
          <p:cNvSpPr/>
          <p:nvPr/>
        </p:nvSpPr>
        <p:spPr>
          <a:xfrm>
            <a:off x="2090963" y="1921494"/>
            <a:ext cx="1467516" cy="2450456"/>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Rectangle 5"/>
          <p:cNvSpPr/>
          <p:nvPr/>
        </p:nvSpPr>
        <p:spPr>
          <a:xfrm>
            <a:off x="365125" y="1923677"/>
            <a:ext cx="1467516" cy="2448273"/>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id="{29ED8003-4B14-449B-B3B4-26EEEC27BD77}"/>
              </a:ext>
            </a:extLst>
          </p:cNvPr>
          <p:cNvSpPr>
            <a:spLocks noGrp="1"/>
          </p:cNvSpPr>
          <p:nvPr>
            <p:ph type="title"/>
          </p:nvPr>
        </p:nvSpPr>
        <p:spPr/>
        <p:txBody>
          <a:bodyPr/>
          <a:lstStyle/>
          <a:p>
            <a:pPr marL="228600" indent="-228600">
              <a:spcAft>
                <a:spcPts val="600"/>
              </a:spcAft>
              <a:buClr>
                <a:srgbClr val="0092BB"/>
              </a:buClr>
              <a:defRPr/>
            </a:pPr>
            <a:r>
              <a:rPr lang="en-GB" cap="all" dirty="0">
                <a:solidFill>
                  <a:schemeClr val="bg2"/>
                </a:solidFill>
                <a:latin typeface="MontrealTS-Bold" panose="02000503020000020003" pitchFamily="50" charset="0"/>
                <a:cs typeface="Tahoma" pitchFamily="34" charset="0"/>
              </a:rPr>
              <a:t>the most common elements</a:t>
            </a:r>
          </a:p>
        </p:txBody>
      </p:sp>
      <p:sp>
        <p:nvSpPr>
          <p:cNvPr id="7" name="Text Placeholder 6">
            <a:extLst>
              <a:ext uri="{FF2B5EF4-FFF2-40B4-BE49-F238E27FC236}">
                <a16:creationId xmlns:a16="http://schemas.microsoft.com/office/drawing/2014/main" id="{DA1C9796-190B-4CD6-B446-E1F1C7D87DCD}"/>
              </a:ext>
            </a:extLst>
          </p:cNvPr>
          <p:cNvSpPr>
            <a:spLocks noGrp="1"/>
          </p:cNvSpPr>
          <p:nvPr>
            <p:ph type="body" sz="quarter" idx="10"/>
          </p:nvPr>
        </p:nvSpPr>
        <p:spPr>
          <a:xfrm>
            <a:off x="365125" y="1332450"/>
            <a:ext cx="8370863" cy="452223"/>
          </a:xfrm>
          <a:solidFill>
            <a:srgbClr val="00B0F0"/>
          </a:solidFill>
        </p:spPr>
        <p:txBody>
          <a:bodyPr anchor="ctr">
            <a:normAutofit/>
          </a:bodyPr>
          <a:lstStyle/>
          <a:p>
            <a:pPr algn="ctr"/>
            <a:r>
              <a:rPr lang="en-GB" dirty="0" smtClean="0">
                <a:solidFill>
                  <a:schemeClr val="bg1"/>
                </a:solidFill>
              </a:rPr>
              <a:t>ETF partner countries are mainly middle-income </a:t>
            </a:r>
            <a:r>
              <a:rPr lang="en-GB" dirty="0">
                <a:solidFill>
                  <a:schemeClr val="bg1"/>
                </a:solidFill>
              </a:rPr>
              <a:t>or </a:t>
            </a:r>
            <a:r>
              <a:rPr lang="en-GB" dirty="0" smtClean="0">
                <a:solidFill>
                  <a:schemeClr val="bg1"/>
                </a:solidFill>
              </a:rPr>
              <a:t>in economic transition </a:t>
            </a:r>
          </a:p>
        </p:txBody>
      </p:sp>
      <p:sp>
        <p:nvSpPr>
          <p:cNvPr id="3" name="Footer Placeholder 2">
            <a:extLst>
              <a:ext uri="{FF2B5EF4-FFF2-40B4-BE49-F238E27FC236}">
                <a16:creationId xmlns:a16="http://schemas.microsoft.com/office/drawing/2014/main" id="{76B44909-D1DB-4B53-8046-FB0E66F0648A}"/>
              </a:ext>
            </a:extLst>
          </p:cNvPr>
          <p:cNvSpPr>
            <a:spLocks noGrp="1"/>
          </p:cNvSpPr>
          <p:nvPr>
            <p:ph type="ftr" sz="quarter" idx="12"/>
          </p:nvPr>
        </p:nvSpPr>
        <p:spPr/>
        <p:txBody>
          <a:bodyPr>
            <a:normAutofit/>
          </a:bodyPr>
          <a:lstStyle/>
          <a:p>
            <a:r>
              <a:rPr lang="en-GB" dirty="0" smtClean="0"/>
              <a:t>ETF – Mapping of Excellence </a:t>
            </a:r>
            <a:endParaRPr lang="en-GB" dirty="0"/>
          </a:p>
        </p:txBody>
      </p:sp>
      <p:sp>
        <p:nvSpPr>
          <p:cNvPr id="4" name="Slide Number Placeholder 3">
            <a:extLst>
              <a:ext uri="{FF2B5EF4-FFF2-40B4-BE49-F238E27FC236}">
                <a16:creationId xmlns:a16="http://schemas.microsoft.com/office/drawing/2014/main" id="{D63549D7-C5C7-49C6-ABB9-9D3E509FFB0F}"/>
              </a:ext>
            </a:extLst>
          </p:cNvPr>
          <p:cNvSpPr>
            <a:spLocks noGrp="1"/>
          </p:cNvSpPr>
          <p:nvPr>
            <p:ph type="sldNum" sz="quarter" idx="11"/>
          </p:nvPr>
        </p:nvSpPr>
        <p:spPr/>
        <p:txBody>
          <a:bodyPr/>
          <a:lstStyle/>
          <a:p>
            <a:fld id="{BA7DDD0C-F7B3-44FD-8FF2-ED85422D685B}" type="slidenum">
              <a:rPr lang="en-GB" smtClean="0"/>
              <a:pPr/>
              <a:t>10</a:t>
            </a:fld>
            <a:endParaRPr lang="en-GB" dirty="0"/>
          </a:p>
        </p:txBody>
      </p:sp>
      <p:sp>
        <p:nvSpPr>
          <p:cNvPr id="12" name="TextBox 11">
            <a:extLst>
              <a:ext uri="{FF2B5EF4-FFF2-40B4-BE49-F238E27FC236}">
                <a16:creationId xmlns:a16="http://schemas.microsoft.com/office/drawing/2014/main" id="{AD7ECB47-0106-41BE-812C-C2BC9DBFD660}"/>
              </a:ext>
            </a:extLst>
          </p:cNvPr>
          <p:cNvSpPr txBox="1"/>
          <p:nvPr/>
        </p:nvSpPr>
        <p:spPr>
          <a:xfrm>
            <a:off x="438061" y="2946222"/>
            <a:ext cx="1321644" cy="1169551"/>
          </a:xfrm>
          <a:prstGeom prst="rect">
            <a:avLst/>
          </a:prstGeom>
          <a:noFill/>
        </p:spPr>
        <p:txBody>
          <a:bodyPr wrap="square" rtlCol="0">
            <a:spAutoFit/>
          </a:bodyPr>
          <a:lstStyle/>
          <a:p>
            <a:pPr algn="ctr">
              <a:defRPr/>
            </a:pPr>
            <a:r>
              <a:rPr lang="en-GB" sz="1400" dirty="0">
                <a:solidFill>
                  <a:prstClr val="white"/>
                </a:solidFill>
              </a:rPr>
              <a:t>Establishing business-education partnerships</a:t>
            </a:r>
            <a:endParaRPr lang="en-US" sz="1400" dirty="0">
              <a:solidFill>
                <a:prstClr val="white"/>
              </a:solidFill>
            </a:endParaRPr>
          </a:p>
          <a:p>
            <a:pPr lvl="0" algn="ctr">
              <a:defRPr/>
            </a:pPr>
            <a:r>
              <a:rPr lang="en-GB" sz="1400" dirty="0" smtClean="0">
                <a:solidFill>
                  <a:prstClr val="white"/>
                </a:solidFill>
                <a:latin typeface="Arial"/>
              </a:rPr>
              <a:t>continuum</a:t>
            </a:r>
            <a:endParaRPr kumimoji="0" lang="en-US" sz="1400" b="0" i="0" u="none" strike="noStrike" kern="1200" cap="none" spc="0" normalizeH="0" baseline="0" noProof="0" dirty="0" smtClean="0">
              <a:ln>
                <a:noFill/>
              </a:ln>
              <a:solidFill>
                <a:prstClr val="white"/>
              </a:solidFill>
              <a:effectLst/>
              <a:uLnTx/>
              <a:uFillTx/>
              <a:latin typeface="Arial"/>
            </a:endParaRPr>
          </a:p>
        </p:txBody>
      </p:sp>
      <p:sp>
        <p:nvSpPr>
          <p:cNvPr id="13" name="TextBox 12">
            <a:extLst>
              <a:ext uri="{FF2B5EF4-FFF2-40B4-BE49-F238E27FC236}">
                <a16:creationId xmlns:a16="http://schemas.microsoft.com/office/drawing/2014/main" id="{9EFE6566-D554-4AAB-BB24-85082E969388}"/>
              </a:ext>
            </a:extLst>
          </p:cNvPr>
          <p:cNvSpPr txBox="1"/>
          <p:nvPr/>
        </p:nvSpPr>
        <p:spPr>
          <a:xfrm>
            <a:off x="2102027" y="2868777"/>
            <a:ext cx="1445387" cy="1384995"/>
          </a:xfrm>
          <a:prstGeom prst="rect">
            <a:avLst/>
          </a:prstGeom>
          <a:noFill/>
        </p:spPr>
        <p:txBody>
          <a:bodyPr wrap="square" rtlCol="0">
            <a:spAutoFit/>
          </a:bodyPr>
          <a:lstStyle/>
          <a:p>
            <a:pPr lvl="0" algn="ctr">
              <a:defRPr/>
            </a:pPr>
            <a:r>
              <a:rPr lang="en-GB" sz="1400" dirty="0" smtClean="0">
                <a:solidFill>
                  <a:prstClr val="white"/>
                </a:solidFill>
              </a:rPr>
              <a:t>Providing </a:t>
            </a:r>
            <a:r>
              <a:rPr lang="en-GB" sz="1400" dirty="0">
                <a:solidFill>
                  <a:prstClr val="white"/>
                </a:solidFill>
              </a:rPr>
              <a:t>people with labour market relevant skills in a lifelong learning </a:t>
            </a:r>
            <a:endParaRPr kumimoji="0" lang="en-US" sz="1400" b="0" i="0" u="none" strike="noStrike" kern="1200" cap="none" spc="0" normalizeH="0" baseline="0" noProof="0" dirty="0">
              <a:ln>
                <a:noFill/>
              </a:ln>
              <a:solidFill>
                <a:prstClr val="white"/>
              </a:solidFill>
              <a:effectLst/>
              <a:uLnTx/>
              <a:uFillTx/>
              <a:latin typeface="Arial"/>
            </a:endParaRPr>
          </a:p>
        </p:txBody>
      </p:sp>
      <p:sp>
        <p:nvSpPr>
          <p:cNvPr id="14" name="TextBox 13">
            <a:extLst>
              <a:ext uri="{FF2B5EF4-FFF2-40B4-BE49-F238E27FC236}">
                <a16:creationId xmlns:a16="http://schemas.microsoft.com/office/drawing/2014/main" id="{1518A830-C74A-4604-B339-754F06810D39}"/>
              </a:ext>
            </a:extLst>
          </p:cNvPr>
          <p:cNvSpPr txBox="1"/>
          <p:nvPr/>
        </p:nvSpPr>
        <p:spPr>
          <a:xfrm>
            <a:off x="3743865" y="2803891"/>
            <a:ext cx="1639861" cy="1600438"/>
          </a:xfrm>
          <a:prstGeom prst="rect">
            <a:avLst/>
          </a:prstGeom>
          <a:noFill/>
        </p:spPr>
        <p:txBody>
          <a:bodyPr wrap="square" rtlCol="0">
            <a:spAutoFit/>
          </a:bodyPr>
          <a:lstStyle/>
          <a:p>
            <a:pPr lvl="0" algn="ctr">
              <a:defRPr/>
            </a:pPr>
            <a:r>
              <a:rPr lang="en-GB" sz="1400" dirty="0">
                <a:solidFill>
                  <a:prstClr val="white"/>
                </a:solidFill>
                <a:latin typeface="Arial"/>
              </a:rPr>
              <a:t>Development, introduction or presence of innovative teaching and training methodologies </a:t>
            </a:r>
            <a:endParaRPr lang="en-US" sz="1400" dirty="0">
              <a:solidFill>
                <a:prstClr val="white"/>
              </a:solidFill>
              <a:latin typeface="Arial"/>
            </a:endParaRPr>
          </a:p>
        </p:txBody>
      </p:sp>
      <p:sp>
        <p:nvSpPr>
          <p:cNvPr id="15" name="TextBox 14">
            <a:extLst>
              <a:ext uri="{FF2B5EF4-FFF2-40B4-BE49-F238E27FC236}">
                <a16:creationId xmlns:a16="http://schemas.microsoft.com/office/drawing/2014/main" id="{461377D8-5C74-4A13-A2D1-11D936EBDB18}"/>
              </a:ext>
            </a:extLst>
          </p:cNvPr>
          <p:cNvSpPr txBox="1"/>
          <p:nvPr/>
        </p:nvSpPr>
        <p:spPr>
          <a:xfrm>
            <a:off x="7341022" y="2758374"/>
            <a:ext cx="1321200" cy="1384995"/>
          </a:xfrm>
          <a:prstGeom prst="rect">
            <a:avLst/>
          </a:prstGeom>
          <a:noFill/>
        </p:spPr>
        <p:txBody>
          <a:bodyPr wrap="square" rtlCol="0">
            <a:spAutoFit/>
          </a:bodyPr>
          <a:lstStyle/>
          <a:p>
            <a:pPr lvl="0" algn="ctr">
              <a:defRPr/>
            </a:pPr>
            <a:r>
              <a:rPr lang="en-GB" sz="1400" dirty="0">
                <a:solidFill>
                  <a:prstClr val="white"/>
                </a:solidFill>
                <a:latin typeface="Arial"/>
              </a:rPr>
              <a:t>Investing in the continuing professional development of teachers and trainers</a:t>
            </a:r>
            <a:endParaRPr lang="en-US" sz="1400" dirty="0">
              <a:solidFill>
                <a:prstClr val="white"/>
              </a:solidFill>
              <a:latin typeface="Arial"/>
            </a:endParaRPr>
          </a:p>
        </p:txBody>
      </p:sp>
      <p:grpSp>
        <p:nvGrpSpPr>
          <p:cNvPr id="19" name="Group 18">
            <a:extLst>
              <a:ext uri="{FF2B5EF4-FFF2-40B4-BE49-F238E27FC236}">
                <a16:creationId xmlns:a16="http://schemas.microsoft.com/office/drawing/2014/main" id="{D424FECA-C14C-4E03-862E-D0BFA21C4D15}"/>
              </a:ext>
            </a:extLst>
          </p:cNvPr>
          <p:cNvGrpSpPr/>
          <p:nvPr/>
        </p:nvGrpSpPr>
        <p:grpSpPr>
          <a:xfrm>
            <a:off x="4203713" y="2028839"/>
            <a:ext cx="726479" cy="726477"/>
            <a:chOff x="2642658" y="2556460"/>
            <a:chExt cx="609166" cy="609164"/>
          </a:xfrm>
          <a:noFill/>
        </p:grpSpPr>
        <p:sp>
          <p:nvSpPr>
            <p:cNvPr id="20" name="Oval 19">
              <a:extLst>
                <a:ext uri="{FF2B5EF4-FFF2-40B4-BE49-F238E27FC236}">
                  <a16:creationId xmlns:a16="http://schemas.microsoft.com/office/drawing/2014/main" id="{25D71AF9-6BEC-4B25-B8FC-E59602B7997A}"/>
                </a:ext>
              </a:extLst>
            </p:cNvPr>
            <p:cNvSpPr/>
            <p:nvPr/>
          </p:nvSpPr>
          <p:spPr>
            <a:xfrm>
              <a:off x="2642658" y="2556460"/>
              <a:ext cx="609166" cy="609164"/>
            </a:xfrm>
            <a:prstGeom prst="ellipse">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rial"/>
                <a:ea typeface="+mn-ea"/>
                <a:cs typeface="+mn-cs"/>
              </a:endParaRPr>
            </a:p>
          </p:txBody>
        </p:sp>
        <p:pic>
          <p:nvPicPr>
            <p:cNvPr id="21" name="Graphic 43">
              <a:extLst>
                <a:ext uri="{FF2B5EF4-FFF2-40B4-BE49-F238E27FC236}">
                  <a16:creationId xmlns:a16="http://schemas.microsoft.com/office/drawing/2014/main" id="{1384A8C7-7ED1-4DFB-9023-8AB063024776}"/>
                </a:ext>
              </a:extLst>
            </p:cNvPr>
            <p:cNvPicPr>
              <a:picLocks noChangeAspect="1"/>
            </p:cNvPicPr>
            <p:nvPr/>
          </p:nvPicPr>
          <p:blipFill>
            <a:blip r:embed="rId4">
              <a:extLst>
                <a:ext uri="{96DAC541-7B7A-43D3-8B79-37D633B846F1}">
                  <asvg:svgBlip xmlns:asvg="http://schemas.microsoft.com/office/drawing/2016/SVG/main" xmlns="" r:embed="rId6"/>
                </a:ext>
              </a:extLst>
            </a:blip>
            <a:stretch>
              <a:fillRect/>
            </a:stretch>
          </p:blipFill>
          <p:spPr>
            <a:xfrm>
              <a:off x="2768439" y="2682240"/>
              <a:ext cx="357604" cy="357604"/>
            </a:xfrm>
            <a:prstGeom prst="rect">
              <a:avLst/>
            </a:prstGeom>
            <a:grpFill/>
          </p:spPr>
        </p:pic>
      </p:grpSp>
      <p:grpSp>
        <p:nvGrpSpPr>
          <p:cNvPr id="22" name="Group 21">
            <a:extLst>
              <a:ext uri="{FF2B5EF4-FFF2-40B4-BE49-F238E27FC236}">
                <a16:creationId xmlns:a16="http://schemas.microsoft.com/office/drawing/2014/main" id="{25BAFB58-F9B4-4C67-8EED-FF5E7C4282D1}"/>
              </a:ext>
            </a:extLst>
          </p:cNvPr>
          <p:cNvGrpSpPr/>
          <p:nvPr/>
        </p:nvGrpSpPr>
        <p:grpSpPr>
          <a:xfrm>
            <a:off x="2469175" y="2031897"/>
            <a:ext cx="726479" cy="726477"/>
            <a:chOff x="7422574" y="2866818"/>
            <a:chExt cx="609166" cy="609164"/>
          </a:xfrm>
          <a:noFill/>
        </p:grpSpPr>
        <p:sp>
          <p:nvSpPr>
            <p:cNvPr id="23" name="Oval 22">
              <a:extLst>
                <a:ext uri="{FF2B5EF4-FFF2-40B4-BE49-F238E27FC236}">
                  <a16:creationId xmlns:a16="http://schemas.microsoft.com/office/drawing/2014/main" id="{B4248A32-144D-4AE0-9FFB-FB131F6E8D7F}"/>
                </a:ext>
              </a:extLst>
            </p:cNvPr>
            <p:cNvSpPr/>
            <p:nvPr/>
          </p:nvSpPr>
          <p:spPr>
            <a:xfrm>
              <a:off x="7422574" y="2866818"/>
              <a:ext cx="609166" cy="609164"/>
            </a:xfrm>
            <a:prstGeom prst="ellipse">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rial"/>
                <a:ea typeface="+mn-ea"/>
                <a:cs typeface="+mn-cs"/>
              </a:endParaRPr>
            </a:p>
          </p:txBody>
        </p:sp>
        <p:pic>
          <p:nvPicPr>
            <p:cNvPr id="24" name="Graphic 45">
              <a:extLst>
                <a:ext uri="{FF2B5EF4-FFF2-40B4-BE49-F238E27FC236}">
                  <a16:creationId xmlns:a16="http://schemas.microsoft.com/office/drawing/2014/main" id="{BF44139B-726A-4ABE-89A3-53609E51ACAB}"/>
                </a:ext>
              </a:extLst>
            </p:cNvPr>
            <p:cNvPicPr>
              <a:picLocks noChangeAspect="1"/>
            </p:cNvPicPr>
            <p:nvPr/>
          </p:nvPicPr>
          <p:blipFill>
            <a:blip r:embed="rId7">
              <a:extLst>
                <a:ext uri="{96DAC541-7B7A-43D3-8B79-37D633B846F1}">
                  <asvg:svgBlip xmlns:asvg="http://schemas.microsoft.com/office/drawing/2016/SVG/main" xmlns="" r:embed="rId8"/>
                </a:ext>
              </a:extLst>
            </a:blip>
            <a:stretch>
              <a:fillRect/>
            </a:stretch>
          </p:blipFill>
          <p:spPr>
            <a:xfrm>
              <a:off x="7579351" y="3023594"/>
              <a:ext cx="295612" cy="295612"/>
            </a:xfrm>
            <a:prstGeom prst="rect">
              <a:avLst/>
            </a:prstGeom>
            <a:grpFill/>
          </p:spPr>
        </p:pic>
      </p:grpSp>
      <p:sp>
        <p:nvSpPr>
          <p:cNvPr id="28" name="TextBox 27">
            <a:extLst>
              <a:ext uri="{FF2B5EF4-FFF2-40B4-BE49-F238E27FC236}">
                <a16:creationId xmlns:a16="http://schemas.microsoft.com/office/drawing/2014/main" id="{AD7ECB47-0106-41BE-812C-C2BC9DBFD660}"/>
              </a:ext>
            </a:extLst>
          </p:cNvPr>
          <p:cNvSpPr txBox="1"/>
          <p:nvPr/>
        </p:nvSpPr>
        <p:spPr>
          <a:xfrm>
            <a:off x="5615176" y="2742208"/>
            <a:ext cx="1321644" cy="1384995"/>
          </a:xfrm>
          <a:prstGeom prst="rect">
            <a:avLst/>
          </a:prstGeom>
          <a:noFill/>
        </p:spPr>
        <p:txBody>
          <a:bodyPr wrap="square" rtlCol="0">
            <a:spAutoFit/>
          </a:bodyPr>
          <a:lstStyle/>
          <a:p>
            <a:pPr lvl="0" algn="ctr">
              <a:defRPr/>
            </a:pPr>
            <a:r>
              <a:rPr lang="en-GB" sz="1400" dirty="0">
                <a:solidFill>
                  <a:prstClr val="white"/>
                </a:solidFill>
                <a:latin typeface="Arial"/>
              </a:rPr>
              <a:t>Development, introduction or presence of innovative curricula and pedagogies </a:t>
            </a:r>
            <a:endParaRPr lang="en-US" sz="1400" dirty="0">
              <a:solidFill>
                <a:prstClr val="white"/>
              </a:solidFill>
              <a:latin typeface="Arial"/>
            </a:endParaRPr>
          </a:p>
        </p:txBody>
      </p:sp>
      <p:grpSp>
        <p:nvGrpSpPr>
          <p:cNvPr id="29" name="Group 28">
            <a:extLst>
              <a:ext uri="{FF2B5EF4-FFF2-40B4-BE49-F238E27FC236}">
                <a16:creationId xmlns:a16="http://schemas.microsoft.com/office/drawing/2014/main" id="{7C84B4CA-18DA-4458-B96C-42C8B76F5B8D}"/>
              </a:ext>
            </a:extLst>
          </p:cNvPr>
          <p:cNvGrpSpPr/>
          <p:nvPr/>
        </p:nvGrpSpPr>
        <p:grpSpPr>
          <a:xfrm>
            <a:off x="5908707" y="2028838"/>
            <a:ext cx="726479" cy="726477"/>
            <a:chOff x="1017898" y="2556460"/>
            <a:chExt cx="609166" cy="609164"/>
          </a:xfrm>
          <a:noFill/>
        </p:grpSpPr>
        <p:sp>
          <p:nvSpPr>
            <p:cNvPr id="30" name="Oval 29">
              <a:extLst>
                <a:ext uri="{FF2B5EF4-FFF2-40B4-BE49-F238E27FC236}">
                  <a16:creationId xmlns:a16="http://schemas.microsoft.com/office/drawing/2014/main" id="{2C42C1BD-5E2D-4B7A-8DC9-93101F562121}"/>
                </a:ext>
              </a:extLst>
            </p:cNvPr>
            <p:cNvSpPr/>
            <p:nvPr/>
          </p:nvSpPr>
          <p:spPr>
            <a:xfrm>
              <a:off x="1017898" y="2556460"/>
              <a:ext cx="609166" cy="609164"/>
            </a:xfrm>
            <a:prstGeom prst="ellipse">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rial"/>
                <a:ea typeface="+mn-ea"/>
                <a:cs typeface="+mn-cs"/>
              </a:endParaRPr>
            </a:p>
          </p:txBody>
        </p:sp>
        <p:pic>
          <p:nvPicPr>
            <p:cNvPr id="31" name="Graphic 33">
              <a:extLst>
                <a:ext uri="{FF2B5EF4-FFF2-40B4-BE49-F238E27FC236}">
                  <a16:creationId xmlns:a16="http://schemas.microsoft.com/office/drawing/2014/main" id="{D5721B6B-740E-407A-99F7-9D2F14AEAD81}"/>
                </a:ext>
              </a:extLst>
            </p:cNvPr>
            <p:cNvPicPr>
              <a:picLocks noChangeAspect="1"/>
            </p:cNvPicPr>
            <p:nvPr/>
          </p:nvPicPr>
          <p:blipFill>
            <a:blip r:embed="rId9">
              <a:extLst>
                <a:ext uri="{96DAC541-7B7A-43D3-8B79-37D633B846F1}">
                  <asvg:svgBlip xmlns:asvg="http://schemas.microsoft.com/office/drawing/2016/SVG/main" xmlns="" r:embed="rId10"/>
                </a:ext>
              </a:extLst>
            </a:blip>
            <a:stretch>
              <a:fillRect/>
            </a:stretch>
          </p:blipFill>
          <p:spPr>
            <a:xfrm>
              <a:off x="1162429" y="2707382"/>
              <a:ext cx="304800" cy="304800"/>
            </a:xfrm>
            <a:prstGeom prst="rect">
              <a:avLst/>
            </a:prstGeom>
            <a:grpFill/>
          </p:spPr>
        </p:pic>
      </p:grpSp>
      <p:cxnSp>
        <p:nvCxnSpPr>
          <p:cNvPr id="37" name="Straight Connector 36">
            <a:extLst>
              <a:ext uri="{FF2B5EF4-FFF2-40B4-BE49-F238E27FC236}">
                <a16:creationId xmlns:a16="http://schemas.microsoft.com/office/drawing/2014/main" id="{0F7AF19A-7837-4439-AB2A-C1E2345AC7F1}"/>
              </a:ext>
            </a:extLst>
          </p:cNvPr>
          <p:cNvCxnSpPr/>
          <p:nvPr/>
        </p:nvCxnSpPr>
        <p:spPr>
          <a:xfrm>
            <a:off x="3687640" y="1922040"/>
            <a:ext cx="0" cy="2231702"/>
          </a:xfrm>
          <a:prstGeom prst="line">
            <a:avLst/>
          </a:prstGeom>
          <a:ln/>
        </p:spPr>
        <p:style>
          <a:lnRef idx="1">
            <a:schemeClr val="accent5"/>
          </a:lnRef>
          <a:fillRef idx="0">
            <a:schemeClr val="accent5"/>
          </a:fillRef>
          <a:effectRef idx="0">
            <a:schemeClr val="accent5"/>
          </a:effectRef>
          <a:fontRef idx="minor">
            <a:schemeClr val="tx1"/>
          </a:fontRef>
        </p:style>
      </p:cxnSp>
      <p:cxnSp>
        <p:nvCxnSpPr>
          <p:cNvPr id="39" name="Straight Connector 38">
            <a:extLst>
              <a:ext uri="{FF2B5EF4-FFF2-40B4-BE49-F238E27FC236}">
                <a16:creationId xmlns:a16="http://schemas.microsoft.com/office/drawing/2014/main" id="{0F7AF19A-7837-4439-AB2A-C1E2345AC7F1}"/>
              </a:ext>
            </a:extLst>
          </p:cNvPr>
          <p:cNvCxnSpPr/>
          <p:nvPr/>
        </p:nvCxnSpPr>
        <p:spPr>
          <a:xfrm>
            <a:off x="5413478" y="1922040"/>
            <a:ext cx="0" cy="2231702"/>
          </a:xfrm>
          <a:prstGeom prst="line">
            <a:avLst/>
          </a:prstGeom>
          <a:ln/>
        </p:spPr>
        <p:style>
          <a:lnRef idx="1">
            <a:schemeClr val="accent5"/>
          </a:lnRef>
          <a:fillRef idx="0">
            <a:schemeClr val="accent5"/>
          </a:fillRef>
          <a:effectRef idx="0">
            <a:schemeClr val="accent5"/>
          </a:effectRef>
          <a:fontRef idx="minor">
            <a:schemeClr val="tx1"/>
          </a:fontRef>
        </p:style>
      </p:cxnSp>
      <p:cxnSp>
        <p:nvCxnSpPr>
          <p:cNvPr id="41" name="Straight Connector 40">
            <a:extLst>
              <a:ext uri="{FF2B5EF4-FFF2-40B4-BE49-F238E27FC236}">
                <a16:creationId xmlns:a16="http://schemas.microsoft.com/office/drawing/2014/main" id="{0F7AF19A-7837-4439-AB2A-C1E2345AC7F1}"/>
              </a:ext>
            </a:extLst>
          </p:cNvPr>
          <p:cNvCxnSpPr/>
          <p:nvPr/>
        </p:nvCxnSpPr>
        <p:spPr>
          <a:xfrm>
            <a:off x="7139316" y="1891472"/>
            <a:ext cx="0" cy="2231702"/>
          </a:xfrm>
          <a:prstGeom prst="line">
            <a:avLst/>
          </a:prstGeom>
          <a:ln/>
        </p:spPr>
        <p:style>
          <a:lnRef idx="1">
            <a:schemeClr val="accent5"/>
          </a:lnRef>
          <a:fillRef idx="0">
            <a:schemeClr val="accent5"/>
          </a:fillRef>
          <a:effectRef idx="0">
            <a:schemeClr val="accent5"/>
          </a:effectRef>
          <a:fontRef idx="minor">
            <a:schemeClr val="tx1"/>
          </a:fontRef>
        </p:style>
      </p:cxnSp>
      <p:cxnSp>
        <p:nvCxnSpPr>
          <p:cNvPr id="44" name="Straight Connector 43">
            <a:extLst>
              <a:ext uri="{FF2B5EF4-FFF2-40B4-BE49-F238E27FC236}">
                <a16:creationId xmlns:a16="http://schemas.microsoft.com/office/drawing/2014/main" id="{0F7AF19A-7837-4439-AB2A-C1E2345AC7F1}"/>
              </a:ext>
            </a:extLst>
          </p:cNvPr>
          <p:cNvCxnSpPr/>
          <p:nvPr/>
        </p:nvCxnSpPr>
        <p:spPr>
          <a:xfrm>
            <a:off x="1961802" y="1922040"/>
            <a:ext cx="0" cy="2231702"/>
          </a:xfrm>
          <a:prstGeom prst="line">
            <a:avLst/>
          </a:prstGeom>
          <a:ln/>
        </p:spPr>
        <p:style>
          <a:lnRef idx="1">
            <a:schemeClr val="accent5"/>
          </a:lnRef>
          <a:fillRef idx="0">
            <a:schemeClr val="accent5"/>
          </a:fillRef>
          <a:effectRef idx="0">
            <a:schemeClr val="accent5"/>
          </a:effectRef>
          <a:fontRef idx="minor">
            <a:schemeClr val="tx1"/>
          </a:fontRef>
        </p:style>
      </p:cxnSp>
      <p:pic>
        <p:nvPicPr>
          <p:cNvPr id="48" name="Picture 47"/>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735283" y="2022996"/>
            <a:ext cx="727200" cy="727200"/>
          </a:xfrm>
          <a:prstGeom prst="rect">
            <a:avLst/>
          </a:prstGeom>
        </p:spPr>
      </p:pic>
      <p:pic>
        <p:nvPicPr>
          <p:cNvPr id="49" name="Picture 48"/>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7633824" y="1996893"/>
            <a:ext cx="727200" cy="727200"/>
          </a:xfrm>
          <a:prstGeom prst="rect">
            <a:avLst/>
          </a:prstGeom>
        </p:spPr>
      </p:pic>
    </p:spTree>
    <p:custDataLst>
      <p:tags r:id="rId1"/>
    </p:custDataLst>
    <p:extLst>
      <p:ext uri="{BB962C8B-B14F-4D97-AF65-F5344CB8AC3E}">
        <p14:creationId xmlns:p14="http://schemas.microsoft.com/office/powerpoint/2010/main" val="42767488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fade">
                                      <p:cBhvr>
                                        <p:cTn id="11" dur="500"/>
                                        <p:tgtEl>
                                          <p:spTgt spid="13"/>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14"/>
                                        </p:tgtEl>
                                        <p:attrNameLst>
                                          <p:attrName>style.visibility</p:attrName>
                                        </p:attrNameLst>
                                      </p:cBhvr>
                                      <p:to>
                                        <p:strVal val="visible"/>
                                      </p:to>
                                    </p:set>
                                    <p:animEffect transition="in" filter="fade">
                                      <p:cBhvr>
                                        <p:cTn id="15" dur="500"/>
                                        <p:tgtEl>
                                          <p:spTgt spid="14"/>
                                        </p:tgtEl>
                                      </p:cBhvr>
                                    </p:animEffect>
                                  </p:childTnLst>
                                </p:cTn>
                              </p:par>
                              <p:par>
                                <p:cTn id="16" presetID="53" presetClass="entr" presetSubtype="16" fill="hold" nodeType="withEffect">
                                  <p:stCondLst>
                                    <p:cond delay="0"/>
                                  </p:stCondLst>
                                  <p:childTnLst>
                                    <p:set>
                                      <p:cBhvr>
                                        <p:cTn id="17" dur="1" fill="hold">
                                          <p:stCondLst>
                                            <p:cond delay="0"/>
                                          </p:stCondLst>
                                        </p:cTn>
                                        <p:tgtEl>
                                          <p:spTgt spid="19"/>
                                        </p:tgtEl>
                                        <p:attrNameLst>
                                          <p:attrName>style.visibility</p:attrName>
                                        </p:attrNameLst>
                                      </p:cBhvr>
                                      <p:to>
                                        <p:strVal val="visible"/>
                                      </p:to>
                                    </p:set>
                                    <p:anim calcmode="lin" valueType="num">
                                      <p:cBhvr>
                                        <p:cTn id="18" dur="500" fill="hold"/>
                                        <p:tgtEl>
                                          <p:spTgt spid="19"/>
                                        </p:tgtEl>
                                        <p:attrNameLst>
                                          <p:attrName>ppt_w</p:attrName>
                                        </p:attrNameLst>
                                      </p:cBhvr>
                                      <p:tavLst>
                                        <p:tav tm="0">
                                          <p:val>
                                            <p:fltVal val="0"/>
                                          </p:val>
                                        </p:tav>
                                        <p:tav tm="100000">
                                          <p:val>
                                            <p:strVal val="#ppt_w"/>
                                          </p:val>
                                        </p:tav>
                                      </p:tavLst>
                                    </p:anim>
                                    <p:anim calcmode="lin" valueType="num">
                                      <p:cBhvr>
                                        <p:cTn id="19" dur="500" fill="hold"/>
                                        <p:tgtEl>
                                          <p:spTgt spid="19"/>
                                        </p:tgtEl>
                                        <p:attrNameLst>
                                          <p:attrName>ppt_h</p:attrName>
                                        </p:attrNameLst>
                                      </p:cBhvr>
                                      <p:tavLst>
                                        <p:tav tm="0">
                                          <p:val>
                                            <p:fltVal val="0"/>
                                          </p:val>
                                        </p:tav>
                                        <p:tav tm="100000">
                                          <p:val>
                                            <p:strVal val="#ppt_h"/>
                                          </p:val>
                                        </p:tav>
                                      </p:tavLst>
                                    </p:anim>
                                    <p:animEffect transition="in" filter="fade">
                                      <p:cBhvr>
                                        <p:cTn id="20" dur="500"/>
                                        <p:tgtEl>
                                          <p:spTgt spid="19"/>
                                        </p:tgtEl>
                                      </p:cBhvr>
                                    </p:animEffect>
                                  </p:childTnLst>
                                </p:cTn>
                              </p:par>
                            </p:childTnLst>
                          </p:cTn>
                        </p:par>
                        <p:par>
                          <p:cTn id="21" fill="hold">
                            <p:stCondLst>
                              <p:cond delay="1500"/>
                            </p:stCondLst>
                            <p:childTnLst>
                              <p:par>
                                <p:cTn id="22" presetID="10" presetClass="entr" presetSubtype="0" fill="hold" grpId="0" nodeType="afterEffect">
                                  <p:stCondLst>
                                    <p:cond delay="0"/>
                                  </p:stCondLst>
                                  <p:childTnLst>
                                    <p:set>
                                      <p:cBhvr>
                                        <p:cTn id="23" dur="1" fill="hold">
                                          <p:stCondLst>
                                            <p:cond delay="0"/>
                                          </p:stCondLst>
                                        </p:cTn>
                                        <p:tgtEl>
                                          <p:spTgt spid="15"/>
                                        </p:tgtEl>
                                        <p:attrNameLst>
                                          <p:attrName>style.visibility</p:attrName>
                                        </p:attrNameLst>
                                      </p:cBhvr>
                                      <p:to>
                                        <p:strVal val="visible"/>
                                      </p:to>
                                    </p:set>
                                    <p:animEffect transition="in" filter="fade">
                                      <p:cBhvr>
                                        <p:cTn id="24" dur="500"/>
                                        <p:tgtEl>
                                          <p:spTgt spid="15"/>
                                        </p:tgtEl>
                                      </p:cBhvr>
                                    </p:animEffect>
                                  </p:childTnLst>
                                </p:cTn>
                              </p:par>
                              <p:par>
                                <p:cTn id="25" presetID="53" presetClass="entr" presetSubtype="16" fill="hold" nodeType="withEffect">
                                  <p:stCondLst>
                                    <p:cond delay="0"/>
                                  </p:stCondLst>
                                  <p:childTnLst>
                                    <p:set>
                                      <p:cBhvr>
                                        <p:cTn id="26" dur="1" fill="hold">
                                          <p:stCondLst>
                                            <p:cond delay="0"/>
                                          </p:stCondLst>
                                        </p:cTn>
                                        <p:tgtEl>
                                          <p:spTgt spid="22"/>
                                        </p:tgtEl>
                                        <p:attrNameLst>
                                          <p:attrName>style.visibility</p:attrName>
                                        </p:attrNameLst>
                                      </p:cBhvr>
                                      <p:to>
                                        <p:strVal val="visible"/>
                                      </p:to>
                                    </p:set>
                                    <p:anim calcmode="lin" valueType="num">
                                      <p:cBhvr>
                                        <p:cTn id="27" dur="500" fill="hold"/>
                                        <p:tgtEl>
                                          <p:spTgt spid="22"/>
                                        </p:tgtEl>
                                        <p:attrNameLst>
                                          <p:attrName>ppt_w</p:attrName>
                                        </p:attrNameLst>
                                      </p:cBhvr>
                                      <p:tavLst>
                                        <p:tav tm="0">
                                          <p:val>
                                            <p:fltVal val="0"/>
                                          </p:val>
                                        </p:tav>
                                        <p:tav tm="100000">
                                          <p:val>
                                            <p:strVal val="#ppt_w"/>
                                          </p:val>
                                        </p:tav>
                                      </p:tavLst>
                                    </p:anim>
                                    <p:anim calcmode="lin" valueType="num">
                                      <p:cBhvr>
                                        <p:cTn id="28" dur="500" fill="hold"/>
                                        <p:tgtEl>
                                          <p:spTgt spid="22"/>
                                        </p:tgtEl>
                                        <p:attrNameLst>
                                          <p:attrName>ppt_h</p:attrName>
                                        </p:attrNameLst>
                                      </p:cBhvr>
                                      <p:tavLst>
                                        <p:tav tm="0">
                                          <p:val>
                                            <p:fltVal val="0"/>
                                          </p:val>
                                        </p:tav>
                                        <p:tav tm="100000">
                                          <p:val>
                                            <p:strVal val="#ppt_h"/>
                                          </p:val>
                                        </p:tav>
                                      </p:tavLst>
                                    </p:anim>
                                    <p:animEffect transition="in" filter="fade">
                                      <p:cBhvr>
                                        <p:cTn id="29" dur="500"/>
                                        <p:tgtEl>
                                          <p:spTgt spid="22"/>
                                        </p:tgtEl>
                                      </p:cBhvr>
                                    </p:animEffect>
                                  </p:childTnLst>
                                </p:cTn>
                              </p:par>
                            </p:childTnLst>
                          </p:cTn>
                        </p:par>
                        <p:par>
                          <p:cTn id="30" fill="hold">
                            <p:stCondLst>
                              <p:cond delay="2000"/>
                            </p:stCondLst>
                            <p:childTnLst>
                              <p:par>
                                <p:cTn id="31" presetID="10" presetClass="entr" presetSubtype="0" fill="hold" grpId="0" nodeType="afterEffect">
                                  <p:stCondLst>
                                    <p:cond delay="0"/>
                                  </p:stCondLst>
                                  <p:childTnLst>
                                    <p:set>
                                      <p:cBhvr>
                                        <p:cTn id="32" dur="1" fill="hold">
                                          <p:stCondLst>
                                            <p:cond delay="0"/>
                                          </p:stCondLst>
                                        </p:cTn>
                                        <p:tgtEl>
                                          <p:spTgt spid="28"/>
                                        </p:tgtEl>
                                        <p:attrNameLst>
                                          <p:attrName>style.visibility</p:attrName>
                                        </p:attrNameLst>
                                      </p:cBhvr>
                                      <p:to>
                                        <p:strVal val="visible"/>
                                      </p:to>
                                    </p:set>
                                    <p:animEffect transition="in" filter="fade">
                                      <p:cBhvr>
                                        <p:cTn id="33" dur="500"/>
                                        <p:tgtEl>
                                          <p:spTgt spid="28"/>
                                        </p:tgtEl>
                                      </p:cBhvr>
                                    </p:animEffect>
                                  </p:childTnLst>
                                </p:cTn>
                              </p:par>
                              <p:par>
                                <p:cTn id="34" presetID="53" presetClass="entr" presetSubtype="16" fill="hold" nodeType="withEffect">
                                  <p:stCondLst>
                                    <p:cond delay="0"/>
                                  </p:stCondLst>
                                  <p:childTnLst>
                                    <p:set>
                                      <p:cBhvr>
                                        <p:cTn id="35" dur="1" fill="hold">
                                          <p:stCondLst>
                                            <p:cond delay="0"/>
                                          </p:stCondLst>
                                        </p:cTn>
                                        <p:tgtEl>
                                          <p:spTgt spid="29"/>
                                        </p:tgtEl>
                                        <p:attrNameLst>
                                          <p:attrName>style.visibility</p:attrName>
                                        </p:attrNameLst>
                                      </p:cBhvr>
                                      <p:to>
                                        <p:strVal val="visible"/>
                                      </p:to>
                                    </p:set>
                                    <p:anim calcmode="lin" valueType="num">
                                      <p:cBhvr>
                                        <p:cTn id="36" dur="500" fill="hold"/>
                                        <p:tgtEl>
                                          <p:spTgt spid="29"/>
                                        </p:tgtEl>
                                        <p:attrNameLst>
                                          <p:attrName>ppt_w</p:attrName>
                                        </p:attrNameLst>
                                      </p:cBhvr>
                                      <p:tavLst>
                                        <p:tav tm="0">
                                          <p:val>
                                            <p:fltVal val="0"/>
                                          </p:val>
                                        </p:tav>
                                        <p:tav tm="100000">
                                          <p:val>
                                            <p:strVal val="#ppt_w"/>
                                          </p:val>
                                        </p:tav>
                                      </p:tavLst>
                                    </p:anim>
                                    <p:anim calcmode="lin" valueType="num">
                                      <p:cBhvr>
                                        <p:cTn id="37" dur="500" fill="hold"/>
                                        <p:tgtEl>
                                          <p:spTgt spid="29"/>
                                        </p:tgtEl>
                                        <p:attrNameLst>
                                          <p:attrName>ppt_h</p:attrName>
                                        </p:attrNameLst>
                                      </p:cBhvr>
                                      <p:tavLst>
                                        <p:tav tm="0">
                                          <p:val>
                                            <p:fltVal val="0"/>
                                          </p:val>
                                        </p:tav>
                                        <p:tav tm="100000">
                                          <p:val>
                                            <p:strVal val="#ppt_h"/>
                                          </p:val>
                                        </p:tav>
                                      </p:tavLst>
                                    </p:anim>
                                    <p:animEffect transition="in" filter="fade">
                                      <p:cBhvr>
                                        <p:cTn id="38" dur="500"/>
                                        <p:tgtEl>
                                          <p:spTgt spid="29"/>
                                        </p:tgtEl>
                                      </p:cBhvr>
                                    </p:animEffect>
                                  </p:childTnLst>
                                </p:cTn>
                              </p:par>
                              <p:par>
                                <p:cTn id="39" presetID="22" presetClass="entr" presetSubtype="4" fill="hold" nodeType="withEffect">
                                  <p:stCondLst>
                                    <p:cond delay="0"/>
                                  </p:stCondLst>
                                  <p:childTnLst>
                                    <p:set>
                                      <p:cBhvr>
                                        <p:cTn id="40" dur="1" fill="hold">
                                          <p:stCondLst>
                                            <p:cond delay="0"/>
                                          </p:stCondLst>
                                        </p:cTn>
                                        <p:tgtEl>
                                          <p:spTgt spid="37"/>
                                        </p:tgtEl>
                                        <p:attrNameLst>
                                          <p:attrName>style.visibility</p:attrName>
                                        </p:attrNameLst>
                                      </p:cBhvr>
                                      <p:to>
                                        <p:strVal val="visible"/>
                                      </p:to>
                                    </p:set>
                                    <p:animEffect transition="in" filter="wipe(down)">
                                      <p:cBhvr>
                                        <p:cTn id="41" dur="500"/>
                                        <p:tgtEl>
                                          <p:spTgt spid="37"/>
                                        </p:tgtEl>
                                      </p:cBhvr>
                                    </p:animEffect>
                                  </p:childTnLst>
                                </p:cTn>
                              </p:par>
                              <p:par>
                                <p:cTn id="42" presetID="22" presetClass="entr" presetSubtype="4" fill="hold" nodeType="withEffect">
                                  <p:stCondLst>
                                    <p:cond delay="0"/>
                                  </p:stCondLst>
                                  <p:childTnLst>
                                    <p:set>
                                      <p:cBhvr>
                                        <p:cTn id="43" dur="1" fill="hold">
                                          <p:stCondLst>
                                            <p:cond delay="0"/>
                                          </p:stCondLst>
                                        </p:cTn>
                                        <p:tgtEl>
                                          <p:spTgt spid="39"/>
                                        </p:tgtEl>
                                        <p:attrNameLst>
                                          <p:attrName>style.visibility</p:attrName>
                                        </p:attrNameLst>
                                      </p:cBhvr>
                                      <p:to>
                                        <p:strVal val="visible"/>
                                      </p:to>
                                    </p:set>
                                    <p:animEffect transition="in" filter="wipe(down)">
                                      <p:cBhvr>
                                        <p:cTn id="44" dur="500"/>
                                        <p:tgtEl>
                                          <p:spTgt spid="39"/>
                                        </p:tgtEl>
                                      </p:cBhvr>
                                    </p:animEffect>
                                  </p:childTnLst>
                                </p:cTn>
                              </p:par>
                              <p:par>
                                <p:cTn id="45" presetID="22" presetClass="entr" presetSubtype="4" fill="hold" nodeType="withEffect">
                                  <p:stCondLst>
                                    <p:cond delay="0"/>
                                  </p:stCondLst>
                                  <p:childTnLst>
                                    <p:set>
                                      <p:cBhvr>
                                        <p:cTn id="46" dur="1" fill="hold">
                                          <p:stCondLst>
                                            <p:cond delay="0"/>
                                          </p:stCondLst>
                                        </p:cTn>
                                        <p:tgtEl>
                                          <p:spTgt spid="41"/>
                                        </p:tgtEl>
                                        <p:attrNameLst>
                                          <p:attrName>style.visibility</p:attrName>
                                        </p:attrNameLst>
                                      </p:cBhvr>
                                      <p:to>
                                        <p:strVal val="visible"/>
                                      </p:to>
                                    </p:set>
                                    <p:animEffect transition="in" filter="wipe(down)">
                                      <p:cBhvr>
                                        <p:cTn id="47" dur="500"/>
                                        <p:tgtEl>
                                          <p:spTgt spid="41"/>
                                        </p:tgtEl>
                                      </p:cBhvr>
                                    </p:animEffect>
                                  </p:childTnLst>
                                </p:cTn>
                              </p:par>
                              <p:par>
                                <p:cTn id="48" presetID="22" presetClass="entr" presetSubtype="4" fill="hold" nodeType="withEffect">
                                  <p:stCondLst>
                                    <p:cond delay="0"/>
                                  </p:stCondLst>
                                  <p:childTnLst>
                                    <p:set>
                                      <p:cBhvr>
                                        <p:cTn id="49" dur="1" fill="hold">
                                          <p:stCondLst>
                                            <p:cond delay="0"/>
                                          </p:stCondLst>
                                        </p:cTn>
                                        <p:tgtEl>
                                          <p:spTgt spid="44"/>
                                        </p:tgtEl>
                                        <p:attrNameLst>
                                          <p:attrName>style.visibility</p:attrName>
                                        </p:attrNameLst>
                                      </p:cBhvr>
                                      <p:to>
                                        <p:strVal val="visible"/>
                                      </p:to>
                                    </p:set>
                                    <p:animEffect transition="in" filter="wipe(down)">
                                      <p:cBhvr>
                                        <p:cTn id="50" dur="500"/>
                                        <p:tgtEl>
                                          <p:spTgt spid="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p:bldP spid="14" grpId="0"/>
      <p:bldP spid="15" grpId="0"/>
      <p:bldP spid="28"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 name="Rectangle 41"/>
          <p:cNvSpPr/>
          <p:nvPr/>
        </p:nvSpPr>
        <p:spPr>
          <a:xfrm>
            <a:off x="7273993" y="1910183"/>
            <a:ext cx="1467516" cy="2366878"/>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0" name="Rectangle 39"/>
          <p:cNvSpPr/>
          <p:nvPr/>
        </p:nvSpPr>
        <p:spPr>
          <a:xfrm>
            <a:off x="5542639" y="1910182"/>
            <a:ext cx="1467516" cy="2366879"/>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8" name="Rectangle 37"/>
          <p:cNvSpPr/>
          <p:nvPr/>
        </p:nvSpPr>
        <p:spPr>
          <a:xfrm>
            <a:off x="3816801" y="1921494"/>
            <a:ext cx="1467516" cy="2355568"/>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6" name="Rectangle 35"/>
          <p:cNvSpPr/>
          <p:nvPr/>
        </p:nvSpPr>
        <p:spPr>
          <a:xfrm>
            <a:off x="2090963" y="1921494"/>
            <a:ext cx="1467516" cy="2355568"/>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Rectangle 5"/>
          <p:cNvSpPr/>
          <p:nvPr/>
        </p:nvSpPr>
        <p:spPr>
          <a:xfrm>
            <a:off x="365125" y="1923678"/>
            <a:ext cx="1467516" cy="2353384"/>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id="{29ED8003-4B14-449B-B3B4-26EEEC27BD77}"/>
              </a:ext>
            </a:extLst>
          </p:cNvPr>
          <p:cNvSpPr>
            <a:spLocks noGrp="1"/>
          </p:cNvSpPr>
          <p:nvPr>
            <p:ph type="title"/>
          </p:nvPr>
        </p:nvSpPr>
        <p:spPr>
          <a:xfrm>
            <a:off x="446702" y="307895"/>
            <a:ext cx="8494504" cy="535663"/>
          </a:xfrm>
        </p:spPr>
        <p:txBody>
          <a:bodyPr/>
          <a:lstStyle/>
          <a:p>
            <a:pPr marL="228600" indent="-228600">
              <a:spcAft>
                <a:spcPts val="600"/>
              </a:spcAft>
              <a:buClr>
                <a:srgbClr val="0092BB"/>
              </a:buClr>
              <a:defRPr/>
            </a:pPr>
            <a:r>
              <a:rPr lang="en-GB" cap="all" dirty="0">
                <a:solidFill>
                  <a:schemeClr val="bg2"/>
                </a:solidFill>
                <a:latin typeface="MontrealTS-Bold" panose="02000503020000020003" pitchFamily="50" charset="0"/>
                <a:cs typeface="Tahoma" pitchFamily="34" charset="0"/>
              </a:rPr>
              <a:t>the least common elements</a:t>
            </a:r>
          </a:p>
        </p:txBody>
      </p:sp>
      <p:sp>
        <p:nvSpPr>
          <p:cNvPr id="7" name="Text Placeholder 6">
            <a:extLst>
              <a:ext uri="{FF2B5EF4-FFF2-40B4-BE49-F238E27FC236}">
                <a16:creationId xmlns:a16="http://schemas.microsoft.com/office/drawing/2014/main" id="{DA1C9796-190B-4CD6-B446-E1F1C7D87DCD}"/>
              </a:ext>
            </a:extLst>
          </p:cNvPr>
          <p:cNvSpPr>
            <a:spLocks noGrp="1"/>
          </p:cNvSpPr>
          <p:nvPr>
            <p:ph type="body" sz="quarter" idx="10"/>
          </p:nvPr>
        </p:nvSpPr>
        <p:spPr>
          <a:xfrm>
            <a:off x="365125" y="1332450"/>
            <a:ext cx="8370863" cy="452223"/>
          </a:xfrm>
          <a:solidFill>
            <a:srgbClr val="00B0F0"/>
          </a:solidFill>
        </p:spPr>
        <p:txBody>
          <a:bodyPr anchor="ctr">
            <a:normAutofit/>
          </a:bodyPr>
          <a:lstStyle/>
          <a:p>
            <a:pPr algn="ctr"/>
            <a:r>
              <a:rPr lang="en-GB" dirty="0" smtClean="0">
                <a:solidFill>
                  <a:schemeClr val="bg1"/>
                </a:solidFill>
              </a:rPr>
              <a:t>ETF partner countries are mainly middle-income </a:t>
            </a:r>
            <a:r>
              <a:rPr lang="en-GB" dirty="0">
                <a:solidFill>
                  <a:schemeClr val="bg1"/>
                </a:solidFill>
              </a:rPr>
              <a:t>or </a:t>
            </a:r>
            <a:r>
              <a:rPr lang="en-GB" dirty="0" smtClean="0">
                <a:solidFill>
                  <a:schemeClr val="bg1"/>
                </a:solidFill>
              </a:rPr>
              <a:t>in economic transition </a:t>
            </a:r>
          </a:p>
        </p:txBody>
      </p:sp>
      <p:sp>
        <p:nvSpPr>
          <p:cNvPr id="3" name="Footer Placeholder 2">
            <a:extLst>
              <a:ext uri="{FF2B5EF4-FFF2-40B4-BE49-F238E27FC236}">
                <a16:creationId xmlns:a16="http://schemas.microsoft.com/office/drawing/2014/main" id="{76B44909-D1DB-4B53-8046-FB0E66F0648A}"/>
              </a:ext>
            </a:extLst>
          </p:cNvPr>
          <p:cNvSpPr>
            <a:spLocks noGrp="1"/>
          </p:cNvSpPr>
          <p:nvPr>
            <p:ph type="ftr" sz="quarter" idx="12"/>
          </p:nvPr>
        </p:nvSpPr>
        <p:spPr/>
        <p:txBody>
          <a:bodyPr>
            <a:normAutofit/>
          </a:bodyPr>
          <a:lstStyle/>
          <a:p>
            <a:r>
              <a:rPr lang="en-GB" dirty="0" smtClean="0"/>
              <a:t>ETF – Mapping of Excellence </a:t>
            </a:r>
            <a:endParaRPr lang="en-GB" dirty="0"/>
          </a:p>
        </p:txBody>
      </p:sp>
      <p:sp>
        <p:nvSpPr>
          <p:cNvPr id="4" name="Slide Number Placeholder 3">
            <a:extLst>
              <a:ext uri="{FF2B5EF4-FFF2-40B4-BE49-F238E27FC236}">
                <a16:creationId xmlns:a16="http://schemas.microsoft.com/office/drawing/2014/main" id="{D63549D7-C5C7-49C6-ABB9-9D3E509FFB0F}"/>
              </a:ext>
            </a:extLst>
          </p:cNvPr>
          <p:cNvSpPr>
            <a:spLocks noGrp="1"/>
          </p:cNvSpPr>
          <p:nvPr>
            <p:ph type="sldNum" sz="quarter" idx="11"/>
          </p:nvPr>
        </p:nvSpPr>
        <p:spPr/>
        <p:txBody>
          <a:bodyPr/>
          <a:lstStyle/>
          <a:p>
            <a:fld id="{BA7DDD0C-F7B3-44FD-8FF2-ED85422D685B}" type="slidenum">
              <a:rPr lang="en-GB" smtClean="0"/>
              <a:pPr/>
              <a:t>11</a:t>
            </a:fld>
            <a:endParaRPr lang="en-GB" dirty="0"/>
          </a:p>
        </p:txBody>
      </p:sp>
      <p:sp>
        <p:nvSpPr>
          <p:cNvPr id="12" name="TextBox 11">
            <a:extLst>
              <a:ext uri="{FF2B5EF4-FFF2-40B4-BE49-F238E27FC236}">
                <a16:creationId xmlns:a16="http://schemas.microsoft.com/office/drawing/2014/main" id="{AD7ECB47-0106-41BE-812C-C2BC9DBFD660}"/>
              </a:ext>
            </a:extLst>
          </p:cNvPr>
          <p:cNvSpPr txBox="1"/>
          <p:nvPr/>
        </p:nvSpPr>
        <p:spPr>
          <a:xfrm>
            <a:off x="446702" y="2676624"/>
            <a:ext cx="1321644" cy="1600438"/>
          </a:xfrm>
          <a:prstGeom prst="rect">
            <a:avLst/>
          </a:prstGeom>
          <a:noFill/>
        </p:spPr>
        <p:txBody>
          <a:bodyPr wrap="square" rtlCol="0">
            <a:spAutoFit/>
          </a:bodyPr>
          <a:lstStyle/>
          <a:p>
            <a:pPr lvl="0" algn="ctr">
              <a:defRPr/>
            </a:pPr>
            <a:r>
              <a:rPr lang="en-GB" sz="1400" dirty="0">
                <a:solidFill>
                  <a:prstClr val="white"/>
                </a:solidFill>
                <a:latin typeface="Arial"/>
              </a:rPr>
              <a:t>Development, introduction or presence of </a:t>
            </a:r>
            <a:r>
              <a:rPr lang="en-GB" sz="1400" dirty="0" smtClean="0">
                <a:solidFill>
                  <a:prstClr val="white"/>
                </a:solidFill>
                <a:latin typeface="Arial"/>
              </a:rPr>
              <a:t>“International </a:t>
            </a:r>
            <a:r>
              <a:rPr lang="en-GB" sz="1400" dirty="0">
                <a:solidFill>
                  <a:prstClr val="white"/>
                </a:solidFill>
                <a:latin typeface="Arial"/>
              </a:rPr>
              <a:t>VET </a:t>
            </a:r>
            <a:r>
              <a:rPr lang="en-GB" sz="1400" dirty="0" smtClean="0">
                <a:solidFill>
                  <a:prstClr val="white"/>
                </a:solidFill>
                <a:latin typeface="Arial"/>
              </a:rPr>
              <a:t>campus/academies”</a:t>
            </a:r>
            <a:endParaRPr lang="en-US" sz="1400" dirty="0">
              <a:solidFill>
                <a:prstClr val="white"/>
              </a:solidFill>
              <a:latin typeface="Arial"/>
            </a:endParaRPr>
          </a:p>
        </p:txBody>
      </p:sp>
      <p:sp>
        <p:nvSpPr>
          <p:cNvPr id="13" name="TextBox 12">
            <a:extLst>
              <a:ext uri="{FF2B5EF4-FFF2-40B4-BE49-F238E27FC236}">
                <a16:creationId xmlns:a16="http://schemas.microsoft.com/office/drawing/2014/main" id="{9EFE6566-D554-4AAB-BB24-85082E969388}"/>
              </a:ext>
            </a:extLst>
          </p:cNvPr>
          <p:cNvSpPr txBox="1"/>
          <p:nvPr/>
        </p:nvSpPr>
        <p:spPr>
          <a:xfrm>
            <a:off x="2107576" y="2911612"/>
            <a:ext cx="1445387" cy="1384995"/>
          </a:xfrm>
          <a:prstGeom prst="rect">
            <a:avLst/>
          </a:prstGeom>
          <a:noFill/>
        </p:spPr>
        <p:txBody>
          <a:bodyPr wrap="square" rtlCol="0">
            <a:spAutoFit/>
          </a:bodyPr>
          <a:lstStyle/>
          <a:p>
            <a:pPr algn="ctr">
              <a:defRPr/>
            </a:pPr>
            <a:r>
              <a:rPr lang="en-GB" sz="1400" dirty="0">
                <a:solidFill>
                  <a:prstClr val="white"/>
                </a:solidFill>
                <a:latin typeface="Arial"/>
              </a:rPr>
              <a:t>Acting as or supporting innovation hubs and technology diffusion centres </a:t>
            </a:r>
            <a:endParaRPr lang="en-US" sz="1400" dirty="0">
              <a:solidFill>
                <a:prstClr val="white"/>
              </a:solidFill>
              <a:latin typeface="Arial"/>
            </a:endParaRPr>
          </a:p>
        </p:txBody>
      </p:sp>
      <p:sp>
        <p:nvSpPr>
          <p:cNvPr id="14" name="TextBox 13">
            <a:extLst>
              <a:ext uri="{FF2B5EF4-FFF2-40B4-BE49-F238E27FC236}">
                <a16:creationId xmlns:a16="http://schemas.microsoft.com/office/drawing/2014/main" id="{1518A830-C74A-4604-B339-754F06810D39}"/>
              </a:ext>
            </a:extLst>
          </p:cNvPr>
          <p:cNvSpPr txBox="1"/>
          <p:nvPr/>
        </p:nvSpPr>
        <p:spPr>
          <a:xfrm>
            <a:off x="3727870" y="3066554"/>
            <a:ext cx="1639861" cy="954107"/>
          </a:xfrm>
          <a:prstGeom prst="rect">
            <a:avLst/>
          </a:prstGeom>
          <a:noFill/>
        </p:spPr>
        <p:txBody>
          <a:bodyPr wrap="square" rtlCol="0">
            <a:spAutoFit/>
          </a:bodyPr>
          <a:lstStyle/>
          <a:p>
            <a:pPr lvl="0" algn="ctr">
              <a:defRPr/>
            </a:pPr>
            <a:r>
              <a:rPr lang="en-GB" sz="1400" dirty="0" smtClean="0">
                <a:solidFill>
                  <a:prstClr val="white"/>
                </a:solidFill>
                <a:latin typeface="Arial"/>
              </a:rPr>
              <a:t>Making use of EU financial instruments and Funds </a:t>
            </a:r>
            <a:endParaRPr lang="en-US" sz="1400" dirty="0">
              <a:solidFill>
                <a:prstClr val="white"/>
              </a:solidFill>
              <a:latin typeface="Arial"/>
            </a:endParaRPr>
          </a:p>
        </p:txBody>
      </p:sp>
      <p:sp>
        <p:nvSpPr>
          <p:cNvPr id="15" name="TextBox 14">
            <a:extLst>
              <a:ext uri="{FF2B5EF4-FFF2-40B4-BE49-F238E27FC236}">
                <a16:creationId xmlns:a16="http://schemas.microsoft.com/office/drawing/2014/main" id="{461377D8-5C74-4A13-A2D1-11D936EBDB18}"/>
              </a:ext>
            </a:extLst>
          </p:cNvPr>
          <p:cNvSpPr txBox="1"/>
          <p:nvPr/>
        </p:nvSpPr>
        <p:spPr>
          <a:xfrm>
            <a:off x="7336824" y="2804565"/>
            <a:ext cx="1321200" cy="1384995"/>
          </a:xfrm>
          <a:prstGeom prst="rect">
            <a:avLst/>
          </a:prstGeom>
          <a:noFill/>
        </p:spPr>
        <p:txBody>
          <a:bodyPr wrap="square" rtlCol="0">
            <a:spAutoFit/>
          </a:bodyPr>
          <a:lstStyle/>
          <a:p>
            <a:pPr algn="ctr">
              <a:defRPr/>
            </a:pPr>
            <a:r>
              <a:rPr lang="en-GB" sz="1400" dirty="0">
                <a:solidFill>
                  <a:prstClr val="white"/>
                </a:solidFill>
                <a:latin typeface="Arial"/>
              </a:rPr>
              <a:t>Contributing to creation and dissemination of new </a:t>
            </a:r>
            <a:r>
              <a:rPr lang="en-GB" sz="1400" dirty="0" smtClean="0">
                <a:solidFill>
                  <a:prstClr val="white"/>
                </a:solidFill>
                <a:latin typeface="Arial"/>
              </a:rPr>
              <a:t>knowledge</a:t>
            </a:r>
            <a:endParaRPr lang="en-US" sz="1400" dirty="0">
              <a:solidFill>
                <a:prstClr val="white"/>
              </a:solidFill>
              <a:latin typeface="Arial"/>
            </a:endParaRPr>
          </a:p>
        </p:txBody>
      </p:sp>
      <p:grpSp>
        <p:nvGrpSpPr>
          <p:cNvPr id="19" name="Group 18">
            <a:extLst>
              <a:ext uri="{FF2B5EF4-FFF2-40B4-BE49-F238E27FC236}">
                <a16:creationId xmlns:a16="http://schemas.microsoft.com/office/drawing/2014/main" id="{D424FECA-C14C-4E03-862E-D0BFA21C4D15}"/>
              </a:ext>
            </a:extLst>
          </p:cNvPr>
          <p:cNvGrpSpPr/>
          <p:nvPr/>
        </p:nvGrpSpPr>
        <p:grpSpPr>
          <a:xfrm>
            <a:off x="4203713" y="2028839"/>
            <a:ext cx="726479" cy="726477"/>
            <a:chOff x="2642658" y="2556460"/>
            <a:chExt cx="609166" cy="609164"/>
          </a:xfrm>
          <a:noFill/>
        </p:grpSpPr>
        <p:sp>
          <p:nvSpPr>
            <p:cNvPr id="20" name="Oval 19">
              <a:extLst>
                <a:ext uri="{FF2B5EF4-FFF2-40B4-BE49-F238E27FC236}">
                  <a16:creationId xmlns:a16="http://schemas.microsoft.com/office/drawing/2014/main" id="{25D71AF9-6BEC-4B25-B8FC-E59602B7997A}"/>
                </a:ext>
              </a:extLst>
            </p:cNvPr>
            <p:cNvSpPr/>
            <p:nvPr/>
          </p:nvSpPr>
          <p:spPr>
            <a:xfrm>
              <a:off x="2642658" y="2556460"/>
              <a:ext cx="609166" cy="609164"/>
            </a:xfrm>
            <a:prstGeom prst="ellipse">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rial"/>
                <a:ea typeface="+mn-ea"/>
                <a:cs typeface="+mn-cs"/>
              </a:endParaRPr>
            </a:p>
          </p:txBody>
        </p:sp>
        <p:pic>
          <p:nvPicPr>
            <p:cNvPr id="21" name="Graphic 43">
              <a:extLst>
                <a:ext uri="{FF2B5EF4-FFF2-40B4-BE49-F238E27FC236}">
                  <a16:creationId xmlns:a16="http://schemas.microsoft.com/office/drawing/2014/main" id="{1384A8C7-7ED1-4DFB-9023-8AB063024776}"/>
                </a:ext>
              </a:extLst>
            </p:cNvPr>
            <p:cNvPicPr>
              <a:picLocks noChangeAspect="1"/>
            </p:cNvPicPr>
            <p:nvPr/>
          </p:nvPicPr>
          <p:blipFill>
            <a:blip r:embed="rId4">
              <a:extLst>
                <a:ext uri="{96DAC541-7B7A-43D3-8B79-37D633B846F1}">
                  <asvg:svgBlip xmlns:asvg="http://schemas.microsoft.com/office/drawing/2016/SVG/main" xmlns="" r:embed="rId6"/>
                </a:ext>
              </a:extLst>
            </a:blip>
            <a:stretch>
              <a:fillRect/>
            </a:stretch>
          </p:blipFill>
          <p:spPr>
            <a:xfrm>
              <a:off x="2768439" y="2682240"/>
              <a:ext cx="357604" cy="357604"/>
            </a:xfrm>
            <a:prstGeom prst="rect">
              <a:avLst/>
            </a:prstGeom>
            <a:grpFill/>
          </p:spPr>
        </p:pic>
      </p:grpSp>
      <p:grpSp>
        <p:nvGrpSpPr>
          <p:cNvPr id="22" name="Group 21">
            <a:extLst>
              <a:ext uri="{FF2B5EF4-FFF2-40B4-BE49-F238E27FC236}">
                <a16:creationId xmlns:a16="http://schemas.microsoft.com/office/drawing/2014/main" id="{25BAFB58-F9B4-4C67-8EED-FF5E7C4282D1}"/>
              </a:ext>
            </a:extLst>
          </p:cNvPr>
          <p:cNvGrpSpPr/>
          <p:nvPr/>
        </p:nvGrpSpPr>
        <p:grpSpPr>
          <a:xfrm>
            <a:off x="2469175" y="2031897"/>
            <a:ext cx="726479" cy="726477"/>
            <a:chOff x="7422574" y="2866818"/>
            <a:chExt cx="609166" cy="609164"/>
          </a:xfrm>
          <a:noFill/>
        </p:grpSpPr>
        <p:sp>
          <p:nvSpPr>
            <p:cNvPr id="23" name="Oval 22">
              <a:extLst>
                <a:ext uri="{FF2B5EF4-FFF2-40B4-BE49-F238E27FC236}">
                  <a16:creationId xmlns:a16="http://schemas.microsoft.com/office/drawing/2014/main" id="{B4248A32-144D-4AE0-9FFB-FB131F6E8D7F}"/>
                </a:ext>
              </a:extLst>
            </p:cNvPr>
            <p:cNvSpPr/>
            <p:nvPr/>
          </p:nvSpPr>
          <p:spPr>
            <a:xfrm>
              <a:off x="7422574" y="2866818"/>
              <a:ext cx="609166" cy="609164"/>
            </a:xfrm>
            <a:prstGeom prst="ellipse">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rial"/>
                <a:ea typeface="+mn-ea"/>
                <a:cs typeface="+mn-cs"/>
              </a:endParaRPr>
            </a:p>
          </p:txBody>
        </p:sp>
        <p:pic>
          <p:nvPicPr>
            <p:cNvPr id="24" name="Graphic 45">
              <a:extLst>
                <a:ext uri="{FF2B5EF4-FFF2-40B4-BE49-F238E27FC236}">
                  <a16:creationId xmlns:a16="http://schemas.microsoft.com/office/drawing/2014/main" id="{BF44139B-726A-4ABE-89A3-53609E51ACAB}"/>
                </a:ext>
              </a:extLst>
            </p:cNvPr>
            <p:cNvPicPr>
              <a:picLocks noChangeAspect="1"/>
            </p:cNvPicPr>
            <p:nvPr/>
          </p:nvPicPr>
          <p:blipFill>
            <a:blip r:embed="rId7">
              <a:extLst>
                <a:ext uri="{96DAC541-7B7A-43D3-8B79-37D633B846F1}">
                  <asvg:svgBlip xmlns:asvg="http://schemas.microsoft.com/office/drawing/2016/SVG/main" xmlns="" r:embed="rId8"/>
                </a:ext>
              </a:extLst>
            </a:blip>
            <a:stretch>
              <a:fillRect/>
            </a:stretch>
          </p:blipFill>
          <p:spPr>
            <a:xfrm>
              <a:off x="7579351" y="3023594"/>
              <a:ext cx="295612" cy="295612"/>
            </a:xfrm>
            <a:prstGeom prst="rect">
              <a:avLst/>
            </a:prstGeom>
            <a:grpFill/>
          </p:spPr>
        </p:pic>
      </p:grpSp>
      <p:sp>
        <p:nvSpPr>
          <p:cNvPr id="28" name="TextBox 27">
            <a:extLst>
              <a:ext uri="{FF2B5EF4-FFF2-40B4-BE49-F238E27FC236}">
                <a16:creationId xmlns:a16="http://schemas.microsoft.com/office/drawing/2014/main" id="{AD7ECB47-0106-41BE-812C-C2BC9DBFD660}"/>
              </a:ext>
            </a:extLst>
          </p:cNvPr>
          <p:cNvSpPr txBox="1"/>
          <p:nvPr/>
        </p:nvSpPr>
        <p:spPr>
          <a:xfrm>
            <a:off x="5611124" y="2866095"/>
            <a:ext cx="1321644" cy="1384995"/>
          </a:xfrm>
          <a:prstGeom prst="rect">
            <a:avLst/>
          </a:prstGeom>
          <a:noFill/>
        </p:spPr>
        <p:txBody>
          <a:bodyPr wrap="square" rtlCol="0">
            <a:spAutoFit/>
          </a:bodyPr>
          <a:lstStyle/>
          <a:p>
            <a:pPr lvl="0" algn="ctr">
              <a:defRPr/>
            </a:pPr>
            <a:r>
              <a:rPr lang="en-GB" sz="1400" dirty="0">
                <a:solidFill>
                  <a:prstClr val="white"/>
                </a:solidFill>
                <a:latin typeface="Arial"/>
              </a:rPr>
              <a:t>Development, introduction or presence of business incubators </a:t>
            </a:r>
            <a:r>
              <a:rPr lang="en-GB" sz="1400" dirty="0" smtClean="0">
                <a:solidFill>
                  <a:prstClr val="white"/>
                </a:solidFill>
                <a:latin typeface="Arial"/>
              </a:rPr>
              <a:t>for VET learners</a:t>
            </a:r>
            <a:endParaRPr lang="en-US" sz="1400" dirty="0">
              <a:solidFill>
                <a:prstClr val="white"/>
              </a:solidFill>
              <a:latin typeface="Arial"/>
            </a:endParaRPr>
          </a:p>
        </p:txBody>
      </p:sp>
      <p:grpSp>
        <p:nvGrpSpPr>
          <p:cNvPr id="29" name="Group 28">
            <a:extLst>
              <a:ext uri="{FF2B5EF4-FFF2-40B4-BE49-F238E27FC236}">
                <a16:creationId xmlns:a16="http://schemas.microsoft.com/office/drawing/2014/main" id="{7C84B4CA-18DA-4458-B96C-42C8B76F5B8D}"/>
              </a:ext>
            </a:extLst>
          </p:cNvPr>
          <p:cNvGrpSpPr/>
          <p:nvPr/>
        </p:nvGrpSpPr>
        <p:grpSpPr>
          <a:xfrm>
            <a:off x="5908707" y="2028838"/>
            <a:ext cx="726479" cy="726477"/>
            <a:chOff x="1017898" y="2556460"/>
            <a:chExt cx="609166" cy="609164"/>
          </a:xfrm>
          <a:noFill/>
        </p:grpSpPr>
        <p:sp>
          <p:nvSpPr>
            <p:cNvPr id="30" name="Oval 29">
              <a:extLst>
                <a:ext uri="{FF2B5EF4-FFF2-40B4-BE49-F238E27FC236}">
                  <a16:creationId xmlns:a16="http://schemas.microsoft.com/office/drawing/2014/main" id="{2C42C1BD-5E2D-4B7A-8DC9-93101F562121}"/>
                </a:ext>
              </a:extLst>
            </p:cNvPr>
            <p:cNvSpPr/>
            <p:nvPr/>
          </p:nvSpPr>
          <p:spPr>
            <a:xfrm>
              <a:off x="1017898" y="2556460"/>
              <a:ext cx="609166" cy="609164"/>
            </a:xfrm>
            <a:prstGeom prst="ellipse">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rial"/>
                <a:ea typeface="+mn-ea"/>
                <a:cs typeface="+mn-cs"/>
              </a:endParaRPr>
            </a:p>
          </p:txBody>
        </p:sp>
        <p:pic>
          <p:nvPicPr>
            <p:cNvPr id="31" name="Graphic 33">
              <a:extLst>
                <a:ext uri="{FF2B5EF4-FFF2-40B4-BE49-F238E27FC236}">
                  <a16:creationId xmlns:a16="http://schemas.microsoft.com/office/drawing/2014/main" id="{D5721B6B-740E-407A-99F7-9D2F14AEAD81}"/>
                </a:ext>
              </a:extLst>
            </p:cNvPr>
            <p:cNvPicPr>
              <a:picLocks noChangeAspect="1"/>
            </p:cNvPicPr>
            <p:nvPr/>
          </p:nvPicPr>
          <p:blipFill>
            <a:blip r:embed="rId9">
              <a:extLst>
                <a:ext uri="{96DAC541-7B7A-43D3-8B79-37D633B846F1}">
                  <asvg:svgBlip xmlns:asvg="http://schemas.microsoft.com/office/drawing/2016/SVG/main" xmlns="" r:embed="rId10"/>
                </a:ext>
              </a:extLst>
            </a:blip>
            <a:stretch>
              <a:fillRect/>
            </a:stretch>
          </p:blipFill>
          <p:spPr>
            <a:xfrm>
              <a:off x="1162429" y="2707382"/>
              <a:ext cx="304800" cy="304800"/>
            </a:xfrm>
            <a:prstGeom prst="rect">
              <a:avLst/>
            </a:prstGeom>
            <a:grpFill/>
          </p:spPr>
        </p:pic>
      </p:grpSp>
      <p:cxnSp>
        <p:nvCxnSpPr>
          <p:cNvPr id="37" name="Straight Connector 36">
            <a:extLst>
              <a:ext uri="{FF2B5EF4-FFF2-40B4-BE49-F238E27FC236}">
                <a16:creationId xmlns:a16="http://schemas.microsoft.com/office/drawing/2014/main" id="{0F7AF19A-7837-4439-AB2A-C1E2345AC7F1}"/>
              </a:ext>
            </a:extLst>
          </p:cNvPr>
          <p:cNvCxnSpPr/>
          <p:nvPr/>
        </p:nvCxnSpPr>
        <p:spPr>
          <a:xfrm>
            <a:off x="3687640" y="1922040"/>
            <a:ext cx="0" cy="2231702"/>
          </a:xfrm>
          <a:prstGeom prst="line">
            <a:avLst/>
          </a:prstGeom>
          <a:ln/>
        </p:spPr>
        <p:style>
          <a:lnRef idx="1">
            <a:schemeClr val="accent5"/>
          </a:lnRef>
          <a:fillRef idx="0">
            <a:schemeClr val="accent5"/>
          </a:fillRef>
          <a:effectRef idx="0">
            <a:schemeClr val="accent5"/>
          </a:effectRef>
          <a:fontRef idx="minor">
            <a:schemeClr val="tx1"/>
          </a:fontRef>
        </p:style>
      </p:cxnSp>
      <p:cxnSp>
        <p:nvCxnSpPr>
          <p:cNvPr id="39" name="Straight Connector 38">
            <a:extLst>
              <a:ext uri="{FF2B5EF4-FFF2-40B4-BE49-F238E27FC236}">
                <a16:creationId xmlns:a16="http://schemas.microsoft.com/office/drawing/2014/main" id="{0F7AF19A-7837-4439-AB2A-C1E2345AC7F1}"/>
              </a:ext>
            </a:extLst>
          </p:cNvPr>
          <p:cNvCxnSpPr/>
          <p:nvPr/>
        </p:nvCxnSpPr>
        <p:spPr>
          <a:xfrm>
            <a:off x="5413478" y="1922040"/>
            <a:ext cx="0" cy="2231702"/>
          </a:xfrm>
          <a:prstGeom prst="line">
            <a:avLst/>
          </a:prstGeom>
          <a:ln/>
        </p:spPr>
        <p:style>
          <a:lnRef idx="1">
            <a:schemeClr val="accent5"/>
          </a:lnRef>
          <a:fillRef idx="0">
            <a:schemeClr val="accent5"/>
          </a:fillRef>
          <a:effectRef idx="0">
            <a:schemeClr val="accent5"/>
          </a:effectRef>
          <a:fontRef idx="minor">
            <a:schemeClr val="tx1"/>
          </a:fontRef>
        </p:style>
      </p:cxnSp>
      <p:cxnSp>
        <p:nvCxnSpPr>
          <p:cNvPr id="41" name="Straight Connector 40">
            <a:extLst>
              <a:ext uri="{FF2B5EF4-FFF2-40B4-BE49-F238E27FC236}">
                <a16:creationId xmlns:a16="http://schemas.microsoft.com/office/drawing/2014/main" id="{0F7AF19A-7837-4439-AB2A-C1E2345AC7F1}"/>
              </a:ext>
            </a:extLst>
          </p:cNvPr>
          <p:cNvCxnSpPr/>
          <p:nvPr/>
        </p:nvCxnSpPr>
        <p:spPr>
          <a:xfrm>
            <a:off x="7139316" y="1891472"/>
            <a:ext cx="0" cy="2231702"/>
          </a:xfrm>
          <a:prstGeom prst="line">
            <a:avLst/>
          </a:prstGeom>
          <a:ln/>
        </p:spPr>
        <p:style>
          <a:lnRef idx="1">
            <a:schemeClr val="accent5"/>
          </a:lnRef>
          <a:fillRef idx="0">
            <a:schemeClr val="accent5"/>
          </a:fillRef>
          <a:effectRef idx="0">
            <a:schemeClr val="accent5"/>
          </a:effectRef>
          <a:fontRef idx="minor">
            <a:schemeClr val="tx1"/>
          </a:fontRef>
        </p:style>
      </p:cxnSp>
      <p:cxnSp>
        <p:nvCxnSpPr>
          <p:cNvPr id="44" name="Straight Connector 43">
            <a:extLst>
              <a:ext uri="{FF2B5EF4-FFF2-40B4-BE49-F238E27FC236}">
                <a16:creationId xmlns:a16="http://schemas.microsoft.com/office/drawing/2014/main" id="{0F7AF19A-7837-4439-AB2A-C1E2345AC7F1}"/>
              </a:ext>
            </a:extLst>
          </p:cNvPr>
          <p:cNvCxnSpPr/>
          <p:nvPr/>
        </p:nvCxnSpPr>
        <p:spPr>
          <a:xfrm>
            <a:off x="1961802" y="1922040"/>
            <a:ext cx="0" cy="2231702"/>
          </a:xfrm>
          <a:prstGeom prst="line">
            <a:avLst/>
          </a:prstGeom>
          <a:ln/>
        </p:spPr>
        <p:style>
          <a:lnRef idx="1">
            <a:schemeClr val="accent5"/>
          </a:lnRef>
          <a:fillRef idx="0">
            <a:schemeClr val="accent5"/>
          </a:fillRef>
          <a:effectRef idx="0">
            <a:schemeClr val="accent5"/>
          </a:effectRef>
          <a:fontRef idx="minor">
            <a:schemeClr val="tx1"/>
          </a:fontRef>
        </p:style>
      </p:cxnSp>
      <p:pic>
        <p:nvPicPr>
          <p:cNvPr id="48" name="Picture 47"/>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735283" y="2022996"/>
            <a:ext cx="727200" cy="727200"/>
          </a:xfrm>
          <a:prstGeom prst="rect">
            <a:avLst/>
          </a:prstGeom>
        </p:spPr>
      </p:pic>
      <p:pic>
        <p:nvPicPr>
          <p:cNvPr id="49" name="Picture 48"/>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7633824" y="1996893"/>
            <a:ext cx="727200" cy="727200"/>
          </a:xfrm>
          <a:prstGeom prst="rect">
            <a:avLst/>
          </a:prstGeom>
        </p:spPr>
      </p:pic>
    </p:spTree>
    <p:custDataLst>
      <p:tags r:id="rId1"/>
    </p:custDataLst>
    <p:extLst>
      <p:ext uri="{BB962C8B-B14F-4D97-AF65-F5344CB8AC3E}">
        <p14:creationId xmlns:p14="http://schemas.microsoft.com/office/powerpoint/2010/main" val="29837318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fade">
                                      <p:cBhvr>
                                        <p:cTn id="11" dur="500"/>
                                        <p:tgtEl>
                                          <p:spTgt spid="13"/>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14"/>
                                        </p:tgtEl>
                                        <p:attrNameLst>
                                          <p:attrName>style.visibility</p:attrName>
                                        </p:attrNameLst>
                                      </p:cBhvr>
                                      <p:to>
                                        <p:strVal val="visible"/>
                                      </p:to>
                                    </p:set>
                                    <p:animEffect transition="in" filter="fade">
                                      <p:cBhvr>
                                        <p:cTn id="15" dur="500"/>
                                        <p:tgtEl>
                                          <p:spTgt spid="14"/>
                                        </p:tgtEl>
                                      </p:cBhvr>
                                    </p:animEffect>
                                  </p:childTnLst>
                                </p:cTn>
                              </p:par>
                              <p:par>
                                <p:cTn id="16" presetID="53" presetClass="entr" presetSubtype="16" fill="hold" nodeType="withEffect">
                                  <p:stCondLst>
                                    <p:cond delay="0"/>
                                  </p:stCondLst>
                                  <p:childTnLst>
                                    <p:set>
                                      <p:cBhvr>
                                        <p:cTn id="17" dur="1" fill="hold">
                                          <p:stCondLst>
                                            <p:cond delay="0"/>
                                          </p:stCondLst>
                                        </p:cTn>
                                        <p:tgtEl>
                                          <p:spTgt spid="19"/>
                                        </p:tgtEl>
                                        <p:attrNameLst>
                                          <p:attrName>style.visibility</p:attrName>
                                        </p:attrNameLst>
                                      </p:cBhvr>
                                      <p:to>
                                        <p:strVal val="visible"/>
                                      </p:to>
                                    </p:set>
                                    <p:anim calcmode="lin" valueType="num">
                                      <p:cBhvr>
                                        <p:cTn id="18" dur="500" fill="hold"/>
                                        <p:tgtEl>
                                          <p:spTgt spid="19"/>
                                        </p:tgtEl>
                                        <p:attrNameLst>
                                          <p:attrName>ppt_w</p:attrName>
                                        </p:attrNameLst>
                                      </p:cBhvr>
                                      <p:tavLst>
                                        <p:tav tm="0">
                                          <p:val>
                                            <p:fltVal val="0"/>
                                          </p:val>
                                        </p:tav>
                                        <p:tav tm="100000">
                                          <p:val>
                                            <p:strVal val="#ppt_w"/>
                                          </p:val>
                                        </p:tav>
                                      </p:tavLst>
                                    </p:anim>
                                    <p:anim calcmode="lin" valueType="num">
                                      <p:cBhvr>
                                        <p:cTn id="19" dur="500" fill="hold"/>
                                        <p:tgtEl>
                                          <p:spTgt spid="19"/>
                                        </p:tgtEl>
                                        <p:attrNameLst>
                                          <p:attrName>ppt_h</p:attrName>
                                        </p:attrNameLst>
                                      </p:cBhvr>
                                      <p:tavLst>
                                        <p:tav tm="0">
                                          <p:val>
                                            <p:fltVal val="0"/>
                                          </p:val>
                                        </p:tav>
                                        <p:tav tm="100000">
                                          <p:val>
                                            <p:strVal val="#ppt_h"/>
                                          </p:val>
                                        </p:tav>
                                      </p:tavLst>
                                    </p:anim>
                                    <p:animEffect transition="in" filter="fade">
                                      <p:cBhvr>
                                        <p:cTn id="20" dur="500"/>
                                        <p:tgtEl>
                                          <p:spTgt spid="19"/>
                                        </p:tgtEl>
                                      </p:cBhvr>
                                    </p:animEffect>
                                  </p:childTnLst>
                                </p:cTn>
                              </p:par>
                            </p:childTnLst>
                          </p:cTn>
                        </p:par>
                        <p:par>
                          <p:cTn id="21" fill="hold">
                            <p:stCondLst>
                              <p:cond delay="1500"/>
                            </p:stCondLst>
                            <p:childTnLst>
                              <p:par>
                                <p:cTn id="22" presetID="10" presetClass="entr" presetSubtype="0" fill="hold" grpId="0" nodeType="afterEffect">
                                  <p:stCondLst>
                                    <p:cond delay="0"/>
                                  </p:stCondLst>
                                  <p:childTnLst>
                                    <p:set>
                                      <p:cBhvr>
                                        <p:cTn id="23" dur="1" fill="hold">
                                          <p:stCondLst>
                                            <p:cond delay="0"/>
                                          </p:stCondLst>
                                        </p:cTn>
                                        <p:tgtEl>
                                          <p:spTgt spid="15"/>
                                        </p:tgtEl>
                                        <p:attrNameLst>
                                          <p:attrName>style.visibility</p:attrName>
                                        </p:attrNameLst>
                                      </p:cBhvr>
                                      <p:to>
                                        <p:strVal val="visible"/>
                                      </p:to>
                                    </p:set>
                                    <p:animEffect transition="in" filter="fade">
                                      <p:cBhvr>
                                        <p:cTn id="24" dur="500"/>
                                        <p:tgtEl>
                                          <p:spTgt spid="15"/>
                                        </p:tgtEl>
                                      </p:cBhvr>
                                    </p:animEffect>
                                  </p:childTnLst>
                                </p:cTn>
                              </p:par>
                              <p:par>
                                <p:cTn id="25" presetID="53" presetClass="entr" presetSubtype="16" fill="hold" nodeType="withEffect">
                                  <p:stCondLst>
                                    <p:cond delay="0"/>
                                  </p:stCondLst>
                                  <p:childTnLst>
                                    <p:set>
                                      <p:cBhvr>
                                        <p:cTn id="26" dur="1" fill="hold">
                                          <p:stCondLst>
                                            <p:cond delay="0"/>
                                          </p:stCondLst>
                                        </p:cTn>
                                        <p:tgtEl>
                                          <p:spTgt spid="22"/>
                                        </p:tgtEl>
                                        <p:attrNameLst>
                                          <p:attrName>style.visibility</p:attrName>
                                        </p:attrNameLst>
                                      </p:cBhvr>
                                      <p:to>
                                        <p:strVal val="visible"/>
                                      </p:to>
                                    </p:set>
                                    <p:anim calcmode="lin" valueType="num">
                                      <p:cBhvr>
                                        <p:cTn id="27" dur="500" fill="hold"/>
                                        <p:tgtEl>
                                          <p:spTgt spid="22"/>
                                        </p:tgtEl>
                                        <p:attrNameLst>
                                          <p:attrName>ppt_w</p:attrName>
                                        </p:attrNameLst>
                                      </p:cBhvr>
                                      <p:tavLst>
                                        <p:tav tm="0">
                                          <p:val>
                                            <p:fltVal val="0"/>
                                          </p:val>
                                        </p:tav>
                                        <p:tav tm="100000">
                                          <p:val>
                                            <p:strVal val="#ppt_w"/>
                                          </p:val>
                                        </p:tav>
                                      </p:tavLst>
                                    </p:anim>
                                    <p:anim calcmode="lin" valueType="num">
                                      <p:cBhvr>
                                        <p:cTn id="28" dur="500" fill="hold"/>
                                        <p:tgtEl>
                                          <p:spTgt spid="22"/>
                                        </p:tgtEl>
                                        <p:attrNameLst>
                                          <p:attrName>ppt_h</p:attrName>
                                        </p:attrNameLst>
                                      </p:cBhvr>
                                      <p:tavLst>
                                        <p:tav tm="0">
                                          <p:val>
                                            <p:fltVal val="0"/>
                                          </p:val>
                                        </p:tav>
                                        <p:tav tm="100000">
                                          <p:val>
                                            <p:strVal val="#ppt_h"/>
                                          </p:val>
                                        </p:tav>
                                      </p:tavLst>
                                    </p:anim>
                                    <p:animEffect transition="in" filter="fade">
                                      <p:cBhvr>
                                        <p:cTn id="29" dur="500"/>
                                        <p:tgtEl>
                                          <p:spTgt spid="22"/>
                                        </p:tgtEl>
                                      </p:cBhvr>
                                    </p:animEffect>
                                  </p:childTnLst>
                                </p:cTn>
                              </p:par>
                            </p:childTnLst>
                          </p:cTn>
                        </p:par>
                        <p:par>
                          <p:cTn id="30" fill="hold">
                            <p:stCondLst>
                              <p:cond delay="2000"/>
                            </p:stCondLst>
                            <p:childTnLst>
                              <p:par>
                                <p:cTn id="31" presetID="10" presetClass="entr" presetSubtype="0" fill="hold" grpId="0" nodeType="afterEffect">
                                  <p:stCondLst>
                                    <p:cond delay="0"/>
                                  </p:stCondLst>
                                  <p:childTnLst>
                                    <p:set>
                                      <p:cBhvr>
                                        <p:cTn id="32" dur="1" fill="hold">
                                          <p:stCondLst>
                                            <p:cond delay="0"/>
                                          </p:stCondLst>
                                        </p:cTn>
                                        <p:tgtEl>
                                          <p:spTgt spid="28"/>
                                        </p:tgtEl>
                                        <p:attrNameLst>
                                          <p:attrName>style.visibility</p:attrName>
                                        </p:attrNameLst>
                                      </p:cBhvr>
                                      <p:to>
                                        <p:strVal val="visible"/>
                                      </p:to>
                                    </p:set>
                                    <p:animEffect transition="in" filter="fade">
                                      <p:cBhvr>
                                        <p:cTn id="33" dur="500"/>
                                        <p:tgtEl>
                                          <p:spTgt spid="28"/>
                                        </p:tgtEl>
                                      </p:cBhvr>
                                    </p:animEffect>
                                  </p:childTnLst>
                                </p:cTn>
                              </p:par>
                              <p:par>
                                <p:cTn id="34" presetID="53" presetClass="entr" presetSubtype="16" fill="hold" nodeType="withEffect">
                                  <p:stCondLst>
                                    <p:cond delay="0"/>
                                  </p:stCondLst>
                                  <p:childTnLst>
                                    <p:set>
                                      <p:cBhvr>
                                        <p:cTn id="35" dur="1" fill="hold">
                                          <p:stCondLst>
                                            <p:cond delay="0"/>
                                          </p:stCondLst>
                                        </p:cTn>
                                        <p:tgtEl>
                                          <p:spTgt spid="29"/>
                                        </p:tgtEl>
                                        <p:attrNameLst>
                                          <p:attrName>style.visibility</p:attrName>
                                        </p:attrNameLst>
                                      </p:cBhvr>
                                      <p:to>
                                        <p:strVal val="visible"/>
                                      </p:to>
                                    </p:set>
                                    <p:anim calcmode="lin" valueType="num">
                                      <p:cBhvr>
                                        <p:cTn id="36" dur="500" fill="hold"/>
                                        <p:tgtEl>
                                          <p:spTgt spid="29"/>
                                        </p:tgtEl>
                                        <p:attrNameLst>
                                          <p:attrName>ppt_w</p:attrName>
                                        </p:attrNameLst>
                                      </p:cBhvr>
                                      <p:tavLst>
                                        <p:tav tm="0">
                                          <p:val>
                                            <p:fltVal val="0"/>
                                          </p:val>
                                        </p:tav>
                                        <p:tav tm="100000">
                                          <p:val>
                                            <p:strVal val="#ppt_w"/>
                                          </p:val>
                                        </p:tav>
                                      </p:tavLst>
                                    </p:anim>
                                    <p:anim calcmode="lin" valueType="num">
                                      <p:cBhvr>
                                        <p:cTn id="37" dur="500" fill="hold"/>
                                        <p:tgtEl>
                                          <p:spTgt spid="29"/>
                                        </p:tgtEl>
                                        <p:attrNameLst>
                                          <p:attrName>ppt_h</p:attrName>
                                        </p:attrNameLst>
                                      </p:cBhvr>
                                      <p:tavLst>
                                        <p:tav tm="0">
                                          <p:val>
                                            <p:fltVal val="0"/>
                                          </p:val>
                                        </p:tav>
                                        <p:tav tm="100000">
                                          <p:val>
                                            <p:strVal val="#ppt_h"/>
                                          </p:val>
                                        </p:tav>
                                      </p:tavLst>
                                    </p:anim>
                                    <p:animEffect transition="in" filter="fade">
                                      <p:cBhvr>
                                        <p:cTn id="38" dur="500"/>
                                        <p:tgtEl>
                                          <p:spTgt spid="29"/>
                                        </p:tgtEl>
                                      </p:cBhvr>
                                    </p:animEffect>
                                  </p:childTnLst>
                                </p:cTn>
                              </p:par>
                              <p:par>
                                <p:cTn id="39" presetID="22" presetClass="entr" presetSubtype="4" fill="hold" nodeType="withEffect">
                                  <p:stCondLst>
                                    <p:cond delay="0"/>
                                  </p:stCondLst>
                                  <p:childTnLst>
                                    <p:set>
                                      <p:cBhvr>
                                        <p:cTn id="40" dur="1" fill="hold">
                                          <p:stCondLst>
                                            <p:cond delay="0"/>
                                          </p:stCondLst>
                                        </p:cTn>
                                        <p:tgtEl>
                                          <p:spTgt spid="37"/>
                                        </p:tgtEl>
                                        <p:attrNameLst>
                                          <p:attrName>style.visibility</p:attrName>
                                        </p:attrNameLst>
                                      </p:cBhvr>
                                      <p:to>
                                        <p:strVal val="visible"/>
                                      </p:to>
                                    </p:set>
                                    <p:animEffect transition="in" filter="wipe(down)">
                                      <p:cBhvr>
                                        <p:cTn id="41" dur="500"/>
                                        <p:tgtEl>
                                          <p:spTgt spid="37"/>
                                        </p:tgtEl>
                                      </p:cBhvr>
                                    </p:animEffect>
                                  </p:childTnLst>
                                </p:cTn>
                              </p:par>
                              <p:par>
                                <p:cTn id="42" presetID="22" presetClass="entr" presetSubtype="4" fill="hold" nodeType="withEffect">
                                  <p:stCondLst>
                                    <p:cond delay="0"/>
                                  </p:stCondLst>
                                  <p:childTnLst>
                                    <p:set>
                                      <p:cBhvr>
                                        <p:cTn id="43" dur="1" fill="hold">
                                          <p:stCondLst>
                                            <p:cond delay="0"/>
                                          </p:stCondLst>
                                        </p:cTn>
                                        <p:tgtEl>
                                          <p:spTgt spid="39"/>
                                        </p:tgtEl>
                                        <p:attrNameLst>
                                          <p:attrName>style.visibility</p:attrName>
                                        </p:attrNameLst>
                                      </p:cBhvr>
                                      <p:to>
                                        <p:strVal val="visible"/>
                                      </p:to>
                                    </p:set>
                                    <p:animEffect transition="in" filter="wipe(down)">
                                      <p:cBhvr>
                                        <p:cTn id="44" dur="500"/>
                                        <p:tgtEl>
                                          <p:spTgt spid="39"/>
                                        </p:tgtEl>
                                      </p:cBhvr>
                                    </p:animEffect>
                                  </p:childTnLst>
                                </p:cTn>
                              </p:par>
                              <p:par>
                                <p:cTn id="45" presetID="22" presetClass="entr" presetSubtype="4" fill="hold" nodeType="withEffect">
                                  <p:stCondLst>
                                    <p:cond delay="0"/>
                                  </p:stCondLst>
                                  <p:childTnLst>
                                    <p:set>
                                      <p:cBhvr>
                                        <p:cTn id="46" dur="1" fill="hold">
                                          <p:stCondLst>
                                            <p:cond delay="0"/>
                                          </p:stCondLst>
                                        </p:cTn>
                                        <p:tgtEl>
                                          <p:spTgt spid="41"/>
                                        </p:tgtEl>
                                        <p:attrNameLst>
                                          <p:attrName>style.visibility</p:attrName>
                                        </p:attrNameLst>
                                      </p:cBhvr>
                                      <p:to>
                                        <p:strVal val="visible"/>
                                      </p:to>
                                    </p:set>
                                    <p:animEffect transition="in" filter="wipe(down)">
                                      <p:cBhvr>
                                        <p:cTn id="47" dur="500"/>
                                        <p:tgtEl>
                                          <p:spTgt spid="41"/>
                                        </p:tgtEl>
                                      </p:cBhvr>
                                    </p:animEffect>
                                  </p:childTnLst>
                                </p:cTn>
                              </p:par>
                              <p:par>
                                <p:cTn id="48" presetID="22" presetClass="entr" presetSubtype="4" fill="hold" nodeType="withEffect">
                                  <p:stCondLst>
                                    <p:cond delay="0"/>
                                  </p:stCondLst>
                                  <p:childTnLst>
                                    <p:set>
                                      <p:cBhvr>
                                        <p:cTn id="49" dur="1" fill="hold">
                                          <p:stCondLst>
                                            <p:cond delay="0"/>
                                          </p:stCondLst>
                                        </p:cTn>
                                        <p:tgtEl>
                                          <p:spTgt spid="44"/>
                                        </p:tgtEl>
                                        <p:attrNameLst>
                                          <p:attrName>style.visibility</p:attrName>
                                        </p:attrNameLst>
                                      </p:cBhvr>
                                      <p:to>
                                        <p:strVal val="visible"/>
                                      </p:to>
                                    </p:set>
                                    <p:animEffect transition="in" filter="wipe(down)">
                                      <p:cBhvr>
                                        <p:cTn id="50" dur="500"/>
                                        <p:tgtEl>
                                          <p:spTgt spid="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p:bldP spid="14" grpId="0"/>
      <p:bldP spid="15" grpId="0"/>
      <p:bldP spid="28"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365125" y="302100"/>
            <a:ext cx="3486795" cy="408441"/>
          </a:xfrm>
        </p:spPr>
        <p:txBody>
          <a:bodyPr>
            <a:normAutofit/>
          </a:bodyPr>
          <a:lstStyle/>
          <a:p>
            <a:pPr marL="228600" indent="-228600">
              <a:spcAft>
                <a:spcPts val="600"/>
              </a:spcAft>
              <a:buClr>
                <a:srgbClr val="0092BB"/>
              </a:buClr>
              <a:defRPr/>
            </a:pPr>
            <a:r>
              <a:rPr lang="en-GB" cap="all" dirty="0">
                <a:solidFill>
                  <a:schemeClr val="bg2"/>
                </a:solidFill>
                <a:latin typeface="MontrealTS-Bold" panose="02000503020000020003" pitchFamily="50" charset="0"/>
                <a:cs typeface="Tahoma" pitchFamily="34" charset="0"/>
              </a:rPr>
              <a:t>Elements per project</a:t>
            </a:r>
          </a:p>
        </p:txBody>
      </p:sp>
      <p:sp>
        <p:nvSpPr>
          <p:cNvPr id="7" name="Text Placeholder 6"/>
          <p:cNvSpPr>
            <a:spLocks noGrp="1"/>
          </p:cNvSpPr>
          <p:nvPr>
            <p:ph type="body" sz="quarter" idx="11"/>
          </p:nvPr>
        </p:nvSpPr>
        <p:spPr>
          <a:xfrm>
            <a:off x="4571672" y="302100"/>
            <a:ext cx="4410478" cy="4558825"/>
          </a:xfrm>
        </p:spPr>
        <p:txBody>
          <a:bodyPr numCol="2">
            <a:noAutofit/>
          </a:bodyPr>
          <a:lstStyle/>
          <a:p>
            <a:r>
              <a:rPr lang="en-US" sz="1000" dirty="0" smtClean="0"/>
              <a:t> </a:t>
            </a:r>
            <a:r>
              <a:rPr lang="en-US" sz="1000" dirty="0"/>
              <a:t>1. Providing people with </a:t>
            </a:r>
            <a:r>
              <a:rPr lang="en-US" sz="1000" dirty="0" err="1"/>
              <a:t>labour</a:t>
            </a:r>
            <a:r>
              <a:rPr lang="en-US" sz="1000" dirty="0"/>
              <a:t> market relevant skills </a:t>
            </a:r>
            <a:endParaRPr lang="en-US" sz="1000" dirty="0" smtClean="0"/>
          </a:p>
          <a:p>
            <a:r>
              <a:rPr lang="en-US" sz="1000" dirty="0" smtClean="0"/>
              <a:t>2. Providing </a:t>
            </a:r>
            <a:r>
              <a:rPr lang="en-US" sz="1000" dirty="0"/>
              <a:t>higher level VET </a:t>
            </a:r>
            <a:r>
              <a:rPr lang="en-US" sz="1000" dirty="0" err="1"/>
              <a:t>programmes</a:t>
            </a:r>
            <a:r>
              <a:rPr lang="en-US" sz="1000" dirty="0"/>
              <a:t>;  </a:t>
            </a:r>
            <a:endParaRPr lang="en-US" sz="1000" dirty="0" smtClean="0"/>
          </a:p>
          <a:p>
            <a:r>
              <a:rPr lang="en-US" sz="1000" dirty="0" smtClean="0"/>
              <a:t>3</a:t>
            </a:r>
            <a:r>
              <a:rPr lang="en-US" sz="1000" dirty="0"/>
              <a:t>. Establishing business-education partnerships for; apprenticeships, </a:t>
            </a:r>
            <a:endParaRPr lang="en-US" sz="1000" dirty="0" smtClean="0"/>
          </a:p>
          <a:p>
            <a:r>
              <a:rPr lang="en-US" sz="1000" dirty="0" smtClean="0"/>
              <a:t> </a:t>
            </a:r>
            <a:r>
              <a:rPr lang="en-US" sz="1000" dirty="0"/>
              <a:t>4.  Working together with local SME's by sharing equipment </a:t>
            </a:r>
            <a:endParaRPr lang="en-US" sz="1000" dirty="0" smtClean="0"/>
          </a:p>
          <a:p>
            <a:r>
              <a:rPr lang="en-US" sz="1000" dirty="0" smtClean="0"/>
              <a:t> </a:t>
            </a:r>
            <a:r>
              <a:rPr lang="en-US" sz="1000" dirty="0"/>
              <a:t>5.  Development, introduction or presence of Joint VET curricula </a:t>
            </a:r>
            <a:r>
              <a:rPr lang="en-US" sz="1000" dirty="0" smtClean="0"/>
              <a:t>  </a:t>
            </a:r>
          </a:p>
          <a:p>
            <a:r>
              <a:rPr lang="en-US" sz="1000" dirty="0" smtClean="0"/>
              <a:t>6. Development</a:t>
            </a:r>
            <a:r>
              <a:rPr lang="en-US" sz="1000" dirty="0"/>
              <a:t>, introduction or presence of </a:t>
            </a:r>
            <a:r>
              <a:rPr lang="en-US" sz="1000" dirty="0" smtClean="0"/>
              <a:t>internationalization </a:t>
            </a:r>
          </a:p>
          <a:p>
            <a:r>
              <a:rPr lang="en-US" sz="1000" dirty="0" smtClean="0"/>
              <a:t>7</a:t>
            </a:r>
            <a:r>
              <a:rPr lang="en-US" sz="1000" dirty="0"/>
              <a:t>. Development, </a:t>
            </a:r>
            <a:r>
              <a:rPr lang="en-US" sz="1000" dirty="0" smtClean="0"/>
              <a:t>or </a:t>
            </a:r>
            <a:r>
              <a:rPr lang="en-US" sz="1000" dirty="0"/>
              <a:t>presence of innovative teaching </a:t>
            </a:r>
            <a:r>
              <a:rPr lang="en-US" sz="1000" dirty="0" smtClean="0"/>
              <a:t>methodologies  </a:t>
            </a:r>
          </a:p>
          <a:p>
            <a:r>
              <a:rPr lang="en-US" sz="1000" dirty="0" smtClean="0"/>
              <a:t>8</a:t>
            </a:r>
            <a:r>
              <a:rPr lang="en-US" sz="1000" dirty="0"/>
              <a:t>. Development, introduction or presence of innovative curricula </a:t>
            </a:r>
            <a:endParaRPr lang="en-US" sz="1000" dirty="0" smtClean="0"/>
          </a:p>
          <a:p>
            <a:r>
              <a:rPr lang="en-US" sz="1000" dirty="0" smtClean="0"/>
              <a:t>9</a:t>
            </a:r>
            <a:r>
              <a:rPr lang="en-US" sz="1000" dirty="0"/>
              <a:t>. Investing in the continuing professional development of teachers </a:t>
            </a:r>
            <a:endParaRPr lang="en-US" sz="1000" dirty="0" smtClean="0"/>
          </a:p>
          <a:p>
            <a:r>
              <a:rPr lang="en-US" sz="1000" dirty="0" smtClean="0"/>
              <a:t>10. Development</a:t>
            </a:r>
            <a:r>
              <a:rPr lang="en-US" sz="1000" dirty="0"/>
              <a:t>, introduction or presence of project-based learning </a:t>
            </a:r>
            <a:endParaRPr lang="en-US" sz="1000" dirty="0" smtClean="0"/>
          </a:p>
          <a:p>
            <a:r>
              <a:rPr lang="en-US" sz="1000" dirty="0" smtClean="0"/>
              <a:t>11</a:t>
            </a:r>
            <a:r>
              <a:rPr lang="en-US" sz="1000" dirty="0"/>
              <a:t>. Providing guidance services, as well as validation of prior learning  </a:t>
            </a:r>
            <a:endParaRPr lang="en-US" sz="1000" dirty="0" smtClean="0"/>
          </a:p>
          <a:p>
            <a:r>
              <a:rPr lang="en-US" sz="1000" dirty="0" smtClean="0"/>
              <a:t>12. Development</a:t>
            </a:r>
            <a:r>
              <a:rPr lang="en-US" sz="1000" dirty="0"/>
              <a:t>, introduction or presence of business incubators </a:t>
            </a:r>
            <a:endParaRPr lang="en-US" sz="1000" dirty="0" smtClean="0"/>
          </a:p>
          <a:p>
            <a:r>
              <a:rPr lang="en-US" sz="1000" dirty="0" smtClean="0"/>
              <a:t> </a:t>
            </a:r>
            <a:r>
              <a:rPr lang="en-US" sz="1000" dirty="0"/>
              <a:t>13.  Acting as or supporting innovation hubs </a:t>
            </a:r>
            <a:endParaRPr lang="en-US" sz="1000" dirty="0" smtClean="0"/>
          </a:p>
          <a:p>
            <a:r>
              <a:rPr lang="en-US" sz="1000" dirty="0" smtClean="0"/>
              <a:t>14. Supporting </a:t>
            </a:r>
            <a:r>
              <a:rPr lang="en-US" sz="1000" dirty="0"/>
              <a:t>the attraction of foreign investment projects  </a:t>
            </a:r>
          </a:p>
          <a:p>
            <a:r>
              <a:rPr lang="en-US" sz="1000" dirty="0" smtClean="0"/>
              <a:t>15. Development</a:t>
            </a:r>
            <a:r>
              <a:rPr lang="en-US" sz="1000" dirty="0"/>
              <a:t>, </a:t>
            </a:r>
            <a:r>
              <a:rPr lang="en-US" sz="1000" dirty="0" smtClean="0"/>
              <a:t>or </a:t>
            </a:r>
            <a:r>
              <a:rPr lang="en-US" sz="1000" dirty="0"/>
              <a:t>presence of "</a:t>
            </a:r>
            <a:r>
              <a:rPr lang="en-US" sz="1000" dirty="0" smtClean="0"/>
              <a:t>International VET academies</a:t>
            </a:r>
            <a:r>
              <a:rPr lang="en-US" sz="1000" dirty="0"/>
              <a:t>" </a:t>
            </a:r>
            <a:endParaRPr lang="en-US" sz="1000" dirty="0" smtClean="0"/>
          </a:p>
          <a:p>
            <a:r>
              <a:rPr lang="en-US" sz="1000" dirty="0" smtClean="0"/>
              <a:t>16</a:t>
            </a:r>
            <a:r>
              <a:rPr lang="en-US" sz="1000" dirty="0"/>
              <a:t>. Participating in national and international Skills competitions </a:t>
            </a:r>
            <a:endParaRPr lang="en-US" sz="1000" dirty="0" smtClean="0"/>
          </a:p>
          <a:p>
            <a:pPr marL="228600" indent="-228600">
              <a:buAutoNum type="arabicPeriod" startAt="17"/>
            </a:pPr>
            <a:r>
              <a:rPr lang="en-US" sz="1000" dirty="0" smtClean="0"/>
              <a:t>Contributing </a:t>
            </a:r>
            <a:r>
              <a:rPr lang="en-US" sz="1000" dirty="0"/>
              <a:t>to creation and dissemination of new knowledge </a:t>
            </a:r>
          </a:p>
          <a:p>
            <a:r>
              <a:rPr lang="en-US" sz="1000" dirty="0" smtClean="0"/>
              <a:t>18</a:t>
            </a:r>
            <a:r>
              <a:rPr lang="en-US" sz="1000" dirty="0"/>
              <a:t>. Making use of EU financial instruments and Funds  </a:t>
            </a:r>
            <a:endParaRPr lang="en-US" sz="1000" dirty="0" smtClean="0"/>
          </a:p>
          <a:p>
            <a:r>
              <a:rPr lang="en-US" sz="1000" dirty="0" smtClean="0"/>
              <a:t>19</a:t>
            </a:r>
            <a:r>
              <a:rPr lang="en-US" sz="1000" dirty="0"/>
              <a:t>. Developing sustainable financial </a:t>
            </a:r>
            <a:r>
              <a:rPr lang="en-US" sz="1000" dirty="0" smtClean="0"/>
              <a:t>models</a:t>
            </a:r>
            <a:endParaRPr lang="en-GB" sz="1000" dirty="0"/>
          </a:p>
        </p:txBody>
      </p:sp>
      <p:pic>
        <p:nvPicPr>
          <p:cNvPr id="11" name="Picture 10"/>
          <p:cNvPicPr>
            <a:picLocks noChangeAspect="1"/>
          </p:cNvPicPr>
          <p:nvPr/>
        </p:nvPicPr>
        <p:blipFill>
          <a:blip r:embed="rId2"/>
          <a:stretch>
            <a:fillRect/>
          </a:stretch>
        </p:blipFill>
        <p:spPr>
          <a:xfrm>
            <a:off x="390644" y="627534"/>
            <a:ext cx="3907875" cy="3621338"/>
          </a:xfrm>
          <a:prstGeom prst="rect">
            <a:avLst/>
          </a:prstGeom>
        </p:spPr>
      </p:pic>
      <p:sp>
        <p:nvSpPr>
          <p:cNvPr id="8" name="Text Placeholder 7"/>
          <p:cNvSpPr>
            <a:spLocks noGrp="1"/>
          </p:cNvSpPr>
          <p:nvPr>
            <p:ph type="body" sz="quarter" idx="12"/>
          </p:nvPr>
        </p:nvSpPr>
        <p:spPr>
          <a:xfrm>
            <a:off x="365126" y="627534"/>
            <a:ext cx="4181028" cy="3599979"/>
          </a:xfrm>
        </p:spPr>
        <p:txBody>
          <a:bodyPr/>
          <a:lstStyle/>
          <a:p>
            <a:endParaRPr lang="en-GB" dirty="0"/>
          </a:p>
        </p:txBody>
      </p:sp>
    </p:spTree>
    <p:extLst>
      <p:ext uri="{BB962C8B-B14F-4D97-AF65-F5344CB8AC3E}">
        <p14:creationId xmlns:p14="http://schemas.microsoft.com/office/powerpoint/2010/main" val="27590319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Схема 5"/>
          <p:cNvGraphicFramePr/>
          <p:nvPr>
            <p:extLst>
              <p:ext uri="{D42A27DB-BD31-4B8C-83A1-F6EECF244321}">
                <p14:modId xmlns:p14="http://schemas.microsoft.com/office/powerpoint/2010/main" val="905033269"/>
              </p:ext>
            </p:extLst>
          </p:nvPr>
        </p:nvGraphicFramePr>
        <p:xfrm>
          <a:off x="611560" y="950405"/>
          <a:ext cx="8165885" cy="351938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4" name="Right Triangle 17">
            <a:extLst>
              <a:ext uri="{FF2B5EF4-FFF2-40B4-BE49-F238E27FC236}">
                <a16:creationId xmlns:a16="http://schemas.microsoft.com/office/drawing/2014/main" id="{6ADCC979-BA1C-4251-B6F5-CE5AA2B72FD0}"/>
              </a:ext>
            </a:extLst>
          </p:cNvPr>
          <p:cNvSpPr/>
          <p:nvPr/>
        </p:nvSpPr>
        <p:spPr>
          <a:xfrm rot="10230417" flipH="1">
            <a:off x="7914147" y="352261"/>
            <a:ext cx="598856" cy="848157"/>
          </a:xfrm>
          <a:custGeom>
            <a:avLst/>
            <a:gdLst/>
            <a:ahLst/>
            <a:cxnLst/>
            <a:rect l="l" t="t" r="r" b="b"/>
            <a:pathLst>
              <a:path w="2387678" h="3240000">
                <a:moveTo>
                  <a:pt x="1645041" y="17032"/>
                </a:moveTo>
                <a:lnTo>
                  <a:pt x="2376264" y="17032"/>
                </a:lnTo>
                <a:lnTo>
                  <a:pt x="2376264" y="17033"/>
                </a:lnTo>
                <a:lnTo>
                  <a:pt x="1645042" y="17033"/>
                </a:lnTo>
                <a:close/>
                <a:moveTo>
                  <a:pt x="0" y="17032"/>
                </a:moveTo>
                <a:lnTo>
                  <a:pt x="1379678" y="17032"/>
                </a:lnTo>
                <a:lnTo>
                  <a:pt x="1379678" y="996125"/>
                </a:lnTo>
                <a:lnTo>
                  <a:pt x="2376264" y="996125"/>
                </a:lnTo>
                <a:lnTo>
                  <a:pt x="2376264" y="3240000"/>
                </a:lnTo>
                <a:lnTo>
                  <a:pt x="0" y="3240000"/>
                </a:lnTo>
                <a:close/>
                <a:moveTo>
                  <a:pt x="1498869" y="0"/>
                </a:moveTo>
                <a:lnTo>
                  <a:pt x="2387678" y="888809"/>
                </a:lnTo>
                <a:lnTo>
                  <a:pt x="1498869" y="888809"/>
                </a:ln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solidFill>
                <a:schemeClr val="bg1"/>
              </a:solidFill>
            </a:endParaRPr>
          </a:p>
        </p:txBody>
      </p:sp>
      <p:grpSp>
        <p:nvGrpSpPr>
          <p:cNvPr id="4" name="Group 3"/>
          <p:cNvGrpSpPr/>
          <p:nvPr/>
        </p:nvGrpSpPr>
        <p:grpSpPr>
          <a:xfrm>
            <a:off x="611560" y="4083918"/>
            <a:ext cx="498658" cy="712369"/>
            <a:chOff x="1" y="2669128"/>
            <a:chExt cx="498658" cy="712369"/>
          </a:xfrm>
          <a:solidFill>
            <a:schemeClr val="accent1">
              <a:lumMod val="20000"/>
              <a:lumOff val="80000"/>
            </a:schemeClr>
          </a:solidFill>
        </p:grpSpPr>
        <p:sp>
          <p:nvSpPr>
            <p:cNvPr id="5" name="Chevron 4"/>
            <p:cNvSpPr/>
            <p:nvPr/>
          </p:nvSpPr>
          <p:spPr>
            <a:xfrm rot="5400000">
              <a:off x="-106855" y="2775984"/>
              <a:ext cx="712369" cy="498658"/>
            </a:xfrm>
            <a:prstGeom prst="chevron">
              <a:avLst/>
            </a:prstGeom>
            <a:grpFill/>
            <a:ln>
              <a:solidFill>
                <a:schemeClr val="accent1">
                  <a:lumMod val="20000"/>
                  <a:lumOff val="80000"/>
                </a:schemeClr>
              </a:solidFill>
            </a:ln>
          </p:spPr>
          <p:style>
            <a:lnRef idx="2">
              <a:schemeClr val="accent6">
                <a:hueOff val="0"/>
                <a:satOff val="0"/>
                <a:lumOff val="0"/>
                <a:alphaOff val="0"/>
              </a:schemeClr>
            </a:lnRef>
            <a:fillRef idx="1">
              <a:schemeClr val="accent6">
                <a:hueOff val="0"/>
                <a:satOff val="0"/>
                <a:lumOff val="0"/>
                <a:alphaOff val="0"/>
              </a:schemeClr>
            </a:fillRef>
            <a:effectRef idx="0">
              <a:schemeClr val="accent6">
                <a:hueOff val="0"/>
                <a:satOff val="0"/>
                <a:lumOff val="0"/>
                <a:alphaOff val="0"/>
              </a:schemeClr>
            </a:effectRef>
            <a:fontRef idx="minor">
              <a:schemeClr val="lt1"/>
            </a:fontRef>
          </p:style>
        </p:sp>
        <p:sp>
          <p:nvSpPr>
            <p:cNvPr id="6" name="Chevron 4"/>
            <p:cNvSpPr txBox="1"/>
            <p:nvPr/>
          </p:nvSpPr>
          <p:spPr>
            <a:xfrm>
              <a:off x="1" y="2918457"/>
              <a:ext cx="498658" cy="213711"/>
            </a:xfrm>
            <a:prstGeom prst="rect">
              <a:avLst/>
            </a:prstGeom>
            <a:grpFill/>
            <a:ln>
              <a:solidFill>
                <a:schemeClr val="accent1">
                  <a:lumMod val="20000"/>
                  <a:lumOff val="80000"/>
                </a:schemeClr>
              </a:solidFill>
            </a:ln>
          </p:spPr>
          <p:style>
            <a:lnRef idx="0">
              <a:scrgbClr r="0" g="0" b="0"/>
            </a:lnRef>
            <a:fillRef idx="0">
              <a:scrgbClr r="0" g="0" b="0"/>
            </a:fillRef>
            <a:effectRef idx="0">
              <a:scrgbClr r="0" g="0" b="0"/>
            </a:effectRef>
            <a:fontRef idx="minor">
              <a:schemeClr val="lt1"/>
            </a:fontRef>
          </p:style>
          <p:txBody>
            <a:bodyPr spcFirstLastPara="0" vert="horz" wrap="square" lIns="8255" tIns="8255" rIns="8255" bIns="8255" numCol="1" spcCol="1270" anchor="ctr" anchorCtr="0">
              <a:noAutofit/>
            </a:bodyPr>
            <a:lstStyle/>
            <a:p>
              <a:pPr lvl="0" algn="ctr" defTabSz="577850">
                <a:lnSpc>
                  <a:spcPct val="90000"/>
                </a:lnSpc>
                <a:spcBef>
                  <a:spcPct val="0"/>
                </a:spcBef>
                <a:spcAft>
                  <a:spcPct val="35000"/>
                </a:spcAft>
              </a:pPr>
              <a:endParaRPr lang="uk-UA" sz="1300" kern="1200" dirty="0"/>
            </a:p>
          </p:txBody>
        </p:sp>
      </p:grpSp>
      <p:sp>
        <p:nvSpPr>
          <p:cNvPr id="10" name="Title 1">
            <a:extLst>
              <a:ext uri="{FF2B5EF4-FFF2-40B4-BE49-F238E27FC236}">
                <a16:creationId xmlns:a16="http://schemas.microsoft.com/office/drawing/2014/main" id="{87158FB7-1B47-41FE-A578-44E6004E4F49}"/>
              </a:ext>
            </a:extLst>
          </p:cNvPr>
          <p:cNvSpPr>
            <a:spLocks noGrp="1"/>
          </p:cNvSpPr>
          <p:nvPr>
            <p:ph type="title"/>
          </p:nvPr>
        </p:nvSpPr>
        <p:spPr>
          <a:xfrm>
            <a:off x="611559" y="219432"/>
            <a:ext cx="8494504" cy="504250"/>
          </a:xfrm>
        </p:spPr>
        <p:txBody>
          <a:bodyPr>
            <a:normAutofit/>
          </a:bodyPr>
          <a:lstStyle/>
          <a:p>
            <a:pPr>
              <a:buClr>
                <a:srgbClr val="0092BB"/>
              </a:buClr>
              <a:defRPr/>
            </a:pPr>
            <a:r>
              <a:rPr lang="en-GB" b="0" dirty="0">
                <a:solidFill>
                  <a:schemeClr val="bg2"/>
                </a:solidFill>
                <a:latin typeface="MontrealTS-Bold" panose="02000503020000020003" pitchFamily="50" charset="0"/>
                <a:cs typeface="Tahoma" pitchFamily="34" charset="0"/>
              </a:rPr>
              <a:t>ETF paper on </a:t>
            </a:r>
            <a:r>
              <a:rPr lang="en-GB" b="0" dirty="0" err="1" smtClean="0">
                <a:solidFill>
                  <a:schemeClr val="bg2"/>
                </a:solidFill>
                <a:latin typeface="MontrealTS-Bold" panose="02000503020000020003" pitchFamily="50" charset="0"/>
                <a:cs typeface="Tahoma" pitchFamily="34" charset="0"/>
              </a:rPr>
              <a:t>CoVEs</a:t>
            </a:r>
            <a:r>
              <a:rPr lang="en-GB" b="0" dirty="0">
                <a:solidFill>
                  <a:schemeClr val="bg2"/>
                </a:solidFill>
                <a:latin typeface="MontrealTS-Bold" panose="02000503020000020003" pitchFamily="50" charset="0"/>
                <a:cs typeface="Tahoma" pitchFamily="34" charset="0"/>
              </a:rPr>
              <a:t>: </a:t>
            </a:r>
          </a:p>
        </p:txBody>
      </p:sp>
      <p:sp>
        <p:nvSpPr>
          <p:cNvPr id="11" name="Rectangle 10">
            <a:extLst>
              <a:ext uri="{FF2B5EF4-FFF2-40B4-BE49-F238E27FC236}">
                <a16:creationId xmlns:a16="http://schemas.microsoft.com/office/drawing/2014/main" id="{888AEAEF-39EE-4103-8809-820B05F59F56}"/>
              </a:ext>
            </a:extLst>
          </p:cNvPr>
          <p:cNvSpPr/>
          <p:nvPr/>
        </p:nvSpPr>
        <p:spPr>
          <a:xfrm>
            <a:off x="493807" y="488790"/>
            <a:ext cx="6530699" cy="369332"/>
          </a:xfrm>
          <a:prstGeom prst="rect">
            <a:avLst/>
          </a:prstGeom>
        </p:spPr>
        <p:txBody>
          <a:bodyPr wrap="square">
            <a:spAutoFit/>
          </a:bodyPr>
          <a:lstStyle/>
          <a:p>
            <a:r>
              <a:rPr lang="en-GB" dirty="0">
                <a:solidFill>
                  <a:schemeClr val="bg2"/>
                </a:solidFill>
                <a:latin typeface="MontrealTS-Medium" panose="02000603020000020003" pitchFamily="50" charset="0"/>
                <a:cs typeface="Tahoma" pitchFamily="34" charset="0"/>
              </a:rPr>
              <a:t>What does </a:t>
            </a:r>
            <a:r>
              <a:rPr lang="en-GB" dirty="0" smtClean="0">
                <a:solidFill>
                  <a:schemeClr val="bg2"/>
                </a:solidFill>
                <a:latin typeface="MontrealTS-Medium" panose="02000603020000020003" pitchFamily="50" charset="0"/>
                <a:cs typeface="Tahoma" pitchFamily="34" charset="0"/>
              </a:rPr>
              <a:t>it bring?</a:t>
            </a:r>
            <a:endParaRPr lang="en-GB" dirty="0">
              <a:solidFill>
                <a:schemeClr val="bg2"/>
              </a:solidFill>
              <a:latin typeface="MontrealTS-Medium" panose="02000603020000020003" pitchFamily="50" charset="0"/>
              <a:cs typeface="Arial" panose="020B0604020202020204" pitchFamily="34" charset="0"/>
            </a:endParaRPr>
          </a:p>
        </p:txBody>
      </p:sp>
      <p:sp>
        <p:nvSpPr>
          <p:cNvPr id="13" name="Right Triangle 17">
            <a:extLst>
              <a:ext uri="{FF2B5EF4-FFF2-40B4-BE49-F238E27FC236}">
                <a16:creationId xmlns:a16="http://schemas.microsoft.com/office/drawing/2014/main" id="{6ADCC979-BA1C-4251-B6F5-CE5AA2B72FD0}"/>
              </a:ext>
            </a:extLst>
          </p:cNvPr>
          <p:cNvSpPr/>
          <p:nvPr/>
        </p:nvSpPr>
        <p:spPr>
          <a:xfrm rot="538449">
            <a:off x="8297403" y="546142"/>
            <a:ext cx="598856" cy="848157"/>
          </a:xfrm>
          <a:custGeom>
            <a:avLst/>
            <a:gdLst/>
            <a:ahLst/>
            <a:cxnLst/>
            <a:rect l="l" t="t" r="r" b="b"/>
            <a:pathLst>
              <a:path w="2387678" h="3240000">
                <a:moveTo>
                  <a:pt x="1645041" y="17032"/>
                </a:moveTo>
                <a:lnTo>
                  <a:pt x="2376264" y="17032"/>
                </a:lnTo>
                <a:lnTo>
                  <a:pt x="2376264" y="17033"/>
                </a:lnTo>
                <a:lnTo>
                  <a:pt x="1645042" y="17033"/>
                </a:lnTo>
                <a:close/>
                <a:moveTo>
                  <a:pt x="0" y="17032"/>
                </a:moveTo>
                <a:lnTo>
                  <a:pt x="1379678" y="17032"/>
                </a:lnTo>
                <a:lnTo>
                  <a:pt x="1379678" y="996125"/>
                </a:lnTo>
                <a:lnTo>
                  <a:pt x="2376264" y="996125"/>
                </a:lnTo>
                <a:lnTo>
                  <a:pt x="2376264" y="3240000"/>
                </a:lnTo>
                <a:lnTo>
                  <a:pt x="0" y="3240000"/>
                </a:lnTo>
                <a:close/>
                <a:moveTo>
                  <a:pt x="1498869" y="0"/>
                </a:moveTo>
                <a:lnTo>
                  <a:pt x="2387678" y="888809"/>
                </a:lnTo>
                <a:lnTo>
                  <a:pt x="1498869" y="888809"/>
                </a:lnTo>
                <a:close/>
              </a:path>
            </a:pathLst>
          </a:custGeom>
          <a:solidFill>
            <a:schemeClr val="bg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solidFill>
                <a:schemeClr val="bg1"/>
              </a:solidFill>
            </a:endParaRPr>
          </a:p>
        </p:txBody>
      </p:sp>
      <p:sp>
        <p:nvSpPr>
          <p:cNvPr id="15" name="Block Arc 14">
            <a:extLst>
              <a:ext uri="{FF2B5EF4-FFF2-40B4-BE49-F238E27FC236}">
                <a16:creationId xmlns:a16="http://schemas.microsoft.com/office/drawing/2014/main" id="{F84CC100-88A8-4E3E-8091-D49E44C308ED}"/>
              </a:ext>
            </a:extLst>
          </p:cNvPr>
          <p:cNvSpPr/>
          <p:nvPr/>
        </p:nvSpPr>
        <p:spPr>
          <a:xfrm rot="16200000">
            <a:off x="6660419" y="4334161"/>
            <a:ext cx="567400" cy="567774"/>
          </a:xfrm>
          <a:custGeom>
            <a:avLst/>
            <a:gdLst/>
            <a:ahLst/>
            <a:cxnLst/>
            <a:rect l="l" t="t" r="r" b="b"/>
            <a:pathLst>
              <a:path w="3185463" h="3187558">
                <a:moveTo>
                  <a:pt x="764000" y="2343999"/>
                </a:moveTo>
                <a:cubicBezTo>
                  <a:pt x="566798" y="2256389"/>
                  <a:pt x="385374" y="2134753"/>
                  <a:pt x="230072" y="1981662"/>
                </a:cubicBezTo>
                <a:cubicBezTo>
                  <a:pt x="297001" y="2223876"/>
                  <a:pt x="428049" y="2439341"/>
                  <a:pt x="603989" y="2608945"/>
                </a:cubicBezTo>
                <a:cubicBezTo>
                  <a:pt x="667739" y="2525681"/>
                  <a:pt x="720588" y="2436567"/>
                  <a:pt x="764000" y="2343999"/>
                </a:cubicBezTo>
                <a:close/>
                <a:moveTo>
                  <a:pt x="783530" y="862903"/>
                </a:moveTo>
                <a:cubicBezTo>
                  <a:pt x="737619" y="760936"/>
                  <a:pt x="681240" y="662513"/>
                  <a:pt x="611676" y="571152"/>
                </a:cubicBezTo>
                <a:cubicBezTo>
                  <a:pt x="419218" y="754019"/>
                  <a:pt x="279227" y="991173"/>
                  <a:pt x="215545" y="1258034"/>
                </a:cubicBezTo>
                <a:cubicBezTo>
                  <a:pt x="378729" y="1090139"/>
                  <a:pt x="571934" y="956907"/>
                  <a:pt x="783530" y="862903"/>
                </a:cubicBezTo>
                <a:close/>
                <a:moveTo>
                  <a:pt x="935657" y="1673146"/>
                </a:moveTo>
                <a:lnTo>
                  <a:pt x="227023" y="1673146"/>
                </a:lnTo>
                <a:cubicBezTo>
                  <a:pt x="393068" y="1882941"/>
                  <a:pt x="605618" y="2045968"/>
                  <a:pt x="844267" y="2153109"/>
                </a:cubicBezTo>
                <a:cubicBezTo>
                  <a:pt x="897907" y="1997390"/>
                  <a:pt x="928862" y="1835739"/>
                  <a:pt x="935657" y="1673146"/>
                </a:cubicBezTo>
                <a:close/>
                <a:moveTo>
                  <a:pt x="935928" y="1493146"/>
                </a:moveTo>
                <a:cubicBezTo>
                  <a:pt x="928922" y="1345638"/>
                  <a:pt x="902278" y="1198995"/>
                  <a:pt x="856775" y="1056956"/>
                </a:cubicBezTo>
                <a:cubicBezTo>
                  <a:pt x="636768" y="1156959"/>
                  <a:pt x="439487" y="1304654"/>
                  <a:pt x="281464" y="1493146"/>
                </a:cubicBezTo>
                <a:close/>
                <a:moveTo>
                  <a:pt x="1469785" y="2515107"/>
                </a:moveTo>
                <a:cubicBezTo>
                  <a:pt x="1283000" y="2508124"/>
                  <a:pt x="1100523" y="2472287"/>
                  <a:pt x="927628" y="2411229"/>
                </a:cubicBezTo>
                <a:cubicBezTo>
                  <a:pt x="876831" y="2520843"/>
                  <a:pt x="814172" y="2626182"/>
                  <a:pt x="738220" y="2724387"/>
                </a:cubicBezTo>
                <a:cubicBezTo>
                  <a:pt x="944637" y="2881665"/>
                  <a:pt x="1196120" y="2982471"/>
                  <a:pt x="1469785" y="3005418"/>
                </a:cubicBezTo>
                <a:close/>
                <a:moveTo>
                  <a:pt x="1469785" y="1673146"/>
                </a:moveTo>
                <a:lnTo>
                  <a:pt x="1112275" y="1673146"/>
                </a:lnTo>
                <a:cubicBezTo>
                  <a:pt x="1105327" y="1858153"/>
                  <a:pt x="1070032" y="2042144"/>
                  <a:pt x="1008001" y="2219039"/>
                </a:cubicBezTo>
                <a:cubicBezTo>
                  <a:pt x="1155519" y="2270408"/>
                  <a:pt x="1310845" y="2300826"/>
                  <a:pt x="1469785" y="2307834"/>
                </a:cubicBezTo>
                <a:close/>
                <a:moveTo>
                  <a:pt x="1469785" y="898989"/>
                </a:moveTo>
                <a:cubicBezTo>
                  <a:pt x="1315103" y="907762"/>
                  <a:pt x="1164166" y="938783"/>
                  <a:pt x="1020939" y="990066"/>
                </a:cubicBezTo>
                <a:cubicBezTo>
                  <a:pt x="1074574" y="1153655"/>
                  <a:pt x="1105461" y="1322925"/>
                  <a:pt x="1112368" y="1493146"/>
                </a:cubicBezTo>
                <a:lnTo>
                  <a:pt x="1469785" y="1493146"/>
                </a:lnTo>
                <a:close/>
                <a:moveTo>
                  <a:pt x="1469785" y="182141"/>
                </a:moveTo>
                <a:cubicBezTo>
                  <a:pt x="1199839" y="204777"/>
                  <a:pt x="951477" y="303168"/>
                  <a:pt x="746615" y="456764"/>
                </a:cubicBezTo>
                <a:cubicBezTo>
                  <a:pt x="828296" y="562801"/>
                  <a:pt x="894225" y="677310"/>
                  <a:pt x="947434" y="796072"/>
                </a:cubicBezTo>
                <a:cubicBezTo>
                  <a:pt x="1113886" y="736067"/>
                  <a:pt x="1289644" y="700323"/>
                  <a:pt x="1469785" y="691530"/>
                </a:cubicBezTo>
                <a:close/>
                <a:moveTo>
                  <a:pt x="2150063" y="992171"/>
                </a:moveTo>
                <a:cubicBezTo>
                  <a:pt x="1990712" y="935501"/>
                  <a:pt x="1822242" y="902595"/>
                  <a:pt x="1649785" y="897224"/>
                </a:cubicBezTo>
                <a:lnTo>
                  <a:pt x="1649785" y="1493146"/>
                </a:lnTo>
                <a:lnTo>
                  <a:pt x="2063712" y="1493146"/>
                </a:lnTo>
                <a:cubicBezTo>
                  <a:pt x="2069089" y="1323887"/>
                  <a:pt x="2098366" y="1155330"/>
                  <a:pt x="2150063" y="992171"/>
                </a:cubicBezTo>
                <a:close/>
                <a:moveTo>
                  <a:pt x="2168848" y="2199110"/>
                </a:moveTo>
                <a:cubicBezTo>
                  <a:pt x="2108555" y="2028681"/>
                  <a:pt x="2073581" y="1851532"/>
                  <a:pt x="2065295" y="1673146"/>
                </a:cubicBezTo>
                <a:lnTo>
                  <a:pt x="1649785" y="1673146"/>
                </a:lnTo>
                <a:lnTo>
                  <a:pt x="1649785" y="2307299"/>
                </a:lnTo>
                <a:cubicBezTo>
                  <a:pt x="1829404" y="2299517"/>
                  <a:pt x="2004315" y="2261965"/>
                  <a:pt x="2168848" y="2199110"/>
                </a:cubicBezTo>
                <a:close/>
                <a:moveTo>
                  <a:pt x="2422394" y="446879"/>
                </a:moveTo>
                <a:cubicBezTo>
                  <a:pt x="2204309" y="287209"/>
                  <a:pt x="1938140" y="189883"/>
                  <a:pt x="1649785" y="178919"/>
                </a:cubicBezTo>
                <a:lnTo>
                  <a:pt x="1649785" y="689876"/>
                </a:lnTo>
                <a:cubicBezTo>
                  <a:pt x="1846998" y="695154"/>
                  <a:pt x="2039668" y="732502"/>
                  <a:pt x="2221721" y="797410"/>
                </a:cubicBezTo>
                <a:cubicBezTo>
                  <a:pt x="2275056" y="675360"/>
                  <a:pt x="2341760" y="557662"/>
                  <a:pt x="2422394" y="446879"/>
                </a:cubicBezTo>
                <a:close/>
                <a:moveTo>
                  <a:pt x="2447278" y="2722123"/>
                </a:moveTo>
                <a:cubicBezTo>
                  <a:pt x="2366121" y="2618714"/>
                  <a:pt x="2299534" y="2507403"/>
                  <a:pt x="2246145" y="2391362"/>
                </a:cubicBezTo>
                <a:cubicBezTo>
                  <a:pt x="2057375" y="2464119"/>
                  <a:pt x="1856285" y="2506958"/>
                  <a:pt x="1649785" y="2514779"/>
                </a:cubicBezTo>
                <a:lnTo>
                  <a:pt x="1649785" y="3008639"/>
                </a:lnTo>
                <a:cubicBezTo>
                  <a:pt x="1949198" y="2997255"/>
                  <a:pt x="2224691" y="2892757"/>
                  <a:pt x="2447278" y="2722123"/>
                </a:cubicBezTo>
                <a:close/>
                <a:moveTo>
                  <a:pt x="2878934" y="1493146"/>
                </a:moveTo>
                <a:cubicBezTo>
                  <a:pt x="2723190" y="1307255"/>
                  <a:pt x="2529440" y="1161128"/>
                  <a:pt x="2313862" y="1060620"/>
                </a:cubicBezTo>
                <a:cubicBezTo>
                  <a:pt x="2270535" y="1201714"/>
                  <a:pt x="2245604" y="1347104"/>
                  <a:pt x="2240109" y="1493146"/>
                </a:cubicBezTo>
                <a:close/>
                <a:moveTo>
                  <a:pt x="2890636" y="1673146"/>
                </a:moveTo>
                <a:lnTo>
                  <a:pt x="2241814" y="1673146"/>
                </a:lnTo>
                <a:cubicBezTo>
                  <a:pt x="2249736" y="1827102"/>
                  <a:pt x="2279520" y="1979973"/>
                  <a:pt x="2329964" y="2127513"/>
                </a:cubicBezTo>
                <a:cubicBezTo>
                  <a:pt x="2545677" y="2019923"/>
                  <a:pt x="2738160" y="1866413"/>
                  <a:pt x="2890636" y="1673146"/>
                </a:cubicBezTo>
                <a:close/>
                <a:moveTo>
                  <a:pt x="2973035" y="1284386"/>
                </a:moveTo>
                <a:cubicBezTo>
                  <a:pt x="2912066" y="1001840"/>
                  <a:pt x="2765308" y="751379"/>
                  <a:pt x="2561381" y="561108"/>
                </a:cubicBezTo>
                <a:cubicBezTo>
                  <a:pt x="2489321" y="656437"/>
                  <a:pt x="2431363" y="759225"/>
                  <a:pt x="2384553" y="865647"/>
                </a:cubicBezTo>
                <a:cubicBezTo>
                  <a:pt x="2604520" y="964977"/>
                  <a:pt x="2804622" y="1106677"/>
                  <a:pt x="2973035" y="1284386"/>
                </a:cubicBezTo>
                <a:close/>
                <a:moveTo>
                  <a:pt x="2974277" y="1897328"/>
                </a:moveTo>
                <a:cubicBezTo>
                  <a:pt x="2812488" y="2073933"/>
                  <a:pt x="2619878" y="2216690"/>
                  <a:pt x="2407486" y="2319665"/>
                </a:cubicBezTo>
                <a:cubicBezTo>
                  <a:pt x="2454169" y="2420503"/>
                  <a:pt x="2511856" y="2517376"/>
                  <a:pt x="2582047" y="2607468"/>
                </a:cubicBezTo>
                <a:cubicBezTo>
                  <a:pt x="2776399" y="2417974"/>
                  <a:pt x="2916061" y="2172750"/>
                  <a:pt x="2974277" y="1897328"/>
                </a:cubicBezTo>
                <a:close/>
                <a:moveTo>
                  <a:pt x="3185463" y="1593779"/>
                </a:moveTo>
                <a:cubicBezTo>
                  <a:pt x="3185463" y="2473999"/>
                  <a:pt x="2471904" y="3187558"/>
                  <a:pt x="1591684" y="3187558"/>
                </a:cubicBezTo>
                <a:cubicBezTo>
                  <a:pt x="738111" y="3187558"/>
                  <a:pt x="41261" y="2516549"/>
                  <a:pt x="1913" y="1673146"/>
                </a:cubicBezTo>
                <a:lnTo>
                  <a:pt x="0" y="1673146"/>
                </a:lnTo>
                <a:lnTo>
                  <a:pt x="0" y="1493146"/>
                </a:lnTo>
                <a:lnTo>
                  <a:pt x="2750" y="1493146"/>
                </a:lnTo>
                <a:cubicBezTo>
                  <a:pt x="50490" y="700174"/>
                  <a:pt x="679654" y="64473"/>
                  <a:pt x="1469785" y="6156"/>
                </a:cubicBezTo>
                <a:lnTo>
                  <a:pt x="1469785" y="0"/>
                </a:lnTo>
                <a:lnTo>
                  <a:pt x="1591684" y="0"/>
                </a:lnTo>
                <a:lnTo>
                  <a:pt x="1649785" y="0"/>
                </a:lnTo>
                <a:lnTo>
                  <a:pt x="1649785" y="2934"/>
                </a:lnTo>
                <a:cubicBezTo>
                  <a:pt x="2503127" y="31654"/>
                  <a:pt x="3185463" y="733032"/>
                  <a:pt x="3185463" y="1593779"/>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solidFill>
                <a:schemeClr val="tx1"/>
              </a:solidFill>
            </a:endParaRPr>
          </a:p>
        </p:txBody>
      </p:sp>
    </p:spTree>
    <p:extLst>
      <p:ext uri="{BB962C8B-B14F-4D97-AF65-F5344CB8AC3E}">
        <p14:creationId xmlns:p14="http://schemas.microsoft.com/office/powerpoint/2010/main" val="21639483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Схема 5"/>
          <p:cNvGraphicFramePr/>
          <p:nvPr>
            <p:extLst>
              <p:ext uri="{D42A27DB-BD31-4B8C-83A1-F6EECF244321}">
                <p14:modId xmlns:p14="http://schemas.microsoft.com/office/powerpoint/2010/main" val="39631223"/>
              </p:ext>
            </p:extLst>
          </p:nvPr>
        </p:nvGraphicFramePr>
        <p:xfrm>
          <a:off x="611560" y="843558"/>
          <a:ext cx="8165885" cy="338437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pSp>
        <p:nvGrpSpPr>
          <p:cNvPr id="4" name="Group 3"/>
          <p:cNvGrpSpPr/>
          <p:nvPr/>
        </p:nvGrpSpPr>
        <p:grpSpPr>
          <a:xfrm>
            <a:off x="611560" y="4083918"/>
            <a:ext cx="576064" cy="712369"/>
            <a:chOff x="1" y="2669128"/>
            <a:chExt cx="498658" cy="712369"/>
          </a:xfrm>
          <a:solidFill>
            <a:schemeClr val="accent1">
              <a:lumMod val="20000"/>
              <a:lumOff val="80000"/>
            </a:schemeClr>
          </a:solidFill>
        </p:grpSpPr>
        <p:sp>
          <p:nvSpPr>
            <p:cNvPr id="5" name="Chevron 4"/>
            <p:cNvSpPr/>
            <p:nvPr/>
          </p:nvSpPr>
          <p:spPr>
            <a:xfrm rot="5400000">
              <a:off x="-106855" y="2775984"/>
              <a:ext cx="712369" cy="498658"/>
            </a:xfrm>
            <a:prstGeom prst="chevron">
              <a:avLst/>
            </a:prstGeom>
            <a:grpFill/>
            <a:ln>
              <a:solidFill>
                <a:schemeClr val="accent1">
                  <a:lumMod val="20000"/>
                  <a:lumOff val="80000"/>
                </a:schemeClr>
              </a:solidFill>
            </a:ln>
          </p:spPr>
          <p:style>
            <a:lnRef idx="2">
              <a:schemeClr val="accent6">
                <a:hueOff val="0"/>
                <a:satOff val="0"/>
                <a:lumOff val="0"/>
                <a:alphaOff val="0"/>
              </a:schemeClr>
            </a:lnRef>
            <a:fillRef idx="1">
              <a:schemeClr val="accent6">
                <a:hueOff val="0"/>
                <a:satOff val="0"/>
                <a:lumOff val="0"/>
                <a:alphaOff val="0"/>
              </a:schemeClr>
            </a:fillRef>
            <a:effectRef idx="0">
              <a:schemeClr val="accent6">
                <a:hueOff val="0"/>
                <a:satOff val="0"/>
                <a:lumOff val="0"/>
                <a:alphaOff val="0"/>
              </a:schemeClr>
            </a:effectRef>
            <a:fontRef idx="minor">
              <a:schemeClr val="lt1"/>
            </a:fontRef>
          </p:style>
        </p:sp>
        <p:sp>
          <p:nvSpPr>
            <p:cNvPr id="6" name="Chevron 4"/>
            <p:cNvSpPr txBox="1"/>
            <p:nvPr/>
          </p:nvSpPr>
          <p:spPr>
            <a:xfrm>
              <a:off x="1" y="2918457"/>
              <a:ext cx="498658" cy="213711"/>
            </a:xfrm>
            <a:prstGeom prst="rect">
              <a:avLst/>
            </a:prstGeom>
            <a:grpFill/>
            <a:ln>
              <a:solidFill>
                <a:schemeClr val="accent1">
                  <a:lumMod val="20000"/>
                  <a:lumOff val="80000"/>
                </a:schemeClr>
              </a:solidFill>
            </a:ln>
          </p:spPr>
          <p:style>
            <a:lnRef idx="0">
              <a:scrgbClr r="0" g="0" b="0"/>
            </a:lnRef>
            <a:fillRef idx="0">
              <a:scrgbClr r="0" g="0" b="0"/>
            </a:fillRef>
            <a:effectRef idx="0">
              <a:scrgbClr r="0" g="0" b="0"/>
            </a:effectRef>
            <a:fontRef idx="minor">
              <a:schemeClr val="lt1"/>
            </a:fontRef>
          </p:style>
          <p:txBody>
            <a:bodyPr spcFirstLastPara="0" vert="horz" wrap="square" lIns="8255" tIns="8255" rIns="8255" bIns="8255" numCol="1" spcCol="1270" anchor="ctr" anchorCtr="0">
              <a:noAutofit/>
            </a:bodyPr>
            <a:lstStyle/>
            <a:p>
              <a:pPr lvl="0" algn="ctr" defTabSz="577850">
                <a:lnSpc>
                  <a:spcPct val="90000"/>
                </a:lnSpc>
                <a:spcBef>
                  <a:spcPct val="0"/>
                </a:spcBef>
                <a:spcAft>
                  <a:spcPct val="35000"/>
                </a:spcAft>
              </a:pPr>
              <a:endParaRPr lang="uk-UA" sz="1300" kern="1200" dirty="0"/>
            </a:p>
          </p:txBody>
        </p:sp>
      </p:grpSp>
      <p:grpSp>
        <p:nvGrpSpPr>
          <p:cNvPr id="7" name="Group 6"/>
          <p:cNvGrpSpPr/>
          <p:nvPr/>
        </p:nvGrpSpPr>
        <p:grpSpPr>
          <a:xfrm>
            <a:off x="1162964" y="4101727"/>
            <a:ext cx="7667226" cy="463039"/>
            <a:chOff x="498658" y="2669129"/>
            <a:chExt cx="7667226" cy="463039"/>
          </a:xfrm>
        </p:grpSpPr>
        <p:sp>
          <p:nvSpPr>
            <p:cNvPr id="8" name="Round Same Side Corner Rectangle 7"/>
            <p:cNvSpPr/>
            <p:nvPr/>
          </p:nvSpPr>
          <p:spPr>
            <a:xfrm rot="5400000">
              <a:off x="4100751" y="-932964"/>
              <a:ext cx="463039" cy="7667226"/>
            </a:xfrm>
            <a:prstGeom prst="round2SameRect">
              <a:avLst/>
            </a:prstGeom>
            <a:ln>
              <a:solidFill>
                <a:schemeClr val="accent1">
                  <a:lumMod val="20000"/>
                  <a:lumOff val="80000"/>
                </a:schemeClr>
              </a:solidFill>
            </a:ln>
          </p:spPr>
          <p:style>
            <a:lnRef idx="2">
              <a:schemeClr val="accent6">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9" name="Round Same Side Corner Rectangle 4"/>
            <p:cNvSpPr txBox="1"/>
            <p:nvPr/>
          </p:nvSpPr>
          <p:spPr>
            <a:xfrm>
              <a:off x="498658" y="2691733"/>
              <a:ext cx="7644622" cy="417831"/>
            </a:xfrm>
            <a:prstGeom prst="rect">
              <a:avLst/>
            </a:prstGeom>
            <a:ln>
              <a:solidFill>
                <a:schemeClr val="accent1">
                  <a:lumMod val="20000"/>
                  <a:lumOff val="80000"/>
                </a:schemeClr>
              </a:solidFill>
            </a:ln>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92456" tIns="8255" rIns="8255" bIns="8255" numCol="1" spcCol="1270" anchor="ctr" anchorCtr="0">
              <a:noAutofit/>
            </a:bodyPr>
            <a:lstStyle/>
            <a:p>
              <a:pPr fontAlgn="base">
                <a:buClr>
                  <a:srgbClr val="A50021"/>
                </a:buClr>
              </a:pPr>
              <a:r>
                <a:rPr lang="en-GB" sz="1300" dirty="0" smtClean="0">
                  <a:latin typeface="MontrealTS-Light" panose="02000603020000020003" pitchFamily="50" charset="0"/>
                </a:rPr>
                <a:t>. Addressing </a:t>
              </a:r>
              <a:r>
                <a:rPr lang="en-GB" sz="1300" dirty="0">
                  <a:latin typeface="MontrealTS-Light" panose="02000603020000020003" pitchFamily="50" charset="0"/>
                </a:rPr>
                <a:t>gaps in the recruitment of </a:t>
              </a:r>
              <a:r>
                <a:rPr lang="en-GB" sz="1300" b="1" dirty="0">
                  <a:latin typeface="MontrealTS-Light" panose="02000603020000020003" pitchFamily="50" charset="0"/>
                </a:rPr>
                <a:t>quality teaching staff </a:t>
              </a:r>
              <a:r>
                <a:rPr lang="en-GB" sz="1300" dirty="0">
                  <a:latin typeface="MontrealTS-Light" panose="02000603020000020003" pitchFamily="50" charset="0"/>
                </a:rPr>
                <a:t>(e.g. masters of practical training);</a:t>
              </a:r>
            </a:p>
          </p:txBody>
        </p:sp>
      </p:grpSp>
      <p:sp>
        <p:nvSpPr>
          <p:cNvPr id="10" name="Title 1">
            <a:extLst>
              <a:ext uri="{FF2B5EF4-FFF2-40B4-BE49-F238E27FC236}">
                <a16:creationId xmlns:a16="http://schemas.microsoft.com/office/drawing/2014/main" id="{87158FB7-1B47-41FE-A578-44E6004E4F49}"/>
              </a:ext>
            </a:extLst>
          </p:cNvPr>
          <p:cNvSpPr>
            <a:spLocks noGrp="1"/>
          </p:cNvSpPr>
          <p:nvPr>
            <p:ph type="title"/>
          </p:nvPr>
        </p:nvSpPr>
        <p:spPr>
          <a:xfrm>
            <a:off x="611559" y="219432"/>
            <a:ext cx="8494504" cy="504250"/>
          </a:xfrm>
        </p:spPr>
        <p:txBody>
          <a:bodyPr>
            <a:normAutofit/>
          </a:bodyPr>
          <a:lstStyle/>
          <a:p>
            <a:pPr>
              <a:buClr>
                <a:srgbClr val="0092BB"/>
              </a:buClr>
              <a:defRPr/>
            </a:pPr>
            <a:r>
              <a:rPr lang="en-GB" b="0" dirty="0" smtClean="0">
                <a:solidFill>
                  <a:schemeClr val="bg2"/>
                </a:solidFill>
                <a:latin typeface="MontrealTS-Bold" panose="02000503020000020003" pitchFamily="50" charset="0"/>
                <a:cs typeface="Tahoma" pitchFamily="34" charset="0"/>
              </a:rPr>
              <a:t>Snapshot </a:t>
            </a:r>
            <a:r>
              <a:rPr lang="en-GB" b="0" dirty="0">
                <a:solidFill>
                  <a:schemeClr val="bg2"/>
                </a:solidFill>
                <a:latin typeface="MontrealTS-Bold" panose="02000503020000020003" pitchFamily="50" charset="0"/>
                <a:cs typeface="Tahoma" pitchFamily="34" charset="0"/>
              </a:rPr>
              <a:t>on Background:</a:t>
            </a:r>
          </a:p>
        </p:txBody>
      </p:sp>
      <p:sp>
        <p:nvSpPr>
          <p:cNvPr id="11" name="Rectangle 10">
            <a:extLst>
              <a:ext uri="{FF2B5EF4-FFF2-40B4-BE49-F238E27FC236}">
                <a16:creationId xmlns:a16="http://schemas.microsoft.com/office/drawing/2014/main" id="{888AEAEF-39EE-4103-8809-820B05F59F56}"/>
              </a:ext>
            </a:extLst>
          </p:cNvPr>
          <p:cNvSpPr/>
          <p:nvPr/>
        </p:nvSpPr>
        <p:spPr>
          <a:xfrm>
            <a:off x="531169" y="430727"/>
            <a:ext cx="8326665" cy="307777"/>
          </a:xfrm>
          <a:prstGeom prst="rect">
            <a:avLst/>
          </a:prstGeom>
        </p:spPr>
        <p:txBody>
          <a:bodyPr wrap="square">
            <a:spAutoFit/>
          </a:bodyPr>
          <a:lstStyle/>
          <a:p>
            <a:pPr>
              <a:buClr>
                <a:srgbClr val="0092BB"/>
              </a:buClr>
              <a:defRPr/>
            </a:pPr>
            <a:r>
              <a:rPr lang="en-GB" sz="1400" dirty="0" smtClean="0">
                <a:solidFill>
                  <a:schemeClr val="bg2"/>
                </a:solidFill>
                <a:latin typeface="MontrealTS-Medium" panose="02000603020000020003" pitchFamily="50" charset="0"/>
                <a:cs typeface="Tahoma" pitchFamily="34" charset="0"/>
              </a:rPr>
              <a:t>Key </a:t>
            </a:r>
            <a:r>
              <a:rPr lang="en-GB" sz="1400" dirty="0">
                <a:solidFill>
                  <a:schemeClr val="bg2"/>
                </a:solidFill>
                <a:latin typeface="MontrealTS-Medium" panose="02000603020000020003" pitchFamily="50" charset="0"/>
                <a:cs typeface="Tahoma" pitchFamily="34" charset="0"/>
              </a:rPr>
              <a:t>Issues supporting Rationales &amp; Policy </a:t>
            </a:r>
            <a:r>
              <a:rPr lang="en-GB" sz="1400" dirty="0" smtClean="0">
                <a:solidFill>
                  <a:schemeClr val="bg2"/>
                </a:solidFill>
                <a:latin typeface="MontrealTS-Medium" panose="02000603020000020003" pitchFamily="50" charset="0"/>
                <a:cs typeface="Tahoma" pitchFamily="34" charset="0"/>
              </a:rPr>
              <a:t>Options For </a:t>
            </a:r>
            <a:r>
              <a:rPr lang="en-GB" sz="1400" dirty="0">
                <a:solidFill>
                  <a:schemeClr val="bg2"/>
                </a:solidFill>
                <a:latin typeface="MontrealTS-Medium" panose="02000603020000020003" pitchFamily="50" charset="0"/>
                <a:cs typeface="Tahoma" pitchFamily="34" charset="0"/>
              </a:rPr>
              <a:t>Setting- up </a:t>
            </a:r>
            <a:r>
              <a:rPr lang="en-GB" sz="1400" dirty="0" err="1">
                <a:solidFill>
                  <a:schemeClr val="bg2"/>
                </a:solidFill>
                <a:latin typeface="MontrealTS-Medium" panose="02000603020000020003" pitchFamily="50" charset="0"/>
                <a:cs typeface="Tahoma" pitchFamily="34" charset="0"/>
              </a:rPr>
              <a:t>CoVEs</a:t>
            </a:r>
            <a:endParaRPr lang="en-GB" sz="1400" dirty="0">
              <a:solidFill>
                <a:schemeClr val="bg2"/>
              </a:solidFill>
              <a:latin typeface="MontrealTS-Medium" panose="02000603020000020003" pitchFamily="50" charset="0"/>
              <a:cs typeface="Tahoma" pitchFamily="34" charset="0"/>
            </a:endParaRPr>
          </a:p>
        </p:txBody>
      </p:sp>
      <p:pic>
        <p:nvPicPr>
          <p:cNvPr id="12" name="Picture 11"/>
          <p:cNvPicPr>
            <a:picLocks noChangeAspect="1"/>
          </p:cNvPicPr>
          <p:nvPr/>
        </p:nvPicPr>
        <p:blipFill>
          <a:blip r:embed="rId7"/>
          <a:stretch>
            <a:fillRect/>
          </a:stretch>
        </p:blipFill>
        <p:spPr>
          <a:xfrm flipH="1">
            <a:off x="409564" y="524769"/>
            <a:ext cx="191089" cy="197762"/>
          </a:xfrm>
          <a:prstGeom prst="rect">
            <a:avLst/>
          </a:prstGeom>
        </p:spPr>
      </p:pic>
      <p:sp>
        <p:nvSpPr>
          <p:cNvPr id="13" name="Block Arc 31">
            <a:extLst>
              <a:ext uri="{FF2B5EF4-FFF2-40B4-BE49-F238E27FC236}">
                <a16:creationId xmlns:a16="http://schemas.microsoft.com/office/drawing/2014/main" id="{7D9DF903-DA8F-4191-AEDF-7DDF26A64847}"/>
              </a:ext>
            </a:extLst>
          </p:cNvPr>
          <p:cNvSpPr/>
          <p:nvPr/>
        </p:nvSpPr>
        <p:spPr>
          <a:xfrm rot="20804844">
            <a:off x="175008" y="253775"/>
            <a:ext cx="343982" cy="381886"/>
          </a:xfrm>
          <a:custGeom>
            <a:avLst/>
            <a:gdLst/>
            <a:ahLst/>
            <a:cxnLst/>
            <a:rect l="l" t="t" r="r" b="b"/>
            <a:pathLst>
              <a:path w="2890784" h="3200962">
                <a:moveTo>
                  <a:pt x="1107828" y="2097026"/>
                </a:moveTo>
                <a:cubicBezTo>
                  <a:pt x="1025313" y="2097026"/>
                  <a:pt x="958422" y="2163918"/>
                  <a:pt x="958422" y="2246432"/>
                </a:cubicBezTo>
                <a:cubicBezTo>
                  <a:pt x="958422" y="2302715"/>
                  <a:pt x="989545" y="2351730"/>
                  <a:pt x="1036589" y="2375275"/>
                </a:cubicBezTo>
                <a:lnTo>
                  <a:pt x="985421" y="2684898"/>
                </a:lnTo>
                <a:lnTo>
                  <a:pt x="1230235" y="2684898"/>
                </a:lnTo>
                <a:lnTo>
                  <a:pt x="1179067" y="2375275"/>
                </a:lnTo>
                <a:cubicBezTo>
                  <a:pt x="1226111" y="2351730"/>
                  <a:pt x="1257233" y="2302715"/>
                  <a:pt x="1257233" y="2246432"/>
                </a:cubicBezTo>
                <a:cubicBezTo>
                  <a:pt x="1257233" y="2163918"/>
                  <a:pt x="1190342" y="2097026"/>
                  <a:pt x="1107828" y="2097026"/>
                </a:cubicBezTo>
                <a:close/>
                <a:moveTo>
                  <a:pt x="2199259" y="56"/>
                </a:moveTo>
                <a:cubicBezTo>
                  <a:pt x="2572924" y="-4720"/>
                  <a:pt x="2881009" y="291773"/>
                  <a:pt x="2890561" y="665346"/>
                </a:cubicBezTo>
                <a:lnTo>
                  <a:pt x="2843000" y="666562"/>
                </a:lnTo>
                <a:lnTo>
                  <a:pt x="2890784" y="666562"/>
                </a:lnTo>
                <a:lnTo>
                  <a:pt x="2890784" y="1580962"/>
                </a:lnTo>
                <a:lnTo>
                  <a:pt x="2625345" y="1580962"/>
                </a:lnTo>
                <a:lnTo>
                  <a:pt x="2625345" y="672127"/>
                </a:lnTo>
                <a:lnTo>
                  <a:pt x="2623811" y="672166"/>
                </a:lnTo>
                <a:cubicBezTo>
                  <a:pt x="2617992" y="444585"/>
                  <a:pt x="2430306" y="263961"/>
                  <a:pt x="2202670" y="266871"/>
                </a:cubicBezTo>
                <a:cubicBezTo>
                  <a:pt x="1975033" y="269781"/>
                  <a:pt x="1792025" y="455143"/>
                  <a:pt x="1792025" y="682798"/>
                </a:cubicBezTo>
                <a:lnTo>
                  <a:pt x="1790626" y="682798"/>
                </a:lnTo>
                <a:lnTo>
                  <a:pt x="1790626" y="1580962"/>
                </a:lnTo>
                <a:lnTo>
                  <a:pt x="2041344" y="1580962"/>
                </a:lnTo>
                <a:cubicBezTo>
                  <a:pt x="2137614" y="1580962"/>
                  <a:pt x="2215656" y="1659004"/>
                  <a:pt x="2215656" y="1755274"/>
                </a:cubicBezTo>
                <a:lnTo>
                  <a:pt x="2215656" y="3026650"/>
                </a:lnTo>
                <a:cubicBezTo>
                  <a:pt x="2215656" y="3122920"/>
                  <a:pt x="2137614" y="3200962"/>
                  <a:pt x="2041344" y="3200962"/>
                </a:cubicBezTo>
                <a:lnTo>
                  <a:pt x="174312" y="3200962"/>
                </a:lnTo>
                <a:cubicBezTo>
                  <a:pt x="78042" y="3200962"/>
                  <a:pt x="0" y="3122920"/>
                  <a:pt x="0" y="3026650"/>
                </a:cubicBezTo>
                <a:lnTo>
                  <a:pt x="0" y="1755274"/>
                </a:lnTo>
                <a:cubicBezTo>
                  <a:pt x="0" y="1659004"/>
                  <a:pt x="78042" y="1580962"/>
                  <a:pt x="174312" y="1580962"/>
                </a:cubicBezTo>
                <a:lnTo>
                  <a:pt x="1525187" y="1580962"/>
                </a:lnTo>
                <a:lnTo>
                  <a:pt x="1525187" y="676764"/>
                </a:lnTo>
                <a:lnTo>
                  <a:pt x="1525791" y="676764"/>
                </a:lnTo>
                <a:cubicBezTo>
                  <a:pt x="1528430" y="305830"/>
                  <a:pt x="1827609" y="4806"/>
                  <a:pt x="2199259" y="56"/>
                </a:cubicBezTo>
                <a:close/>
              </a:path>
            </a:pathLst>
          </a:custGeom>
          <a:solidFill>
            <a:schemeClr val="tx1">
              <a:lumMod val="50000"/>
              <a:lumOff val="50000"/>
            </a:schemeClr>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solidFill>
                <a:schemeClr val="tx1"/>
              </a:solidFill>
            </a:endParaRPr>
          </a:p>
        </p:txBody>
      </p:sp>
      <p:sp>
        <p:nvSpPr>
          <p:cNvPr id="14" name="Graphic 14">
            <a:extLst>
              <a:ext uri="{FF2B5EF4-FFF2-40B4-BE49-F238E27FC236}">
                <a16:creationId xmlns:a16="http://schemas.microsoft.com/office/drawing/2014/main" id="{1E332442-59AB-4332-927F-B73EFD2A45DB}"/>
              </a:ext>
            </a:extLst>
          </p:cNvPr>
          <p:cNvSpPr/>
          <p:nvPr/>
        </p:nvSpPr>
        <p:spPr>
          <a:xfrm>
            <a:off x="7954072" y="3777125"/>
            <a:ext cx="440983" cy="1159571"/>
          </a:xfrm>
          <a:custGeom>
            <a:avLst/>
            <a:gdLst>
              <a:gd name="connsiteX0" fmla="*/ 1708188 w 1743075"/>
              <a:gd name="connsiteY0" fmla="*/ 1960294 h 4829175"/>
              <a:gd name="connsiteX1" fmla="*/ 1736763 w 1743075"/>
              <a:gd name="connsiteY1" fmla="*/ 1693594 h 4829175"/>
              <a:gd name="connsiteX2" fmla="*/ 1727238 w 1743075"/>
              <a:gd name="connsiteY2" fmla="*/ 1609774 h 4829175"/>
              <a:gd name="connsiteX3" fmla="*/ 1703425 w 1743075"/>
              <a:gd name="connsiteY3" fmla="*/ 1511666 h 4829175"/>
              <a:gd name="connsiteX4" fmla="*/ 1696757 w 1743075"/>
              <a:gd name="connsiteY4" fmla="*/ 1463089 h 4829175"/>
              <a:gd name="connsiteX5" fmla="*/ 1622463 w 1743075"/>
              <a:gd name="connsiteY5" fmla="*/ 865871 h 4829175"/>
              <a:gd name="connsiteX6" fmla="*/ 1587220 w 1743075"/>
              <a:gd name="connsiteY6" fmla="*/ 831581 h 4829175"/>
              <a:gd name="connsiteX7" fmla="*/ 1263370 w 1743075"/>
              <a:gd name="connsiteY7" fmla="*/ 719186 h 4829175"/>
              <a:gd name="connsiteX8" fmla="*/ 1215745 w 1743075"/>
              <a:gd name="connsiteY8" fmla="*/ 693469 h 4829175"/>
              <a:gd name="connsiteX9" fmla="*/ 1170025 w 1743075"/>
              <a:gd name="connsiteY9" fmla="*/ 662989 h 4829175"/>
              <a:gd name="connsiteX10" fmla="*/ 1111923 w 1743075"/>
              <a:gd name="connsiteY10" fmla="*/ 522019 h 4829175"/>
              <a:gd name="connsiteX11" fmla="*/ 1116685 w 1743075"/>
              <a:gd name="connsiteY11" fmla="*/ 461059 h 4829175"/>
              <a:gd name="connsiteX12" fmla="*/ 1131925 w 1743075"/>
              <a:gd name="connsiteY12" fmla="*/ 392479 h 4829175"/>
              <a:gd name="connsiteX13" fmla="*/ 1143355 w 1743075"/>
              <a:gd name="connsiteY13" fmla="*/ 291514 h 4829175"/>
              <a:gd name="connsiteX14" fmla="*/ 1142403 w 1743075"/>
              <a:gd name="connsiteY14" fmla="*/ 289609 h 4829175"/>
              <a:gd name="connsiteX15" fmla="*/ 1126210 w 1743075"/>
              <a:gd name="connsiteY15" fmla="*/ 271511 h 4829175"/>
              <a:gd name="connsiteX16" fmla="*/ 1112875 w 1743075"/>
              <a:gd name="connsiteY16" fmla="*/ 285799 h 4829175"/>
              <a:gd name="connsiteX17" fmla="*/ 1113828 w 1743075"/>
              <a:gd name="connsiteY17" fmla="*/ 258176 h 4829175"/>
              <a:gd name="connsiteX18" fmla="*/ 1112875 w 1743075"/>
              <a:gd name="connsiteY18" fmla="*/ 224839 h 4829175"/>
              <a:gd name="connsiteX19" fmla="*/ 1107160 w 1743075"/>
              <a:gd name="connsiteY19" fmla="*/ 199121 h 4829175"/>
              <a:gd name="connsiteX20" fmla="*/ 1103350 w 1743075"/>
              <a:gd name="connsiteY20" fmla="*/ 182929 h 4829175"/>
              <a:gd name="connsiteX21" fmla="*/ 1100493 w 1743075"/>
              <a:gd name="connsiteY21" fmla="*/ 166736 h 4829175"/>
              <a:gd name="connsiteX22" fmla="*/ 1096683 w 1743075"/>
              <a:gd name="connsiteY22" fmla="*/ 150544 h 4829175"/>
              <a:gd name="connsiteX23" fmla="*/ 1091920 w 1743075"/>
              <a:gd name="connsiteY23" fmla="*/ 135304 h 4829175"/>
              <a:gd name="connsiteX24" fmla="*/ 1086205 w 1743075"/>
              <a:gd name="connsiteY24" fmla="*/ 116254 h 4829175"/>
              <a:gd name="connsiteX25" fmla="*/ 1077633 w 1743075"/>
              <a:gd name="connsiteY25" fmla="*/ 104824 h 4829175"/>
              <a:gd name="connsiteX26" fmla="*/ 1067155 w 1743075"/>
              <a:gd name="connsiteY26" fmla="*/ 89584 h 4829175"/>
              <a:gd name="connsiteX27" fmla="*/ 1055725 w 1743075"/>
              <a:gd name="connsiteY27" fmla="*/ 76249 h 4829175"/>
              <a:gd name="connsiteX28" fmla="*/ 1043343 w 1743075"/>
              <a:gd name="connsiteY28" fmla="*/ 65771 h 4829175"/>
              <a:gd name="connsiteX29" fmla="*/ 1030960 w 1743075"/>
              <a:gd name="connsiteY29" fmla="*/ 54341 h 4829175"/>
              <a:gd name="connsiteX30" fmla="*/ 1017625 w 1743075"/>
              <a:gd name="connsiteY30" fmla="*/ 41006 h 4829175"/>
              <a:gd name="connsiteX31" fmla="*/ 1003338 w 1743075"/>
              <a:gd name="connsiteY31" fmla="*/ 38149 h 4829175"/>
              <a:gd name="connsiteX32" fmla="*/ 981430 w 1743075"/>
              <a:gd name="connsiteY32" fmla="*/ 28624 h 4829175"/>
              <a:gd name="connsiteX33" fmla="*/ 958570 w 1743075"/>
              <a:gd name="connsiteY33" fmla="*/ 21004 h 4829175"/>
              <a:gd name="connsiteX34" fmla="*/ 934758 w 1743075"/>
              <a:gd name="connsiteY34" fmla="*/ 16241 h 4829175"/>
              <a:gd name="connsiteX35" fmla="*/ 910945 w 1743075"/>
              <a:gd name="connsiteY35" fmla="*/ 12431 h 4829175"/>
              <a:gd name="connsiteX36" fmla="*/ 886180 w 1743075"/>
              <a:gd name="connsiteY36" fmla="*/ 9574 h 4829175"/>
              <a:gd name="connsiteX37" fmla="*/ 861415 w 1743075"/>
              <a:gd name="connsiteY37" fmla="*/ 8621 h 4829175"/>
              <a:gd name="connsiteX38" fmla="*/ 847127 w 1743075"/>
              <a:gd name="connsiteY38" fmla="*/ 9574 h 4829175"/>
              <a:gd name="connsiteX39" fmla="*/ 831888 w 1743075"/>
              <a:gd name="connsiteY39" fmla="*/ 13384 h 4829175"/>
              <a:gd name="connsiteX40" fmla="*/ 817600 w 1743075"/>
              <a:gd name="connsiteY40" fmla="*/ 19099 h 4829175"/>
              <a:gd name="connsiteX41" fmla="*/ 810933 w 1743075"/>
              <a:gd name="connsiteY41" fmla="*/ 11479 h 4829175"/>
              <a:gd name="connsiteX42" fmla="*/ 807123 w 1743075"/>
              <a:gd name="connsiteY42" fmla="*/ 29576 h 4829175"/>
              <a:gd name="connsiteX43" fmla="*/ 790930 w 1743075"/>
              <a:gd name="connsiteY43" fmla="*/ 41006 h 4829175"/>
              <a:gd name="connsiteX44" fmla="*/ 774738 w 1743075"/>
              <a:gd name="connsiteY44" fmla="*/ 59104 h 4829175"/>
              <a:gd name="connsiteX45" fmla="*/ 759498 w 1743075"/>
              <a:gd name="connsiteY45" fmla="*/ 76249 h 4829175"/>
              <a:gd name="connsiteX46" fmla="*/ 746163 w 1743075"/>
              <a:gd name="connsiteY46" fmla="*/ 89584 h 4829175"/>
              <a:gd name="connsiteX47" fmla="*/ 733780 w 1743075"/>
              <a:gd name="connsiteY47" fmla="*/ 105776 h 4829175"/>
              <a:gd name="connsiteX48" fmla="*/ 723302 w 1743075"/>
              <a:gd name="connsiteY48" fmla="*/ 122921 h 4829175"/>
              <a:gd name="connsiteX49" fmla="*/ 713777 w 1743075"/>
              <a:gd name="connsiteY49" fmla="*/ 139114 h 4829175"/>
              <a:gd name="connsiteX50" fmla="*/ 706158 w 1743075"/>
              <a:gd name="connsiteY50" fmla="*/ 160069 h 4829175"/>
              <a:gd name="connsiteX51" fmla="*/ 702348 w 1743075"/>
              <a:gd name="connsiteY51" fmla="*/ 175309 h 4829175"/>
              <a:gd name="connsiteX52" fmla="*/ 699490 w 1743075"/>
              <a:gd name="connsiteY52" fmla="*/ 186739 h 4829175"/>
              <a:gd name="connsiteX53" fmla="*/ 696633 w 1743075"/>
              <a:gd name="connsiteY53" fmla="*/ 216266 h 4829175"/>
              <a:gd name="connsiteX54" fmla="*/ 698538 w 1743075"/>
              <a:gd name="connsiteY54" fmla="*/ 247699 h 4829175"/>
              <a:gd name="connsiteX55" fmla="*/ 694727 w 1743075"/>
              <a:gd name="connsiteY55" fmla="*/ 306754 h 4829175"/>
              <a:gd name="connsiteX56" fmla="*/ 694727 w 1743075"/>
              <a:gd name="connsiteY56" fmla="*/ 306754 h 4829175"/>
              <a:gd name="connsiteX57" fmla="*/ 662343 w 1743075"/>
              <a:gd name="connsiteY57" fmla="*/ 320089 h 4829175"/>
              <a:gd name="connsiteX58" fmla="*/ 671868 w 1743075"/>
              <a:gd name="connsiteY58" fmla="*/ 384859 h 4829175"/>
              <a:gd name="connsiteX59" fmla="*/ 682345 w 1743075"/>
              <a:gd name="connsiteY59" fmla="*/ 400099 h 4829175"/>
              <a:gd name="connsiteX60" fmla="*/ 769975 w 1743075"/>
              <a:gd name="connsiteY60" fmla="*/ 575359 h 4829175"/>
              <a:gd name="connsiteX61" fmla="*/ 679488 w 1743075"/>
              <a:gd name="connsiteY61" fmla="*/ 741094 h 4829175"/>
              <a:gd name="connsiteX62" fmla="*/ 412787 w 1743075"/>
              <a:gd name="connsiteY62" fmla="*/ 837296 h 4829175"/>
              <a:gd name="connsiteX63" fmla="*/ 355637 w 1743075"/>
              <a:gd name="connsiteY63" fmla="*/ 917306 h 4829175"/>
              <a:gd name="connsiteX64" fmla="*/ 337540 w 1743075"/>
              <a:gd name="connsiteY64" fmla="*/ 1080184 h 4829175"/>
              <a:gd name="connsiteX65" fmla="*/ 323253 w 1743075"/>
              <a:gd name="connsiteY65" fmla="*/ 1267826 h 4829175"/>
              <a:gd name="connsiteX66" fmla="*/ 286105 w 1743075"/>
              <a:gd name="connsiteY66" fmla="*/ 1558339 h 4829175"/>
              <a:gd name="connsiteX67" fmla="*/ 277533 w 1743075"/>
              <a:gd name="connsiteY67" fmla="*/ 1647874 h 4829175"/>
              <a:gd name="connsiteX68" fmla="*/ 256578 w 1743075"/>
              <a:gd name="connsiteY68" fmla="*/ 1709786 h 4829175"/>
              <a:gd name="connsiteX69" fmla="*/ 246100 w 1743075"/>
              <a:gd name="connsiteY69" fmla="*/ 1762174 h 4829175"/>
              <a:gd name="connsiteX70" fmla="*/ 248005 w 1743075"/>
              <a:gd name="connsiteY70" fmla="*/ 1892666 h 4829175"/>
              <a:gd name="connsiteX71" fmla="*/ 242290 w 1743075"/>
              <a:gd name="connsiteY71" fmla="*/ 1940291 h 4829175"/>
              <a:gd name="connsiteX72" fmla="*/ 230860 w 1743075"/>
              <a:gd name="connsiteY72" fmla="*/ 2296526 h 4829175"/>
              <a:gd name="connsiteX73" fmla="*/ 225145 w 1743075"/>
              <a:gd name="connsiteY73" fmla="*/ 2352724 h 4829175"/>
              <a:gd name="connsiteX74" fmla="*/ 231813 w 1743075"/>
              <a:gd name="connsiteY74" fmla="*/ 2441306 h 4829175"/>
              <a:gd name="connsiteX75" fmla="*/ 238480 w 1743075"/>
              <a:gd name="connsiteY75" fmla="*/ 2520364 h 4829175"/>
              <a:gd name="connsiteX76" fmla="*/ 221335 w 1743075"/>
              <a:gd name="connsiteY76" fmla="*/ 2589896 h 4829175"/>
              <a:gd name="connsiteX77" fmla="*/ 228003 w 1743075"/>
              <a:gd name="connsiteY77" fmla="*/ 2667049 h 4829175"/>
              <a:gd name="connsiteX78" fmla="*/ 237528 w 1743075"/>
              <a:gd name="connsiteY78" fmla="*/ 2822306 h 4829175"/>
              <a:gd name="connsiteX79" fmla="*/ 171805 w 1743075"/>
              <a:gd name="connsiteY79" fmla="*/ 3010901 h 4829175"/>
              <a:gd name="connsiteX80" fmla="*/ 125132 w 1743075"/>
              <a:gd name="connsiteY80" fmla="*/ 3028999 h 4829175"/>
              <a:gd name="connsiteX81" fmla="*/ 93700 w 1743075"/>
              <a:gd name="connsiteY81" fmla="*/ 3107104 h 4829175"/>
              <a:gd name="connsiteX82" fmla="*/ 27025 w 1743075"/>
              <a:gd name="connsiteY82" fmla="*/ 3277601 h 4829175"/>
              <a:gd name="connsiteX83" fmla="*/ 19405 w 1743075"/>
              <a:gd name="connsiteY83" fmla="*/ 3385234 h 4829175"/>
              <a:gd name="connsiteX84" fmla="*/ 13690 w 1743075"/>
              <a:gd name="connsiteY84" fmla="*/ 3611929 h 4829175"/>
              <a:gd name="connsiteX85" fmla="*/ 23215 w 1743075"/>
              <a:gd name="connsiteY85" fmla="*/ 3724324 h 4829175"/>
              <a:gd name="connsiteX86" fmla="*/ 83222 w 1743075"/>
              <a:gd name="connsiteY86" fmla="*/ 3803381 h 4829175"/>
              <a:gd name="connsiteX87" fmla="*/ 190855 w 1743075"/>
              <a:gd name="connsiteY87" fmla="*/ 3811001 h 4829175"/>
              <a:gd name="connsiteX88" fmla="*/ 237528 w 1743075"/>
              <a:gd name="connsiteY88" fmla="*/ 3805286 h 4829175"/>
              <a:gd name="connsiteX89" fmla="*/ 327062 w 1743075"/>
              <a:gd name="connsiteY89" fmla="*/ 3796714 h 4829175"/>
              <a:gd name="connsiteX90" fmla="*/ 320395 w 1743075"/>
              <a:gd name="connsiteY90" fmla="*/ 4089131 h 4829175"/>
              <a:gd name="connsiteX91" fmla="*/ 314680 w 1743075"/>
              <a:gd name="connsiteY91" fmla="*/ 4139614 h 4829175"/>
              <a:gd name="connsiteX92" fmla="*/ 311823 w 1743075"/>
              <a:gd name="connsiteY92" fmla="*/ 4163426 h 4829175"/>
              <a:gd name="connsiteX93" fmla="*/ 279438 w 1743075"/>
              <a:gd name="connsiteY93" fmla="*/ 4415839 h 4829175"/>
              <a:gd name="connsiteX94" fmla="*/ 317537 w 1743075"/>
              <a:gd name="connsiteY94" fmla="*/ 4444414 h 4829175"/>
              <a:gd name="connsiteX95" fmla="*/ 286105 w 1743075"/>
              <a:gd name="connsiteY95" fmla="*/ 4481561 h 4829175"/>
              <a:gd name="connsiteX96" fmla="*/ 277533 w 1743075"/>
              <a:gd name="connsiteY96" fmla="*/ 4502516 h 4829175"/>
              <a:gd name="connsiteX97" fmla="*/ 260388 w 1743075"/>
              <a:gd name="connsiteY97" fmla="*/ 4569191 h 4829175"/>
              <a:gd name="connsiteX98" fmla="*/ 173710 w 1743075"/>
              <a:gd name="connsiteY98" fmla="*/ 4682539 h 4829175"/>
              <a:gd name="connsiteX99" fmla="*/ 111797 w 1743075"/>
              <a:gd name="connsiteY99" fmla="*/ 4718734 h 4829175"/>
              <a:gd name="connsiteX100" fmla="*/ 79412 w 1743075"/>
              <a:gd name="connsiteY100" fmla="*/ 4791124 h 4829175"/>
              <a:gd name="connsiteX101" fmla="*/ 136563 w 1743075"/>
              <a:gd name="connsiteY101" fmla="*/ 4813031 h 4829175"/>
              <a:gd name="connsiteX102" fmla="*/ 283248 w 1743075"/>
              <a:gd name="connsiteY102" fmla="*/ 4812079 h 4829175"/>
              <a:gd name="connsiteX103" fmla="*/ 358495 w 1743075"/>
              <a:gd name="connsiteY103" fmla="*/ 4777789 h 4829175"/>
              <a:gd name="connsiteX104" fmla="*/ 440410 w 1743075"/>
              <a:gd name="connsiteY104" fmla="*/ 4756834 h 4829175"/>
              <a:gd name="connsiteX105" fmla="*/ 594715 w 1743075"/>
              <a:gd name="connsiteY105" fmla="*/ 4730164 h 4829175"/>
              <a:gd name="connsiteX106" fmla="*/ 611860 w 1743075"/>
              <a:gd name="connsiteY106" fmla="*/ 4528234 h 4829175"/>
              <a:gd name="connsiteX107" fmla="*/ 650913 w 1743075"/>
              <a:gd name="connsiteY107" fmla="*/ 4437746 h 4829175"/>
              <a:gd name="connsiteX108" fmla="*/ 672820 w 1743075"/>
              <a:gd name="connsiteY108" fmla="*/ 4431079 h 4829175"/>
              <a:gd name="connsiteX109" fmla="*/ 716635 w 1743075"/>
              <a:gd name="connsiteY109" fmla="*/ 4253914 h 4829175"/>
              <a:gd name="connsiteX110" fmla="*/ 721398 w 1743075"/>
              <a:gd name="connsiteY110" fmla="*/ 4228196 h 4829175"/>
              <a:gd name="connsiteX111" fmla="*/ 755688 w 1743075"/>
              <a:gd name="connsiteY111" fmla="*/ 3985309 h 4829175"/>
              <a:gd name="connsiteX112" fmla="*/ 762355 w 1743075"/>
              <a:gd name="connsiteY112" fmla="*/ 3962449 h 4829175"/>
              <a:gd name="connsiteX113" fmla="*/ 826173 w 1743075"/>
              <a:gd name="connsiteY113" fmla="*/ 3636694 h 4829175"/>
              <a:gd name="connsiteX114" fmla="*/ 829983 w 1743075"/>
              <a:gd name="connsiteY114" fmla="*/ 3612881 h 4829175"/>
              <a:gd name="connsiteX115" fmla="*/ 836650 w 1743075"/>
              <a:gd name="connsiteY115" fmla="*/ 3565256 h 4829175"/>
              <a:gd name="connsiteX116" fmla="*/ 867130 w 1743075"/>
              <a:gd name="connsiteY116" fmla="*/ 3320464 h 4829175"/>
              <a:gd name="connsiteX117" fmla="*/ 915708 w 1743075"/>
              <a:gd name="connsiteY117" fmla="*/ 2997566 h 4829175"/>
              <a:gd name="connsiteX118" fmla="*/ 936663 w 1743075"/>
              <a:gd name="connsiteY118" fmla="*/ 3032809 h 4829175"/>
              <a:gd name="connsiteX119" fmla="*/ 949998 w 1743075"/>
              <a:gd name="connsiteY119" fmla="*/ 3197591 h 4829175"/>
              <a:gd name="connsiteX120" fmla="*/ 949045 w 1743075"/>
              <a:gd name="connsiteY120" fmla="*/ 3325226 h 4829175"/>
              <a:gd name="connsiteX121" fmla="*/ 980477 w 1743075"/>
              <a:gd name="connsiteY121" fmla="*/ 3579544 h 4829175"/>
              <a:gd name="connsiteX122" fmla="*/ 983335 w 1743075"/>
              <a:gd name="connsiteY122" fmla="*/ 3946256 h 4829175"/>
              <a:gd name="connsiteX123" fmla="*/ 989050 w 1743075"/>
              <a:gd name="connsiteY123" fmla="*/ 4107229 h 4829175"/>
              <a:gd name="connsiteX124" fmla="*/ 976668 w 1743075"/>
              <a:gd name="connsiteY124" fmla="*/ 4243436 h 4829175"/>
              <a:gd name="connsiteX125" fmla="*/ 971905 w 1743075"/>
              <a:gd name="connsiteY125" fmla="*/ 4266296 h 4829175"/>
              <a:gd name="connsiteX126" fmla="*/ 966190 w 1743075"/>
              <a:gd name="connsiteY126" fmla="*/ 4288204 h 4829175"/>
              <a:gd name="connsiteX127" fmla="*/ 961427 w 1743075"/>
              <a:gd name="connsiteY127" fmla="*/ 4595861 h 4829175"/>
              <a:gd name="connsiteX128" fmla="*/ 974763 w 1743075"/>
              <a:gd name="connsiteY128" fmla="*/ 4618721 h 4829175"/>
              <a:gd name="connsiteX129" fmla="*/ 1007148 w 1743075"/>
              <a:gd name="connsiteY129" fmla="*/ 4692064 h 4829175"/>
              <a:gd name="connsiteX130" fmla="*/ 1070013 w 1743075"/>
              <a:gd name="connsiteY130" fmla="*/ 4767311 h 4829175"/>
              <a:gd name="connsiteX131" fmla="*/ 1116685 w 1743075"/>
              <a:gd name="connsiteY131" fmla="*/ 4820651 h 4829175"/>
              <a:gd name="connsiteX132" fmla="*/ 1133830 w 1743075"/>
              <a:gd name="connsiteY132" fmla="*/ 4827319 h 4829175"/>
              <a:gd name="connsiteX133" fmla="*/ 1181455 w 1743075"/>
              <a:gd name="connsiteY133" fmla="*/ 4827319 h 4829175"/>
              <a:gd name="connsiteX134" fmla="*/ 1255750 w 1743075"/>
              <a:gd name="connsiteY134" fmla="*/ 4818746 h 4829175"/>
              <a:gd name="connsiteX135" fmla="*/ 1298613 w 1743075"/>
              <a:gd name="connsiteY135" fmla="*/ 4766359 h 4829175"/>
              <a:gd name="connsiteX136" fmla="*/ 1281468 w 1743075"/>
              <a:gd name="connsiteY136" fmla="*/ 4697779 h 4829175"/>
              <a:gd name="connsiteX137" fmla="*/ 1270038 w 1743075"/>
              <a:gd name="connsiteY137" fmla="*/ 4605386 h 4829175"/>
              <a:gd name="connsiteX138" fmla="*/ 1330998 w 1743075"/>
              <a:gd name="connsiteY138" fmla="*/ 4244389 h 4829175"/>
              <a:gd name="connsiteX139" fmla="*/ 1331950 w 1743075"/>
              <a:gd name="connsiteY139" fmla="*/ 4239626 h 4829175"/>
              <a:gd name="connsiteX140" fmla="*/ 1352905 w 1743075"/>
              <a:gd name="connsiteY140" fmla="*/ 3898631 h 4829175"/>
              <a:gd name="connsiteX141" fmla="*/ 1384338 w 1743075"/>
              <a:gd name="connsiteY141" fmla="*/ 3664316 h 4829175"/>
              <a:gd name="connsiteX142" fmla="*/ 1441488 w 1743075"/>
              <a:gd name="connsiteY142" fmla="*/ 3318559 h 4829175"/>
              <a:gd name="connsiteX143" fmla="*/ 1457680 w 1743075"/>
              <a:gd name="connsiteY143" fmla="*/ 3014711 h 4829175"/>
              <a:gd name="connsiteX144" fmla="*/ 1485303 w 1743075"/>
              <a:gd name="connsiteY144" fmla="*/ 2673716 h 4829175"/>
              <a:gd name="connsiteX145" fmla="*/ 1488160 w 1743075"/>
              <a:gd name="connsiteY145" fmla="*/ 2573704 h 4829175"/>
              <a:gd name="connsiteX146" fmla="*/ 1497685 w 1743075"/>
              <a:gd name="connsiteY146" fmla="*/ 2507981 h 4829175"/>
              <a:gd name="connsiteX147" fmla="*/ 1519593 w 1743075"/>
              <a:gd name="connsiteY147" fmla="*/ 2480359 h 4829175"/>
              <a:gd name="connsiteX148" fmla="*/ 1573885 w 1743075"/>
              <a:gd name="connsiteY148" fmla="*/ 2434639 h 4829175"/>
              <a:gd name="connsiteX149" fmla="*/ 1599603 w 1743075"/>
              <a:gd name="connsiteY149" fmla="*/ 2400349 h 4829175"/>
              <a:gd name="connsiteX150" fmla="*/ 1662468 w 1743075"/>
              <a:gd name="connsiteY150" fmla="*/ 2271761 h 4829175"/>
              <a:gd name="connsiteX151" fmla="*/ 1671040 w 1743075"/>
              <a:gd name="connsiteY151" fmla="*/ 2126029 h 4829175"/>
              <a:gd name="connsiteX152" fmla="*/ 1671993 w 1743075"/>
              <a:gd name="connsiteY152" fmla="*/ 2111741 h 4829175"/>
              <a:gd name="connsiteX153" fmla="*/ 1708188 w 1743075"/>
              <a:gd name="connsiteY153" fmla="*/ 1960294 h 4829175"/>
              <a:gd name="connsiteX154" fmla="*/ 284200 w 1743075"/>
              <a:gd name="connsiteY154" fmla="*/ 2927081 h 4829175"/>
              <a:gd name="connsiteX155" fmla="*/ 321348 w 1743075"/>
              <a:gd name="connsiteY155" fmla="*/ 2824211 h 4829175"/>
              <a:gd name="connsiteX156" fmla="*/ 328968 w 1743075"/>
              <a:gd name="connsiteY156" fmla="*/ 2825164 h 4829175"/>
              <a:gd name="connsiteX157" fmla="*/ 337540 w 1743075"/>
              <a:gd name="connsiteY157" fmla="*/ 2930891 h 4829175"/>
              <a:gd name="connsiteX158" fmla="*/ 284200 w 1743075"/>
              <a:gd name="connsiteY158" fmla="*/ 2927081 h 4829175"/>
              <a:gd name="connsiteX159" fmla="*/ 391833 w 1743075"/>
              <a:gd name="connsiteY159" fmla="*/ 2454641 h 4829175"/>
              <a:gd name="connsiteX160" fmla="*/ 262293 w 1743075"/>
              <a:gd name="connsiteY160" fmla="*/ 2454641 h 4829175"/>
              <a:gd name="connsiteX161" fmla="*/ 288963 w 1743075"/>
              <a:gd name="connsiteY161" fmla="*/ 2388919 h 4829175"/>
              <a:gd name="connsiteX162" fmla="*/ 401358 w 1743075"/>
              <a:gd name="connsiteY162" fmla="*/ 2401301 h 4829175"/>
              <a:gd name="connsiteX163" fmla="*/ 391833 w 1743075"/>
              <a:gd name="connsiteY163" fmla="*/ 2454641 h 4829175"/>
              <a:gd name="connsiteX164" fmla="*/ 422312 w 1743075"/>
              <a:gd name="connsiteY164" fmla="*/ 2628949 h 4829175"/>
              <a:gd name="connsiteX165" fmla="*/ 414693 w 1743075"/>
              <a:gd name="connsiteY165" fmla="*/ 2566084 h 4829175"/>
              <a:gd name="connsiteX166" fmla="*/ 408978 w 1743075"/>
              <a:gd name="connsiteY166" fmla="*/ 2500361 h 4829175"/>
              <a:gd name="connsiteX167" fmla="*/ 410883 w 1743075"/>
              <a:gd name="connsiteY167" fmla="*/ 2468929 h 4829175"/>
              <a:gd name="connsiteX168" fmla="*/ 448030 w 1743075"/>
              <a:gd name="connsiteY168" fmla="*/ 2374631 h 4829175"/>
              <a:gd name="connsiteX169" fmla="*/ 422312 w 1743075"/>
              <a:gd name="connsiteY169" fmla="*/ 2628949 h 4829175"/>
              <a:gd name="connsiteX170" fmla="*/ 814743 w 1743075"/>
              <a:gd name="connsiteY170" fmla="*/ 1037321 h 4829175"/>
              <a:gd name="connsiteX171" fmla="*/ 806170 w 1743075"/>
              <a:gd name="connsiteY171" fmla="*/ 1037321 h 4829175"/>
              <a:gd name="connsiteX172" fmla="*/ 793788 w 1743075"/>
              <a:gd name="connsiteY172" fmla="*/ 857299 h 4829175"/>
              <a:gd name="connsiteX173" fmla="*/ 802360 w 1743075"/>
              <a:gd name="connsiteY173" fmla="*/ 854441 h 4829175"/>
              <a:gd name="connsiteX174" fmla="*/ 849033 w 1743075"/>
              <a:gd name="connsiteY174" fmla="*/ 903971 h 4829175"/>
              <a:gd name="connsiteX175" fmla="*/ 862368 w 1743075"/>
              <a:gd name="connsiteY175" fmla="*/ 883969 h 4829175"/>
              <a:gd name="connsiteX176" fmla="*/ 885227 w 1743075"/>
              <a:gd name="connsiteY176" fmla="*/ 857299 h 4829175"/>
              <a:gd name="connsiteX177" fmla="*/ 891895 w 1743075"/>
              <a:gd name="connsiteY177" fmla="*/ 861109 h 4829175"/>
              <a:gd name="connsiteX178" fmla="*/ 814743 w 1743075"/>
              <a:gd name="connsiteY178" fmla="*/ 1037321 h 4829175"/>
              <a:gd name="connsiteX179" fmla="*/ 860463 w 1743075"/>
              <a:gd name="connsiteY179" fmla="*/ 883969 h 4829175"/>
              <a:gd name="connsiteX180" fmla="*/ 796645 w 1743075"/>
              <a:gd name="connsiteY180" fmla="*/ 786814 h 4829175"/>
              <a:gd name="connsiteX181" fmla="*/ 795693 w 1743075"/>
              <a:gd name="connsiteY181" fmla="*/ 672514 h 4829175"/>
              <a:gd name="connsiteX182" fmla="*/ 901420 w 1743075"/>
              <a:gd name="connsiteY182" fmla="*/ 747761 h 4829175"/>
              <a:gd name="connsiteX183" fmla="*/ 860463 w 1743075"/>
              <a:gd name="connsiteY183" fmla="*/ 883969 h 4829175"/>
              <a:gd name="connsiteX184" fmla="*/ 985240 w 1743075"/>
              <a:gd name="connsiteY184" fmla="*/ 1052561 h 4829175"/>
              <a:gd name="connsiteX185" fmla="*/ 979525 w 1743075"/>
              <a:gd name="connsiteY185" fmla="*/ 1050656 h 4829175"/>
              <a:gd name="connsiteX186" fmla="*/ 970952 w 1743075"/>
              <a:gd name="connsiteY186" fmla="*/ 869681 h 4829175"/>
              <a:gd name="connsiteX187" fmla="*/ 999527 w 1743075"/>
              <a:gd name="connsiteY187" fmla="*/ 913496 h 4829175"/>
              <a:gd name="connsiteX188" fmla="*/ 1044295 w 1743075"/>
              <a:gd name="connsiteY188" fmla="*/ 880159 h 4829175"/>
              <a:gd name="connsiteX189" fmla="*/ 985240 w 1743075"/>
              <a:gd name="connsiteY189" fmla="*/ 1052561 h 4829175"/>
              <a:gd name="connsiteX190" fmla="*/ 1001433 w 1743075"/>
              <a:gd name="connsiteY190" fmla="*/ 888731 h 4829175"/>
              <a:gd name="connsiteX191" fmla="*/ 942377 w 1743075"/>
              <a:gd name="connsiteY191" fmla="*/ 758239 h 4829175"/>
              <a:gd name="connsiteX192" fmla="*/ 1104303 w 1743075"/>
              <a:gd name="connsiteY192" fmla="*/ 632509 h 4829175"/>
              <a:gd name="connsiteX193" fmla="*/ 1001433 w 1743075"/>
              <a:gd name="connsiteY193" fmla="*/ 888731 h 4829175"/>
              <a:gd name="connsiteX194" fmla="*/ 1510068 w 1743075"/>
              <a:gd name="connsiteY194" fmla="*/ 2456546 h 4829175"/>
              <a:gd name="connsiteX195" fmla="*/ 1388148 w 1743075"/>
              <a:gd name="connsiteY195" fmla="*/ 2296526 h 4829175"/>
              <a:gd name="connsiteX196" fmla="*/ 1543405 w 1743075"/>
              <a:gd name="connsiteY196" fmla="*/ 2432734 h 4829175"/>
              <a:gd name="connsiteX197" fmla="*/ 1510068 w 1743075"/>
              <a:gd name="connsiteY197" fmla="*/ 2456546 h 4829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Lst>
            <a:rect l="l" t="t" r="r" b="b"/>
            <a:pathLst>
              <a:path w="1743075" h="4829175">
                <a:moveTo>
                  <a:pt x="1708188" y="1960294"/>
                </a:moveTo>
                <a:cubicBezTo>
                  <a:pt x="1708188" y="1871711"/>
                  <a:pt x="1736763" y="1782176"/>
                  <a:pt x="1736763" y="1693594"/>
                </a:cubicBezTo>
                <a:cubicBezTo>
                  <a:pt x="1733905" y="1665971"/>
                  <a:pt x="1731048" y="1637396"/>
                  <a:pt x="1727238" y="1609774"/>
                </a:cubicBezTo>
                <a:cubicBezTo>
                  <a:pt x="1722475" y="1577389"/>
                  <a:pt x="1708188" y="1544051"/>
                  <a:pt x="1703425" y="1511666"/>
                </a:cubicBezTo>
                <a:cubicBezTo>
                  <a:pt x="1700568" y="1495474"/>
                  <a:pt x="1698663" y="1479281"/>
                  <a:pt x="1696757" y="1463089"/>
                </a:cubicBezTo>
                <a:cubicBezTo>
                  <a:pt x="1670088" y="1265921"/>
                  <a:pt x="1689138" y="1056371"/>
                  <a:pt x="1622463" y="865871"/>
                </a:cubicBezTo>
                <a:cubicBezTo>
                  <a:pt x="1611985" y="852536"/>
                  <a:pt x="1599603" y="842059"/>
                  <a:pt x="1587220" y="831581"/>
                </a:cubicBezTo>
                <a:cubicBezTo>
                  <a:pt x="1498638" y="763954"/>
                  <a:pt x="1360525" y="772526"/>
                  <a:pt x="1263370" y="719186"/>
                </a:cubicBezTo>
                <a:cubicBezTo>
                  <a:pt x="1247178" y="711566"/>
                  <a:pt x="1230985" y="702994"/>
                  <a:pt x="1215745" y="693469"/>
                </a:cubicBezTo>
                <a:cubicBezTo>
                  <a:pt x="1200505" y="683944"/>
                  <a:pt x="1185265" y="674419"/>
                  <a:pt x="1170025" y="662989"/>
                </a:cubicBezTo>
                <a:cubicBezTo>
                  <a:pt x="1123353" y="626794"/>
                  <a:pt x="1099540" y="582979"/>
                  <a:pt x="1111923" y="522019"/>
                </a:cubicBezTo>
                <a:cubicBezTo>
                  <a:pt x="1115733" y="502016"/>
                  <a:pt x="1113828" y="481061"/>
                  <a:pt x="1116685" y="461059"/>
                </a:cubicBezTo>
                <a:cubicBezTo>
                  <a:pt x="1120495" y="438199"/>
                  <a:pt x="1123353" y="413434"/>
                  <a:pt x="1131925" y="392479"/>
                </a:cubicBezTo>
                <a:cubicBezTo>
                  <a:pt x="1146213" y="357236"/>
                  <a:pt x="1151928" y="324851"/>
                  <a:pt x="1143355" y="291514"/>
                </a:cubicBezTo>
                <a:lnTo>
                  <a:pt x="1142403" y="289609"/>
                </a:lnTo>
                <a:cubicBezTo>
                  <a:pt x="1137640" y="269606"/>
                  <a:pt x="1126210" y="271511"/>
                  <a:pt x="1126210" y="271511"/>
                </a:cubicBezTo>
                <a:cubicBezTo>
                  <a:pt x="1120495" y="275321"/>
                  <a:pt x="1112875" y="285799"/>
                  <a:pt x="1112875" y="285799"/>
                </a:cubicBezTo>
                <a:lnTo>
                  <a:pt x="1113828" y="258176"/>
                </a:lnTo>
                <a:lnTo>
                  <a:pt x="1112875" y="224839"/>
                </a:lnTo>
                <a:cubicBezTo>
                  <a:pt x="1110970" y="222934"/>
                  <a:pt x="1109065" y="207694"/>
                  <a:pt x="1107160" y="199121"/>
                </a:cubicBezTo>
                <a:cubicBezTo>
                  <a:pt x="1106208" y="187691"/>
                  <a:pt x="1104303" y="201026"/>
                  <a:pt x="1103350" y="182929"/>
                </a:cubicBezTo>
                <a:cubicBezTo>
                  <a:pt x="1102398" y="179119"/>
                  <a:pt x="1101445" y="179119"/>
                  <a:pt x="1100493" y="166736"/>
                </a:cubicBezTo>
                <a:cubicBezTo>
                  <a:pt x="1099540" y="143876"/>
                  <a:pt x="1098588" y="152449"/>
                  <a:pt x="1096683" y="150544"/>
                </a:cubicBezTo>
                <a:cubicBezTo>
                  <a:pt x="1095730" y="118159"/>
                  <a:pt x="1093825" y="115301"/>
                  <a:pt x="1091920" y="135304"/>
                </a:cubicBezTo>
                <a:cubicBezTo>
                  <a:pt x="1090015" y="129589"/>
                  <a:pt x="1088110" y="125779"/>
                  <a:pt x="1086205" y="116254"/>
                </a:cubicBezTo>
                <a:cubicBezTo>
                  <a:pt x="1083348" y="105776"/>
                  <a:pt x="1081443" y="99109"/>
                  <a:pt x="1077633" y="104824"/>
                </a:cubicBezTo>
                <a:cubicBezTo>
                  <a:pt x="1073823" y="117206"/>
                  <a:pt x="1070965" y="90536"/>
                  <a:pt x="1067155" y="89584"/>
                </a:cubicBezTo>
                <a:cubicBezTo>
                  <a:pt x="1063345" y="94346"/>
                  <a:pt x="1059535" y="50531"/>
                  <a:pt x="1055725" y="76249"/>
                </a:cubicBezTo>
                <a:cubicBezTo>
                  <a:pt x="1051915" y="85774"/>
                  <a:pt x="1048105" y="59104"/>
                  <a:pt x="1043343" y="65771"/>
                </a:cubicBezTo>
                <a:cubicBezTo>
                  <a:pt x="1039533" y="64819"/>
                  <a:pt x="1034770" y="66724"/>
                  <a:pt x="1030960" y="54341"/>
                </a:cubicBezTo>
                <a:cubicBezTo>
                  <a:pt x="1026198" y="52436"/>
                  <a:pt x="1022388" y="38149"/>
                  <a:pt x="1017625" y="41006"/>
                </a:cubicBezTo>
                <a:cubicBezTo>
                  <a:pt x="1012863" y="42911"/>
                  <a:pt x="1008100" y="32434"/>
                  <a:pt x="1003338" y="38149"/>
                </a:cubicBezTo>
                <a:cubicBezTo>
                  <a:pt x="996670" y="20051"/>
                  <a:pt x="989050" y="36244"/>
                  <a:pt x="981430" y="28624"/>
                </a:cubicBezTo>
                <a:cubicBezTo>
                  <a:pt x="973810" y="20051"/>
                  <a:pt x="966190" y="10526"/>
                  <a:pt x="958570" y="21004"/>
                </a:cubicBezTo>
                <a:cubicBezTo>
                  <a:pt x="950950" y="6716"/>
                  <a:pt x="943330" y="25766"/>
                  <a:pt x="934758" y="16241"/>
                </a:cubicBezTo>
                <a:cubicBezTo>
                  <a:pt x="927138" y="17194"/>
                  <a:pt x="918565" y="9574"/>
                  <a:pt x="910945" y="12431"/>
                </a:cubicBezTo>
                <a:cubicBezTo>
                  <a:pt x="902373" y="7669"/>
                  <a:pt x="894752" y="33386"/>
                  <a:pt x="886180" y="9574"/>
                </a:cubicBezTo>
                <a:cubicBezTo>
                  <a:pt x="877608" y="9574"/>
                  <a:pt x="869988" y="4811"/>
                  <a:pt x="861415" y="8621"/>
                </a:cubicBezTo>
                <a:cubicBezTo>
                  <a:pt x="856652" y="12431"/>
                  <a:pt x="851890" y="21004"/>
                  <a:pt x="847127" y="9574"/>
                </a:cubicBezTo>
                <a:cubicBezTo>
                  <a:pt x="842365" y="11479"/>
                  <a:pt x="836650" y="18146"/>
                  <a:pt x="831888" y="13384"/>
                </a:cubicBezTo>
                <a:cubicBezTo>
                  <a:pt x="827125" y="17194"/>
                  <a:pt x="822363" y="23861"/>
                  <a:pt x="817600" y="19099"/>
                </a:cubicBezTo>
                <a:cubicBezTo>
                  <a:pt x="815695" y="13384"/>
                  <a:pt x="812838" y="10526"/>
                  <a:pt x="810933" y="11479"/>
                </a:cubicBezTo>
                <a:cubicBezTo>
                  <a:pt x="809027" y="12431"/>
                  <a:pt x="809027" y="19099"/>
                  <a:pt x="807123" y="29576"/>
                </a:cubicBezTo>
                <a:cubicBezTo>
                  <a:pt x="801408" y="35291"/>
                  <a:pt x="795693" y="41006"/>
                  <a:pt x="790930" y="41006"/>
                </a:cubicBezTo>
                <a:cubicBezTo>
                  <a:pt x="785215" y="54341"/>
                  <a:pt x="780452" y="61009"/>
                  <a:pt x="774738" y="59104"/>
                </a:cubicBezTo>
                <a:cubicBezTo>
                  <a:pt x="769023" y="72439"/>
                  <a:pt x="764260" y="60056"/>
                  <a:pt x="759498" y="76249"/>
                </a:cubicBezTo>
                <a:cubicBezTo>
                  <a:pt x="754735" y="65771"/>
                  <a:pt x="749973" y="86726"/>
                  <a:pt x="746163" y="89584"/>
                </a:cubicBezTo>
                <a:cubicBezTo>
                  <a:pt x="741400" y="88631"/>
                  <a:pt x="737590" y="105776"/>
                  <a:pt x="733780" y="105776"/>
                </a:cubicBezTo>
                <a:cubicBezTo>
                  <a:pt x="729970" y="99109"/>
                  <a:pt x="726160" y="120064"/>
                  <a:pt x="723302" y="122921"/>
                </a:cubicBezTo>
                <a:cubicBezTo>
                  <a:pt x="719493" y="142924"/>
                  <a:pt x="716635" y="116254"/>
                  <a:pt x="713777" y="139114"/>
                </a:cubicBezTo>
                <a:cubicBezTo>
                  <a:pt x="710920" y="119111"/>
                  <a:pt x="708063" y="152449"/>
                  <a:pt x="706158" y="160069"/>
                </a:cubicBezTo>
                <a:cubicBezTo>
                  <a:pt x="705205" y="151496"/>
                  <a:pt x="703300" y="170546"/>
                  <a:pt x="702348" y="175309"/>
                </a:cubicBezTo>
                <a:cubicBezTo>
                  <a:pt x="701395" y="180071"/>
                  <a:pt x="700443" y="184834"/>
                  <a:pt x="699490" y="186739"/>
                </a:cubicBezTo>
                <a:cubicBezTo>
                  <a:pt x="697585" y="196264"/>
                  <a:pt x="696633" y="205789"/>
                  <a:pt x="696633" y="216266"/>
                </a:cubicBezTo>
                <a:cubicBezTo>
                  <a:pt x="696633" y="226744"/>
                  <a:pt x="696633" y="237221"/>
                  <a:pt x="698538" y="247699"/>
                </a:cubicBezTo>
                <a:cubicBezTo>
                  <a:pt x="701395" y="267701"/>
                  <a:pt x="700443" y="287704"/>
                  <a:pt x="694727" y="306754"/>
                </a:cubicBezTo>
                <a:lnTo>
                  <a:pt x="694727" y="306754"/>
                </a:lnTo>
                <a:cubicBezTo>
                  <a:pt x="694727" y="306754"/>
                  <a:pt x="667105" y="301039"/>
                  <a:pt x="662343" y="320089"/>
                </a:cubicBezTo>
                <a:cubicBezTo>
                  <a:pt x="662343" y="320089"/>
                  <a:pt x="655675" y="353426"/>
                  <a:pt x="671868" y="384859"/>
                </a:cubicBezTo>
                <a:cubicBezTo>
                  <a:pt x="673773" y="390574"/>
                  <a:pt x="677583" y="395336"/>
                  <a:pt x="682345" y="400099"/>
                </a:cubicBezTo>
                <a:cubicBezTo>
                  <a:pt x="729970" y="449629"/>
                  <a:pt x="754735" y="513446"/>
                  <a:pt x="769975" y="575359"/>
                </a:cubicBezTo>
                <a:cubicBezTo>
                  <a:pt x="789977" y="655369"/>
                  <a:pt x="787120" y="706804"/>
                  <a:pt x="679488" y="741094"/>
                </a:cubicBezTo>
                <a:cubicBezTo>
                  <a:pt x="592810" y="769669"/>
                  <a:pt x="497560" y="803006"/>
                  <a:pt x="412787" y="837296"/>
                </a:cubicBezTo>
                <a:cubicBezTo>
                  <a:pt x="378498" y="850631"/>
                  <a:pt x="356590" y="877301"/>
                  <a:pt x="355637" y="917306"/>
                </a:cubicBezTo>
                <a:cubicBezTo>
                  <a:pt x="354685" y="972551"/>
                  <a:pt x="350875" y="1025891"/>
                  <a:pt x="337540" y="1080184"/>
                </a:cubicBezTo>
                <a:cubicBezTo>
                  <a:pt x="322300" y="1141144"/>
                  <a:pt x="331825" y="1204961"/>
                  <a:pt x="323253" y="1267826"/>
                </a:cubicBezTo>
                <a:cubicBezTo>
                  <a:pt x="310870" y="1364981"/>
                  <a:pt x="279438" y="1459279"/>
                  <a:pt x="286105" y="1558339"/>
                </a:cubicBezTo>
                <a:cubicBezTo>
                  <a:pt x="288010" y="1587866"/>
                  <a:pt x="282295" y="1618346"/>
                  <a:pt x="277533" y="1647874"/>
                </a:cubicBezTo>
                <a:cubicBezTo>
                  <a:pt x="273723" y="1668829"/>
                  <a:pt x="263245" y="1688831"/>
                  <a:pt x="256578" y="1709786"/>
                </a:cubicBezTo>
                <a:cubicBezTo>
                  <a:pt x="251815" y="1726931"/>
                  <a:pt x="239432" y="1749791"/>
                  <a:pt x="246100" y="1762174"/>
                </a:cubicBezTo>
                <a:cubicBezTo>
                  <a:pt x="267055" y="1806941"/>
                  <a:pt x="249910" y="1849804"/>
                  <a:pt x="248005" y="1892666"/>
                </a:cubicBezTo>
                <a:cubicBezTo>
                  <a:pt x="247053" y="1908859"/>
                  <a:pt x="243242" y="1924099"/>
                  <a:pt x="242290" y="1940291"/>
                </a:cubicBezTo>
                <a:cubicBezTo>
                  <a:pt x="238480" y="2059354"/>
                  <a:pt x="234670" y="2178416"/>
                  <a:pt x="230860" y="2296526"/>
                </a:cubicBezTo>
                <a:cubicBezTo>
                  <a:pt x="229907" y="2315576"/>
                  <a:pt x="225145" y="2334626"/>
                  <a:pt x="225145" y="2352724"/>
                </a:cubicBezTo>
                <a:cubicBezTo>
                  <a:pt x="225145" y="2382251"/>
                  <a:pt x="222288" y="2414636"/>
                  <a:pt x="231813" y="2441306"/>
                </a:cubicBezTo>
                <a:cubicBezTo>
                  <a:pt x="241338" y="2468929"/>
                  <a:pt x="243242" y="2493694"/>
                  <a:pt x="238480" y="2520364"/>
                </a:cubicBezTo>
                <a:cubicBezTo>
                  <a:pt x="233717" y="2543224"/>
                  <a:pt x="228003" y="2567036"/>
                  <a:pt x="221335" y="2589896"/>
                </a:cubicBezTo>
                <a:cubicBezTo>
                  <a:pt x="212763" y="2617519"/>
                  <a:pt x="217525" y="2640379"/>
                  <a:pt x="228003" y="2667049"/>
                </a:cubicBezTo>
                <a:cubicBezTo>
                  <a:pt x="248005" y="2716579"/>
                  <a:pt x="262293" y="2766109"/>
                  <a:pt x="237528" y="2822306"/>
                </a:cubicBezTo>
                <a:cubicBezTo>
                  <a:pt x="211810" y="2880409"/>
                  <a:pt x="194665" y="2943274"/>
                  <a:pt x="171805" y="3010901"/>
                </a:cubicBezTo>
                <a:cubicBezTo>
                  <a:pt x="160375" y="3015664"/>
                  <a:pt x="142277" y="3022331"/>
                  <a:pt x="125132" y="3028999"/>
                </a:cubicBezTo>
                <a:cubicBezTo>
                  <a:pt x="113702" y="3057574"/>
                  <a:pt x="107035" y="3084244"/>
                  <a:pt x="93700" y="3107104"/>
                </a:cubicBezTo>
                <a:cubicBezTo>
                  <a:pt x="61315" y="3159491"/>
                  <a:pt x="40360" y="3218546"/>
                  <a:pt x="27025" y="3277601"/>
                </a:cubicBezTo>
                <a:cubicBezTo>
                  <a:pt x="19405" y="3312844"/>
                  <a:pt x="28930" y="3349991"/>
                  <a:pt x="19405" y="3385234"/>
                </a:cubicBezTo>
                <a:cubicBezTo>
                  <a:pt x="-1550" y="3460481"/>
                  <a:pt x="9880" y="3535729"/>
                  <a:pt x="13690" y="3611929"/>
                </a:cubicBezTo>
                <a:cubicBezTo>
                  <a:pt x="15595" y="3650029"/>
                  <a:pt x="14642" y="3687176"/>
                  <a:pt x="23215" y="3724324"/>
                </a:cubicBezTo>
                <a:cubicBezTo>
                  <a:pt x="30835" y="3759566"/>
                  <a:pt x="45122" y="3794809"/>
                  <a:pt x="83222" y="3803381"/>
                </a:cubicBezTo>
                <a:cubicBezTo>
                  <a:pt x="118465" y="3811001"/>
                  <a:pt x="155613" y="3813859"/>
                  <a:pt x="190855" y="3811001"/>
                </a:cubicBezTo>
                <a:cubicBezTo>
                  <a:pt x="206095" y="3810049"/>
                  <a:pt x="222288" y="3807191"/>
                  <a:pt x="237528" y="3805286"/>
                </a:cubicBezTo>
                <a:cubicBezTo>
                  <a:pt x="269913" y="3796714"/>
                  <a:pt x="317537" y="3787189"/>
                  <a:pt x="327062" y="3796714"/>
                </a:cubicBezTo>
                <a:cubicBezTo>
                  <a:pt x="384212" y="3882439"/>
                  <a:pt x="327062" y="3987214"/>
                  <a:pt x="320395" y="4089131"/>
                </a:cubicBezTo>
                <a:cubicBezTo>
                  <a:pt x="318490" y="4106276"/>
                  <a:pt x="316585" y="4122469"/>
                  <a:pt x="314680" y="4139614"/>
                </a:cubicBezTo>
                <a:cubicBezTo>
                  <a:pt x="313728" y="4147234"/>
                  <a:pt x="312775" y="4154854"/>
                  <a:pt x="311823" y="4163426"/>
                </a:cubicBezTo>
                <a:cubicBezTo>
                  <a:pt x="308013" y="4244389"/>
                  <a:pt x="269913" y="4330114"/>
                  <a:pt x="279438" y="4415839"/>
                </a:cubicBezTo>
                <a:cubicBezTo>
                  <a:pt x="279438" y="4434889"/>
                  <a:pt x="298488" y="4444414"/>
                  <a:pt x="317537" y="4444414"/>
                </a:cubicBezTo>
                <a:cubicBezTo>
                  <a:pt x="308013" y="4453939"/>
                  <a:pt x="298488" y="4463464"/>
                  <a:pt x="286105" y="4481561"/>
                </a:cubicBezTo>
                <a:cubicBezTo>
                  <a:pt x="282295" y="4488229"/>
                  <a:pt x="279438" y="4494896"/>
                  <a:pt x="277533" y="4502516"/>
                </a:cubicBezTo>
                <a:cubicBezTo>
                  <a:pt x="269913" y="4523471"/>
                  <a:pt x="266103" y="4546331"/>
                  <a:pt x="260388" y="4569191"/>
                </a:cubicBezTo>
                <a:cubicBezTo>
                  <a:pt x="248005" y="4620626"/>
                  <a:pt x="219430" y="4656821"/>
                  <a:pt x="173710" y="4682539"/>
                </a:cubicBezTo>
                <a:cubicBezTo>
                  <a:pt x="152755" y="4693969"/>
                  <a:pt x="132752" y="4707304"/>
                  <a:pt x="111797" y="4718734"/>
                </a:cubicBezTo>
                <a:cubicBezTo>
                  <a:pt x="85127" y="4733021"/>
                  <a:pt x="71792" y="4753976"/>
                  <a:pt x="79412" y="4791124"/>
                </a:cubicBezTo>
                <a:cubicBezTo>
                  <a:pt x="96557" y="4797791"/>
                  <a:pt x="116560" y="4812079"/>
                  <a:pt x="136563" y="4813031"/>
                </a:cubicBezTo>
                <a:cubicBezTo>
                  <a:pt x="185140" y="4815889"/>
                  <a:pt x="234670" y="4817794"/>
                  <a:pt x="283248" y="4812079"/>
                </a:cubicBezTo>
                <a:cubicBezTo>
                  <a:pt x="309918" y="4809221"/>
                  <a:pt x="338493" y="4794934"/>
                  <a:pt x="358495" y="4777789"/>
                </a:cubicBezTo>
                <a:cubicBezTo>
                  <a:pt x="384212" y="4754929"/>
                  <a:pt x="407073" y="4749214"/>
                  <a:pt x="440410" y="4756834"/>
                </a:cubicBezTo>
                <a:cubicBezTo>
                  <a:pt x="492798" y="4769216"/>
                  <a:pt x="544233" y="4761596"/>
                  <a:pt x="594715" y="4730164"/>
                </a:cubicBezTo>
                <a:cubicBezTo>
                  <a:pt x="600430" y="4663489"/>
                  <a:pt x="610908" y="4595861"/>
                  <a:pt x="611860" y="4528234"/>
                </a:cubicBezTo>
                <a:cubicBezTo>
                  <a:pt x="612813" y="4487276"/>
                  <a:pt x="619480" y="4452986"/>
                  <a:pt x="650913" y="4437746"/>
                </a:cubicBezTo>
                <a:cubicBezTo>
                  <a:pt x="657580" y="4434889"/>
                  <a:pt x="664248" y="4432031"/>
                  <a:pt x="672820" y="4431079"/>
                </a:cubicBezTo>
                <a:cubicBezTo>
                  <a:pt x="692823" y="4372976"/>
                  <a:pt x="704252" y="4312969"/>
                  <a:pt x="716635" y="4253914"/>
                </a:cubicBezTo>
                <a:cubicBezTo>
                  <a:pt x="718540" y="4245341"/>
                  <a:pt x="720445" y="4236769"/>
                  <a:pt x="721398" y="4228196"/>
                </a:cubicBezTo>
                <a:cubicBezTo>
                  <a:pt x="724255" y="4145329"/>
                  <a:pt x="735685" y="4063414"/>
                  <a:pt x="755688" y="3985309"/>
                </a:cubicBezTo>
                <a:cubicBezTo>
                  <a:pt x="757593" y="3977689"/>
                  <a:pt x="759498" y="3970069"/>
                  <a:pt x="762355" y="3962449"/>
                </a:cubicBezTo>
                <a:cubicBezTo>
                  <a:pt x="782358" y="3845291"/>
                  <a:pt x="782358" y="3740516"/>
                  <a:pt x="826173" y="3636694"/>
                </a:cubicBezTo>
                <a:cubicBezTo>
                  <a:pt x="827125" y="3629074"/>
                  <a:pt x="828077" y="3620501"/>
                  <a:pt x="829983" y="3612881"/>
                </a:cubicBezTo>
                <a:cubicBezTo>
                  <a:pt x="831888" y="3596689"/>
                  <a:pt x="834745" y="3580496"/>
                  <a:pt x="836650" y="3565256"/>
                </a:cubicBezTo>
                <a:cubicBezTo>
                  <a:pt x="848080" y="3483341"/>
                  <a:pt x="867130" y="3402379"/>
                  <a:pt x="867130" y="3320464"/>
                </a:cubicBezTo>
                <a:cubicBezTo>
                  <a:pt x="866177" y="3209974"/>
                  <a:pt x="900468" y="3106151"/>
                  <a:pt x="915708" y="2997566"/>
                </a:cubicBezTo>
                <a:cubicBezTo>
                  <a:pt x="926185" y="3008044"/>
                  <a:pt x="932852" y="3019474"/>
                  <a:pt x="936663" y="3032809"/>
                </a:cubicBezTo>
                <a:cubicBezTo>
                  <a:pt x="952855" y="3087101"/>
                  <a:pt x="955713" y="3141394"/>
                  <a:pt x="949998" y="3197591"/>
                </a:cubicBezTo>
                <a:cubicBezTo>
                  <a:pt x="946188" y="3239501"/>
                  <a:pt x="945235" y="3283316"/>
                  <a:pt x="949045" y="3325226"/>
                </a:cubicBezTo>
                <a:cubicBezTo>
                  <a:pt x="957618" y="3409999"/>
                  <a:pt x="976668" y="3494771"/>
                  <a:pt x="980477" y="3579544"/>
                </a:cubicBezTo>
                <a:cubicBezTo>
                  <a:pt x="986193" y="3701464"/>
                  <a:pt x="981430" y="3824336"/>
                  <a:pt x="983335" y="3946256"/>
                </a:cubicBezTo>
                <a:cubicBezTo>
                  <a:pt x="984288" y="3999596"/>
                  <a:pt x="990002" y="4053889"/>
                  <a:pt x="989050" y="4107229"/>
                </a:cubicBezTo>
                <a:cubicBezTo>
                  <a:pt x="988098" y="4152949"/>
                  <a:pt x="985240" y="4198669"/>
                  <a:pt x="976668" y="4243436"/>
                </a:cubicBezTo>
                <a:cubicBezTo>
                  <a:pt x="975715" y="4251056"/>
                  <a:pt x="973810" y="4258676"/>
                  <a:pt x="971905" y="4266296"/>
                </a:cubicBezTo>
                <a:cubicBezTo>
                  <a:pt x="970000" y="4273916"/>
                  <a:pt x="968095" y="4281536"/>
                  <a:pt x="966190" y="4288204"/>
                </a:cubicBezTo>
                <a:cubicBezTo>
                  <a:pt x="971905" y="4389169"/>
                  <a:pt x="943330" y="4493944"/>
                  <a:pt x="961427" y="4595861"/>
                </a:cubicBezTo>
                <a:cubicBezTo>
                  <a:pt x="965238" y="4603481"/>
                  <a:pt x="970000" y="4611101"/>
                  <a:pt x="974763" y="4618721"/>
                </a:cubicBezTo>
                <a:cubicBezTo>
                  <a:pt x="989050" y="4640629"/>
                  <a:pt x="1005243" y="4666346"/>
                  <a:pt x="1007148" y="4692064"/>
                </a:cubicBezTo>
                <a:cubicBezTo>
                  <a:pt x="1010958" y="4733021"/>
                  <a:pt x="1028102" y="4756834"/>
                  <a:pt x="1070013" y="4767311"/>
                </a:cubicBezTo>
                <a:cubicBezTo>
                  <a:pt x="1065250" y="4803506"/>
                  <a:pt x="1085253" y="4816841"/>
                  <a:pt x="1116685" y="4820651"/>
                </a:cubicBezTo>
                <a:cubicBezTo>
                  <a:pt x="1122400" y="4821604"/>
                  <a:pt x="1128115" y="4825414"/>
                  <a:pt x="1133830" y="4827319"/>
                </a:cubicBezTo>
                <a:cubicBezTo>
                  <a:pt x="1150023" y="4827319"/>
                  <a:pt x="1165263" y="4827319"/>
                  <a:pt x="1181455" y="4827319"/>
                </a:cubicBezTo>
                <a:cubicBezTo>
                  <a:pt x="1206220" y="4824461"/>
                  <a:pt x="1230985" y="4821604"/>
                  <a:pt x="1255750" y="4818746"/>
                </a:cubicBezTo>
                <a:cubicBezTo>
                  <a:pt x="1291945" y="4814936"/>
                  <a:pt x="1303375" y="4802554"/>
                  <a:pt x="1298613" y="4766359"/>
                </a:cubicBezTo>
                <a:cubicBezTo>
                  <a:pt x="1295755" y="4743499"/>
                  <a:pt x="1291945" y="4718734"/>
                  <a:pt x="1281468" y="4697779"/>
                </a:cubicBezTo>
                <a:cubicBezTo>
                  <a:pt x="1266228" y="4667299"/>
                  <a:pt x="1264323" y="4637771"/>
                  <a:pt x="1270038" y="4605386"/>
                </a:cubicBezTo>
                <a:cubicBezTo>
                  <a:pt x="1290993" y="4485371"/>
                  <a:pt x="1310995" y="4365356"/>
                  <a:pt x="1330998" y="4244389"/>
                </a:cubicBezTo>
                <a:cubicBezTo>
                  <a:pt x="1330998" y="4242484"/>
                  <a:pt x="1331950" y="4241531"/>
                  <a:pt x="1331950" y="4239626"/>
                </a:cubicBezTo>
                <a:cubicBezTo>
                  <a:pt x="1339570" y="4126279"/>
                  <a:pt x="1348143" y="4011979"/>
                  <a:pt x="1352905" y="3898631"/>
                </a:cubicBezTo>
                <a:cubicBezTo>
                  <a:pt x="1356715" y="3819574"/>
                  <a:pt x="1364335" y="3742421"/>
                  <a:pt x="1384338" y="3664316"/>
                </a:cubicBezTo>
                <a:cubicBezTo>
                  <a:pt x="1412913" y="3550969"/>
                  <a:pt x="1439582" y="3436669"/>
                  <a:pt x="1441488" y="3318559"/>
                </a:cubicBezTo>
                <a:cubicBezTo>
                  <a:pt x="1443393" y="3217594"/>
                  <a:pt x="1450060" y="3115676"/>
                  <a:pt x="1457680" y="3014711"/>
                </a:cubicBezTo>
                <a:cubicBezTo>
                  <a:pt x="1465300" y="2901364"/>
                  <a:pt x="1476730" y="2788016"/>
                  <a:pt x="1485303" y="2673716"/>
                </a:cubicBezTo>
                <a:cubicBezTo>
                  <a:pt x="1488160" y="2640379"/>
                  <a:pt x="1486255" y="2607041"/>
                  <a:pt x="1488160" y="2573704"/>
                </a:cubicBezTo>
                <a:cubicBezTo>
                  <a:pt x="1489113" y="2551796"/>
                  <a:pt x="1491970" y="2528936"/>
                  <a:pt x="1497685" y="2507981"/>
                </a:cubicBezTo>
                <a:cubicBezTo>
                  <a:pt x="1500543" y="2497504"/>
                  <a:pt x="1511973" y="2480359"/>
                  <a:pt x="1519593" y="2480359"/>
                </a:cubicBezTo>
                <a:cubicBezTo>
                  <a:pt x="1552930" y="2480359"/>
                  <a:pt x="1560550" y="2455594"/>
                  <a:pt x="1573885" y="2434639"/>
                </a:cubicBezTo>
                <a:cubicBezTo>
                  <a:pt x="1581505" y="2422256"/>
                  <a:pt x="1589125" y="2409874"/>
                  <a:pt x="1599603" y="2400349"/>
                </a:cubicBezTo>
                <a:cubicBezTo>
                  <a:pt x="1639607" y="2367011"/>
                  <a:pt x="1656753" y="2322244"/>
                  <a:pt x="1662468" y="2271761"/>
                </a:cubicBezTo>
                <a:cubicBezTo>
                  <a:pt x="1668182" y="2223184"/>
                  <a:pt x="1685328" y="2175559"/>
                  <a:pt x="1671040" y="2126029"/>
                </a:cubicBezTo>
                <a:cubicBezTo>
                  <a:pt x="1670088" y="2121266"/>
                  <a:pt x="1671040" y="2116504"/>
                  <a:pt x="1671993" y="2111741"/>
                </a:cubicBezTo>
                <a:cubicBezTo>
                  <a:pt x="1686280" y="2062211"/>
                  <a:pt x="1697710" y="2010776"/>
                  <a:pt x="1708188" y="1960294"/>
                </a:cubicBezTo>
                <a:close/>
                <a:moveTo>
                  <a:pt x="284200" y="2927081"/>
                </a:moveTo>
                <a:cubicBezTo>
                  <a:pt x="297535" y="2890886"/>
                  <a:pt x="308965" y="2857549"/>
                  <a:pt x="321348" y="2824211"/>
                </a:cubicBezTo>
                <a:cubicBezTo>
                  <a:pt x="324205" y="2824211"/>
                  <a:pt x="327062" y="2824211"/>
                  <a:pt x="328968" y="2825164"/>
                </a:cubicBezTo>
                <a:cubicBezTo>
                  <a:pt x="331825" y="2859454"/>
                  <a:pt x="334683" y="2893744"/>
                  <a:pt x="337540" y="2930891"/>
                </a:cubicBezTo>
                <a:cubicBezTo>
                  <a:pt x="318490" y="2928986"/>
                  <a:pt x="303250" y="2928034"/>
                  <a:pt x="284200" y="2927081"/>
                </a:cubicBezTo>
                <a:close/>
                <a:moveTo>
                  <a:pt x="391833" y="2454641"/>
                </a:moveTo>
                <a:cubicBezTo>
                  <a:pt x="345160" y="2454641"/>
                  <a:pt x="303250" y="2454641"/>
                  <a:pt x="262293" y="2454641"/>
                </a:cubicBezTo>
                <a:cubicBezTo>
                  <a:pt x="246100" y="2407016"/>
                  <a:pt x="249910" y="2400349"/>
                  <a:pt x="288963" y="2388919"/>
                </a:cubicBezTo>
                <a:cubicBezTo>
                  <a:pt x="326110" y="2377489"/>
                  <a:pt x="360400" y="2380346"/>
                  <a:pt x="401358" y="2401301"/>
                </a:cubicBezTo>
                <a:cubicBezTo>
                  <a:pt x="398500" y="2421304"/>
                  <a:pt x="394690" y="2439401"/>
                  <a:pt x="391833" y="2454641"/>
                </a:cubicBezTo>
                <a:close/>
                <a:moveTo>
                  <a:pt x="422312" y="2628949"/>
                </a:moveTo>
                <a:cubicBezTo>
                  <a:pt x="419455" y="2603231"/>
                  <a:pt x="416598" y="2585134"/>
                  <a:pt x="414693" y="2566084"/>
                </a:cubicBezTo>
                <a:cubicBezTo>
                  <a:pt x="412787" y="2544176"/>
                  <a:pt x="409930" y="2522269"/>
                  <a:pt x="408978" y="2500361"/>
                </a:cubicBezTo>
                <a:cubicBezTo>
                  <a:pt x="408025" y="2489884"/>
                  <a:pt x="405168" y="2473691"/>
                  <a:pt x="410883" y="2468929"/>
                </a:cubicBezTo>
                <a:cubicBezTo>
                  <a:pt x="439458" y="2443211"/>
                  <a:pt x="439458" y="2407016"/>
                  <a:pt x="448030" y="2374631"/>
                </a:cubicBezTo>
                <a:cubicBezTo>
                  <a:pt x="449935" y="2457499"/>
                  <a:pt x="455650" y="2540366"/>
                  <a:pt x="422312" y="2628949"/>
                </a:cubicBezTo>
                <a:close/>
                <a:moveTo>
                  <a:pt x="814743" y="1037321"/>
                </a:moveTo>
                <a:cubicBezTo>
                  <a:pt x="811885" y="1037321"/>
                  <a:pt x="809027" y="1037321"/>
                  <a:pt x="806170" y="1037321"/>
                </a:cubicBezTo>
                <a:cubicBezTo>
                  <a:pt x="802360" y="977314"/>
                  <a:pt x="797598" y="917306"/>
                  <a:pt x="793788" y="857299"/>
                </a:cubicBezTo>
                <a:cubicBezTo>
                  <a:pt x="796645" y="856346"/>
                  <a:pt x="799502" y="855394"/>
                  <a:pt x="802360" y="854441"/>
                </a:cubicBezTo>
                <a:cubicBezTo>
                  <a:pt x="816648" y="869681"/>
                  <a:pt x="831888" y="884921"/>
                  <a:pt x="849033" y="903971"/>
                </a:cubicBezTo>
                <a:cubicBezTo>
                  <a:pt x="854748" y="895399"/>
                  <a:pt x="858558" y="889684"/>
                  <a:pt x="862368" y="883969"/>
                </a:cubicBezTo>
                <a:cubicBezTo>
                  <a:pt x="869988" y="875396"/>
                  <a:pt x="877608" y="865871"/>
                  <a:pt x="885227" y="857299"/>
                </a:cubicBezTo>
                <a:cubicBezTo>
                  <a:pt x="887133" y="858251"/>
                  <a:pt x="889990" y="860156"/>
                  <a:pt x="891895" y="861109"/>
                </a:cubicBezTo>
                <a:cubicBezTo>
                  <a:pt x="865225" y="920164"/>
                  <a:pt x="839508" y="978266"/>
                  <a:pt x="814743" y="1037321"/>
                </a:cubicBezTo>
                <a:close/>
                <a:moveTo>
                  <a:pt x="860463" y="883969"/>
                </a:moveTo>
                <a:cubicBezTo>
                  <a:pt x="813790" y="868729"/>
                  <a:pt x="803313" y="825866"/>
                  <a:pt x="796645" y="786814"/>
                </a:cubicBezTo>
                <a:cubicBezTo>
                  <a:pt x="789977" y="753476"/>
                  <a:pt x="795693" y="718234"/>
                  <a:pt x="795693" y="672514"/>
                </a:cubicBezTo>
                <a:cubicBezTo>
                  <a:pt x="837602" y="702041"/>
                  <a:pt x="870940" y="725854"/>
                  <a:pt x="901420" y="747761"/>
                </a:cubicBezTo>
                <a:cubicBezTo>
                  <a:pt x="886180" y="796339"/>
                  <a:pt x="873798" y="840154"/>
                  <a:pt x="860463" y="883969"/>
                </a:cubicBezTo>
                <a:close/>
                <a:moveTo>
                  <a:pt x="985240" y="1052561"/>
                </a:moveTo>
                <a:cubicBezTo>
                  <a:pt x="983335" y="1051609"/>
                  <a:pt x="981430" y="1051609"/>
                  <a:pt x="979525" y="1050656"/>
                </a:cubicBezTo>
                <a:cubicBezTo>
                  <a:pt x="976668" y="989696"/>
                  <a:pt x="973810" y="928736"/>
                  <a:pt x="970952" y="869681"/>
                </a:cubicBezTo>
                <a:cubicBezTo>
                  <a:pt x="979525" y="882064"/>
                  <a:pt x="988098" y="896351"/>
                  <a:pt x="999527" y="913496"/>
                </a:cubicBezTo>
                <a:cubicBezTo>
                  <a:pt x="1012863" y="903019"/>
                  <a:pt x="1024293" y="895399"/>
                  <a:pt x="1044295" y="880159"/>
                </a:cubicBezTo>
                <a:cubicBezTo>
                  <a:pt x="1022388" y="943024"/>
                  <a:pt x="1003338" y="997316"/>
                  <a:pt x="985240" y="1052561"/>
                </a:cubicBezTo>
                <a:close/>
                <a:moveTo>
                  <a:pt x="1001433" y="888731"/>
                </a:moveTo>
                <a:cubicBezTo>
                  <a:pt x="982383" y="845869"/>
                  <a:pt x="963333" y="804911"/>
                  <a:pt x="942377" y="758239"/>
                </a:cubicBezTo>
                <a:cubicBezTo>
                  <a:pt x="997623" y="715376"/>
                  <a:pt x="1050963" y="674419"/>
                  <a:pt x="1104303" y="632509"/>
                </a:cubicBezTo>
                <a:cubicBezTo>
                  <a:pt x="1124305" y="682039"/>
                  <a:pt x="1071918" y="815389"/>
                  <a:pt x="1001433" y="888731"/>
                </a:cubicBezTo>
                <a:close/>
                <a:moveTo>
                  <a:pt x="1510068" y="2456546"/>
                </a:moveTo>
                <a:cubicBezTo>
                  <a:pt x="1469110" y="2403206"/>
                  <a:pt x="1430057" y="2352724"/>
                  <a:pt x="1388148" y="2296526"/>
                </a:cubicBezTo>
                <a:cubicBezTo>
                  <a:pt x="1473873" y="2307004"/>
                  <a:pt x="1508163" y="2367011"/>
                  <a:pt x="1543405" y="2432734"/>
                </a:cubicBezTo>
                <a:cubicBezTo>
                  <a:pt x="1531023" y="2441306"/>
                  <a:pt x="1521498" y="2447974"/>
                  <a:pt x="1510068" y="2456546"/>
                </a:cubicBezTo>
                <a:close/>
              </a:path>
            </a:pathLst>
          </a:custGeom>
          <a:solidFill>
            <a:schemeClr val="bg2"/>
          </a:solidFill>
          <a:ln w="9525" cap="flat">
            <a:noFill/>
            <a:prstDash val="solid"/>
            <a:miter/>
          </a:ln>
        </p:spPr>
        <p:txBody>
          <a:bodyPr rtlCol="0" anchor="ctr"/>
          <a:lstStyle/>
          <a:p>
            <a:endParaRPr lang="en-US"/>
          </a:p>
        </p:txBody>
      </p:sp>
      <p:sp>
        <p:nvSpPr>
          <p:cNvPr id="15" name="Freeform: Shape 139">
            <a:extLst>
              <a:ext uri="{FF2B5EF4-FFF2-40B4-BE49-F238E27FC236}">
                <a16:creationId xmlns:a16="http://schemas.microsoft.com/office/drawing/2014/main" id="{96BD3545-D02D-47C5-A939-18727CD47E66}"/>
              </a:ext>
            </a:extLst>
          </p:cNvPr>
          <p:cNvSpPr/>
          <p:nvPr/>
        </p:nvSpPr>
        <p:spPr>
          <a:xfrm>
            <a:off x="8332545" y="3821689"/>
            <a:ext cx="249022" cy="1126719"/>
          </a:xfrm>
          <a:custGeom>
            <a:avLst/>
            <a:gdLst>
              <a:gd name="connsiteX0" fmla="*/ 839800 w 990600"/>
              <a:gd name="connsiteY0" fmla="*/ 4311459 h 4552950"/>
              <a:gd name="connsiteX1" fmla="*/ 680733 w 990600"/>
              <a:gd name="connsiteY1" fmla="*/ 4519104 h 4552950"/>
              <a:gd name="connsiteX2" fmla="*/ 599770 w 990600"/>
              <a:gd name="connsiteY2" fmla="*/ 4492434 h 4552950"/>
              <a:gd name="connsiteX3" fmla="*/ 621678 w 990600"/>
              <a:gd name="connsiteY3" fmla="*/ 4403851 h 4552950"/>
              <a:gd name="connsiteX4" fmla="*/ 681685 w 990600"/>
              <a:gd name="connsiteY4" fmla="*/ 4187634 h 4552950"/>
              <a:gd name="connsiteX5" fmla="*/ 584530 w 990600"/>
              <a:gd name="connsiteY5" fmla="*/ 3694239 h 4552950"/>
              <a:gd name="connsiteX6" fmla="*/ 449275 w 990600"/>
              <a:gd name="connsiteY6" fmla="*/ 4031424 h 4552950"/>
              <a:gd name="connsiteX7" fmla="*/ 446418 w 990600"/>
              <a:gd name="connsiteY7" fmla="*/ 4051426 h 4552950"/>
              <a:gd name="connsiteX8" fmla="*/ 396888 w 990600"/>
              <a:gd name="connsiteY8" fmla="*/ 4390516 h 4552950"/>
              <a:gd name="connsiteX9" fmla="*/ 113043 w 990600"/>
              <a:gd name="connsiteY9" fmla="*/ 4540059 h 4552950"/>
              <a:gd name="connsiteX10" fmla="*/ 133998 w 990600"/>
              <a:gd name="connsiteY10" fmla="*/ 4391469 h 4552950"/>
              <a:gd name="connsiteX11" fmla="*/ 332118 w 990600"/>
              <a:gd name="connsiteY11" fmla="*/ 3806634 h 4552950"/>
              <a:gd name="connsiteX12" fmla="*/ 329260 w 990600"/>
              <a:gd name="connsiteY12" fmla="*/ 2973196 h 4552950"/>
              <a:gd name="connsiteX13" fmla="*/ 227343 w 990600"/>
              <a:gd name="connsiteY13" fmla="*/ 2801746 h 4552950"/>
              <a:gd name="connsiteX14" fmla="*/ 182575 w 990600"/>
              <a:gd name="connsiteY14" fmla="*/ 2671254 h 4552950"/>
              <a:gd name="connsiteX15" fmla="*/ 94945 w 990600"/>
              <a:gd name="connsiteY15" fmla="*/ 2540761 h 4552950"/>
              <a:gd name="connsiteX16" fmla="*/ 24460 w 990600"/>
              <a:gd name="connsiteY16" fmla="*/ 2457894 h 4552950"/>
              <a:gd name="connsiteX17" fmla="*/ 37795 w 990600"/>
              <a:gd name="connsiteY17" fmla="*/ 2150236 h 4552950"/>
              <a:gd name="connsiteX18" fmla="*/ 95898 w 990600"/>
              <a:gd name="connsiteY18" fmla="*/ 1805431 h 4552950"/>
              <a:gd name="connsiteX19" fmla="*/ 113995 w 990600"/>
              <a:gd name="connsiteY19" fmla="*/ 1703514 h 4552950"/>
              <a:gd name="connsiteX20" fmla="*/ 100660 w 990600"/>
              <a:gd name="connsiteY20" fmla="*/ 1361566 h 4552950"/>
              <a:gd name="connsiteX21" fmla="*/ 107328 w 990600"/>
              <a:gd name="connsiteY21" fmla="*/ 1142491 h 4552950"/>
              <a:gd name="connsiteX22" fmla="*/ 129235 w 990600"/>
              <a:gd name="connsiteY22" fmla="*/ 1011999 h 4552950"/>
              <a:gd name="connsiteX23" fmla="*/ 173050 w 990600"/>
              <a:gd name="connsiteY23" fmla="*/ 815784 h 4552950"/>
              <a:gd name="connsiteX24" fmla="*/ 154000 w 990600"/>
              <a:gd name="connsiteY24" fmla="*/ 651001 h 4552950"/>
              <a:gd name="connsiteX25" fmla="*/ 135903 w 990600"/>
              <a:gd name="connsiteY25" fmla="*/ 618616 h 4552950"/>
              <a:gd name="connsiteX26" fmla="*/ 144475 w 990600"/>
              <a:gd name="connsiteY26" fmla="*/ 279526 h 4552950"/>
              <a:gd name="connsiteX27" fmla="*/ 312115 w 990600"/>
              <a:gd name="connsiteY27" fmla="*/ 43306 h 4552950"/>
              <a:gd name="connsiteX28" fmla="*/ 633108 w 990600"/>
              <a:gd name="connsiteY28" fmla="*/ 174751 h 4552950"/>
              <a:gd name="connsiteX29" fmla="*/ 675018 w 990600"/>
              <a:gd name="connsiteY29" fmla="*/ 300481 h 4552950"/>
              <a:gd name="connsiteX30" fmla="*/ 829323 w 990600"/>
              <a:gd name="connsiteY30" fmla="*/ 690054 h 4552950"/>
              <a:gd name="connsiteX31" fmla="*/ 985533 w 990600"/>
              <a:gd name="connsiteY31" fmla="*/ 1163446 h 4552950"/>
              <a:gd name="connsiteX32" fmla="*/ 956958 w 990600"/>
              <a:gd name="connsiteY32" fmla="*/ 2452179 h 4552950"/>
              <a:gd name="connsiteX33" fmla="*/ 881710 w 990600"/>
              <a:gd name="connsiteY33" fmla="*/ 2616009 h 4552950"/>
              <a:gd name="connsiteX34" fmla="*/ 837895 w 990600"/>
              <a:gd name="connsiteY34" fmla="*/ 2697924 h 4552950"/>
              <a:gd name="connsiteX35" fmla="*/ 754075 w 990600"/>
              <a:gd name="connsiteY35" fmla="*/ 2847466 h 4552950"/>
              <a:gd name="connsiteX36" fmla="*/ 726453 w 990600"/>
              <a:gd name="connsiteY36" fmla="*/ 2924619 h 4552950"/>
              <a:gd name="connsiteX37" fmla="*/ 790270 w 990600"/>
              <a:gd name="connsiteY37" fmla="*/ 3279901 h 4552950"/>
              <a:gd name="connsiteX38" fmla="*/ 823608 w 990600"/>
              <a:gd name="connsiteY38" fmla="*/ 3493261 h 4552950"/>
              <a:gd name="connsiteX39" fmla="*/ 826465 w 990600"/>
              <a:gd name="connsiteY39" fmla="*/ 3901884 h 4552950"/>
              <a:gd name="connsiteX40" fmla="*/ 876948 w 990600"/>
              <a:gd name="connsiteY40" fmla="*/ 4023804 h 4552950"/>
              <a:gd name="connsiteX41" fmla="*/ 904570 w 990600"/>
              <a:gd name="connsiteY41" fmla="*/ 4225734 h 4552950"/>
              <a:gd name="connsiteX42" fmla="*/ 879805 w 990600"/>
              <a:gd name="connsiteY42" fmla="*/ 4388611 h 4552950"/>
              <a:gd name="connsiteX43" fmla="*/ 840753 w 990600"/>
              <a:gd name="connsiteY43" fmla="*/ 4391469 h 4552950"/>
              <a:gd name="connsiteX44" fmla="*/ 839800 w 990600"/>
              <a:gd name="connsiteY44" fmla="*/ 4311459 h 45529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990600" h="4552950">
                <a:moveTo>
                  <a:pt x="839800" y="4311459"/>
                </a:moveTo>
                <a:cubicBezTo>
                  <a:pt x="835038" y="4439094"/>
                  <a:pt x="772173" y="4502911"/>
                  <a:pt x="680733" y="4519104"/>
                </a:cubicBezTo>
                <a:cubicBezTo>
                  <a:pt x="647395" y="4525771"/>
                  <a:pt x="616915" y="4539106"/>
                  <a:pt x="599770" y="4492434"/>
                </a:cubicBezTo>
                <a:cubicBezTo>
                  <a:pt x="585483" y="4452429"/>
                  <a:pt x="595008" y="4425759"/>
                  <a:pt x="621678" y="4403851"/>
                </a:cubicBezTo>
                <a:cubicBezTo>
                  <a:pt x="677875" y="4356226"/>
                  <a:pt x="680733" y="4254309"/>
                  <a:pt x="681685" y="4187634"/>
                </a:cubicBezTo>
                <a:cubicBezTo>
                  <a:pt x="691210" y="3982846"/>
                  <a:pt x="669303" y="3865689"/>
                  <a:pt x="584530" y="3694239"/>
                </a:cubicBezTo>
                <a:cubicBezTo>
                  <a:pt x="543573" y="3806634"/>
                  <a:pt x="490233" y="3919029"/>
                  <a:pt x="449275" y="4031424"/>
                </a:cubicBezTo>
                <a:cubicBezTo>
                  <a:pt x="447370" y="4037139"/>
                  <a:pt x="443560" y="4047616"/>
                  <a:pt x="446418" y="4051426"/>
                </a:cubicBezTo>
                <a:cubicBezTo>
                  <a:pt x="532143" y="4186681"/>
                  <a:pt x="415938" y="4225734"/>
                  <a:pt x="396888" y="4390516"/>
                </a:cubicBezTo>
                <a:cubicBezTo>
                  <a:pt x="383553" y="4479099"/>
                  <a:pt x="185433" y="4595304"/>
                  <a:pt x="113043" y="4540059"/>
                </a:cubicBezTo>
                <a:cubicBezTo>
                  <a:pt x="53035" y="4496244"/>
                  <a:pt x="115900" y="4415281"/>
                  <a:pt x="133998" y="4391469"/>
                </a:cubicBezTo>
                <a:cubicBezTo>
                  <a:pt x="230200" y="4280026"/>
                  <a:pt x="260680" y="4195254"/>
                  <a:pt x="332118" y="3806634"/>
                </a:cubicBezTo>
                <a:cubicBezTo>
                  <a:pt x="382600" y="3533266"/>
                  <a:pt x="375933" y="3251326"/>
                  <a:pt x="329260" y="2973196"/>
                </a:cubicBezTo>
                <a:cubicBezTo>
                  <a:pt x="316878" y="2896044"/>
                  <a:pt x="301638" y="2824606"/>
                  <a:pt x="227343" y="2801746"/>
                </a:cubicBezTo>
                <a:cubicBezTo>
                  <a:pt x="172098" y="2784601"/>
                  <a:pt x="181623" y="2720784"/>
                  <a:pt x="182575" y="2671254"/>
                </a:cubicBezTo>
                <a:cubicBezTo>
                  <a:pt x="182575" y="2594101"/>
                  <a:pt x="187338" y="2522664"/>
                  <a:pt x="94945" y="2540761"/>
                </a:cubicBezTo>
                <a:cubicBezTo>
                  <a:pt x="54940" y="2548381"/>
                  <a:pt x="29223" y="2512186"/>
                  <a:pt x="24460" y="2457894"/>
                </a:cubicBezTo>
                <a:cubicBezTo>
                  <a:pt x="14935" y="2355024"/>
                  <a:pt x="-15545" y="2262631"/>
                  <a:pt x="37795" y="2150236"/>
                </a:cubicBezTo>
                <a:cubicBezTo>
                  <a:pt x="83515" y="2054986"/>
                  <a:pt x="77800" y="1921636"/>
                  <a:pt x="95898" y="1805431"/>
                </a:cubicBezTo>
                <a:cubicBezTo>
                  <a:pt x="100660" y="1771141"/>
                  <a:pt x="103518" y="1734946"/>
                  <a:pt x="113995" y="1703514"/>
                </a:cubicBezTo>
                <a:cubicBezTo>
                  <a:pt x="154953" y="1586356"/>
                  <a:pt x="145428" y="1473961"/>
                  <a:pt x="100660" y="1361566"/>
                </a:cubicBezTo>
                <a:cubicBezTo>
                  <a:pt x="72085" y="1288224"/>
                  <a:pt x="70180" y="1213929"/>
                  <a:pt x="107328" y="1142491"/>
                </a:cubicBezTo>
                <a:cubicBezTo>
                  <a:pt x="128283" y="1102486"/>
                  <a:pt x="131140" y="1057719"/>
                  <a:pt x="129235" y="1011999"/>
                </a:cubicBezTo>
                <a:cubicBezTo>
                  <a:pt x="127330" y="940561"/>
                  <a:pt x="136855" y="877696"/>
                  <a:pt x="173050" y="815784"/>
                </a:cubicBezTo>
                <a:cubicBezTo>
                  <a:pt x="203530" y="762444"/>
                  <a:pt x="224485" y="694816"/>
                  <a:pt x="154000" y="651001"/>
                </a:cubicBezTo>
                <a:cubicBezTo>
                  <a:pt x="145428" y="645286"/>
                  <a:pt x="133998" y="627189"/>
                  <a:pt x="135903" y="618616"/>
                </a:cubicBezTo>
                <a:cubicBezTo>
                  <a:pt x="159715" y="506221"/>
                  <a:pt x="107328" y="390016"/>
                  <a:pt x="144475" y="279526"/>
                </a:cubicBezTo>
                <a:cubicBezTo>
                  <a:pt x="178765" y="178561"/>
                  <a:pt x="229248" y="93789"/>
                  <a:pt x="312115" y="43306"/>
                </a:cubicBezTo>
                <a:cubicBezTo>
                  <a:pt x="438798" y="-34799"/>
                  <a:pt x="568338" y="15684"/>
                  <a:pt x="633108" y="174751"/>
                </a:cubicBezTo>
                <a:cubicBezTo>
                  <a:pt x="649300" y="214756"/>
                  <a:pt x="660730" y="258571"/>
                  <a:pt x="675018" y="300481"/>
                </a:cubicBezTo>
                <a:cubicBezTo>
                  <a:pt x="719785" y="433831"/>
                  <a:pt x="769315" y="563371"/>
                  <a:pt x="829323" y="690054"/>
                </a:cubicBezTo>
                <a:cubicBezTo>
                  <a:pt x="902665" y="845311"/>
                  <a:pt x="976008" y="976756"/>
                  <a:pt x="985533" y="1163446"/>
                </a:cubicBezTo>
                <a:cubicBezTo>
                  <a:pt x="927430" y="1182496"/>
                  <a:pt x="964578" y="1994979"/>
                  <a:pt x="956958" y="2452179"/>
                </a:cubicBezTo>
                <a:cubicBezTo>
                  <a:pt x="949338" y="2522664"/>
                  <a:pt x="932193" y="2580766"/>
                  <a:pt x="881710" y="2616009"/>
                </a:cubicBezTo>
                <a:cubicBezTo>
                  <a:pt x="855993" y="2634106"/>
                  <a:pt x="838848" y="2657919"/>
                  <a:pt x="837895" y="2697924"/>
                </a:cubicBezTo>
                <a:cubicBezTo>
                  <a:pt x="835990" y="2769361"/>
                  <a:pt x="815035" y="2825559"/>
                  <a:pt x="754075" y="2847466"/>
                </a:cubicBezTo>
                <a:cubicBezTo>
                  <a:pt x="723595" y="2857944"/>
                  <a:pt x="721690" y="2892234"/>
                  <a:pt x="726453" y="2924619"/>
                </a:cubicBezTo>
                <a:cubicBezTo>
                  <a:pt x="744550" y="3043681"/>
                  <a:pt x="746455" y="3167506"/>
                  <a:pt x="790270" y="3279901"/>
                </a:cubicBezTo>
                <a:cubicBezTo>
                  <a:pt x="816940" y="3346576"/>
                  <a:pt x="822655" y="3418966"/>
                  <a:pt x="823608" y="3493261"/>
                </a:cubicBezTo>
                <a:cubicBezTo>
                  <a:pt x="826465" y="3629469"/>
                  <a:pt x="822655" y="3766629"/>
                  <a:pt x="826465" y="3901884"/>
                </a:cubicBezTo>
                <a:cubicBezTo>
                  <a:pt x="828370" y="3946651"/>
                  <a:pt x="847420" y="4004754"/>
                  <a:pt x="876948" y="4023804"/>
                </a:cubicBezTo>
                <a:cubicBezTo>
                  <a:pt x="927430" y="4053331"/>
                  <a:pt x="956005" y="4147629"/>
                  <a:pt x="904570" y="4225734"/>
                </a:cubicBezTo>
                <a:cubicBezTo>
                  <a:pt x="883615" y="4257166"/>
                  <a:pt x="886473" y="4314316"/>
                  <a:pt x="879805" y="4388611"/>
                </a:cubicBezTo>
                <a:cubicBezTo>
                  <a:pt x="873138" y="4390516"/>
                  <a:pt x="853135" y="4389564"/>
                  <a:pt x="840753" y="4391469"/>
                </a:cubicBezTo>
                <a:cubicBezTo>
                  <a:pt x="838848" y="4365751"/>
                  <a:pt x="845515" y="4330509"/>
                  <a:pt x="839800" y="4311459"/>
                </a:cubicBezTo>
                <a:close/>
              </a:path>
            </a:pathLst>
          </a:custGeom>
          <a:solidFill>
            <a:schemeClr val="bg2"/>
          </a:solidFill>
          <a:ln w="9525" cap="flat">
            <a:noFill/>
            <a:prstDash val="solid"/>
            <a:miter/>
          </a:ln>
        </p:spPr>
        <p:txBody>
          <a:bodyPr rtlCol="0" anchor="ctr"/>
          <a:lstStyle/>
          <a:p>
            <a:endParaRPr lang="en-US"/>
          </a:p>
        </p:txBody>
      </p:sp>
      <p:sp>
        <p:nvSpPr>
          <p:cNvPr id="16" name="Freeform: Shape 140">
            <a:extLst>
              <a:ext uri="{FF2B5EF4-FFF2-40B4-BE49-F238E27FC236}">
                <a16:creationId xmlns:a16="http://schemas.microsoft.com/office/drawing/2014/main" id="{3B6BC8D2-3D45-456E-A09F-F742C5CAC7FF}"/>
              </a:ext>
            </a:extLst>
          </p:cNvPr>
          <p:cNvSpPr/>
          <p:nvPr/>
        </p:nvSpPr>
        <p:spPr>
          <a:xfrm>
            <a:off x="8528879" y="3805263"/>
            <a:ext cx="322930" cy="1131433"/>
          </a:xfrm>
          <a:custGeom>
            <a:avLst/>
            <a:gdLst>
              <a:gd name="connsiteX0" fmla="*/ 1296149 w 1304925"/>
              <a:gd name="connsiteY0" fmla="*/ 3183002 h 4572000"/>
              <a:gd name="connsiteX1" fmla="*/ 1198994 w 1304925"/>
              <a:gd name="connsiteY1" fmla="*/ 2804860 h 4572000"/>
              <a:gd name="connsiteX2" fmla="*/ 1139939 w 1304925"/>
              <a:gd name="connsiteY2" fmla="*/ 2094295 h 4572000"/>
              <a:gd name="connsiteX3" fmla="*/ 1107554 w 1304925"/>
              <a:gd name="connsiteY3" fmla="*/ 999872 h 4572000"/>
              <a:gd name="connsiteX4" fmla="*/ 985634 w 1304925"/>
              <a:gd name="connsiteY4" fmla="*/ 772225 h 4572000"/>
              <a:gd name="connsiteX5" fmla="*/ 933247 w 1304925"/>
              <a:gd name="connsiteY5" fmla="*/ 726505 h 4572000"/>
              <a:gd name="connsiteX6" fmla="*/ 819899 w 1304925"/>
              <a:gd name="connsiteY6" fmla="*/ 218822 h 4572000"/>
              <a:gd name="connsiteX7" fmla="*/ 570344 w 1304925"/>
              <a:gd name="connsiteY7" fmla="*/ 7367 h 4572000"/>
              <a:gd name="connsiteX8" fmla="*/ 337934 w 1304925"/>
              <a:gd name="connsiteY8" fmla="*/ 246445 h 4572000"/>
              <a:gd name="connsiteX9" fmla="*/ 318884 w 1304925"/>
              <a:gd name="connsiteY9" fmla="*/ 293117 h 4572000"/>
              <a:gd name="connsiteX10" fmla="*/ 342697 w 1304925"/>
              <a:gd name="connsiteY10" fmla="*/ 573152 h 4572000"/>
              <a:gd name="connsiteX11" fmla="*/ 303644 w 1304925"/>
              <a:gd name="connsiteY11" fmla="*/ 707455 h 4572000"/>
              <a:gd name="connsiteX12" fmla="*/ 180772 w 1304925"/>
              <a:gd name="connsiteY12" fmla="*/ 908432 h 4572000"/>
              <a:gd name="connsiteX13" fmla="*/ 114097 w 1304925"/>
              <a:gd name="connsiteY13" fmla="*/ 2107630 h 4572000"/>
              <a:gd name="connsiteX14" fmla="*/ 82664 w 1304925"/>
              <a:gd name="connsiteY14" fmla="*/ 2322895 h 4572000"/>
              <a:gd name="connsiteX15" fmla="*/ 114097 w 1304925"/>
              <a:gd name="connsiteY15" fmla="*/ 2468627 h 4572000"/>
              <a:gd name="connsiteX16" fmla="*/ 116954 w 1304925"/>
              <a:gd name="connsiteY16" fmla="*/ 2665795 h 4572000"/>
              <a:gd name="connsiteX17" fmla="*/ 21704 w 1304925"/>
              <a:gd name="connsiteY17" fmla="*/ 3215387 h 4572000"/>
              <a:gd name="connsiteX18" fmla="*/ 121717 w 1304925"/>
              <a:gd name="connsiteY18" fmla="*/ 3412555 h 4572000"/>
              <a:gd name="connsiteX19" fmla="*/ 238874 w 1304925"/>
              <a:gd name="connsiteY19" fmla="*/ 3464942 h 4572000"/>
              <a:gd name="connsiteX20" fmla="*/ 493192 w 1304925"/>
              <a:gd name="connsiteY20" fmla="*/ 3982150 h 4572000"/>
              <a:gd name="connsiteX21" fmla="*/ 475094 w 1304925"/>
              <a:gd name="connsiteY21" fmla="*/ 4191700 h 4572000"/>
              <a:gd name="connsiteX22" fmla="*/ 386512 w 1304925"/>
              <a:gd name="connsiteY22" fmla="*/ 4357435 h 4572000"/>
              <a:gd name="connsiteX23" fmla="*/ 350317 w 1304925"/>
              <a:gd name="connsiteY23" fmla="*/ 4456495 h 4572000"/>
              <a:gd name="connsiteX24" fmla="*/ 424612 w 1304925"/>
              <a:gd name="connsiteY24" fmla="*/ 4468877 h 4572000"/>
              <a:gd name="connsiteX25" fmla="*/ 565582 w 1304925"/>
              <a:gd name="connsiteY25" fmla="*/ 4403155 h 4572000"/>
              <a:gd name="connsiteX26" fmla="*/ 619874 w 1304925"/>
              <a:gd name="connsiteY26" fmla="*/ 4568890 h 4572000"/>
              <a:gd name="connsiteX27" fmla="*/ 824662 w 1304925"/>
              <a:gd name="connsiteY27" fmla="*/ 4219323 h 4572000"/>
              <a:gd name="connsiteX28" fmla="*/ 803707 w 1304925"/>
              <a:gd name="connsiteY28" fmla="*/ 4048825 h 4572000"/>
              <a:gd name="connsiteX29" fmla="*/ 904672 w 1304925"/>
              <a:gd name="connsiteY29" fmla="*/ 3487802 h 4572000"/>
              <a:gd name="connsiteX30" fmla="*/ 1016114 w 1304925"/>
              <a:gd name="connsiteY30" fmla="*/ 3372550 h 4572000"/>
              <a:gd name="connsiteX31" fmla="*/ 1236142 w 1304925"/>
              <a:gd name="connsiteY31" fmla="*/ 3322067 h 4572000"/>
              <a:gd name="connsiteX32" fmla="*/ 1296149 w 1304925"/>
              <a:gd name="connsiteY32" fmla="*/ 3183002 h 4572000"/>
              <a:gd name="connsiteX33" fmla="*/ 257924 w 1304925"/>
              <a:gd name="connsiteY33" fmla="*/ 1876172 h 4572000"/>
              <a:gd name="connsiteX34" fmla="*/ 340792 w 1304925"/>
              <a:gd name="connsiteY34" fmla="*/ 1282765 h 4572000"/>
              <a:gd name="connsiteX35" fmla="*/ 379844 w 1304925"/>
              <a:gd name="connsiteY35" fmla="*/ 1467550 h 4572000"/>
              <a:gd name="connsiteX36" fmla="*/ 257924 w 1304925"/>
              <a:gd name="connsiteY36" fmla="*/ 1876172 h 4572000"/>
              <a:gd name="connsiteX37" fmla="*/ 507479 w 1304925"/>
              <a:gd name="connsiteY37" fmla="*/ 3468752 h 4572000"/>
              <a:gd name="connsiteX38" fmla="*/ 555104 w 1304925"/>
              <a:gd name="connsiteY38" fmla="*/ 3417317 h 4572000"/>
              <a:gd name="connsiteX39" fmla="*/ 671309 w 1304925"/>
              <a:gd name="connsiteY39" fmla="*/ 3475420 h 4572000"/>
              <a:gd name="connsiteX40" fmla="*/ 671309 w 1304925"/>
              <a:gd name="connsiteY40" fmla="*/ 4042157 h 4572000"/>
              <a:gd name="connsiteX41" fmla="*/ 507479 w 1304925"/>
              <a:gd name="connsiteY41" fmla="*/ 3468752 h 4572000"/>
              <a:gd name="connsiteX42" fmla="*/ 930389 w 1304925"/>
              <a:gd name="connsiteY42" fmla="*/ 1280860 h 4572000"/>
              <a:gd name="connsiteX43" fmla="*/ 994207 w 1304925"/>
              <a:gd name="connsiteY43" fmla="*/ 1920940 h 4572000"/>
              <a:gd name="connsiteX44" fmla="*/ 930389 w 1304925"/>
              <a:gd name="connsiteY44" fmla="*/ 1280860 h 457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1304925" h="4572000">
                <a:moveTo>
                  <a:pt x="1296149" y="3183002"/>
                </a:moveTo>
                <a:cubicBezTo>
                  <a:pt x="1261859" y="3058225"/>
                  <a:pt x="1237094" y="2928685"/>
                  <a:pt x="1198994" y="2804860"/>
                </a:cubicBezTo>
                <a:cubicBezTo>
                  <a:pt x="1128509" y="2573402"/>
                  <a:pt x="1115174" y="2333372"/>
                  <a:pt x="1139939" y="2094295"/>
                </a:cubicBezTo>
                <a:cubicBezTo>
                  <a:pt x="1178039" y="1725677"/>
                  <a:pt x="1109459" y="1364680"/>
                  <a:pt x="1107554" y="999872"/>
                </a:cubicBezTo>
                <a:cubicBezTo>
                  <a:pt x="1106602" y="895097"/>
                  <a:pt x="1068502" y="797942"/>
                  <a:pt x="985634" y="772225"/>
                </a:cubicBezTo>
                <a:cubicBezTo>
                  <a:pt x="965632" y="765557"/>
                  <a:pt x="931342" y="767462"/>
                  <a:pt x="933247" y="726505"/>
                </a:cubicBezTo>
                <a:cubicBezTo>
                  <a:pt x="940867" y="537910"/>
                  <a:pt x="903719" y="372175"/>
                  <a:pt x="819899" y="218822"/>
                </a:cubicBezTo>
                <a:cubicBezTo>
                  <a:pt x="758939" y="106427"/>
                  <a:pt x="690359" y="1652"/>
                  <a:pt x="570344" y="7367"/>
                </a:cubicBezTo>
                <a:cubicBezTo>
                  <a:pt x="450329" y="14035"/>
                  <a:pt x="387464" y="123572"/>
                  <a:pt x="337934" y="246445"/>
                </a:cubicBezTo>
                <a:cubicBezTo>
                  <a:pt x="331267" y="261685"/>
                  <a:pt x="324599" y="276925"/>
                  <a:pt x="318884" y="293117"/>
                </a:cubicBezTo>
                <a:cubicBezTo>
                  <a:pt x="286499" y="392177"/>
                  <a:pt x="276974" y="483617"/>
                  <a:pt x="342697" y="573152"/>
                </a:cubicBezTo>
                <a:cubicBezTo>
                  <a:pt x="393179" y="641732"/>
                  <a:pt x="381749" y="702692"/>
                  <a:pt x="303644" y="707455"/>
                </a:cubicBezTo>
                <a:cubicBezTo>
                  <a:pt x="228397" y="713170"/>
                  <a:pt x="190297" y="801752"/>
                  <a:pt x="180772" y="908432"/>
                </a:cubicBezTo>
                <a:cubicBezTo>
                  <a:pt x="144577" y="1315150"/>
                  <a:pt x="88379" y="1692340"/>
                  <a:pt x="114097" y="2107630"/>
                </a:cubicBezTo>
                <a:cubicBezTo>
                  <a:pt x="117907" y="2171447"/>
                  <a:pt x="97904" y="2262887"/>
                  <a:pt x="82664" y="2322895"/>
                </a:cubicBezTo>
                <a:cubicBezTo>
                  <a:pt x="61709" y="2402905"/>
                  <a:pt x="65519" y="2402905"/>
                  <a:pt x="114097" y="2468627"/>
                </a:cubicBezTo>
                <a:cubicBezTo>
                  <a:pt x="143624" y="2507680"/>
                  <a:pt x="126479" y="2619123"/>
                  <a:pt x="116954" y="2665795"/>
                </a:cubicBezTo>
                <a:cubicBezTo>
                  <a:pt x="78854" y="2858200"/>
                  <a:pt x="56947" y="3021077"/>
                  <a:pt x="21704" y="3215387"/>
                </a:cubicBezTo>
                <a:cubicBezTo>
                  <a:pt x="-5918" y="3370645"/>
                  <a:pt x="-4966" y="3376360"/>
                  <a:pt x="121717" y="3412555"/>
                </a:cubicBezTo>
                <a:cubicBezTo>
                  <a:pt x="167437" y="3425890"/>
                  <a:pt x="205537" y="3398267"/>
                  <a:pt x="238874" y="3464942"/>
                </a:cubicBezTo>
                <a:cubicBezTo>
                  <a:pt x="318884" y="3627820"/>
                  <a:pt x="411277" y="3821177"/>
                  <a:pt x="493192" y="3982150"/>
                </a:cubicBezTo>
                <a:cubicBezTo>
                  <a:pt x="529387" y="4051682"/>
                  <a:pt x="497954" y="4113595"/>
                  <a:pt x="475094" y="4191700"/>
                </a:cubicBezTo>
                <a:cubicBezTo>
                  <a:pt x="453187" y="4267900"/>
                  <a:pt x="420802" y="4294570"/>
                  <a:pt x="386512" y="4357435"/>
                </a:cubicBezTo>
                <a:cubicBezTo>
                  <a:pt x="371272" y="4386962"/>
                  <a:pt x="331267" y="4421252"/>
                  <a:pt x="350317" y="4456495"/>
                </a:cubicBezTo>
                <a:cubicBezTo>
                  <a:pt x="368414" y="4487927"/>
                  <a:pt x="396037" y="4477450"/>
                  <a:pt x="424612" y="4468877"/>
                </a:cubicBezTo>
                <a:cubicBezTo>
                  <a:pt x="464617" y="4456495"/>
                  <a:pt x="516052" y="4423158"/>
                  <a:pt x="565582" y="4403155"/>
                </a:cubicBezTo>
                <a:cubicBezTo>
                  <a:pt x="545579" y="4554602"/>
                  <a:pt x="556057" y="4564127"/>
                  <a:pt x="619874" y="4568890"/>
                </a:cubicBezTo>
                <a:cubicBezTo>
                  <a:pt x="728459" y="4576510"/>
                  <a:pt x="833234" y="4388868"/>
                  <a:pt x="824662" y="4219323"/>
                </a:cubicBezTo>
                <a:cubicBezTo>
                  <a:pt x="817042" y="4105023"/>
                  <a:pt x="782752" y="4158362"/>
                  <a:pt x="803707" y="4048825"/>
                </a:cubicBezTo>
                <a:cubicBezTo>
                  <a:pt x="829424" y="3909760"/>
                  <a:pt x="887527" y="3628773"/>
                  <a:pt x="904672" y="3487802"/>
                </a:cubicBezTo>
                <a:cubicBezTo>
                  <a:pt x="915149" y="3403982"/>
                  <a:pt x="953249" y="3372550"/>
                  <a:pt x="1016114" y="3372550"/>
                </a:cubicBezTo>
                <a:cubicBezTo>
                  <a:pt x="1091362" y="3372550"/>
                  <a:pt x="1163752" y="3351595"/>
                  <a:pt x="1236142" y="3322067"/>
                </a:cubicBezTo>
                <a:cubicBezTo>
                  <a:pt x="1297102" y="3299207"/>
                  <a:pt x="1318057" y="3261107"/>
                  <a:pt x="1296149" y="3183002"/>
                </a:cubicBezTo>
                <a:close/>
                <a:moveTo>
                  <a:pt x="257924" y="1876172"/>
                </a:moveTo>
                <a:cubicBezTo>
                  <a:pt x="245542" y="1614235"/>
                  <a:pt x="278879" y="1370395"/>
                  <a:pt x="340792" y="1282765"/>
                </a:cubicBezTo>
                <a:cubicBezTo>
                  <a:pt x="354127" y="1263715"/>
                  <a:pt x="376034" y="1408495"/>
                  <a:pt x="379844" y="1467550"/>
                </a:cubicBezTo>
                <a:cubicBezTo>
                  <a:pt x="392227" y="1683767"/>
                  <a:pt x="273164" y="1857122"/>
                  <a:pt x="257924" y="1876172"/>
                </a:cubicBezTo>
                <a:close/>
                <a:moveTo>
                  <a:pt x="507479" y="3468752"/>
                </a:moveTo>
                <a:cubicBezTo>
                  <a:pt x="492239" y="3415412"/>
                  <a:pt x="518909" y="3413507"/>
                  <a:pt x="555104" y="3417317"/>
                </a:cubicBezTo>
                <a:cubicBezTo>
                  <a:pt x="594157" y="3420175"/>
                  <a:pt x="677024" y="3358262"/>
                  <a:pt x="671309" y="3475420"/>
                </a:cubicBezTo>
                <a:cubicBezTo>
                  <a:pt x="665594" y="3595435"/>
                  <a:pt x="671309" y="3922142"/>
                  <a:pt x="671309" y="4042157"/>
                </a:cubicBezTo>
                <a:cubicBezTo>
                  <a:pt x="618922" y="3862135"/>
                  <a:pt x="546532" y="3593530"/>
                  <a:pt x="507479" y="3468752"/>
                </a:cubicBezTo>
                <a:close/>
                <a:moveTo>
                  <a:pt x="930389" y="1280860"/>
                </a:moveTo>
                <a:cubicBezTo>
                  <a:pt x="986587" y="1492315"/>
                  <a:pt x="1029449" y="1707580"/>
                  <a:pt x="994207" y="1920940"/>
                </a:cubicBezTo>
                <a:cubicBezTo>
                  <a:pt x="918959" y="1754252"/>
                  <a:pt x="828472" y="1491362"/>
                  <a:pt x="930389" y="1280860"/>
                </a:cubicBezTo>
                <a:close/>
              </a:path>
            </a:pathLst>
          </a:custGeom>
          <a:solidFill>
            <a:schemeClr val="bg2"/>
          </a:solidFill>
          <a:ln w="9525" cap="flat">
            <a:noFill/>
            <a:prstDash val="solid"/>
            <a:miter/>
          </a:ln>
        </p:spPr>
        <p:txBody>
          <a:bodyPr rtlCol="0" anchor="ctr"/>
          <a:lstStyle/>
          <a:p>
            <a:endParaRPr lang="en-US"/>
          </a:p>
        </p:txBody>
      </p:sp>
      <p:sp>
        <p:nvSpPr>
          <p:cNvPr id="17" name="Oval 25">
            <a:extLst>
              <a:ext uri="{FF2B5EF4-FFF2-40B4-BE49-F238E27FC236}">
                <a16:creationId xmlns:a16="http://schemas.microsoft.com/office/drawing/2014/main" id="{662B9A10-B959-4031-98B4-3EA3760E7508}"/>
              </a:ext>
            </a:extLst>
          </p:cNvPr>
          <p:cNvSpPr>
            <a:spLocks noChangeAspect="1"/>
          </p:cNvSpPr>
          <p:nvPr/>
        </p:nvSpPr>
        <p:spPr>
          <a:xfrm>
            <a:off x="8217411" y="2733591"/>
            <a:ext cx="728312" cy="729306"/>
          </a:xfrm>
          <a:custGeom>
            <a:avLst/>
            <a:gdLst/>
            <a:ahLst/>
            <a:cxnLst/>
            <a:rect l="l" t="t" r="r" b="b"/>
            <a:pathLst>
              <a:path w="3225370" h="3229762">
                <a:moveTo>
                  <a:pt x="1355872" y="0"/>
                </a:moveTo>
                <a:cubicBezTo>
                  <a:pt x="1564636" y="0"/>
                  <a:pt x="1733872" y="169236"/>
                  <a:pt x="1733872" y="378000"/>
                </a:cubicBezTo>
                <a:cubicBezTo>
                  <a:pt x="1733872" y="530834"/>
                  <a:pt x="1643169" y="662483"/>
                  <a:pt x="1512292" y="721255"/>
                </a:cubicBezTo>
                <a:lnTo>
                  <a:pt x="1607042" y="1169019"/>
                </a:lnTo>
                <a:cubicBezTo>
                  <a:pt x="1611319" y="1167786"/>
                  <a:pt x="1615651" y="1167712"/>
                  <a:pt x="1620000" y="1167712"/>
                </a:cubicBezTo>
                <a:cubicBezTo>
                  <a:pt x="1828764" y="1167712"/>
                  <a:pt x="1998000" y="1336948"/>
                  <a:pt x="1998000" y="1545712"/>
                </a:cubicBezTo>
                <a:lnTo>
                  <a:pt x="1996362" y="1567711"/>
                </a:lnTo>
                <a:lnTo>
                  <a:pt x="2525816" y="1711728"/>
                </a:lnTo>
                <a:cubicBezTo>
                  <a:pt x="2591164" y="1602543"/>
                  <a:pt x="2710810" y="1530128"/>
                  <a:pt x="2847370" y="1530128"/>
                </a:cubicBezTo>
                <a:cubicBezTo>
                  <a:pt x="3056134" y="1530128"/>
                  <a:pt x="3225370" y="1699364"/>
                  <a:pt x="3225370" y="1908128"/>
                </a:cubicBezTo>
                <a:cubicBezTo>
                  <a:pt x="3225370" y="2116892"/>
                  <a:pt x="3056134" y="2286128"/>
                  <a:pt x="2847370" y="2286128"/>
                </a:cubicBezTo>
                <a:cubicBezTo>
                  <a:pt x="2638606" y="2286128"/>
                  <a:pt x="2469370" y="2116892"/>
                  <a:pt x="2469370" y="1908128"/>
                </a:cubicBezTo>
                <a:lnTo>
                  <a:pt x="2475505" y="1847275"/>
                </a:lnTo>
                <a:lnTo>
                  <a:pt x="1957861" y="1706471"/>
                </a:lnTo>
                <a:cubicBezTo>
                  <a:pt x="1922674" y="1789256"/>
                  <a:pt x="1855841" y="1854310"/>
                  <a:pt x="1773397" y="1890608"/>
                </a:cubicBezTo>
                <a:lnTo>
                  <a:pt x="1908290" y="2478637"/>
                </a:lnTo>
                <a:cubicBezTo>
                  <a:pt x="2094333" y="2500701"/>
                  <a:pt x="2237929" y="2659462"/>
                  <a:pt x="2237929" y="2851762"/>
                </a:cubicBezTo>
                <a:cubicBezTo>
                  <a:pt x="2237929" y="3060526"/>
                  <a:pt x="2068693" y="3229762"/>
                  <a:pt x="1859929" y="3229762"/>
                </a:cubicBezTo>
                <a:cubicBezTo>
                  <a:pt x="1651165" y="3229762"/>
                  <a:pt x="1481929" y="3060526"/>
                  <a:pt x="1481929" y="2851762"/>
                </a:cubicBezTo>
                <a:cubicBezTo>
                  <a:pt x="1481929" y="2676759"/>
                  <a:pt x="1600854" y="2529533"/>
                  <a:pt x="1762693" y="2487978"/>
                </a:cubicBezTo>
                <a:lnTo>
                  <a:pt x="1632951" y="1922407"/>
                </a:lnTo>
                <a:cubicBezTo>
                  <a:pt x="1628677" y="1923639"/>
                  <a:pt x="1624347" y="1923712"/>
                  <a:pt x="1620000" y="1923712"/>
                </a:cubicBezTo>
                <a:cubicBezTo>
                  <a:pt x="1474614" y="1923712"/>
                  <a:pt x="1348399" y="1841634"/>
                  <a:pt x="1286703" y="1720478"/>
                </a:cubicBezTo>
                <a:lnTo>
                  <a:pt x="726463" y="1950491"/>
                </a:lnTo>
                <a:cubicBezTo>
                  <a:pt x="745503" y="1995553"/>
                  <a:pt x="756000" y="2045092"/>
                  <a:pt x="756000" y="2097083"/>
                </a:cubicBezTo>
                <a:cubicBezTo>
                  <a:pt x="756000" y="2305847"/>
                  <a:pt x="586764" y="2475083"/>
                  <a:pt x="378000" y="2475083"/>
                </a:cubicBezTo>
                <a:cubicBezTo>
                  <a:pt x="169236" y="2475083"/>
                  <a:pt x="0" y="2305847"/>
                  <a:pt x="0" y="2097083"/>
                </a:cubicBezTo>
                <a:cubicBezTo>
                  <a:pt x="0" y="1888319"/>
                  <a:pt x="169236" y="1719083"/>
                  <a:pt x="378000" y="1719083"/>
                </a:cubicBezTo>
                <a:cubicBezTo>
                  <a:pt x="481765" y="1719083"/>
                  <a:pt x="575764" y="1760894"/>
                  <a:pt x="643957" y="1828700"/>
                </a:cubicBezTo>
                <a:lnTo>
                  <a:pt x="1245626" y="1581679"/>
                </a:lnTo>
                <a:cubicBezTo>
                  <a:pt x="1242578" y="1569964"/>
                  <a:pt x="1242000" y="1557905"/>
                  <a:pt x="1242000" y="1545712"/>
                </a:cubicBezTo>
                <a:cubicBezTo>
                  <a:pt x="1242000" y="1391666"/>
                  <a:pt x="1334148" y="1259142"/>
                  <a:pt x="1466584" y="1200827"/>
                </a:cubicBezTo>
                <a:lnTo>
                  <a:pt x="1372109" y="754363"/>
                </a:lnTo>
                <a:cubicBezTo>
                  <a:pt x="1366762" y="755885"/>
                  <a:pt x="1361331" y="756000"/>
                  <a:pt x="1355872" y="756000"/>
                </a:cubicBezTo>
                <a:cubicBezTo>
                  <a:pt x="1147108" y="756000"/>
                  <a:pt x="977872" y="586764"/>
                  <a:pt x="977872" y="378000"/>
                </a:cubicBezTo>
                <a:cubicBezTo>
                  <a:pt x="977872" y="169236"/>
                  <a:pt x="1147108" y="0"/>
                  <a:pt x="1355872" y="0"/>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Tree>
    <p:extLst>
      <p:ext uri="{BB962C8B-B14F-4D97-AF65-F5344CB8AC3E}">
        <p14:creationId xmlns:p14="http://schemas.microsoft.com/office/powerpoint/2010/main" val="8988545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Схема 5"/>
          <p:cNvGraphicFramePr/>
          <p:nvPr>
            <p:extLst>
              <p:ext uri="{D42A27DB-BD31-4B8C-83A1-F6EECF244321}">
                <p14:modId xmlns:p14="http://schemas.microsoft.com/office/powerpoint/2010/main" val="3846240284"/>
              </p:ext>
            </p:extLst>
          </p:nvPr>
        </p:nvGraphicFramePr>
        <p:xfrm>
          <a:off x="611561" y="563237"/>
          <a:ext cx="8064895" cy="322273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pSp>
        <p:nvGrpSpPr>
          <p:cNvPr id="4" name="Group 3"/>
          <p:cNvGrpSpPr/>
          <p:nvPr/>
        </p:nvGrpSpPr>
        <p:grpSpPr>
          <a:xfrm>
            <a:off x="626606" y="3651870"/>
            <a:ext cx="498658" cy="712369"/>
            <a:chOff x="1" y="2669128"/>
            <a:chExt cx="498658" cy="712369"/>
          </a:xfrm>
          <a:solidFill>
            <a:schemeClr val="accent1">
              <a:lumMod val="20000"/>
              <a:lumOff val="80000"/>
            </a:schemeClr>
          </a:solidFill>
        </p:grpSpPr>
        <p:sp>
          <p:nvSpPr>
            <p:cNvPr id="5" name="Chevron 4"/>
            <p:cNvSpPr/>
            <p:nvPr/>
          </p:nvSpPr>
          <p:spPr>
            <a:xfrm rot="5400000">
              <a:off x="-106855" y="2775984"/>
              <a:ext cx="712369" cy="498658"/>
            </a:xfrm>
            <a:prstGeom prst="chevron">
              <a:avLst/>
            </a:prstGeom>
            <a:grpFill/>
            <a:ln>
              <a:solidFill>
                <a:schemeClr val="accent1">
                  <a:lumMod val="20000"/>
                  <a:lumOff val="80000"/>
                </a:schemeClr>
              </a:solidFill>
            </a:ln>
          </p:spPr>
          <p:style>
            <a:lnRef idx="2">
              <a:schemeClr val="accent6">
                <a:hueOff val="0"/>
                <a:satOff val="0"/>
                <a:lumOff val="0"/>
                <a:alphaOff val="0"/>
              </a:schemeClr>
            </a:lnRef>
            <a:fillRef idx="1">
              <a:schemeClr val="accent6">
                <a:hueOff val="0"/>
                <a:satOff val="0"/>
                <a:lumOff val="0"/>
                <a:alphaOff val="0"/>
              </a:schemeClr>
            </a:fillRef>
            <a:effectRef idx="0">
              <a:schemeClr val="accent6">
                <a:hueOff val="0"/>
                <a:satOff val="0"/>
                <a:lumOff val="0"/>
                <a:alphaOff val="0"/>
              </a:schemeClr>
            </a:effectRef>
            <a:fontRef idx="minor">
              <a:schemeClr val="lt1"/>
            </a:fontRef>
          </p:style>
        </p:sp>
        <p:sp>
          <p:nvSpPr>
            <p:cNvPr id="6" name="Chevron 4"/>
            <p:cNvSpPr txBox="1"/>
            <p:nvPr/>
          </p:nvSpPr>
          <p:spPr>
            <a:xfrm>
              <a:off x="1" y="2918457"/>
              <a:ext cx="498658" cy="213711"/>
            </a:xfrm>
            <a:prstGeom prst="rect">
              <a:avLst/>
            </a:prstGeom>
            <a:grpFill/>
            <a:ln>
              <a:solidFill>
                <a:schemeClr val="accent1">
                  <a:lumMod val="20000"/>
                  <a:lumOff val="80000"/>
                </a:schemeClr>
              </a:solidFill>
            </a:ln>
          </p:spPr>
          <p:style>
            <a:lnRef idx="0">
              <a:scrgbClr r="0" g="0" b="0"/>
            </a:lnRef>
            <a:fillRef idx="0">
              <a:scrgbClr r="0" g="0" b="0"/>
            </a:fillRef>
            <a:effectRef idx="0">
              <a:scrgbClr r="0" g="0" b="0"/>
            </a:effectRef>
            <a:fontRef idx="minor">
              <a:schemeClr val="lt1"/>
            </a:fontRef>
          </p:style>
          <p:txBody>
            <a:bodyPr spcFirstLastPara="0" vert="horz" wrap="square" lIns="8255" tIns="8255" rIns="8255" bIns="8255" numCol="1" spcCol="1270" anchor="ctr" anchorCtr="0">
              <a:noAutofit/>
            </a:bodyPr>
            <a:lstStyle/>
            <a:p>
              <a:pPr lvl="0" algn="ctr" defTabSz="577850">
                <a:lnSpc>
                  <a:spcPct val="90000"/>
                </a:lnSpc>
                <a:spcBef>
                  <a:spcPct val="0"/>
                </a:spcBef>
                <a:spcAft>
                  <a:spcPct val="35000"/>
                </a:spcAft>
              </a:pPr>
              <a:endParaRPr lang="uk-UA" sz="1300" kern="1200" dirty="0"/>
            </a:p>
          </p:txBody>
        </p:sp>
      </p:grpSp>
      <p:grpSp>
        <p:nvGrpSpPr>
          <p:cNvPr id="7" name="Group 6"/>
          <p:cNvGrpSpPr/>
          <p:nvPr/>
        </p:nvGrpSpPr>
        <p:grpSpPr>
          <a:xfrm>
            <a:off x="1132822" y="3628589"/>
            <a:ext cx="7566235" cy="527336"/>
            <a:chOff x="498658" y="2604832"/>
            <a:chExt cx="7674892" cy="527336"/>
          </a:xfrm>
        </p:grpSpPr>
        <p:sp>
          <p:nvSpPr>
            <p:cNvPr id="8" name="Round Same Side Corner Rectangle 7"/>
            <p:cNvSpPr/>
            <p:nvPr/>
          </p:nvSpPr>
          <p:spPr>
            <a:xfrm rot="5400000">
              <a:off x="4100751" y="-932964"/>
              <a:ext cx="463039" cy="7667226"/>
            </a:xfrm>
            <a:prstGeom prst="round2SameRect">
              <a:avLst/>
            </a:prstGeom>
            <a:ln>
              <a:solidFill>
                <a:schemeClr val="accent1">
                  <a:lumMod val="20000"/>
                  <a:lumOff val="80000"/>
                </a:schemeClr>
              </a:solidFill>
            </a:ln>
          </p:spPr>
          <p:style>
            <a:lnRef idx="2">
              <a:schemeClr val="accent6">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9" name="Round Same Side Corner Rectangle 4"/>
            <p:cNvSpPr txBox="1"/>
            <p:nvPr/>
          </p:nvSpPr>
          <p:spPr>
            <a:xfrm>
              <a:off x="528928" y="2604832"/>
              <a:ext cx="7644622" cy="417831"/>
            </a:xfrm>
            <a:prstGeom prst="rect">
              <a:avLst/>
            </a:prstGeom>
            <a:ln>
              <a:solidFill>
                <a:schemeClr val="accent1">
                  <a:lumMod val="20000"/>
                  <a:lumOff val="80000"/>
                </a:schemeClr>
              </a:solidFill>
            </a:ln>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92456" tIns="8255" rIns="8255" bIns="8255" numCol="1" spcCol="1270" anchor="ctr" anchorCtr="0">
              <a:noAutofit/>
            </a:bodyPr>
            <a:lstStyle/>
            <a:p>
              <a:pPr fontAlgn="base">
                <a:buClr>
                  <a:srgbClr val="A50021"/>
                </a:buClr>
              </a:pPr>
              <a:r>
                <a:rPr lang="en-GB" sz="1300" dirty="0">
                  <a:latin typeface="MontrealTS-Light" panose="02000603020000020003" pitchFamily="50" charset="0"/>
                </a:rPr>
                <a:t>. Increasing the </a:t>
              </a:r>
              <a:r>
                <a:rPr lang="en-GB" sz="1300" b="1" dirty="0">
                  <a:latin typeface="MontrealTS-Light" panose="02000603020000020003" pitchFamily="50" charset="0"/>
                </a:rPr>
                <a:t>role of economic sectors, regions and local ecosystems</a:t>
              </a:r>
              <a:r>
                <a:rPr lang="en-GB" sz="1300" dirty="0">
                  <a:latin typeface="MontrealTS-Light" panose="02000603020000020003" pitchFamily="50" charset="0"/>
                </a:rPr>
                <a:t> for skills development to boost VET </a:t>
              </a:r>
              <a:r>
                <a:rPr lang="en-GB" sz="1300" b="1" dirty="0">
                  <a:latin typeface="MontrealTS-Light" panose="02000603020000020003" pitchFamily="50" charset="0"/>
                </a:rPr>
                <a:t>(local) partnerships</a:t>
              </a:r>
              <a:r>
                <a:rPr lang="en-GB" sz="1300" dirty="0">
                  <a:latin typeface="MontrealTS-Light" panose="02000603020000020003" pitchFamily="50" charset="0"/>
                </a:rPr>
                <a:t>. </a:t>
              </a:r>
            </a:p>
          </p:txBody>
        </p:sp>
      </p:grpSp>
      <p:sp>
        <p:nvSpPr>
          <p:cNvPr id="11" name="Rectangle 10">
            <a:extLst>
              <a:ext uri="{FF2B5EF4-FFF2-40B4-BE49-F238E27FC236}">
                <a16:creationId xmlns:a16="http://schemas.microsoft.com/office/drawing/2014/main" id="{888AEAEF-39EE-4103-8809-820B05F59F56}"/>
              </a:ext>
            </a:extLst>
          </p:cNvPr>
          <p:cNvSpPr/>
          <p:nvPr/>
        </p:nvSpPr>
        <p:spPr>
          <a:xfrm>
            <a:off x="531169" y="177807"/>
            <a:ext cx="8326665" cy="313932"/>
          </a:xfrm>
          <a:prstGeom prst="rect">
            <a:avLst/>
          </a:prstGeom>
        </p:spPr>
        <p:txBody>
          <a:bodyPr wrap="square">
            <a:spAutoFit/>
          </a:bodyPr>
          <a:lstStyle/>
          <a:p>
            <a:pPr>
              <a:lnSpc>
                <a:spcPct val="90000"/>
              </a:lnSpc>
              <a:spcBef>
                <a:spcPct val="0"/>
              </a:spcBef>
              <a:buClr>
                <a:srgbClr val="0092BB"/>
              </a:buClr>
              <a:defRPr/>
            </a:pPr>
            <a:r>
              <a:rPr lang="en-GB" sz="1600" cap="all" dirty="0">
                <a:solidFill>
                  <a:schemeClr val="bg2"/>
                </a:solidFill>
                <a:latin typeface="MontrealTS-Bold" panose="02000503020000020003" pitchFamily="50" charset="0"/>
                <a:ea typeface="+mj-ea"/>
                <a:cs typeface="Tahoma" pitchFamily="34" charset="0"/>
              </a:rPr>
              <a:t>Key Issues supporting Rationales &amp; Policy Options For Setting- up </a:t>
            </a:r>
            <a:r>
              <a:rPr lang="en-GB" sz="1600" cap="all" dirty="0" err="1">
                <a:solidFill>
                  <a:schemeClr val="bg2"/>
                </a:solidFill>
                <a:latin typeface="MontrealTS-Bold" panose="02000503020000020003" pitchFamily="50" charset="0"/>
                <a:ea typeface="+mj-ea"/>
                <a:cs typeface="Tahoma" pitchFamily="34" charset="0"/>
              </a:rPr>
              <a:t>CoVEs</a:t>
            </a:r>
            <a:endParaRPr lang="en-GB" sz="1600" cap="all" dirty="0">
              <a:solidFill>
                <a:schemeClr val="bg2"/>
              </a:solidFill>
              <a:latin typeface="MontrealTS-Bold" panose="02000503020000020003" pitchFamily="50" charset="0"/>
              <a:ea typeface="+mj-ea"/>
              <a:cs typeface="Tahoma" pitchFamily="34" charset="0"/>
            </a:endParaRPr>
          </a:p>
        </p:txBody>
      </p:sp>
      <p:grpSp>
        <p:nvGrpSpPr>
          <p:cNvPr id="12" name="Group 11"/>
          <p:cNvGrpSpPr/>
          <p:nvPr/>
        </p:nvGrpSpPr>
        <p:grpSpPr>
          <a:xfrm>
            <a:off x="611560" y="4155926"/>
            <a:ext cx="533903" cy="789152"/>
            <a:chOff x="0" y="2618739"/>
            <a:chExt cx="533906" cy="762722"/>
          </a:xfrm>
        </p:grpSpPr>
        <p:sp>
          <p:nvSpPr>
            <p:cNvPr id="16" name="Chevron 15"/>
            <p:cNvSpPr/>
            <p:nvPr/>
          </p:nvSpPr>
          <p:spPr>
            <a:xfrm rot="5400000">
              <a:off x="-114408" y="2733147"/>
              <a:ext cx="762722" cy="533905"/>
            </a:xfrm>
            <a:prstGeom prst="chevron">
              <a:avLst/>
            </a:prstGeom>
          </p:spPr>
          <p:style>
            <a:lnRef idx="2">
              <a:schemeClr val="accent1">
                <a:shade val="50000"/>
                <a:hueOff val="74848"/>
                <a:satOff val="5283"/>
                <a:lumOff val="15316"/>
                <a:alphaOff val="0"/>
              </a:schemeClr>
            </a:lnRef>
            <a:fillRef idx="1">
              <a:schemeClr val="accent1">
                <a:shade val="50000"/>
                <a:hueOff val="74848"/>
                <a:satOff val="5283"/>
                <a:lumOff val="15316"/>
                <a:alphaOff val="0"/>
              </a:schemeClr>
            </a:fillRef>
            <a:effectRef idx="0">
              <a:schemeClr val="accent1">
                <a:shade val="50000"/>
                <a:hueOff val="74848"/>
                <a:satOff val="5283"/>
                <a:lumOff val="15316"/>
                <a:alphaOff val="0"/>
              </a:schemeClr>
            </a:effectRef>
            <a:fontRef idx="minor">
              <a:schemeClr val="lt1"/>
            </a:fontRef>
          </p:style>
        </p:sp>
        <p:sp>
          <p:nvSpPr>
            <p:cNvPr id="17" name="Chevron 4"/>
            <p:cNvSpPr txBox="1"/>
            <p:nvPr/>
          </p:nvSpPr>
          <p:spPr>
            <a:xfrm>
              <a:off x="1" y="2885692"/>
              <a:ext cx="533905" cy="228817"/>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8255" tIns="8255" rIns="8255" bIns="8255" numCol="1" spcCol="1270" anchor="ctr" anchorCtr="0">
              <a:noAutofit/>
            </a:bodyPr>
            <a:lstStyle/>
            <a:p>
              <a:pPr lvl="0" algn="ctr" defTabSz="577850">
                <a:lnSpc>
                  <a:spcPct val="90000"/>
                </a:lnSpc>
                <a:spcBef>
                  <a:spcPct val="0"/>
                </a:spcBef>
                <a:spcAft>
                  <a:spcPct val="35000"/>
                </a:spcAft>
              </a:pPr>
              <a:endParaRPr lang="uk-UA" sz="1300" kern="1200" dirty="0"/>
            </a:p>
          </p:txBody>
        </p:sp>
      </p:grpSp>
      <p:grpSp>
        <p:nvGrpSpPr>
          <p:cNvPr id="13" name="Group 12"/>
          <p:cNvGrpSpPr/>
          <p:nvPr/>
        </p:nvGrpSpPr>
        <p:grpSpPr>
          <a:xfrm>
            <a:off x="1145465" y="4220223"/>
            <a:ext cx="7546035" cy="495769"/>
            <a:chOff x="533905" y="2608091"/>
            <a:chExt cx="7631979" cy="495769"/>
          </a:xfrm>
        </p:grpSpPr>
        <p:sp>
          <p:nvSpPr>
            <p:cNvPr id="14" name="Round Same Side Corner Rectangle 13"/>
            <p:cNvSpPr/>
            <p:nvPr/>
          </p:nvSpPr>
          <p:spPr>
            <a:xfrm rot="5400000">
              <a:off x="4102010" y="-960014"/>
              <a:ext cx="495769" cy="7631979"/>
            </a:xfrm>
            <a:prstGeom prst="round2SameRect">
              <a:avLst/>
            </a:prstGeom>
          </p:spPr>
          <p:style>
            <a:lnRef idx="2">
              <a:schemeClr val="accent1">
                <a:shade val="50000"/>
                <a:hueOff val="74848"/>
                <a:satOff val="5283"/>
                <a:lumOff val="15316"/>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15" name="Round Same Side Corner Rectangle 6"/>
            <p:cNvSpPr txBox="1"/>
            <p:nvPr/>
          </p:nvSpPr>
          <p:spPr>
            <a:xfrm>
              <a:off x="533906" y="2632291"/>
              <a:ext cx="7607778" cy="447367"/>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92456" tIns="8255" rIns="8255" bIns="8255" numCol="1" spcCol="1270" anchor="ctr" anchorCtr="0">
              <a:noAutofit/>
            </a:bodyPr>
            <a:lstStyle/>
            <a:p>
              <a:pPr fontAlgn="base">
                <a:buClr>
                  <a:srgbClr val="A50021"/>
                </a:buClr>
              </a:pPr>
              <a:r>
                <a:rPr lang="en-GB" sz="1300" dirty="0">
                  <a:latin typeface="MontrealTS-Light" panose="02000603020000020003" pitchFamily="50" charset="0"/>
                </a:rPr>
                <a:t>Developing </a:t>
              </a:r>
              <a:r>
                <a:rPr lang="en-GB" sz="1300" b="1" dirty="0">
                  <a:latin typeface="MontrealTS-Light" panose="02000603020000020003" pitchFamily="50" charset="0"/>
                </a:rPr>
                <a:t>new methodological tools and resources</a:t>
              </a:r>
              <a:r>
                <a:rPr lang="en-GB" sz="1300" dirty="0">
                  <a:latin typeface="MontrealTS-Light" panose="02000603020000020003" pitchFamily="50" charset="0"/>
                </a:rPr>
                <a:t>: this requires the creation of </a:t>
              </a:r>
              <a:r>
                <a:rPr lang="en-GB" sz="1300" b="1" dirty="0">
                  <a:latin typeface="MontrealTS-Light" panose="02000603020000020003" pitchFamily="50" charset="0"/>
                </a:rPr>
                <a:t>network institutions to transfer </a:t>
              </a:r>
              <a:r>
                <a:rPr lang="en-GB" sz="1300" dirty="0">
                  <a:latin typeface="MontrealTS-Light" panose="02000603020000020003" pitchFamily="50" charset="0"/>
                </a:rPr>
                <a:t>accumulated knowledge to other VET institutions and whole community.</a:t>
              </a:r>
            </a:p>
          </p:txBody>
        </p:sp>
      </p:grpSp>
    </p:spTree>
    <p:extLst>
      <p:ext uri="{BB962C8B-B14F-4D97-AF65-F5344CB8AC3E}">
        <p14:creationId xmlns:p14="http://schemas.microsoft.com/office/powerpoint/2010/main" val="1522906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Rectangle 25">
            <a:extLst>
              <a:ext uri="{FF2B5EF4-FFF2-40B4-BE49-F238E27FC236}">
                <a16:creationId xmlns:a16="http://schemas.microsoft.com/office/drawing/2014/main" id="{6176DAE9-F690-463D-A24C-4759FC612860}"/>
              </a:ext>
            </a:extLst>
          </p:cNvPr>
          <p:cNvSpPr/>
          <p:nvPr/>
        </p:nvSpPr>
        <p:spPr>
          <a:xfrm>
            <a:off x="-6596" y="0"/>
            <a:ext cx="9144003" cy="239514"/>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Arial" panose="020B0604020202020204" pitchFamily="34" charset="0"/>
              <a:cs typeface="Arial" panose="020B0604020202020204" pitchFamily="34" charset="0"/>
            </a:endParaRPr>
          </a:p>
        </p:txBody>
      </p:sp>
      <p:grpSp>
        <p:nvGrpSpPr>
          <p:cNvPr id="2" name="Group 1"/>
          <p:cNvGrpSpPr/>
          <p:nvPr/>
        </p:nvGrpSpPr>
        <p:grpSpPr>
          <a:xfrm>
            <a:off x="2419711" y="898223"/>
            <a:ext cx="4173427" cy="3805015"/>
            <a:chOff x="3631308" y="1761396"/>
            <a:chExt cx="5564569" cy="5073354"/>
          </a:xfrm>
          <a:solidFill>
            <a:schemeClr val="accent5">
              <a:lumMod val="20000"/>
              <a:lumOff val="80000"/>
            </a:schemeClr>
          </a:solidFill>
        </p:grpSpPr>
        <p:sp>
          <p:nvSpPr>
            <p:cNvPr id="8" name="Textfeld 5"/>
            <p:cNvSpPr txBox="1"/>
            <p:nvPr/>
          </p:nvSpPr>
          <p:spPr>
            <a:xfrm>
              <a:off x="4974932" y="1761396"/>
              <a:ext cx="4192534" cy="2315528"/>
            </a:xfrm>
            <a:prstGeom prst="roundRect">
              <a:avLst/>
            </a:prstGeom>
            <a:grpFill/>
            <a:ln w="19050">
              <a:solidFill>
                <a:schemeClr val="bg2"/>
              </a:solidFill>
            </a:ln>
          </p:spPr>
          <p:txBody>
            <a:bodyPr wrap="square" rtlCol="0">
              <a:spAutoFit/>
            </a:bodyPr>
            <a:lstStyle/>
            <a:p>
              <a:pPr defTabSz="685800" eaLnBrk="0" fontAlgn="base" hangingPunct="0">
                <a:spcBef>
                  <a:spcPct val="0"/>
                </a:spcBef>
                <a:spcAft>
                  <a:spcPct val="0"/>
                </a:spcAft>
                <a:defRPr/>
              </a:pPr>
              <a:r>
                <a:rPr lang="de-DE" sz="1200" b="1" kern="0" dirty="0">
                  <a:solidFill>
                    <a:schemeClr val="bg2"/>
                  </a:solidFill>
                  <a:latin typeface="MontrealTS-Light" panose="02000603020000020003" pitchFamily="50" charset="0"/>
                </a:rPr>
                <a:t>Provision:</a:t>
              </a:r>
            </a:p>
            <a:p>
              <a:pPr defTabSz="685800" eaLnBrk="0" fontAlgn="base" hangingPunct="0">
                <a:spcBef>
                  <a:spcPct val="0"/>
                </a:spcBef>
                <a:spcAft>
                  <a:spcPct val="0"/>
                </a:spcAft>
                <a:buFont typeface="Arial" pitchFamily="34" charset="0"/>
                <a:buChar char="•"/>
                <a:defRPr/>
              </a:pPr>
              <a:r>
                <a:rPr lang="de-DE" sz="1100" kern="0" dirty="0">
                  <a:solidFill>
                    <a:schemeClr val="tx2"/>
                  </a:solidFill>
                  <a:latin typeface="MontrealTS-Light" panose="02000603020000020003" pitchFamily="50" charset="0"/>
                </a:rPr>
                <a:t> </a:t>
              </a:r>
              <a:r>
                <a:rPr lang="de-DE" sz="1200" kern="0" dirty="0" err="1">
                  <a:solidFill>
                    <a:schemeClr val="tx2"/>
                  </a:solidFill>
                  <a:latin typeface="MontrealTS-Light" panose="02000603020000020003" pitchFamily="50" charset="0"/>
                </a:rPr>
                <a:t>Lifelong</a:t>
              </a:r>
              <a:r>
                <a:rPr lang="de-DE" sz="1200" kern="0" dirty="0">
                  <a:solidFill>
                    <a:schemeClr val="tx2"/>
                  </a:solidFill>
                  <a:latin typeface="MontrealTS-Light" panose="02000603020000020003" pitchFamily="50" charset="0"/>
                </a:rPr>
                <a:t> </a:t>
              </a:r>
              <a:r>
                <a:rPr lang="de-DE" sz="1200" kern="0" dirty="0" err="1">
                  <a:solidFill>
                    <a:schemeClr val="tx2"/>
                  </a:solidFill>
                  <a:latin typeface="MontrealTS-Light" panose="02000603020000020003" pitchFamily="50" charset="0"/>
                </a:rPr>
                <a:t>learning</a:t>
              </a:r>
              <a:endParaRPr lang="de-DE" sz="1200" kern="0" dirty="0">
                <a:solidFill>
                  <a:schemeClr val="tx2"/>
                </a:solidFill>
                <a:latin typeface="MontrealTS-Light" panose="02000603020000020003" pitchFamily="50" charset="0"/>
              </a:endParaRPr>
            </a:p>
            <a:p>
              <a:pPr defTabSz="685800" eaLnBrk="0" fontAlgn="base" hangingPunct="0">
                <a:spcBef>
                  <a:spcPct val="0"/>
                </a:spcBef>
                <a:spcAft>
                  <a:spcPct val="0"/>
                </a:spcAft>
                <a:buFont typeface="Arial" pitchFamily="34" charset="0"/>
                <a:buChar char="•"/>
                <a:defRPr/>
              </a:pPr>
              <a:r>
                <a:rPr lang="de-DE" sz="1200" kern="0" dirty="0">
                  <a:solidFill>
                    <a:schemeClr val="tx2"/>
                  </a:solidFill>
                  <a:latin typeface="MontrealTS-Light" panose="02000603020000020003" pitchFamily="50" charset="0"/>
                </a:rPr>
                <a:t> Higher </a:t>
              </a:r>
              <a:r>
                <a:rPr lang="de-DE" sz="1200" kern="0" dirty="0" err="1">
                  <a:solidFill>
                    <a:schemeClr val="tx2"/>
                  </a:solidFill>
                  <a:latin typeface="MontrealTS-Light" panose="02000603020000020003" pitchFamily="50" charset="0"/>
                </a:rPr>
                <a:t>level</a:t>
              </a:r>
              <a:r>
                <a:rPr lang="de-DE" sz="1200" kern="0" dirty="0">
                  <a:solidFill>
                    <a:schemeClr val="tx2"/>
                  </a:solidFill>
                  <a:latin typeface="MontrealTS-Light" panose="02000603020000020003" pitchFamily="50" charset="0"/>
                </a:rPr>
                <a:t> VET </a:t>
              </a:r>
              <a:r>
                <a:rPr lang="de-DE" sz="1200" kern="0" dirty="0" err="1">
                  <a:solidFill>
                    <a:schemeClr val="tx2"/>
                  </a:solidFill>
                  <a:latin typeface="MontrealTS-Light" panose="02000603020000020003" pitchFamily="50" charset="0"/>
                </a:rPr>
                <a:t>programmes</a:t>
              </a:r>
              <a:r>
                <a:rPr lang="de-DE" sz="1200" kern="0" dirty="0">
                  <a:solidFill>
                    <a:schemeClr val="tx2"/>
                  </a:solidFill>
                  <a:latin typeface="MontrealTS-Light" panose="02000603020000020003" pitchFamily="50" charset="0"/>
                </a:rPr>
                <a:t> </a:t>
              </a:r>
            </a:p>
            <a:p>
              <a:pPr defTabSz="685800" eaLnBrk="0" fontAlgn="base" hangingPunct="0">
                <a:spcBef>
                  <a:spcPct val="0"/>
                </a:spcBef>
                <a:spcAft>
                  <a:spcPct val="0"/>
                </a:spcAft>
                <a:buFont typeface="Arial" pitchFamily="34" charset="0"/>
                <a:buChar char="•"/>
                <a:defRPr/>
              </a:pPr>
              <a:r>
                <a:rPr lang="de-DE" sz="1200" kern="0" dirty="0">
                  <a:solidFill>
                    <a:schemeClr val="tx2"/>
                  </a:solidFill>
                  <a:latin typeface="MontrealTS-Light" panose="02000603020000020003" pitchFamily="50" charset="0"/>
                </a:rPr>
                <a:t> Innovative </a:t>
              </a:r>
              <a:r>
                <a:rPr lang="de-DE" sz="1200" kern="0" dirty="0" err="1">
                  <a:solidFill>
                    <a:schemeClr val="tx2"/>
                  </a:solidFill>
                  <a:latin typeface="MontrealTS-Light" panose="02000603020000020003" pitchFamily="50" charset="0"/>
                </a:rPr>
                <a:t>curricula</a:t>
              </a:r>
              <a:endParaRPr lang="de-DE" sz="1200" kern="0" dirty="0">
                <a:solidFill>
                  <a:schemeClr val="tx2"/>
                </a:solidFill>
                <a:latin typeface="MontrealTS-Light" panose="02000603020000020003" pitchFamily="50" charset="0"/>
              </a:endParaRPr>
            </a:p>
            <a:p>
              <a:pPr defTabSz="685800" eaLnBrk="0" fontAlgn="base" hangingPunct="0">
                <a:spcBef>
                  <a:spcPct val="0"/>
                </a:spcBef>
                <a:spcAft>
                  <a:spcPct val="0"/>
                </a:spcAft>
                <a:buFont typeface="Arial" pitchFamily="34" charset="0"/>
                <a:buChar char="•"/>
                <a:defRPr/>
              </a:pPr>
              <a:r>
                <a:rPr lang="de-DE" sz="1200" kern="0" dirty="0">
                  <a:solidFill>
                    <a:schemeClr val="tx2"/>
                  </a:solidFill>
                  <a:latin typeface="MontrealTS-Light" panose="02000603020000020003" pitchFamily="50" charset="0"/>
                </a:rPr>
                <a:t> Transversal </a:t>
              </a:r>
              <a:r>
                <a:rPr lang="de-DE" sz="1200" kern="0" dirty="0" err="1">
                  <a:solidFill>
                    <a:schemeClr val="tx2"/>
                  </a:solidFill>
                  <a:latin typeface="MontrealTS-Light" panose="02000603020000020003" pitchFamily="50" charset="0"/>
                </a:rPr>
                <a:t>competences</a:t>
              </a:r>
              <a:endParaRPr lang="de-DE" sz="1200" kern="0" dirty="0">
                <a:solidFill>
                  <a:schemeClr val="tx2"/>
                </a:solidFill>
                <a:latin typeface="MontrealTS-Light" panose="02000603020000020003" pitchFamily="50" charset="0"/>
              </a:endParaRPr>
            </a:p>
            <a:p>
              <a:pPr defTabSz="685800" eaLnBrk="0" fontAlgn="base" hangingPunct="0">
                <a:spcBef>
                  <a:spcPct val="0"/>
                </a:spcBef>
                <a:spcAft>
                  <a:spcPct val="0"/>
                </a:spcAft>
                <a:buFont typeface="Arial" pitchFamily="34" charset="0"/>
                <a:buChar char="•"/>
                <a:defRPr/>
              </a:pPr>
              <a:r>
                <a:rPr lang="de-DE" sz="1200" kern="0" dirty="0">
                  <a:solidFill>
                    <a:schemeClr val="tx2"/>
                  </a:solidFill>
                  <a:latin typeface="MontrealTS-Light" panose="02000603020000020003" pitchFamily="50" charset="0"/>
                </a:rPr>
                <a:t> Innovative </a:t>
              </a:r>
              <a:r>
                <a:rPr lang="de-DE" sz="1200" kern="0" dirty="0" err="1">
                  <a:solidFill>
                    <a:schemeClr val="tx2"/>
                  </a:solidFill>
                  <a:latin typeface="MontrealTS-Light" panose="02000603020000020003" pitchFamily="50" charset="0"/>
                </a:rPr>
                <a:t>teaching</a:t>
              </a:r>
              <a:r>
                <a:rPr lang="de-DE" sz="1200" kern="0" dirty="0">
                  <a:solidFill>
                    <a:schemeClr val="tx2"/>
                  </a:solidFill>
                  <a:latin typeface="MontrealTS-Light" panose="02000603020000020003" pitchFamily="50" charset="0"/>
                </a:rPr>
                <a:t> </a:t>
              </a:r>
              <a:r>
                <a:rPr lang="de-DE" sz="1200" kern="0" dirty="0" err="1">
                  <a:solidFill>
                    <a:schemeClr val="tx2"/>
                  </a:solidFill>
                  <a:latin typeface="MontrealTS-Light" panose="02000603020000020003" pitchFamily="50" charset="0"/>
                </a:rPr>
                <a:t>and</a:t>
              </a:r>
              <a:r>
                <a:rPr lang="de-DE" sz="1200" kern="0" dirty="0">
                  <a:solidFill>
                    <a:schemeClr val="tx2"/>
                  </a:solidFill>
                  <a:latin typeface="MontrealTS-Light" panose="02000603020000020003" pitchFamily="50" charset="0"/>
                </a:rPr>
                <a:t> </a:t>
              </a:r>
              <a:r>
                <a:rPr lang="de-DE" sz="1200" kern="0" dirty="0" err="1">
                  <a:solidFill>
                    <a:schemeClr val="tx2"/>
                  </a:solidFill>
                  <a:latin typeface="MontrealTS-Light" panose="02000603020000020003" pitchFamily="50" charset="0"/>
                </a:rPr>
                <a:t>learning</a:t>
              </a:r>
              <a:endParaRPr lang="de-DE" sz="1200" kern="0" dirty="0">
                <a:solidFill>
                  <a:schemeClr val="tx2"/>
                </a:solidFill>
                <a:latin typeface="MontrealTS-Light" panose="02000603020000020003" pitchFamily="50" charset="0"/>
              </a:endParaRPr>
            </a:p>
            <a:p>
              <a:pPr defTabSz="685800" eaLnBrk="0" fontAlgn="base" hangingPunct="0">
                <a:spcBef>
                  <a:spcPct val="0"/>
                </a:spcBef>
                <a:spcAft>
                  <a:spcPct val="0"/>
                </a:spcAft>
                <a:buFont typeface="Arial" pitchFamily="34" charset="0"/>
                <a:buChar char="•"/>
                <a:defRPr/>
              </a:pPr>
              <a:r>
                <a:rPr lang="de-DE" sz="1200" kern="0" dirty="0">
                  <a:solidFill>
                    <a:schemeClr val="tx2"/>
                  </a:solidFill>
                  <a:latin typeface="MontrealTS-Light" panose="02000603020000020003" pitchFamily="50" charset="0"/>
                </a:rPr>
                <a:t> </a:t>
              </a:r>
              <a:r>
                <a:rPr lang="de-DE" sz="1200" kern="0" dirty="0" err="1">
                  <a:solidFill>
                    <a:schemeClr val="tx2"/>
                  </a:solidFill>
                  <a:latin typeface="MontrealTS-Light" panose="02000603020000020003" pitchFamily="50" charset="0"/>
                </a:rPr>
                <a:t>Counselling</a:t>
              </a:r>
              <a:r>
                <a:rPr lang="de-DE" sz="1200" kern="0" dirty="0">
                  <a:solidFill>
                    <a:schemeClr val="tx2"/>
                  </a:solidFill>
                  <a:latin typeface="MontrealTS-Light" panose="02000603020000020003" pitchFamily="50" charset="0"/>
                </a:rPr>
                <a:t> </a:t>
              </a:r>
              <a:r>
                <a:rPr lang="de-DE" sz="1200" kern="0" dirty="0" err="1">
                  <a:solidFill>
                    <a:schemeClr val="tx2"/>
                  </a:solidFill>
                  <a:latin typeface="MontrealTS-Light" panose="02000603020000020003" pitchFamily="50" charset="0"/>
                </a:rPr>
                <a:t>and</a:t>
              </a:r>
              <a:r>
                <a:rPr lang="de-DE" sz="1200" kern="0" dirty="0">
                  <a:solidFill>
                    <a:schemeClr val="tx2"/>
                  </a:solidFill>
                  <a:latin typeface="MontrealTS-Light" panose="02000603020000020003" pitchFamily="50" charset="0"/>
                </a:rPr>
                <a:t> </a:t>
              </a:r>
              <a:r>
                <a:rPr lang="de-DE" sz="1200" kern="0" dirty="0" err="1">
                  <a:solidFill>
                    <a:schemeClr val="tx2"/>
                  </a:solidFill>
                  <a:latin typeface="MontrealTS-Light" panose="02000603020000020003" pitchFamily="50" charset="0"/>
                </a:rPr>
                <a:t>guidance</a:t>
              </a:r>
              <a:endParaRPr lang="de-DE" sz="1200" kern="0" dirty="0">
                <a:solidFill>
                  <a:schemeClr val="tx2"/>
                </a:solidFill>
                <a:latin typeface="MontrealTS-Light" panose="02000603020000020003" pitchFamily="50" charset="0"/>
              </a:endParaRPr>
            </a:p>
            <a:p>
              <a:pPr defTabSz="685800" eaLnBrk="0" fontAlgn="base" hangingPunct="0">
                <a:spcBef>
                  <a:spcPct val="0"/>
                </a:spcBef>
                <a:spcAft>
                  <a:spcPct val="0"/>
                </a:spcAft>
                <a:buFont typeface="Arial" pitchFamily="34" charset="0"/>
                <a:buChar char="•"/>
                <a:defRPr/>
              </a:pPr>
              <a:r>
                <a:rPr lang="de-DE" sz="1200" kern="0" dirty="0">
                  <a:solidFill>
                    <a:schemeClr val="tx2"/>
                  </a:solidFill>
                  <a:latin typeface="MontrealTS-Light" panose="02000603020000020003" pitchFamily="50" charset="0"/>
                </a:rPr>
                <a:t> Business – </a:t>
              </a:r>
              <a:r>
                <a:rPr lang="de-DE" sz="1200" kern="0" dirty="0" err="1">
                  <a:solidFill>
                    <a:schemeClr val="tx2"/>
                  </a:solidFill>
                  <a:latin typeface="MontrealTS-Light" panose="02000603020000020003" pitchFamily="50" charset="0"/>
                </a:rPr>
                <a:t>education</a:t>
              </a:r>
              <a:r>
                <a:rPr lang="de-DE" sz="1200" kern="0" dirty="0">
                  <a:solidFill>
                    <a:schemeClr val="tx2"/>
                  </a:solidFill>
                  <a:latin typeface="MontrealTS-Light" panose="02000603020000020003" pitchFamily="50" charset="0"/>
                </a:rPr>
                <a:t> </a:t>
              </a:r>
              <a:r>
                <a:rPr lang="de-DE" sz="1200" kern="0" dirty="0" err="1">
                  <a:solidFill>
                    <a:schemeClr val="tx2"/>
                  </a:solidFill>
                  <a:latin typeface="MontrealTS-Light" panose="02000603020000020003" pitchFamily="50" charset="0"/>
                </a:rPr>
                <a:t>partnership</a:t>
              </a:r>
              <a:r>
                <a:rPr lang="de-DE" sz="1200" kern="0" dirty="0">
                  <a:solidFill>
                    <a:schemeClr val="tx2"/>
                  </a:solidFill>
                  <a:latin typeface="MontrealTS-Light" panose="02000603020000020003" pitchFamily="50" charset="0"/>
                </a:rPr>
                <a:t> (WBL)</a:t>
              </a:r>
            </a:p>
          </p:txBody>
        </p:sp>
        <p:sp>
          <p:nvSpPr>
            <p:cNvPr id="9" name="Textfeld 8"/>
            <p:cNvSpPr txBox="1"/>
            <p:nvPr/>
          </p:nvSpPr>
          <p:spPr>
            <a:xfrm>
              <a:off x="4974932" y="4519222"/>
              <a:ext cx="4220945" cy="2315528"/>
            </a:xfrm>
            <a:prstGeom prst="roundRect">
              <a:avLst/>
            </a:prstGeom>
            <a:grpFill/>
            <a:ln w="19050">
              <a:solidFill>
                <a:schemeClr val="bg2"/>
              </a:solidFill>
            </a:ln>
          </p:spPr>
          <p:txBody>
            <a:bodyPr wrap="square" rtlCol="0">
              <a:spAutoFit/>
            </a:bodyPr>
            <a:lstStyle/>
            <a:p>
              <a:pPr defTabSz="685800" eaLnBrk="0" fontAlgn="base" hangingPunct="0">
                <a:spcBef>
                  <a:spcPct val="0"/>
                </a:spcBef>
                <a:spcAft>
                  <a:spcPct val="0"/>
                </a:spcAft>
                <a:defRPr/>
              </a:pPr>
              <a:r>
                <a:rPr lang="de-DE" sz="1200" b="1" kern="0" dirty="0">
                  <a:solidFill>
                    <a:schemeClr val="bg2"/>
                  </a:solidFill>
                  <a:latin typeface="MontrealTS-Light" panose="02000603020000020003" pitchFamily="50" charset="0"/>
                </a:rPr>
                <a:t>Innovation, </a:t>
              </a:r>
              <a:r>
                <a:rPr lang="de-DE" sz="1200" b="1" kern="0" dirty="0" err="1">
                  <a:solidFill>
                    <a:schemeClr val="bg2"/>
                  </a:solidFill>
                  <a:latin typeface="MontrealTS-Light" panose="02000603020000020003" pitchFamily="50" charset="0"/>
                </a:rPr>
                <a:t>productivity</a:t>
              </a:r>
              <a:r>
                <a:rPr lang="de-DE" sz="1200" b="1" kern="0" dirty="0" smtClean="0">
                  <a:solidFill>
                    <a:schemeClr val="bg2"/>
                  </a:solidFill>
                  <a:latin typeface="MontrealTS-Light" panose="02000603020000020003" pitchFamily="50" charset="0"/>
                </a:rPr>
                <a:t>, </a:t>
              </a:r>
              <a:r>
                <a:rPr lang="de-DE" sz="1200" b="1" kern="0" dirty="0" err="1" smtClean="0">
                  <a:solidFill>
                    <a:schemeClr val="bg2"/>
                  </a:solidFill>
                  <a:latin typeface="MontrealTS-Light" panose="02000603020000020003" pitchFamily="50" charset="0"/>
                </a:rPr>
                <a:t>competitiveness</a:t>
              </a:r>
              <a:r>
                <a:rPr lang="de-DE" sz="1200" b="1" kern="0" dirty="0">
                  <a:solidFill>
                    <a:schemeClr val="bg2"/>
                  </a:solidFill>
                  <a:latin typeface="MontrealTS-Light" panose="02000603020000020003" pitchFamily="50" charset="0"/>
                </a:rPr>
                <a:t>:</a:t>
              </a:r>
            </a:p>
            <a:p>
              <a:pPr marL="171450" indent="-171450" defTabSz="685800" eaLnBrk="0" fontAlgn="base" hangingPunct="0">
                <a:spcBef>
                  <a:spcPct val="0"/>
                </a:spcBef>
                <a:spcAft>
                  <a:spcPct val="0"/>
                </a:spcAft>
                <a:buFont typeface="Arial" panose="020B0604020202020204" pitchFamily="34" charset="0"/>
                <a:buChar char="•"/>
                <a:defRPr/>
              </a:pPr>
              <a:r>
                <a:rPr lang="de-DE" sz="1200" kern="0" dirty="0" smtClean="0">
                  <a:solidFill>
                    <a:schemeClr val="tx2"/>
                  </a:solidFill>
                  <a:latin typeface="MontrealTS-Light" panose="02000603020000020003" pitchFamily="50" charset="0"/>
                </a:rPr>
                <a:t>Innovation </a:t>
              </a:r>
              <a:r>
                <a:rPr lang="de-DE" sz="1200" kern="0" dirty="0">
                  <a:solidFill>
                    <a:schemeClr val="tx2"/>
                  </a:solidFill>
                  <a:latin typeface="MontrealTS-Light" panose="02000603020000020003" pitchFamily="50" charset="0"/>
                </a:rPr>
                <a:t>hub</a:t>
              </a:r>
            </a:p>
            <a:p>
              <a:pPr marL="171450" indent="-171450" defTabSz="685800" eaLnBrk="0" fontAlgn="base" hangingPunct="0">
                <a:spcBef>
                  <a:spcPct val="0"/>
                </a:spcBef>
                <a:spcAft>
                  <a:spcPct val="0"/>
                </a:spcAft>
                <a:buFont typeface="Arial" panose="020B0604020202020204" pitchFamily="34" charset="0"/>
                <a:buChar char="•"/>
                <a:defRPr/>
              </a:pPr>
              <a:r>
                <a:rPr lang="de-DE" sz="1200" kern="0" dirty="0" smtClean="0">
                  <a:solidFill>
                    <a:schemeClr val="tx2"/>
                  </a:solidFill>
                  <a:latin typeface="MontrealTS-Light" panose="02000603020000020003" pitchFamily="50" charset="0"/>
                </a:rPr>
                <a:t>Technology </a:t>
              </a:r>
              <a:r>
                <a:rPr lang="de-DE" sz="1200" kern="0" dirty="0" err="1">
                  <a:solidFill>
                    <a:schemeClr val="tx2"/>
                  </a:solidFill>
                  <a:latin typeface="MontrealTS-Light" panose="02000603020000020003" pitchFamily="50" charset="0"/>
                </a:rPr>
                <a:t>diffusion</a:t>
              </a:r>
              <a:r>
                <a:rPr lang="de-DE" sz="1200" kern="0" dirty="0">
                  <a:solidFill>
                    <a:schemeClr val="tx2"/>
                  </a:solidFill>
                  <a:latin typeface="MontrealTS-Light" panose="02000603020000020003" pitchFamily="50" charset="0"/>
                </a:rPr>
                <a:t> </a:t>
              </a:r>
            </a:p>
            <a:p>
              <a:pPr marL="171450" indent="-171450" defTabSz="685800" eaLnBrk="0" fontAlgn="base" hangingPunct="0">
                <a:spcBef>
                  <a:spcPct val="0"/>
                </a:spcBef>
                <a:spcAft>
                  <a:spcPct val="0"/>
                </a:spcAft>
                <a:buFont typeface="Arial" panose="020B0604020202020204" pitchFamily="34" charset="0"/>
                <a:buChar char="•"/>
                <a:defRPr/>
              </a:pPr>
              <a:r>
                <a:rPr lang="de-DE" sz="1200" kern="0" dirty="0" smtClean="0">
                  <a:solidFill>
                    <a:schemeClr val="tx2"/>
                  </a:solidFill>
                  <a:latin typeface="MontrealTS-Light" panose="02000603020000020003" pitchFamily="50" charset="0"/>
                </a:rPr>
                <a:t>Business </a:t>
              </a:r>
              <a:r>
                <a:rPr lang="de-DE" sz="1200" kern="0" dirty="0" err="1">
                  <a:solidFill>
                    <a:schemeClr val="tx2"/>
                  </a:solidFill>
                  <a:latin typeface="MontrealTS-Light" panose="02000603020000020003" pitchFamily="50" charset="0"/>
                </a:rPr>
                <a:t>incubators</a:t>
              </a:r>
              <a:endParaRPr lang="de-DE" sz="1200" kern="0" dirty="0">
                <a:solidFill>
                  <a:schemeClr val="tx2"/>
                </a:solidFill>
                <a:latin typeface="MontrealTS-Light" panose="02000603020000020003" pitchFamily="50" charset="0"/>
              </a:endParaRPr>
            </a:p>
            <a:p>
              <a:pPr marL="171450" indent="-171450" defTabSz="685800" eaLnBrk="0" fontAlgn="base" hangingPunct="0">
                <a:spcBef>
                  <a:spcPct val="0"/>
                </a:spcBef>
                <a:spcAft>
                  <a:spcPct val="0"/>
                </a:spcAft>
                <a:buFont typeface="Arial" panose="020B0604020202020204" pitchFamily="34" charset="0"/>
                <a:buChar char="•"/>
                <a:defRPr/>
              </a:pPr>
              <a:r>
                <a:rPr lang="de-DE" sz="1200" kern="0" dirty="0" smtClean="0">
                  <a:solidFill>
                    <a:schemeClr val="tx2"/>
                  </a:solidFill>
                  <a:latin typeface="MontrealTS-Light" panose="02000603020000020003" pitchFamily="50" charset="0"/>
                </a:rPr>
                <a:t>Applied </a:t>
              </a:r>
              <a:r>
                <a:rPr lang="de-DE" sz="1200" kern="0" dirty="0" err="1">
                  <a:solidFill>
                    <a:schemeClr val="tx2"/>
                  </a:solidFill>
                  <a:latin typeface="MontrealTS-Light" panose="02000603020000020003" pitchFamily="50" charset="0"/>
                </a:rPr>
                <a:t>research</a:t>
              </a:r>
              <a:endParaRPr lang="de-DE" sz="1200" kern="0" dirty="0">
                <a:solidFill>
                  <a:schemeClr val="tx2"/>
                </a:solidFill>
                <a:latin typeface="MontrealTS-Light" panose="02000603020000020003" pitchFamily="50" charset="0"/>
              </a:endParaRPr>
            </a:p>
            <a:p>
              <a:pPr marL="171450" indent="-171450" defTabSz="685800" eaLnBrk="0" fontAlgn="base" hangingPunct="0">
                <a:spcBef>
                  <a:spcPct val="0"/>
                </a:spcBef>
                <a:spcAft>
                  <a:spcPct val="0"/>
                </a:spcAft>
                <a:buFont typeface="Arial" panose="020B0604020202020204" pitchFamily="34" charset="0"/>
                <a:buChar char="•"/>
                <a:defRPr/>
              </a:pPr>
              <a:r>
                <a:rPr lang="de-DE" sz="1200" kern="0" dirty="0" smtClean="0">
                  <a:solidFill>
                    <a:schemeClr val="tx2"/>
                  </a:solidFill>
                  <a:latin typeface="MontrealTS-Light" panose="02000603020000020003" pitchFamily="50" charset="0"/>
                </a:rPr>
                <a:t>Accreditation </a:t>
              </a:r>
              <a:r>
                <a:rPr lang="de-DE" sz="1200" kern="0" dirty="0">
                  <a:solidFill>
                    <a:schemeClr val="tx2"/>
                  </a:solidFill>
                  <a:latin typeface="MontrealTS-Light" panose="02000603020000020003" pitchFamily="50" charset="0"/>
                </a:rPr>
                <a:t>(</a:t>
              </a:r>
              <a:r>
                <a:rPr lang="de-DE" sz="1200" kern="0" dirty="0" err="1">
                  <a:solidFill>
                    <a:schemeClr val="tx2"/>
                  </a:solidFill>
                  <a:latin typeface="MontrealTS-Light" panose="02000603020000020003" pitchFamily="50" charset="0"/>
                </a:rPr>
                <a:t>companies</a:t>
              </a:r>
              <a:r>
                <a:rPr lang="de-DE" sz="1200" kern="0" dirty="0">
                  <a:solidFill>
                    <a:schemeClr val="tx2"/>
                  </a:solidFill>
                  <a:latin typeface="MontrealTS-Light" panose="02000603020000020003" pitchFamily="50" charset="0"/>
                </a:rPr>
                <a:t>)</a:t>
              </a:r>
            </a:p>
            <a:p>
              <a:pPr marL="171450" indent="-171450" defTabSz="685800" eaLnBrk="0" fontAlgn="base" hangingPunct="0">
                <a:spcBef>
                  <a:spcPct val="0"/>
                </a:spcBef>
                <a:spcAft>
                  <a:spcPct val="0"/>
                </a:spcAft>
                <a:buFont typeface="Arial" panose="020B0604020202020204" pitchFamily="34" charset="0"/>
                <a:buChar char="•"/>
                <a:defRPr/>
              </a:pPr>
              <a:r>
                <a:rPr lang="de-DE" sz="1200" kern="0" dirty="0" err="1" smtClean="0">
                  <a:solidFill>
                    <a:schemeClr val="tx2"/>
                  </a:solidFill>
                  <a:latin typeface="MontrealTS-Light" panose="02000603020000020003" pitchFamily="50" charset="0"/>
                </a:rPr>
                <a:t>Certification</a:t>
              </a:r>
              <a:r>
                <a:rPr lang="de-DE" sz="1200" kern="0" dirty="0" smtClean="0">
                  <a:solidFill>
                    <a:schemeClr val="tx2"/>
                  </a:solidFill>
                  <a:latin typeface="MontrealTS-Light" panose="02000603020000020003" pitchFamily="50" charset="0"/>
                </a:rPr>
                <a:t> </a:t>
              </a:r>
              <a:r>
                <a:rPr lang="de-DE" sz="1200" kern="0" dirty="0">
                  <a:solidFill>
                    <a:schemeClr val="tx2"/>
                  </a:solidFill>
                  <a:latin typeface="MontrealTS-Light" panose="02000603020000020003" pitchFamily="50" charset="0"/>
                </a:rPr>
                <a:t>(</a:t>
              </a:r>
              <a:r>
                <a:rPr lang="de-DE" sz="1200" kern="0" dirty="0" err="1">
                  <a:solidFill>
                    <a:schemeClr val="tx2"/>
                  </a:solidFill>
                  <a:latin typeface="MontrealTS-Light" panose="02000603020000020003" pitchFamily="50" charset="0"/>
                </a:rPr>
                <a:t>processes</a:t>
              </a:r>
              <a:r>
                <a:rPr lang="de-DE" sz="1200" kern="0" dirty="0">
                  <a:solidFill>
                    <a:schemeClr val="tx2"/>
                  </a:solidFill>
                  <a:latin typeface="MontrealTS-Light" panose="02000603020000020003" pitchFamily="50" charset="0"/>
                </a:rPr>
                <a:t> </a:t>
              </a:r>
              <a:r>
                <a:rPr lang="de-DE" sz="1200" kern="0" dirty="0" err="1">
                  <a:solidFill>
                    <a:schemeClr val="tx2"/>
                  </a:solidFill>
                  <a:latin typeface="MontrealTS-Light" panose="02000603020000020003" pitchFamily="50" charset="0"/>
                </a:rPr>
                <a:t>and</a:t>
              </a:r>
              <a:r>
                <a:rPr lang="de-DE" sz="1200" kern="0" dirty="0">
                  <a:solidFill>
                    <a:schemeClr val="tx2"/>
                  </a:solidFill>
                  <a:latin typeface="MontrealTS-Light" panose="02000603020000020003" pitchFamily="50" charset="0"/>
                </a:rPr>
                <a:t> </a:t>
              </a:r>
              <a:r>
                <a:rPr lang="de-DE" sz="1200" kern="0" dirty="0" err="1">
                  <a:solidFill>
                    <a:schemeClr val="tx2"/>
                  </a:solidFill>
                  <a:latin typeface="MontrealTS-Light" panose="02000603020000020003" pitchFamily="50" charset="0"/>
                </a:rPr>
                <a:t>products</a:t>
              </a:r>
              <a:r>
                <a:rPr lang="de-DE" sz="1200" kern="0" dirty="0">
                  <a:solidFill>
                    <a:schemeClr val="tx2"/>
                  </a:solidFill>
                  <a:latin typeface="MontrealTS-Light" panose="02000603020000020003" pitchFamily="50" charset="0"/>
                </a:rPr>
                <a:t>)</a:t>
              </a:r>
            </a:p>
            <a:p>
              <a:pPr marL="171450" indent="-171450" defTabSz="685800" eaLnBrk="0" fontAlgn="base" hangingPunct="0">
                <a:spcBef>
                  <a:spcPct val="0"/>
                </a:spcBef>
                <a:spcAft>
                  <a:spcPct val="0"/>
                </a:spcAft>
                <a:buFont typeface="Arial" panose="020B0604020202020204" pitchFamily="34" charset="0"/>
                <a:buChar char="•"/>
                <a:defRPr/>
              </a:pPr>
              <a:r>
                <a:rPr lang="de-DE" sz="1200" kern="0" dirty="0" err="1" smtClean="0">
                  <a:solidFill>
                    <a:schemeClr val="tx2"/>
                  </a:solidFill>
                  <a:latin typeface="MontrealTS-Light" panose="02000603020000020003" pitchFamily="50" charset="0"/>
                </a:rPr>
                <a:t>Foreign</a:t>
              </a:r>
              <a:r>
                <a:rPr lang="de-DE" sz="1200" kern="0" dirty="0" smtClean="0">
                  <a:solidFill>
                    <a:schemeClr val="tx2"/>
                  </a:solidFill>
                  <a:latin typeface="MontrealTS-Light" panose="02000603020000020003" pitchFamily="50" charset="0"/>
                </a:rPr>
                <a:t> </a:t>
              </a:r>
              <a:r>
                <a:rPr lang="de-DE" sz="1200" kern="0" dirty="0" err="1">
                  <a:solidFill>
                    <a:schemeClr val="tx2"/>
                  </a:solidFill>
                  <a:latin typeface="MontrealTS-Light" panose="02000603020000020003" pitchFamily="50" charset="0"/>
                </a:rPr>
                <a:t>investment</a:t>
              </a:r>
              <a:endParaRPr lang="de-DE" sz="1200" kern="0" dirty="0">
                <a:solidFill>
                  <a:schemeClr val="tx2"/>
                </a:solidFill>
                <a:latin typeface="MontrealTS-Light" panose="02000603020000020003" pitchFamily="50" charset="0"/>
              </a:endParaRPr>
            </a:p>
          </p:txBody>
        </p:sp>
        <p:cxnSp>
          <p:nvCxnSpPr>
            <p:cNvPr id="14" name="Gerade Verbindung mit Pfeil 16"/>
            <p:cNvCxnSpPr/>
            <p:nvPr/>
          </p:nvCxnSpPr>
          <p:spPr bwMode="auto">
            <a:xfrm flipV="1">
              <a:off x="3631308" y="3095477"/>
              <a:ext cx="1147387" cy="5289"/>
            </a:xfrm>
            <a:prstGeom prst="straightConnector1">
              <a:avLst/>
            </a:prstGeom>
            <a:grpFill/>
            <a:ln w="19050" cap="flat" cmpd="sng" algn="ctr">
              <a:solidFill>
                <a:schemeClr val="bg2"/>
              </a:solidFill>
              <a:prstDash val="solid"/>
              <a:round/>
              <a:headEnd type="none" w="med" len="med"/>
              <a:tailEnd type="arrow"/>
            </a:ln>
            <a:effectLst/>
          </p:spPr>
        </p:cxnSp>
      </p:grpSp>
      <p:sp>
        <p:nvSpPr>
          <p:cNvPr id="19" name="Title 1"/>
          <p:cNvSpPr txBox="1">
            <a:spLocks/>
          </p:cNvSpPr>
          <p:nvPr/>
        </p:nvSpPr>
        <p:spPr>
          <a:xfrm>
            <a:off x="622056" y="365448"/>
            <a:ext cx="7886700" cy="869599"/>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accent1">
                    <a:lumMod val="75000"/>
                  </a:schemeClr>
                </a:solidFill>
                <a:latin typeface="Arial" panose="020B0604020202020204" pitchFamily="34" charset="0"/>
                <a:ea typeface="+mj-ea"/>
                <a:cs typeface="Arial" panose="020B0604020202020204" pitchFamily="34" charset="0"/>
              </a:defRPr>
            </a:lvl1pPr>
          </a:lstStyle>
          <a:p>
            <a:pPr algn="ctr"/>
            <a:r>
              <a:rPr lang="en-GB" sz="2400" b="1" dirty="0">
                <a:solidFill>
                  <a:schemeClr val="bg2"/>
                </a:solidFill>
                <a:latin typeface="MontrealTS-Bold" panose="02000503020000020003" pitchFamily="50" charset="0"/>
                <a:ea typeface="+mn-ea"/>
                <a:cs typeface="+mn-cs"/>
              </a:rPr>
              <a:t>Drivers for Centres of Vocational Excellence </a:t>
            </a:r>
          </a:p>
        </p:txBody>
      </p:sp>
      <p:cxnSp>
        <p:nvCxnSpPr>
          <p:cNvPr id="21" name="Gerade Verbindung mit Pfeil 16"/>
          <p:cNvCxnSpPr/>
          <p:nvPr/>
        </p:nvCxnSpPr>
        <p:spPr bwMode="auto">
          <a:xfrm flipV="1">
            <a:off x="2470342" y="3750990"/>
            <a:ext cx="860540" cy="3967"/>
          </a:xfrm>
          <a:prstGeom prst="straightConnector1">
            <a:avLst/>
          </a:prstGeom>
          <a:solidFill>
            <a:srgbClr val="4B859F"/>
          </a:solidFill>
          <a:ln w="19050" cap="flat" cmpd="sng" algn="ctr">
            <a:solidFill>
              <a:schemeClr val="bg2"/>
            </a:solidFill>
            <a:prstDash val="solid"/>
            <a:round/>
            <a:headEnd type="none" w="med" len="med"/>
            <a:tailEnd type="arrow"/>
          </a:ln>
          <a:effectLst/>
        </p:spPr>
      </p:cxnSp>
      <p:sp>
        <p:nvSpPr>
          <p:cNvPr id="22" name="Textfeld 4"/>
          <p:cNvSpPr txBox="1"/>
          <p:nvPr/>
        </p:nvSpPr>
        <p:spPr>
          <a:xfrm>
            <a:off x="6689685" y="898223"/>
            <a:ext cx="1554723" cy="3996035"/>
          </a:xfrm>
          <a:prstGeom prst="roundRect">
            <a:avLst/>
          </a:prstGeom>
          <a:solidFill>
            <a:schemeClr val="bg2"/>
          </a:solidFill>
          <a:ln w="19050">
            <a:solidFill>
              <a:schemeClr val="bg2"/>
            </a:solidFill>
          </a:ln>
        </p:spPr>
        <p:txBody>
          <a:bodyPr wrap="square" rtlCol="0">
            <a:spAutoFit/>
          </a:bodyPr>
          <a:lstStyle/>
          <a:p>
            <a:pPr algn="ctr" defTabSz="685800" eaLnBrk="0" fontAlgn="base" hangingPunct="0">
              <a:spcBef>
                <a:spcPct val="0"/>
              </a:spcBef>
              <a:spcAft>
                <a:spcPct val="0"/>
              </a:spcAft>
              <a:defRPr/>
            </a:pPr>
            <a:endParaRPr lang="de-DE" sz="1200" kern="0" dirty="0" smtClean="0">
              <a:solidFill>
                <a:srgbClr val="002060"/>
              </a:solidFill>
            </a:endParaRPr>
          </a:p>
          <a:p>
            <a:pPr algn="ctr" defTabSz="685800" eaLnBrk="0" fontAlgn="base" hangingPunct="0">
              <a:spcBef>
                <a:spcPct val="0"/>
              </a:spcBef>
              <a:spcAft>
                <a:spcPct val="0"/>
              </a:spcAft>
              <a:defRPr/>
            </a:pPr>
            <a:r>
              <a:rPr lang="de-DE" sz="1600" b="1" kern="0" dirty="0" smtClean="0">
                <a:solidFill>
                  <a:schemeClr val="bg1"/>
                </a:solidFill>
                <a:latin typeface="MontrealTS-Light" panose="02000603020000020003" pitchFamily="50" charset="0"/>
              </a:rPr>
              <a:t>Regional</a:t>
            </a:r>
            <a:endParaRPr lang="de-DE" sz="1600" b="1" kern="0" dirty="0">
              <a:solidFill>
                <a:schemeClr val="bg1"/>
              </a:solidFill>
              <a:latin typeface="MontrealTS-Light" panose="02000603020000020003" pitchFamily="50" charset="0"/>
            </a:endParaRPr>
          </a:p>
          <a:p>
            <a:pPr algn="ctr" defTabSz="685800" eaLnBrk="0" fontAlgn="base" hangingPunct="0">
              <a:spcBef>
                <a:spcPct val="0"/>
              </a:spcBef>
              <a:spcAft>
                <a:spcPct val="0"/>
              </a:spcAft>
              <a:defRPr/>
            </a:pPr>
            <a:r>
              <a:rPr lang="de-DE" sz="1600" b="1" kern="0" dirty="0">
                <a:solidFill>
                  <a:schemeClr val="bg1"/>
                </a:solidFill>
                <a:latin typeface="MontrealTS-Light" panose="02000603020000020003" pitchFamily="50" charset="0"/>
              </a:rPr>
              <a:t>d</a:t>
            </a:r>
            <a:r>
              <a:rPr lang="de-DE" sz="1600" b="1" kern="0" dirty="0" err="1">
                <a:solidFill>
                  <a:schemeClr val="bg1"/>
                </a:solidFill>
                <a:latin typeface="MontrealTS-Light" panose="02000603020000020003" pitchFamily="50" charset="0"/>
              </a:rPr>
              <a:t>evelopment</a:t>
            </a:r>
            <a:endParaRPr lang="de-DE" sz="1600" b="1" kern="0" dirty="0">
              <a:solidFill>
                <a:schemeClr val="bg1"/>
              </a:solidFill>
              <a:latin typeface="MontrealTS-Light" panose="02000603020000020003" pitchFamily="50" charset="0"/>
            </a:endParaRPr>
          </a:p>
          <a:p>
            <a:pPr algn="ctr" defTabSz="685800" eaLnBrk="0" fontAlgn="base" hangingPunct="0">
              <a:spcBef>
                <a:spcPct val="0"/>
              </a:spcBef>
              <a:spcAft>
                <a:spcPct val="0"/>
              </a:spcAft>
              <a:defRPr/>
            </a:pPr>
            <a:endParaRPr lang="de-DE" sz="1200" kern="0" dirty="0" smtClean="0">
              <a:solidFill>
                <a:schemeClr val="bg1"/>
              </a:solidFill>
              <a:latin typeface="MontrealTS-Light" panose="02000603020000020003" pitchFamily="50" charset="0"/>
            </a:endParaRPr>
          </a:p>
          <a:p>
            <a:pPr algn="ctr" defTabSz="685800" eaLnBrk="0" fontAlgn="base" hangingPunct="0">
              <a:spcBef>
                <a:spcPct val="0"/>
              </a:spcBef>
              <a:spcAft>
                <a:spcPct val="0"/>
              </a:spcAft>
              <a:defRPr/>
            </a:pPr>
            <a:endParaRPr lang="de-DE" sz="1200" kern="0" dirty="0">
              <a:solidFill>
                <a:schemeClr val="bg1"/>
              </a:solidFill>
              <a:latin typeface="MontrealTS-Light" panose="02000603020000020003" pitchFamily="50" charset="0"/>
            </a:endParaRPr>
          </a:p>
          <a:p>
            <a:pPr algn="ctr" defTabSz="685800" eaLnBrk="0" fontAlgn="base" hangingPunct="0">
              <a:spcBef>
                <a:spcPct val="0"/>
              </a:spcBef>
              <a:spcAft>
                <a:spcPct val="0"/>
              </a:spcAft>
              <a:defRPr/>
            </a:pPr>
            <a:endParaRPr lang="de-DE" sz="1200" kern="0" dirty="0">
              <a:solidFill>
                <a:schemeClr val="bg1"/>
              </a:solidFill>
              <a:latin typeface="MontrealTS-Light" panose="02000603020000020003" pitchFamily="50" charset="0"/>
            </a:endParaRPr>
          </a:p>
          <a:p>
            <a:pPr algn="ctr" defTabSz="685800" eaLnBrk="0" fontAlgn="base" hangingPunct="0">
              <a:spcBef>
                <a:spcPct val="0"/>
              </a:spcBef>
              <a:spcAft>
                <a:spcPct val="0"/>
              </a:spcAft>
              <a:defRPr/>
            </a:pPr>
            <a:endParaRPr lang="de-DE" sz="1200" kern="0" dirty="0">
              <a:solidFill>
                <a:schemeClr val="bg1"/>
              </a:solidFill>
              <a:latin typeface="MontrealTS-Light" panose="02000603020000020003" pitchFamily="50" charset="0"/>
            </a:endParaRPr>
          </a:p>
          <a:p>
            <a:pPr algn="ctr" defTabSz="685800" eaLnBrk="0" fontAlgn="base" hangingPunct="0">
              <a:spcBef>
                <a:spcPct val="0"/>
              </a:spcBef>
              <a:spcAft>
                <a:spcPct val="0"/>
              </a:spcAft>
              <a:defRPr/>
            </a:pPr>
            <a:endParaRPr lang="de-DE" sz="1200" kern="0" dirty="0">
              <a:solidFill>
                <a:schemeClr val="bg1"/>
              </a:solidFill>
              <a:latin typeface="MontrealTS-Light" panose="02000603020000020003" pitchFamily="50" charset="0"/>
            </a:endParaRPr>
          </a:p>
          <a:p>
            <a:pPr algn="ctr" defTabSz="685800" eaLnBrk="0" fontAlgn="base" hangingPunct="0">
              <a:spcBef>
                <a:spcPct val="0"/>
              </a:spcBef>
              <a:spcAft>
                <a:spcPct val="0"/>
              </a:spcAft>
              <a:defRPr/>
            </a:pPr>
            <a:endParaRPr lang="de-DE" sz="1200" kern="0" dirty="0">
              <a:solidFill>
                <a:schemeClr val="bg1"/>
              </a:solidFill>
              <a:latin typeface="MontrealTS-Light" panose="02000603020000020003" pitchFamily="50" charset="0"/>
            </a:endParaRPr>
          </a:p>
          <a:p>
            <a:pPr algn="ctr" defTabSz="685800" eaLnBrk="0" fontAlgn="base" hangingPunct="0">
              <a:spcBef>
                <a:spcPct val="0"/>
              </a:spcBef>
              <a:spcAft>
                <a:spcPct val="0"/>
              </a:spcAft>
              <a:defRPr/>
            </a:pPr>
            <a:endParaRPr lang="de-DE" sz="1200" kern="0" dirty="0">
              <a:solidFill>
                <a:schemeClr val="bg1"/>
              </a:solidFill>
              <a:latin typeface="MontrealTS-Light" panose="02000603020000020003" pitchFamily="50" charset="0"/>
            </a:endParaRPr>
          </a:p>
          <a:p>
            <a:pPr algn="ctr" defTabSz="685800" eaLnBrk="0" fontAlgn="base" hangingPunct="0">
              <a:spcBef>
                <a:spcPct val="0"/>
              </a:spcBef>
              <a:spcAft>
                <a:spcPct val="0"/>
              </a:spcAft>
              <a:defRPr/>
            </a:pPr>
            <a:r>
              <a:rPr lang="de-DE" sz="1200" kern="0" dirty="0" smtClean="0">
                <a:solidFill>
                  <a:schemeClr val="bg1"/>
                </a:solidFill>
                <a:latin typeface="MontrealTS-Light" panose="02000603020000020003" pitchFamily="50" charset="0"/>
              </a:rPr>
              <a:t>&amp;</a:t>
            </a:r>
            <a:endParaRPr lang="de-DE" sz="1200" kern="0" dirty="0">
              <a:solidFill>
                <a:schemeClr val="bg1"/>
              </a:solidFill>
              <a:latin typeface="MontrealTS-Light" panose="02000603020000020003" pitchFamily="50" charset="0"/>
            </a:endParaRPr>
          </a:p>
          <a:p>
            <a:pPr algn="ctr" defTabSz="685800" eaLnBrk="0" fontAlgn="base" hangingPunct="0">
              <a:spcBef>
                <a:spcPct val="0"/>
              </a:spcBef>
              <a:spcAft>
                <a:spcPct val="0"/>
              </a:spcAft>
              <a:defRPr/>
            </a:pPr>
            <a:endParaRPr lang="de-DE" sz="1200" kern="0" dirty="0">
              <a:solidFill>
                <a:schemeClr val="bg1"/>
              </a:solidFill>
              <a:latin typeface="MontrealTS-Light" panose="02000603020000020003" pitchFamily="50" charset="0"/>
            </a:endParaRPr>
          </a:p>
          <a:p>
            <a:pPr algn="ctr" defTabSz="685800" eaLnBrk="0" fontAlgn="base" hangingPunct="0">
              <a:spcBef>
                <a:spcPct val="0"/>
              </a:spcBef>
              <a:spcAft>
                <a:spcPct val="0"/>
              </a:spcAft>
              <a:defRPr/>
            </a:pPr>
            <a:endParaRPr lang="de-DE" sz="1200" kern="0" dirty="0">
              <a:solidFill>
                <a:schemeClr val="bg1"/>
              </a:solidFill>
              <a:latin typeface="MontrealTS-Light" panose="02000603020000020003" pitchFamily="50" charset="0"/>
            </a:endParaRPr>
          </a:p>
          <a:p>
            <a:pPr algn="ctr" defTabSz="685800" eaLnBrk="0" fontAlgn="base" hangingPunct="0">
              <a:spcBef>
                <a:spcPct val="0"/>
              </a:spcBef>
              <a:spcAft>
                <a:spcPct val="0"/>
              </a:spcAft>
              <a:defRPr/>
            </a:pPr>
            <a:endParaRPr lang="de-DE" sz="1200" kern="0" dirty="0">
              <a:solidFill>
                <a:schemeClr val="bg1"/>
              </a:solidFill>
              <a:latin typeface="MontrealTS-Light" panose="02000603020000020003" pitchFamily="50" charset="0"/>
            </a:endParaRPr>
          </a:p>
          <a:p>
            <a:pPr algn="ctr" defTabSz="685800" eaLnBrk="0" fontAlgn="base" hangingPunct="0">
              <a:spcBef>
                <a:spcPct val="0"/>
              </a:spcBef>
              <a:spcAft>
                <a:spcPct val="0"/>
              </a:spcAft>
              <a:defRPr/>
            </a:pPr>
            <a:endParaRPr lang="de-DE" sz="1200" kern="0" dirty="0">
              <a:solidFill>
                <a:schemeClr val="bg1"/>
              </a:solidFill>
              <a:latin typeface="MontrealTS-Light" panose="02000603020000020003" pitchFamily="50" charset="0"/>
            </a:endParaRPr>
          </a:p>
          <a:p>
            <a:pPr algn="ctr" defTabSz="685800" eaLnBrk="0" fontAlgn="base" hangingPunct="0">
              <a:spcBef>
                <a:spcPct val="0"/>
              </a:spcBef>
              <a:spcAft>
                <a:spcPct val="0"/>
              </a:spcAft>
              <a:defRPr/>
            </a:pPr>
            <a:endParaRPr lang="de-DE" sz="1200" kern="0" dirty="0" smtClean="0">
              <a:solidFill>
                <a:schemeClr val="bg1"/>
              </a:solidFill>
              <a:latin typeface="MontrealTS-Light" panose="02000603020000020003" pitchFamily="50" charset="0"/>
            </a:endParaRPr>
          </a:p>
          <a:p>
            <a:pPr algn="ctr" defTabSz="685800" eaLnBrk="0" fontAlgn="base" hangingPunct="0">
              <a:spcBef>
                <a:spcPct val="0"/>
              </a:spcBef>
              <a:spcAft>
                <a:spcPct val="0"/>
              </a:spcAft>
              <a:defRPr/>
            </a:pPr>
            <a:endParaRPr lang="de-DE" sz="1200" kern="0" dirty="0">
              <a:solidFill>
                <a:schemeClr val="bg1"/>
              </a:solidFill>
              <a:latin typeface="MontrealTS-Light" panose="02000603020000020003" pitchFamily="50" charset="0"/>
            </a:endParaRPr>
          </a:p>
          <a:p>
            <a:pPr algn="ctr" defTabSz="685800" eaLnBrk="0" fontAlgn="base" hangingPunct="0">
              <a:spcBef>
                <a:spcPct val="0"/>
              </a:spcBef>
              <a:spcAft>
                <a:spcPct val="0"/>
              </a:spcAft>
              <a:defRPr/>
            </a:pPr>
            <a:r>
              <a:rPr lang="de-DE" sz="1600" b="1" kern="0" dirty="0" smtClean="0">
                <a:solidFill>
                  <a:schemeClr val="bg1"/>
                </a:solidFill>
                <a:latin typeface="MontrealTS-Light" panose="02000603020000020003" pitchFamily="50" charset="0"/>
              </a:rPr>
              <a:t>Regional </a:t>
            </a:r>
            <a:endParaRPr lang="de-DE" sz="1600" b="1" kern="0" dirty="0">
              <a:solidFill>
                <a:schemeClr val="bg1"/>
              </a:solidFill>
              <a:latin typeface="MontrealTS-Light" panose="02000603020000020003" pitchFamily="50" charset="0"/>
            </a:endParaRPr>
          </a:p>
          <a:p>
            <a:pPr algn="ctr" defTabSz="685800" eaLnBrk="0" fontAlgn="base" hangingPunct="0">
              <a:spcBef>
                <a:spcPct val="0"/>
              </a:spcBef>
              <a:spcAft>
                <a:spcPct val="0"/>
              </a:spcAft>
              <a:defRPr/>
            </a:pPr>
            <a:r>
              <a:rPr lang="de-DE" sz="1600" b="1" kern="0" dirty="0" err="1" smtClean="0">
                <a:solidFill>
                  <a:schemeClr val="bg1"/>
                </a:solidFill>
                <a:latin typeface="MontrealTS-Light" panose="02000603020000020003" pitchFamily="50" charset="0"/>
              </a:rPr>
              <a:t>Cooperation</a:t>
            </a:r>
            <a:endParaRPr lang="de-DE" sz="1600" b="1" kern="0" dirty="0">
              <a:solidFill>
                <a:schemeClr val="tx2"/>
              </a:solidFill>
            </a:endParaRPr>
          </a:p>
        </p:txBody>
      </p:sp>
      <p:sp>
        <p:nvSpPr>
          <p:cNvPr id="12" name="Oval 11">
            <a:extLst>
              <a:ext uri="{FF2B5EF4-FFF2-40B4-BE49-F238E27FC236}">
                <a16:creationId xmlns:a16="http://schemas.microsoft.com/office/drawing/2014/main" id="{A2EE7C8A-257A-411A-A3F6-74E0AB140977}"/>
              </a:ext>
            </a:extLst>
          </p:cNvPr>
          <p:cNvSpPr/>
          <p:nvPr/>
        </p:nvSpPr>
        <p:spPr>
          <a:xfrm>
            <a:off x="7052993" y="3281200"/>
            <a:ext cx="581966" cy="58196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latin typeface="Arial" panose="020B0604020202020204" pitchFamily="34" charset="0"/>
              <a:cs typeface="Arial" panose="020B0604020202020204" pitchFamily="34" charset="0"/>
            </a:endParaRPr>
          </a:p>
        </p:txBody>
      </p:sp>
      <p:pic>
        <p:nvPicPr>
          <p:cNvPr id="13" name="Graphic 34">
            <a:extLst>
              <a:ext uri="{FF2B5EF4-FFF2-40B4-BE49-F238E27FC236}">
                <a16:creationId xmlns:a16="http://schemas.microsoft.com/office/drawing/2014/main" id="{EFED47F3-CF8E-4CF5-A0DF-C781982735EE}"/>
              </a:ext>
            </a:extLst>
          </p:cNvPr>
          <p:cNvPicPr>
            <a:picLocks noChangeAspect="1"/>
          </p:cNvPicPr>
          <p:nvPr/>
        </p:nvPicPr>
        <p:blipFill>
          <a:blip r:embed="rId2" cstate="print">
            <a:extLst>
              <a:ext uri="{BEBA8EAE-BF5A-486C-A8C5-ECC9F3942E4B}">
                <a14:imgProps xmlns:a14="http://schemas.microsoft.com/office/drawing/2010/main">
                  <a14:imgLayer r:embed="rId3">
                    <a14:imgEffect>
                      <a14:brightnessContrast contrast="-20000"/>
                    </a14:imgEffect>
                  </a14:imgLayer>
                </a14:imgProps>
              </a:ext>
              <a:ext uri="{28A0092B-C50C-407E-A947-70E740481C1C}">
                <a14:useLocalDpi xmlns:a14="http://schemas.microsoft.com/office/drawing/2010/main" val="0"/>
              </a:ext>
              <a:ext uri="{96DAC541-7B7A-43D3-8B79-37D633B846F1}">
                <asvg:svgBlip xmlns="" xmlns:asvg="http://schemas.microsoft.com/office/drawing/2016/SVG/main" r:embed="rId9"/>
              </a:ext>
            </a:extLst>
          </a:blip>
          <a:stretch>
            <a:fillRect/>
          </a:stretch>
        </p:blipFill>
        <p:spPr>
          <a:xfrm>
            <a:off x="7182210" y="3410417"/>
            <a:ext cx="323531" cy="323531"/>
          </a:xfrm>
          <a:prstGeom prst="rect">
            <a:avLst/>
          </a:prstGeom>
        </p:spPr>
      </p:pic>
      <p:sp>
        <p:nvSpPr>
          <p:cNvPr id="15" name="Oval 14">
            <a:extLst>
              <a:ext uri="{FF2B5EF4-FFF2-40B4-BE49-F238E27FC236}">
                <a16:creationId xmlns:a16="http://schemas.microsoft.com/office/drawing/2014/main" id="{BEBE43F2-1901-4F2A-8637-BE301A1F751C}"/>
              </a:ext>
            </a:extLst>
          </p:cNvPr>
          <p:cNvSpPr/>
          <p:nvPr/>
        </p:nvSpPr>
        <p:spPr>
          <a:xfrm>
            <a:off x="7033302" y="1757124"/>
            <a:ext cx="601657" cy="60165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endParaRPr lang="en-GB" sz="1400">
              <a:latin typeface="Arial" panose="020B0604020202020204" pitchFamily="34" charset="0"/>
              <a:cs typeface="Arial" panose="020B0604020202020204" pitchFamily="34" charset="0"/>
            </a:endParaRPr>
          </a:p>
        </p:txBody>
      </p:sp>
      <p:pic>
        <p:nvPicPr>
          <p:cNvPr id="17" name="Graphic 13">
            <a:extLst>
              <a:ext uri="{FF2B5EF4-FFF2-40B4-BE49-F238E27FC236}">
                <a16:creationId xmlns:a16="http://schemas.microsoft.com/office/drawing/2014/main" id="{3DF09F76-3FB8-439A-9A2E-61EF023B33C9}"/>
              </a:ext>
            </a:extLst>
          </p:cNvPr>
          <p:cNvPicPr>
            <a:picLocks noChangeAspect="1"/>
          </p:cNvPicPr>
          <p:nvPr/>
        </p:nvPicPr>
        <p:blipFill>
          <a:blip r:embed="rId10" cstate="print">
            <a:duotone>
              <a:schemeClr val="bg2">
                <a:shade val="45000"/>
                <a:satMod val="135000"/>
              </a:schemeClr>
              <a:prstClr val="white"/>
            </a:duotone>
            <a:extLst>
              <a:ext uri="{28A0092B-C50C-407E-A947-70E740481C1C}">
                <a14:useLocalDpi xmlns:a14="http://schemas.microsoft.com/office/drawing/2010/main" val="0"/>
              </a:ext>
              <a:ext uri="{96DAC541-7B7A-43D3-8B79-37D633B846F1}">
                <asvg:svgBlip xmlns="" xmlns:asvg="http://schemas.microsoft.com/office/drawing/2016/SVG/main" r:embed="rId11"/>
              </a:ext>
            </a:extLst>
          </a:blip>
          <a:stretch>
            <a:fillRect/>
          </a:stretch>
        </p:blipFill>
        <p:spPr>
          <a:xfrm>
            <a:off x="7103559" y="1838683"/>
            <a:ext cx="461142" cy="461142"/>
          </a:xfrm>
          <a:prstGeom prst="rect">
            <a:avLst/>
          </a:prstGeom>
        </p:spPr>
      </p:pic>
      <p:sp>
        <p:nvSpPr>
          <p:cNvPr id="4" name="Rectangle 3"/>
          <p:cNvSpPr/>
          <p:nvPr/>
        </p:nvSpPr>
        <p:spPr>
          <a:xfrm>
            <a:off x="1024602" y="2205707"/>
            <a:ext cx="1794082" cy="523220"/>
          </a:xfrm>
          <a:prstGeom prst="rect">
            <a:avLst/>
          </a:prstGeom>
        </p:spPr>
        <p:txBody>
          <a:bodyPr wrap="none">
            <a:spAutoFit/>
          </a:bodyPr>
          <a:lstStyle/>
          <a:p>
            <a:pPr algn="ctr" defTabSz="685800" eaLnBrk="0" fontAlgn="base" hangingPunct="0">
              <a:spcBef>
                <a:spcPct val="0"/>
              </a:spcBef>
              <a:spcAft>
                <a:spcPct val="0"/>
              </a:spcAft>
              <a:defRPr/>
            </a:pPr>
            <a:r>
              <a:rPr lang="de-DE" sz="1400" b="1" kern="0" dirty="0" err="1">
                <a:solidFill>
                  <a:schemeClr val="tx2"/>
                </a:solidFill>
                <a:latin typeface="MontrealTS-Light" panose="02000603020000020003" pitchFamily="50" charset="0"/>
              </a:rPr>
              <a:t>Rather</a:t>
            </a:r>
            <a:r>
              <a:rPr lang="de-DE" sz="1400" b="1" kern="0" dirty="0">
                <a:solidFill>
                  <a:schemeClr val="tx2"/>
                </a:solidFill>
                <a:latin typeface="MontrealTS-Light" panose="02000603020000020003" pitchFamily="50" charset="0"/>
              </a:rPr>
              <a:t> </a:t>
            </a:r>
            <a:r>
              <a:rPr lang="de-DE" sz="1400" b="1" kern="0" dirty="0" err="1">
                <a:solidFill>
                  <a:schemeClr val="tx2"/>
                </a:solidFill>
                <a:latin typeface="MontrealTS-Light" panose="02000603020000020003" pitchFamily="50" charset="0"/>
              </a:rPr>
              <a:t>G</a:t>
            </a:r>
            <a:r>
              <a:rPr lang="de-DE" sz="1400" b="1" kern="0" dirty="0" err="1" smtClean="0">
                <a:solidFill>
                  <a:schemeClr val="tx2"/>
                </a:solidFill>
                <a:latin typeface="MontrealTS-Light" panose="02000603020000020003" pitchFamily="50" charset="0"/>
              </a:rPr>
              <a:t>overnment</a:t>
            </a:r>
            <a:r>
              <a:rPr lang="de-DE" sz="1400" b="1" kern="0" dirty="0" smtClean="0">
                <a:solidFill>
                  <a:schemeClr val="tx2"/>
                </a:solidFill>
                <a:latin typeface="MontrealTS-Light" panose="02000603020000020003" pitchFamily="50" charset="0"/>
              </a:rPr>
              <a:t> </a:t>
            </a:r>
          </a:p>
          <a:p>
            <a:pPr algn="ctr" defTabSz="685800" eaLnBrk="0" fontAlgn="base" hangingPunct="0">
              <a:spcBef>
                <a:spcPct val="0"/>
              </a:spcBef>
              <a:spcAft>
                <a:spcPct val="0"/>
              </a:spcAft>
              <a:defRPr/>
            </a:pPr>
            <a:r>
              <a:rPr lang="de-DE" sz="1400" b="1" kern="0" dirty="0" err="1" smtClean="0">
                <a:solidFill>
                  <a:schemeClr val="tx2"/>
                </a:solidFill>
                <a:latin typeface="MontrealTS-Light" panose="02000603020000020003" pitchFamily="50" charset="0"/>
              </a:rPr>
              <a:t>driven</a:t>
            </a:r>
            <a:endParaRPr lang="de-DE" sz="1400" b="1" kern="0" dirty="0">
              <a:solidFill>
                <a:schemeClr val="tx2"/>
              </a:solidFill>
              <a:latin typeface="MontrealTS-Light" panose="02000603020000020003" pitchFamily="50" charset="0"/>
            </a:endParaRPr>
          </a:p>
        </p:txBody>
      </p:sp>
      <p:sp>
        <p:nvSpPr>
          <p:cNvPr id="5" name="Rectangle 4"/>
          <p:cNvSpPr/>
          <p:nvPr/>
        </p:nvSpPr>
        <p:spPr>
          <a:xfrm>
            <a:off x="1218565" y="4030900"/>
            <a:ext cx="1406154" cy="523220"/>
          </a:xfrm>
          <a:prstGeom prst="rect">
            <a:avLst/>
          </a:prstGeom>
        </p:spPr>
        <p:txBody>
          <a:bodyPr wrap="none">
            <a:spAutoFit/>
          </a:bodyPr>
          <a:lstStyle/>
          <a:p>
            <a:pPr algn="ctr" defTabSz="685800" eaLnBrk="0" fontAlgn="base" hangingPunct="0">
              <a:spcBef>
                <a:spcPct val="0"/>
              </a:spcBef>
              <a:spcAft>
                <a:spcPct val="0"/>
              </a:spcAft>
              <a:defRPr/>
            </a:pPr>
            <a:r>
              <a:rPr lang="de-DE" sz="1400" b="1" kern="0" dirty="0" err="1">
                <a:solidFill>
                  <a:schemeClr val="tx2"/>
                </a:solidFill>
                <a:latin typeface="MontrealTS-Light" panose="02000603020000020003" pitchFamily="50" charset="0"/>
              </a:rPr>
              <a:t>Rather</a:t>
            </a:r>
            <a:r>
              <a:rPr lang="de-DE" sz="1400" b="1" kern="0" dirty="0">
                <a:solidFill>
                  <a:schemeClr val="tx2"/>
                </a:solidFill>
                <a:latin typeface="MontrealTS-Light" panose="02000603020000020003" pitchFamily="50" charset="0"/>
              </a:rPr>
              <a:t> </a:t>
            </a:r>
            <a:r>
              <a:rPr lang="de-DE" sz="1400" b="1" kern="0" dirty="0" err="1">
                <a:solidFill>
                  <a:schemeClr val="tx2"/>
                </a:solidFill>
                <a:latin typeface="MontrealTS-Light" panose="02000603020000020003" pitchFamily="50" charset="0"/>
              </a:rPr>
              <a:t>I</a:t>
            </a:r>
            <a:r>
              <a:rPr lang="de-DE" sz="1400" b="1" kern="0" dirty="0" err="1" smtClean="0">
                <a:solidFill>
                  <a:schemeClr val="tx2"/>
                </a:solidFill>
                <a:latin typeface="MontrealTS-Light" panose="02000603020000020003" pitchFamily="50" charset="0"/>
              </a:rPr>
              <a:t>ndustry</a:t>
            </a:r>
            <a:r>
              <a:rPr lang="de-DE" sz="1400" b="1" kern="0" dirty="0" smtClean="0">
                <a:solidFill>
                  <a:schemeClr val="tx2"/>
                </a:solidFill>
                <a:latin typeface="MontrealTS-Light" panose="02000603020000020003" pitchFamily="50" charset="0"/>
              </a:rPr>
              <a:t> </a:t>
            </a:r>
          </a:p>
          <a:p>
            <a:pPr algn="ctr" defTabSz="685800" eaLnBrk="0" fontAlgn="base" hangingPunct="0">
              <a:spcBef>
                <a:spcPct val="0"/>
              </a:spcBef>
              <a:spcAft>
                <a:spcPct val="0"/>
              </a:spcAft>
              <a:defRPr/>
            </a:pPr>
            <a:r>
              <a:rPr lang="de-DE" sz="1400" b="1" kern="0" dirty="0" err="1" smtClean="0">
                <a:solidFill>
                  <a:schemeClr val="tx2"/>
                </a:solidFill>
                <a:latin typeface="MontrealTS-Light" panose="02000603020000020003" pitchFamily="50" charset="0"/>
              </a:rPr>
              <a:t>driven</a:t>
            </a:r>
            <a:endParaRPr lang="de-DE" sz="1400" b="1" kern="0" dirty="0">
              <a:solidFill>
                <a:schemeClr val="tx2"/>
              </a:solidFill>
              <a:latin typeface="MontrealTS-Light" panose="02000603020000020003" pitchFamily="50" charset="0"/>
            </a:endParaRPr>
          </a:p>
        </p:txBody>
      </p:sp>
      <p:grpSp>
        <p:nvGrpSpPr>
          <p:cNvPr id="23" name="Group 22">
            <a:extLst>
              <a:ext uri="{FF2B5EF4-FFF2-40B4-BE49-F238E27FC236}">
                <a16:creationId xmlns:a16="http://schemas.microsoft.com/office/drawing/2014/main" id="{4BFA7959-570E-4BD8-AF7A-1797A46D6FE1}"/>
              </a:ext>
            </a:extLst>
          </p:cNvPr>
          <p:cNvGrpSpPr/>
          <p:nvPr/>
        </p:nvGrpSpPr>
        <p:grpSpPr>
          <a:xfrm>
            <a:off x="1599608" y="1572939"/>
            <a:ext cx="644070" cy="644070"/>
            <a:chOff x="385612" y="1411092"/>
            <a:chExt cx="756407" cy="756407"/>
          </a:xfrm>
          <a:solidFill>
            <a:schemeClr val="bg2"/>
          </a:solidFill>
        </p:grpSpPr>
        <p:sp>
          <p:nvSpPr>
            <p:cNvPr id="24" name="Oval 23">
              <a:extLst>
                <a:ext uri="{FF2B5EF4-FFF2-40B4-BE49-F238E27FC236}">
                  <a16:creationId xmlns:a16="http://schemas.microsoft.com/office/drawing/2014/main" id="{0ABF63A9-5050-4CC6-95BF-3D04FADCB817}"/>
                </a:ext>
              </a:extLst>
            </p:cNvPr>
            <p:cNvSpPr/>
            <p:nvPr/>
          </p:nvSpPr>
          <p:spPr>
            <a:xfrm>
              <a:off x="385612" y="1411092"/>
              <a:ext cx="756407" cy="75640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latin typeface="Arial" panose="020B0604020202020204" pitchFamily="34" charset="0"/>
                <a:cs typeface="Arial" panose="020B0604020202020204" pitchFamily="34" charset="0"/>
              </a:endParaRPr>
            </a:p>
          </p:txBody>
        </p:sp>
        <p:pic>
          <p:nvPicPr>
            <p:cNvPr id="25" name="Graphic 10">
              <a:extLst>
                <a:ext uri="{FF2B5EF4-FFF2-40B4-BE49-F238E27FC236}">
                  <a16:creationId xmlns:a16="http://schemas.microsoft.com/office/drawing/2014/main" id="{0ACCBE2E-7A7C-44E6-84F2-BC35FF7FB1A6}"/>
                </a:ext>
              </a:extLst>
            </p:cNvPr>
            <p:cNvPicPr>
              <a:picLocks noChangeAspect="1"/>
            </p:cNvPicPr>
            <p:nvPr/>
          </p:nvPicPr>
          <p:blipFill>
            <a:blip r:embed="rId12" cstate="print">
              <a:extLst>
                <a:ext uri="{28A0092B-C50C-407E-A947-70E740481C1C}">
                  <a14:useLocalDpi xmlns:a14="http://schemas.microsoft.com/office/drawing/2010/main" val="0"/>
                </a:ext>
                <a:ext uri="{96DAC541-7B7A-43D3-8B79-37D633B846F1}">
                  <asvg:svgBlip xmlns="" xmlns:asvg="http://schemas.microsoft.com/office/drawing/2016/SVG/main" r:embed="rId4"/>
                </a:ext>
              </a:extLst>
            </a:blip>
            <a:stretch>
              <a:fillRect/>
            </a:stretch>
          </p:blipFill>
          <p:spPr>
            <a:xfrm>
              <a:off x="524020" y="1517814"/>
              <a:ext cx="479590" cy="479588"/>
            </a:xfrm>
            <a:prstGeom prst="rect">
              <a:avLst/>
            </a:prstGeom>
            <a:grpFill/>
          </p:spPr>
        </p:pic>
      </p:grpSp>
      <p:sp>
        <p:nvSpPr>
          <p:cNvPr id="27" name="Oval 26">
            <a:extLst>
              <a:ext uri="{FF2B5EF4-FFF2-40B4-BE49-F238E27FC236}">
                <a16:creationId xmlns:a16="http://schemas.microsoft.com/office/drawing/2014/main" id="{0ABF63A9-5050-4CC6-95BF-3D04FADCB817}"/>
              </a:ext>
            </a:extLst>
          </p:cNvPr>
          <p:cNvSpPr/>
          <p:nvPr/>
        </p:nvSpPr>
        <p:spPr>
          <a:xfrm>
            <a:off x="1599607" y="3428955"/>
            <a:ext cx="644070" cy="644070"/>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latin typeface="Arial" panose="020B0604020202020204" pitchFamily="34" charset="0"/>
              <a:cs typeface="Arial" panose="020B0604020202020204" pitchFamily="34" charset="0"/>
            </a:endParaRPr>
          </a:p>
        </p:txBody>
      </p:sp>
      <p:pic>
        <p:nvPicPr>
          <p:cNvPr id="29" name="Graphic 7">
            <a:extLst>
              <a:ext uri="{FF2B5EF4-FFF2-40B4-BE49-F238E27FC236}">
                <a16:creationId xmlns:a16="http://schemas.microsoft.com/office/drawing/2014/main" id="{061A1597-3426-44BB-A833-0AF8A202EE41}"/>
              </a:ext>
            </a:extLst>
          </p:cNvPr>
          <p:cNvPicPr>
            <a:picLocks noChangeAspect="1"/>
          </p:cNvPicPr>
          <p:nvPr/>
        </p:nvPicPr>
        <p:blipFill>
          <a:blip r:embed="rId13" cstate="print">
            <a:biLevel thresh="25000"/>
            <a:extLst>
              <a:ext uri="{28A0092B-C50C-407E-A947-70E740481C1C}">
                <a14:useLocalDpi xmlns:a14="http://schemas.microsoft.com/office/drawing/2010/main" val="0"/>
              </a:ext>
              <a:ext uri="{96DAC541-7B7A-43D3-8B79-37D633B846F1}">
                <asvg:svgBlip xmlns="" xmlns:asvg="http://schemas.microsoft.com/office/drawing/2016/SVG/main" r:embed="rId7"/>
              </a:ext>
            </a:extLst>
          </a:blip>
          <a:stretch>
            <a:fillRect/>
          </a:stretch>
        </p:blipFill>
        <p:spPr>
          <a:xfrm>
            <a:off x="1735852" y="3569109"/>
            <a:ext cx="367962" cy="367962"/>
          </a:xfrm>
          <a:prstGeom prst="rect">
            <a:avLst/>
          </a:prstGeom>
        </p:spPr>
      </p:pic>
      <p:sp>
        <p:nvSpPr>
          <p:cNvPr id="28" name="Rectangle 27">
            <a:extLst>
              <a:ext uri="{FF2B5EF4-FFF2-40B4-BE49-F238E27FC236}">
                <a16:creationId xmlns:a16="http://schemas.microsoft.com/office/drawing/2014/main" id="{6176DAE9-F690-463D-A24C-4759FC612860}"/>
              </a:ext>
            </a:extLst>
          </p:cNvPr>
          <p:cNvSpPr/>
          <p:nvPr/>
        </p:nvSpPr>
        <p:spPr>
          <a:xfrm>
            <a:off x="0" y="4924524"/>
            <a:ext cx="9144003" cy="239514"/>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3138338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fade">
                                      <p:cBhvr>
                                        <p:cTn id="7"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3" name="Slide Number Placeholder 2"/>
          <p:cNvSpPr>
            <a:spLocks noGrp="1"/>
          </p:cNvSpPr>
          <p:nvPr>
            <p:ph type="sldNum" sz="quarter" idx="4294967295"/>
          </p:nvPr>
        </p:nvSpPr>
        <p:spPr>
          <a:xfrm>
            <a:off x="7924800" y="4638675"/>
            <a:ext cx="1219200" cy="274638"/>
          </a:xfrm>
        </p:spPr>
        <p:txBody>
          <a:bodyPr/>
          <a:lstStyle/>
          <a:p>
            <a:r>
              <a:rPr lang="en-GB">
                <a:solidFill>
                  <a:srgbClr val="002060"/>
                </a:solidFill>
              </a:rPr>
              <a:t>	</a:t>
            </a:r>
            <a:fld id="{B28DE320-A0D4-47B4-8B88-A7646D1D9E60}" type="slidenum">
              <a:rPr lang="en-GB" smtClean="0">
                <a:solidFill>
                  <a:srgbClr val="002060"/>
                </a:solidFill>
              </a:rPr>
              <a:pPr/>
              <a:t>17</a:t>
            </a:fld>
            <a:endParaRPr lang="en-GB" dirty="0">
              <a:solidFill>
                <a:srgbClr val="002060"/>
              </a:solidFill>
            </a:endParaRPr>
          </a:p>
        </p:txBody>
      </p:sp>
      <p:grpSp>
        <p:nvGrpSpPr>
          <p:cNvPr id="2" name="Group 1"/>
          <p:cNvGrpSpPr/>
          <p:nvPr/>
        </p:nvGrpSpPr>
        <p:grpSpPr>
          <a:xfrm>
            <a:off x="621229" y="870128"/>
            <a:ext cx="7191131" cy="3853677"/>
            <a:chOff x="1075324" y="1207544"/>
            <a:chExt cx="9588176" cy="5138234"/>
          </a:xfrm>
          <a:noFill/>
        </p:grpSpPr>
        <p:sp>
          <p:nvSpPr>
            <p:cNvPr id="7" name="Textfeld 4"/>
            <p:cNvSpPr txBox="1"/>
            <p:nvPr/>
          </p:nvSpPr>
          <p:spPr>
            <a:xfrm>
              <a:off x="1075324" y="4436813"/>
              <a:ext cx="2419350" cy="1600438"/>
            </a:xfrm>
            <a:prstGeom prst="rect">
              <a:avLst/>
            </a:prstGeom>
            <a:grpFill/>
            <a:ln w="19050">
              <a:solidFill>
                <a:schemeClr val="bg2"/>
              </a:solidFill>
            </a:ln>
          </p:spPr>
          <p:txBody>
            <a:bodyPr wrap="square" rtlCol="0">
              <a:spAutoFit/>
            </a:bodyPr>
            <a:lstStyle/>
            <a:p>
              <a:pPr algn="ctr" defTabSz="685800" eaLnBrk="0" fontAlgn="base" hangingPunct="0">
                <a:spcBef>
                  <a:spcPct val="0"/>
                </a:spcBef>
                <a:spcAft>
                  <a:spcPct val="0"/>
                </a:spcAft>
                <a:defRPr/>
              </a:pPr>
              <a:r>
                <a:rPr lang="de-DE" sz="1200" kern="0" dirty="0">
                  <a:solidFill>
                    <a:schemeClr val="bg1"/>
                  </a:solidFill>
                  <a:latin typeface="MontrealTS-Light" panose="02000603020000020003" pitchFamily="50" charset="0"/>
                </a:rPr>
                <a:t> </a:t>
              </a:r>
              <a:r>
                <a:rPr lang="de-DE" sz="1200" kern="0" dirty="0" err="1">
                  <a:solidFill>
                    <a:schemeClr val="bg1"/>
                  </a:solidFill>
                  <a:latin typeface="MontrealTS-Light" panose="02000603020000020003" pitchFamily="50" charset="0"/>
                </a:rPr>
                <a:t>Centrally</a:t>
              </a:r>
              <a:r>
                <a:rPr lang="de-DE" sz="1200" kern="0" dirty="0">
                  <a:solidFill>
                    <a:schemeClr val="bg1"/>
                  </a:solidFill>
                  <a:latin typeface="MontrealTS-Light" panose="02000603020000020003" pitchFamily="50" charset="0"/>
                </a:rPr>
                <a:t> </a:t>
              </a:r>
              <a:r>
                <a:rPr lang="de-DE" sz="1200" kern="0" dirty="0" err="1">
                  <a:solidFill>
                    <a:schemeClr val="bg1"/>
                  </a:solidFill>
                  <a:latin typeface="MontrealTS-Light" panose="02000603020000020003" pitchFamily="50" charset="0"/>
                </a:rPr>
                <a:t>governed</a:t>
              </a:r>
              <a:endParaRPr lang="de-DE" sz="1200" kern="0" dirty="0">
                <a:solidFill>
                  <a:schemeClr val="bg1"/>
                </a:solidFill>
                <a:latin typeface="MontrealTS-Light" panose="02000603020000020003" pitchFamily="50" charset="0"/>
              </a:endParaRPr>
            </a:p>
            <a:p>
              <a:pPr algn="ctr" defTabSz="685800" eaLnBrk="0" fontAlgn="base" hangingPunct="0">
                <a:spcBef>
                  <a:spcPct val="0"/>
                </a:spcBef>
                <a:spcAft>
                  <a:spcPct val="0"/>
                </a:spcAft>
                <a:defRPr/>
              </a:pPr>
              <a:r>
                <a:rPr lang="de-DE" sz="1200" kern="0" dirty="0">
                  <a:solidFill>
                    <a:schemeClr val="bg1"/>
                  </a:solidFill>
                  <a:latin typeface="MontrealTS-Light" panose="02000603020000020003" pitchFamily="50" charset="0"/>
                </a:rPr>
                <a:t> Central </a:t>
              </a:r>
              <a:r>
                <a:rPr lang="de-DE" sz="1200" kern="0" dirty="0" err="1">
                  <a:solidFill>
                    <a:schemeClr val="bg1"/>
                  </a:solidFill>
                  <a:latin typeface="MontrealTS-Light" panose="02000603020000020003" pitchFamily="50" charset="0"/>
                </a:rPr>
                <a:t>directives</a:t>
              </a:r>
              <a:endParaRPr lang="de-DE" sz="1200" kern="0" dirty="0">
                <a:solidFill>
                  <a:schemeClr val="bg1"/>
                </a:solidFill>
                <a:latin typeface="MontrealTS-Light" panose="02000603020000020003" pitchFamily="50" charset="0"/>
              </a:endParaRPr>
            </a:p>
            <a:p>
              <a:pPr algn="ctr" defTabSz="685800" eaLnBrk="0" fontAlgn="base" hangingPunct="0">
                <a:spcBef>
                  <a:spcPct val="0"/>
                </a:spcBef>
                <a:spcAft>
                  <a:spcPct val="0"/>
                </a:spcAft>
                <a:defRPr/>
              </a:pPr>
              <a:r>
                <a:rPr lang="de-DE" sz="1200" kern="0" dirty="0">
                  <a:solidFill>
                    <a:schemeClr val="bg1"/>
                  </a:solidFill>
                  <a:latin typeface="MontrealTS-Light" panose="02000603020000020003" pitchFamily="50" charset="0"/>
                </a:rPr>
                <a:t> </a:t>
              </a:r>
              <a:r>
                <a:rPr lang="de-DE" sz="1200" kern="0" dirty="0" err="1">
                  <a:solidFill>
                    <a:schemeClr val="bg1"/>
                  </a:solidFill>
                  <a:latin typeface="MontrealTS-Light" panose="02000603020000020003" pitchFamily="50" charset="0"/>
                </a:rPr>
                <a:t>Bureaucratic</a:t>
              </a:r>
              <a:r>
                <a:rPr lang="de-DE" sz="1200" kern="0" dirty="0">
                  <a:solidFill>
                    <a:schemeClr val="bg1"/>
                  </a:solidFill>
                  <a:latin typeface="MontrealTS-Light" panose="02000603020000020003" pitchFamily="50" charset="0"/>
                </a:rPr>
                <a:t> </a:t>
              </a:r>
              <a:r>
                <a:rPr lang="de-DE" sz="1200" kern="0" dirty="0" err="1">
                  <a:solidFill>
                    <a:schemeClr val="bg1"/>
                  </a:solidFill>
                  <a:latin typeface="MontrealTS-Light" panose="02000603020000020003" pitchFamily="50" charset="0"/>
                </a:rPr>
                <a:t>inspection</a:t>
              </a:r>
              <a:endParaRPr lang="de-DE" sz="1200" kern="0" dirty="0">
                <a:solidFill>
                  <a:schemeClr val="bg1"/>
                </a:solidFill>
                <a:latin typeface="MontrealTS-Light" panose="02000603020000020003" pitchFamily="50" charset="0"/>
              </a:endParaRPr>
            </a:p>
            <a:p>
              <a:pPr algn="ctr" defTabSz="685800" eaLnBrk="0" fontAlgn="base" hangingPunct="0">
                <a:spcBef>
                  <a:spcPct val="0"/>
                </a:spcBef>
                <a:spcAft>
                  <a:spcPct val="0"/>
                </a:spcAft>
                <a:defRPr/>
              </a:pPr>
              <a:r>
                <a:rPr lang="de-DE" sz="1200" kern="0" dirty="0">
                  <a:solidFill>
                    <a:schemeClr val="bg1"/>
                  </a:solidFill>
                  <a:latin typeface="MontrealTS-Light" panose="02000603020000020003" pitchFamily="50" charset="0"/>
                </a:rPr>
                <a:t> </a:t>
              </a:r>
              <a:r>
                <a:rPr lang="de-DE" sz="1200" kern="0" dirty="0" err="1">
                  <a:solidFill>
                    <a:schemeClr val="bg1"/>
                  </a:solidFill>
                  <a:latin typeface="MontrealTS-Light" panose="02000603020000020003" pitchFamily="50" charset="0"/>
                </a:rPr>
                <a:t>Centralised</a:t>
              </a:r>
              <a:r>
                <a:rPr lang="de-DE" sz="1200" kern="0" dirty="0">
                  <a:solidFill>
                    <a:schemeClr val="bg1"/>
                  </a:solidFill>
                  <a:latin typeface="MontrealTS-Light" panose="02000603020000020003" pitchFamily="50" charset="0"/>
                </a:rPr>
                <a:t> </a:t>
              </a:r>
              <a:r>
                <a:rPr lang="de-DE" sz="1200" kern="0" dirty="0" err="1">
                  <a:solidFill>
                    <a:schemeClr val="bg1"/>
                  </a:solidFill>
                  <a:latin typeface="MontrealTS-Light" panose="02000603020000020003" pitchFamily="50" charset="0"/>
                </a:rPr>
                <a:t>budget</a:t>
              </a:r>
              <a:r>
                <a:rPr lang="de-DE" sz="1200" kern="0" dirty="0">
                  <a:solidFill>
                    <a:schemeClr val="bg1"/>
                  </a:solidFill>
                  <a:latin typeface="MontrealTS-Light" panose="02000603020000020003" pitchFamily="50" charset="0"/>
                </a:rPr>
                <a:t> </a:t>
              </a:r>
            </a:p>
            <a:p>
              <a:pPr algn="ctr" defTabSz="685800" eaLnBrk="0" fontAlgn="base" hangingPunct="0">
                <a:spcBef>
                  <a:spcPct val="0"/>
                </a:spcBef>
                <a:spcAft>
                  <a:spcPct val="0"/>
                </a:spcAft>
                <a:defRPr/>
              </a:pPr>
              <a:r>
                <a:rPr lang="de-DE" sz="1200" kern="0" dirty="0">
                  <a:solidFill>
                    <a:schemeClr val="bg1"/>
                  </a:solidFill>
                  <a:latin typeface="MontrealTS-Light" panose="02000603020000020003" pitchFamily="50" charset="0"/>
                </a:rPr>
                <a:t> </a:t>
              </a:r>
              <a:r>
                <a:rPr lang="de-DE" sz="1200" kern="0" dirty="0" err="1">
                  <a:solidFill>
                    <a:schemeClr val="bg1"/>
                  </a:solidFill>
                  <a:latin typeface="MontrealTS-Light" panose="02000603020000020003" pitchFamily="50" charset="0"/>
                </a:rPr>
                <a:t>Staff</a:t>
              </a:r>
              <a:r>
                <a:rPr lang="de-DE" sz="1200" kern="0" dirty="0">
                  <a:solidFill>
                    <a:schemeClr val="bg1"/>
                  </a:solidFill>
                  <a:latin typeface="MontrealTS-Light" panose="02000603020000020003" pitchFamily="50" charset="0"/>
                </a:rPr>
                <a:t> </a:t>
              </a:r>
              <a:r>
                <a:rPr lang="de-DE" sz="1200" kern="0" dirty="0" err="1">
                  <a:solidFill>
                    <a:schemeClr val="bg1"/>
                  </a:solidFill>
                  <a:latin typeface="MontrealTS-Light" panose="02000603020000020003" pitchFamily="50" charset="0"/>
                </a:rPr>
                <a:t>centrally</a:t>
              </a:r>
              <a:r>
                <a:rPr lang="de-DE" sz="1200" kern="0" dirty="0">
                  <a:solidFill>
                    <a:schemeClr val="bg1"/>
                  </a:solidFill>
                  <a:latin typeface="MontrealTS-Light" panose="02000603020000020003" pitchFamily="50" charset="0"/>
                </a:rPr>
                <a:t> </a:t>
              </a:r>
              <a:r>
                <a:rPr lang="de-DE" sz="1200" kern="0" dirty="0" err="1">
                  <a:solidFill>
                    <a:schemeClr val="bg1"/>
                  </a:solidFill>
                  <a:latin typeface="MontrealTS-Light" panose="02000603020000020003" pitchFamily="50" charset="0"/>
                </a:rPr>
                <a:t>allocated</a:t>
              </a:r>
              <a:endParaRPr lang="de-DE" sz="1200" kern="0" dirty="0">
                <a:solidFill>
                  <a:schemeClr val="bg1"/>
                </a:solidFill>
                <a:latin typeface="MontrealTS-Light" panose="02000603020000020003" pitchFamily="50" charset="0"/>
              </a:endParaRPr>
            </a:p>
            <a:p>
              <a:pPr algn="ctr" defTabSz="685800" eaLnBrk="0" fontAlgn="base" hangingPunct="0">
                <a:spcBef>
                  <a:spcPct val="0"/>
                </a:spcBef>
                <a:spcAft>
                  <a:spcPct val="0"/>
                </a:spcAft>
                <a:defRPr/>
              </a:pPr>
              <a:r>
                <a:rPr lang="de-DE" sz="1200" kern="0" dirty="0">
                  <a:solidFill>
                    <a:schemeClr val="bg1"/>
                  </a:solidFill>
                  <a:latin typeface="MontrealTS-Light" panose="02000603020000020003" pitchFamily="50" charset="0"/>
                </a:rPr>
                <a:t> Binding </a:t>
              </a:r>
              <a:r>
                <a:rPr lang="de-DE" sz="1200" kern="0" dirty="0" err="1">
                  <a:solidFill>
                    <a:schemeClr val="bg1"/>
                  </a:solidFill>
                  <a:latin typeface="MontrealTS-Light" panose="02000603020000020003" pitchFamily="50" charset="0"/>
                </a:rPr>
                <a:t>curricula</a:t>
              </a:r>
              <a:endParaRPr lang="de-DE" sz="1200" kern="0" dirty="0">
                <a:solidFill>
                  <a:schemeClr val="bg1"/>
                </a:solidFill>
                <a:latin typeface="MontrealTS-Light" panose="02000603020000020003" pitchFamily="50" charset="0"/>
              </a:endParaRPr>
            </a:p>
          </p:txBody>
        </p:sp>
        <p:sp>
          <p:nvSpPr>
            <p:cNvPr id="8" name="Textfeld 5"/>
            <p:cNvSpPr txBox="1"/>
            <p:nvPr/>
          </p:nvSpPr>
          <p:spPr>
            <a:xfrm>
              <a:off x="4684798" y="1761396"/>
              <a:ext cx="3733260" cy="1498282"/>
            </a:xfrm>
            <a:prstGeom prst="roundRect">
              <a:avLst/>
            </a:prstGeom>
            <a:grpFill/>
            <a:ln w="19050">
              <a:solidFill>
                <a:schemeClr val="bg1"/>
              </a:solidFill>
            </a:ln>
          </p:spPr>
          <p:txBody>
            <a:bodyPr wrap="square" rtlCol="0">
              <a:spAutoFit/>
            </a:bodyPr>
            <a:lstStyle/>
            <a:p>
              <a:pPr defTabSz="685800" eaLnBrk="0" fontAlgn="base" hangingPunct="0">
                <a:spcBef>
                  <a:spcPct val="0"/>
                </a:spcBef>
                <a:spcAft>
                  <a:spcPct val="0"/>
                </a:spcAft>
                <a:buFont typeface="Arial" pitchFamily="34" charset="0"/>
                <a:buChar char="•"/>
                <a:defRPr/>
              </a:pPr>
              <a:r>
                <a:rPr lang="de-DE" sz="1100" kern="0" dirty="0">
                  <a:solidFill>
                    <a:schemeClr val="bg1"/>
                  </a:solidFill>
                  <a:latin typeface="MontrealTS-Light" panose="02000603020000020003" pitchFamily="50" charset="0"/>
                </a:rPr>
                <a:t> </a:t>
              </a:r>
              <a:r>
                <a:rPr lang="de-DE" sz="1200" kern="0" dirty="0">
                  <a:solidFill>
                    <a:schemeClr val="bg1"/>
                  </a:solidFill>
                  <a:latin typeface="MontrealTS-Light" panose="02000603020000020003" pitchFamily="50" charset="0"/>
                </a:rPr>
                <a:t>Overall </a:t>
              </a:r>
              <a:r>
                <a:rPr lang="de-DE" sz="1200" kern="0" dirty="0" err="1">
                  <a:solidFill>
                    <a:schemeClr val="bg1"/>
                  </a:solidFill>
                  <a:latin typeface="MontrealTS-Light" panose="02000603020000020003" pitchFamily="50" charset="0"/>
                </a:rPr>
                <a:t>objective</a:t>
              </a:r>
              <a:r>
                <a:rPr lang="de-DE" sz="1200" kern="0" dirty="0">
                  <a:solidFill>
                    <a:schemeClr val="bg1"/>
                  </a:solidFill>
                  <a:latin typeface="MontrealTS-Light" panose="02000603020000020003" pitchFamily="50" charset="0"/>
                </a:rPr>
                <a:t> </a:t>
              </a:r>
              <a:r>
                <a:rPr lang="de-DE" sz="1200" kern="0" dirty="0" err="1">
                  <a:solidFill>
                    <a:schemeClr val="bg1"/>
                  </a:solidFill>
                  <a:latin typeface="MontrealTS-Light" panose="02000603020000020003" pitchFamily="50" charset="0"/>
                </a:rPr>
                <a:t>setting</a:t>
              </a:r>
              <a:endParaRPr lang="de-DE" sz="1200" kern="0" dirty="0">
                <a:solidFill>
                  <a:schemeClr val="bg1"/>
                </a:solidFill>
                <a:latin typeface="MontrealTS-Light" panose="02000603020000020003" pitchFamily="50" charset="0"/>
              </a:endParaRPr>
            </a:p>
            <a:p>
              <a:pPr defTabSz="685800" eaLnBrk="0" fontAlgn="base" hangingPunct="0">
                <a:spcBef>
                  <a:spcPct val="0"/>
                </a:spcBef>
                <a:spcAft>
                  <a:spcPct val="0"/>
                </a:spcAft>
                <a:buFont typeface="Arial" pitchFamily="34" charset="0"/>
                <a:buChar char="•"/>
                <a:defRPr/>
              </a:pPr>
              <a:r>
                <a:rPr lang="de-DE" sz="1200" kern="0" dirty="0">
                  <a:solidFill>
                    <a:schemeClr val="bg1"/>
                  </a:solidFill>
                  <a:latin typeface="MontrealTS-Light" panose="02000603020000020003" pitchFamily="50" charset="0"/>
                </a:rPr>
                <a:t> </a:t>
              </a:r>
              <a:r>
                <a:rPr lang="de-DE" sz="1200" kern="0" dirty="0" err="1">
                  <a:solidFill>
                    <a:schemeClr val="bg1"/>
                  </a:solidFill>
                  <a:latin typeface="MontrealTS-Light" panose="02000603020000020003" pitchFamily="50" charset="0"/>
                </a:rPr>
                <a:t>External</a:t>
              </a:r>
              <a:r>
                <a:rPr lang="de-DE" sz="1200" kern="0" dirty="0">
                  <a:solidFill>
                    <a:schemeClr val="bg1"/>
                  </a:solidFill>
                  <a:latin typeface="MontrealTS-Light" panose="02000603020000020003" pitchFamily="50" charset="0"/>
                </a:rPr>
                <a:t> </a:t>
              </a:r>
              <a:r>
                <a:rPr lang="de-DE" sz="1200" kern="0" dirty="0" err="1">
                  <a:solidFill>
                    <a:schemeClr val="bg1"/>
                  </a:solidFill>
                  <a:latin typeface="MontrealTS-Light" panose="02000603020000020003" pitchFamily="50" charset="0"/>
                </a:rPr>
                <a:t>evaluation</a:t>
              </a:r>
              <a:r>
                <a:rPr lang="de-DE" sz="1200" kern="0" dirty="0">
                  <a:solidFill>
                    <a:schemeClr val="bg1"/>
                  </a:solidFill>
                  <a:latin typeface="MontrealTS-Light" panose="02000603020000020003" pitchFamily="50" charset="0"/>
                </a:rPr>
                <a:t> (</a:t>
              </a:r>
              <a:r>
                <a:rPr lang="de-DE" sz="1200" kern="0" dirty="0" err="1">
                  <a:solidFill>
                    <a:schemeClr val="bg1"/>
                  </a:solidFill>
                  <a:latin typeface="MontrealTS-Light" panose="02000603020000020003" pitchFamily="50" charset="0"/>
                </a:rPr>
                <a:t>external</a:t>
              </a:r>
              <a:r>
                <a:rPr lang="de-DE" sz="1200" kern="0" dirty="0">
                  <a:solidFill>
                    <a:schemeClr val="bg1"/>
                  </a:solidFill>
                  <a:latin typeface="MontrealTS-Light" panose="02000603020000020003" pitchFamily="50" charset="0"/>
                </a:rPr>
                <a:t> QM)</a:t>
              </a:r>
            </a:p>
            <a:p>
              <a:pPr defTabSz="685800" eaLnBrk="0" fontAlgn="base" hangingPunct="0">
                <a:spcBef>
                  <a:spcPct val="0"/>
                </a:spcBef>
                <a:spcAft>
                  <a:spcPct val="0"/>
                </a:spcAft>
                <a:buFont typeface="Arial" pitchFamily="34" charset="0"/>
                <a:buChar char="•"/>
                <a:defRPr/>
              </a:pPr>
              <a:r>
                <a:rPr lang="de-DE" sz="1200" kern="0" dirty="0">
                  <a:solidFill>
                    <a:schemeClr val="bg1"/>
                  </a:solidFill>
                  <a:latin typeface="MontrealTS-Light" panose="02000603020000020003" pitchFamily="50" charset="0"/>
                </a:rPr>
                <a:t> Overall </a:t>
              </a:r>
              <a:r>
                <a:rPr lang="de-DE" sz="1200" kern="0" dirty="0" err="1">
                  <a:solidFill>
                    <a:schemeClr val="bg1"/>
                  </a:solidFill>
                  <a:latin typeface="MontrealTS-Light" panose="02000603020000020003" pitchFamily="50" charset="0"/>
                </a:rPr>
                <a:t>budget</a:t>
              </a:r>
              <a:endParaRPr lang="de-DE" sz="1200" kern="0" dirty="0">
                <a:solidFill>
                  <a:schemeClr val="bg1"/>
                </a:solidFill>
                <a:latin typeface="MontrealTS-Light" panose="02000603020000020003" pitchFamily="50" charset="0"/>
              </a:endParaRPr>
            </a:p>
            <a:p>
              <a:pPr defTabSz="685800" eaLnBrk="0" fontAlgn="base" hangingPunct="0">
                <a:spcBef>
                  <a:spcPct val="0"/>
                </a:spcBef>
                <a:spcAft>
                  <a:spcPct val="0"/>
                </a:spcAft>
                <a:buFont typeface="Arial" pitchFamily="34" charset="0"/>
                <a:buChar char="•"/>
                <a:defRPr/>
              </a:pPr>
              <a:r>
                <a:rPr lang="de-DE" sz="1200" kern="0" dirty="0">
                  <a:solidFill>
                    <a:schemeClr val="bg1"/>
                  </a:solidFill>
                  <a:latin typeface="MontrealTS-Light" panose="02000603020000020003" pitchFamily="50" charset="0"/>
                </a:rPr>
                <a:t> </a:t>
              </a:r>
              <a:r>
                <a:rPr lang="de-DE" sz="1200" kern="0" dirty="0" err="1">
                  <a:solidFill>
                    <a:schemeClr val="bg1"/>
                  </a:solidFill>
                  <a:latin typeface="MontrealTS-Light" panose="02000603020000020003" pitchFamily="50" charset="0"/>
                </a:rPr>
                <a:t>Autonomy</a:t>
              </a:r>
              <a:r>
                <a:rPr lang="de-DE" sz="1200" kern="0" dirty="0">
                  <a:solidFill>
                    <a:schemeClr val="bg1"/>
                  </a:solidFill>
                  <a:latin typeface="MontrealTS-Light" panose="02000603020000020003" pitchFamily="50" charset="0"/>
                </a:rPr>
                <a:t> in </a:t>
              </a:r>
              <a:r>
                <a:rPr lang="de-DE" sz="1200" kern="0" dirty="0" err="1">
                  <a:solidFill>
                    <a:schemeClr val="bg1"/>
                  </a:solidFill>
                  <a:latin typeface="MontrealTS-Light" panose="02000603020000020003" pitchFamily="50" charset="0"/>
                </a:rPr>
                <a:t>terms</a:t>
              </a:r>
              <a:r>
                <a:rPr lang="de-DE" sz="1200" kern="0" dirty="0">
                  <a:solidFill>
                    <a:schemeClr val="bg1"/>
                  </a:solidFill>
                  <a:latin typeface="MontrealTS-Light" panose="02000603020000020003" pitchFamily="50" charset="0"/>
                </a:rPr>
                <a:t> </a:t>
              </a:r>
              <a:r>
                <a:rPr lang="de-DE" sz="1200" kern="0" dirty="0" err="1">
                  <a:solidFill>
                    <a:schemeClr val="bg1"/>
                  </a:solidFill>
                  <a:latin typeface="MontrealTS-Light" panose="02000603020000020003" pitchFamily="50" charset="0"/>
                </a:rPr>
                <a:t>of</a:t>
              </a:r>
              <a:r>
                <a:rPr lang="de-DE" sz="1200" kern="0" dirty="0">
                  <a:solidFill>
                    <a:schemeClr val="bg1"/>
                  </a:solidFill>
                  <a:latin typeface="MontrealTS-Light" panose="02000603020000020003" pitchFamily="50" charset="0"/>
                </a:rPr>
                <a:t> </a:t>
              </a:r>
              <a:r>
                <a:rPr lang="de-DE" sz="1200" kern="0" dirty="0" err="1">
                  <a:solidFill>
                    <a:schemeClr val="bg1"/>
                  </a:solidFill>
                  <a:latin typeface="MontrealTS-Light" panose="02000603020000020003" pitchFamily="50" charset="0"/>
                </a:rPr>
                <a:t>staffing</a:t>
              </a:r>
              <a:endParaRPr lang="de-DE" sz="1200" kern="0" dirty="0">
                <a:solidFill>
                  <a:schemeClr val="bg1"/>
                </a:solidFill>
                <a:latin typeface="MontrealTS-Light" panose="02000603020000020003" pitchFamily="50" charset="0"/>
              </a:endParaRPr>
            </a:p>
            <a:p>
              <a:pPr defTabSz="685800" eaLnBrk="0" fontAlgn="base" hangingPunct="0">
                <a:spcBef>
                  <a:spcPct val="0"/>
                </a:spcBef>
                <a:spcAft>
                  <a:spcPct val="0"/>
                </a:spcAft>
                <a:buFont typeface="Arial" pitchFamily="34" charset="0"/>
                <a:buChar char="•"/>
                <a:defRPr/>
              </a:pPr>
              <a:r>
                <a:rPr lang="de-DE" sz="1200" kern="0" dirty="0">
                  <a:solidFill>
                    <a:schemeClr val="bg1"/>
                  </a:solidFill>
                  <a:latin typeface="MontrealTS-Light" panose="02000603020000020003" pitchFamily="50" charset="0"/>
                </a:rPr>
                <a:t> </a:t>
              </a:r>
              <a:r>
                <a:rPr lang="de-DE" sz="1200" kern="0" dirty="0" err="1">
                  <a:solidFill>
                    <a:schemeClr val="bg1"/>
                  </a:solidFill>
                  <a:latin typeface="MontrealTS-Light" panose="02000603020000020003" pitchFamily="50" charset="0"/>
                </a:rPr>
                <a:t>Autonomy</a:t>
              </a:r>
              <a:r>
                <a:rPr lang="de-DE" sz="1200" kern="0" dirty="0">
                  <a:solidFill>
                    <a:schemeClr val="bg1"/>
                  </a:solidFill>
                  <a:latin typeface="MontrealTS-Light" panose="02000603020000020003" pitchFamily="50" charset="0"/>
                </a:rPr>
                <a:t>: </a:t>
              </a:r>
              <a:r>
                <a:rPr lang="de-DE" sz="1200" kern="0" dirty="0" err="1">
                  <a:solidFill>
                    <a:schemeClr val="bg1"/>
                  </a:solidFill>
                  <a:latin typeface="MontrealTS-Light" panose="02000603020000020003" pitchFamily="50" charset="0"/>
                </a:rPr>
                <a:t>curricula</a:t>
              </a:r>
              <a:r>
                <a:rPr lang="de-DE" sz="1200" kern="0" dirty="0">
                  <a:solidFill>
                    <a:schemeClr val="bg1"/>
                  </a:solidFill>
                  <a:latin typeface="MontrealTS-Light" panose="02000603020000020003" pitchFamily="50" charset="0"/>
                </a:rPr>
                <a:t> </a:t>
              </a:r>
              <a:r>
                <a:rPr lang="de-DE" sz="1200" kern="0" dirty="0" err="1">
                  <a:solidFill>
                    <a:schemeClr val="bg1"/>
                  </a:solidFill>
                  <a:latin typeface="MontrealTS-Light" panose="02000603020000020003" pitchFamily="50" charset="0"/>
                </a:rPr>
                <a:t>and</a:t>
              </a:r>
              <a:r>
                <a:rPr lang="de-DE" sz="1200" kern="0" dirty="0">
                  <a:solidFill>
                    <a:schemeClr val="bg1"/>
                  </a:solidFill>
                  <a:latin typeface="MontrealTS-Light" panose="02000603020000020003" pitchFamily="50" charset="0"/>
                </a:rPr>
                <a:t> </a:t>
              </a:r>
              <a:r>
                <a:rPr lang="de-DE" sz="1200" kern="0" dirty="0" err="1">
                  <a:solidFill>
                    <a:schemeClr val="bg1"/>
                  </a:solidFill>
                  <a:latin typeface="MontrealTS-Light" panose="02000603020000020003" pitchFamily="50" charset="0"/>
                </a:rPr>
                <a:t>organigram</a:t>
              </a:r>
              <a:endParaRPr lang="de-DE" sz="1200" kern="0" dirty="0">
                <a:solidFill>
                  <a:schemeClr val="bg1"/>
                </a:solidFill>
                <a:latin typeface="MontrealTS-Light" panose="02000603020000020003" pitchFamily="50" charset="0"/>
              </a:endParaRPr>
            </a:p>
          </p:txBody>
        </p:sp>
        <p:sp>
          <p:nvSpPr>
            <p:cNvPr id="9" name="Textfeld 8"/>
            <p:cNvSpPr txBox="1"/>
            <p:nvPr/>
          </p:nvSpPr>
          <p:spPr>
            <a:xfrm>
              <a:off x="4675274" y="3275871"/>
              <a:ext cx="3743324" cy="1498282"/>
            </a:xfrm>
            <a:prstGeom prst="roundRect">
              <a:avLst/>
            </a:prstGeom>
            <a:grpFill/>
            <a:ln w="19050">
              <a:solidFill>
                <a:schemeClr val="bg1"/>
              </a:solidFill>
            </a:ln>
          </p:spPr>
          <p:txBody>
            <a:bodyPr wrap="square" rtlCol="0">
              <a:spAutoFit/>
            </a:bodyPr>
            <a:lstStyle/>
            <a:p>
              <a:pPr defTabSz="685800" eaLnBrk="0" fontAlgn="base" hangingPunct="0">
                <a:spcBef>
                  <a:spcPct val="0"/>
                </a:spcBef>
                <a:spcAft>
                  <a:spcPct val="0"/>
                </a:spcAft>
                <a:buFont typeface="Arial" pitchFamily="34" charset="0"/>
                <a:buChar char="•"/>
                <a:defRPr/>
              </a:pPr>
              <a:r>
                <a:rPr lang="de-DE" sz="1100" kern="0" dirty="0">
                  <a:solidFill>
                    <a:schemeClr val="bg1"/>
                  </a:solidFill>
                  <a:latin typeface="MontrealTS-Light" panose="02000603020000020003" pitchFamily="50" charset="0"/>
                </a:rPr>
                <a:t> </a:t>
              </a:r>
              <a:r>
                <a:rPr lang="de-DE" sz="1200" kern="0" dirty="0">
                  <a:solidFill>
                    <a:schemeClr val="bg1"/>
                  </a:solidFill>
                  <a:latin typeface="MontrealTS-Light" panose="02000603020000020003" pitchFamily="50" charset="0"/>
                </a:rPr>
                <a:t>Work </a:t>
              </a:r>
              <a:r>
                <a:rPr lang="de-DE" sz="1200" kern="0" dirty="0" err="1">
                  <a:solidFill>
                    <a:schemeClr val="bg1"/>
                  </a:solidFill>
                  <a:latin typeface="MontrealTS-Light" panose="02000603020000020003" pitchFamily="50" charset="0"/>
                </a:rPr>
                <a:t>programme</a:t>
              </a:r>
              <a:endParaRPr lang="de-DE" sz="1200" kern="0" dirty="0">
                <a:solidFill>
                  <a:schemeClr val="bg1"/>
                </a:solidFill>
                <a:latin typeface="MontrealTS-Light" panose="02000603020000020003" pitchFamily="50" charset="0"/>
              </a:endParaRPr>
            </a:p>
            <a:p>
              <a:pPr defTabSz="685800" eaLnBrk="0" fontAlgn="base" hangingPunct="0">
                <a:spcBef>
                  <a:spcPct val="0"/>
                </a:spcBef>
                <a:spcAft>
                  <a:spcPct val="0"/>
                </a:spcAft>
                <a:buFont typeface="Arial" pitchFamily="34" charset="0"/>
                <a:buChar char="•"/>
                <a:defRPr/>
              </a:pPr>
              <a:r>
                <a:rPr lang="de-DE" sz="1200" kern="0" dirty="0">
                  <a:solidFill>
                    <a:schemeClr val="bg1"/>
                  </a:solidFill>
                  <a:latin typeface="MontrealTS-Light" panose="02000603020000020003" pitchFamily="50" charset="0"/>
                </a:rPr>
                <a:t> </a:t>
              </a:r>
              <a:r>
                <a:rPr lang="de-DE" sz="1200" kern="0" dirty="0" err="1">
                  <a:solidFill>
                    <a:schemeClr val="bg1"/>
                  </a:solidFill>
                  <a:latin typeface="MontrealTS-Light" panose="02000603020000020003" pitchFamily="50" charset="0"/>
                </a:rPr>
                <a:t>Self</a:t>
              </a:r>
              <a:r>
                <a:rPr lang="de-DE" sz="1200" kern="0" dirty="0">
                  <a:solidFill>
                    <a:schemeClr val="bg1"/>
                  </a:solidFill>
                  <a:latin typeface="MontrealTS-Light" panose="02000603020000020003" pitchFamily="50" charset="0"/>
                </a:rPr>
                <a:t>-evaluation (internal QM)</a:t>
              </a:r>
            </a:p>
            <a:p>
              <a:pPr defTabSz="685800" eaLnBrk="0" fontAlgn="base" hangingPunct="0">
                <a:spcBef>
                  <a:spcPct val="0"/>
                </a:spcBef>
                <a:spcAft>
                  <a:spcPct val="0"/>
                </a:spcAft>
                <a:buFont typeface="Arial" pitchFamily="34" charset="0"/>
                <a:buChar char="•"/>
                <a:defRPr/>
              </a:pPr>
              <a:r>
                <a:rPr lang="de-DE" sz="1200" kern="0" dirty="0">
                  <a:solidFill>
                    <a:schemeClr val="bg1"/>
                  </a:solidFill>
                  <a:latin typeface="MontrealTS-Light" panose="02000603020000020003" pitchFamily="50" charset="0"/>
                </a:rPr>
                <a:t> Internal </a:t>
              </a:r>
              <a:r>
                <a:rPr lang="de-DE" sz="1200" kern="0" dirty="0" err="1">
                  <a:solidFill>
                    <a:schemeClr val="bg1"/>
                  </a:solidFill>
                  <a:latin typeface="MontrealTS-Light" panose="02000603020000020003" pitchFamily="50" charset="0"/>
                </a:rPr>
                <a:t>budgeting</a:t>
              </a:r>
              <a:r>
                <a:rPr lang="de-DE" sz="1200" kern="0" dirty="0">
                  <a:solidFill>
                    <a:schemeClr val="bg1"/>
                  </a:solidFill>
                  <a:latin typeface="MontrealTS-Light" panose="02000603020000020003" pitchFamily="50" charset="0"/>
                </a:rPr>
                <a:t> </a:t>
              </a:r>
              <a:r>
                <a:rPr lang="de-DE" sz="1200" kern="0" dirty="0" err="1">
                  <a:solidFill>
                    <a:schemeClr val="bg1"/>
                  </a:solidFill>
                  <a:latin typeface="MontrealTS-Light" panose="02000603020000020003" pitchFamily="50" charset="0"/>
                </a:rPr>
                <a:t>process</a:t>
              </a:r>
              <a:endParaRPr lang="de-DE" sz="1200" kern="0" dirty="0">
                <a:solidFill>
                  <a:schemeClr val="bg1"/>
                </a:solidFill>
                <a:latin typeface="MontrealTS-Light" panose="02000603020000020003" pitchFamily="50" charset="0"/>
              </a:endParaRPr>
            </a:p>
            <a:p>
              <a:pPr lvl="0" eaLnBrk="0" fontAlgn="base" hangingPunct="0">
                <a:spcBef>
                  <a:spcPct val="0"/>
                </a:spcBef>
                <a:spcAft>
                  <a:spcPct val="0"/>
                </a:spcAft>
                <a:buFont typeface="Arial" pitchFamily="34" charset="0"/>
                <a:buChar char="•"/>
              </a:pPr>
              <a:r>
                <a:rPr lang="de-DE" sz="1200" kern="0" dirty="0">
                  <a:solidFill>
                    <a:schemeClr val="bg1"/>
                  </a:solidFill>
                  <a:latin typeface="MontrealTS-Light" panose="02000603020000020003" pitchFamily="50" charset="0"/>
                </a:rPr>
                <a:t> </a:t>
              </a:r>
              <a:r>
                <a:rPr lang="de-DE" sz="1200" kern="0" dirty="0" err="1">
                  <a:solidFill>
                    <a:schemeClr val="bg1"/>
                  </a:solidFill>
                  <a:latin typeface="MontrealTS-Light" panose="02000603020000020003" pitchFamily="50" charset="0"/>
                </a:rPr>
                <a:t>Autonomy</a:t>
              </a:r>
              <a:r>
                <a:rPr lang="de-DE" sz="1200" kern="0" dirty="0">
                  <a:solidFill>
                    <a:schemeClr val="bg1"/>
                  </a:solidFill>
                  <a:latin typeface="MontrealTS-Light" panose="02000603020000020003" pitchFamily="50" charset="0"/>
                </a:rPr>
                <a:t> in </a:t>
              </a:r>
              <a:r>
                <a:rPr lang="de-DE" sz="1200" kern="0" dirty="0" err="1">
                  <a:solidFill>
                    <a:schemeClr val="bg1"/>
                  </a:solidFill>
                  <a:latin typeface="MontrealTS-Light" panose="02000603020000020003" pitchFamily="50" charset="0"/>
                </a:rPr>
                <a:t>terms</a:t>
              </a:r>
              <a:r>
                <a:rPr lang="de-DE" sz="1200" kern="0" dirty="0">
                  <a:solidFill>
                    <a:schemeClr val="bg1"/>
                  </a:solidFill>
                  <a:latin typeface="MontrealTS-Light" panose="02000603020000020003" pitchFamily="50" charset="0"/>
                </a:rPr>
                <a:t> </a:t>
              </a:r>
              <a:r>
                <a:rPr lang="de-DE" sz="1200" kern="0" dirty="0" err="1">
                  <a:solidFill>
                    <a:schemeClr val="bg1"/>
                  </a:solidFill>
                  <a:latin typeface="MontrealTS-Light" panose="02000603020000020003" pitchFamily="50" charset="0"/>
                </a:rPr>
                <a:t>of</a:t>
              </a:r>
              <a:r>
                <a:rPr lang="de-DE" sz="1200" kern="0" dirty="0">
                  <a:solidFill>
                    <a:schemeClr val="bg1"/>
                  </a:solidFill>
                  <a:latin typeface="MontrealTS-Light" panose="02000603020000020003" pitchFamily="50" charset="0"/>
                </a:rPr>
                <a:t> </a:t>
              </a:r>
              <a:r>
                <a:rPr lang="de-DE" sz="1200" kern="0" dirty="0" err="1">
                  <a:solidFill>
                    <a:schemeClr val="bg1"/>
                  </a:solidFill>
                  <a:latin typeface="MontrealTS-Light" panose="02000603020000020003" pitchFamily="50" charset="0"/>
                </a:rPr>
                <a:t>staffing</a:t>
              </a:r>
              <a:endParaRPr lang="de-DE" sz="1200" kern="0" dirty="0">
                <a:solidFill>
                  <a:schemeClr val="bg1"/>
                </a:solidFill>
                <a:latin typeface="MontrealTS-Light" panose="02000603020000020003" pitchFamily="50" charset="0"/>
              </a:endParaRPr>
            </a:p>
            <a:p>
              <a:pPr lvl="0" eaLnBrk="0" fontAlgn="base" hangingPunct="0">
                <a:spcBef>
                  <a:spcPct val="0"/>
                </a:spcBef>
                <a:spcAft>
                  <a:spcPct val="0"/>
                </a:spcAft>
                <a:buFont typeface="Arial" pitchFamily="34" charset="0"/>
                <a:buChar char="•"/>
              </a:pPr>
              <a:r>
                <a:rPr lang="de-DE" sz="1200" kern="0" dirty="0">
                  <a:solidFill>
                    <a:schemeClr val="bg1"/>
                  </a:solidFill>
                  <a:latin typeface="MontrealTS-Light" panose="02000603020000020003" pitchFamily="50" charset="0"/>
                </a:rPr>
                <a:t> </a:t>
              </a:r>
              <a:r>
                <a:rPr lang="de-DE" sz="1200" kern="0" dirty="0" err="1">
                  <a:solidFill>
                    <a:schemeClr val="bg1"/>
                  </a:solidFill>
                  <a:latin typeface="MontrealTS-Light" panose="02000603020000020003" pitchFamily="50" charset="0"/>
                </a:rPr>
                <a:t>Autonomy</a:t>
              </a:r>
              <a:r>
                <a:rPr lang="de-DE" sz="1200" kern="0" dirty="0">
                  <a:solidFill>
                    <a:schemeClr val="bg1"/>
                  </a:solidFill>
                  <a:latin typeface="MontrealTS-Light" panose="02000603020000020003" pitchFamily="50" charset="0"/>
                </a:rPr>
                <a:t>: </a:t>
              </a:r>
              <a:r>
                <a:rPr lang="de-DE" sz="1200" kern="0" dirty="0" err="1">
                  <a:solidFill>
                    <a:schemeClr val="bg1"/>
                  </a:solidFill>
                  <a:latin typeface="MontrealTS-Light" panose="02000603020000020003" pitchFamily="50" charset="0"/>
                </a:rPr>
                <a:t>curricula</a:t>
              </a:r>
              <a:r>
                <a:rPr lang="de-DE" sz="1200" kern="0" dirty="0">
                  <a:solidFill>
                    <a:schemeClr val="bg1"/>
                  </a:solidFill>
                  <a:latin typeface="MontrealTS-Light" panose="02000603020000020003" pitchFamily="50" charset="0"/>
                </a:rPr>
                <a:t> </a:t>
              </a:r>
              <a:r>
                <a:rPr lang="de-DE" sz="1200" kern="0" dirty="0" err="1">
                  <a:solidFill>
                    <a:schemeClr val="bg1"/>
                  </a:solidFill>
                  <a:latin typeface="MontrealTS-Light" panose="02000603020000020003" pitchFamily="50" charset="0"/>
                </a:rPr>
                <a:t>and</a:t>
              </a:r>
              <a:r>
                <a:rPr lang="de-DE" sz="1200" kern="0" dirty="0">
                  <a:solidFill>
                    <a:schemeClr val="bg1"/>
                  </a:solidFill>
                  <a:latin typeface="MontrealTS-Light" panose="02000603020000020003" pitchFamily="50" charset="0"/>
                </a:rPr>
                <a:t> </a:t>
              </a:r>
              <a:r>
                <a:rPr lang="de-DE" sz="1200" kern="0" dirty="0" err="1">
                  <a:solidFill>
                    <a:schemeClr val="bg1"/>
                  </a:solidFill>
                  <a:latin typeface="MontrealTS-Light" panose="02000603020000020003" pitchFamily="50" charset="0"/>
                </a:rPr>
                <a:t>organigram</a:t>
              </a:r>
              <a:endParaRPr lang="de-DE" sz="1200" kern="0" dirty="0">
                <a:solidFill>
                  <a:schemeClr val="bg1"/>
                </a:solidFill>
                <a:latin typeface="MontrealTS-Light" panose="02000603020000020003" pitchFamily="50" charset="0"/>
              </a:endParaRPr>
            </a:p>
          </p:txBody>
        </p:sp>
        <p:sp>
          <p:nvSpPr>
            <p:cNvPr id="10" name="Textfeld 10"/>
            <p:cNvSpPr txBox="1"/>
            <p:nvPr/>
          </p:nvSpPr>
          <p:spPr>
            <a:xfrm>
              <a:off x="4675274" y="4847496"/>
              <a:ext cx="3743324" cy="1498282"/>
            </a:xfrm>
            <a:prstGeom prst="roundRect">
              <a:avLst/>
            </a:prstGeom>
            <a:grpFill/>
            <a:ln w="19050">
              <a:solidFill>
                <a:schemeClr val="bg1"/>
              </a:solidFill>
            </a:ln>
          </p:spPr>
          <p:txBody>
            <a:bodyPr wrap="square" rtlCol="0">
              <a:spAutoFit/>
            </a:bodyPr>
            <a:lstStyle/>
            <a:p>
              <a:pPr defTabSz="685800" eaLnBrk="0" fontAlgn="base" hangingPunct="0">
                <a:spcBef>
                  <a:spcPct val="0"/>
                </a:spcBef>
                <a:spcAft>
                  <a:spcPct val="0"/>
                </a:spcAft>
                <a:buFont typeface="Arial" pitchFamily="34" charset="0"/>
                <a:buChar char="•"/>
                <a:defRPr/>
              </a:pPr>
              <a:r>
                <a:rPr lang="de-DE" sz="1100" kern="0" dirty="0">
                  <a:solidFill>
                    <a:schemeClr val="bg1"/>
                  </a:solidFill>
                  <a:latin typeface="MontrealTS-Light" panose="02000603020000020003" pitchFamily="50" charset="0"/>
                </a:rPr>
                <a:t> </a:t>
              </a:r>
              <a:r>
                <a:rPr lang="de-DE" sz="1200" kern="0" dirty="0">
                  <a:solidFill>
                    <a:schemeClr val="bg1"/>
                  </a:solidFill>
                  <a:latin typeface="MontrealTS-Light" panose="02000603020000020003" pitchFamily="50" charset="0"/>
                </a:rPr>
                <a:t>Demand-</a:t>
              </a:r>
              <a:r>
                <a:rPr lang="de-DE" sz="1200" kern="0" dirty="0" err="1">
                  <a:solidFill>
                    <a:schemeClr val="bg1"/>
                  </a:solidFill>
                  <a:latin typeface="MontrealTS-Light" panose="02000603020000020003" pitchFamily="50" charset="0"/>
                </a:rPr>
                <a:t>driven</a:t>
              </a:r>
              <a:r>
                <a:rPr lang="de-DE" sz="1200" kern="0" dirty="0">
                  <a:solidFill>
                    <a:schemeClr val="bg1"/>
                  </a:solidFill>
                  <a:latin typeface="MontrealTS-Light" panose="02000603020000020003" pitchFamily="50" charset="0"/>
                </a:rPr>
                <a:t> </a:t>
              </a:r>
              <a:r>
                <a:rPr lang="de-DE" sz="1200" kern="0" dirty="0" err="1">
                  <a:solidFill>
                    <a:schemeClr val="bg1"/>
                  </a:solidFill>
                  <a:latin typeface="MontrealTS-Light" panose="02000603020000020003" pitchFamily="50" charset="0"/>
                </a:rPr>
                <a:t>by</a:t>
              </a:r>
              <a:r>
                <a:rPr lang="de-DE" sz="1200" kern="0" dirty="0">
                  <a:solidFill>
                    <a:schemeClr val="bg1"/>
                  </a:solidFill>
                  <a:latin typeface="MontrealTS-Light" panose="02000603020000020003" pitchFamily="50" charset="0"/>
                </a:rPr>
                <a:t> </a:t>
              </a:r>
              <a:r>
                <a:rPr lang="de-DE" sz="1200" kern="0" dirty="0" err="1">
                  <a:solidFill>
                    <a:schemeClr val="bg1"/>
                  </a:solidFill>
                  <a:latin typeface="MontrealTS-Light" panose="02000603020000020003" pitchFamily="50" charset="0"/>
                </a:rPr>
                <a:t>region</a:t>
              </a:r>
              <a:r>
                <a:rPr lang="de-DE" sz="1200" kern="0" dirty="0">
                  <a:solidFill>
                    <a:schemeClr val="bg1"/>
                  </a:solidFill>
                  <a:latin typeface="MontrealTS-Light" panose="02000603020000020003" pitchFamily="50" charset="0"/>
                </a:rPr>
                <a:t> </a:t>
              </a:r>
              <a:br>
                <a:rPr lang="de-DE" sz="1200" kern="0" dirty="0">
                  <a:solidFill>
                    <a:schemeClr val="bg1"/>
                  </a:solidFill>
                  <a:latin typeface="MontrealTS-Light" panose="02000603020000020003" pitchFamily="50" charset="0"/>
                </a:rPr>
              </a:br>
              <a:r>
                <a:rPr lang="de-DE" sz="1200" kern="0" dirty="0">
                  <a:solidFill>
                    <a:schemeClr val="bg1"/>
                  </a:solidFill>
                  <a:latin typeface="MontrealTS-Light" panose="02000603020000020003" pitchFamily="50" charset="0"/>
                </a:rPr>
                <a:t>  (</a:t>
              </a:r>
              <a:r>
                <a:rPr lang="de-DE" sz="1200" kern="0" dirty="0" err="1">
                  <a:solidFill>
                    <a:schemeClr val="bg1"/>
                  </a:solidFill>
                  <a:latin typeface="MontrealTS-Light" panose="02000603020000020003" pitchFamily="50" charset="0"/>
                </a:rPr>
                <a:t>economy</a:t>
              </a:r>
              <a:r>
                <a:rPr lang="de-DE" sz="1200" kern="0" dirty="0">
                  <a:solidFill>
                    <a:schemeClr val="bg1"/>
                  </a:solidFill>
                  <a:latin typeface="MontrealTS-Light" panose="02000603020000020003" pitchFamily="50" charset="0"/>
                </a:rPr>
                <a:t>, </a:t>
              </a:r>
              <a:r>
                <a:rPr lang="de-DE" sz="1200" kern="0" dirty="0" err="1">
                  <a:solidFill>
                    <a:schemeClr val="bg1"/>
                  </a:solidFill>
                  <a:latin typeface="MontrealTS-Light" panose="02000603020000020003" pitchFamily="50" charset="0"/>
                </a:rPr>
                <a:t>specific</a:t>
              </a:r>
              <a:r>
                <a:rPr lang="de-DE" sz="1200" kern="0" dirty="0">
                  <a:solidFill>
                    <a:schemeClr val="bg1"/>
                  </a:solidFill>
                  <a:latin typeface="MontrealTS-Light" panose="02000603020000020003" pitchFamily="50" charset="0"/>
                </a:rPr>
                <a:t> </a:t>
              </a:r>
              <a:r>
                <a:rPr lang="de-DE" sz="1200" kern="0" dirty="0" err="1">
                  <a:solidFill>
                    <a:schemeClr val="bg1"/>
                  </a:solidFill>
                  <a:latin typeface="MontrealTS-Light" panose="02000603020000020003" pitchFamily="50" charset="0"/>
                </a:rPr>
                <a:t>target</a:t>
              </a:r>
              <a:r>
                <a:rPr lang="de-DE" sz="1200" kern="0" dirty="0">
                  <a:solidFill>
                    <a:schemeClr val="bg1"/>
                  </a:solidFill>
                  <a:latin typeface="MontrealTS-Light" panose="02000603020000020003" pitchFamily="50" charset="0"/>
                </a:rPr>
                <a:t> </a:t>
              </a:r>
              <a:r>
                <a:rPr lang="de-DE" sz="1200" kern="0" dirty="0" err="1">
                  <a:solidFill>
                    <a:schemeClr val="bg1"/>
                  </a:solidFill>
                  <a:latin typeface="MontrealTS-Light" panose="02000603020000020003" pitchFamily="50" charset="0"/>
                </a:rPr>
                <a:t>groups</a:t>
              </a:r>
              <a:r>
                <a:rPr lang="de-DE" sz="1200" kern="0" dirty="0">
                  <a:solidFill>
                    <a:schemeClr val="bg1"/>
                  </a:solidFill>
                  <a:latin typeface="MontrealTS-Light" panose="02000603020000020003" pitchFamily="50" charset="0"/>
                </a:rPr>
                <a:t> etc.) </a:t>
              </a:r>
            </a:p>
            <a:p>
              <a:pPr defTabSz="685800" eaLnBrk="0" fontAlgn="base" hangingPunct="0">
                <a:spcBef>
                  <a:spcPct val="0"/>
                </a:spcBef>
                <a:spcAft>
                  <a:spcPct val="0"/>
                </a:spcAft>
                <a:buFont typeface="Arial" pitchFamily="34" charset="0"/>
                <a:buChar char="•"/>
                <a:defRPr/>
              </a:pPr>
              <a:r>
                <a:rPr lang="de-DE" sz="1200" kern="0" dirty="0">
                  <a:solidFill>
                    <a:schemeClr val="bg1"/>
                  </a:solidFill>
                  <a:latin typeface="MontrealTS-Light" panose="02000603020000020003" pitchFamily="50" charset="0"/>
                </a:rPr>
                <a:t> Regional-</a:t>
              </a:r>
              <a:r>
                <a:rPr lang="de-DE" sz="1200" kern="0" dirty="0" err="1">
                  <a:solidFill>
                    <a:schemeClr val="bg1"/>
                  </a:solidFill>
                  <a:latin typeface="MontrealTS-Light" panose="02000603020000020003" pitchFamily="50" charset="0"/>
                </a:rPr>
                <a:t>specific</a:t>
              </a:r>
              <a:r>
                <a:rPr lang="de-DE" sz="1200" kern="0" dirty="0">
                  <a:solidFill>
                    <a:schemeClr val="bg1"/>
                  </a:solidFill>
                  <a:latin typeface="MontrealTS-Light" panose="02000603020000020003" pitchFamily="50" charset="0"/>
                </a:rPr>
                <a:t> </a:t>
              </a:r>
              <a:r>
                <a:rPr lang="de-DE" sz="1200" kern="0" dirty="0" err="1">
                  <a:solidFill>
                    <a:schemeClr val="bg1"/>
                  </a:solidFill>
                  <a:latin typeface="MontrealTS-Light" panose="02000603020000020003" pitchFamily="50" charset="0"/>
                </a:rPr>
                <a:t>innovations</a:t>
              </a:r>
              <a:r>
                <a:rPr lang="de-DE" sz="1200" kern="0" dirty="0">
                  <a:solidFill>
                    <a:schemeClr val="bg1"/>
                  </a:solidFill>
                  <a:latin typeface="MontrealTS-Light" panose="02000603020000020003" pitchFamily="50" charset="0"/>
                </a:rPr>
                <a:t>  </a:t>
              </a:r>
            </a:p>
            <a:p>
              <a:pPr defTabSz="685800" eaLnBrk="0" fontAlgn="base" hangingPunct="0">
                <a:spcBef>
                  <a:spcPct val="0"/>
                </a:spcBef>
                <a:spcAft>
                  <a:spcPct val="0"/>
                </a:spcAft>
                <a:buFont typeface="Arial" pitchFamily="34" charset="0"/>
                <a:buChar char="•"/>
                <a:defRPr/>
              </a:pPr>
              <a:r>
                <a:rPr lang="de-DE" sz="1200" kern="0" dirty="0">
                  <a:solidFill>
                    <a:schemeClr val="bg1"/>
                  </a:solidFill>
                  <a:latin typeface="MontrealTS-Light" panose="02000603020000020003" pitchFamily="50" charset="0"/>
                </a:rPr>
                <a:t> </a:t>
              </a:r>
              <a:r>
                <a:rPr lang="de-DE" sz="1200" kern="0" dirty="0" err="1">
                  <a:solidFill>
                    <a:schemeClr val="bg1"/>
                  </a:solidFill>
                  <a:latin typeface="MontrealTS-Light" panose="02000603020000020003" pitchFamily="50" charset="0"/>
                </a:rPr>
                <a:t>Lifelong</a:t>
              </a:r>
              <a:r>
                <a:rPr lang="de-DE" sz="1200" kern="0" dirty="0">
                  <a:solidFill>
                    <a:schemeClr val="bg1"/>
                  </a:solidFill>
                  <a:latin typeface="MontrealTS-Light" panose="02000603020000020003" pitchFamily="50" charset="0"/>
                </a:rPr>
                <a:t> </a:t>
              </a:r>
              <a:r>
                <a:rPr lang="de-DE" sz="1200" kern="0" dirty="0" err="1">
                  <a:solidFill>
                    <a:schemeClr val="bg1"/>
                  </a:solidFill>
                  <a:latin typeface="MontrealTS-Light" panose="02000603020000020003" pitchFamily="50" charset="0"/>
                </a:rPr>
                <a:t>learning</a:t>
              </a:r>
              <a:endParaRPr lang="de-DE" sz="1200" kern="0" dirty="0">
                <a:solidFill>
                  <a:schemeClr val="bg1"/>
                </a:solidFill>
                <a:latin typeface="MontrealTS-Light" panose="02000603020000020003" pitchFamily="50" charset="0"/>
              </a:endParaRPr>
            </a:p>
            <a:p>
              <a:pPr defTabSz="685800" eaLnBrk="0" fontAlgn="base" hangingPunct="0">
                <a:spcBef>
                  <a:spcPct val="0"/>
                </a:spcBef>
                <a:spcAft>
                  <a:spcPct val="0"/>
                </a:spcAft>
                <a:buFont typeface="Arial" pitchFamily="34" charset="0"/>
                <a:buChar char="•"/>
                <a:defRPr/>
              </a:pPr>
              <a:r>
                <a:rPr lang="de-DE" sz="1200" kern="0" dirty="0">
                  <a:solidFill>
                    <a:schemeClr val="bg1"/>
                  </a:solidFill>
                  <a:latin typeface="MontrealTS-Light" panose="02000603020000020003" pitchFamily="50" charset="0"/>
                </a:rPr>
                <a:t> Regional </a:t>
              </a:r>
              <a:r>
                <a:rPr lang="de-DE" sz="1200" kern="0" dirty="0" err="1">
                  <a:solidFill>
                    <a:schemeClr val="bg1"/>
                  </a:solidFill>
                  <a:latin typeface="MontrealTS-Light" panose="02000603020000020003" pitchFamily="50" charset="0"/>
                </a:rPr>
                <a:t>educational</a:t>
              </a:r>
              <a:r>
                <a:rPr lang="de-DE" sz="1200" kern="0" dirty="0">
                  <a:solidFill>
                    <a:schemeClr val="bg1"/>
                  </a:solidFill>
                  <a:latin typeface="MontrealTS-Light" panose="02000603020000020003" pitchFamily="50" charset="0"/>
                </a:rPr>
                <a:t> </a:t>
              </a:r>
              <a:r>
                <a:rPr lang="de-DE" sz="1200" kern="0" dirty="0" err="1">
                  <a:solidFill>
                    <a:schemeClr val="bg1"/>
                  </a:solidFill>
                  <a:latin typeface="MontrealTS-Light" panose="02000603020000020003" pitchFamily="50" charset="0"/>
                </a:rPr>
                <a:t>planning</a:t>
              </a:r>
              <a:endParaRPr lang="de-DE" sz="1200" kern="0" dirty="0">
                <a:solidFill>
                  <a:schemeClr val="bg1"/>
                </a:solidFill>
                <a:latin typeface="MontrealTS-Light" panose="02000603020000020003" pitchFamily="50" charset="0"/>
              </a:endParaRPr>
            </a:p>
          </p:txBody>
        </p:sp>
        <p:sp>
          <p:nvSpPr>
            <p:cNvPr id="11" name="Textfeld 12"/>
            <p:cNvSpPr txBox="1"/>
            <p:nvPr/>
          </p:nvSpPr>
          <p:spPr>
            <a:xfrm>
              <a:off x="8826710" y="2412630"/>
              <a:ext cx="1571625" cy="697626"/>
            </a:xfrm>
            <a:prstGeom prst="rect">
              <a:avLst/>
            </a:prstGeom>
            <a:grpFill/>
            <a:ln>
              <a:solidFill>
                <a:schemeClr val="bg2"/>
              </a:solidFill>
            </a:ln>
          </p:spPr>
          <p:txBody>
            <a:bodyPr wrap="square" rtlCol="0">
              <a:spAutoFit/>
            </a:bodyPr>
            <a:lstStyle/>
            <a:p>
              <a:pPr algn="ctr" eaLnBrk="0" fontAlgn="base" hangingPunct="0">
                <a:spcBef>
                  <a:spcPct val="0"/>
                </a:spcBef>
                <a:spcAft>
                  <a:spcPct val="0"/>
                </a:spcAft>
              </a:pPr>
              <a:r>
                <a:rPr lang="de-DE" sz="1400" b="1" dirty="0" err="1">
                  <a:solidFill>
                    <a:schemeClr val="bg1"/>
                  </a:solidFill>
                  <a:latin typeface="MontrealTS-Light" panose="02000603020000020003" pitchFamily="50" charset="0"/>
                </a:rPr>
                <a:t>External</a:t>
              </a:r>
              <a:r>
                <a:rPr lang="de-DE" sz="1400" b="1" dirty="0">
                  <a:solidFill>
                    <a:schemeClr val="bg1"/>
                  </a:solidFill>
                  <a:latin typeface="MontrealTS-Light" panose="02000603020000020003" pitchFamily="50" charset="0"/>
                </a:rPr>
                <a:t> </a:t>
              </a:r>
              <a:r>
                <a:rPr lang="de-DE" sz="1400" b="1" dirty="0" err="1">
                  <a:solidFill>
                    <a:schemeClr val="bg1"/>
                  </a:solidFill>
                  <a:latin typeface="MontrealTS-Light" panose="02000603020000020003" pitchFamily="50" charset="0"/>
                </a:rPr>
                <a:t>Governance</a:t>
              </a:r>
              <a:endParaRPr lang="de-DE" sz="1400" b="1" dirty="0">
                <a:solidFill>
                  <a:schemeClr val="bg1"/>
                </a:solidFill>
                <a:latin typeface="MontrealTS-Light" panose="02000603020000020003" pitchFamily="50" charset="0"/>
              </a:endParaRPr>
            </a:p>
          </p:txBody>
        </p:sp>
        <p:sp>
          <p:nvSpPr>
            <p:cNvPr id="12" name="Textfeld 13"/>
            <p:cNvSpPr txBox="1"/>
            <p:nvPr/>
          </p:nvSpPr>
          <p:spPr>
            <a:xfrm>
              <a:off x="8826710" y="3851302"/>
              <a:ext cx="1836790" cy="697626"/>
            </a:xfrm>
            <a:prstGeom prst="rect">
              <a:avLst/>
            </a:prstGeom>
            <a:grpFill/>
            <a:ln>
              <a:solidFill>
                <a:schemeClr val="bg2"/>
              </a:solidFill>
            </a:ln>
          </p:spPr>
          <p:txBody>
            <a:bodyPr wrap="square" rtlCol="0">
              <a:spAutoFit/>
            </a:bodyPr>
            <a:lstStyle/>
            <a:p>
              <a:pPr algn="ctr" eaLnBrk="0" fontAlgn="base" hangingPunct="0">
                <a:spcBef>
                  <a:spcPct val="0"/>
                </a:spcBef>
                <a:spcAft>
                  <a:spcPct val="0"/>
                </a:spcAft>
              </a:pPr>
              <a:r>
                <a:rPr lang="de-DE" sz="1400" b="1" dirty="0">
                  <a:solidFill>
                    <a:schemeClr val="bg1"/>
                  </a:solidFill>
                  <a:latin typeface="MontrealTS-Light" panose="02000603020000020003" pitchFamily="50" charset="0"/>
                </a:rPr>
                <a:t>Internal</a:t>
              </a:r>
            </a:p>
            <a:p>
              <a:pPr algn="ctr" eaLnBrk="0" fontAlgn="base" hangingPunct="0">
                <a:spcBef>
                  <a:spcPct val="0"/>
                </a:spcBef>
                <a:spcAft>
                  <a:spcPct val="0"/>
                </a:spcAft>
              </a:pPr>
              <a:r>
                <a:rPr lang="de-DE" sz="1400" b="1" dirty="0">
                  <a:solidFill>
                    <a:schemeClr val="bg1"/>
                  </a:solidFill>
                  <a:latin typeface="MontrealTS-Light" panose="02000603020000020003" pitchFamily="50" charset="0"/>
                </a:rPr>
                <a:t>Management</a:t>
              </a:r>
            </a:p>
          </p:txBody>
        </p:sp>
        <p:sp>
          <p:nvSpPr>
            <p:cNvPr id="13" name="Textfeld 14"/>
            <p:cNvSpPr txBox="1"/>
            <p:nvPr/>
          </p:nvSpPr>
          <p:spPr>
            <a:xfrm>
              <a:off x="8850773" y="5484633"/>
              <a:ext cx="1676400" cy="697626"/>
            </a:xfrm>
            <a:prstGeom prst="rect">
              <a:avLst/>
            </a:prstGeom>
            <a:grpFill/>
            <a:ln>
              <a:solidFill>
                <a:schemeClr val="bg2"/>
              </a:solidFill>
            </a:ln>
          </p:spPr>
          <p:txBody>
            <a:bodyPr wrap="square" rtlCol="0">
              <a:spAutoFit/>
            </a:bodyPr>
            <a:lstStyle/>
            <a:p>
              <a:pPr algn="ctr" eaLnBrk="0" fontAlgn="base" hangingPunct="0">
                <a:spcBef>
                  <a:spcPct val="0"/>
                </a:spcBef>
                <a:spcAft>
                  <a:spcPct val="0"/>
                </a:spcAft>
              </a:pPr>
              <a:r>
                <a:rPr lang="de-DE" sz="1400" b="1" dirty="0">
                  <a:solidFill>
                    <a:schemeClr val="bg1"/>
                  </a:solidFill>
                  <a:latin typeface="MontrealTS-Light" panose="02000603020000020003" pitchFamily="50" charset="0"/>
                </a:rPr>
                <a:t>Regional</a:t>
              </a:r>
              <a:br>
                <a:rPr lang="de-DE" sz="1400" b="1" dirty="0">
                  <a:solidFill>
                    <a:schemeClr val="bg1"/>
                  </a:solidFill>
                  <a:latin typeface="MontrealTS-Light" panose="02000603020000020003" pitchFamily="50" charset="0"/>
                </a:rPr>
              </a:br>
              <a:r>
                <a:rPr lang="de-DE" sz="1400" b="1" dirty="0" err="1">
                  <a:solidFill>
                    <a:schemeClr val="bg1"/>
                  </a:solidFill>
                  <a:latin typeface="MontrealTS-Light" panose="02000603020000020003" pitchFamily="50" charset="0"/>
                </a:rPr>
                <a:t>Cooperation</a:t>
              </a:r>
              <a:endParaRPr lang="de-DE" sz="1400" b="1" dirty="0">
                <a:solidFill>
                  <a:schemeClr val="bg1"/>
                </a:solidFill>
                <a:latin typeface="MontrealTS-Light" panose="02000603020000020003" pitchFamily="50" charset="0"/>
              </a:endParaRPr>
            </a:p>
          </p:txBody>
        </p:sp>
        <p:cxnSp>
          <p:nvCxnSpPr>
            <p:cNvPr id="16" name="Gerade Verbindung mit Pfeil 20"/>
            <p:cNvCxnSpPr>
              <a:stCxn id="7" idx="3"/>
            </p:cNvCxnSpPr>
            <p:nvPr/>
          </p:nvCxnSpPr>
          <p:spPr bwMode="auto">
            <a:xfrm>
              <a:off x="3494674" y="5237033"/>
              <a:ext cx="1001472" cy="155931"/>
            </a:xfrm>
            <a:prstGeom prst="straightConnector1">
              <a:avLst/>
            </a:prstGeom>
            <a:grpFill/>
            <a:ln w="19050" cap="flat" cmpd="sng" algn="ctr">
              <a:solidFill>
                <a:schemeClr val="bg2"/>
              </a:solidFill>
              <a:prstDash val="solid"/>
              <a:round/>
              <a:headEnd type="none" w="med" len="med"/>
              <a:tailEnd type="arrow"/>
            </a:ln>
            <a:effectLst/>
          </p:spPr>
        </p:cxnSp>
        <p:sp>
          <p:nvSpPr>
            <p:cNvPr id="17" name="Textfeld 21"/>
            <p:cNvSpPr txBox="1"/>
            <p:nvPr/>
          </p:nvSpPr>
          <p:spPr>
            <a:xfrm>
              <a:off x="1512973" y="2757127"/>
              <a:ext cx="2238375" cy="307776"/>
            </a:xfrm>
            <a:prstGeom prst="rect">
              <a:avLst/>
            </a:prstGeom>
            <a:grpFill/>
            <a:ln>
              <a:solidFill>
                <a:schemeClr val="bg2"/>
              </a:solidFill>
            </a:ln>
          </p:spPr>
          <p:txBody>
            <a:bodyPr wrap="square" rtlCol="0">
              <a:spAutoFit/>
            </a:bodyPr>
            <a:lstStyle>
              <a:defPPr>
                <a:defRPr lang="en-US"/>
              </a:defPPr>
              <a:lvl1pPr algn="ctr" eaLnBrk="0" fontAlgn="base" hangingPunct="0">
                <a:spcBef>
                  <a:spcPct val="0"/>
                </a:spcBef>
                <a:spcAft>
                  <a:spcPct val="0"/>
                </a:spcAft>
                <a:defRPr sz="1200" b="1">
                  <a:solidFill>
                    <a:srgbClr val="002060"/>
                  </a:solidFill>
                </a:defRPr>
              </a:lvl1pPr>
            </a:lstStyle>
            <a:p>
              <a:endParaRPr lang="de-DE" sz="900" dirty="0">
                <a:solidFill>
                  <a:schemeClr val="bg1"/>
                </a:solidFill>
                <a:latin typeface="MontrealTS-Light" panose="02000603020000020003" pitchFamily="50" charset="0"/>
              </a:endParaRPr>
            </a:p>
          </p:txBody>
        </p:sp>
        <p:sp>
          <p:nvSpPr>
            <p:cNvPr id="18" name="Textfeld 22"/>
            <p:cNvSpPr txBox="1"/>
            <p:nvPr/>
          </p:nvSpPr>
          <p:spPr>
            <a:xfrm>
              <a:off x="4930317" y="1207544"/>
              <a:ext cx="3105149" cy="369332"/>
            </a:xfrm>
            <a:prstGeom prst="rect">
              <a:avLst/>
            </a:prstGeom>
            <a:grpFill/>
            <a:ln>
              <a:solidFill>
                <a:schemeClr val="bg2"/>
              </a:solidFill>
            </a:ln>
          </p:spPr>
          <p:txBody>
            <a:bodyPr wrap="square" rtlCol="0">
              <a:spAutoFit/>
            </a:bodyPr>
            <a:lstStyle/>
            <a:p>
              <a:pPr algn="ctr" eaLnBrk="0" fontAlgn="base" hangingPunct="0">
                <a:spcBef>
                  <a:spcPct val="0"/>
                </a:spcBef>
                <a:spcAft>
                  <a:spcPct val="0"/>
                </a:spcAft>
              </a:pPr>
              <a:r>
                <a:rPr lang="de-DE" sz="1200" b="1" dirty="0">
                  <a:solidFill>
                    <a:schemeClr val="bg1"/>
                  </a:solidFill>
                  <a:latin typeface="MontrealTS-Light" panose="02000603020000020003" pitchFamily="50" charset="0"/>
                </a:rPr>
                <a:t>(Semi-) </a:t>
              </a:r>
              <a:r>
                <a:rPr lang="de-DE" sz="1200" b="1" dirty="0" err="1">
                  <a:solidFill>
                    <a:schemeClr val="bg1"/>
                  </a:solidFill>
                  <a:latin typeface="MontrealTS-Light" panose="02000603020000020003" pitchFamily="50" charset="0"/>
                </a:rPr>
                <a:t>Autonomous</a:t>
              </a:r>
              <a:r>
                <a:rPr lang="de-DE" sz="1200" b="1" dirty="0">
                  <a:solidFill>
                    <a:schemeClr val="bg1"/>
                  </a:solidFill>
                  <a:latin typeface="MontrealTS-Light" panose="02000603020000020003" pitchFamily="50" charset="0"/>
                </a:rPr>
                <a:t> VET </a:t>
              </a:r>
              <a:r>
                <a:rPr lang="de-DE" sz="1200" b="1" dirty="0" err="1">
                  <a:solidFill>
                    <a:schemeClr val="bg1"/>
                  </a:solidFill>
                  <a:latin typeface="MontrealTS-Light" panose="02000603020000020003" pitchFamily="50" charset="0"/>
                </a:rPr>
                <a:t>Centre</a:t>
              </a:r>
              <a:endParaRPr lang="de-DE" sz="1200" b="1" dirty="0">
                <a:solidFill>
                  <a:schemeClr val="bg1"/>
                </a:solidFill>
                <a:latin typeface="MontrealTS-Light" panose="02000603020000020003" pitchFamily="50" charset="0"/>
              </a:endParaRPr>
            </a:p>
          </p:txBody>
        </p:sp>
      </p:grpSp>
      <p:sp>
        <p:nvSpPr>
          <p:cNvPr id="19" name="Title 1"/>
          <p:cNvSpPr txBox="1">
            <a:spLocks/>
          </p:cNvSpPr>
          <p:nvPr/>
        </p:nvSpPr>
        <p:spPr>
          <a:xfrm>
            <a:off x="323528" y="252898"/>
            <a:ext cx="7886700" cy="869599"/>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accent1">
                    <a:lumMod val="75000"/>
                  </a:schemeClr>
                </a:solidFill>
                <a:latin typeface="Arial" panose="020B0604020202020204" pitchFamily="34" charset="0"/>
                <a:ea typeface="+mj-ea"/>
                <a:cs typeface="Arial" panose="020B0604020202020204" pitchFamily="34" charset="0"/>
              </a:defRPr>
            </a:lvl1pPr>
          </a:lstStyle>
          <a:p>
            <a:pPr algn="ctr"/>
            <a:r>
              <a:rPr lang="en-GB" sz="2400" b="1" dirty="0">
                <a:solidFill>
                  <a:schemeClr val="bg1"/>
                </a:solidFill>
                <a:latin typeface="MontrealTS-Bold" panose="02000503020000020003" pitchFamily="50" charset="0"/>
                <a:ea typeface="+mn-ea"/>
                <a:cs typeface="+mn-cs"/>
              </a:rPr>
              <a:t>From traditional VET schooling to more autonomy  </a:t>
            </a:r>
          </a:p>
        </p:txBody>
      </p:sp>
      <p:grpSp>
        <p:nvGrpSpPr>
          <p:cNvPr id="20" name="Group 19">
            <a:extLst>
              <a:ext uri="{FF2B5EF4-FFF2-40B4-BE49-F238E27FC236}">
                <a16:creationId xmlns:a16="http://schemas.microsoft.com/office/drawing/2014/main" id="{37B077AB-903B-4195-A0F4-AC6F7929EF43}"/>
              </a:ext>
            </a:extLst>
          </p:cNvPr>
          <p:cNvGrpSpPr/>
          <p:nvPr/>
        </p:nvGrpSpPr>
        <p:grpSpPr>
          <a:xfrm>
            <a:off x="739965" y="1779663"/>
            <a:ext cx="1561428" cy="1556374"/>
            <a:chOff x="555782" y="3180984"/>
            <a:chExt cx="1443391" cy="1479240"/>
          </a:xfrm>
        </p:grpSpPr>
        <p:sp>
          <p:nvSpPr>
            <p:cNvPr id="21" name="Rectangle 20">
              <a:extLst>
                <a:ext uri="{FF2B5EF4-FFF2-40B4-BE49-F238E27FC236}">
                  <a16:creationId xmlns:a16="http://schemas.microsoft.com/office/drawing/2014/main" id="{E2426E5F-EF98-4040-BE5D-6E44E2A628FE}"/>
                </a:ext>
              </a:extLst>
            </p:cNvPr>
            <p:cNvSpPr/>
            <p:nvPr/>
          </p:nvSpPr>
          <p:spPr>
            <a:xfrm>
              <a:off x="555782" y="4043692"/>
              <a:ext cx="1443391" cy="61653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r>
                <a:rPr lang="de-DE" sz="1400" b="1" dirty="0" smtClean="0">
                  <a:solidFill>
                    <a:schemeClr val="tx2"/>
                  </a:solidFill>
                  <a:latin typeface="MontrealTS-Light" panose="02000603020000020003" pitchFamily="50" charset="0"/>
                  <a:cs typeface="Arial" panose="020B0604020202020204" pitchFamily="34" charset="0"/>
                </a:rPr>
                <a:t>Traditional </a:t>
              </a:r>
              <a:r>
                <a:rPr lang="de-DE" sz="1400" b="1" dirty="0">
                  <a:solidFill>
                    <a:schemeClr val="tx2"/>
                  </a:solidFill>
                  <a:latin typeface="MontrealTS-Light" panose="02000603020000020003" pitchFamily="50" charset="0"/>
                  <a:cs typeface="Arial" panose="020B0604020202020204" pitchFamily="34" charset="0"/>
                </a:rPr>
                <a:t>VET </a:t>
              </a:r>
              <a:r>
                <a:rPr lang="de-DE" sz="1400" b="1" dirty="0" err="1">
                  <a:solidFill>
                    <a:schemeClr val="tx2"/>
                  </a:solidFill>
                  <a:latin typeface="MontrealTS-Light" panose="02000603020000020003" pitchFamily="50" charset="0"/>
                  <a:cs typeface="Arial" panose="020B0604020202020204" pitchFamily="34" charset="0"/>
                </a:rPr>
                <a:t>schooling</a:t>
              </a:r>
              <a:endParaRPr lang="de-DE" sz="1400" b="1" dirty="0">
                <a:solidFill>
                  <a:schemeClr val="tx2"/>
                </a:solidFill>
                <a:latin typeface="MontrealTS-Light" panose="02000603020000020003" pitchFamily="50" charset="0"/>
                <a:cs typeface="Arial" panose="020B0604020202020204" pitchFamily="34" charset="0"/>
              </a:endParaRPr>
            </a:p>
          </p:txBody>
        </p:sp>
        <p:sp>
          <p:nvSpPr>
            <p:cNvPr id="22" name="Oval 21">
              <a:extLst>
                <a:ext uri="{FF2B5EF4-FFF2-40B4-BE49-F238E27FC236}">
                  <a16:creationId xmlns:a16="http://schemas.microsoft.com/office/drawing/2014/main" id="{A2EE7C8A-257A-411A-A3F6-74E0AB140977}"/>
                </a:ext>
              </a:extLst>
            </p:cNvPr>
            <p:cNvSpPr/>
            <p:nvPr/>
          </p:nvSpPr>
          <p:spPr>
            <a:xfrm>
              <a:off x="894324" y="3180984"/>
              <a:ext cx="756407" cy="75640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latin typeface="Arial" panose="020B0604020202020204" pitchFamily="34" charset="0"/>
                <a:cs typeface="Arial" panose="020B0604020202020204" pitchFamily="34" charset="0"/>
              </a:endParaRPr>
            </a:p>
          </p:txBody>
        </p:sp>
      </p:grpSp>
      <p:sp>
        <p:nvSpPr>
          <p:cNvPr id="24" name="Parallelogram 15">
            <a:extLst>
              <a:ext uri="{FF2B5EF4-FFF2-40B4-BE49-F238E27FC236}">
                <a16:creationId xmlns:a16="http://schemas.microsoft.com/office/drawing/2014/main" id="{24ABDD0B-564D-4579-ACF2-A3B23447A0E6}"/>
              </a:ext>
            </a:extLst>
          </p:cNvPr>
          <p:cNvSpPr/>
          <p:nvPr/>
        </p:nvSpPr>
        <p:spPr>
          <a:xfrm rot="16200000">
            <a:off x="1248938" y="1939263"/>
            <a:ext cx="477483" cy="531416"/>
          </a:xfrm>
          <a:custGeom>
            <a:avLst/>
            <a:gdLst/>
            <a:ahLst/>
            <a:cxnLst/>
            <a:rect l="l" t="t" r="r" b="b"/>
            <a:pathLst>
              <a:path w="2993176" h="3240001">
                <a:moveTo>
                  <a:pt x="1299907" y="647892"/>
                </a:moveTo>
                <a:lnTo>
                  <a:pt x="665509" y="1620000"/>
                </a:lnTo>
                <a:lnTo>
                  <a:pt x="1299907" y="2592108"/>
                </a:lnTo>
                <a:lnTo>
                  <a:pt x="634398" y="2592108"/>
                </a:lnTo>
                <a:lnTo>
                  <a:pt x="0" y="1620000"/>
                </a:lnTo>
                <a:lnTo>
                  <a:pt x="634398" y="647892"/>
                </a:lnTo>
                <a:close/>
                <a:moveTo>
                  <a:pt x="2993176" y="1620001"/>
                </a:moveTo>
                <a:lnTo>
                  <a:pt x="1913056" y="3240001"/>
                </a:lnTo>
                <a:lnTo>
                  <a:pt x="1782206" y="3043749"/>
                </a:lnTo>
                <a:lnTo>
                  <a:pt x="1110064" y="3043749"/>
                </a:lnTo>
                <a:cubicBezTo>
                  <a:pt x="1089036" y="3096599"/>
                  <a:pt x="1037333" y="3133759"/>
                  <a:pt x="976952" y="3133759"/>
                </a:cubicBezTo>
                <a:cubicBezTo>
                  <a:pt x="923853" y="3133759"/>
                  <a:pt x="877466" y="3105022"/>
                  <a:pt x="854540" y="3061058"/>
                </a:cubicBezTo>
                <a:lnTo>
                  <a:pt x="302383" y="3169763"/>
                </a:lnTo>
                <a:lnTo>
                  <a:pt x="302383" y="2809723"/>
                </a:lnTo>
                <a:lnTo>
                  <a:pt x="854540" y="2918427"/>
                </a:lnTo>
                <a:cubicBezTo>
                  <a:pt x="877466" y="2874463"/>
                  <a:pt x="923853" y="2845727"/>
                  <a:pt x="976952" y="2845727"/>
                </a:cubicBezTo>
                <a:cubicBezTo>
                  <a:pt x="1037333" y="2845727"/>
                  <a:pt x="1089036" y="2882887"/>
                  <a:pt x="1110064" y="2935737"/>
                </a:cubicBezTo>
                <a:lnTo>
                  <a:pt x="1710190" y="2935737"/>
                </a:lnTo>
                <a:lnTo>
                  <a:pt x="832936" y="1620001"/>
                </a:lnTo>
                <a:lnTo>
                  <a:pt x="1913056" y="0"/>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pic>
        <p:nvPicPr>
          <p:cNvPr id="28" name="Picture 27"/>
          <p:cNvPicPr>
            <a:picLocks noChangeAspect="1"/>
          </p:cNvPicPr>
          <p:nvPr/>
        </p:nvPicPr>
        <p:blipFill>
          <a:blip r:embed="rId2">
            <a:biLevel thresh="25000"/>
          </a:blip>
          <a:stretch>
            <a:fillRect/>
          </a:stretch>
        </p:blipFill>
        <p:spPr>
          <a:xfrm rot="20397416">
            <a:off x="2142094" y="1606808"/>
            <a:ext cx="789955" cy="305088"/>
          </a:xfrm>
          <a:prstGeom prst="rect">
            <a:avLst/>
          </a:prstGeom>
        </p:spPr>
      </p:pic>
      <p:pic>
        <p:nvPicPr>
          <p:cNvPr id="29" name="Picture 28"/>
          <p:cNvPicPr>
            <a:picLocks noChangeAspect="1"/>
          </p:cNvPicPr>
          <p:nvPr/>
        </p:nvPicPr>
        <p:blipFill>
          <a:blip r:embed="rId2">
            <a:biLevel thresh="25000"/>
          </a:blip>
          <a:stretch>
            <a:fillRect/>
          </a:stretch>
        </p:blipFill>
        <p:spPr>
          <a:xfrm rot="2568375">
            <a:off x="2217503" y="3194108"/>
            <a:ext cx="789955" cy="305088"/>
          </a:xfrm>
          <a:prstGeom prst="rect">
            <a:avLst/>
          </a:prstGeom>
        </p:spPr>
      </p:pic>
      <p:pic>
        <p:nvPicPr>
          <p:cNvPr id="33" name="Graphic 10">
            <a:extLst>
              <a:ext uri="{FF2B5EF4-FFF2-40B4-BE49-F238E27FC236}">
                <a16:creationId xmlns:a16="http://schemas.microsoft.com/office/drawing/2014/main" id="{0ACCBE2E-7A7C-44E6-84F2-BC35FF7FB1A6}"/>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 xmlns:asvg="http://schemas.microsoft.com/office/drawing/2016/SVG/main" r:embed="rId4"/>
              </a:ext>
            </a:extLst>
          </a:blip>
          <a:stretch>
            <a:fillRect/>
          </a:stretch>
        </p:blipFill>
        <p:spPr>
          <a:xfrm>
            <a:off x="6787812" y="1362619"/>
            <a:ext cx="408364" cy="408362"/>
          </a:xfrm>
          <a:prstGeom prst="rect">
            <a:avLst/>
          </a:prstGeom>
          <a:solidFill>
            <a:schemeClr val="bg2"/>
          </a:solidFill>
        </p:spPr>
      </p:pic>
      <p:pic>
        <p:nvPicPr>
          <p:cNvPr id="34" name="Graphic 13">
            <a:extLst>
              <a:ext uri="{FF2B5EF4-FFF2-40B4-BE49-F238E27FC236}">
                <a16:creationId xmlns:a16="http://schemas.microsoft.com/office/drawing/2014/main" id="{3DF09F76-3FB8-439A-9A2E-61EF023B33C9}"/>
              </a:ext>
            </a:extLst>
          </p:cNvPr>
          <p:cNvPicPr>
            <a:picLocks noChangeAspect="1"/>
          </p:cNvPicPr>
          <p:nvPr/>
        </p:nvPicPr>
        <p:blipFill>
          <a:blip r:embed="rId5" cstate="print">
            <a:biLevel thresh="25000"/>
            <a:extLst>
              <a:ext uri="{28A0092B-C50C-407E-A947-70E740481C1C}">
                <a14:useLocalDpi xmlns:a14="http://schemas.microsoft.com/office/drawing/2010/main" val="0"/>
              </a:ext>
              <a:ext uri="{96DAC541-7B7A-43D3-8B79-37D633B846F1}">
                <asvg:svgBlip xmlns="" xmlns:asvg="http://schemas.microsoft.com/office/drawing/2016/SVG/main" r:embed="rId11"/>
              </a:ext>
            </a:extLst>
          </a:blip>
          <a:stretch>
            <a:fillRect/>
          </a:stretch>
        </p:blipFill>
        <p:spPr>
          <a:xfrm>
            <a:off x="6822305" y="2531925"/>
            <a:ext cx="461142" cy="461142"/>
          </a:xfrm>
          <a:prstGeom prst="rect">
            <a:avLst/>
          </a:prstGeom>
        </p:spPr>
      </p:pic>
      <p:sp>
        <p:nvSpPr>
          <p:cNvPr id="35" name="Block Arc 41">
            <a:extLst>
              <a:ext uri="{FF2B5EF4-FFF2-40B4-BE49-F238E27FC236}">
                <a16:creationId xmlns:a16="http://schemas.microsoft.com/office/drawing/2014/main" id="{39949893-05ED-44C7-999C-84CE9B52D118}"/>
              </a:ext>
            </a:extLst>
          </p:cNvPr>
          <p:cNvSpPr/>
          <p:nvPr/>
        </p:nvSpPr>
        <p:spPr>
          <a:xfrm>
            <a:off x="6887577" y="3623375"/>
            <a:ext cx="346590" cy="483595"/>
          </a:xfrm>
          <a:custGeom>
            <a:avLst/>
            <a:gdLst/>
            <a:ahLst/>
            <a:cxnLst/>
            <a:rect l="l" t="t" r="r" b="b"/>
            <a:pathLst>
              <a:path w="2512265" h="3505352">
                <a:moveTo>
                  <a:pt x="1276582" y="2106401"/>
                </a:moveTo>
                <a:cubicBezTo>
                  <a:pt x="1154832" y="2195007"/>
                  <a:pt x="1018024" y="2262207"/>
                  <a:pt x="871321" y="2302645"/>
                </a:cubicBezTo>
                <a:cubicBezTo>
                  <a:pt x="1041049" y="2346709"/>
                  <a:pt x="1216984" y="2342691"/>
                  <a:pt x="1380867" y="2295542"/>
                </a:cubicBezTo>
                <a:cubicBezTo>
                  <a:pt x="1352791" y="2227964"/>
                  <a:pt x="1317377" y="2164934"/>
                  <a:pt x="1276582" y="2106401"/>
                </a:cubicBezTo>
                <a:close/>
                <a:moveTo>
                  <a:pt x="931061" y="1768598"/>
                </a:moveTo>
                <a:lnTo>
                  <a:pt x="785084" y="2021438"/>
                </a:lnTo>
                <a:lnTo>
                  <a:pt x="684448" y="2196711"/>
                </a:lnTo>
                <a:cubicBezTo>
                  <a:pt x="868931" y="2169533"/>
                  <a:pt x="1041385" y="2098006"/>
                  <a:pt x="1189228" y="1991290"/>
                </a:cubicBezTo>
                <a:cubicBezTo>
                  <a:pt x="1113839" y="1904543"/>
                  <a:pt x="1026949" y="1829435"/>
                  <a:pt x="931061" y="1768598"/>
                </a:cubicBezTo>
                <a:close/>
                <a:moveTo>
                  <a:pt x="1626242" y="1739577"/>
                </a:moveTo>
                <a:cubicBezTo>
                  <a:pt x="1556851" y="1850020"/>
                  <a:pt x="1471526" y="1947792"/>
                  <a:pt x="1374302" y="2030973"/>
                </a:cubicBezTo>
                <a:cubicBezTo>
                  <a:pt x="1422822" y="2099916"/>
                  <a:pt x="1464618" y="2174537"/>
                  <a:pt x="1497466" y="2254701"/>
                </a:cubicBezTo>
                <a:cubicBezTo>
                  <a:pt x="1664534" y="2184833"/>
                  <a:pt x="1813198" y="2068027"/>
                  <a:pt x="1922549" y="1910651"/>
                </a:cubicBezTo>
                <a:close/>
                <a:moveTo>
                  <a:pt x="531158" y="1601275"/>
                </a:moveTo>
                <a:cubicBezTo>
                  <a:pt x="514831" y="1769123"/>
                  <a:pt x="535254" y="1939877"/>
                  <a:pt x="594029" y="2101141"/>
                </a:cubicBezTo>
                <a:lnTo>
                  <a:pt x="822377" y="1705631"/>
                </a:lnTo>
                <a:cubicBezTo>
                  <a:pt x="730789" y="1658398"/>
                  <a:pt x="632873" y="1623335"/>
                  <a:pt x="531158" y="1601275"/>
                </a:cubicBezTo>
                <a:close/>
                <a:moveTo>
                  <a:pt x="270885" y="1572115"/>
                </a:moveTo>
                <a:cubicBezTo>
                  <a:pt x="231457" y="1572339"/>
                  <a:pt x="191799" y="1574812"/>
                  <a:pt x="152057" y="1579894"/>
                </a:cubicBezTo>
                <a:cubicBezTo>
                  <a:pt x="195418" y="1760005"/>
                  <a:pt x="289893" y="1927350"/>
                  <a:pt x="428945" y="2058945"/>
                </a:cubicBezTo>
                <a:cubicBezTo>
                  <a:pt x="384418" y="1901749"/>
                  <a:pt x="371313" y="1738504"/>
                  <a:pt x="388331" y="1577832"/>
                </a:cubicBezTo>
                <a:cubicBezTo>
                  <a:pt x="349511" y="1573916"/>
                  <a:pt x="310313" y="1571891"/>
                  <a:pt x="270885" y="1572115"/>
                </a:cubicBezTo>
                <a:close/>
                <a:moveTo>
                  <a:pt x="1117422" y="1445810"/>
                </a:moveTo>
                <a:lnTo>
                  <a:pt x="992684" y="1661863"/>
                </a:lnTo>
                <a:cubicBezTo>
                  <a:pt x="1102065" y="1730612"/>
                  <a:pt x="1200940" y="1816138"/>
                  <a:pt x="1286200" y="1915345"/>
                </a:cubicBezTo>
                <a:cubicBezTo>
                  <a:pt x="1368713" y="1844119"/>
                  <a:pt x="1441290" y="1760865"/>
                  <a:pt x="1500981" y="1667258"/>
                </a:cubicBezTo>
                <a:close/>
                <a:moveTo>
                  <a:pt x="2092402" y="1221082"/>
                </a:moveTo>
                <a:cubicBezTo>
                  <a:pt x="2001593" y="1234047"/>
                  <a:pt x="1911092" y="1235450"/>
                  <a:pt x="1822337" y="1227227"/>
                </a:cubicBezTo>
                <a:cubicBezTo>
                  <a:pt x="1800443" y="1366691"/>
                  <a:pt x="1756170" y="1503162"/>
                  <a:pt x="1688847" y="1630684"/>
                </a:cubicBezTo>
                <a:lnTo>
                  <a:pt x="1987299" y="1802996"/>
                </a:lnTo>
                <a:cubicBezTo>
                  <a:pt x="2084887" y="1618081"/>
                  <a:pt x="2117858" y="1415133"/>
                  <a:pt x="2092402" y="1221082"/>
                </a:cubicBezTo>
                <a:close/>
                <a:moveTo>
                  <a:pt x="649579" y="1175701"/>
                </a:moveTo>
                <a:cubicBezTo>
                  <a:pt x="600911" y="1272240"/>
                  <a:pt x="566994" y="1374279"/>
                  <a:pt x="548013" y="1478728"/>
                </a:cubicBezTo>
                <a:cubicBezTo>
                  <a:pt x="665588" y="1503392"/>
                  <a:pt x="778659" y="1543786"/>
                  <a:pt x="883938" y="1599004"/>
                </a:cubicBezTo>
                <a:lnTo>
                  <a:pt x="1008644" y="1383007"/>
                </a:lnTo>
                <a:close/>
                <a:moveTo>
                  <a:pt x="1325201" y="1085928"/>
                </a:moveTo>
                <a:lnTo>
                  <a:pt x="1180226" y="1337032"/>
                </a:lnTo>
                <a:lnTo>
                  <a:pt x="1563461" y="1558293"/>
                </a:lnTo>
                <a:cubicBezTo>
                  <a:pt x="1621429" y="1447029"/>
                  <a:pt x="1659763" y="1328223"/>
                  <a:pt x="1679185" y="1206861"/>
                </a:cubicBezTo>
                <a:cubicBezTo>
                  <a:pt x="1555153" y="1183834"/>
                  <a:pt x="1435895" y="1143161"/>
                  <a:pt x="1325201" y="1085928"/>
                </a:cubicBezTo>
                <a:close/>
                <a:moveTo>
                  <a:pt x="216369" y="925587"/>
                </a:moveTo>
                <a:cubicBezTo>
                  <a:pt x="135862" y="1096620"/>
                  <a:pt x="108667" y="1281041"/>
                  <a:pt x="130011" y="1458436"/>
                </a:cubicBezTo>
                <a:cubicBezTo>
                  <a:pt x="222591" y="1446071"/>
                  <a:pt x="314795" y="1446181"/>
                  <a:pt x="405131" y="1455463"/>
                </a:cubicBezTo>
                <a:cubicBezTo>
                  <a:pt x="426945" y="1333935"/>
                  <a:pt x="466667" y="1215249"/>
                  <a:pt x="524206" y="1103317"/>
                </a:cubicBezTo>
                <a:close/>
                <a:moveTo>
                  <a:pt x="943246" y="797103"/>
                </a:moveTo>
                <a:cubicBezTo>
                  <a:pt x="853400" y="873630"/>
                  <a:pt x="774733" y="963960"/>
                  <a:pt x="711316" y="1066306"/>
                </a:cubicBezTo>
                <a:lnTo>
                  <a:pt x="1071447" y="1274228"/>
                </a:lnTo>
                <a:lnTo>
                  <a:pt x="1215869" y="1024081"/>
                </a:lnTo>
                <a:cubicBezTo>
                  <a:pt x="1115458" y="961776"/>
                  <a:pt x="1023809" y="885272"/>
                  <a:pt x="943246" y="797103"/>
                </a:cubicBezTo>
                <a:close/>
                <a:moveTo>
                  <a:pt x="1777831" y="614825"/>
                </a:moveTo>
                <a:cubicBezTo>
                  <a:pt x="1828108" y="774217"/>
                  <a:pt x="1847177" y="940426"/>
                  <a:pt x="1835302" y="1104709"/>
                </a:cubicBezTo>
                <a:cubicBezTo>
                  <a:pt x="1912529" y="1111680"/>
                  <a:pt x="1991200" y="1110618"/>
                  <a:pt x="2070135" y="1099634"/>
                </a:cubicBezTo>
                <a:cubicBezTo>
                  <a:pt x="2023430" y="916066"/>
                  <a:pt x="1923963" y="746103"/>
                  <a:pt x="1777831" y="614825"/>
                </a:cubicBezTo>
                <a:close/>
                <a:moveTo>
                  <a:pt x="1613169" y="587153"/>
                </a:moveTo>
                <a:lnTo>
                  <a:pt x="1386789" y="979253"/>
                </a:lnTo>
                <a:cubicBezTo>
                  <a:pt x="1482593" y="1028182"/>
                  <a:pt x="1585369" y="1063521"/>
                  <a:pt x="1692132" y="1084514"/>
                </a:cubicBezTo>
                <a:cubicBezTo>
                  <a:pt x="1702376" y="916614"/>
                  <a:pt x="1676765" y="746730"/>
                  <a:pt x="1613169" y="587153"/>
                </a:cubicBezTo>
                <a:close/>
                <a:moveTo>
                  <a:pt x="1500307" y="531421"/>
                </a:moveTo>
                <a:cubicBezTo>
                  <a:pt x="1333628" y="560682"/>
                  <a:pt x="1177718" y="626786"/>
                  <a:pt x="1041762" y="721997"/>
                </a:cubicBezTo>
                <a:cubicBezTo>
                  <a:pt x="1111912" y="797410"/>
                  <a:pt x="1191076" y="863204"/>
                  <a:pt x="1277416" y="917480"/>
                </a:cubicBezTo>
                <a:close/>
                <a:moveTo>
                  <a:pt x="708730" y="442269"/>
                </a:moveTo>
                <a:cubicBezTo>
                  <a:pt x="536145" y="518354"/>
                  <a:pt x="384460" y="645249"/>
                  <a:pt x="277225" y="815684"/>
                </a:cubicBezTo>
                <a:lnTo>
                  <a:pt x="586010" y="993961"/>
                </a:lnTo>
                <a:cubicBezTo>
                  <a:pt x="658009" y="876621"/>
                  <a:pt x="747803" y="773217"/>
                  <a:pt x="850548" y="685844"/>
                </a:cubicBezTo>
                <a:cubicBezTo>
                  <a:pt x="795399" y="611028"/>
                  <a:pt x="747545" y="529652"/>
                  <a:pt x="708730" y="442269"/>
                </a:cubicBezTo>
                <a:close/>
                <a:moveTo>
                  <a:pt x="1114411" y="355452"/>
                </a:moveTo>
                <a:cubicBezTo>
                  <a:pt x="1016499" y="355167"/>
                  <a:pt x="919324" y="369705"/>
                  <a:pt x="826255" y="398131"/>
                </a:cubicBezTo>
                <a:cubicBezTo>
                  <a:pt x="858722" y="474940"/>
                  <a:pt x="900618" y="545829"/>
                  <a:pt x="948599" y="611249"/>
                </a:cubicBezTo>
                <a:cubicBezTo>
                  <a:pt x="1085375" y="512974"/>
                  <a:pt x="1240825" y="441488"/>
                  <a:pt x="1406980" y="401715"/>
                </a:cubicBezTo>
                <a:cubicBezTo>
                  <a:pt x="1310969" y="370847"/>
                  <a:pt x="1212322" y="355738"/>
                  <a:pt x="1114411" y="355452"/>
                </a:cubicBezTo>
                <a:close/>
                <a:moveTo>
                  <a:pt x="1776283" y="295101"/>
                </a:moveTo>
                <a:lnTo>
                  <a:pt x="1710896" y="408983"/>
                </a:lnTo>
                <a:cubicBezTo>
                  <a:pt x="2209777" y="726145"/>
                  <a:pt x="2373723" y="1383396"/>
                  <a:pt x="2075153" y="1900534"/>
                </a:cubicBezTo>
                <a:cubicBezTo>
                  <a:pt x="1777480" y="2416119"/>
                  <a:pt x="1129323" y="2603192"/>
                  <a:pt x="606057" y="2333243"/>
                </a:cubicBezTo>
                <a:lnTo>
                  <a:pt x="534769" y="2457402"/>
                </a:lnTo>
                <a:cubicBezTo>
                  <a:pt x="1115347" y="2755664"/>
                  <a:pt x="1834151" y="2554240"/>
                  <a:pt x="2173557" y="1987198"/>
                </a:cubicBezTo>
                <a:cubicBezTo>
                  <a:pt x="2520801" y="1407062"/>
                  <a:pt x="2343129" y="657734"/>
                  <a:pt x="1776283" y="295101"/>
                </a:cubicBezTo>
                <a:close/>
                <a:moveTo>
                  <a:pt x="1831804" y="0"/>
                </a:moveTo>
                <a:cubicBezTo>
                  <a:pt x="1881515" y="0"/>
                  <a:pt x="1921814" y="40299"/>
                  <a:pt x="1921814" y="90010"/>
                </a:cubicBezTo>
                <a:cubicBezTo>
                  <a:pt x="1921814" y="123853"/>
                  <a:pt x="1903137" y="153333"/>
                  <a:pt x="1874873" y="167531"/>
                </a:cubicBezTo>
                <a:cubicBezTo>
                  <a:pt x="2505724" y="579432"/>
                  <a:pt x="2701456" y="1419035"/>
                  <a:pt x="2311836" y="2069966"/>
                </a:cubicBezTo>
                <a:cubicBezTo>
                  <a:pt x="2067801" y="2477672"/>
                  <a:pt x="1650037" y="2717958"/>
                  <a:pt x="1209422" y="2750781"/>
                </a:cubicBezTo>
                <a:lnTo>
                  <a:pt x="1209422" y="3191198"/>
                </a:lnTo>
                <a:cubicBezTo>
                  <a:pt x="1228953" y="3190691"/>
                  <a:pt x="1248332" y="3191937"/>
                  <a:pt x="1267595" y="3193449"/>
                </a:cubicBezTo>
                <a:cubicBezTo>
                  <a:pt x="1660899" y="3224325"/>
                  <a:pt x="1926978" y="3358049"/>
                  <a:pt x="1884661" y="3503570"/>
                </a:cubicBezTo>
                <a:lnTo>
                  <a:pt x="318693" y="3505352"/>
                </a:lnTo>
                <a:cubicBezTo>
                  <a:pt x="273700" y="3359367"/>
                  <a:pt x="539657" y="3224666"/>
                  <a:pt x="934393" y="3193515"/>
                </a:cubicBezTo>
                <a:lnTo>
                  <a:pt x="993398" y="3191208"/>
                </a:lnTo>
                <a:lnTo>
                  <a:pt x="993398" y="2750894"/>
                </a:lnTo>
                <a:cubicBezTo>
                  <a:pt x="812915" y="2737642"/>
                  <a:pt x="632784" y="2688481"/>
                  <a:pt x="463078" y="2601537"/>
                </a:cubicBezTo>
                <a:cubicBezTo>
                  <a:pt x="463677" y="2602537"/>
                  <a:pt x="463694" y="2603560"/>
                  <a:pt x="463694" y="2604587"/>
                </a:cubicBezTo>
                <a:cubicBezTo>
                  <a:pt x="463694" y="2654298"/>
                  <a:pt x="423395" y="2694597"/>
                  <a:pt x="373684" y="2694597"/>
                </a:cubicBezTo>
                <a:cubicBezTo>
                  <a:pt x="323973" y="2694597"/>
                  <a:pt x="283674" y="2654298"/>
                  <a:pt x="283674" y="2604587"/>
                </a:cubicBezTo>
                <a:cubicBezTo>
                  <a:pt x="283674" y="2554876"/>
                  <a:pt x="323973" y="2514577"/>
                  <a:pt x="373684" y="2514577"/>
                </a:cubicBezTo>
                <a:lnTo>
                  <a:pt x="377019" y="2515250"/>
                </a:lnTo>
                <a:lnTo>
                  <a:pt x="511820" y="2280472"/>
                </a:lnTo>
                <a:lnTo>
                  <a:pt x="495824" y="2271237"/>
                </a:lnTo>
                <a:lnTo>
                  <a:pt x="496783" y="2269575"/>
                </a:lnTo>
                <a:cubicBezTo>
                  <a:pt x="34226" y="1964050"/>
                  <a:pt x="-130424" y="1362029"/>
                  <a:pt x="110016" y="864184"/>
                </a:cubicBezTo>
                <a:lnTo>
                  <a:pt x="106296" y="862036"/>
                </a:lnTo>
                <a:lnTo>
                  <a:pt x="148828" y="788370"/>
                </a:lnTo>
                <a:lnTo>
                  <a:pt x="169099" y="753258"/>
                </a:lnTo>
                <a:lnTo>
                  <a:pt x="170873" y="754281"/>
                </a:lnTo>
                <a:cubicBezTo>
                  <a:pt x="475914" y="264737"/>
                  <a:pt x="1106018" y="92008"/>
                  <a:pt x="1617242" y="355196"/>
                </a:cubicBezTo>
                <a:lnTo>
                  <a:pt x="1748044" y="127384"/>
                </a:lnTo>
                <a:lnTo>
                  <a:pt x="1751959" y="129632"/>
                </a:lnTo>
                <a:cubicBezTo>
                  <a:pt x="1745165" y="117975"/>
                  <a:pt x="1741794" y="104386"/>
                  <a:pt x="1741794" y="90010"/>
                </a:cubicBezTo>
                <a:cubicBezTo>
                  <a:pt x="1741794" y="40299"/>
                  <a:pt x="1782093" y="0"/>
                  <a:pt x="183180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solidFill>
                <a:schemeClr val="tx1"/>
              </a:solidFill>
            </a:endParaRPr>
          </a:p>
        </p:txBody>
      </p:sp>
      <p:pic>
        <p:nvPicPr>
          <p:cNvPr id="38" name="Picture 37"/>
          <p:cNvPicPr>
            <a:picLocks noChangeAspect="1"/>
          </p:cNvPicPr>
          <p:nvPr/>
        </p:nvPicPr>
        <p:blipFill>
          <a:blip r:embed="rId12"/>
          <a:stretch>
            <a:fillRect/>
          </a:stretch>
        </p:blipFill>
        <p:spPr>
          <a:xfrm>
            <a:off x="166891" y="4222924"/>
            <a:ext cx="1146147" cy="920576"/>
          </a:xfrm>
          <a:prstGeom prst="rect">
            <a:avLst/>
          </a:prstGeom>
        </p:spPr>
      </p:pic>
    </p:spTree>
    <p:extLst>
      <p:ext uri="{BB962C8B-B14F-4D97-AF65-F5344CB8AC3E}">
        <p14:creationId xmlns:p14="http://schemas.microsoft.com/office/powerpoint/2010/main" val="13669423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fade">
                                      <p:cBhvr>
                                        <p:cTn id="7"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6176DAE9-F690-463D-A24C-4759FC612860}"/>
              </a:ext>
            </a:extLst>
          </p:cNvPr>
          <p:cNvSpPr/>
          <p:nvPr/>
        </p:nvSpPr>
        <p:spPr>
          <a:xfrm>
            <a:off x="-6596" y="3431805"/>
            <a:ext cx="9144003" cy="1688745"/>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Arial" panose="020B0604020202020204" pitchFamily="34" charset="0"/>
              <a:cs typeface="Arial" panose="020B0604020202020204" pitchFamily="34" charset="0"/>
            </a:endParaRPr>
          </a:p>
        </p:txBody>
      </p:sp>
      <p:sp>
        <p:nvSpPr>
          <p:cNvPr id="2" name="Title 1"/>
          <p:cNvSpPr>
            <a:spLocks noGrp="1"/>
          </p:cNvSpPr>
          <p:nvPr>
            <p:ph type="title"/>
          </p:nvPr>
        </p:nvSpPr>
        <p:spPr/>
        <p:txBody>
          <a:bodyPr/>
          <a:lstStyle/>
          <a:p>
            <a:r>
              <a:rPr lang="en-GB" dirty="0" err="1" smtClean="0">
                <a:solidFill>
                  <a:schemeClr val="bg2"/>
                </a:solidFill>
                <a:latin typeface="MontrealTS-Bold" panose="02000503020000020003" pitchFamily="50" charset="0"/>
              </a:rPr>
              <a:t>CoVEs</a:t>
            </a:r>
            <a:endParaRPr lang="en-GB" dirty="0">
              <a:solidFill>
                <a:schemeClr val="bg2"/>
              </a:solidFill>
              <a:latin typeface="MontrealTS-Bold" panose="02000503020000020003" pitchFamily="50" charset="0"/>
            </a:endParaRPr>
          </a:p>
        </p:txBody>
      </p:sp>
      <p:sp>
        <p:nvSpPr>
          <p:cNvPr id="3" name="Slide Number Placeholder 2"/>
          <p:cNvSpPr>
            <a:spLocks noGrp="1"/>
          </p:cNvSpPr>
          <p:nvPr>
            <p:ph type="sldNum" sz="quarter" idx="4"/>
          </p:nvPr>
        </p:nvSpPr>
        <p:spPr/>
        <p:txBody>
          <a:bodyPr/>
          <a:lstStyle/>
          <a:p>
            <a:r>
              <a:rPr lang="en-GB" dirty="0"/>
              <a:t>	</a:t>
            </a:r>
            <a:fld id="{B28DE320-A0D4-47B4-8B88-A7646D1D9E60}" type="slidenum">
              <a:rPr lang="en-GB" smtClean="0"/>
              <a:pPr/>
              <a:t>18</a:t>
            </a:fld>
            <a:endParaRPr lang="en-GB" dirty="0"/>
          </a:p>
        </p:txBody>
      </p:sp>
      <p:sp>
        <p:nvSpPr>
          <p:cNvPr id="11" name="Textfeld 8"/>
          <p:cNvSpPr txBox="1"/>
          <p:nvPr/>
        </p:nvSpPr>
        <p:spPr>
          <a:xfrm>
            <a:off x="1115616" y="2039079"/>
            <a:ext cx="2334325" cy="1600438"/>
          </a:xfrm>
          <a:prstGeom prst="rect">
            <a:avLst/>
          </a:prstGeom>
          <a:noFill/>
          <a:ln w="12700">
            <a:noFill/>
          </a:ln>
        </p:spPr>
        <p:txBody>
          <a:bodyPr wrap="square" rtlCol="0">
            <a:spAutoFit/>
          </a:bodyPr>
          <a:lstStyle/>
          <a:p>
            <a:pPr marL="171450" indent="-171450">
              <a:buFont typeface="Arial" panose="020B0604020202020204" pitchFamily="34" charset="0"/>
              <a:buChar char="•"/>
            </a:pPr>
            <a:r>
              <a:rPr lang="de-DE" sz="1400" dirty="0">
                <a:solidFill>
                  <a:schemeClr val="tx2"/>
                </a:solidFill>
                <a:latin typeface="MontrealTS-Light" panose="02000603020000020003" pitchFamily="50" charset="0"/>
                <a:cs typeface="Calibri" pitchFamily="34" charset="0"/>
              </a:rPr>
              <a:t>Green </a:t>
            </a:r>
            <a:r>
              <a:rPr lang="de-DE" sz="1400" dirty="0" err="1">
                <a:solidFill>
                  <a:schemeClr val="tx2"/>
                </a:solidFill>
                <a:latin typeface="MontrealTS-Light" panose="02000603020000020003" pitchFamily="50" charset="0"/>
                <a:cs typeface="Calibri" pitchFamily="34" charset="0"/>
              </a:rPr>
              <a:t>technology</a:t>
            </a:r>
            <a:endParaRPr lang="de-DE" sz="1400" dirty="0">
              <a:solidFill>
                <a:schemeClr val="tx2"/>
              </a:solidFill>
              <a:latin typeface="MontrealTS-Light" panose="02000603020000020003" pitchFamily="50" charset="0"/>
              <a:cs typeface="Calibri" pitchFamily="34" charset="0"/>
            </a:endParaRPr>
          </a:p>
          <a:p>
            <a:pPr marL="171450" indent="-171450">
              <a:buFont typeface="Arial" panose="020B0604020202020204" pitchFamily="34" charset="0"/>
              <a:buChar char="•"/>
            </a:pPr>
            <a:r>
              <a:rPr lang="de-DE" sz="1400" dirty="0" err="1">
                <a:solidFill>
                  <a:schemeClr val="tx2"/>
                </a:solidFill>
                <a:latin typeface="MontrealTS-Light" panose="02000603020000020003" pitchFamily="50" charset="0"/>
                <a:cs typeface="Calibri" pitchFamily="34" charset="0"/>
              </a:rPr>
              <a:t>Digitization</a:t>
            </a:r>
            <a:endParaRPr lang="de-DE" sz="1400" dirty="0">
              <a:solidFill>
                <a:schemeClr val="tx2"/>
              </a:solidFill>
              <a:latin typeface="MontrealTS-Light" panose="02000603020000020003" pitchFamily="50" charset="0"/>
              <a:cs typeface="Calibri" pitchFamily="34" charset="0"/>
            </a:endParaRPr>
          </a:p>
          <a:p>
            <a:pPr marL="171450" indent="-171450">
              <a:buFont typeface="Arial" panose="020B0604020202020204" pitchFamily="34" charset="0"/>
              <a:buChar char="•"/>
            </a:pPr>
            <a:r>
              <a:rPr lang="de-DE" sz="1400" dirty="0" err="1">
                <a:solidFill>
                  <a:schemeClr val="tx2"/>
                </a:solidFill>
                <a:latin typeface="MontrealTS-Light" panose="02000603020000020003" pitchFamily="50" charset="0"/>
                <a:cs typeface="Calibri" pitchFamily="34" charset="0"/>
              </a:rPr>
              <a:t>Agriculture</a:t>
            </a:r>
            <a:endParaRPr lang="de-DE" sz="1400" dirty="0">
              <a:solidFill>
                <a:schemeClr val="tx2"/>
              </a:solidFill>
              <a:latin typeface="MontrealTS-Light" panose="02000603020000020003" pitchFamily="50" charset="0"/>
              <a:cs typeface="Calibri" pitchFamily="34" charset="0"/>
            </a:endParaRPr>
          </a:p>
          <a:p>
            <a:pPr marL="171450" indent="-171450">
              <a:buFont typeface="Arial" panose="020B0604020202020204" pitchFamily="34" charset="0"/>
              <a:buChar char="•"/>
            </a:pPr>
            <a:r>
              <a:rPr lang="de-DE" sz="1400" dirty="0">
                <a:solidFill>
                  <a:schemeClr val="tx2"/>
                </a:solidFill>
                <a:latin typeface="MontrealTS-Light" panose="02000603020000020003" pitchFamily="50" charset="0"/>
                <a:cs typeface="Calibri" pitchFamily="34" charset="0"/>
              </a:rPr>
              <a:t>Adult </a:t>
            </a:r>
            <a:r>
              <a:rPr lang="de-DE" sz="1400" dirty="0" err="1">
                <a:solidFill>
                  <a:schemeClr val="tx2"/>
                </a:solidFill>
                <a:latin typeface="MontrealTS-Light" panose="02000603020000020003" pitchFamily="50" charset="0"/>
                <a:cs typeface="Calibri" pitchFamily="34" charset="0"/>
              </a:rPr>
              <a:t>training</a:t>
            </a:r>
            <a:endParaRPr lang="de-DE" sz="1400" dirty="0">
              <a:solidFill>
                <a:schemeClr val="tx2"/>
              </a:solidFill>
              <a:latin typeface="MontrealTS-Light" panose="02000603020000020003" pitchFamily="50" charset="0"/>
              <a:cs typeface="Calibri" pitchFamily="34" charset="0"/>
            </a:endParaRPr>
          </a:p>
          <a:p>
            <a:pPr marL="171450" indent="-171450">
              <a:buFont typeface="Arial" panose="020B0604020202020204" pitchFamily="34" charset="0"/>
              <a:buChar char="•"/>
            </a:pPr>
            <a:r>
              <a:rPr lang="de-DE" sz="1400" dirty="0">
                <a:solidFill>
                  <a:schemeClr val="tx2"/>
                </a:solidFill>
                <a:latin typeface="MontrealTS-Light" panose="02000603020000020003" pitchFamily="50" charset="0"/>
                <a:cs typeface="Calibri" pitchFamily="34" charset="0"/>
              </a:rPr>
              <a:t>Innovative </a:t>
            </a:r>
            <a:r>
              <a:rPr lang="de-DE" sz="1400" dirty="0" err="1">
                <a:solidFill>
                  <a:schemeClr val="tx2"/>
                </a:solidFill>
                <a:latin typeface="MontrealTS-Light" panose="02000603020000020003" pitchFamily="50" charset="0"/>
                <a:cs typeface="Calibri" pitchFamily="34" charset="0"/>
              </a:rPr>
              <a:t>teaching</a:t>
            </a:r>
            <a:endParaRPr lang="de-DE" sz="1400" dirty="0">
              <a:solidFill>
                <a:schemeClr val="tx2"/>
              </a:solidFill>
              <a:latin typeface="MontrealTS-Light" panose="02000603020000020003" pitchFamily="50" charset="0"/>
              <a:cs typeface="Calibri" pitchFamily="34" charset="0"/>
            </a:endParaRPr>
          </a:p>
          <a:p>
            <a:pPr marL="171450" indent="-171450">
              <a:buFont typeface="Arial" panose="020B0604020202020204" pitchFamily="34" charset="0"/>
              <a:buChar char="•"/>
            </a:pPr>
            <a:r>
              <a:rPr lang="de-DE" sz="1400" dirty="0">
                <a:solidFill>
                  <a:schemeClr val="tx2"/>
                </a:solidFill>
                <a:latin typeface="MontrealTS-Light" panose="02000603020000020003" pitchFamily="50" charset="0"/>
                <a:cs typeface="Calibri" pitchFamily="34" charset="0"/>
              </a:rPr>
              <a:t>etc.</a:t>
            </a:r>
          </a:p>
          <a:p>
            <a:pPr marL="171450" indent="-171450">
              <a:buFont typeface="Arial" panose="020B0604020202020204" pitchFamily="34" charset="0"/>
              <a:buChar char="•"/>
            </a:pPr>
            <a:endParaRPr lang="de-DE" sz="1400" dirty="0">
              <a:solidFill>
                <a:schemeClr val="tx2"/>
              </a:solidFill>
              <a:latin typeface="MontrealTS-Light" panose="02000603020000020003" pitchFamily="50" charset="0"/>
              <a:cs typeface="Calibri" pitchFamily="34" charset="0"/>
            </a:endParaRPr>
          </a:p>
        </p:txBody>
      </p:sp>
      <p:sp>
        <p:nvSpPr>
          <p:cNvPr id="16" name="Textfeld 8"/>
          <p:cNvSpPr txBox="1"/>
          <p:nvPr/>
        </p:nvSpPr>
        <p:spPr>
          <a:xfrm>
            <a:off x="5599030" y="1996103"/>
            <a:ext cx="1680796" cy="1554272"/>
          </a:xfrm>
          <a:prstGeom prst="rect">
            <a:avLst/>
          </a:prstGeom>
          <a:noFill/>
          <a:ln w="12700">
            <a:noFill/>
          </a:ln>
        </p:spPr>
        <p:txBody>
          <a:bodyPr wrap="square" rtlCol="0">
            <a:spAutoFit/>
          </a:bodyPr>
          <a:lstStyle/>
          <a:p>
            <a:pPr marL="214313" indent="-214313">
              <a:buFont typeface="Arial" panose="020B0604020202020204" pitchFamily="34" charset="0"/>
              <a:buChar char="•"/>
            </a:pPr>
            <a:r>
              <a:rPr lang="de-DE" sz="1400" dirty="0" err="1">
                <a:solidFill>
                  <a:schemeClr val="tx2"/>
                </a:solidFill>
                <a:latin typeface="MontrealTS-Light" panose="02000603020000020003" pitchFamily="50" charset="0"/>
                <a:cs typeface="Calibri" pitchFamily="34" charset="0"/>
              </a:rPr>
              <a:t>Governance</a:t>
            </a:r>
            <a:endParaRPr lang="de-DE" sz="1400" dirty="0">
              <a:solidFill>
                <a:schemeClr val="tx2"/>
              </a:solidFill>
              <a:latin typeface="MontrealTS-Light" panose="02000603020000020003" pitchFamily="50" charset="0"/>
              <a:cs typeface="Calibri" pitchFamily="34" charset="0"/>
            </a:endParaRPr>
          </a:p>
          <a:p>
            <a:pPr marL="214313" indent="-214313">
              <a:buFont typeface="Arial" panose="020B0604020202020204" pitchFamily="34" charset="0"/>
              <a:buChar char="•"/>
            </a:pPr>
            <a:r>
              <a:rPr lang="de-DE" sz="1400" dirty="0" err="1">
                <a:solidFill>
                  <a:schemeClr val="tx2"/>
                </a:solidFill>
                <a:latin typeface="MontrealTS-Light" panose="02000603020000020003" pitchFamily="50" charset="0"/>
                <a:cs typeface="Calibri" pitchFamily="34" charset="0"/>
              </a:rPr>
              <a:t>Autonomy</a:t>
            </a:r>
            <a:endParaRPr lang="de-DE" sz="1400" dirty="0">
              <a:solidFill>
                <a:schemeClr val="tx2"/>
              </a:solidFill>
              <a:latin typeface="MontrealTS-Light" panose="02000603020000020003" pitchFamily="50" charset="0"/>
              <a:cs typeface="Calibri" pitchFamily="34" charset="0"/>
            </a:endParaRPr>
          </a:p>
          <a:p>
            <a:pPr marL="214313" indent="-214313">
              <a:buFont typeface="Arial" panose="020B0604020202020204" pitchFamily="34" charset="0"/>
              <a:buChar char="•"/>
            </a:pPr>
            <a:r>
              <a:rPr lang="de-DE" sz="1400" dirty="0" err="1">
                <a:solidFill>
                  <a:schemeClr val="tx2"/>
                </a:solidFill>
                <a:latin typeface="MontrealTS-Light" panose="02000603020000020003" pitchFamily="50" charset="0"/>
                <a:cs typeface="Calibri" pitchFamily="34" charset="0"/>
              </a:rPr>
              <a:t>Collaboration</a:t>
            </a:r>
            <a:endParaRPr lang="de-DE" sz="1400" dirty="0">
              <a:solidFill>
                <a:schemeClr val="tx2"/>
              </a:solidFill>
              <a:latin typeface="MontrealTS-Light" panose="02000603020000020003" pitchFamily="50" charset="0"/>
              <a:cs typeface="Calibri" pitchFamily="34" charset="0"/>
            </a:endParaRPr>
          </a:p>
          <a:p>
            <a:pPr marL="214313" indent="-214313">
              <a:buFont typeface="Arial" panose="020B0604020202020204" pitchFamily="34" charset="0"/>
              <a:buChar char="•"/>
            </a:pPr>
            <a:r>
              <a:rPr lang="de-DE" sz="1400" dirty="0">
                <a:solidFill>
                  <a:schemeClr val="tx2"/>
                </a:solidFill>
                <a:latin typeface="MontrealTS-Light" panose="02000603020000020003" pitchFamily="50" charset="0"/>
                <a:cs typeface="Calibri" pitchFamily="34" charset="0"/>
              </a:rPr>
              <a:t>Leadership</a:t>
            </a:r>
          </a:p>
          <a:p>
            <a:pPr marL="214313" indent="-214313">
              <a:buFont typeface="Arial" panose="020B0604020202020204" pitchFamily="34" charset="0"/>
              <a:buChar char="•"/>
            </a:pPr>
            <a:r>
              <a:rPr lang="de-DE" sz="1400" dirty="0" err="1">
                <a:solidFill>
                  <a:schemeClr val="tx2"/>
                </a:solidFill>
                <a:latin typeface="MontrealTS-Light" panose="02000603020000020003" pitchFamily="50" charset="0"/>
                <a:cs typeface="Calibri" pitchFamily="34" charset="0"/>
              </a:rPr>
              <a:t>Financing</a:t>
            </a:r>
            <a:endParaRPr lang="de-DE" sz="1400" dirty="0">
              <a:solidFill>
                <a:schemeClr val="tx2"/>
              </a:solidFill>
              <a:latin typeface="MontrealTS-Light" panose="02000603020000020003" pitchFamily="50" charset="0"/>
              <a:cs typeface="Calibri" pitchFamily="34" charset="0"/>
            </a:endParaRPr>
          </a:p>
          <a:p>
            <a:pPr marL="214313" indent="-214313">
              <a:buFont typeface="Arial" panose="020B0604020202020204" pitchFamily="34" charset="0"/>
              <a:buChar char="•"/>
            </a:pPr>
            <a:r>
              <a:rPr lang="de-DE" sz="1400" dirty="0">
                <a:solidFill>
                  <a:schemeClr val="tx2"/>
                </a:solidFill>
                <a:latin typeface="MontrealTS-Light" panose="02000603020000020003" pitchFamily="50" charset="0"/>
                <a:cs typeface="Calibri" pitchFamily="34" charset="0"/>
              </a:rPr>
              <a:t>etc.</a:t>
            </a:r>
          </a:p>
          <a:p>
            <a:pPr marL="214313" indent="-214313">
              <a:buFont typeface="Arial" panose="020B0604020202020204" pitchFamily="34" charset="0"/>
              <a:buChar char="•"/>
            </a:pPr>
            <a:endParaRPr lang="de-DE" sz="1100" dirty="0">
              <a:solidFill>
                <a:schemeClr val="tx2"/>
              </a:solidFill>
              <a:latin typeface="MontrealTS-Light" panose="02000603020000020003" pitchFamily="50" charset="0"/>
              <a:cs typeface="Calibri" pitchFamily="34" charset="0"/>
            </a:endParaRPr>
          </a:p>
        </p:txBody>
      </p:sp>
      <p:sp>
        <p:nvSpPr>
          <p:cNvPr id="17" name="Textfeld 8"/>
          <p:cNvSpPr txBox="1"/>
          <p:nvPr/>
        </p:nvSpPr>
        <p:spPr>
          <a:xfrm>
            <a:off x="1366342" y="3600226"/>
            <a:ext cx="5904656" cy="1384995"/>
          </a:xfrm>
          <a:prstGeom prst="rect">
            <a:avLst/>
          </a:prstGeom>
          <a:noFill/>
          <a:ln w="12700">
            <a:noFill/>
          </a:ln>
        </p:spPr>
        <p:txBody>
          <a:bodyPr wrap="square" rtlCol="0">
            <a:spAutoFit/>
          </a:bodyPr>
          <a:lstStyle/>
          <a:p>
            <a:pPr algn="ctr">
              <a:lnSpc>
                <a:spcPct val="150000"/>
              </a:lnSpc>
            </a:pPr>
            <a:r>
              <a:rPr lang="de-DE" sz="1400" b="1" dirty="0" err="1">
                <a:solidFill>
                  <a:schemeClr val="bg1"/>
                </a:solidFill>
                <a:latin typeface="MontrealTS-Light" panose="02000603020000020003" pitchFamily="50" charset="0"/>
                <a:cs typeface="Calibri" pitchFamily="34" charset="0"/>
              </a:rPr>
              <a:t>Why</a:t>
            </a:r>
            <a:r>
              <a:rPr lang="de-DE" sz="1400" b="1" dirty="0">
                <a:solidFill>
                  <a:schemeClr val="bg1"/>
                </a:solidFill>
                <a:latin typeface="MontrealTS-Light" panose="02000603020000020003" pitchFamily="50" charset="0"/>
                <a:cs typeface="Calibri" pitchFamily="34" charset="0"/>
              </a:rPr>
              <a:t> </a:t>
            </a:r>
            <a:r>
              <a:rPr lang="de-DE" sz="1400" b="1" dirty="0" err="1">
                <a:solidFill>
                  <a:schemeClr val="bg1"/>
                </a:solidFill>
                <a:latin typeface="MontrealTS-Light" panose="02000603020000020003" pitchFamily="50" charset="0"/>
                <a:cs typeface="Calibri" pitchFamily="34" charset="0"/>
              </a:rPr>
              <a:t>are</a:t>
            </a:r>
            <a:r>
              <a:rPr lang="de-DE" sz="1400" b="1" dirty="0">
                <a:solidFill>
                  <a:schemeClr val="bg1"/>
                </a:solidFill>
                <a:latin typeface="MontrealTS-Light" panose="02000603020000020003" pitchFamily="50" charset="0"/>
                <a:cs typeface="Calibri" pitchFamily="34" charset="0"/>
              </a:rPr>
              <a:t> </a:t>
            </a:r>
            <a:r>
              <a:rPr lang="de-DE" sz="1400" b="1" dirty="0" err="1">
                <a:solidFill>
                  <a:schemeClr val="bg1"/>
                </a:solidFill>
                <a:latin typeface="MontrealTS-Light" panose="02000603020000020003" pitchFamily="50" charset="0"/>
                <a:cs typeface="Calibri" pitchFamily="34" charset="0"/>
              </a:rPr>
              <a:t>you</a:t>
            </a:r>
            <a:r>
              <a:rPr lang="de-DE" sz="1400" b="1" dirty="0">
                <a:solidFill>
                  <a:schemeClr val="bg1"/>
                </a:solidFill>
                <a:latin typeface="MontrealTS-Light" panose="02000603020000020003" pitchFamily="50" charset="0"/>
                <a:cs typeface="Calibri" pitchFamily="34" charset="0"/>
              </a:rPr>
              <a:t> </a:t>
            </a:r>
            <a:r>
              <a:rPr lang="de-DE" sz="1400" b="1" dirty="0" err="1">
                <a:solidFill>
                  <a:schemeClr val="bg1"/>
                </a:solidFill>
                <a:latin typeface="MontrealTS-Light" panose="02000603020000020003" pitchFamily="50" charset="0"/>
                <a:cs typeface="Calibri" pitchFamily="34" charset="0"/>
              </a:rPr>
              <a:t>doing</a:t>
            </a:r>
            <a:r>
              <a:rPr lang="de-DE" sz="1400" b="1" dirty="0">
                <a:solidFill>
                  <a:schemeClr val="bg1"/>
                </a:solidFill>
                <a:latin typeface="MontrealTS-Light" panose="02000603020000020003" pitchFamily="50" charset="0"/>
                <a:cs typeface="Calibri" pitchFamily="34" charset="0"/>
              </a:rPr>
              <a:t> </a:t>
            </a:r>
            <a:r>
              <a:rPr lang="de-DE" sz="1400" b="1" dirty="0" err="1">
                <a:solidFill>
                  <a:schemeClr val="bg1"/>
                </a:solidFill>
                <a:latin typeface="MontrealTS-Light" panose="02000603020000020003" pitchFamily="50" charset="0"/>
                <a:cs typeface="Calibri" pitchFamily="34" charset="0"/>
              </a:rPr>
              <a:t>what</a:t>
            </a:r>
            <a:r>
              <a:rPr lang="de-DE" sz="1400" b="1" dirty="0">
                <a:solidFill>
                  <a:schemeClr val="bg1"/>
                </a:solidFill>
                <a:latin typeface="MontrealTS-Light" panose="02000603020000020003" pitchFamily="50" charset="0"/>
                <a:cs typeface="Calibri" pitchFamily="34" charset="0"/>
              </a:rPr>
              <a:t> </a:t>
            </a:r>
            <a:r>
              <a:rPr lang="de-DE" sz="1400" b="1" dirty="0" err="1">
                <a:solidFill>
                  <a:schemeClr val="bg1"/>
                </a:solidFill>
                <a:latin typeface="MontrealTS-Light" panose="02000603020000020003" pitchFamily="50" charset="0"/>
                <a:cs typeface="Calibri" pitchFamily="34" charset="0"/>
              </a:rPr>
              <a:t>you</a:t>
            </a:r>
            <a:r>
              <a:rPr lang="de-DE" sz="1400" b="1" dirty="0">
                <a:solidFill>
                  <a:schemeClr val="bg1"/>
                </a:solidFill>
                <a:latin typeface="MontrealTS-Light" panose="02000603020000020003" pitchFamily="50" charset="0"/>
                <a:cs typeface="Calibri" pitchFamily="34" charset="0"/>
              </a:rPr>
              <a:t> do? </a:t>
            </a:r>
            <a:r>
              <a:rPr lang="de-DE" sz="1400" b="1" dirty="0" err="1">
                <a:solidFill>
                  <a:schemeClr val="bg1"/>
                </a:solidFill>
                <a:latin typeface="MontrealTS-Light" panose="02000603020000020003" pitchFamily="50" charset="0"/>
                <a:cs typeface="Calibri" pitchFamily="34" charset="0"/>
              </a:rPr>
              <a:t>And</a:t>
            </a:r>
            <a:r>
              <a:rPr lang="de-DE" sz="1400" b="1" dirty="0">
                <a:solidFill>
                  <a:schemeClr val="bg1"/>
                </a:solidFill>
                <a:latin typeface="MontrealTS-Light" panose="02000603020000020003" pitchFamily="50" charset="0"/>
                <a:cs typeface="Calibri" pitchFamily="34" charset="0"/>
              </a:rPr>
              <a:t> </a:t>
            </a:r>
            <a:r>
              <a:rPr lang="de-DE" sz="1400" b="1" dirty="0" err="1">
                <a:solidFill>
                  <a:schemeClr val="bg1"/>
                </a:solidFill>
                <a:latin typeface="MontrealTS-Light" panose="02000603020000020003" pitchFamily="50" charset="0"/>
                <a:cs typeface="Calibri" pitchFamily="34" charset="0"/>
              </a:rPr>
              <a:t>where</a:t>
            </a:r>
            <a:r>
              <a:rPr lang="de-DE" sz="1400" b="1" dirty="0">
                <a:solidFill>
                  <a:schemeClr val="bg1"/>
                </a:solidFill>
                <a:latin typeface="MontrealTS-Light" panose="02000603020000020003" pitchFamily="50" charset="0"/>
                <a:cs typeface="Calibri" pitchFamily="34" charset="0"/>
              </a:rPr>
              <a:t>, e.g. Europe, </a:t>
            </a:r>
            <a:r>
              <a:rPr lang="de-DE" sz="1400" b="1" dirty="0" err="1">
                <a:solidFill>
                  <a:schemeClr val="bg1"/>
                </a:solidFill>
                <a:latin typeface="MontrealTS-Light" panose="02000603020000020003" pitchFamily="50" charset="0"/>
                <a:cs typeface="Calibri" pitchFamily="34" charset="0"/>
              </a:rPr>
              <a:t>Africa</a:t>
            </a:r>
            <a:r>
              <a:rPr lang="de-DE" sz="1400" b="1" dirty="0">
                <a:solidFill>
                  <a:schemeClr val="bg1"/>
                </a:solidFill>
                <a:latin typeface="MontrealTS-Light" panose="02000603020000020003" pitchFamily="50" charset="0"/>
                <a:cs typeface="Calibri" pitchFamily="34" charset="0"/>
              </a:rPr>
              <a:t>, </a:t>
            </a:r>
            <a:r>
              <a:rPr lang="de-DE" sz="1400" b="1" dirty="0" err="1">
                <a:solidFill>
                  <a:schemeClr val="bg1"/>
                </a:solidFill>
                <a:latin typeface="MontrealTS-Light" panose="02000603020000020003" pitchFamily="50" charset="0"/>
                <a:cs typeface="Calibri" pitchFamily="34" charset="0"/>
              </a:rPr>
              <a:t>Asia</a:t>
            </a:r>
            <a:r>
              <a:rPr lang="de-DE" sz="1400" b="1" dirty="0">
                <a:solidFill>
                  <a:schemeClr val="bg1"/>
                </a:solidFill>
                <a:latin typeface="MontrealTS-Light" panose="02000603020000020003" pitchFamily="50" charset="0"/>
                <a:cs typeface="Calibri" pitchFamily="34" charset="0"/>
              </a:rPr>
              <a:t>?</a:t>
            </a:r>
          </a:p>
          <a:p>
            <a:pPr algn="ctr">
              <a:lnSpc>
                <a:spcPct val="150000"/>
              </a:lnSpc>
            </a:pPr>
            <a:r>
              <a:rPr lang="de-DE" sz="1400" b="1" dirty="0">
                <a:solidFill>
                  <a:schemeClr val="bg1"/>
                </a:solidFill>
                <a:latin typeface="MontrealTS-Light" panose="02000603020000020003" pitchFamily="50" charset="0"/>
                <a:cs typeface="Calibri" pitchFamily="34" charset="0"/>
              </a:rPr>
              <a:t>Do </a:t>
            </a:r>
            <a:r>
              <a:rPr lang="de-DE" sz="1400" b="1" dirty="0" err="1">
                <a:solidFill>
                  <a:schemeClr val="bg1"/>
                </a:solidFill>
                <a:latin typeface="MontrealTS-Light" panose="02000603020000020003" pitchFamily="50" charset="0"/>
                <a:cs typeface="Calibri" pitchFamily="34" charset="0"/>
              </a:rPr>
              <a:t>you</a:t>
            </a:r>
            <a:r>
              <a:rPr lang="de-DE" sz="1400" b="1" dirty="0">
                <a:solidFill>
                  <a:schemeClr val="bg1"/>
                </a:solidFill>
                <a:latin typeface="MontrealTS-Light" panose="02000603020000020003" pitchFamily="50" charset="0"/>
                <a:cs typeface="Calibri" pitchFamily="34" charset="0"/>
              </a:rPr>
              <a:t> </a:t>
            </a:r>
            <a:r>
              <a:rPr lang="de-DE" sz="1400" b="1" dirty="0" err="1">
                <a:solidFill>
                  <a:schemeClr val="bg1"/>
                </a:solidFill>
                <a:latin typeface="MontrealTS-Light" panose="02000603020000020003" pitchFamily="50" charset="0"/>
                <a:cs typeface="Calibri" pitchFamily="34" charset="0"/>
              </a:rPr>
              <a:t>focus</a:t>
            </a:r>
            <a:r>
              <a:rPr lang="de-DE" sz="1400" b="1" dirty="0">
                <a:solidFill>
                  <a:schemeClr val="bg1"/>
                </a:solidFill>
                <a:latin typeface="MontrealTS-Light" panose="02000603020000020003" pitchFamily="50" charset="0"/>
                <a:cs typeface="Calibri" pitchFamily="34" charset="0"/>
              </a:rPr>
              <a:t> </a:t>
            </a:r>
            <a:r>
              <a:rPr lang="de-DE" sz="1400" b="1" dirty="0" err="1">
                <a:solidFill>
                  <a:schemeClr val="bg1"/>
                </a:solidFill>
                <a:latin typeface="MontrealTS-Light" panose="02000603020000020003" pitchFamily="50" charset="0"/>
                <a:cs typeface="Calibri" pitchFamily="34" charset="0"/>
              </a:rPr>
              <a:t>your</a:t>
            </a:r>
            <a:r>
              <a:rPr lang="de-DE" sz="1400" b="1" dirty="0">
                <a:solidFill>
                  <a:schemeClr val="bg1"/>
                </a:solidFill>
                <a:latin typeface="MontrealTS-Light" panose="02000603020000020003" pitchFamily="50" charset="0"/>
                <a:cs typeface="Calibri" pitchFamily="34" charset="0"/>
              </a:rPr>
              <a:t> </a:t>
            </a:r>
            <a:r>
              <a:rPr lang="de-DE" sz="1400" b="1" dirty="0" err="1">
                <a:solidFill>
                  <a:schemeClr val="bg1"/>
                </a:solidFill>
                <a:latin typeface="MontrealTS-Light" panose="02000603020000020003" pitchFamily="50" charset="0"/>
                <a:cs typeface="Calibri" pitchFamily="34" charset="0"/>
              </a:rPr>
              <a:t>support</a:t>
            </a:r>
            <a:r>
              <a:rPr lang="de-DE" sz="1400" b="1" dirty="0">
                <a:solidFill>
                  <a:schemeClr val="bg1"/>
                </a:solidFill>
                <a:latin typeface="MontrealTS-Light" panose="02000603020000020003" pitchFamily="50" charset="0"/>
                <a:cs typeface="Calibri" pitchFamily="34" charset="0"/>
              </a:rPr>
              <a:t> </a:t>
            </a:r>
            <a:r>
              <a:rPr lang="de-DE" sz="1400" b="1" dirty="0" err="1">
                <a:solidFill>
                  <a:schemeClr val="bg1"/>
                </a:solidFill>
                <a:latin typeface="MontrealTS-Light" panose="02000603020000020003" pitchFamily="50" charset="0"/>
                <a:cs typeface="Calibri" pitchFamily="34" charset="0"/>
              </a:rPr>
              <a:t>rather</a:t>
            </a:r>
            <a:r>
              <a:rPr lang="de-DE" sz="1400" b="1" dirty="0">
                <a:solidFill>
                  <a:schemeClr val="bg1"/>
                </a:solidFill>
                <a:latin typeface="MontrealTS-Light" panose="02000603020000020003" pitchFamily="50" charset="0"/>
                <a:cs typeface="Calibri" pitchFamily="34" charset="0"/>
              </a:rPr>
              <a:t> on </a:t>
            </a:r>
            <a:r>
              <a:rPr lang="de-DE" sz="1400" b="1" dirty="0" err="1">
                <a:solidFill>
                  <a:schemeClr val="bg1"/>
                </a:solidFill>
                <a:latin typeface="MontrealTS-Light" panose="02000603020000020003" pitchFamily="50" charset="0"/>
                <a:cs typeface="Calibri" pitchFamily="34" charset="0"/>
              </a:rPr>
              <a:t>the</a:t>
            </a:r>
            <a:r>
              <a:rPr lang="de-DE" sz="1400" b="1" dirty="0">
                <a:solidFill>
                  <a:schemeClr val="bg1"/>
                </a:solidFill>
                <a:latin typeface="MontrealTS-Light" panose="02000603020000020003" pitchFamily="50" charset="0"/>
                <a:cs typeface="Calibri" pitchFamily="34" charset="0"/>
              </a:rPr>
              <a:t> </a:t>
            </a:r>
            <a:r>
              <a:rPr lang="de-DE" sz="1400" b="1" i="1" dirty="0" err="1">
                <a:solidFill>
                  <a:schemeClr val="bg1"/>
                </a:solidFill>
                <a:latin typeface="MontrealTS-Light" panose="02000603020000020003" pitchFamily="50" charset="0"/>
                <a:cs typeface="Calibri" pitchFamily="34" charset="0"/>
              </a:rPr>
              <a:t>what</a:t>
            </a:r>
            <a:r>
              <a:rPr lang="de-DE" sz="1400" b="1" dirty="0">
                <a:solidFill>
                  <a:schemeClr val="bg1"/>
                </a:solidFill>
                <a:latin typeface="MontrealTS-Light" panose="02000603020000020003" pitchFamily="50" charset="0"/>
                <a:cs typeface="Calibri" pitchFamily="34" charset="0"/>
              </a:rPr>
              <a:t> </a:t>
            </a:r>
            <a:r>
              <a:rPr lang="de-DE" sz="1400" b="1" dirty="0" err="1">
                <a:solidFill>
                  <a:schemeClr val="bg1"/>
                </a:solidFill>
                <a:latin typeface="MontrealTS-Light" panose="02000603020000020003" pitchFamily="50" charset="0"/>
                <a:cs typeface="Calibri" pitchFamily="34" charset="0"/>
              </a:rPr>
              <a:t>or</a:t>
            </a:r>
            <a:r>
              <a:rPr lang="de-DE" sz="1400" b="1" dirty="0">
                <a:solidFill>
                  <a:schemeClr val="bg1"/>
                </a:solidFill>
                <a:latin typeface="MontrealTS-Light" panose="02000603020000020003" pitchFamily="50" charset="0"/>
                <a:cs typeface="Calibri" pitchFamily="34" charset="0"/>
              </a:rPr>
              <a:t> on </a:t>
            </a:r>
            <a:r>
              <a:rPr lang="de-DE" sz="1400" b="1" dirty="0" err="1">
                <a:solidFill>
                  <a:schemeClr val="bg1"/>
                </a:solidFill>
                <a:latin typeface="MontrealTS-Light" panose="02000603020000020003" pitchFamily="50" charset="0"/>
                <a:cs typeface="Calibri" pitchFamily="34" charset="0"/>
              </a:rPr>
              <a:t>the</a:t>
            </a:r>
            <a:r>
              <a:rPr lang="de-DE" sz="1400" b="1" dirty="0">
                <a:solidFill>
                  <a:schemeClr val="bg1"/>
                </a:solidFill>
                <a:latin typeface="MontrealTS-Light" panose="02000603020000020003" pitchFamily="50" charset="0"/>
                <a:cs typeface="Calibri" pitchFamily="34" charset="0"/>
              </a:rPr>
              <a:t> </a:t>
            </a:r>
            <a:r>
              <a:rPr lang="de-DE" sz="1400" b="1" i="1" dirty="0" err="1">
                <a:solidFill>
                  <a:schemeClr val="bg1"/>
                </a:solidFill>
                <a:latin typeface="MontrealTS-Light" panose="02000603020000020003" pitchFamily="50" charset="0"/>
                <a:cs typeface="Calibri" pitchFamily="34" charset="0"/>
              </a:rPr>
              <a:t>how</a:t>
            </a:r>
            <a:r>
              <a:rPr lang="de-DE" sz="1400" b="1" dirty="0">
                <a:solidFill>
                  <a:schemeClr val="bg1"/>
                </a:solidFill>
                <a:latin typeface="MontrealTS-Light" panose="02000603020000020003" pitchFamily="50" charset="0"/>
                <a:cs typeface="Calibri" pitchFamily="34" charset="0"/>
              </a:rPr>
              <a:t>?</a:t>
            </a:r>
          </a:p>
          <a:p>
            <a:pPr algn="ctr">
              <a:lnSpc>
                <a:spcPct val="150000"/>
              </a:lnSpc>
            </a:pPr>
            <a:r>
              <a:rPr lang="de-DE" sz="1400" b="1" dirty="0" err="1">
                <a:solidFill>
                  <a:schemeClr val="bg1"/>
                </a:solidFill>
                <a:latin typeface="MontrealTS-Light" panose="02000603020000020003" pitchFamily="50" charset="0"/>
                <a:cs typeface="Calibri" pitchFamily="34" charset="0"/>
              </a:rPr>
              <a:t>What</a:t>
            </a:r>
            <a:r>
              <a:rPr lang="de-DE" sz="1400" b="1" dirty="0">
                <a:solidFill>
                  <a:schemeClr val="bg1"/>
                </a:solidFill>
                <a:latin typeface="MontrealTS-Light" panose="02000603020000020003" pitchFamily="50" charset="0"/>
                <a:cs typeface="Calibri" pitchFamily="34" charset="0"/>
              </a:rPr>
              <a:t> </a:t>
            </a:r>
            <a:r>
              <a:rPr lang="de-DE" sz="1400" b="1" dirty="0" err="1">
                <a:solidFill>
                  <a:schemeClr val="bg1"/>
                </a:solidFill>
                <a:latin typeface="MontrealTS-Light" panose="02000603020000020003" pitchFamily="50" charset="0"/>
                <a:cs typeface="Calibri" pitchFamily="34" charset="0"/>
              </a:rPr>
              <a:t>are</a:t>
            </a:r>
            <a:r>
              <a:rPr lang="de-DE" sz="1400" b="1" dirty="0">
                <a:solidFill>
                  <a:schemeClr val="bg1"/>
                </a:solidFill>
                <a:latin typeface="MontrealTS-Light" panose="02000603020000020003" pitchFamily="50" charset="0"/>
                <a:cs typeface="Calibri" pitchFamily="34" charset="0"/>
              </a:rPr>
              <a:t> </a:t>
            </a:r>
            <a:r>
              <a:rPr lang="de-DE" sz="1400" b="1" dirty="0" err="1">
                <a:solidFill>
                  <a:schemeClr val="bg1"/>
                </a:solidFill>
                <a:latin typeface="MontrealTS-Light" panose="02000603020000020003" pitchFamily="50" charset="0"/>
                <a:cs typeface="Calibri" pitchFamily="34" charset="0"/>
              </a:rPr>
              <a:t>the</a:t>
            </a:r>
            <a:r>
              <a:rPr lang="de-DE" sz="1400" b="1" dirty="0">
                <a:solidFill>
                  <a:schemeClr val="bg1"/>
                </a:solidFill>
                <a:latin typeface="MontrealTS-Light" panose="02000603020000020003" pitchFamily="50" charset="0"/>
                <a:cs typeface="Calibri" pitchFamily="34" charset="0"/>
              </a:rPr>
              <a:t> </a:t>
            </a:r>
            <a:r>
              <a:rPr lang="de-DE" sz="1400" b="1" dirty="0" err="1">
                <a:solidFill>
                  <a:schemeClr val="bg1"/>
                </a:solidFill>
                <a:latin typeface="MontrealTS-Light" panose="02000603020000020003" pitchFamily="50" charset="0"/>
                <a:cs typeface="Calibri" pitchFamily="34" charset="0"/>
              </a:rPr>
              <a:t>success</a:t>
            </a:r>
            <a:r>
              <a:rPr lang="de-DE" sz="1400" b="1" dirty="0">
                <a:solidFill>
                  <a:schemeClr val="bg1"/>
                </a:solidFill>
                <a:latin typeface="MontrealTS-Light" panose="02000603020000020003" pitchFamily="50" charset="0"/>
                <a:cs typeface="Calibri" pitchFamily="34" charset="0"/>
              </a:rPr>
              <a:t> </a:t>
            </a:r>
            <a:r>
              <a:rPr lang="de-DE" sz="1400" b="1" dirty="0" err="1">
                <a:solidFill>
                  <a:schemeClr val="bg1"/>
                </a:solidFill>
                <a:latin typeface="MontrealTS-Light" panose="02000603020000020003" pitchFamily="50" charset="0"/>
                <a:cs typeface="Calibri" pitchFamily="34" charset="0"/>
              </a:rPr>
              <a:t>factors</a:t>
            </a:r>
            <a:r>
              <a:rPr lang="de-DE" sz="1400" b="1" dirty="0">
                <a:solidFill>
                  <a:schemeClr val="bg1"/>
                </a:solidFill>
                <a:latin typeface="MontrealTS-Light" panose="02000603020000020003" pitchFamily="50" charset="0"/>
                <a:cs typeface="Calibri" pitchFamily="34" charset="0"/>
              </a:rPr>
              <a:t>?</a:t>
            </a:r>
          </a:p>
          <a:p>
            <a:pPr algn="ctr">
              <a:lnSpc>
                <a:spcPct val="150000"/>
              </a:lnSpc>
            </a:pPr>
            <a:r>
              <a:rPr lang="de-DE" sz="1400" b="1" dirty="0" err="1">
                <a:solidFill>
                  <a:schemeClr val="bg1"/>
                </a:solidFill>
                <a:latin typeface="MontrealTS-Light" panose="02000603020000020003" pitchFamily="50" charset="0"/>
                <a:cs typeface="Calibri" pitchFamily="34" charset="0"/>
              </a:rPr>
              <a:t>How</a:t>
            </a:r>
            <a:r>
              <a:rPr lang="de-DE" sz="1400" b="1" dirty="0">
                <a:solidFill>
                  <a:schemeClr val="bg1"/>
                </a:solidFill>
                <a:latin typeface="MontrealTS-Light" panose="02000603020000020003" pitchFamily="50" charset="0"/>
                <a:cs typeface="Calibri" pitchFamily="34" charset="0"/>
              </a:rPr>
              <a:t> </a:t>
            </a:r>
            <a:r>
              <a:rPr lang="de-DE" sz="1400" b="1" dirty="0" err="1">
                <a:solidFill>
                  <a:schemeClr val="bg1"/>
                </a:solidFill>
                <a:latin typeface="MontrealTS-Light" panose="02000603020000020003" pitchFamily="50" charset="0"/>
                <a:cs typeface="Calibri" pitchFamily="34" charset="0"/>
              </a:rPr>
              <a:t>can</a:t>
            </a:r>
            <a:r>
              <a:rPr lang="de-DE" sz="1400" b="1" dirty="0">
                <a:solidFill>
                  <a:schemeClr val="bg1"/>
                </a:solidFill>
                <a:latin typeface="MontrealTS-Light" panose="02000603020000020003" pitchFamily="50" charset="0"/>
                <a:cs typeface="Calibri" pitchFamily="34" charset="0"/>
              </a:rPr>
              <a:t> international </a:t>
            </a:r>
            <a:r>
              <a:rPr lang="de-DE" sz="1400" b="1" dirty="0" err="1">
                <a:solidFill>
                  <a:schemeClr val="bg1"/>
                </a:solidFill>
                <a:latin typeface="MontrealTS-Light" panose="02000603020000020003" pitchFamily="50" charset="0"/>
                <a:cs typeface="Calibri" pitchFamily="34" charset="0"/>
              </a:rPr>
              <a:t>networks</a:t>
            </a:r>
            <a:r>
              <a:rPr lang="de-DE" sz="1400" b="1" dirty="0">
                <a:solidFill>
                  <a:schemeClr val="bg1"/>
                </a:solidFill>
                <a:latin typeface="MontrealTS-Light" panose="02000603020000020003" pitchFamily="50" charset="0"/>
                <a:cs typeface="Calibri" pitchFamily="34" charset="0"/>
              </a:rPr>
              <a:t> </a:t>
            </a:r>
            <a:r>
              <a:rPr lang="de-DE" sz="1400" b="1" dirty="0" err="1">
                <a:solidFill>
                  <a:schemeClr val="bg1"/>
                </a:solidFill>
                <a:latin typeface="MontrealTS-Light" panose="02000603020000020003" pitchFamily="50" charset="0"/>
                <a:cs typeface="Calibri" pitchFamily="34" charset="0"/>
              </a:rPr>
              <a:t>help</a:t>
            </a:r>
            <a:r>
              <a:rPr lang="de-DE" sz="1400" b="1" dirty="0">
                <a:solidFill>
                  <a:schemeClr val="bg1"/>
                </a:solidFill>
                <a:latin typeface="MontrealTS-Light" panose="02000603020000020003" pitchFamily="50" charset="0"/>
                <a:cs typeface="Calibri" pitchFamily="34" charset="0"/>
              </a:rPr>
              <a:t>?</a:t>
            </a:r>
          </a:p>
        </p:txBody>
      </p:sp>
      <p:sp>
        <p:nvSpPr>
          <p:cNvPr id="12" name="Rectangle 11">
            <a:extLst>
              <a:ext uri="{FF2B5EF4-FFF2-40B4-BE49-F238E27FC236}">
                <a16:creationId xmlns:a16="http://schemas.microsoft.com/office/drawing/2014/main" id="{6176DAE9-F690-463D-A24C-4759FC612860}"/>
              </a:ext>
            </a:extLst>
          </p:cNvPr>
          <p:cNvSpPr/>
          <p:nvPr/>
        </p:nvSpPr>
        <p:spPr>
          <a:xfrm>
            <a:off x="-6596" y="0"/>
            <a:ext cx="9144003" cy="239514"/>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Arial" panose="020B0604020202020204" pitchFamily="34" charset="0"/>
              <a:cs typeface="Arial" panose="020B0604020202020204" pitchFamily="34" charset="0"/>
            </a:endParaRPr>
          </a:p>
        </p:txBody>
      </p:sp>
      <p:grpSp>
        <p:nvGrpSpPr>
          <p:cNvPr id="18" name="Group 17"/>
          <p:cNvGrpSpPr/>
          <p:nvPr/>
        </p:nvGrpSpPr>
        <p:grpSpPr>
          <a:xfrm>
            <a:off x="2051720" y="1158759"/>
            <a:ext cx="4387708" cy="678915"/>
            <a:chOff x="1868773" y="2908027"/>
            <a:chExt cx="5850276" cy="905218"/>
          </a:xfrm>
          <a:solidFill>
            <a:schemeClr val="accent5">
              <a:lumMod val="20000"/>
              <a:lumOff val="80000"/>
            </a:schemeClr>
          </a:solidFill>
        </p:grpSpPr>
        <p:sp>
          <p:nvSpPr>
            <p:cNvPr id="19" name="Textfeld 5"/>
            <p:cNvSpPr txBox="1"/>
            <p:nvPr/>
          </p:nvSpPr>
          <p:spPr>
            <a:xfrm>
              <a:off x="6669305" y="3404623"/>
              <a:ext cx="1049744" cy="408622"/>
            </a:xfrm>
            <a:prstGeom prst="roundRect">
              <a:avLst/>
            </a:prstGeom>
            <a:grpFill/>
            <a:ln w="19050">
              <a:solidFill>
                <a:schemeClr val="bg2"/>
              </a:solidFill>
            </a:ln>
          </p:spPr>
          <p:txBody>
            <a:bodyPr wrap="square" rtlCol="0">
              <a:spAutoFit/>
            </a:bodyPr>
            <a:lstStyle/>
            <a:p>
              <a:pPr algn="ctr" defTabSz="685800" eaLnBrk="0" fontAlgn="base" hangingPunct="0">
                <a:spcBef>
                  <a:spcPct val="0"/>
                </a:spcBef>
                <a:spcAft>
                  <a:spcPct val="0"/>
                </a:spcAft>
                <a:defRPr/>
              </a:pPr>
              <a:r>
                <a:rPr lang="de-DE" sz="1200" b="1" kern="0" dirty="0" smtClean="0">
                  <a:solidFill>
                    <a:schemeClr val="bg2"/>
                  </a:solidFill>
                  <a:latin typeface="MontrealTS-Bold" panose="02000503020000020003" pitchFamily="50" charset="0"/>
                </a:rPr>
                <a:t>HOW ?</a:t>
              </a:r>
              <a:endParaRPr lang="de-DE" sz="1100" kern="0" dirty="0">
                <a:solidFill>
                  <a:schemeClr val="tx2"/>
                </a:solidFill>
                <a:latin typeface="MontrealTS-Bold" panose="02000503020000020003" pitchFamily="50" charset="0"/>
              </a:endParaRPr>
            </a:p>
          </p:txBody>
        </p:sp>
        <p:sp>
          <p:nvSpPr>
            <p:cNvPr id="20" name="Textfeld 8"/>
            <p:cNvSpPr txBox="1"/>
            <p:nvPr/>
          </p:nvSpPr>
          <p:spPr>
            <a:xfrm>
              <a:off x="1868773" y="3404622"/>
              <a:ext cx="1134373" cy="408622"/>
            </a:xfrm>
            <a:prstGeom prst="roundRect">
              <a:avLst/>
            </a:prstGeom>
            <a:grpFill/>
            <a:ln w="19050">
              <a:solidFill>
                <a:schemeClr val="bg2"/>
              </a:solidFill>
            </a:ln>
          </p:spPr>
          <p:txBody>
            <a:bodyPr wrap="square" rtlCol="0">
              <a:spAutoFit/>
            </a:bodyPr>
            <a:lstStyle/>
            <a:p>
              <a:pPr algn="ctr" defTabSz="685800" eaLnBrk="0" fontAlgn="base" hangingPunct="0">
                <a:spcBef>
                  <a:spcPct val="0"/>
                </a:spcBef>
                <a:spcAft>
                  <a:spcPct val="0"/>
                </a:spcAft>
                <a:defRPr/>
              </a:pPr>
              <a:r>
                <a:rPr lang="de-DE" sz="1200" b="1" kern="0" dirty="0" smtClean="0">
                  <a:solidFill>
                    <a:schemeClr val="bg2"/>
                  </a:solidFill>
                  <a:latin typeface="MontrealTS-Bold" panose="02000503020000020003" pitchFamily="50" charset="0"/>
                </a:rPr>
                <a:t>WHAT ?</a:t>
              </a:r>
              <a:endParaRPr lang="de-DE" sz="1100" kern="0" dirty="0">
                <a:solidFill>
                  <a:schemeClr val="tx2"/>
                </a:solidFill>
                <a:latin typeface="MontrealTS-Bold" panose="02000503020000020003" pitchFamily="50" charset="0"/>
              </a:endParaRPr>
            </a:p>
          </p:txBody>
        </p:sp>
        <p:cxnSp>
          <p:nvCxnSpPr>
            <p:cNvPr id="21" name="Gerade Verbindung mit Pfeil 16"/>
            <p:cNvCxnSpPr/>
            <p:nvPr/>
          </p:nvCxnSpPr>
          <p:spPr bwMode="auto">
            <a:xfrm>
              <a:off x="5982364" y="2908027"/>
              <a:ext cx="605667" cy="359938"/>
            </a:xfrm>
            <a:prstGeom prst="straightConnector1">
              <a:avLst/>
            </a:prstGeom>
            <a:grpFill/>
            <a:ln w="19050" cap="flat" cmpd="sng" algn="ctr">
              <a:solidFill>
                <a:schemeClr val="bg2"/>
              </a:solidFill>
              <a:prstDash val="solid"/>
              <a:round/>
              <a:headEnd type="none" w="med" len="med"/>
              <a:tailEnd type="arrow"/>
            </a:ln>
            <a:effectLst/>
          </p:spPr>
        </p:cxnSp>
      </p:grpSp>
      <p:cxnSp>
        <p:nvCxnSpPr>
          <p:cNvPr id="22" name="Gerade Verbindung mit Pfeil 16"/>
          <p:cNvCxnSpPr/>
          <p:nvPr/>
        </p:nvCxnSpPr>
        <p:spPr bwMode="auto">
          <a:xfrm flipH="1">
            <a:off x="3050591" y="1149452"/>
            <a:ext cx="429282" cy="279260"/>
          </a:xfrm>
          <a:prstGeom prst="straightConnector1">
            <a:avLst/>
          </a:prstGeom>
          <a:solidFill>
            <a:schemeClr val="accent5">
              <a:lumMod val="20000"/>
              <a:lumOff val="80000"/>
            </a:schemeClr>
          </a:solidFill>
          <a:ln w="19050" cap="flat" cmpd="sng" algn="ctr">
            <a:solidFill>
              <a:schemeClr val="bg2"/>
            </a:solidFill>
            <a:prstDash val="solid"/>
            <a:round/>
            <a:headEnd type="none" w="med" len="med"/>
            <a:tailEnd type="arrow"/>
          </a:ln>
          <a:effectLst/>
        </p:spPr>
      </p:cxnSp>
      <p:sp>
        <p:nvSpPr>
          <p:cNvPr id="9" name="Rectangle 8"/>
          <p:cNvSpPr/>
          <p:nvPr/>
        </p:nvSpPr>
        <p:spPr>
          <a:xfrm>
            <a:off x="2639309" y="634418"/>
            <a:ext cx="3882666" cy="400110"/>
          </a:xfrm>
          <a:prstGeom prst="rect">
            <a:avLst/>
          </a:prstGeom>
        </p:spPr>
        <p:txBody>
          <a:bodyPr wrap="none">
            <a:spAutoFit/>
          </a:bodyPr>
          <a:lstStyle/>
          <a:p>
            <a:r>
              <a:rPr lang="de-DE" sz="2000" dirty="0" err="1">
                <a:solidFill>
                  <a:schemeClr val="bg2"/>
                </a:solidFill>
                <a:latin typeface="MontrealTS-Bold" panose="02000503020000020003" pitchFamily="50" charset="0"/>
              </a:rPr>
              <a:t>Centre</a:t>
            </a:r>
            <a:r>
              <a:rPr lang="de-DE" sz="2000" dirty="0">
                <a:solidFill>
                  <a:schemeClr val="bg2"/>
                </a:solidFill>
                <a:latin typeface="MontrealTS-Bold" panose="02000503020000020003" pitchFamily="50" charset="0"/>
              </a:rPr>
              <a:t> </a:t>
            </a:r>
            <a:r>
              <a:rPr lang="de-DE" sz="2000" dirty="0" err="1">
                <a:solidFill>
                  <a:schemeClr val="bg2"/>
                </a:solidFill>
                <a:latin typeface="MontrealTS-Bold" panose="02000503020000020003" pitchFamily="50" charset="0"/>
              </a:rPr>
              <a:t>of</a:t>
            </a:r>
            <a:r>
              <a:rPr lang="de-DE" sz="2000" dirty="0">
                <a:solidFill>
                  <a:schemeClr val="bg2"/>
                </a:solidFill>
                <a:latin typeface="MontrealTS-Bold" panose="02000503020000020003" pitchFamily="50" charset="0"/>
              </a:rPr>
              <a:t> </a:t>
            </a:r>
            <a:r>
              <a:rPr lang="de-DE" sz="2000" dirty="0" err="1">
                <a:solidFill>
                  <a:schemeClr val="bg2"/>
                </a:solidFill>
                <a:latin typeface="MontrealTS-Bold" panose="02000503020000020003" pitchFamily="50" charset="0"/>
              </a:rPr>
              <a:t>Vocational</a:t>
            </a:r>
            <a:r>
              <a:rPr lang="de-DE" sz="2000" dirty="0">
                <a:solidFill>
                  <a:schemeClr val="bg2"/>
                </a:solidFill>
                <a:latin typeface="MontrealTS-Bold" panose="02000503020000020003" pitchFamily="50" charset="0"/>
              </a:rPr>
              <a:t> Excellence</a:t>
            </a:r>
          </a:p>
        </p:txBody>
      </p:sp>
      <p:pic>
        <p:nvPicPr>
          <p:cNvPr id="1026" name="Picture 2" descr="Resultado de imagem para question mark pn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38384" t="14328" r="37847" b="14163"/>
          <a:stretch/>
        </p:blipFill>
        <p:spPr bwMode="auto">
          <a:xfrm>
            <a:off x="3900044" y="2072076"/>
            <a:ext cx="993145" cy="1680706"/>
          </a:xfrm>
          <a:prstGeom prst="rect">
            <a:avLst/>
          </a:prstGeom>
          <a:noFill/>
          <a:extLst>
            <a:ext uri="{909E8E84-426E-40DD-AFC4-6F175D3DCCD1}">
              <a14:hiddenFill xmlns:a14="http://schemas.microsoft.com/office/drawing/2010/main">
                <a:solidFill>
                  <a:srgbClr val="FFFFFF"/>
                </a:solidFill>
              </a14:hiddenFill>
            </a:ext>
          </a:extLst>
        </p:spPr>
      </p:pic>
      <p:pic>
        <p:nvPicPr>
          <p:cNvPr id="43" name="Picture 42">
            <a:extLst>
              <a:ext uri="{FF2B5EF4-FFF2-40B4-BE49-F238E27FC236}">
                <a16:creationId xmlns:a16="http://schemas.microsoft.com/office/drawing/2014/main" id="{1A49BC47-51DC-4257-ADA0-C18A3B6E6D53}"/>
              </a:ext>
            </a:extLst>
          </p:cNvPr>
          <p:cNvPicPr>
            <a:picLocks noChangeAspect="1"/>
          </p:cNvPicPr>
          <p:nvPr/>
        </p:nvPicPr>
        <p:blipFill>
          <a:blip r:embed="rId3" cstate="print">
            <a:extLst>
              <a:ext uri="{BEBA8EAE-BF5A-486C-A8C5-ECC9F3942E4B}">
                <a14:imgProps xmlns:a14="http://schemas.microsoft.com/office/drawing/2010/main">
                  <a14:imgLayer r:embed="rId4">
                    <a14:imgEffect>
                      <a14:brightnessContrast bright="100000"/>
                    </a14:imgEffect>
                  </a14:imgLayer>
                </a14:imgProps>
              </a:ext>
              <a:ext uri="{28A0092B-C50C-407E-A947-70E740481C1C}">
                <a14:useLocalDpi xmlns:a14="http://schemas.microsoft.com/office/drawing/2010/main" val="0"/>
              </a:ext>
            </a:extLst>
          </a:blip>
          <a:stretch>
            <a:fillRect/>
          </a:stretch>
        </p:blipFill>
        <p:spPr>
          <a:xfrm>
            <a:off x="251520" y="4234036"/>
            <a:ext cx="1143521" cy="925512"/>
          </a:xfrm>
          <a:prstGeom prst="rect">
            <a:avLst/>
          </a:prstGeom>
        </p:spPr>
      </p:pic>
    </p:spTree>
    <p:extLst>
      <p:ext uri="{BB962C8B-B14F-4D97-AF65-F5344CB8AC3E}">
        <p14:creationId xmlns:p14="http://schemas.microsoft.com/office/powerpoint/2010/main" val="40197954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showMasterSp="0">
  <p:cSld>
    <p:bg>
      <p:bgPr>
        <a:solidFill>
          <a:schemeClr val="bg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158FB7-1B47-41FE-A578-44E6004E4F49}"/>
              </a:ext>
            </a:extLst>
          </p:cNvPr>
          <p:cNvSpPr>
            <a:spLocks noGrp="1"/>
          </p:cNvSpPr>
          <p:nvPr>
            <p:ph type="title"/>
          </p:nvPr>
        </p:nvSpPr>
        <p:spPr>
          <a:xfrm>
            <a:off x="369272" y="435117"/>
            <a:ext cx="8494504" cy="750663"/>
          </a:xfrm>
        </p:spPr>
        <p:txBody>
          <a:bodyPr>
            <a:normAutofit/>
          </a:bodyPr>
          <a:lstStyle/>
          <a:p>
            <a:r>
              <a:rPr lang="en-GB" sz="2000" dirty="0" smtClean="0">
                <a:solidFill>
                  <a:schemeClr val="bg1"/>
                </a:solidFill>
                <a:latin typeface="Arial" panose="020B0604020202020204" pitchFamily="34" charset="0"/>
                <a:cs typeface="Arial" panose="020B0604020202020204" pitchFamily="34" charset="0"/>
              </a:rPr>
              <a:t>SCOPE FOR COLLABORATION</a:t>
            </a:r>
            <a:endParaRPr lang="en-GB" sz="2000" dirty="0">
              <a:solidFill>
                <a:schemeClr val="bg1"/>
              </a:solidFill>
              <a:latin typeface="Arial" panose="020B0604020202020204" pitchFamily="34" charset="0"/>
              <a:cs typeface="Arial" panose="020B0604020202020204" pitchFamily="34" charset="0"/>
            </a:endParaRPr>
          </a:p>
        </p:txBody>
      </p:sp>
      <p:grpSp>
        <p:nvGrpSpPr>
          <p:cNvPr id="4" name="Group 3">
            <a:extLst>
              <a:ext uri="{FF2B5EF4-FFF2-40B4-BE49-F238E27FC236}">
                <a16:creationId xmlns:a16="http://schemas.microsoft.com/office/drawing/2014/main" id="{5E313EFC-7EE9-4776-B649-E0D829C5BF8F}"/>
              </a:ext>
            </a:extLst>
          </p:cNvPr>
          <p:cNvGrpSpPr/>
          <p:nvPr/>
        </p:nvGrpSpPr>
        <p:grpSpPr>
          <a:xfrm>
            <a:off x="385612" y="877513"/>
            <a:ext cx="2207647" cy="1405834"/>
            <a:chOff x="385612" y="877513"/>
            <a:chExt cx="2207647" cy="1405834"/>
          </a:xfrm>
        </p:grpSpPr>
        <p:sp>
          <p:nvSpPr>
            <p:cNvPr id="11" name="Rectangle 10">
              <a:extLst>
                <a:ext uri="{FF2B5EF4-FFF2-40B4-BE49-F238E27FC236}">
                  <a16:creationId xmlns:a16="http://schemas.microsoft.com/office/drawing/2014/main" id="{03813B47-C2BE-4588-8A35-AA4FC1FD03A1}"/>
                </a:ext>
              </a:extLst>
            </p:cNvPr>
            <p:cNvSpPr/>
            <p:nvPr/>
          </p:nvSpPr>
          <p:spPr>
            <a:xfrm>
              <a:off x="1273263" y="877513"/>
              <a:ext cx="1319996" cy="61653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lvl="0"/>
              <a:r>
                <a:rPr lang="en-GB" sz="1400" dirty="0" smtClean="0"/>
                <a:t>Projects</a:t>
              </a:r>
              <a:r>
                <a:rPr lang="en-GB" sz="1400" dirty="0"/>
                <a:t>, such as the joint development of new materials or the application of new methodologies;</a:t>
              </a:r>
            </a:p>
          </p:txBody>
        </p:sp>
        <p:sp>
          <p:nvSpPr>
            <p:cNvPr id="5" name="Oval 4">
              <a:extLst>
                <a:ext uri="{FF2B5EF4-FFF2-40B4-BE49-F238E27FC236}">
                  <a16:creationId xmlns:a16="http://schemas.microsoft.com/office/drawing/2014/main" id="{16654C19-7860-49D6-9D3D-C626F85EEDCE}"/>
                </a:ext>
              </a:extLst>
            </p:cNvPr>
            <p:cNvSpPr/>
            <p:nvPr/>
          </p:nvSpPr>
          <p:spPr>
            <a:xfrm>
              <a:off x="385612" y="1526940"/>
              <a:ext cx="756407" cy="75640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grpSp>
      <p:grpSp>
        <p:nvGrpSpPr>
          <p:cNvPr id="7" name="Group 6">
            <a:extLst>
              <a:ext uri="{FF2B5EF4-FFF2-40B4-BE49-F238E27FC236}">
                <a16:creationId xmlns:a16="http://schemas.microsoft.com/office/drawing/2014/main" id="{DA7B2426-8350-49CA-8D9B-AAD97824FC88}"/>
              </a:ext>
            </a:extLst>
          </p:cNvPr>
          <p:cNvGrpSpPr/>
          <p:nvPr/>
        </p:nvGrpSpPr>
        <p:grpSpPr>
          <a:xfrm>
            <a:off x="459521" y="2576365"/>
            <a:ext cx="7277546" cy="1306260"/>
            <a:chOff x="2752124" y="1526940"/>
            <a:chExt cx="7626911" cy="1306260"/>
          </a:xfrm>
        </p:grpSpPr>
        <p:sp>
          <p:nvSpPr>
            <p:cNvPr id="13" name="Rectangle 12">
              <a:extLst>
                <a:ext uri="{FF2B5EF4-FFF2-40B4-BE49-F238E27FC236}">
                  <a16:creationId xmlns:a16="http://schemas.microsoft.com/office/drawing/2014/main" id="{926CAA2C-C3B8-4B08-BF94-83C0F1A2B139}"/>
                </a:ext>
              </a:extLst>
            </p:cNvPr>
            <p:cNvSpPr/>
            <p:nvPr/>
          </p:nvSpPr>
          <p:spPr>
            <a:xfrm>
              <a:off x="8622551" y="2216667"/>
              <a:ext cx="1756484" cy="61653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endParaRPr lang="en-GB" sz="1400" dirty="0"/>
            </a:p>
          </p:txBody>
        </p:sp>
        <p:sp>
          <p:nvSpPr>
            <p:cNvPr id="3" name="Oval 2">
              <a:extLst>
                <a:ext uri="{FF2B5EF4-FFF2-40B4-BE49-F238E27FC236}">
                  <a16:creationId xmlns:a16="http://schemas.microsoft.com/office/drawing/2014/main" id="{D37DF7DB-E77B-4906-BB2F-88342918C566}"/>
                </a:ext>
              </a:extLst>
            </p:cNvPr>
            <p:cNvSpPr/>
            <p:nvPr/>
          </p:nvSpPr>
          <p:spPr>
            <a:xfrm>
              <a:off x="2752124" y="1526940"/>
              <a:ext cx="756407" cy="75640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pic>
          <p:nvPicPr>
            <p:cNvPr id="33" name="Graphic 32">
              <a:extLst>
                <a:ext uri="{FF2B5EF4-FFF2-40B4-BE49-F238E27FC236}">
                  <a16:creationId xmlns:a16="http://schemas.microsoft.com/office/drawing/2014/main" id="{2041E8E0-BDF7-41BE-A3C6-DA6BEE041079}"/>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xmlns="" r:embed="rId7"/>
                </a:ext>
              </a:extLst>
            </a:blip>
            <a:stretch>
              <a:fillRect/>
            </a:stretch>
          </p:blipFill>
          <p:spPr>
            <a:xfrm>
              <a:off x="2920073" y="1693995"/>
              <a:ext cx="420507" cy="420507"/>
            </a:xfrm>
            <a:prstGeom prst="rect">
              <a:avLst/>
            </a:prstGeom>
          </p:spPr>
        </p:pic>
      </p:grpSp>
      <p:grpSp>
        <p:nvGrpSpPr>
          <p:cNvPr id="6" name="Group 5">
            <a:extLst>
              <a:ext uri="{FF2B5EF4-FFF2-40B4-BE49-F238E27FC236}">
                <a16:creationId xmlns:a16="http://schemas.microsoft.com/office/drawing/2014/main" id="{37B077AB-903B-4195-A0F4-AC6F7929EF43}"/>
              </a:ext>
            </a:extLst>
          </p:cNvPr>
          <p:cNvGrpSpPr/>
          <p:nvPr/>
        </p:nvGrpSpPr>
        <p:grpSpPr>
          <a:xfrm>
            <a:off x="3055983" y="780226"/>
            <a:ext cx="2679903" cy="3489136"/>
            <a:chOff x="46052" y="2700000"/>
            <a:chExt cx="2679903" cy="3489136"/>
          </a:xfrm>
        </p:grpSpPr>
        <p:sp>
          <p:nvSpPr>
            <p:cNvPr id="14" name="Rectangle 13">
              <a:extLst>
                <a:ext uri="{FF2B5EF4-FFF2-40B4-BE49-F238E27FC236}">
                  <a16:creationId xmlns:a16="http://schemas.microsoft.com/office/drawing/2014/main" id="{E2426E5F-EF98-4040-BE5D-6E44E2A628FE}"/>
                </a:ext>
              </a:extLst>
            </p:cNvPr>
            <p:cNvSpPr/>
            <p:nvPr/>
          </p:nvSpPr>
          <p:spPr>
            <a:xfrm>
              <a:off x="1309968" y="2700000"/>
              <a:ext cx="1415987" cy="61653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lvl="0"/>
              <a:r>
                <a:rPr lang="en-GB" sz="1400" dirty="0" smtClean="0"/>
                <a:t>Observation </a:t>
              </a:r>
              <a:r>
                <a:rPr lang="en-GB" sz="1400" dirty="0"/>
                <a:t>and learning from innovative or modern practice in other schools.</a:t>
              </a:r>
            </a:p>
          </p:txBody>
        </p:sp>
        <p:pic>
          <p:nvPicPr>
            <p:cNvPr id="35" name="Graphic 34">
              <a:extLst>
                <a:ext uri="{FF2B5EF4-FFF2-40B4-BE49-F238E27FC236}">
                  <a16:creationId xmlns:a16="http://schemas.microsoft.com/office/drawing/2014/main" id="{EFED47F3-CF8E-4CF5-A0DF-C781982735EE}"/>
                </a:ext>
              </a:extLst>
            </p:cNvPr>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xmlns="" r:embed="rId9"/>
                </a:ext>
              </a:extLst>
            </a:blip>
            <a:stretch>
              <a:fillRect/>
            </a:stretch>
          </p:blipFill>
          <p:spPr>
            <a:xfrm>
              <a:off x="46052" y="5768629"/>
              <a:ext cx="420507" cy="420507"/>
            </a:xfrm>
            <a:prstGeom prst="rect">
              <a:avLst/>
            </a:prstGeom>
          </p:spPr>
        </p:pic>
      </p:grpSp>
      <p:sp>
        <p:nvSpPr>
          <p:cNvPr id="8" name="Oval 7">
            <a:extLst>
              <a:ext uri="{FF2B5EF4-FFF2-40B4-BE49-F238E27FC236}">
                <a16:creationId xmlns:a16="http://schemas.microsoft.com/office/drawing/2014/main" id="{DC70E918-B125-4D24-958B-7731EB7CA8C9}"/>
              </a:ext>
            </a:extLst>
          </p:cNvPr>
          <p:cNvSpPr/>
          <p:nvPr/>
        </p:nvSpPr>
        <p:spPr>
          <a:xfrm>
            <a:off x="3365662" y="880427"/>
            <a:ext cx="756407" cy="75640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pic>
        <p:nvPicPr>
          <p:cNvPr id="26" name="Picture 25">
            <a:extLst>
              <a:ext uri="{FF2B5EF4-FFF2-40B4-BE49-F238E27FC236}">
                <a16:creationId xmlns:a16="http://schemas.microsoft.com/office/drawing/2014/main" id="{DD369167-034E-446E-8C7C-CCC1AB8B6DE6}"/>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251520" y="4234036"/>
            <a:ext cx="1143521" cy="925512"/>
          </a:xfrm>
          <a:prstGeom prst="rect">
            <a:avLst/>
          </a:prstGeom>
        </p:spPr>
      </p:pic>
      <p:pic>
        <p:nvPicPr>
          <p:cNvPr id="24" name="Graphic 34">
            <a:extLst>
              <a:ext uri="{FF2B5EF4-FFF2-40B4-BE49-F238E27FC236}">
                <a16:creationId xmlns:a16="http://schemas.microsoft.com/office/drawing/2014/main" id="{EFED47F3-CF8E-4CF5-A0DF-C781982735EE}"/>
              </a:ext>
            </a:extLst>
          </p:cNvPr>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xmlns="" r:embed="rId9"/>
              </a:ext>
            </a:extLst>
          </a:blip>
          <a:stretch>
            <a:fillRect/>
          </a:stretch>
        </p:blipFill>
        <p:spPr>
          <a:xfrm>
            <a:off x="577949" y="1665297"/>
            <a:ext cx="420507" cy="420507"/>
          </a:xfrm>
          <a:prstGeom prst="rect">
            <a:avLst/>
          </a:prstGeom>
        </p:spPr>
      </p:pic>
      <p:pic>
        <p:nvPicPr>
          <p:cNvPr id="25" name="Graphic 34">
            <a:extLst>
              <a:ext uri="{FF2B5EF4-FFF2-40B4-BE49-F238E27FC236}">
                <a16:creationId xmlns:a16="http://schemas.microsoft.com/office/drawing/2014/main" id="{EFED47F3-CF8E-4CF5-A0DF-C781982735EE}"/>
              </a:ext>
            </a:extLst>
          </p:cNvPr>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xmlns="" r:embed="rId9"/>
              </a:ext>
            </a:extLst>
          </a:blip>
          <a:stretch>
            <a:fillRect/>
          </a:stretch>
        </p:blipFill>
        <p:spPr>
          <a:xfrm>
            <a:off x="6343439" y="3574358"/>
            <a:ext cx="420507" cy="420507"/>
          </a:xfrm>
          <a:prstGeom prst="rect">
            <a:avLst/>
          </a:prstGeom>
        </p:spPr>
      </p:pic>
      <p:sp>
        <p:nvSpPr>
          <p:cNvPr id="16" name="Rectangle 15"/>
          <p:cNvSpPr/>
          <p:nvPr/>
        </p:nvSpPr>
        <p:spPr>
          <a:xfrm>
            <a:off x="6524366" y="1069904"/>
            <a:ext cx="2425403" cy="954107"/>
          </a:xfrm>
          <a:prstGeom prst="rect">
            <a:avLst/>
          </a:prstGeom>
        </p:spPr>
        <p:txBody>
          <a:bodyPr wrap="square">
            <a:spAutoFit/>
          </a:bodyPr>
          <a:lstStyle/>
          <a:p>
            <a:pPr lvl="0"/>
            <a:r>
              <a:rPr lang="en-GB" sz="1400" dirty="0">
                <a:solidFill>
                  <a:prstClr val="white"/>
                </a:solidFill>
                <a:latin typeface="Arial" panose="020B0604020202020204" pitchFamily="34" charset="0"/>
                <a:cs typeface="Arial" panose="020B0604020202020204" pitchFamily="34" charset="0"/>
              </a:rPr>
              <a:t>C</a:t>
            </a:r>
            <a:r>
              <a:rPr lang="en-GB" sz="1400" dirty="0" smtClean="0">
                <a:solidFill>
                  <a:prstClr val="white"/>
                </a:solidFill>
                <a:latin typeface="Arial" panose="020B0604020202020204" pitchFamily="34" charset="0"/>
                <a:cs typeface="Arial" panose="020B0604020202020204" pitchFamily="34" charset="0"/>
              </a:rPr>
              <a:t>ollaborating </a:t>
            </a:r>
            <a:r>
              <a:rPr lang="en-GB" sz="1400" dirty="0">
                <a:solidFill>
                  <a:prstClr val="white"/>
                </a:solidFill>
                <a:latin typeface="Arial" panose="020B0604020202020204" pitchFamily="34" charset="0"/>
                <a:cs typeface="Arial" panose="020B0604020202020204" pitchFamily="34" charset="0"/>
              </a:rPr>
              <a:t>to engage and work with business and other non-educational </a:t>
            </a:r>
            <a:r>
              <a:rPr lang="en-GB" sz="1400" dirty="0" smtClean="0">
                <a:solidFill>
                  <a:prstClr val="white"/>
                </a:solidFill>
                <a:latin typeface="Arial" panose="020B0604020202020204" pitchFamily="34" charset="0"/>
                <a:cs typeface="Arial" panose="020B0604020202020204" pitchFamily="34" charset="0"/>
              </a:rPr>
              <a:t>actors.</a:t>
            </a:r>
            <a:endParaRPr lang="en-GB" sz="1400" dirty="0">
              <a:solidFill>
                <a:prstClr val="white"/>
              </a:solidFill>
              <a:latin typeface="Arial" panose="020B0604020202020204" pitchFamily="34" charset="0"/>
              <a:cs typeface="Arial" panose="020B0604020202020204" pitchFamily="34" charset="0"/>
            </a:endParaRPr>
          </a:p>
        </p:txBody>
      </p:sp>
      <p:sp>
        <p:nvSpPr>
          <p:cNvPr id="27" name="Oval 26">
            <a:extLst>
              <a:ext uri="{FF2B5EF4-FFF2-40B4-BE49-F238E27FC236}">
                <a16:creationId xmlns:a16="http://schemas.microsoft.com/office/drawing/2014/main" id="{16654C19-7860-49D6-9D3D-C626F85EEDCE}"/>
              </a:ext>
            </a:extLst>
          </p:cNvPr>
          <p:cNvSpPr/>
          <p:nvPr/>
        </p:nvSpPr>
        <p:spPr>
          <a:xfrm>
            <a:off x="5754906" y="1186482"/>
            <a:ext cx="756407" cy="75640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latin typeface="Arial" panose="020B0604020202020204" pitchFamily="34" charset="0"/>
              <a:cs typeface="Arial" panose="020B0604020202020204" pitchFamily="34" charset="0"/>
            </a:endParaRPr>
          </a:p>
        </p:txBody>
      </p:sp>
      <p:pic>
        <p:nvPicPr>
          <p:cNvPr id="18" name="Picture 17"/>
          <p:cNvPicPr>
            <a:picLocks noChangeAspect="1"/>
          </p:cNvPicPr>
          <p:nvPr/>
        </p:nvPicPr>
        <p:blipFill>
          <a:blip r:embed="rId11"/>
          <a:stretch>
            <a:fillRect/>
          </a:stretch>
        </p:blipFill>
        <p:spPr>
          <a:xfrm>
            <a:off x="5922779" y="1336628"/>
            <a:ext cx="420660" cy="420660"/>
          </a:xfrm>
          <a:prstGeom prst="rect">
            <a:avLst/>
          </a:prstGeom>
        </p:spPr>
      </p:pic>
      <p:sp>
        <p:nvSpPr>
          <p:cNvPr id="19" name="Rectangle 18"/>
          <p:cNvSpPr/>
          <p:nvPr/>
        </p:nvSpPr>
        <p:spPr>
          <a:xfrm>
            <a:off x="1167938" y="2713719"/>
            <a:ext cx="2490777" cy="738664"/>
          </a:xfrm>
          <a:prstGeom prst="rect">
            <a:avLst/>
          </a:prstGeom>
        </p:spPr>
        <p:txBody>
          <a:bodyPr wrap="square">
            <a:spAutoFit/>
          </a:bodyPr>
          <a:lstStyle/>
          <a:p>
            <a:r>
              <a:rPr lang="en-GB" sz="1400" dirty="0">
                <a:solidFill>
                  <a:prstClr val="white"/>
                </a:solidFill>
                <a:latin typeface="Arial" panose="020B0604020202020204" pitchFamily="34" charset="0"/>
                <a:cs typeface="Arial" panose="020B0604020202020204" pitchFamily="34" charset="0"/>
              </a:rPr>
              <a:t>Sharing resources, e.g. staff, </a:t>
            </a:r>
            <a:endParaRPr lang="en-GB" sz="1400" dirty="0" smtClean="0">
              <a:solidFill>
                <a:prstClr val="white"/>
              </a:solidFill>
              <a:latin typeface="Arial" panose="020B0604020202020204" pitchFamily="34" charset="0"/>
              <a:cs typeface="Arial" panose="020B0604020202020204" pitchFamily="34" charset="0"/>
            </a:endParaRPr>
          </a:p>
          <a:p>
            <a:r>
              <a:rPr lang="en-GB" sz="1400" dirty="0" smtClean="0">
                <a:solidFill>
                  <a:prstClr val="white"/>
                </a:solidFill>
                <a:latin typeface="Arial" panose="020B0604020202020204" pitchFamily="34" charset="0"/>
                <a:cs typeface="Arial" panose="020B0604020202020204" pitchFamily="34" charset="0"/>
              </a:rPr>
              <a:t>leadership</a:t>
            </a:r>
            <a:r>
              <a:rPr lang="en-GB" sz="1400" dirty="0">
                <a:solidFill>
                  <a:prstClr val="white"/>
                </a:solidFill>
                <a:latin typeface="Arial" panose="020B0604020202020204" pitchFamily="34" charset="0"/>
                <a:cs typeface="Arial" panose="020B0604020202020204" pitchFamily="34" charset="0"/>
              </a:rPr>
              <a:t>, laboratories and </a:t>
            </a:r>
            <a:endParaRPr lang="en-GB" sz="1400" dirty="0" smtClean="0">
              <a:solidFill>
                <a:prstClr val="white"/>
              </a:solidFill>
              <a:latin typeface="Arial" panose="020B0604020202020204" pitchFamily="34" charset="0"/>
              <a:cs typeface="Arial" panose="020B0604020202020204" pitchFamily="34" charset="0"/>
            </a:endParaRPr>
          </a:p>
          <a:p>
            <a:r>
              <a:rPr lang="en-GB" sz="1400" dirty="0" smtClean="0">
                <a:solidFill>
                  <a:prstClr val="white"/>
                </a:solidFill>
                <a:latin typeface="Arial" panose="020B0604020202020204" pitchFamily="34" charset="0"/>
                <a:cs typeface="Arial" panose="020B0604020202020204" pitchFamily="34" charset="0"/>
              </a:rPr>
              <a:t>instructional </a:t>
            </a:r>
            <a:r>
              <a:rPr lang="en-GB" sz="1400" dirty="0">
                <a:solidFill>
                  <a:prstClr val="white"/>
                </a:solidFill>
                <a:latin typeface="Arial" panose="020B0604020202020204" pitchFamily="34" charset="0"/>
                <a:cs typeface="Arial" panose="020B0604020202020204" pitchFamily="34" charset="0"/>
              </a:rPr>
              <a:t>materials</a:t>
            </a:r>
          </a:p>
        </p:txBody>
      </p:sp>
      <p:pic>
        <p:nvPicPr>
          <p:cNvPr id="34" name="Graphic 34">
            <a:extLst>
              <a:ext uri="{FF2B5EF4-FFF2-40B4-BE49-F238E27FC236}">
                <a16:creationId xmlns:a16="http://schemas.microsoft.com/office/drawing/2014/main" id="{EFED47F3-CF8E-4CF5-A0DF-C781982735EE}"/>
              </a:ext>
            </a:extLst>
          </p:cNvPr>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xmlns="" r:embed="rId9"/>
              </a:ext>
            </a:extLst>
          </a:blip>
          <a:stretch>
            <a:fillRect/>
          </a:stretch>
        </p:blipFill>
        <p:spPr>
          <a:xfrm>
            <a:off x="2665293" y="3683804"/>
            <a:ext cx="420507" cy="420507"/>
          </a:xfrm>
          <a:prstGeom prst="rect">
            <a:avLst/>
          </a:prstGeom>
        </p:spPr>
      </p:pic>
      <p:sp>
        <p:nvSpPr>
          <p:cNvPr id="20" name="Rectangle 19"/>
          <p:cNvSpPr/>
          <p:nvPr/>
        </p:nvSpPr>
        <p:spPr>
          <a:xfrm>
            <a:off x="5364088" y="2626392"/>
            <a:ext cx="2808312" cy="1169551"/>
          </a:xfrm>
          <a:prstGeom prst="rect">
            <a:avLst/>
          </a:prstGeom>
        </p:spPr>
        <p:txBody>
          <a:bodyPr wrap="square">
            <a:spAutoFit/>
          </a:bodyPr>
          <a:lstStyle/>
          <a:p>
            <a:r>
              <a:rPr lang="en-GB" sz="1400" dirty="0">
                <a:solidFill>
                  <a:prstClr val="white"/>
                </a:solidFill>
                <a:latin typeface="Arial" panose="020B0604020202020204" pitchFamily="34" charset="0"/>
                <a:cs typeface="Arial" panose="020B0604020202020204" pitchFamily="34" charset="0"/>
              </a:rPr>
              <a:t>Collective provision of some services, such as professional development, procurement, data storage, careers advice, labour market data collection</a:t>
            </a:r>
          </a:p>
        </p:txBody>
      </p:sp>
      <p:sp>
        <p:nvSpPr>
          <p:cNvPr id="38" name="Freeform 108">
            <a:extLst>
              <a:ext uri="{FF2B5EF4-FFF2-40B4-BE49-F238E27FC236}">
                <a16:creationId xmlns:a16="http://schemas.microsoft.com/office/drawing/2014/main" id="{6A02011B-41CE-4E20-9214-001F7D847E12}"/>
              </a:ext>
            </a:extLst>
          </p:cNvPr>
          <p:cNvSpPr/>
          <p:nvPr/>
        </p:nvSpPr>
        <p:spPr>
          <a:xfrm>
            <a:off x="3929731" y="3894058"/>
            <a:ext cx="933905" cy="1069924"/>
          </a:xfrm>
          <a:custGeom>
            <a:avLst/>
            <a:gdLst/>
            <a:ahLst/>
            <a:cxnLst/>
            <a:rect l="l" t="t" r="r" b="b"/>
            <a:pathLst>
              <a:path w="341005" h="376812">
                <a:moveTo>
                  <a:pt x="179590" y="105941"/>
                </a:moveTo>
                <a:cubicBezTo>
                  <a:pt x="189466" y="103284"/>
                  <a:pt x="200229" y="106383"/>
                  <a:pt x="207502" y="113978"/>
                </a:cubicBezTo>
                <a:lnTo>
                  <a:pt x="205155" y="116193"/>
                </a:lnTo>
                <a:cubicBezTo>
                  <a:pt x="198727" y="109493"/>
                  <a:pt x="189244" y="106732"/>
                  <a:pt x="180543" y="109027"/>
                </a:cubicBezTo>
                <a:cubicBezTo>
                  <a:pt x="171284" y="111470"/>
                  <a:pt x="164597" y="119184"/>
                  <a:pt x="163491" y="128699"/>
                </a:cubicBezTo>
                <a:lnTo>
                  <a:pt x="160301" y="128192"/>
                </a:lnTo>
                <a:cubicBezTo>
                  <a:pt x="160626" y="125509"/>
                  <a:pt x="161343" y="122953"/>
                  <a:pt x="162397" y="120583"/>
                </a:cubicBezTo>
                <a:cubicBezTo>
                  <a:pt x="163188" y="118806"/>
                  <a:pt x="164168" y="117134"/>
                  <a:pt x="165317" y="115593"/>
                </a:cubicBezTo>
                <a:close/>
                <a:moveTo>
                  <a:pt x="184774" y="76800"/>
                </a:moveTo>
                <a:cubicBezTo>
                  <a:pt x="189722" y="75892"/>
                  <a:pt x="194950" y="76276"/>
                  <a:pt x="199898" y="78055"/>
                </a:cubicBezTo>
                <a:lnTo>
                  <a:pt x="198784" y="81085"/>
                </a:lnTo>
                <a:cubicBezTo>
                  <a:pt x="190044" y="77951"/>
                  <a:pt x="180324" y="79705"/>
                  <a:pt x="173557" y="85636"/>
                </a:cubicBezTo>
                <a:cubicBezTo>
                  <a:pt x="166357" y="91948"/>
                  <a:pt x="163808" y="101834"/>
                  <a:pt x="167057" y="110845"/>
                </a:cubicBezTo>
                <a:lnTo>
                  <a:pt x="163976" y="111813"/>
                </a:lnTo>
                <a:cubicBezTo>
                  <a:pt x="161264" y="104174"/>
                  <a:pt x="162206" y="95982"/>
                  <a:pt x="166259" y="89343"/>
                </a:cubicBezTo>
                <a:lnTo>
                  <a:pt x="171329" y="83298"/>
                </a:lnTo>
                <a:cubicBezTo>
                  <a:pt x="175158" y="79908"/>
                  <a:pt x="179826" y="77708"/>
                  <a:pt x="184774" y="76800"/>
                </a:cubicBezTo>
                <a:close/>
                <a:moveTo>
                  <a:pt x="179076" y="24908"/>
                </a:moveTo>
                <a:cubicBezTo>
                  <a:pt x="173882" y="25821"/>
                  <a:pt x="169065" y="28595"/>
                  <a:pt x="165693" y="33023"/>
                </a:cubicBezTo>
                <a:lnTo>
                  <a:pt x="165081" y="32645"/>
                </a:lnTo>
                <a:lnTo>
                  <a:pt x="164343" y="33841"/>
                </a:lnTo>
                <a:lnTo>
                  <a:pt x="159156" y="28989"/>
                </a:lnTo>
                <a:cubicBezTo>
                  <a:pt x="147650" y="21890"/>
                  <a:pt x="132568" y="25462"/>
                  <a:pt x="125468" y="36968"/>
                </a:cubicBezTo>
                <a:cubicBezTo>
                  <a:pt x="125028" y="37682"/>
                  <a:pt x="124628" y="38410"/>
                  <a:pt x="124607" y="39302"/>
                </a:cubicBezTo>
                <a:cubicBezTo>
                  <a:pt x="121192" y="53871"/>
                  <a:pt x="126621" y="67918"/>
                  <a:pt x="137512" y="72288"/>
                </a:cubicBezTo>
                <a:lnTo>
                  <a:pt x="136408" y="75373"/>
                </a:lnTo>
                <a:cubicBezTo>
                  <a:pt x="125065" y="70889"/>
                  <a:pt x="118824" y="57470"/>
                  <a:pt x="120792" y="42874"/>
                </a:cubicBezTo>
                <a:cubicBezTo>
                  <a:pt x="110219" y="38045"/>
                  <a:pt x="97555" y="41998"/>
                  <a:pt x="91229" y="52250"/>
                </a:cubicBezTo>
                <a:cubicBezTo>
                  <a:pt x="86215" y="60377"/>
                  <a:pt x="87164" y="68019"/>
                  <a:pt x="90995" y="75559"/>
                </a:cubicBezTo>
                <a:cubicBezTo>
                  <a:pt x="88405" y="77546"/>
                  <a:pt x="86197" y="80074"/>
                  <a:pt x="84391" y="83001"/>
                </a:cubicBezTo>
                <a:cubicBezTo>
                  <a:pt x="75261" y="97799"/>
                  <a:pt x="79855" y="117197"/>
                  <a:pt x="94653" y="126328"/>
                </a:cubicBezTo>
                <a:cubicBezTo>
                  <a:pt x="99603" y="129383"/>
                  <a:pt x="105068" y="130901"/>
                  <a:pt x="110449" y="130283"/>
                </a:cubicBezTo>
                <a:cubicBezTo>
                  <a:pt x="111461" y="121556"/>
                  <a:pt x="114239" y="112980"/>
                  <a:pt x="118788" y="105103"/>
                </a:cubicBezTo>
                <a:lnTo>
                  <a:pt x="122060" y="106993"/>
                </a:lnTo>
                <a:cubicBezTo>
                  <a:pt x="117549" y="114804"/>
                  <a:pt x="114885" y="123345"/>
                  <a:pt x="114602" y="132066"/>
                </a:cubicBezTo>
                <a:cubicBezTo>
                  <a:pt x="118189" y="142541"/>
                  <a:pt x="127538" y="149533"/>
                  <a:pt x="138054" y="150704"/>
                </a:cubicBezTo>
                <a:lnTo>
                  <a:pt x="138622" y="157584"/>
                </a:lnTo>
                <a:cubicBezTo>
                  <a:pt x="141809" y="168599"/>
                  <a:pt x="152592" y="175355"/>
                  <a:pt x="163536" y="173320"/>
                </a:cubicBezTo>
                <a:lnTo>
                  <a:pt x="163736" y="174011"/>
                </a:lnTo>
                <a:lnTo>
                  <a:pt x="165086" y="173621"/>
                </a:lnTo>
                <a:lnTo>
                  <a:pt x="165671" y="180699"/>
                </a:lnTo>
                <a:cubicBezTo>
                  <a:pt x="169429" y="193686"/>
                  <a:pt x="183003" y="201168"/>
                  <a:pt x="195990" y="197411"/>
                </a:cubicBezTo>
                <a:cubicBezTo>
                  <a:pt x="196796" y="197178"/>
                  <a:pt x="197581" y="196907"/>
                  <a:pt x="198196" y="196260"/>
                </a:cubicBezTo>
                <a:cubicBezTo>
                  <a:pt x="209934" y="188156"/>
                  <a:pt x="215400" y="175007"/>
                  <a:pt x="211155" y="164763"/>
                </a:cubicBezTo>
                <a:cubicBezTo>
                  <a:pt x="205121" y="170199"/>
                  <a:pt x="196738" y="172687"/>
                  <a:pt x="188343" y="171472"/>
                </a:cubicBezTo>
                <a:lnTo>
                  <a:pt x="188829" y="168281"/>
                </a:lnTo>
                <a:cubicBezTo>
                  <a:pt x="198020" y="169602"/>
                  <a:pt x="207192" y="165939"/>
                  <a:pt x="212635" y="158774"/>
                </a:cubicBezTo>
                <a:cubicBezTo>
                  <a:pt x="218427" y="151149"/>
                  <a:pt x="218946" y="140953"/>
                  <a:pt x="213960" y="132774"/>
                </a:cubicBezTo>
                <a:lnTo>
                  <a:pt x="216785" y="131210"/>
                </a:lnTo>
                <a:cubicBezTo>
                  <a:pt x="222366" y="140465"/>
                  <a:pt x="221779" y="151983"/>
                  <a:pt x="215286" y="160619"/>
                </a:cubicBezTo>
                <a:lnTo>
                  <a:pt x="213805" y="162105"/>
                </a:lnTo>
                <a:cubicBezTo>
                  <a:pt x="218946" y="172938"/>
                  <a:pt x="214526" y="186813"/>
                  <a:pt x="203421" y="196175"/>
                </a:cubicBezTo>
                <a:cubicBezTo>
                  <a:pt x="208012" y="206854"/>
                  <a:pt x="220050" y="212429"/>
                  <a:pt x="231622" y="209082"/>
                </a:cubicBezTo>
                <a:cubicBezTo>
                  <a:pt x="239377" y="206838"/>
                  <a:pt x="243741" y="201989"/>
                  <a:pt x="246092" y="195539"/>
                </a:cubicBezTo>
                <a:cubicBezTo>
                  <a:pt x="255042" y="199507"/>
                  <a:pt x="265290" y="198199"/>
                  <a:pt x="272958" y="192601"/>
                </a:cubicBezTo>
                <a:lnTo>
                  <a:pt x="276795" y="193971"/>
                </a:lnTo>
                <a:cubicBezTo>
                  <a:pt x="289009" y="194016"/>
                  <a:pt x="298363" y="193248"/>
                  <a:pt x="304258" y="183694"/>
                </a:cubicBezTo>
                <a:cubicBezTo>
                  <a:pt x="309343" y="175453"/>
                  <a:pt x="308953" y="165378"/>
                  <a:pt x="303795" y="157923"/>
                </a:cubicBezTo>
                <a:cubicBezTo>
                  <a:pt x="298315" y="164420"/>
                  <a:pt x="291041" y="168177"/>
                  <a:pt x="283702" y="168174"/>
                </a:cubicBezTo>
                <a:lnTo>
                  <a:pt x="283555" y="164527"/>
                </a:lnTo>
                <a:cubicBezTo>
                  <a:pt x="293404" y="164978"/>
                  <a:pt x="303289" y="157339"/>
                  <a:pt x="308110" y="145450"/>
                </a:cubicBezTo>
                <a:cubicBezTo>
                  <a:pt x="311022" y="136198"/>
                  <a:pt x="308752" y="126109"/>
                  <a:pt x="302169" y="119023"/>
                </a:cubicBezTo>
                <a:cubicBezTo>
                  <a:pt x="296249" y="127191"/>
                  <a:pt x="286098" y="131525"/>
                  <a:pt x="275782" y="130309"/>
                </a:cubicBezTo>
                <a:lnTo>
                  <a:pt x="276183" y="127106"/>
                </a:lnTo>
                <a:cubicBezTo>
                  <a:pt x="285405" y="128184"/>
                  <a:pt x="294478" y="124281"/>
                  <a:pt x="299730" y="116974"/>
                </a:cubicBezTo>
                <a:lnTo>
                  <a:pt x="300207" y="116045"/>
                </a:lnTo>
                <a:cubicBezTo>
                  <a:pt x="300079" y="107222"/>
                  <a:pt x="295342" y="98867"/>
                  <a:pt x="287259" y="93880"/>
                </a:cubicBezTo>
                <a:cubicBezTo>
                  <a:pt x="284295" y="92051"/>
                  <a:pt x="281129" y="90828"/>
                  <a:pt x="277855" y="90561"/>
                </a:cubicBezTo>
                <a:cubicBezTo>
                  <a:pt x="271916" y="104194"/>
                  <a:pt x="259881" y="112708"/>
                  <a:pt x="248172" y="111695"/>
                </a:cubicBezTo>
                <a:cubicBezTo>
                  <a:pt x="248002" y="114741"/>
                  <a:pt x="246936" y="117719"/>
                  <a:pt x="245089" y="120348"/>
                </a:cubicBezTo>
                <a:cubicBezTo>
                  <a:pt x="241307" y="125729"/>
                  <a:pt x="234825" y="128827"/>
                  <a:pt x="228007" y="128511"/>
                </a:cubicBezTo>
                <a:lnTo>
                  <a:pt x="228158" y="125380"/>
                </a:lnTo>
                <a:cubicBezTo>
                  <a:pt x="233848" y="125642"/>
                  <a:pt x="239262" y="123097"/>
                  <a:pt x="242439" y="118667"/>
                </a:cubicBezTo>
                <a:cubicBezTo>
                  <a:pt x="244071" y="116391"/>
                  <a:pt x="244987" y="113796"/>
                  <a:pt x="245116" y="111152"/>
                </a:cubicBezTo>
                <a:lnTo>
                  <a:pt x="243716" y="110904"/>
                </a:lnTo>
                <a:lnTo>
                  <a:pt x="244539" y="108155"/>
                </a:lnTo>
                <a:cubicBezTo>
                  <a:pt x="244792" y="106166"/>
                  <a:pt x="244131" y="104285"/>
                  <a:pt x="243078" y="102544"/>
                </a:cubicBezTo>
                <a:cubicBezTo>
                  <a:pt x="240257" y="97875"/>
                  <a:pt x="235048" y="94922"/>
                  <a:pt x="229344" y="94755"/>
                </a:cubicBezTo>
                <a:lnTo>
                  <a:pt x="229436" y="91621"/>
                </a:lnTo>
                <a:cubicBezTo>
                  <a:pt x="236268" y="91821"/>
                  <a:pt x="242499" y="95409"/>
                  <a:pt x="245850" y="101072"/>
                </a:cubicBezTo>
                <a:cubicBezTo>
                  <a:pt x="247129" y="103235"/>
                  <a:pt x="247915" y="105575"/>
                  <a:pt x="248037" y="107973"/>
                </a:cubicBezTo>
                <a:cubicBezTo>
                  <a:pt x="258268" y="109553"/>
                  <a:pt x="268981" y="102051"/>
                  <a:pt x="274232" y="89778"/>
                </a:cubicBezTo>
                <a:cubicBezTo>
                  <a:pt x="278708" y="77339"/>
                  <a:pt x="274020" y="63056"/>
                  <a:pt x="262316" y="55834"/>
                </a:cubicBezTo>
                <a:cubicBezTo>
                  <a:pt x="257734" y="53007"/>
                  <a:pt x="252666" y="51626"/>
                  <a:pt x="247691" y="52231"/>
                </a:cubicBezTo>
                <a:cubicBezTo>
                  <a:pt x="248705" y="60913"/>
                  <a:pt x="245967" y="69020"/>
                  <a:pt x="239739" y="74185"/>
                </a:cubicBezTo>
                <a:lnTo>
                  <a:pt x="237649" y="71664"/>
                </a:lnTo>
                <a:cubicBezTo>
                  <a:pt x="244579" y="65918"/>
                  <a:pt x="246481" y="55888"/>
                  <a:pt x="243151" y="45920"/>
                </a:cubicBezTo>
                <a:cubicBezTo>
                  <a:pt x="241194" y="40124"/>
                  <a:pt x="237183" y="35004"/>
                  <a:pt x="231542" y="31523"/>
                </a:cubicBezTo>
                <a:cubicBezTo>
                  <a:pt x="221392" y="25261"/>
                  <a:pt x="208864" y="26095"/>
                  <a:pt x="199763" y="32668"/>
                </a:cubicBezTo>
                <a:lnTo>
                  <a:pt x="194721" y="27952"/>
                </a:lnTo>
                <a:cubicBezTo>
                  <a:pt x="189842" y="24941"/>
                  <a:pt x="184271" y="23995"/>
                  <a:pt x="179076" y="24908"/>
                </a:cubicBezTo>
                <a:close/>
                <a:moveTo>
                  <a:pt x="190632" y="62"/>
                </a:moveTo>
                <a:cubicBezTo>
                  <a:pt x="300121" y="2329"/>
                  <a:pt x="391248" y="125645"/>
                  <a:pt x="309641" y="225160"/>
                </a:cubicBezTo>
                <a:cubicBezTo>
                  <a:pt x="282892" y="251229"/>
                  <a:pt x="279266" y="288859"/>
                  <a:pt x="302841" y="374772"/>
                </a:cubicBezTo>
                <a:lnTo>
                  <a:pt x="121266" y="376812"/>
                </a:lnTo>
                <a:lnTo>
                  <a:pt x="109025" y="322355"/>
                </a:lnTo>
                <a:cubicBezTo>
                  <a:pt x="76580" y="333165"/>
                  <a:pt x="40716" y="329924"/>
                  <a:pt x="28778" y="318327"/>
                </a:cubicBezTo>
                <a:cubicBezTo>
                  <a:pt x="22923" y="311868"/>
                  <a:pt x="25422" y="291738"/>
                  <a:pt x="32859" y="276164"/>
                </a:cubicBezTo>
                <a:cubicBezTo>
                  <a:pt x="35235" y="270344"/>
                  <a:pt x="23179" y="268321"/>
                  <a:pt x="20618" y="259843"/>
                </a:cubicBezTo>
                <a:cubicBezTo>
                  <a:pt x="19440" y="251965"/>
                  <a:pt x="27377" y="251682"/>
                  <a:pt x="30757" y="247602"/>
                </a:cubicBezTo>
                <a:lnTo>
                  <a:pt x="18516" y="238938"/>
                </a:lnTo>
                <a:cubicBezTo>
                  <a:pt x="12669" y="232923"/>
                  <a:pt x="25811" y="221592"/>
                  <a:pt x="29458" y="212919"/>
                </a:cubicBezTo>
                <a:cubicBezTo>
                  <a:pt x="16679" y="208924"/>
                  <a:pt x="7006" y="203466"/>
                  <a:pt x="307" y="196983"/>
                </a:cubicBezTo>
                <a:cubicBezTo>
                  <a:pt x="-2572" y="186228"/>
                  <a:pt x="15339" y="171234"/>
                  <a:pt x="31089" y="151672"/>
                </a:cubicBezTo>
                <a:cubicBezTo>
                  <a:pt x="47602" y="132201"/>
                  <a:pt x="33821" y="117353"/>
                  <a:pt x="46470" y="75544"/>
                </a:cubicBezTo>
                <a:cubicBezTo>
                  <a:pt x="66559" y="23813"/>
                  <a:pt x="114124" y="-1423"/>
                  <a:pt x="190632" y="62"/>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40" name="Oval 39">
            <a:extLst>
              <a:ext uri="{FF2B5EF4-FFF2-40B4-BE49-F238E27FC236}">
                <a16:creationId xmlns:a16="http://schemas.microsoft.com/office/drawing/2014/main" id="{DC70E918-B125-4D24-958B-7731EB7CA8C9}"/>
              </a:ext>
            </a:extLst>
          </p:cNvPr>
          <p:cNvSpPr/>
          <p:nvPr/>
        </p:nvSpPr>
        <p:spPr>
          <a:xfrm>
            <a:off x="2843808" y="4234036"/>
            <a:ext cx="881743" cy="77255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41" name="Freeform 108">
            <a:extLst>
              <a:ext uri="{FF2B5EF4-FFF2-40B4-BE49-F238E27FC236}">
                <a16:creationId xmlns:a16="http://schemas.microsoft.com/office/drawing/2014/main" id="{6A02011B-41CE-4E20-9214-001F7D847E12}"/>
              </a:ext>
            </a:extLst>
          </p:cNvPr>
          <p:cNvSpPr/>
          <p:nvPr/>
        </p:nvSpPr>
        <p:spPr>
          <a:xfrm>
            <a:off x="2987824" y="4234036"/>
            <a:ext cx="568133" cy="729946"/>
          </a:xfrm>
          <a:custGeom>
            <a:avLst/>
            <a:gdLst/>
            <a:ahLst/>
            <a:cxnLst/>
            <a:rect l="l" t="t" r="r" b="b"/>
            <a:pathLst>
              <a:path w="341005" h="376812">
                <a:moveTo>
                  <a:pt x="179590" y="105941"/>
                </a:moveTo>
                <a:cubicBezTo>
                  <a:pt x="189466" y="103284"/>
                  <a:pt x="200229" y="106383"/>
                  <a:pt x="207502" y="113978"/>
                </a:cubicBezTo>
                <a:lnTo>
                  <a:pt x="205155" y="116193"/>
                </a:lnTo>
                <a:cubicBezTo>
                  <a:pt x="198727" y="109493"/>
                  <a:pt x="189244" y="106732"/>
                  <a:pt x="180543" y="109027"/>
                </a:cubicBezTo>
                <a:cubicBezTo>
                  <a:pt x="171284" y="111470"/>
                  <a:pt x="164597" y="119184"/>
                  <a:pt x="163491" y="128699"/>
                </a:cubicBezTo>
                <a:lnTo>
                  <a:pt x="160301" y="128192"/>
                </a:lnTo>
                <a:cubicBezTo>
                  <a:pt x="160626" y="125509"/>
                  <a:pt x="161343" y="122953"/>
                  <a:pt x="162397" y="120583"/>
                </a:cubicBezTo>
                <a:cubicBezTo>
                  <a:pt x="163188" y="118806"/>
                  <a:pt x="164168" y="117134"/>
                  <a:pt x="165317" y="115593"/>
                </a:cubicBezTo>
                <a:close/>
                <a:moveTo>
                  <a:pt x="184774" y="76800"/>
                </a:moveTo>
                <a:cubicBezTo>
                  <a:pt x="189722" y="75892"/>
                  <a:pt x="194950" y="76276"/>
                  <a:pt x="199898" y="78055"/>
                </a:cubicBezTo>
                <a:lnTo>
                  <a:pt x="198784" y="81085"/>
                </a:lnTo>
                <a:cubicBezTo>
                  <a:pt x="190044" y="77951"/>
                  <a:pt x="180324" y="79705"/>
                  <a:pt x="173557" y="85636"/>
                </a:cubicBezTo>
                <a:cubicBezTo>
                  <a:pt x="166357" y="91948"/>
                  <a:pt x="163808" y="101834"/>
                  <a:pt x="167057" y="110845"/>
                </a:cubicBezTo>
                <a:lnTo>
                  <a:pt x="163976" y="111813"/>
                </a:lnTo>
                <a:cubicBezTo>
                  <a:pt x="161264" y="104174"/>
                  <a:pt x="162206" y="95982"/>
                  <a:pt x="166259" y="89343"/>
                </a:cubicBezTo>
                <a:lnTo>
                  <a:pt x="171329" y="83298"/>
                </a:lnTo>
                <a:cubicBezTo>
                  <a:pt x="175158" y="79908"/>
                  <a:pt x="179826" y="77708"/>
                  <a:pt x="184774" y="76800"/>
                </a:cubicBezTo>
                <a:close/>
                <a:moveTo>
                  <a:pt x="179076" y="24908"/>
                </a:moveTo>
                <a:cubicBezTo>
                  <a:pt x="173882" y="25821"/>
                  <a:pt x="169065" y="28595"/>
                  <a:pt x="165693" y="33023"/>
                </a:cubicBezTo>
                <a:lnTo>
                  <a:pt x="165081" y="32645"/>
                </a:lnTo>
                <a:lnTo>
                  <a:pt x="164343" y="33841"/>
                </a:lnTo>
                <a:lnTo>
                  <a:pt x="159156" y="28989"/>
                </a:lnTo>
                <a:cubicBezTo>
                  <a:pt x="147650" y="21890"/>
                  <a:pt x="132568" y="25462"/>
                  <a:pt x="125468" y="36968"/>
                </a:cubicBezTo>
                <a:cubicBezTo>
                  <a:pt x="125028" y="37682"/>
                  <a:pt x="124628" y="38410"/>
                  <a:pt x="124607" y="39302"/>
                </a:cubicBezTo>
                <a:cubicBezTo>
                  <a:pt x="121192" y="53871"/>
                  <a:pt x="126621" y="67918"/>
                  <a:pt x="137512" y="72288"/>
                </a:cubicBezTo>
                <a:lnTo>
                  <a:pt x="136408" y="75373"/>
                </a:lnTo>
                <a:cubicBezTo>
                  <a:pt x="125065" y="70889"/>
                  <a:pt x="118824" y="57470"/>
                  <a:pt x="120792" y="42874"/>
                </a:cubicBezTo>
                <a:cubicBezTo>
                  <a:pt x="110219" y="38045"/>
                  <a:pt x="97555" y="41998"/>
                  <a:pt x="91229" y="52250"/>
                </a:cubicBezTo>
                <a:cubicBezTo>
                  <a:pt x="86215" y="60377"/>
                  <a:pt x="87164" y="68019"/>
                  <a:pt x="90995" y="75559"/>
                </a:cubicBezTo>
                <a:cubicBezTo>
                  <a:pt x="88405" y="77546"/>
                  <a:pt x="86197" y="80074"/>
                  <a:pt x="84391" y="83001"/>
                </a:cubicBezTo>
                <a:cubicBezTo>
                  <a:pt x="75261" y="97799"/>
                  <a:pt x="79855" y="117197"/>
                  <a:pt x="94653" y="126328"/>
                </a:cubicBezTo>
                <a:cubicBezTo>
                  <a:pt x="99603" y="129383"/>
                  <a:pt x="105068" y="130901"/>
                  <a:pt x="110449" y="130283"/>
                </a:cubicBezTo>
                <a:cubicBezTo>
                  <a:pt x="111461" y="121556"/>
                  <a:pt x="114239" y="112980"/>
                  <a:pt x="118788" y="105103"/>
                </a:cubicBezTo>
                <a:lnTo>
                  <a:pt x="122060" y="106993"/>
                </a:lnTo>
                <a:cubicBezTo>
                  <a:pt x="117549" y="114804"/>
                  <a:pt x="114885" y="123345"/>
                  <a:pt x="114602" y="132066"/>
                </a:cubicBezTo>
                <a:cubicBezTo>
                  <a:pt x="118189" y="142541"/>
                  <a:pt x="127538" y="149533"/>
                  <a:pt x="138054" y="150704"/>
                </a:cubicBezTo>
                <a:lnTo>
                  <a:pt x="138622" y="157584"/>
                </a:lnTo>
                <a:cubicBezTo>
                  <a:pt x="141809" y="168599"/>
                  <a:pt x="152592" y="175355"/>
                  <a:pt x="163536" y="173320"/>
                </a:cubicBezTo>
                <a:lnTo>
                  <a:pt x="163736" y="174011"/>
                </a:lnTo>
                <a:lnTo>
                  <a:pt x="165086" y="173621"/>
                </a:lnTo>
                <a:lnTo>
                  <a:pt x="165671" y="180699"/>
                </a:lnTo>
                <a:cubicBezTo>
                  <a:pt x="169429" y="193686"/>
                  <a:pt x="183003" y="201168"/>
                  <a:pt x="195990" y="197411"/>
                </a:cubicBezTo>
                <a:cubicBezTo>
                  <a:pt x="196796" y="197178"/>
                  <a:pt x="197581" y="196907"/>
                  <a:pt x="198196" y="196260"/>
                </a:cubicBezTo>
                <a:cubicBezTo>
                  <a:pt x="209934" y="188156"/>
                  <a:pt x="215400" y="175007"/>
                  <a:pt x="211155" y="164763"/>
                </a:cubicBezTo>
                <a:cubicBezTo>
                  <a:pt x="205121" y="170199"/>
                  <a:pt x="196738" y="172687"/>
                  <a:pt x="188343" y="171472"/>
                </a:cubicBezTo>
                <a:lnTo>
                  <a:pt x="188829" y="168281"/>
                </a:lnTo>
                <a:cubicBezTo>
                  <a:pt x="198020" y="169602"/>
                  <a:pt x="207192" y="165939"/>
                  <a:pt x="212635" y="158774"/>
                </a:cubicBezTo>
                <a:cubicBezTo>
                  <a:pt x="218427" y="151149"/>
                  <a:pt x="218946" y="140953"/>
                  <a:pt x="213960" y="132774"/>
                </a:cubicBezTo>
                <a:lnTo>
                  <a:pt x="216785" y="131210"/>
                </a:lnTo>
                <a:cubicBezTo>
                  <a:pt x="222366" y="140465"/>
                  <a:pt x="221779" y="151983"/>
                  <a:pt x="215286" y="160619"/>
                </a:cubicBezTo>
                <a:lnTo>
                  <a:pt x="213805" y="162105"/>
                </a:lnTo>
                <a:cubicBezTo>
                  <a:pt x="218946" y="172938"/>
                  <a:pt x="214526" y="186813"/>
                  <a:pt x="203421" y="196175"/>
                </a:cubicBezTo>
                <a:cubicBezTo>
                  <a:pt x="208012" y="206854"/>
                  <a:pt x="220050" y="212429"/>
                  <a:pt x="231622" y="209082"/>
                </a:cubicBezTo>
                <a:cubicBezTo>
                  <a:pt x="239377" y="206838"/>
                  <a:pt x="243741" y="201989"/>
                  <a:pt x="246092" y="195539"/>
                </a:cubicBezTo>
                <a:cubicBezTo>
                  <a:pt x="255042" y="199507"/>
                  <a:pt x="265290" y="198199"/>
                  <a:pt x="272958" y="192601"/>
                </a:cubicBezTo>
                <a:lnTo>
                  <a:pt x="276795" y="193971"/>
                </a:lnTo>
                <a:cubicBezTo>
                  <a:pt x="289009" y="194016"/>
                  <a:pt x="298363" y="193248"/>
                  <a:pt x="304258" y="183694"/>
                </a:cubicBezTo>
                <a:cubicBezTo>
                  <a:pt x="309343" y="175453"/>
                  <a:pt x="308953" y="165378"/>
                  <a:pt x="303795" y="157923"/>
                </a:cubicBezTo>
                <a:cubicBezTo>
                  <a:pt x="298315" y="164420"/>
                  <a:pt x="291041" y="168177"/>
                  <a:pt x="283702" y="168174"/>
                </a:cubicBezTo>
                <a:lnTo>
                  <a:pt x="283555" y="164527"/>
                </a:lnTo>
                <a:cubicBezTo>
                  <a:pt x="293404" y="164978"/>
                  <a:pt x="303289" y="157339"/>
                  <a:pt x="308110" y="145450"/>
                </a:cubicBezTo>
                <a:cubicBezTo>
                  <a:pt x="311022" y="136198"/>
                  <a:pt x="308752" y="126109"/>
                  <a:pt x="302169" y="119023"/>
                </a:cubicBezTo>
                <a:cubicBezTo>
                  <a:pt x="296249" y="127191"/>
                  <a:pt x="286098" y="131525"/>
                  <a:pt x="275782" y="130309"/>
                </a:cubicBezTo>
                <a:lnTo>
                  <a:pt x="276183" y="127106"/>
                </a:lnTo>
                <a:cubicBezTo>
                  <a:pt x="285405" y="128184"/>
                  <a:pt x="294478" y="124281"/>
                  <a:pt x="299730" y="116974"/>
                </a:cubicBezTo>
                <a:lnTo>
                  <a:pt x="300207" y="116045"/>
                </a:lnTo>
                <a:cubicBezTo>
                  <a:pt x="300079" y="107222"/>
                  <a:pt x="295342" y="98867"/>
                  <a:pt x="287259" y="93880"/>
                </a:cubicBezTo>
                <a:cubicBezTo>
                  <a:pt x="284295" y="92051"/>
                  <a:pt x="281129" y="90828"/>
                  <a:pt x="277855" y="90561"/>
                </a:cubicBezTo>
                <a:cubicBezTo>
                  <a:pt x="271916" y="104194"/>
                  <a:pt x="259881" y="112708"/>
                  <a:pt x="248172" y="111695"/>
                </a:cubicBezTo>
                <a:cubicBezTo>
                  <a:pt x="248002" y="114741"/>
                  <a:pt x="246936" y="117719"/>
                  <a:pt x="245089" y="120348"/>
                </a:cubicBezTo>
                <a:cubicBezTo>
                  <a:pt x="241307" y="125729"/>
                  <a:pt x="234825" y="128827"/>
                  <a:pt x="228007" y="128511"/>
                </a:cubicBezTo>
                <a:lnTo>
                  <a:pt x="228158" y="125380"/>
                </a:lnTo>
                <a:cubicBezTo>
                  <a:pt x="233848" y="125642"/>
                  <a:pt x="239262" y="123097"/>
                  <a:pt x="242439" y="118667"/>
                </a:cubicBezTo>
                <a:cubicBezTo>
                  <a:pt x="244071" y="116391"/>
                  <a:pt x="244987" y="113796"/>
                  <a:pt x="245116" y="111152"/>
                </a:cubicBezTo>
                <a:lnTo>
                  <a:pt x="243716" y="110904"/>
                </a:lnTo>
                <a:lnTo>
                  <a:pt x="244539" y="108155"/>
                </a:lnTo>
                <a:cubicBezTo>
                  <a:pt x="244792" y="106166"/>
                  <a:pt x="244131" y="104285"/>
                  <a:pt x="243078" y="102544"/>
                </a:cubicBezTo>
                <a:cubicBezTo>
                  <a:pt x="240257" y="97875"/>
                  <a:pt x="235048" y="94922"/>
                  <a:pt x="229344" y="94755"/>
                </a:cubicBezTo>
                <a:lnTo>
                  <a:pt x="229436" y="91621"/>
                </a:lnTo>
                <a:cubicBezTo>
                  <a:pt x="236268" y="91821"/>
                  <a:pt x="242499" y="95409"/>
                  <a:pt x="245850" y="101072"/>
                </a:cubicBezTo>
                <a:cubicBezTo>
                  <a:pt x="247129" y="103235"/>
                  <a:pt x="247915" y="105575"/>
                  <a:pt x="248037" y="107973"/>
                </a:cubicBezTo>
                <a:cubicBezTo>
                  <a:pt x="258268" y="109553"/>
                  <a:pt x="268981" y="102051"/>
                  <a:pt x="274232" y="89778"/>
                </a:cubicBezTo>
                <a:cubicBezTo>
                  <a:pt x="278708" y="77339"/>
                  <a:pt x="274020" y="63056"/>
                  <a:pt x="262316" y="55834"/>
                </a:cubicBezTo>
                <a:cubicBezTo>
                  <a:pt x="257734" y="53007"/>
                  <a:pt x="252666" y="51626"/>
                  <a:pt x="247691" y="52231"/>
                </a:cubicBezTo>
                <a:cubicBezTo>
                  <a:pt x="248705" y="60913"/>
                  <a:pt x="245967" y="69020"/>
                  <a:pt x="239739" y="74185"/>
                </a:cubicBezTo>
                <a:lnTo>
                  <a:pt x="237649" y="71664"/>
                </a:lnTo>
                <a:cubicBezTo>
                  <a:pt x="244579" y="65918"/>
                  <a:pt x="246481" y="55888"/>
                  <a:pt x="243151" y="45920"/>
                </a:cubicBezTo>
                <a:cubicBezTo>
                  <a:pt x="241194" y="40124"/>
                  <a:pt x="237183" y="35004"/>
                  <a:pt x="231542" y="31523"/>
                </a:cubicBezTo>
                <a:cubicBezTo>
                  <a:pt x="221392" y="25261"/>
                  <a:pt x="208864" y="26095"/>
                  <a:pt x="199763" y="32668"/>
                </a:cubicBezTo>
                <a:lnTo>
                  <a:pt x="194721" y="27952"/>
                </a:lnTo>
                <a:cubicBezTo>
                  <a:pt x="189842" y="24941"/>
                  <a:pt x="184271" y="23995"/>
                  <a:pt x="179076" y="24908"/>
                </a:cubicBezTo>
                <a:close/>
                <a:moveTo>
                  <a:pt x="190632" y="62"/>
                </a:moveTo>
                <a:cubicBezTo>
                  <a:pt x="300121" y="2329"/>
                  <a:pt x="391248" y="125645"/>
                  <a:pt x="309641" y="225160"/>
                </a:cubicBezTo>
                <a:cubicBezTo>
                  <a:pt x="282892" y="251229"/>
                  <a:pt x="279266" y="288859"/>
                  <a:pt x="302841" y="374772"/>
                </a:cubicBezTo>
                <a:lnTo>
                  <a:pt x="121266" y="376812"/>
                </a:lnTo>
                <a:lnTo>
                  <a:pt x="109025" y="322355"/>
                </a:lnTo>
                <a:cubicBezTo>
                  <a:pt x="76580" y="333165"/>
                  <a:pt x="40716" y="329924"/>
                  <a:pt x="28778" y="318327"/>
                </a:cubicBezTo>
                <a:cubicBezTo>
                  <a:pt x="22923" y="311868"/>
                  <a:pt x="25422" y="291738"/>
                  <a:pt x="32859" y="276164"/>
                </a:cubicBezTo>
                <a:cubicBezTo>
                  <a:pt x="35235" y="270344"/>
                  <a:pt x="23179" y="268321"/>
                  <a:pt x="20618" y="259843"/>
                </a:cubicBezTo>
                <a:cubicBezTo>
                  <a:pt x="19440" y="251965"/>
                  <a:pt x="27377" y="251682"/>
                  <a:pt x="30757" y="247602"/>
                </a:cubicBezTo>
                <a:lnTo>
                  <a:pt x="18516" y="238938"/>
                </a:lnTo>
                <a:cubicBezTo>
                  <a:pt x="12669" y="232923"/>
                  <a:pt x="25811" y="221592"/>
                  <a:pt x="29458" y="212919"/>
                </a:cubicBezTo>
                <a:cubicBezTo>
                  <a:pt x="16679" y="208924"/>
                  <a:pt x="7006" y="203466"/>
                  <a:pt x="307" y="196983"/>
                </a:cubicBezTo>
                <a:cubicBezTo>
                  <a:pt x="-2572" y="186228"/>
                  <a:pt x="15339" y="171234"/>
                  <a:pt x="31089" y="151672"/>
                </a:cubicBezTo>
                <a:cubicBezTo>
                  <a:pt x="47602" y="132201"/>
                  <a:pt x="33821" y="117353"/>
                  <a:pt x="46470" y="75544"/>
                </a:cubicBezTo>
                <a:cubicBezTo>
                  <a:pt x="66559" y="23813"/>
                  <a:pt x="114124" y="-1423"/>
                  <a:pt x="190632" y="62"/>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42" name="Freeform 108">
            <a:extLst>
              <a:ext uri="{FF2B5EF4-FFF2-40B4-BE49-F238E27FC236}">
                <a16:creationId xmlns:a16="http://schemas.microsoft.com/office/drawing/2014/main" id="{6A02011B-41CE-4E20-9214-001F7D847E12}"/>
              </a:ext>
            </a:extLst>
          </p:cNvPr>
          <p:cNvSpPr/>
          <p:nvPr/>
        </p:nvSpPr>
        <p:spPr>
          <a:xfrm>
            <a:off x="3775709" y="3988817"/>
            <a:ext cx="3906315" cy="880406"/>
          </a:xfrm>
          <a:custGeom>
            <a:avLst/>
            <a:gdLst/>
            <a:ahLst/>
            <a:cxnLst/>
            <a:rect l="l" t="t" r="r" b="b"/>
            <a:pathLst>
              <a:path w="341005" h="376812">
                <a:moveTo>
                  <a:pt x="179590" y="105941"/>
                </a:moveTo>
                <a:cubicBezTo>
                  <a:pt x="189466" y="103284"/>
                  <a:pt x="200229" y="106383"/>
                  <a:pt x="207502" y="113978"/>
                </a:cubicBezTo>
                <a:lnTo>
                  <a:pt x="205155" y="116193"/>
                </a:lnTo>
                <a:cubicBezTo>
                  <a:pt x="198727" y="109493"/>
                  <a:pt x="189244" y="106732"/>
                  <a:pt x="180543" y="109027"/>
                </a:cubicBezTo>
                <a:cubicBezTo>
                  <a:pt x="171284" y="111470"/>
                  <a:pt x="164597" y="119184"/>
                  <a:pt x="163491" y="128699"/>
                </a:cubicBezTo>
                <a:lnTo>
                  <a:pt x="160301" y="128192"/>
                </a:lnTo>
                <a:cubicBezTo>
                  <a:pt x="160626" y="125509"/>
                  <a:pt x="161343" y="122953"/>
                  <a:pt x="162397" y="120583"/>
                </a:cubicBezTo>
                <a:cubicBezTo>
                  <a:pt x="163188" y="118806"/>
                  <a:pt x="164168" y="117134"/>
                  <a:pt x="165317" y="115593"/>
                </a:cubicBezTo>
                <a:close/>
                <a:moveTo>
                  <a:pt x="184774" y="76800"/>
                </a:moveTo>
                <a:cubicBezTo>
                  <a:pt x="189722" y="75892"/>
                  <a:pt x="194950" y="76276"/>
                  <a:pt x="199898" y="78055"/>
                </a:cubicBezTo>
                <a:lnTo>
                  <a:pt x="198784" y="81085"/>
                </a:lnTo>
                <a:cubicBezTo>
                  <a:pt x="190044" y="77951"/>
                  <a:pt x="180324" y="79705"/>
                  <a:pt x="173557" y="85636"/>
                </a:cubicBezTo>
                <a:cubicBezTo>
                  <a:pt x="166357" y="91948"/>
                  <a:pt x="163808" y="101834"/>
                  <a:pt x="167057" y="110845"/>
                </a:cubicBezTo>
                <a:lnTo>
                  <a:pt x="163976" y="111813"/>
                </a:lnTo>
                <a:cubicBezTo>
                  <a:pt x="161264" y="104174"/>
                  <a:pt x="162206" y="95982"/>
                  <a:pt x="166259" y="89343"/>
                </a:cubicBezTo>
                <a:lnTo>
                  <a:pt x="171329" y="83298"/>
                </a:lnTo>
                <a:cubicBezTo>
                  <a:pt x="175158" y="79908"/>
                  <a:pt x="179826" y="77708"/>
                  <a:pt x="184774" y="76800"/>
                </a:cubicBezTo>
                <a:close/>
                <a:moveTo>
                  <a:pt x="179076" y="24908"/>
                </a:moveTo>
                <a:cubicBezTo>
                  <a:pt x="173882" y="25821"/>
                  <a:pt x="169065" y="28595"/>
                  <a:pt x="165693" y="33023"/>
                </a:cubicBezTo>
                <a:lnTo>
                  <a:pt x="165081" y="32645"/>
                </a:lnTo>
                <a:lnTo>
                  <a:pt x="164343" y="33841"/>
                </a:lnTo>
                <a:lnTo>
                  <a:pt x="159156" y="28989"/>
                </a:lnTo>
                <a:cubicBezTo>
                  <a:pt x="147650" y="21890"/>
                  <a:pt x="132568" y="25462"/>
                  <a:pt x="125468" y="36968"/>
                </a:cubicBezTo>
                <a:cubicBezTo>
                  <a:pt x="125028" y="37682"/>
                  <a:pt x="124628" y="38410"/>
                  <a:pt x="124607" y="39302"/>
                </a:cubicBezTo>
                <a:cubicBezTo>
                  <a:pt x="121192" y="53871"/>
                  <a:pt x="126621" y="67918"/>
                  <a:pt x="137512" y="72288"/>
                </a:cubicBezTo>
                <a:lnTo>
                  <a:pt x="136408" y="75373"/>
                </a:lnTo>
                <a:cubicBezTo>
                  <a:pt x="125065" y="70889"/>
                  <a:pt x="118824" y="57470"/>
                  <a:pt x="120792" y="42874"/>
                </a:cubicBezTo>
                <a:cubicBezTo>
                  <a:pt x="110219" y="38045"/>
                  <a:pt x="97555" y="41998"/>
                  <a:pt x="91229" y="52250"/>
                </a:cubicBezTo>
                <a:cubicBezTo>
                  <a:pt x="86215" y="60377"/>
                  <a:pt x="87164" y="68019"/>
                  <a:pt x="90995" y="75559"/>
                </a:cubicBezTo>
                <a:cubicBezTo>
                  <a:pt x="88405" y="77546"/>
                  <a:pt x="86197" y="80074"/>
                  <a:pt x="84391" y="83001"/>
                </a:cubicBezTo>
                <a:cubicBezTo>
                  <a:pt x="75261" y="97799"/>
                  <a:pt x="79855" y="117197"/>
                  <a:pt x="94653" y="126328"/>
                </a:cubicBezTo>
                <a:cubicBezTo>
                  <a:pt x="99603" y="129383"/>
                  <a:pt x="105068" y="130901"/>
                  <a:pt x="110449" y="130283"/>
                </a:cubicBezTo>
                <a:cubicBezTo>
                  <a:pt x="111461" y="121556"/>
                  <a:pt x="114239" y="112980"/>
                  <a:pt x="118788" y="105103"/>
                </a:cubicBezTo>
                <a:lnTo>
                  <a:pt x="122060" y="106993"/>
                </a:lnTo>
                <a:cubicBezTo>
                  <a:pt x="117549" y="114804"/>
                  <a:pt x="114885" y="123345"/>
                  <a:pt x="114602" y="132066"/>
                </a:cubicBezTo>
                <a:cubicBezTo>
                  <a:pt x="118189" y="142541"/>
                  <a:pt x="127538" y="149533"/>
                  <a:pt x="138054" y="150704"/>
                </a:cubicBezTo>
                <a:lnTo>
                  <a:pt x="138622" y="157584"/>
                </a:lnTo>
                <a:cubicBezTo>
                  <a:pt x="141809" y="168599"/>
                  <a:pt x="152592" y="175355"/>
                  <a:pt x="163536" y="173320"/>
                </a:cubicBezTo>
                <a:lnTo>
                  <a:pt x="163736" y="174011"/>
                </a:lnTo>
                <a:lnTo>
                  <a:pt x="165086" y="173621"/>
                </a:lnTo>
                <a:lnTo>
                  <a:pt x="165671" y="180699"/>
                </a:lnTo>
                <a:cubicBezTo>
                  <a:pt x="169429" y="193686"/>
                  <a:pt x="183003" y="201168"/>
                  <a:pt x="195990" y="197411"/>
                </a:cubicBezTo>
                <a:cubicBezTo>
                  <a:pt x="196796" y="197178"/>
                  <a:pt x="197581" y="196907"/>
                  <a:pt x="198196" y="196260"/>
                </a:cubicBezTo>
                <a:cubicBezTo>
                  <a:pt x="209934" y="188156"/>
                  <a:pt x="215400" y="175007"/>
                  <a:pt x="211155" y="164763"/>
                </a:cubicBezTo>
                <a:cubicBezTo>
                  <a:pt x="205121" y="170199"/>
                  <a:pt x="196738" y="172687"/>
                  <a:pt x="188343" y="171472"/>
                </a:cubicBezTo>
                <a:lnTo>
                  <a:pt x="188829" y="168281"/>
                </a:lnTo>
                <a:cubicBezTo>
                  <a:pt x="198020" y="169602"/>
                  <a:pt x="207192" y="165939"/>
                  <a:pt x="212635" y="158774"/>
                </a:cubicBezTo>
                <a:cubicBezTo>
                  <a:pt x="218427" y="151149"/>
                  <a:pt x="218946" y="140953"/>
                  <a:pt x="213960" y="132774"/>
                </a:cubicBezTo>
                <a:lnTo>
                  <a:pt x="216785" y="131210"/>
                </a:lnTo>
                <a:cubicBezTo>
                  <a:pt x="222366" y="140465"/>
                  <a:pt x="221779" y="151983"/>
                  <a:pt x="215286" y="160619"/>
                </a:cubicBezTo>
                <a:lnTo>
                  <a:pt x="213805" y="162105"/>
                </a:lnTo>
                <a:cubicBezTo>
                  <a:pt x="218946" y="172938"/>
                  <a:pt x="214526" y="186813"/>
                  <a:pt x="203421" y="196175"/>
                </a:cubicBezTo>
                <a:cubicBezTo>
                  <a:pt x="208012" y="206854"/>
                  <a:pt x="220050" y="212429"/>
                  <a:pt x="231622" y="209082"/>
                </a:cubicBezTo>
                <a:cubicBezTo>
                  <a:pt x="239377" y="206838"/>
                  <a:pt x="243741" y="201989"/>
                  <a:pt x="246092" y="195539"/>
                </a:cubicBezTo>
                <a:cubicBezTo>
                  <a:pt x="255042" y="199507"/>
                  <a:pt x="265290" y="198199"/>
                  <a:pt x="272958" y="192601"/>
                </a:cubicBezTo>
                <a:lnTo>
                  <a:pt x="276795" y="193971"/>
                </a:lnTo>
                <a:cubicBezTo>
                  <a:pt x="289009" y="194016"/>
                  <a:pt x="298363" y="193248"/>
                  <a:pt x="304258" y="183694"/>
                </a:cubicBezTo>
                <a:cubicBezTo>
                  <a:pt x="309343" y="175453"/>
                  <a:pt x="308953" y="165378"/>
                  <a:pt x="303795" y="157923"/>
                </a:cubicBezTo>
                <a:cubicBezTo>
                  <a:pt x="298315" y="164420"/>
                  <a:pt x="291041" y="168177"/>
                  <a:pt x="283702" y="168174"/>
                </a:cubicBezTo>
                <a:lnTo>
                  <a:pt x="283555" y="164527"/>
                </a:lnTo>
                <a:cubicBezTo>
                  <a:pt x="293404" y="164978"/>
                  <a:pt x="303289" y="157339"/>
                  <a:pt x="308110" y="145450"/>
                </a:cubicBezTo>
                <a:cubicBezTo>
                  <a:pt x="311022" y="136198"/>
                  <a:pt x="308752" y="126109"/>
                  <a:pt x="302169" y="119023"/>
                </a:cubicBezTo>
                <a:cubicBezTo>
                  <a:pt x="296249" y="127191"/>
                  <a:pt x="286098" y="131525"/>
                  <a:pt x="275782" y="130309"/>
                </a:cubicBezTo>
                <a:lnTo>
                  <a:pt x="276183" y="127106"/>
                </a:lnTo>
                <a:cubicBezTo>
                  <a:pt x="285405" y="128184"/>
                  <a:pt x="294478" y="124281"/>
                  <a:pt x="299730" y="116974"/>
                </a:cubicBezTo>
                <a:lnTo>
                  <a:pt x="300207" y="116045"/>
                </a:lnTo>
                <a:cubicBezTo>
                  <a:pt x="300079" y="107222"/>
                  <a:pt x="295342" y="98867"/>
                  <a:pt x="287259" y="93880"/>
                </a:cubicBezTo>
                <a:cubicBezTo>
                  <a:pt x="284295" y="92051"/>
                  <a:pt x="281129" y="90828"/>
                  <a:pt x="277855" y="90561"/>
                </a:cubicBezTo>
                <a:cubicBezTo>
                  <a:pt x="271916" y="104194"/>
                  <a:pt x="259881" y="112708"/>
                  <a:pt x="248172" y="111695"/>
                </a:cubicBezTo>
                <a:cubicBezTo>
                  <a:pt x="248002" y="114741"/>
                  <a:pt x="246936" y="117719"/>
                  <a:pt x="245089" y="120348"/>
                </a:cubicBezTo>
                <a:cubicBezTo>
                  <a:pt x="241307" y="125729"/>
                  <a:pt x="234825" y="128827"/>
                  <a:pt x="228007" y="128511"/>
                </a:cubicBezTo>
                <a:lnTo>
                  <a:pt x="228158" y="125380"/>
                </a:lnTo>
                <a:cubicBezTo>
                  <a:pt x="233848" y="125642"/>
                  <a:pt x="239262" y="123097"/>
                  <a:pt x="242439" y="118667"/>
                </a:cubicBezTo>
                <a:cubicBezTo>
                  <a:pt x="244071" y="116391"/>
                  <a:pt x="244987" y="113796"/>
                  <a:pt x="245116" y="111152"/>
                </a:cubicBezTo>
                <a:lnTo>
                  <a:pt x="243716" y="110904"/>
                </a:lnTo>
                <a:lnTo>
                  <a:pt x="244539" y="108155"/>
                </a:lnTo>
                <a:cubicBezTo>
                  <a:pt x="244792" y="106166"/>
                  <a:pt x="244131" y="104285"/>
                  <a:pt x="243078" y="102544"/>
                </a:cubicBezTo>
                <a:cubicBezTo>
                  <a:pt x="240257" y="97875"/>
                  <a:pt x="235048" y="94922"/>
                  <a:pt x="229344" y="94755"/>
                </a:cubicBezTo>
                <a:lnTo>
                  <a:pt x="229436" y="91621"/>
                </a:lnTo>
                <a:cubicBezTo>
                  <a:pt x="236268" y="91821"/>
                  <a:pt x="242499" y="95409"/>
                  <a:pt x="245850" y="101072"/>
                </a:cubicBezTo>
                <a:cubicBezTo>
                  <a:pt x="247129" y="103235"/>
                  <a:pt x="247915" y="105575"/>
                  <a:pt x="248037" y="107973"/>
                </a:cubicBezTo>
                <a:cubicBezTo>
                  <a:pt x="258268" y="109553"/>
                  <a:pt x="268981" y="102051"/>
                  <a:pt x="274232" y="89778"/>
                </a:cubicBezTo>
                <a:cubicBezTo>
                  <a:pt x="278708" y="77339"/>
                  <a:pt x="274020" y="63056"/>
                  <a:pt x="262316" y="55834"/>
                </a:cubicBezTo>
                <a:cubicBezTo>
                  <a:pt x="257734" y="53007"/>
                  <a:pt x="252666" y="51626"/>
                  <a:pt x="247691" y="52231"/>
                </a:cubicBezTo>
                <a:cubicBezTo>
                  <a:pt x="248705" y="60913"/>
                  <a:pt x="245967" y="69020"/>
                  <a:pt x="239739" y="74185"/>
                </a:cubicBezTo>
                <a:lnTo>
                  <a:pt x="237649" y="71664"/>
                </a:lnTo>
                <a:cubicBezTo>
                  <a:pt x="244579" y="65918"/>
                  <a:pt x="246481" y="55888"/>
                  <a:pt x="243151" y="45920"/>
                </a:cubicBezTo>
                <a:cubicBezTo>
                  <a:pt x="241194" y="40124"/>
                  <a:pt x="237183" y="35004"/>
                  <a:pt x="231542" y="31523"/>
                </a:cubicBezTo>
                <a:cubicBezTo>
                  <a:pt x="221392" y="25261"/>
                  <a:pt x="208864" y="26095"/>
                  <a:pt x="199763" y="32668"/>
                </a:cubicBezTo>
                <a:lnTo>
                  <a:pt x="194721" y="27952"/>
                </a:lnTo>
                <a:cubicBezTo>
                  <a:pt x="189842" y="24941"/>
                  <a:pt x="184271" y="23995"/>
                  <a:pt x="179076" y="24908"/>
                </a:cubicBezTo>
                <a:close/>
                <a:moveTo>
                  <a:pt x="190632" y="62"/>
                </a:moveTo>
                <a:cubicBezTo>
                  <a:pt x="300121" y="2329"/>
                  <a:pt x="391248" y="125645"/>
                  <a:pt x="309641" y="225160"/>
                </a:cubicBezTo>
                <a:cubicBezTo>
                  <a:pt x="282892" y="251229"/>
                  <a:pt x="279266" y="288859"/>
                  <a:pt x="302841" y="374772"/>
                </a:cubicBezTo>
                <a:lnTo>
                  <a:pt x="121266" y="376812"/>
                </a:lnTo>
                <a:lnTo>
                  <a:pt x="109025" y="322355"/>
                </a:lnTo>
                <a:cubicBezTo>
                  <a:pt x="76580" y="333165"/>
                  <a:pt x="40716" y="329924"/>
                  <a:pt x="28778" y="318327"/>
                </a:cubicBezTo>
                <a:cubicBezTo>
                  <a:pt x="22923" y="311868"/>
                  <a:pt x="25422" y="291738"/>
                  <a:pt x="32859" y="276164"/>
                </a:cubicBezTo>
                <a:cubicBezTo>
                  <a:pt x="35235" y="270344"/>
                  <a:pt x="23179" y="268321"/>
                  <a:pt x="20618" y="259843"/>
                </a:cubicBezTo>
                <a:cubicBezTo>
                  <a:pt x="19440" y="251965"/>
                  <a:pt x="27377" y="251682"/>
                  <a:pt x="30757" y="247602"/>
                </a:cubicBezTo>
                <a:lnTo>
                  <a:pt x="18516" y="238938"/>
                </a:lnTo>
                <a:cubicBezTo>
                  <a:pt x="12669" y="232923"/>
                  <a:pt x="25811" y="221592"/>
                  <a:pt x="29458" y="212919"/>
                </a:cubicBezTo>
                <a:cubicBezTo>
                  <a:pt x="16679" y="208924"/>
                  <a:pt x="7006" y="203466"/>
                  <a:pt x="307" y="196983"/>
                </a:cubicBezTo>
                <a:cubicBezTo>
                  <a:pt x="-2572" y="186228"/>
                  <a:pt x="15339" y="171234"/>
                  <a:pt x="31089" y="151672"/>
                </a:cubicBezTo>
                <a:cubicBezTo>
                  <a:pt x="47602" y="132201"/>
                  <a:pt x="33821" y="117353"/>
                  <a:pt x="46470" y="75544"/>
                </a:cubicBezTo>
                <a:cubicBezTo>
                  <a:pt x="66559" y="23813"/>
                  <a:pt x="114124" y="-1423"/>
                  <a:pt x="190632" y="62"/>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en-GB" sz="1400" dirty="0">
                <a:solidFill>
                  <a:prstClr val="white"/>
                </a:solidFill>
                <a:latin typeface="Arial" panose="020B0604020202020204" pitchFamily="34" charset="0"/>
                <a:cs typeface="Arial" panose="020B0604020202020204" pitchFamily="34" charset="0"/>
              </a:rPr>
              <a:t>C</a:t>
            </a:r>
            <a:r>
              <a:rPr lang="en-GB" sz="1400" dirty="0" smtClean="0">
                <a:solidFill>
                  <a:prstClr val="white"/>
                </a:solidFill>
                <a:latin typeface="Arial" panose="020B0604020202020204" pitchFamily="34" charset="0"/>
                <a:cs typeface="Arial" panose="020B0604020202020204" pitchFamily="34" charset="0"/>
              </a:rPr>
              <a:t>oordination </a:t>
            </a:r>
            <a:r>
              <a:rPr lang="en-GB" sz="1400" dirty="0">
                <a:solidFill>
                  <a:prstClr val="white"/>
                </a:solidFill>
                <a:latin typeface="Arial" panose="020B0604020202020204" pitchFamily="34" charset="0"/>
                <a:cs typeface="Arial" panose="020B0604020202020204" pitchFamily="34" charset="0"/>
              </a:rPr>
              <a:t>and rationalisation of the training offer in order to optimise it and increase </a:t>
            </a:r>
            <a:r>
              <a:rPr lang="en-GB" sz="1400" dirty="0" smtClean="0">
                <a:solidFill>
                  <a:prstClr val="white"/>
                </a:solidFill>
                <a:latin typeface="Arial" panose="020B0604020202020204" pitchFamily="34" charset="0"/>
                <a:cs typeface="Arial" panose="020B0604020202020204" pitchFamily="34" charset="0"/>
              </a:rPr>
              <a:t>efficiency.</a:t>
            </a:r>
            <a:endParaRPr lang="en-GB" sz="1400" dirty="0">
              <a:solidFill>
                <a:prstClr val="white"/>
              </a:solidFill>
              <a:latin typeface="Arial" panose="020B0604020202020204" pitchFamily="34" charset="0"/>
              <a:cs typeface="Arial" panose="020B0604020202020204" pitchFamily="34" charset="0"/>
            </a:endParaRPr>
          </a:p>
        </p:txBody>
      </p:sp>
      <p:sp>
        <p:nvSpPr>
          <p:cNvPr id="43" name="Parallelogram 15">
            <a:extLst>
              <a:ext uri="{FF2B5EF4-FFF2-40B4-BE49-F238E27FC236}">
                <a16:creationId xmlns:a16="http://schemas.microsoft.com/office/drawing/2014/main" id="{24ABDD0B-564D-4579-ACF2-A3B23447A0E6}"/>
              </a:ext>
            </a:extLst>
          </p:cNvPr>
          <p:cNvSpPr/>
          <p:nvPr/>
        </p:nvSpPr>
        <p:spPr>
          <a:xfrm rot="16200000">
            <a:off x="3490591" y="986451"/>
            <a:ext cx="477483" cy="531416"/>
          </a:xfrm>
          <a:custGeom>
            <a:avLst/>
            <a:gdLst/>
            <a:ahLst/>
            <a:cxnLst/>
            <a:rect l="l" t="t" r="r" b="b"/>
            <a:pathLst>
              <a:path w="2993176" h="3240001">
                <a:moveTo>
                  <a:pt x="1299907" y="647892"/>
                </a:moveTo>
                <a:lnTo>
                  <a:pt x="665509" y="1620000"/>
                </a:lnTo>
                <a:lnTo>
                  <a:pt x="1299907" y="2592108"/>
                </a:lnTo>
                <a:lnTo>
                  <a:pt x="634398" y="2592108"/>
                </a:lnTo>
                <a:lnTo>
                  <a:pt x="0" y="1620000"/>
                </a:lnTo>
                <a:lnTo>
                  <a:pt x="634398" y="647892"/>
                </a:lnTo>
                <a:close/>
                <a:moveTo>
                  <a:pt x="2993176" y="1620001"/>
                </a:moveTo>
                <a:lnTo>
                  <a:pt x="1913056" y="3240001"/>
                </a:lnTo>
                <a:lnTo>
                  <a:pt x="1782206" y="3043749"/>
                </a:lnTo>
                <a:lnTo>
                  <a:pt x="1110064" y="3043749"/>
                </a:lnTo>
                <a:cubicBezTo>
                  <a:pt x="1089036" y="3096599"/>
                  <a:pt x="1037333" y="3133759"/>
                  <a:pt x="976952" y="3133759"/>
                </a:cubicBezTo>
                <a:cubicBezTo>
                  <a:pt x="923853" y="3133759"/>
                  <a:pt x="877466" y="3105022"/>
                  <a:pt x="854540" y="3061058"/>
                </a:cubicBezTo>
                <a:lnTo>
                  <a:pt x="302383" y="3169763"/>
                </a:lnTo>
                <a:lnTo>
                  <a:pt x="302383" y="2809723"/>
                </a:lnTo>
                <a:lnTo>
                  <a:pt x="854540" y="2918427"/>
                </a:lnTo>
                <a:cubicBezTo>
                  <a:pt x="877466" y="2874463"/>
                  <a:pt x="923853" y="2845727"/>
                  <a:pt x="976952" y="2845727"/>
                </a:cubicBezTo>
                <a:cubicBezTo>
                  <a:pt x="1037333" y="2845727"/>
                  <a:pt x="1089036" y="2882887"/>
                  <a:pt x="1110064" y="2935737"/>
                </a:cubicBezTo>
                <a:lnTo>
                  <a:pt x="1710190" y="2935737"/>
                </a:lnTo>
                <a:lnTo>
                  <a:pt x="832936" y="1620001"/>
                </a:lnTo>
                <a:lnTo>
                  <a:pt x="1913056" y="0"/>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45" name="Oval 44">
            <a:extLst>
              <a:ext uri="{FF2B5EF4-FFF2-40B4-BE49-F238E27FC236}">
                <a16:creationId xmlns:a16="http://schemas.microsoft.com/office/drawing/2014/main" id="{A2EE7C8A-257A-411A-A3F6-74E0AB140977}"/>
              </a:ext>
            </a:extLst>
          </p:cNvPr>
          <p:cNvSpPr/>
          <p:nvPr/>
        </p:nvSpPr>
        <p:spPr>
          <a:xfrm>
            <a:off x="4528413" y="2817951"/>
            <a:ext cx="838363" cy="75640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pic>
        <p:nvPicPr>
          <p:cNvPr id="46" name="Graphic 34">
            <a:extLst>
              <a:ext uri="{FF2B5EF4-FFF2-40B4-BE49-F238E27FC236}">
                <a16:creationId xmlns:a16="http://schemas.microsoft.com/office/drawing/2014/main" id="{EFED47F3-CF8E-4CF5-A0DF-C781982735EE}"/>
              </a:ext>
            </a:extLst>
          </p:cNvPr>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xmlns="" r:embed="rId9"/>
              </a:ext>
            </a:extLst>
          </a:blip>
          <a:stretch>
            <a:fillRect/>
          </a:stretch>
        </p:blipFill>
        <p:spPr>
          <a:xfrm>
            <a:off x="4715857" y="3005425"/>
            <a:ext cx="420507" cy="420507"/>
          </a:xfrm>
          <a:prstGeom prst="rect">
            <a:avLst/>
          </a:prstGeom>
        </p:spPr>
      </p:pic>
      <p:pic>
        <p:nvPicPr>
          <p:cNvPr id="47" name="Graphic 34">
            <a:extLst>
              <a:ext uri="{FF2B5EF4-FFF2-40B4-BE49-F238E27FC236}">
                <a16:creationId xmlns:a16="http://schemas.microsoft.com/office/drawing/2014/main" id="{EFED47F3-CF8E-4CF5-A0DF-C781982735EE}"/>
              </a:ext>
            </a:extLst>
          </p:cNvPr>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xmlns="" r:embed="rId9"/>
              </a:ext>
            </a:extLst>
          </a:blip>
          <a:stretch>
            <a:fillRect/>
          </a:stretch>
        </p:blipFill>
        <p:spPr>
          <a:xfrm>
            <a:off x="4842439" y="3079638"/>
            <a:ext cx="420507" cy="420507"/>
          </a:xfrm>
          <a:prstGeom prst="rect">
            <a:avLst/>
          </a:prstGeom>
        </p:spPr>
      </p:pic>
    </p:spTree>
    <p:extLst>
      <p:ext uri="{BB962C8B-B14F-4D97-AF65-F5344CB8AC3E}">
        <p14:creationId xmlns:p14="http://schemas.microsoft.com/office/powerpoint/2010/main" val="20561549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par>
                                <p:cTn id="8" presetID="10" presetClass="entr" presetSubtype="0" fill="hold"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fade">
                                      <p:cBhvr>
                                        <p:cTn id="10" dur="500"/>
                                        <p:tgtEl>
                                          <p:spTgt spid="7"/>
                                        </p:tgtEl>
                                      </p:cBhvr>
                                    </p:animEffect>
                                  </p:childTnLst>
                                </p:cTn>
                              </p:par>
                              <p:par>
                                <p:cTn id="11" presetID="10" presetClass="entr" presetSubtype="0" fill="hold" nodeType="with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fade">
                                      <p:cBhvr>
                                        <p:cTn id="13"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 name="Picture 27">
            <a:extLst>
              <a:ext uri="{FF2B5EF4-FFF2-40B4-BE49-F238E27FC236}">
                <a16:creationId xmlns:a16="http://schemas.microsoft.com/office/drawing/2014/main" id="{C6701E4A-2FF7-4493-B6FA-4274D218F627}"/>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2142" t="463" r="28523" b="2626"/>
          <a:stretch/>
        </p:blipFill>
        <p:spPr>
          <a:xfrm>
            <a:off x="4838701" y="1138005"/>
            <a:ext cx="4305302" cy="4005495"/>
          </a:xfrm>
          <a:custGeom>
            <a:avLst/>
            <a:gdLst>
              <a:gd name="connsiteX0" fmla="*/ 2272352 w 3944203"/>
              <a:gd name="connsiteY0" fmla="*/ 0 h 3669542"/>
              <a:gd name="connsiteX1" fmla="*/ 3879147 w 3944203"/>
              <a:gd name="connsiteY1" fmla="*/ 665557 h 3669542"/>
              <a:gd name="connsiteX2" fmla="*/ 3944203 w 3944203"/>
              <a:gd name="connsiteY2" fmla="*/ 737136 h 3669542"/>
              <a:gd name="connsiteX3" fmla="*/ 3944203 w 3944203"/>
              <a:gd name="connsiteY3" fmla="*/ 3669542 h 3669542"/>
              <a:gd name="connsiteX4" fmla="*/ 482824 w 3944203"/>
              <a:gd name="connsiteY4" fmla="*/ 3669542 h 3669542"/>
              <a:gd name="connsiteX5" fmla="*/ 388082 w 3944203"/>
              <a:gd name="connsiteY5" fmla="*/ 3542846 h 3669542"/>
              <a:gd name="connsiteX6" fmla="*/ 0 w 3944203"/>
              <a:gd name="connsiteY6" fmla="*/ 2272352 h 3669542"/>
              <a:gd name="connsiteX7" fmla="*/ 2272352 w 3944203"/>
              <a:gd name="connsiteY7" fmla="*/ 0 h 36695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944203" h="3669542">
                <a:moveTo>
                  <a:pt x="2272352" y="0"/>
                </a:moveTo>
                <a:cubicBezTo>
                  <a:pt x="2899845" y="0"/>
                  <a:pt x="3467933" y="254342"/>
                  <a:pt x="3879147" y="665557"/>
                </a:cubicBezTo>
                <a:lnTo>
                  <a:pt x="3944203" y="737136"/>
                </a:lnTo>
                <a:lnTo>
                  <a:pt x="3944203" y="3669542"/>
                </a:lnTo>
                <a:lnTo>
                  <a:pt x="482824" y="3669542"/>
                </a:lnTo>
                <a:lnTo>
                  <a:pt x="388082" y="3542846"/>
                </a:lnTo>
                <a:cubicBezTo>
                  <a:pt x="143068" y="3180176"/>
                  <a:pt x="0" y="2742972"/>
                  <a:pt x="0" y="2272352"/>
                </a:cubicBezTo>
                <a:cubicBezTo>
                  <a:pt x="0" y="1017367"/>
                  <a:pt x="1017367" y="0"/>
                  <a:pt x="2272352" y="0"/>
                </a:cubicBezTo>
                <a:close/>
              </a:path>
            </a:pathLst>
          </a:custGeom>
        </p:spPr>
      </p:pic>
      <p:sp>
        <p:nvSpPr>
          <p:cNvPr id="3" name="Rectangle 2">
            <a:extLst>
              <a:ext uri="{FF2B5EF4-FFF2-40B4-BE49-F238E27FC236}">
                <a16:creationId xmlns:a16="http://schemas.microsoft.com/office/drawing/2014/main" id="{17795F01-0E1A-4239-9F01-3939BE9496BF}"/>
              </a:ext>
            </a:extLst>
          </p:cNvPr>
          <p:cNvSpPr/>
          <p:nvPr/>
        </p:nvSpPr>
        <p:spPr>
          <a:xfrm>
            <a:off x="372373" y="684967"/>
            <a:ext cx="3623563" cy="2954655"/>
          </a:xfrm>
          <a:prstGeom prst="rect">
            <a:avLst/>
          </a:prstGeom>
        </p:spPr>
        <p:txBody>
          <a:bodyPr wrap="square" lIns="0" tIns="0" rIns="0" bIns="0">
            <a:spAutoFit/>
          </a:bodyPr>
          <a:lstStyle/>
          <a:p>
            <a:r>
              <a:rPr lang="en-GB" sz="2400" dirty="0">
                <a:solidFill>
                  <a:srgbClr val="005596"/>
                </a:solidFill>
                <a:latin typeface="Arial" panose="020B0604020202020204" pitchFamily="34" charset="0"/>
                <a:cs typeface="Arial" panose="020B0604020202020204" pitchFamily="34" charset="0"/>
              </a:rPr>
              <a:t>The ETF is </a:t>
            </a:r>
            <a:r>
              <a:rPr lang="en-GB" sz="2400" b="1" dirty="0">
                <a:solidFill>
                  <a:srgbClr val="005596"/>
                </a:solidFill>
                <a:latin typeface="Arial" panose="020B0604020202020204" pitchFamily="34" charset="0"/>
                <a:cs typeface="Arial" panose="020B0604020202020204" pitchFamily="34" charset="0"/>
              </a:rPr>
              <a:t>an agency </a:t>
            </a:r>
            <a:br>
              <a:rPr lang="en-GB" sz="2400" b="1" dirty="0">
                <a:solidFill>
                  <a:srgbClr val="005596"/>
                </a:solidFill>
                <a:latin typeface="Arial" panose="020B0604020202020204" pitchFamily="34" charset="0"/>
                <a:cs typeface="Arial" panose="020B0604020202020204" pitchFamily="34" charset="0"/>
              </a:rPr>
            </a:br>
            <a:r>
              <a:rPr lang="en-GB" sz="2400" b="1" dirty="0">
                <a:solidFill>
                  <a:srgbClr val="005596"/>
                </a:solidFill>
                <a:latin typeface="Arial" panose="020B0604020202020204" pitchFamily="34" charset="0"/>
                <a:cs typeface="Arial" panose="020B0604020202020204" pitchFamily="34" charset="0"/>
              </a:rPr>
              <a:t>of the European Union</a:t>
            </a:r>
            <a:r>
              <a:rPr lang="en-GB" sz="2400" dirty="0">
                <a:solidFill>
                  <a:srgbClr val="005596"/>
                </a:solidFill>
                <a:latin typeface="Arial" panose="020B0604020202020204" pitchFamily="34" charset="0"/>
                <a:cs typeface="Arial" panose="020B0604020202020204" pitchFamily="34" charset="0"/>
              </a:rPr>
              <a:t>,</a:t>
            </a:r>
            <a:r>
              <a:rPr lang="en-GB" sz="2400" b="1" dirty="0">
                <a:solidFill>
                  <a:srgbClr val="005596"/>
                </a:solidFill>
                <a:latin typeface="Arial" panose="020B0604020202020204" pitchFamily="34" charset="0"/>
                <a:cs typeface="Arial" panose="020B0604020202020204" pitchFamily="34" charset="0"/>
              </a:rPr>
              <a:t> </a:t>
            </a:r>
            <a:r>
              <a:rPr lang="en-GB" sz="2400" dirty="0">
                <a:solidFill>
                  <a:srgbClr val="005596"/>
                </a:solidFill>
                <a:latin typeface="Arial" panose="020B0604020202020204" pitchFamily="34" charset="0"/>
                <a:cs typeface="Arial" panose="020B0604020202020204" pitchFamily="34" charset="0"/>
              </a:rPr>
              <a:t>helping </a:t>
            </a:r>
            <a:r>
              <a:rPr lang="en-GB" sz="2400" b="1" dirty="0">
                <a:solidFill>
                  <a:srgbClr val="005596"/>
                </a:solidFill>
                <a:latin typeface="Arial" panose="020B0604020202020204" pitchFamily="34" charset="0"/>
                <a:cs typeface="Arial" panose="020B0604020202020204" pitchFamily="34" charset="0"/>
              </a:rPr>
              <a:t>EU neighbouring countries </a:t>
            </a:r>
            <a:r>
              <a:rPr lang="en-GB" sz="2400" dirty="0">
                <a:solidFill>
                  <a:srgbClr val="005596"/>
                </a:solidFill>
                <a:latin typeface="Arial" panose="020B0604020202020204" pitchFamily="34" charset="0"/>
                <a:cs typeface="Arial" panose="020B0604020202020204" pitchFamily="34" charset="0"/>
              </a:rPr>
              <a:t>to reform their own education and training systems, in line with the </a:t>
            </a:r>
            <a:r>
              <a:rPr lang="en-GB" sz="2400" b="1" dirty="0">
                <a:solidFill>
                  <a:srgbClr val="005596"/>
                </a:solidFill>
                <a:latin typeface="Arial" panose="020B0604020202020204" pitchFamily="34" charset="0"/>
                <a:cs typeface="Arial" panose="020B0604020202020204" pitchFamily="34" charset="0"/>
              </a:rPr>
              <a:t>EU’s external relations </a:t>
            </a:r>
            <a:r>
              <a:rPr lang="en-GB" sz="2400" dirty="0">
                <a:solidFill>
                  <a:srgbClr val="005596"/>
                </a:solidFill>
                <a:latin typeface="Arial" panose="020B0604020202020204" pitchFamily="34" charset="0"/>
                <a:cs typeface="Arial" panose="020B0604020202020204" pitchFamily="34" charset="0"/>
              </a:rPr>
              <a:t>policies.</a:t>
            </a:r>
          </a:p>
        </p:txBody>
      </p:sp>
      <p:pic>
        <p:nvPicPr>
          <p:cNvPr id="10" name="Picture 9">
            <a:extLst>
              <a:ext uri="{FF2B5EF4-FFF2-40B4-BE49-F238E27FC236}">
                <a16:creationId xmlns:a16="http://schemas.microsoft.com/office/drawing/2014/main" id="{0299518C-D66D-4540-80C4-BC33C808066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51520" y="4234036"/>
            <a:ext cx="1143521" cy="925512"/>
          </a:xfrm>
          <a:prstGeom prst="rect">
            <a:avLst/>
          </a:prstGeom>
        </p:spPr>
      </p:pic>
    </p:spTree>
    <p:extLst>
      <p:ext uri="{BB962C8B-B14F-4D97-AF65-F5344CB8AC3E}">
        <p14:creationId xmlns:p14="http://schemas.microsoft.com/office/powerpoint/2010/main" val="30730155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42" presetClass="entr" presetSubtype="0" fill="hold" nodeType="withEffect">
                                  <p:stCondLst>
                                    <p:cond delay="500"/>
                                  </p:stCondLst>
                                  <p:childTnLst>
                                    <p:set>
                                      <p:cBhvr>
                                        <p:cTn id="9" dur="1" fill="hold">
                                          <p:stCondLst>
                                            <p:cond delay="0"/>
                                          </p:stCondLst>
                                        </p:cTn>
                                        <p:tgtEl>
                                          <p:spTgt spid="28"/>
                                        </p:tgtEl>
                                        <p:attrNameLst>
                                          <p:attrName>style.visibility</p:attrName>
                                        </p:attrNameLst>
                                      </p:cBhvr>
                                      <p:to>
                                        <p:strVal val="visible"/>
                                      </p:to>
                                    </p:set>
                                    <p:animEffect transition="in" filter="fade">
                                      <p:cBhvr>
                                        <p:cTn id="10" dur="1000"/>
                                        <p:tgtEl>
                                          <p:spTgt spid="28"/>
                                        </p:tgtEl>
                                      </p:cBhvr>
                                    </p:animEffect>
                                    <p:anim calcmode="lin" valueType="num">
                                      <p:cBhvr>
                                        <p:cTn id="11" dur="1000" fill="hold"/>
                                        <p:tgtEl>
                                          <p:spTgt spid="28"/>
                                        </p:tgtEl>
                                        <p:attrNameLst>
                                          <p:attrName>ppt_x</p:attrName>
                                        </p:attrNameLst>
                                      </p:cBhvr>
                                      <p:tavLst>
                                        <p:tav tm="0">
                                          <p:val>
                                            <p:strVal val="#ppt_x"/>
                                          </p:val>
                                        </p:tav>
                                        <p:tav tm="100000">
                                          <p:val>
                                            <p:strVal val="#ppt_x"/>
                                          </p:val>
                                        </p:tav>
                                      </p:tavLst>
                                    </p:anim>
                                    <p:anim calcmode="lin" valueType="num">
                                      <p:cBhvr>
                                        <p:cTn id="12"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0.xml><?xml version="1.0" encoding="utf-8"?>
<p:sld xmlns:a="http://schemas.openxmlformats.org/drawingml/2006/main" xmlns:r="http://schemas.openxmlformats.org/officeDocument/2006/relationships" xmlns:p="http://schemas.openxmlformats.org/presentationml/2006/main" showMasterSp="0">
  <p:cSld>
    <p:bg>
      <p:bgPr>
        <a:solidFill>
          <a:srgbClr val="455560"/>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389D2273-8F62-F046-9281-B5C973A223E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15616" y="2859782"/>
            <a:ext cx="6372200" cy="840776"/>
          </a:xfrm>
          <a:prstGeom prst="rect">
            <a:avLst/>
          </a:prstGeom>
        </p:spPr>
      </p:pic>
      <p:grpSp>
        <p:nvGrpSpPr>
          <p:cNvPr id="3" name="Group 2">
            <a:extLst>
              <a:ext uri="{FF2B5EF4-FFF2-40B4-BE49-F238E27FC236}">
                <a16:creationId xmlns:a16="http://schemas.microsoft.com/office/drawing/2014/main" id="{E4A9EA2B-7937-4C05-87EA-BA330A06A916}"/>
              </a:ext>
            </a:extLst>
          </p:cNvPr>
          <p:cNvGrpSpPr/>
          <p:nvPr/>
        </p:nvGrpSpPr>
        <p:grpSpPr>
          <a:xfrm>
            <a:off x="2150477" y="476251"/>
            <a:ext cx="4728748" cy="2013330"/>
            <a:chOff x="2251150" y="509588"/>
            <a:chExt cx="4527401" cy="1927605"/>
          </a:xfrm>
        </p:grpSpPr>
        <p:pic>
          <p:nvPicPr>
            <p:cNvPr id="6" name="Picture 5">
              <a:extLst>
                <a:ext uri="{FF2B5EF4-FFF2-40B4-BE49-F238E27FC236}">
                  <a16:creationId xmlns:a16="http://schemas.microsoft.com/office/drawing/2014/main" id="{1CBFF13A-1572-4BFF-9801-CDA6D203D3F9}"/>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251150" y="509588"/>
              <a:ext cx="2381663" cy="1927605"/>
            </a:xfrm>
            <a:prstGeom prst="rect">
              <a:avLst/>
            </a:prstGeom>
          </p:spPr>
        </p:pic>
        <p:pic>
          <p:nvPicPr>
            <p:cNvPr id="7" name="Picture 6">
              <a:extLst>
                <a:ext uri="{FF2B5EF4-FFF2-40B4-BE49-F238E27FC236}">
                  <a16:creationId xmlns:a16="http://schemas.microsoft.com/office/drawing/2014/main" id="{244900C3-94A3-4694-9CF3-97CBEC09F959}"/>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220467" y="832140"/>
              <a:ext cx="1558084" cy="1261039"/>
            </a:xfrm>
            <a:prstGeom prst="rect">
              <a:avLst/>
            </a:prstGeom>
          </p:spPr>
        </p:pic>
      </p:grpSp>
    </p:spTree>
    <p:extLst>
      <p:ext uri="{BB962C8B-B14F-4D97-AF65-F5344CB8AC3E}">
        <p14:creationId xmlns:p14="http://schemas.microsoft.com/office/powerpoint/2010/main" val="23670304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par>
                                <p:cTn id="10" presetID="10" presetClass="entr" presetSubtype="0" fill="hold" nodeType="withEffect">
                                  <p:stCondLst>
                                    <p:cond delay="50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96" name="Picture 595">
            <a:extLst>
              <a:ext uri="{FF2B5EF4-FFF2-40B4-BE49-F238E27FC236}">
                <a16:creationId xmlns:a16="http://schemas.microsoft.com/office/drawing/2014/main" id="{FED8408D-177E-48E1-A966-4B4703D8658C}"/>
              </a:ext>
            </a:extLst>
          </p:cNvPr>
          <p:cNvPicPr>
            <a:picLocks noChangeAspect="1"/>
          </p:cNvPicPr>
          <p:nvPr/>
        </p:nvPicPr>
        <p:blipFill rotWithShape="1">
          <a:blip r:embed="rId2"/>
          <a:srcRect r="31503" b="48459"/>
          <a:stretch/>
        </p:blipFill>
        <p:spPr>
          <a:xfrm>
            <a:off x="-1623300" y="1228725"/>
            <a:ext cx="10767301" cy="3922211"/>
          </a:xfrm>
          <a:prstGeom prst="rect">
            <a:avLst/>
          </a:prstGeom>
        </p:spPr>
      </p:pic>
      <p:sp>
        <p:nvSpPr>
          <p:cNvPr id="2" name="Title 1">
            <a:extLst>
              <a:ext uri="{FF2B5EF4-FFF2-40B4-BE49-F238E27FC236}">
                <a16:creationId xmlns:a16="http://schemas.microsoft.com/office/drawing/2014/main" id="{87158FB7-1B47-41FE-A578-44E6004E4F49}"/>
              </a:ext>
            </a:extLst>
          </p:cNvPr>
          <p:cNvSpPr>
            <a:spLocks noGrp="1"/>
          </p:cNvSpPr>
          <p:nvPr>
            <p:ph type="title"/>
          </p:nvPr>
        </p:nvSpPr>
        <p:spPr/>
        <p:txBody>
          <a:bodyPr>
            <a:normAutofit/>
          </a:bodyPr>
          <a:lstStyle/>
          <a:p>
            <a:r>
              <a:rPr lang="en-GB" sz="2000" dirty="0" smtClean="0">
                <a:latin typeface="Arial" panose="020B0604020202020204" pitchFamily="34" charset="0"/>
                <a:cs typeface="Arial" panose="020B0604020202020204" pitchFamily="34" charset="0"/>
              </a:rPr>
              <a:t>WHERE WE WORK</a:t>
            </a:r>
            <a:endParaRPr lang="en-GB" sz="2000" dirty="0">
              <a:latin typeface="Arial" panose="020B0604020202020204" pitchFamily="34" charset="0"/>
              <a:cs typeface="Arial" panose="020B0604020202020204" pitchFamily="34" charset="0"/>
            </a:endParaRPr>
          </a:p>
        </p:txBody>
      </p:sp>
      <p:grpSp>
        <p:nvGrpSpPr>
          <p:cNvPr id="5" name="Group 4" hidden="1">
            <a:extLst>
              <a:ext uri="{FF2B5EF4-FFF2-40B4-BE49-F238E27FC236}">
                <a16:creationId xmlns:a16="http://schemas.microsoft.com/office/drawing/2014/main" id="{0CF344E7-610F-4C18-AEF4-601B31F88431}"/>
              </a:ext>
            </a:extLst>
          </p:cNvPr>
          <p:cNvGrpSpPr>
            <a:grpSpLocks noChangeAspect="1"/>
          </p:cNvGrpSpPr>
          <p:nvPr/>
        </p:nvGrpSpPr>
        <p:grpSpPr bwMode="auto">
          <a:xfrm>
            <a:off x="-1980706" y="1366844"/>
            <a:ext cx="15121509" cy="7325487"/>
            <a:chOff x="-1197" y="857"/>
            <a:chExt cx="9159" cy="4437"/>
          </a:xfrm>
        </p:grpSpPr>
        <p:sp>
          <p:nvSpPr>
            <p:cNvPr id="7" name="Freeform 5">
              <a:extLst>
                <a:ext uri="{FF2B5EF4-FFF2-40B4-BE49-F238E27FC236}">
                  <a16:creationId xmlns:a16="http://schemas.microsoft.com/office/drawing/2014/main" id="{9F7CE20B-9B2A-4230-8D2C-18183FE56E97}"/>
                </a:ext>
              </a:extLst>
            </p:cNvPr>
            <p:cNvSpPr>
              <a:spLocks/>
            </p:cNvSpPr>
            <p:nvPr/>
          </p:nvSpPr>
          <p:spPr bwMode="auto">
            <a:xfrm>
              <a:off x="5029" y="3184"/>
              <a:ext cx="135" cy="69"/>
            </a:xfrm>
            <a:custGeom>
              <a:avLst/>
              <a:gdLst>
                <a:gd name="T0" fmla="*/ 29 w 35"/>
                <a:gd name="T1" fmla="*/ 7 h 18"/>
                <a:gd name="T2" fmla="*/ 28 w 35"/>
                <a:gd name="T3" fmla="*/ 4 h 18"/>
                <a:gd name="T4" fmla="*/ 23 w 35"/>
                <a:gd name="T5" fmla="*/ 5 h 18"/>
                <a:gd name="T6" fmla="*/ 23 w 35"/>
                <a:gd name="T7" fmla="*/ 5 h 18"/>
                <a:gd name="T8" fmla="*/ 20 w 35"/>
                <a:gd name="T9" fmla="*/ 3 h 18"/>
                <a:gd name="T10" fmla="*/ 16 w 35"/>
                <a:gd name="T11" fmla="*/ 3 h 18"/>
                <a:gd name="T12" fmla="*/ 16 w 35"/>
                <a:gd name="T13" fmla="*/ 3 h 18"/>
                <a:gd name="T14" fmla="*/ 14 w 35"/>
                <a:gd name="T15" fmla="*/ 0 h 18"/>
                <a:gd name="T16" fmla="*/ 8 w 35"/>
                <a:gd name="T17" fmla="*/ 1 h 18"/>
                <a:gd name="T18" fmla="*/ 3 w 35"/>
                <a:gd name="T19" fmla="*/ 7 h 18"/>
                <a:gd name="T20" fmla="*/ 0 w 35"/>
                <a:gd name="T21" fmla="*/ 10 h 18"/>
                <a:gd name="T22" fmla="*/ 0 w 35"/>
                <a:gd name="T23" fmla="*/ 13 h 18"/>
                <a:gd name="T24" fmla="*/ 4 w 35"/>
                <a:gd name="T25" fmla="*/ 16 h 18"/>
                <a:gd name="T26" fmla="*/ 10 w 35"/>
                <a:gd name="T27" fmla="*/ 18 h 18"/>
                <a:gd name="T28" fmla="*/ 20 w 35"/>
                <a:gd name="T29" fmla="*/ 18 h 18"/>
                <a:gd name="T30" fmla="*/ 32 w 35"/>
                <a:gd name="T31" fmla="*/ 18 h 18"/>
                <a:gd name="T32" fmla="*/ 35 w 35"/>
                <a:gd name="T33" fmla="*/ 14 h 18"/>
                <a:gd name="T34" fmla="*/ 32 w 35"/>
                <a:gd name="T35" fmla="*/ 12 h 18"/>
                <a:gd name="T36" fmla="*/ 28 w 35"/>
                <a:gd name="T37" fmla="*/ 9 h 18"/>
                <a:gd name="T38" fmla="*/ 28 w 35"/>
                <a:gd name="T39" fmla="*/ 8 h 18"/>
                <a:gd name="T40" fmla="*/ 29 w 35"/>
                <a:gd name="T41" fmla="*/ 7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5" h="18">
                  <a:moveTo>
                    <a:pt x="29" y="7"/>
                  </a:moveTo>
                  <a:cubicBezTo>
                    <a:pt x="29" y="6"/>
                    <a:pt x="29" y="5"/>
                    <a:pt x="28" y="4"/>
                  </a:cubicBezTo>
                  <a:cubicBezTo>
                    <a:pt x="26" y="4"/>
                    <a:pt x="25" y="4"/>
                    <a:pt x="23" y="5"/>
                  </a:cubicBezTo>
                  <a:cubicBezTo>
                    <a:pt x="23" y="5"/>
                    <a:pt x="23" y="5"/>
                    <a:pt x="23" y="5"/>
                  </a:cubicBezTo>
                  <a:cubicBezTo>
                    <a:pt x="22" y="4"/>
                    <a:pt x="21" y="4"/>
                    <a:pt x="20" y="3"/>
                  </a:cubicBezTo>
                  <a:cubicBezTo>
                    <a:pt x="18" y="3"/>
                    <a:pt x="18" y="3"/>
                    <a:pt x="16" y="3"/>
                  </a:cubicBezTo>
                  <a:cubicBezTo>
                    <a:pt x="16" y="3"/>
                    <a:pt x="16" y="3"/>
                    <a:pt x="16" y="3"/>
                  </a:cubicBezTo>
                  <a:cubicBezTo>
                    <a:pt x="15" y="2"/>
                    <a:pt x="15" y="1"/>
                    <a:pt x="14" y="0"/>
                  </a:cubicBezTo>
                  <a:cubicBezTo>
                    <a:pt x="12" y="0"/>
                    <a:pt x="10" y="0"/>
                    <a:pt x="8" y="1"/>
                  </a:cubicBezTo>
                  <a:cubicBezTo>
                    <a:pt x="7" y="2"/>
                    <a:pt x="3" y="7"/>
                    <a:pt x="3" y="7"/>
                  </a:cubicBezTo>
                  <a:cubicBezTo>
                    <a:pt x="2" y="8"/>
                    <a:pt x="1" y="9"/>
                    <a:pt x="0" y="10"/>
                  </a:cubicBezTo>
                  <a:cubicBezTo>
                    <a:pt x="0" y="11"/>
                    <a:pt x="0" y="12"/>
                    <a:pt x="0" y="13"/>
                  </a:cubicBezTo>
                  <a:cubicBezTo>
                    <a:pt x="1" y="14"/>
                    <a:pt x="2" y="15"/>
                    <a:pt x="4" y="16"/>
                  </a:cubicBezTo>
                  <a:cubicBezTo>
                    <a:pt x="6" y="17"/>
                    <a:pt x="8" y="17"/>
                    <a:pt x="10" y="18"/>
                  </a:cubicBezTo>
                  <a:cubicBezTo>
                    <a:pt x="14" y="18"/>
                    <a:pt x="16" y="18"/>
                    <a:pt x="20" y="18"/>
                  </a:cubicBezTo>
                  <a:cubicBezTo>
                    <a:pt x="25" y="18"/>
                    <a:pt x="27" y="18"/>
                    <a:pt x="32" y="18"/>
                  </a:cubicBezTo>
                  <a:cubicBezTo>
                    <a:pt x="33" y="16"/>
                    <a:pt x="34" y="16"/>
                    <a:pt x="35" y="14"/>
                  </a:cubicBezTo>
                  <a:cubicBezTo>
                    <a:pt x="34" y="13"/>
                    <a:pt x="33" y="13"/>
                    <a:pt x="32" y="12"/>
                  </a:cubicBezTo>
                  <a:cubicBezTo>
                    <a:pt x="30" y="11"/>
                    <a:pt x="30" y="10"/>
                    <a:pt x="28" y="9"/>
                  </a:cubicBezTo>
                  <a:cubicBezTo>
                    <a:pt x="28" y="9"/>
                    <a:pt x="28" y="9"/>
                    <a:pt x="28" y="8"/>
                  </a:cubicBezTo>
                  <a:cubicBezTo>
                    <a:pt x="29" y="8"/>
                    <a:pt x="29" y="7"/>
                    <a:pt x="29" y="7"/>
                  </a:cubicBezTo>
                  <a:close/>
                </a:path>
              </a:pathLst>
            </a:custGeom>
            <a:solidFill>
              <a:srgbClr val="A7B3B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8" name="Freeform 6">
              <a:extLst>
                <a:ext uri="{FF2B5EF4-FFF2-40B4-BE49-F238E27FC236}">
                  <a16:creationId xmlns:a16="http://schemas.microsoft.com/office/drawing/2014/main" id="{BB4F2E71-449A-49C8-BC6C-4A316CB4EA53}"/>
                </a:ext>
              </a:extLst>
            </p:cNvPr>
            <p:cNvSpPr>
              <a:spLocks/>
            </p:cNvSpPr>
            <p:nvPr/>
          </p:nvSpPr>
          <p:spPr bwMode="auto">
            <a:xfrm>
              <a:off x="5581" y="3501"/>
              <a:ext cx="355" cy="437"/>
            </a:xfrm>
            <a:custGeom>
              <a:avLst/>
              <a:gdLst>
                <a:gd name="T0" fmla="*/ 4 w 92"/>
                <a:gd name="T1" fmla="*/ 22 h 113"/>
                <a:gd name="T2" fmla="*/ 0 w 92"/>
                <a:gd name="T3" fmla="*/ 24 h 113"/>
                <a:gd name="T4" fmla="*/ 3 w 92"/>
                <a:gd name="T5" fmla="*/ 26 h 113"/>
                <a:gd name="T6" fmla="*/ 4 w 92"/>
                <a:gd name="T7" fmla="*/ 30 h 113"/>
                <a:gd name="T8" fmla="*/ 3 w 92"/>
                <a:gd name="T9" fmla="*/ 35 h 113"/>
                <a:gd name="T10" fmla="*/ 4 w 92"/>
                <a:gd name="T11" fmla="*/ 36 h 113"/>
                <a:gd name="T12" fmla="*/ 10 w 92"/>
                <a:gd name="T13" fmla="*/ 36 h 113"/>
                <a:gd name="T14" fmla="*/ 15 w 92"/>
                <a:gd name="T15" fmla="*/ 48 h 113"/>
                <a:gd name="T16" fmla="*/ 14 w 92"/>
                <a:gd name="T17" fmla="*/ 48 h 113"/>
                <a:gd name="T18" fmla="*/ 14 w 92"/>
                <a:gd name="T19" fmla="*/ 54 h 113"/>
                <a:gd name="T20" fmla="*/ 13 w 92"/>
                <a:gd name="T21" fmla="*/ 64 h 113"/>
                <a:gd name="T22" fmla="*/ 20 w 92"/>
                <a:gd name="T23" fmla="*/ 57 h 113"/>
                <a:gd name="T24" fmla="*/ 25 w 92"/>
                <a:gd name="T25" fmla="*/ 55 h 113"/>
                <a:gd name="T26" fmla="*/ 35 w 92"/>
                <a:gd name="T27" fmla="*/ 59 h 113"/>
                <a:gd name="T28" fmla="*/ 47 w 92"/>
                <a:gd name="T29" fmla="*/ 57 h 113"/>
                <a:gd name="T30" fmla="*/ 54 w 92"/>
                <a:gd name="T31" fmla="*/ 65 h 113"/>
                <a:gd name="T32" fmla="*/ 59 w 92"/>
                <a:gd name="T33" fmla="*/ 69 h 113"/>
                <a:gd name="T34" fmla="*/ 58 w 92"/>
                <a:gd name="T35" fmla="*/ 75 h 113"/>
                <a:gd name="T36" fmla="*/ 66 w 92"/>
                <a:gd name="T37" fmla="*/ 86 h 113"/>
                <a:gd name="T38" fmla="*/ 69 w 92"/>
                <a:gd name="T39" fmla="*/ 98 h 113"/>
                <a:gd name="T40" fmla="*/ 69 w 92"/>
                <a:gd name="T41" fmla="*/ 105 h 113"/>
                <a:gd name="T42" fmla="*/ 69 w 92"/>
                <a:gd name="T43" fmla="*/ 110 h 113"/>
                <a:gd name="T44" fmla="*/ 75 w 92"/>
                <a:gd name="T45" fmla="*/ 113 h 113"/>
                <a:gd name="T46" fmla="*/ 73 w 92"/>
                <a:gd name="T47" fmla="*/ 108 h 113"/>
                <a:gd name="T48" fmla="*/ 81 w 92"/>
                <a:gd name="T49" fmla="*/ 105 h 113"/>
                <a:gd name="T50" fmla="*/ 88 w 92"/>
                <a:gd name="T51" fmla="*/ 107 h 113"/>
                <a:gd name="T52" fmla="*/ 92 w 92"/>
                <a:gd name="T53" fmla="*/ 97 h 113"/>
                <a:gd name="T54" fmla="*/ 86 w 92"/>
                <a:gd name="T55" fmla="*/ 90 h 113"/>
                <a:gd name="T56" fmla="*/ 85 w 92"/>
                <a:gd name="T57" fmla="*/ 86 h 113"/>
                <a:gd name="T58" fmla="*/ 78 w 92"/>
                <a:gd name="T59" fmla="*/ 81 h 113"/>
                <a:gd name="T60" fmla="*/ 67 w 92"/>
                <a:gd name="T61" fmla="*/ 64 h 113"/>
                <a:gd name="T62" fmla="*/ 57 w 92"/>
                <a:gd name="T63" fmla="*/ 50 h 113"/>
                <a:gd name="T64" fmla="*/ 43 w 92"/>
                <a:gd name="T65" fmla="*/ 45 h 113"/>
                <a:gd name="T66" fmla="*/ 46 w 92"/>
                <a:gd name="T67" fmla="*/ 36 h 113"/>
                <a:gd name="T68" fmla="*/ 54 w 92"/>
                <a:gd name="T69" fmla="*/ 33 h 113"/>
                <a:gd name="T70" fmla="*/ 47 w 92"/>
                <a:gd name="T71" fmla="*/ 28 h 113"/>
                <a:gd name="T72" fmla="*/ 49 w 92"/>
                <a:gd name="T73" fmla="*/ 27 h 113"/>
                <a:gd name="T74" fmla="*/ 45 w 92"/>
                <a:gd name="T75" fmla="*/ 23 h 113"/>
                <a:gd name="T76" fmla="*/ 34 w 92"/>
                <a:gd name="T77" fmla="*/ 24 h 113"/>
                <a:gd name="T78" fmla="*/ 28 w 92"/>
                <a:gd name="T79" fmla="*/ 11 h 113"/>
                <a:gd name="T80" fmla="*/ 23 w 92"/>
                <a:gd name="T81" fmla="*/ 7 h 113"/>
                <a:gd name="T82" fmla="*/ 15 w 92"/>
                <a:gd name="T83" fmla="*/ 0 h 113"/>
                <a:gd name="T84" fmla="*/ 18 w 92"/>
                <a:gd name="T85" fmla="*/ 11 h 113"/>
                <a:gd name="T86" fmla="*/ 9 w 92"/>
                <a:gd name="T87" fmla="*/ 17 h 113"/>
                <a:gd name="T88" fmla="*/ 5 w 92"/>
                <a:gd name="T89" fmla="*/ 17 h 1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92" h="113">
                  <a:moveTo>
                    <a:pt x="5" y="17"/>
                  </a:moveTo>
                  <a:cubicBezTo>
                    <a:pt x="5" y="19"/>
                    <a:pt x="4" y="20"/>
                    <a:pt x="4" y="22"/>
                  </a:cubicBezTo>
                  <a:cubicBezTo>
                    <a:pt x="4" y="22"/>
                    <a:pt x="4" y="22"/>
                    <a:pt x="4" y="22"/>
                  </a:cubicBezTo>
                  <a:cubicBezTo>
                    <a:pt x="2" y="23"/>
                    <a:pt x="2" y="23"/>
                    <a:pt x="0" y="24"/>
                  </a:cubicBezTo>
                  <a:cubicBezTo>
                    <a:pt x="0" y="25"/>
                    <a:pt x="0" y="25"/>
                    <a:pt x="0" y="26"/>
                  </a:cubicBezTo>
                  <a:cubicBezTo>
                    <a:pt x="1" y="26"/>
                    <a:pt x="2" y="26"/>
                    <a:pt x="3" y="26"/>
                  </a:cubicBezTo>
                  <a:cubicBezTo>
                    <a:pt x="3" y="26"/>
                    <a:pt x="3" y="26"/>
                    <a:pt x="3" y="27"/>
                  </a:cubicBezTo>
                  <a:cubicBezTo>
                    <a:pt x="4" y="28"/>
                    <a:pt x="4" y="29"/>
                    <a:pt x="4" y="30"/>
                  </a:cubicBezTo>
                  <a:cubicBezTo>
                    <a:pt x="4" y="30"/>
                    <a:pt x="4" y="30"/>
                    <a:pt x="4" y="30"/>
                  </a:cubicBezTo>
                  <a:cubicBezTo>
                    <a:pt x="4" y="32"/>
                    <a:pt x="3" y="33"/>
                    <a:pt x="3" y="35"/>
                  </a:cubicBezTo>
                  <a:cubicBezTo>
                    <a:pt x="3" y="35"/>
                    <a:pt x="4" y="36"/>
                    <a:pt x="4" y="36"/>
                  </a:cubicBezTo>
                  <a:cubicBezTo>
                    <a:pt x="4" y="36"/>
                    <a:pt x="4" y="36"/>
                    <a:pt x="4" y="36"/>
                  </a:cubicBezTo>
                  <a:cubicBezTo>
                    <a:pt x="4" y="36"/>
                    <a:pt x="6" y="36"/>
                    <a:pt x="8" y="36"/>
                  </a:cubicBezTo>
                  <a:cubicBezTo>
                    <a:pt x="9" y="36"/>
                    <a:pt x="9" y="36"/>
                    <a:pt x="10" y="36"/>
                  </a:cubicBezTo>
                  <a:cubicBezTo>
                    <a:pt x="12" y="36"/>
                    <a:pt x="15" y="37"/>
                    <a:pt x="15" y="40"/>
                  </a:cubicBezTo>
                  <a:cubicBezTo>
                    <a:pt x="15" y="41"/>
                    <a:pt x="15" y="48"/>
                    <a:pt x="15" y="48"/>
                  </a:cubicBezTo>
                  <a:cubicBezTo>
                    <a:pt x="15" y="48"/>
                    <a:pt x="15" y="48"/>
                    <a:pt x="15" y="48"/>
                  </a:cubicBezTo>
                  <a:cubicBezTo>
                    <a:pt x="14" y="48"/>
                    <a:pt x="14" y="48"/>
                    <a:pt x="14" y="48"/>
                  </a:cubicBezTo>
                  <a:cubicBezTo>
                    <a:pt x="14" y="49"/>
                    <a:pt x="13" y="50"/>
                    <a:pt x="12" y="51"/>
                  </a:cubicBezTo>
                  <a:cubicBezTo>
                    <a:pt x="13" y="52"/>
                    <a:pt x="13" y="53"/>
                    <a:pt x="14" y="54"/>
                  </a:cubicBezTo>
                  <a:cubicBezTo>
                    <a:pt x="13" y="58"/>
                    <a:pt x="13" y="60"/>
                    <a:pt x="12" y="64"/>
                  </a:cubicBezTo>
                  <a:cubicBezTo>
                    <a:pt x="13" y="64"/>
                    <a:pt x="13" y="64"/>
                    <a:pt x="13" y="64"/>
                  </a:cubicBezTo>
                  <a:cubicBezTo>
                    <a:pt x="15" y="62"/>
                    <a:pt x="16" y="61"/>
                    <a:pt x="18" y="60"/>
                  </a:cubicBezTo>
                  <a:cubicBezTo>
                    <a:pt x="18" y="59"/>
                    <a:pt x="19" y="58"/>
                    <a:pt x="20" y="57"/>
                  </a:cubicBezTo>
                  <a:cubicBezTo>
                    <a:pt x="21" y="56"/>
                    <a:pt x="21" y="55"/>
                    <a:pt x="23" y="55"/>
                  </a:cubicBezTo>
                  <a:cubicBezTo>
                    <a:pt x="24" y="55"/>
                    <a:pt x="24" y="55"/>
                    <a:pt x="25" y="55"/>
                  </a:cubicBezTo>
                  <a:cubicBezTo>
                    <a:pt x="25" y="56"/>
                    <a:pt x="29" y="59"/>
                    <a:pt x="30" y="59"/>
                  </a:cubicBezTo>
                  <a:cubicBezTo>
                    <a:pt x="32" y="59"/>
                    <a:pt x="33" y="59"/>
                    <a:pt x="35" y="59"/>
                  </a:cubicBezTo>
                  <a:cubicBezTo>
                    <a:pt x="37" y="56"/>
                    <a:pt x="38" y="55"/>
                    <a:pt x="40" y="52"/>
                  </a:cubicBezTo>
                  <a:cubicBezTo>
                    <a:pt x="43" y="54"/>
                    <a:pt x="44" y="55"/>
                    <a:pt x="47" y="57"/>
                  </a:cubicBezTo>
                  <a:cubicBezTo>
                    <a:pt x="47" y="57"/>
                    <a:pt x="47" y="57"/>
                    <a:pt x="47" y="57"/>
                  </a:cubicBezTo>
                  <a:cubicBezTo>
                    <a:pt x="47" y="57"/>
                    <a:pt x="53" y="64"/>
                    <a:pt x="54" y="65"/>
                  </a:cubicBezTo>
                  <a:cubicBezTo>
                    <a:pt x="54" y="65"/>
                    <a:pt x="56" y="66"/>
                    <a:pt x="57" y="66"/>
                  </a:cubicBezTo>
                  <a:cubicBezTo>
                    <a:pt x="58" y="67"/>
                    <a:pt x="59" y="67"/>
                    <a:pt x="59" y="69"/>
                  </a:cubicBezTo>
                  <a:cubicBezTo>
                    <a:pt x="59" y="69"/>
                    <a:pt x="59" y="69"/>
                    <a:pt x="59" y="69"/>
                  </a:cubicBezTo>
                  <a:cubicBezTo>
                    <a:pt x="59" y="70"/>
                    <a:pt x="58" y="73"/>
                    <a:pt x="58" y="75"/>
                  </a:cubicBezTo>
                  <a:cubicBezTo>
                    <a:pt x="58" y="77"/>
                    <a:pt x="58" y="79"/>
                    <a:pt x="58" y="79"/>
                  </a:cubicBezTo>
                  <a:cubicBezTo>
                    <a:pt x="60" y="81"/>
                    <a:pt x="66" y="86"/>
                    <a:pt x="66" y="86"/>
                  </a:cubicBezTo>
                  <a:cubicBezTo>
                    <a:pt x="68" y="89"/>
                    <a:pt x="69" y="90"/>
                    <a:pt x="70" y="92"/>
                  </a:cubicBezTo>
                  <a:cubicBezTo>
                    <a:pt x="70" y="94"/>
                    <a:pt x="69" y="96"/>
                    <a:pt x="69" y="98"/>
                  </a:cubicBezTo>
                  <a:cubicBezTo>
                    <a:pt x="69" y="99"/>
                    <a:pt x="69" y="102"/>
                    <a:pt x="69" y="104"/>
                  </a:cubicBezTo>
                  <a:cubicBezTo>
                    <a:pt x="69" y="104"/>
                    <a:pt x="69" y="104"/>
                    <a:pt x="69" y="105"/>
                  </a:cubicBezTo>
                  <a:cubicBezTo>
                    <a:pt x="69" y="106"/>
                    <a:pt x="67" y="108"/>
                    <a:pt x="65" y="109"/>
                  </a:cubicBezTo>
                  <a:cubicBezTo>
                    <a:pt x="67" y="110"/>
                    <a:pt x="67" y="110"/>
                    <a:pt x="69" y="110"/>
                  </a:cubicBezTo>
                  <a:cubicBezTo>
                    <a:pt x="69" y="110"/>
                    <a:pt x="70" y="110"/>
                    <a:pt x="70" y="110"/>
                  </a:cubicBezTo>
                  <a:cubicBezTo>
                    <a:pt x="72" y="111"/>
                    <a:pt x="73" y="112"/>
                    <a:pt x="75" y="113"/>
                  </a:cubicBezTo>
                  <a:cubicBezTo>
                    <a:pt x="76" y="112"/>
                    <a:pt x="76" y="112"/>
                    <a:pt x="76" y="112"/>
                  </a:cubicBezTo>
                  <a:cubicBezTo>
                    <a:pt x="75" y="110"/>
                    <a:pt x="74" y="109"/>
                    <a:pt x="73" y="108"/>
                  </a:cubicBezTo>
                  <a:cubicBezTo>
                    <a:pt x="76" y="106"/>
                    <a:pt x="77" y="105"/>
                    <a:pt x="80" y="104"/>
                  </a:cubicBezTo>
                  <a:cubicBezTo>
                    <a:pt x="80" y="104"/>
                    <a:pt x="81" y="104"/>
                    <a:pt x="81" y="105"/>
                  </a:cubicBezTo>
                  <a:cubicBezTo>
                    <a:pt x="81" y="105"/>
                    <a:pt x="84" y="108"/>
                    <a:pt x="84" y="109"/>
                  </a:cubicBezTo>
                  <a:cubicBezTo>
                    <a:pt x="85" y="109"/>
                    <a:pt x="87" y="108"/>
                    <a:pt x="88" y="107"/>
                  </a:cubicBezTo>
                  <a:cubicBezTo>
                    <a:pt x="88" y="105"/>
                    <a:pt x="88" y="104"/>
                    <a:pt x="88" y="102"/>
                  </a:cubicBezTo>
                  <a:cubicBezTo>
                    <a:pt x="90" y="100"/>
                    <a:pt x="91" y="99"/>
                    <a:pt x="92" y="97"/>
                  </a:cubicBezTo>
                  <a:cubicBezTo>
                    <a:pt x="90" y="95"/>
                    <a:pt x="88" y="94"/>
                    <a:pt x="85" y="91"/>
                  </a:cubicBezTo>
                  <a:cubicBezTo>
                    <a:pt x="86" y="91"/>
                    <a:pt x="86" y="91"/>
                    <a:pt x="86" y="90"/>
                  </a:cubicBezTo>
                  <a:cubicBezTo>
                    <a:pt x="87" y="89"/>
                    <a:pt x="88" y="89"/>
                    <a:pt x="89" y="88"/>
                  </a:cubicBezTo>
                  <a:cubicBezTo>
                    <a:pt x="88" y="87"/>
                    <a:pt x="87" y="87"/>
                    <a:pt x="85" y="86"/>
                  </a:cubicBezTo>
                  <a:cubicBezTo>
                    <a:pt x="83" y="84"/>
                    <a:pt x="81" y="83"/>
                    <a:pt x="79" y="81"/>
                  </a:cubicBezTo>
                  <a:cubicBezTo>
                    <a:pt x="79" y="81"/>
                    <a:pt x="79" y="81"/>
                    <a:pt x="78" y="81"/>
                  </a:cubicBezTo>
                  <a:cubicBezTo>
                    <a:pt x="78" y="81"/>
                    <a:pt x="76" y="76"/>
                    <a:pt x="75" y="74"/>
                  </a:cubicBezTo>
                  <a:cubicBezTo>
                    <a:pt x="75" y="73"/>
                    <a:pt x="69" y="66"/>
                    <a:pt x="67" y="64"/>
                  </a:cubicBezTo>
                  <a:cubicBezTo>
                    <a:pt x="66" y="63"/>
                    <a:pt x="60" y="58"/>
                    <a:pt x="59" y="56"/>
                  </a:cubicBezTo>
                  <a:cubicBezTo>
                    <a:pt x="59" y="54"/>
                    <a:pt x="58" y="51"/>
                    <a:pt x="57" y="50"/>
                  </a:cubicBezTo>
                  <a:cubicBezTo>
                    <a:pt x="55" y="49"/>
                    <a:pt x="54" y="49"/>
                    <a:pt x="52" y="49"/>
                  </a:cubicBezTo>
                  <a:cubicBezTo>
                    <a:pt x="48" y="47"/>
                    <a:pt x="46" y="46"/>
                    <a:pt x="43" y="45"/>
                  </a:cubicBezTo>
                  <a:cubicBezTo>
                    <a:pt x="44" y="41"/>
                    <a:pt x="44" y="40"/>
                    <a:pt x="45" y="36"/>
                  </a:cubicBezTo>
                  <a:cubicBezTo>
                    <a:pt x="45" y="36"/>
                    <a:pt x="46" y="36"/>
                    <a:pt x="46" y="36"/>
                  </a:cubicBezTo>
                  <a:cubicBezTo>
                    <a:pt x="48" y="37"/>
                    <a:pt x="49" y="37"/>
                    <a:pt x="51" y="38"/>
                  </a:cubicBezTo>
                  <a:cubicBezTo>
                    <a:pt x="52" y="36"/>
                    <a:pt x="53" y="35"/>
                    <a:pt x="54" y="33"/>
                  </a:cubicBezTo>
                  <a:cubicBezTo>
                    <a:pt x="53" y="33"/>
                    <a:pt x="53" y="33"/>
                    <a:pt x="53" y="33"/>
                  </a:cubicBezTo>
                  <a:cubicBezTo>
                    <a:pt x="50" y="31"/>
                    <a:pt x="49" y="30"/>
                    <a:pt x="47" y="28"/>
                  </a:cubicBezTo>
                  <a:cubicBezTo>
                    <a:pt x="47" y="28"/>
                    <a:pt x="48" y="28"/>
                    <a:pt x="48" y="28"/>
                  </a:cubicBezTo>
                  <a:cubicBezTo>
                    <a:pt x="48" y="27"/>
                    <a:pt x="49" y="27"/>
                    <a:pt x="49" y="27"/>
                  </a:cubicBezTo>
                  <a:cubicBezTo>
                    <a:pt x="49" y="26"/>
                    <a:pt x="49" y="26"/>
                    <a:pt x="48" y="25"/>
                  </a:cubicBezTo>
                  <a:cubicBezTo>
                    <a:pt x="47" y="24"/>
                    <a:pt x="46" y="23"/>
                    <a:pt x="45" y="23"/>
                  </a:cubicBezTo>
                  <a:cubicBezTo>
                    <a:pt x="43" y="24"/>
                    <a:pt x="42" y="25"/>
                    <a:pt x="40" y="26"/>
                  </a:cubicBezTo>
                  <a:cubicBezTo>
                    <a:pt x="38" y="25"/>
                    <a:pt x="37" y="25"/>
                    <a:pt x="34" y="24"/>
                  </a:cubicBezTo>
                  <a:cubicBezTo>
                    <a:pt x="34" y="24"/>
                    <a:pt x="30" y="21"/>
                    <a:pt x="29" y="16"/>
                  </a:cubicBezTo>
                  <a:cubicBezTo>
                    <a:pt x="28" y="14"/>
                    <a:pt x="28" y="12"/>
                    <a:pt x="28" y="11"/>
                  </a:cubicBezTo>
                  <a:cubicBezTo>
                    <a:pt x="27" y="11"/>
                    <a:pt x="27" y="12"/>
                    <a:pt x="26" y="12"/>
                  </a:cubicBezTo>
                  <a:cubicBezTo>
                    <a:pt x="25" y="10"/>
                    <a:pt x="24" y="9"/>
                    <a:pt x="23" y="7"/>
                  </a:cubicBezTo>
                  <a:cubicBezTo>
                    <a:pt x="21" y="5"/>
                    <a:pt x="21" y="4"/>
                    <a:pt x="20" y="1"/>
                  </a:cubicBezTo>
                  <a:cubicBezTo>
                    <a:pt x="18" y="1"/>
                    <a:pt x="17" y="1"/>
                    <a:pt x="15" y="0"/>
                  </a:cubicBezTo>
                  <a:cubicBezTo>
                    <a:pt x="14" y="1"/>
                    <a:pt x="14" y="2"/>
                    <a:pt x="14" y="3"/>
                  </a:cubicBezTo>
                  <a:cubicBezTo>
                    <a:pt x="16" y="6"/>
                    <a:pt x="17" y="8"/>
                    <a:pt x="18" y="11"/>
                  </a:cubicBezTo>
                  <a:cubicBezTo>
                    <a:pt x="18" y="13"/>
                    <a:pt x="17" y="15"/>
                    <a:pt x="17" y="17"/>
                  </a:cubicBezTo>
                  <a:cubicBezTo>
                    <a:pt x="14" y="17"/>
                    <a:pt x="12" y="17"/>
                    <a:pt x="9" y="17"/>
                  </a:cubicBezTo>
                  <a:cubicBezTo>
                    <a:pt x="9" y="16"/>
                    <a:pt x="9" y="16"/>
                    <a:pt x="9" y="15"/>
                  </a:cubicBezTo>
                  <a:cubicBezTo>
                    <a:pt x="7" y="16"/>
                    <a:pt x="7" y="16"/>
                    <a:pt x="5" y="17"/>
                  </a:cubicBezTo>
                  <a:close/>
                </a:path>
              </a:pathLst>
            </a:custGeom>
            <a:solidFill>
              <a:srgbClr val="A7B3B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1" name="Freeform 7">
              <a:extLst>
                <a:ext uri="{FF2B5EF4-FFF2-40B4-BE49-F238E27FC236}">
                  <a16:creationId xmlns:a16="http://schemas.microsoft.com/office/drawing/2014/main" id="{72F33CD7-A2D7-4026-BB2F-B1954C723825}"/>
                </a:ext>
              </a:extLst>
            </p:cNvPr>
            <p:cNvSpPr>
              <a:spLocks/>
            </p:cNvSpPr>
            <p:nvPr/>
          </p:nvSpPr>
          <p:spPr bwMode="auto">
            <a:xfrm>
              <a:off x="5666" y="3470"/>
              <a:ext cx="362" cy="734"/>
            </a:xfrm>
            <a:custGeom>
              <a:avLst/>
              <a:gdLst>
                <a:gd name="T0" fmla="*/ 92 w 94"/>
                <a:gd name="T1" fmla="*/ 127 h 190"/>
                <a:gd name="T2" fmla="*/ 90 w 94"/>
                <a:gd name="T3" fmla="*/ 110 h 190"/>
                <a:gd name="T4" fmla="*/ 75 w 94"/>
                <a:gd name="T5" fmla="*/ 93 h 190"/>
                <a:gd name="T6" fmla="*/ 56 w 94"/>
                <a:gd name="T7" fmla="*/ 74 h 190"/>
                <a:gd name="T8" fmla="*/ 47 w 94"/>
                <a:gd name="T9" fmla="*/ 61 h 190"/>
                <a:gd name="T10" fmla="*/ 46 w 94"/>
                <a:gd name="T11" fmla="*/ 46 h 190"/>
                <a:gd name="T12" fmla="*/ 54 w 94"/>
                <a:gd name="T13" fmla="*/ 35 h 190"/>
                <a:gd name="T14" fmla="*/ 60 w 94"/>
                <a:gd name="T15" fmla="*/ 31 h 190"/>
                <a:gd name="T16" fmla="*/ 64 w 94"/>
                <a:gd name="T17" fmla="*/ 24 h 190"/>
                <a:gd name="T18" fmla="*/ 50 w 94"/>
                <a:gd name="T19" fmla="*/ 17 h 190"/>
                <a:gd name="T20" fmla="*/ 50 w 94"/>
                <a:gd name="T21" fmla="*/ 6 h 190"/>
                <a:gd name="T22" fmla="*/ 34 w 94"/>
                <a:gd name="T23" fmla="*/ 0 h 190"/>
                <a:gd name="T24" fmla="*/ 24 w 94"/>
                <a:gd name="T25" fmla="*/ 10 h 190"/>
                <a:gd name="T26" fmla="*/ 20 w 94"/>
                <a:gd name="T27" fmla="*/ 10 h 190"/>
                <a:gd name="T28" fmla="*/ 12 w 94"/>
                <a:gd name="T29" fmla="*/ 8 h 190"/>
                <a:gd name="T30" fmla="*/ 2 w 94"/>
                <a:gd name="T31" fmla="*/ 6 h 190"/>
                <a:gd name="T32" fmla="*/ 5 w 94"/>
                <a:gd name="T33" fmla="*/ 17 h 190"/>
                <a:gd name="T34" fmla="*/ 9 w 94"/>
                <a:gd name="T35" fmla="*/ 18 h 190"/>
                <a:gd name="T36" fmla="*/ 18 w 94"/>
                <a:gd name="T37" fmla="*/ 32 h 190"/>
                <a:gd name="T38" fmla="*/ 29 w 94"/>
                <a:gd name="T39" fmla="*/ 32 h 190"/>
                <a:gd name="T40" fmla="*/ 29 w 94"/>
                <a:gd name="T41" fmla="*/ 37 h 190"/>
                <a:gd name="T42" fmla="*/ 30 w 94"/>
                <a:gd name="T43" fmla="*/ 49 h 190"/>
                <a:gd name="T44" fmla="*/ 23 w 94"/>
                <a:gd name="T45" fmla="*/ 52 h 190"/>
                <a:gd name="T46" fmla="*/ 37 w 94"/>
                <a:gd name="T47" fmla="*/ 57 h 190"/>
                <a:gd name="T48" fmla="*/ 55 w 94"/>
                <a:gd name="T49" fmla="*/ 82 h 190"/>
                <a:gd name="T50" fmla="*/ 71 w 94"/>
                <a:gd name="T51" fmla="*/ 96 h 190"/>
                <a:gd name="T52" fmla="*/ 74 w 94"/>
                <a:gd name="T53" fmla="*/ 105 h 190"/>
                <a:gd name="T54" fmla="*/ 69 w 94"/>
                <a:gd name="T55" fmla="*/ 113 h 190"/>
                <a:gd name="T56" fmla="*/ 69 w 94"/>
                <a:gd name="T57" fmla="*/ 120 h 190"/>
                <a:gd name="T58" fmla="*/ 72 w 94"/>
                <a:gd name="T59" fmla="*/ 133 h 190"/>
                <a:gd name="T60" fmla="*/ 71 w 94"/>
                <a:gd name="T61" fmla="*/ 145 h 190"/>
                <a:gd name="T62" fmla="*/ 67 w 94"/>
                <a:gd name="T63" fmla="*/ 146 h 190"/>
                <a:gd name="T64" fmla="*/ 56 w 94"/>
                <a:gd name="T65" fmla="*/ 154 h 190"/>
                <a:gd name="T66" fmla="*/ 52 w 94"/>
                <a:gd name="T67" fmla="*/ 151 h 190"/>
                <a:gd name="T68" fmla="*/ 57 w 94"/>
                <a:gd name="T69" fmla="*/ 159 h 190"/>
                <a:gd name="T70" fmla="*/ 57 w 94"/>
                <a:gd name="T71" fmla="*/ 162 h 190"/>
                <a:gd name="T72" fmla="*/ 43 w 94"/>
                <a:gd name="T73" fmla="*/ 161 h 190"/>
                <a:gd name="T74" fmla="*/ 35 w 94"/>
                <a:gd name="T75" fmla="*/ 169 h 190"/>
                <a:gd name="T76" fmla="*/ 41 w 94"/>
                <a:gd name="T77" fmla="*/ 178 h 190"/>
                <a:gd name="T78" fmla="*/ 53 w 94"/>
                <a:gd name="T79" fmla="*/ 182 h 190"/>
                <a:gd name="T80" fmla="*/ 62 w 94"/>
                <a:gd name="T81" fmla="*/ 177 h 190"/>
                <a:gd name="T82" fmla="*/ 63 w 94"/>
                <a:gd name="T83" fmla="*/ 169 h 190"/>
                <a:gd name="T84" fmla="*/ 68 w 94"/>
                <a:gd name="T85" fmla="*/ 167 h 190"/>
                <a:gd name="T86" fmla="*/ 83 w 94"/>
                <a:gd name="T87" fmla="*/ 162 h 190"/>
                <a:gd name="T88" fmla="*/ 91 w 94"/>
                <a:gd name="T89" fmla="*/ 155 h 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94" h="190">
                  <a:moveTo>
                    <a:pt x="94" y="140"/>
                  </a:moveTo>
                  <a:cubicBezTo>
                    <a:pt x="94" y="137"/>
                    <a:pt x="94" y="136"/>
                    <a:pt x="93" y="133"/>
                  </a:cubicBezTo>
                  <a:cubicBezTo>
                    <a:pt x="93" y="131"/>
                    <a:pt x="92" y="130"/>
                    <a:pt x="92" y="127"/>
                  </a:cubicBezTo>
                  <a:cubicBezTo>
                    <a:pt x="92" y="126"/>
                    <a:pt x="92" y="125"/>
                    <a:pt x="93" y="123"/>
                  </a:cubicBezTo>
                  <a:cubicBezTo>
                    <a:pt x="91" y="120"/>
                    <a:pt x="91" y="119"/>
                    <a:pt x="89" y="116"/>
                  </a:cubicBezTo>
                  <a:cubicBezTo>
                    <a:pt x="89" y="113"/>
                    <a:pt x="90" y="112"/>
                    <a:pt x="90" y="110"/>
                  </a:cubicBezTo>
                  <a:cubicBezTo>
                    <a:pt x="88" y="108"/>
                    <a:pt x="86" y="107"/>
                    <a:pt x="84" y="105"/>
                  </a:cubicBezTo>
                  <a:cubicBezTo>
                    <a:pt x="84" y="105"/>
                    <a:pt x="82" y="102"/>
                    <a:pt x="80" y="100"/>
                  </a:cubicBezTo>
                  <a:cubicBezTo>
                    <a:pt x="78" y="98"/>
                    <a:pt x="75" y="94"/>
                    <a:pt x="75" y="93"/>
                  </a:cubicBezTo>
                  <a:cubicBezTo>
                    <a:pt x="74" y="92"/>
                    <a:pt x="69" y="90"/>
                    <a:pt x="68" y="88"/>
                  </a:cubicBezTo>
                  <a:cubicBezTo>
                    <a:pt x="67" y="86"/>
                    <a:pt x="62" y="80"/>
                    <a:pt x="62" y="80"/>
                  </a:cubicBezTo>
                  <a:cubicBezTo>
                    <a:pt x="59" y="78"/>
                    <a:pt x="58" y="76"/>
                    <a:pt x="56" y="74"/>
                  </a:cubicBezTo>
                  <a:cubicBezTo>
                    <a:pt x="56" y="72"/>
                    <a:pt x="56" y="71"/>
                    <a:pt x="55" y="70"/>
                  </a:cubicBezTo>
                  <a:cubicBezTo>
                    <a:pt x="54" y="68"/>
                    <a:pt x="53" y="67"/>
                    <a:pt x="52" y="65"/>
                  </a:cubicBezTo>
                  <a:cubicBezTo>
                    <a:pt x="52" y="65"/>
                    <a:pt x="48" y="62"/>
                    <a:pt x="47" y="61"/>
                  </a:cubicBezTo>
                  <a:cubicBezTo>
                    <a:pt x="46" y="60"/>
                    <a:pt x="42" y="55"/>
                    <a:pt x="42" y="55"/>
                  </a:cubicBezTo>
                  <a:cubicBezTo>
                    <a:pt x="43" y="54"/>
                    <a:pt x="44" y="53"/>
                    <a:pt x="45" y="51"/>
                  </a:cubicBezTo>
                  <a:cubicBezTo>
                    <a:pt x="45" y="49"/>
                    <a:pt x="45" y="48"/>
                    <a:pt x="46" y="46"/>
                  </a:cubicBezTo>
                  <a:cubicBezTo>
                    <a:pt x="47" y="45"/>
                    <a:pt x="48" y="44"/>
                    <a:pt x="49" y="43"/>
                  </a:cubicBezTo>
                  <a:cubicBezTo>
                    <a:pt x="50" y="41"/>
                    <a:pt x="51" y="41"/>
                    <a:pt x="52" y="39"/>
                  </a:cubicBezTo>
                  <a:cubicBezTo>
                    <a:pt x="52" y="38"/>
                    <a:pt x="53" y="37"/>
                    <a:pt x="54" y="35"/>
                  </a:cubicBezTo>
                  <a:cubicBezTo>
                    <a:pt x="54" y="33"/>
                    <a:pt x="54" y="32"/>
                    <a:pt x="55" y="31"/>
                  </a:cubicBezTo>
                  <a:cubicBezTo>
                    <a:pt x="55" y="30"/>
                    <a:pt x="56" y="30"/>
                    <a:pt x="56" y="29"/>
                  </a:cubicBezTo>
                  <a:cubicBezTo>
                    <a:pt x="58" y="30"/>
                    <a:pt x="58" y="30"/>
                    <a:pt x="60" y="31"/>
                  </a:cubicBezTo>
                  <a:cubicBezTo>
                    <a:pt x="60" y="31"/>
                    <a:pt x="64" y="27"/>
                    <a:pt x="64" y="27"/>
                  </a:cubicBezTo>
                  <a:cubicBezTo>
                    <a:pt x="64" y="26"/>
                    <a:pt x="65" y="25"/>
                    <a:pt x="65" y="25"/>
                  </a:cubicBezTo>
                  <a:cubicBezTo>
                    <a:pt x="65" y="25"/>
                    <a:pt x="65" y="24"/>
                    <a:pt x="64" y="24"/>
                  </a:cubicBezTo>
                  <a:cubicBezTo>
                    <a:pt x="63" y="24"/>
                    <a:pt x="60" y="23"/>
                    <a:pt x="58" y="21"/>
                  </a:cubicBezTo>
                  <a:cubicBezTo>
                    <a:pt x="56" y="19"/>
                    <a:pt x="50" y="17"/>
                    <a:pt x="50" y="17"/>
                  </a:cubicBezTo>
                  <a:cubicBezTo>
                    <a:pt x="50" y="17"/>
                    <a:pt x="50" y="17"/>
                    <a:pt x="50" y="17"/>
                  </a:cubicBezTo>
                  <a:cubicBezTo>
                    <a:pt x="49" y="14"/>
                    <a:pt x="49" y="13"/>
                    <a:pt x="48" y="10"/>
                  </a:cubicBezTo>
                  <a:cubicBezTo>
                    <a:pt x="48" y="10"/>
                    <a:pt x="48" y="10"/>
                    <a:pt x="48" y="9"/>
                  </a:cubicBezTo>
                  <a:cubicBezTo>
                    <a:pt x="49" y="8"/>
                    <a:pt x="49" y="8"/>
                    <a:pt x="50" y="6"/>
                  </a:cubicBezTo>
                  <a:cubicBezTo>
                    <a:pt x="47" y="6"/>
                    <a:pt x="46" y="6"/>
                    <a:pt x="43" y="6"/>
                  </a:cubicBezTo>
                  <a:cubicBezTo>
                    <a:pt x="41" y="5"/>
                    <a:pt x="40" y="4"/>
                    <a:pt x="38" y="3"/>
                  </a:cubicBezTo>
                  <a:cubicBezTo>
                    <a:pt x="36" y="2"/>
                    <a:pt x="36" y="1"/>
                    <a:pt x="34" y="0"/>
                  </a:cubicBezTo>
                  <a:cubicBezTo>
                    <a:pt x="32" y="1"/>
                    <a:pt x="31" y="1"/>
                    <a:pt x="30" y="2"/>
                  </a:cubicBezTo>
                  <a:cubicBezTo>
                    <a:pt x="30" y="4"/>
                    <a:pt x="30" y="4"/>
                    <a:pt x="31" y="6"/>
                  </a:cubicBezTo>
                  <a:cubicBezTo>
                    <a:pt x="28" y="8"/>
                    <a:pt x="26" y="8"/>
                    <a:pt x="24" y="10"/>
                  </a:cubicBezTo>
                  <a:cubicBezTo>
                    <a:pt x="23" y="10"/>
                    <a:pt x="23" y="10"/>
                    <a:pt x="23" y="9"/>
                  </a:cubicBezTo>
                  <a:cubicBezTo>
                    <a:pt x="22" y="8"/>
                    <a:pt x="22" y="8"/>
                    <a:pt x="22" y="7"/>
                  </a:cubicBezTo>
                  <a:cubicBezTo>
                    <a:pt x="21" y="8"/>
                    <a:pt x="20" y="9"/>
                    <a:pt x="20" y="10"/>
                  </a:cubicBezTo>
                  <a:cubicBezTo>
                    <a:pt x="18" y="9"/>
                    <a:pt x="17" y="8"/>
                    <a:pt x="15" y="7"/>
                  </a:cubicBezTo>
                  <a:cubicBezTo>
                    <a:pt x="14" y="8"/>
                    <a:pt x="14" y="8"/>
                    <a:pt x="13" y="9"/>
                  </a:cubicBezTo>
                  <a:cubicBezTo>
                    <a:pt x="13" y="8"/>
                    <a:pt x="13" y="8"/>
                    <a:pt x="12" y="8"/>
                  </a:cubicBezTo>
                  <a:cubicBezTo>
                    <a:pt x="12" y="7"/>
                    <a:pt x="12" y="7"/>
                    <a:pt x="12" y="7"/>
                  </a:cubicBezTo>
                  <a:cubicBezTo>
                    <a:pt x="10" y="8"/>
                    <a:pt x="10" y="9"/>
                    <a:pt x="8" y="11"/>
                  </a:cubicBezTo>
                  <a:cubicBezTo>
                    <a:pt x="6" y="9"/>
                    <a:pt x="4" y="8"/>
                    <a:pt x="2" y="6"/>
                  </a:cubicBezTo>
                  <a:cubicBezTo>
                    <a:pt x="1" y="7"/>
                    <a:pt x="0" y="8"/>
                    <a:pt x="0" y="8"/>
                  </a:cubicBezTo>
                  <a:cubicBezTo>
                    <a:pt x="1" y="11"/>
                    <a:pt x="1" y="12"/>
                    <a:pt x="3" y="14"/>
                  </a:cubicBezTo>
                  <a:cubicBezTo>
                    <a:pt x="4" y="15"/>
                    <a:pt x="4" y="16"/>
                    <a:pt x="5" y="17"/>
                  </a:cubicBezTo>
                  <a:cubicBezTo>
                    <a:pt x="7" y="17"/>
                    <a:pt x="7" y="16"/>
                    <a:pt x="9" y="16"/>
                  </a:cubicBezTo>
                  <a:cubicBezTo>
                    <a:pt x="9" y="16"/>
                    <a:pt x="9" y="17"/>
                    <a:pt x="9" y="18"/>
                  </a:cubicBezTo>
                  <a:cubicBezTo>
                    <a:pt x="9" y="18"/>
                    <a:pt x="9" y="18"/>
                    <a:pt x="9" y="18"/>
                  </a:cubicBezTo>
                  <a:cubicBezTo>
                    <a:pt x="9" y="19"/>
                    <a:pt x="9" y="21"/>
                    <a:pt x="9" y="24"/>
                  </a:cubicBezTo>
                  <a:cubicBezTo>
                    <a:pt x="10" y="27"/>
                    <a:pt x="13" y="30"/>
                    <a:pt x="13" y="30"/>
                  </a:cubicBezTo>
                  <a:cubicBezTo>
                    <a:pt x="15" y="30"/>
                    <a:pt x="16" y="31"/>
                    <a:pt x="18" y="32"/>
                  </a:cubicBezTo>
                  <a:cubicBezTo>
                    <a:pt x="20" y="30"/>
                    <a:pt x="21" y="29"/>
                    <a:pt x="22" y="28"/>
                  </a:cubicBezTo>
                  <a:cubicBezTo>
                    <a:pt x="25" y="29"/>
                    <a:pt x="26" y="30"/>
                    <a:pt x="28" y="31"/>
                  </a:cubicBezTo>
                  <a:cubicBezTo>
                    <a:pt x="28" y="31"/>
                    <a:pt x="28" y="31"/>
                    <a:pt x="29" y="32"/>
                  </a:cubicBezTo>
                  <a:cubicBezTo>
                    <a:pt x="29" y="33"/>
                    <a:pt x="29" y="34"/>
                    <a:pt x="30" y="36"/>
                  </a:cubicBezTo>
                  <a:cubicBezTo>
                    <a:pt x="29" y="36"/>
                    <a:pt x="29" y="36"/>
                    <a:pt x="29" y="36"/>
                  </a:cubicBezTo>
                  <a:cubicBezTo>
                    <a:pt x="29" y="36"/>
                    <a:pt x="29" y="37"/>
                    <a:pt x="29" y="37"/>
                  </a:cubicBezTo>
                  <a:cubicBezTo>
                    <a:pt x="30" y="37"/>
                    <a:pt x="31" y="38"/>
                    <a:pt x="32" y="39"/>
                  </a:cubicBezTo>
                  <a:cubicBezTo>
                    <a:pt x="33" y="40"/>
                    <a:pt x="34" y="40"/>
                    <a:pt x="35" y="41"/>
                  </a:cubicBezTo>
                  <a:cubicBezTo>
                    <a:pt x="33" y="44"/>
                    <a:pt x="32" y="45"/>
                    <a:pt x="30" y="49"/>
                  </a:cubicBezTo>
                  <a:cubicBezTo>
                    <a:pt x="30" y="48"/>
                    <a:pt x="29" y="48"/>
                    <a:pt x="29" y="48"/>
                  </a:cubicBezTo>
                  <a:cubicBezTo>
                    <a:pt x="27" y="48"/>
                    <a:pt x="26" y="47"/>
                    <a:pt x="25" y="47"/>
                  </a:cubicBezTo>
                  <a:cubicBezTo>
                    <a:pt x="24" y="49"/>
                    <a:pt x="24" y="50"/>
                    <a:pt x="23" y="52"/>
                  </a:cubicBezTo>
                  <a:cubicBezTo>
                    <a:pt x="26" y="53"/>
                    <a:pt x="28" y="53"/>
                    <a:pt x="30" y="54"/>
                  </a:cubicBezTo>
                  <a:cubicBezTo>
                    <a:pt x="33" y="55"/>
                    <a:pt x="34" y="55"/>
                    <a:pt x="37" y="56"/>
                  </a:cubicBezTo>
                  <a:cubicBezTo>
                    <a:pt x="37" y="56"/>
                    <a:pt x="37" y="56"/>
                    <a:pt x="37" y="57"/>
                  </a:cubicBezTo>
                  <a:cubicBezTo>
                    <a:pt x="37" y="57"/>
                    <a:pt x="39" y="62"/>
                    <a:pt x="39" y="63"/>
                  </a:cubicBezTo>
                  <a:cubicBezTo>
                    <a:pt x="39" y="64"/>
                    <a:pt x="46" y="69"/>
                    <a:pt x="47" y="71"/>
                  </a:cubicBezTo>
                  <a:cubicBezTo>
                    <a:pt x="48" y="73"/>
                    <a:pt x="54" y="79"/>
                    <a:pt x="55" y="82"/>
                  </a:cubicBezTo>
                  <a:cubicBezTo>
                    <a:pt x="56" y="83"/>
                    <a:pt x="58" y="87"/>
                    <a:pt x="58" y="88"/>
                  </a:cubicBezTo>
                  <a:cubicBezTo>
                    <a:pt x="61" y="89"/>
                    <a:pt x="62" y="90"/>
                    <a:pt x="65" y="92"/>
                  </a:cubicBezTo>
                  <a:cubicBezTo>
                    <a:pt x="67" y="94"/>
                    <a:pt x="68" y="94"/>
                    <a:pt x="71" y="96"/>
                  </a:cubicBezTo>
                  <a:cubicBezTo>
                    <a:pt x="71" y="96"/>
                    <a:pt x="70" y="97"/>
                    <a:pt x="70" y="97"/>
                  </a:cubicBezTo>
                  <a:cubicBezTo>
                    <a:pt x="69" y="98"/>
                    <a:pt x="68" y="98"/>
                    <a:pt x="67" y="99"/>
                  </a:cubicBezTo>
                  <a:cubicBezTo>
                    <a:pt x="70" y="102"/>
                    <a:pt x="71" y="103"/>
                    <a:pt x="74" y="105"/>
                  </a:cubicBezTo>
                  <a:cubicBezTo>
                    <a:pt x="72" y="107"/>
                    <a:pt x="71" y="109"/>
                    <a:pt x="68" y="111"/>
                  </a:cubicBezTo>
                  <a:cubicBezTo>
                    <a:pt x="68" y="112"/>
                    <a:pt x="68" y="112"/>
                    <a:pt x="68" y="114"/>
                  </a:cubicBezTo>
                  <a:cubicBezTo>
                    <a:pt x="69" y="114"/>
                    <a:pt x="69" y="113"/>
                    <a:pt x="69" y="113"/>
                  </a:cubicBezTo>
                  <a:cubicBezTo>
                    <a:pt x="69" y="114"/>
                    <a:pt x="70" y="115"/>
                    <a:pt x="70" y="115"/>
                  </a:cubicBezTo>
                  <a:cubicBezTo>
                    <a:pt x="70" y="115"/>
                    <a:pt x="69" y="117"/>
                    <a:pt x="68" y="119"/>
                  </a:cubicBezTo>
                  <a:cubicBezTo>
                    <a:pt x="68" y="119"/>
                    <a:pt x="68" y="120"/>
                    <a:pt x="69" y="120"/>
                  </a:cubicBezTo>
                  <a:cubicBezTo>
                    <a:pt x="70" y="124"/>
                    <a:pt x="71" y="125"/>
                    <a:pt x="73" y="128"/>
                  </a:cubicBezTo>
                  <a:cubicBezTo>
                    <a:pt x="73" y="128"/>
                    <a:pt x="73" y="129"/>
                    <a:pt x="73" y="130"/>
                  </a:cubicBezTo>
                  <a:cubicBezTo>
                    <a:pt x="73" y="131"/>
                    <a:pt x="72" y="132"/>
                    <a:pt x="72" y="133"/>
                  </a:cubicBezTo>
                  <a:cubicBezTo>
                    <a:pt x="72" y="133"/>
                    <a:pt x="72" y="134"/>
                    <a:pt x="72" y="134"/>
                  </a:cubicBezTo>
                  <a:cubicBezTo>
                    <a:pt x="73" y="137"/>
                    <a:pt x="73" y="140"/>
                    <a:pt x="73" y="142"/>
                  </a:cubicBezTo>
                  <a:cubicBezTo>
                    <a:pt x="73" y="143"/>
                    <a:pt x="73" y="144"/>
                    <a:pt x="71" y="145"/>
                  </a:cubicBezTo>
                  <a:cubicBezTo>
                    <a:pt x="71" y="145"/>
                    <a:pt x="71" y="145"/>
                    <a:pt x="70" y="145"/>
                  </a:cubicBezTo>
                  <a:cubicBezTo>
                    <a:pt x="69" y="145"/>
                    <a:pt x="69" y="145"/>
                    <a:pt x="68" y="145"/>
                  </a:cubicBezTo>
                  <a:cubicBezTo>
                    <a:pt x="68" y="145"/>
                    <a:pt x="68" y="145"/>
                    <a:pt x="67" y="146"/>
                  </a:cubicBezTo>
                  <a:cubicBezTo>
                    <a:pt x="65" y="148"/>
                    <a:pt x="61" y="149"/>
                    <a:pt x="59" y="149"/>
                  </a:cubicBezTo>
                  <a:cubicBezTo>
                    <a:pt x="59" y="151"/>
                    <a:pt x="58" y="153"/>
                    <a:pt x="58" y="156"/>
                  </a:cubicBezTo>
                  <a:cubicBezTo>
                    <a:pt x="57" y="155"/>
                    <a:pt x="57" y="155"/>
                    <a:pt x="56" y="154"/>
                  </a:cubicBezTo>
                  <a:cubicBezTo>
                    <a:pt x="56" y="154"/>
                    <a:pt x="56" y="153"/>
                    <a:pt x="55" y="153"/>
                  </a:cubicBezTo>
                  <a:cubicBezTo>
                    <a:pt x="54" y="152"/>
                    <a:pt x="53" y="151"/>
                    <a:pt x="52" y="151"/>
                  </a:cubicBezTo>
                  <a:cubicBezTo>
                    <a:pt x="52" y="151"/>
                    <a:pt x="52" y="151"/>
                    <a:pt x="52" y="151"/>
                  </a:cubicBezTo>
                  <a:cubicBezTo>
                    <a:pt x="52" y="152"/>
                    <a:pt x="52" y="152"/>
                    <a:pt x="52" y="152"/>
                  </a:cubicBezTo>
                  <a:cubicBezTo>
                    <a:pt x="52" y="153"/>
                    <a:pt x="53" y="155"/>
                    <a:pt x="54" y="156"/>
                  </a:cubicBezTo>
                  <a:cubicBezTo>
                    <a:pt x="54" y="157"/>
                    <a:pt x="57" y="159"/>
                    <a:pt x="57" y="159"/>
                  </a:cubicBezTo>
                  <a:cubicBezTo>
                    <a:pt x="57" y="159"/>
                    <a:pt x="57" y="159"/>
                    <a:pt x="58" y="159"/>
                  </a:cubicBezTo>
                  <a:cubicBezTo>
                    <a:pt x="58" y="160"/>
                    <a:pt x="58" y="160"/>
                    <a:pt x="58" y="160"/>
                  </a:cubicBezTo>
                  <a:cubicBezTo>
                    <a:pt x="58" y="160"/>
                    <a:pt x="57" y="161"/>
                    <a:pt x="57" y="162"/>
                  </a:cubicBezTo>
                  <a:cubicBezTo>
                    <a:pt x="57" y="163"/>
                    <a:pt x="57" y="164"/>
                    <a:pt x="55" y="164"/>
                  </a:cubicBezTo>
                  <a:cubicBezTo>
                    <a:pt x="53" y="164"/>
                    <a:pt x="50" y="161"/>
                    <a:pt x="49" y="160"/>
                  </a:cubicBezTo>
                  <a:cubicBezTo>
                    <a:pt x="47" y="161"/>
                    <a:pt x="46" y="161"/>
                    <a:pt x="43" y="161"/>
                  </a:cubicBezTo>
                  <a:cubicBezTo>
                    <a:pt x="42" y="163"/>
                    <a:pt x="42" y="163"/>
                    <a:pt x="41" y="165"/>
                  </a:cubicBezTo>
                  <a:cubicBezTo>
                    <a:pt x="39" y="165"/>
                    <a:pt x="38" y="166"/>
                    <a:pt x="36" y="166"/>
                  </a:cubicBezTo>
                  <a:cubicBezTo>
                    <a:pt x="36" y="167"/>
                    <a:pt x="36" y="168"/>
                    <a:pt x="35" y="169"/>
                  </a:cubicBezTo>
                  <a:cubicBezTo>
                    <a:pt x="36" y="169"/>
                    <a:pt x="37" y="169"/>
                    <a:pt x="38" y="169"/>
                  </a:cubicBezTo>
                  <a:cubicBezTo>
                    <a:pt x="40" y="170"/>
                    <a:pt x="41" y="171"/>
                    <a:pt x="43" y="172"/>
                  </a:cubicBezTo>
                  <a:cubicBezTo>
                    <a:pt x="43" y="172"/>
                    <a:pt x="42" y="172"/>
                    <a:pt x="41" y="178"/>
                  </a:cubicBezTo>
                  <a:cubicBezTo>
                    <a:pt x="41" y="183"/>
                    <a:pt x="41" y="190"/>
                    <a:pt x="41" y="190"/>
                  </a:cubicBezTo>
                  <a:cubicBezTo>
                    <a:pt x="41" y="190"/>
                    <a:pt x="46" y="188"/>
                    <a:pt x="47" y="187"/>
                  </a:cubicBezTo>
                  <a:cubicBezTo>
                    <a:pt x="48" y="187"/>
                    <a:pt x="53" y="182"/>
                    <a:pt x="53" y="182"/>
                  </a:cubicBezTo>
                  <a:cubicBezTo>
                    <a:pt x="55" y="181"/>
                    <a:pt x="56" y="180"/>
                    <a:pt x="57" y="178"/>
                  </a:cubicBezTo>
                  <a:cubicBezTo>
                    <a:pt x="57" y="178"/>
                    <a:pt x="57" y="179"/>
                    <a:pt x="58" y="179"/>
                  </a:cubicBezTo>
                  <a:cubicBezTo>
                    <a:pt x="60" y="180"/>
                    <a:pt x="62" y="177"/>
                    <a:pt x="62" y="177"/>
                  </a:cubicBezTo>
                  <a:cubicBezTo>
                    <a:pt x="62" y="176"/>
                    <a:pt x="62" y="175"/>
                    <a:pt x="61" y="174"/>
                  </a:cubicBezTo>
                  <a:cubicBezTo>
                    <a:pt x="61" y="174"/>
                    <a:pt x="63" y="174"/>
                    <a:pt x="63" y="172"/>
                  </a:cubicBezTo>
                  <a:cubicBezTo>
                    <a:pt x="63" y="171"/>
                    <a:pt x="63" y="169"/>
                    <a:pt x="63" y="169"/>
                  </a:cubicBezTo>
                  <a:cubicBezTo>
                    <a:pt x="63" y="168"/>
                    <a:pt x="63" y="167"/>
                    <a:pt x="64" y="167"/>
                  </a:cubicBezTo>
                  <a:cubicBezTo>
                    <a:pt x="64" y="166"/>
                    <a:pt x="65" y="166"/>
                    <a:pt x="66" y="165"/>
                  </a:cubicBezTo>
                  <a:cubicBezTo>
                    <a:pt x="66" y="165"/>
                    <a:pt x="67" y="166"/>
                    <a:pt x="68" y="167"/>
                  </a:cubicBezTo>
                  <a:cubicBezTo>
                    <a:pt x="68" y="168"/>
                    <a:pt x="67" y="169"/>
                    <a:pt x="71" y="168"/>
                  </a:cubicBezTo>
                  <a:cubicBezTo>
                    <a:pt x="74" y="167"/>
                    <a:pt x="76" y="165"/>
                    <a:pt x="76" y="165"/>
                  </a:cubicBezTo>
                  <a:cubicBezTo>
                    <a:pt x="76" y="165"/>
                    <a:pt x="79" y="162"/>
                    <a:pt x="83" y="162"/>
                  </a:cubicBezTo>
                  <a:cubicBezTo>
                    <a:pt x="86" y="161"/>
                    <a:pt x="87" y="158"/>
                    <a:pt x="87" y="158"/>
                  </a:cubicBezTo>
                  <a:cubicBezTo>
                    <a:pt x="88" y="158"/>
                    <a:pt x="89" y="158"/>
                    <a:pt x="90" y="158"/>
                  </a:cubicBezTo>
                  <a:cubicBezTo>
                    <a:pt x="91" y="157"/>
                    <a:pt x="91" y="156"/>
                    <a:pt x="91" y="155"/>
                  </a:cubicBezTo>
                  <a:cubicBezTo>
                    <a:pt x="91" y="155"/>
                    <a:pt x="91" y="152"/>
                    <a:pt x="92" y="148"/>
                  </a:cubicBezTo>
                  <a:cubicBezTo>
                    <a:pt x="93" y="145"/>
                    <a:pt x="94" y="140"/>
                    <a:pt x="94" y="140"/>
                  </a:cubicBezTo>
                  <a:close/>
                </a:path>
              </a:pathLst>
            </a:custGeom>
            <a:solidFill>
              <a:srgbClr val="A7B3B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2" name="Freeform 8">
              <a:extLst>
                <a:ext uri="{FF2B5EF4-FFF2-40B4-BE49-F238E27FC236}">
                  <a16:creationId xmlns:a16="http://schemas.microsoft.com/office/drawing/2014/main" id="{384E0D9E-DFFA-443C-9030-B2EF5E0F9DF1}"/>
                </a:ext>
              </a:extLst>
            </p:cNvPr>
            <p:cNvSpPr>
              <a:spLocks/>
            </p:cNvSpPr>
            <p:nvPr/>
          </p:nvSpPr>
          <p:spPr bwMode="auto">
            <a:xfrm>
              <a:off x="4685" y="2009"/>
              <a:ext cx="1378" cy="529"/>
            </a:xfrm>
            <a:custGeom>
              <a:avLst/>
              <a:gdLst>
                <a:gd name="T0" fmla="*/ 23 w 357"/>
                <a:gd name="T1" fmla="*/ 21 h 137"/>
                <a:gd name="T2" fmla="*/ 15 w 357"/>
                <a:gd name="T3" fmla="*/ 22 h 137"/>
                <a:gd name="T4" fmla="*/ 1 w 357"/>
                <a:gd name="T5" fmla="*/ 28 h 137"/>
                <a:gd name="T6" fmla="*/ 0 w 357"/>
                <a:gd name="T7" fmla="*/ 35 h 137"/>
                <a:gd name="T8" fmla="*/ 4 w 357"/>
                <a:gd name="T9" fmla="*/ 37 h 137"/>
                <a:gd name="T10" fmla="*/ 9 w 357"/>
                <a:gd name="T11" fmla="*/ 41 h 137"/>
                <a:gd name="T12" fmla="*/ 22 w 357"/>
                <a:gd name="T13" fmla="*/ 46 h 137"/>
                <a:gd name="T14" fmla="*/ 41 w 357"/>
                <a:gd name="T15" fmla="*/ 59 h 137"/>
                <a:gd name="T16" fmla="*/ 49 w 357"/>
                <a:gd name="T17" fmla="*/ 73 h 137"/>
                <a:gd name="T18" fmla="*/ 47 w 357"/>
                <a:gd name="T19" fmla="*/ 76 h 137"/>
                <a:gd name="T20" fmla="*/ 76 w 357"/>
                <a:gd name="T21" fmla="*/ 88 h 137"/>
                <a:gd name="T22" fmla="*/ 90 w 357"/>
                <a:gd name="T23" fmla="*/ 91 h 137"/>
                <a:gd name="T24" fmla="*/ 104 w 357"/>
                <a:gd name="T25" fmla="*/ 96 h 137"/>
                <a:gd name="T26" fmla="*/ 107 w 357"/>
                <a:gd name="T27" fmla="*/ 100 h 137"/>
                <a:gd name="T28" fmla="*/ 135 w 357"/>
                <a:gd name="T29" fmla="*/ 118 h 137"/>
                <a:gd name="T30" fmla="*/ 163 w 357"/>
                <a:gd name="T31" fmla="*/ 121 h 137"/>
                <a:gd name="T32" fmla="*/ 177 w 357"/>
                <a:gd name="T33" fmla="*/ 122 h 137"/>
                <a:gd name="T34" fmla="*/ 197 w 357"/>
                <a:gd name="T35" fmla="*/ 130 h 137"/>
                <a:gd name="T36" fmla="*/ 217 w 357"/>
                <a:gd name="T37" fmla="*/ 133 h 137"/>
                <a:gd name="T38" fmla="*/ 224 w 357"/>
                <a:gd name="T39" fmla="*/ 137 h 137"/>
                <a:gd name="T40" fmla="*/ 252 w 357"/>
                <a:gd name="T41" fmla="*/ 128 h 137"/>
                <a:gd name="T42" fmla="*/ 279 w 357"/>
                <a:gd name="T43" fmla="*/ 124 h 137"/>
                <a:gd name="T44" fmla="*/ 279 w 357"/>
                <a:gd name="T45" fmla="*/ 106 h 137"/>
                <a:gd name="T46" fmla="*/ 282 w 357"/>
                <a:gd name="T47" fmla="*/ 96 h 137"/>
                <a:gd name="T48" fmla="*/ 301 w 357"/>
                <a:gd name="T49" fmla="*/ 101 h 137"/>
                <a:gd name="T50" fmla="*/ 309 w 357"/>
                <a:gd name="T51" fmla="*/ 94 h 137"/>
                <a:gd name="T52" fmla="*/ 317 w 357"/>
                <a:gd name="T53" fmla="*/ 94 h 137"/>
                <a:gd name="T54" fmla="*/ 324 w 357"/>
                <a:gd name="T55" fmla="*/ 83 h 137"/>
                <a:gd name="T56" fmla="*/ 336 w 357"/>
                <a:gd name="T57" fmla="*/ 79 h 137"/>
                <a:gd name="T58" fmla="*/ 338 w 357"/>
                <a:gd name="T59" fmla="*/ 80 h 137"/>
                <a:gd name="T60" fmla="*/ 348 w 357"/>
                <a:gd name="T61" fmla="*/ 79 h 137"/>
                <a:gd name="T62" fmla="*/ 357 w 357"/>
                <a:gd name="T63" fmla="*/ 80 h 137"/>
                <a:gd name="T64" fmla="*/ 334 w 357"/>
                <a:gd name="T65" fmla="*/ 63 h 137"/>
                <a:gd name="T66" fmla="*/ 325 w 357"/>
                <a:gd name="T67" fmla="*/ 68 h 137"/>
                <a:gd name="T68" fmla="*/ 318 w 357"/>
                <a:gd name="T69" fmla="*/ 64 h 137"/>
                <a:gd name="T70" fmla="*/ 308 w 357"/>
                <a:gd name="T71" fmla="*/ 66 h 137"/>
                <a:gd name="T72" fmla="*/ 303 w 357"/>
                <a:gd name="T73" fmla="*/ 56 h 137"/>
                <a:gd name="T74" fmla="*/ 296 w 357"/>
                <a:gd name="T75" fmla="*/ 36 h 137"/>
                <a:gd name="T76" fmla="*/ 279 w 357"/>
                <a:gd name="T77" fmla="*/ 32 h 137"/>
                <a:gd name="T78" fmla="*/ 248 w 357"/>
                <a:gd name="T79" fmla="*/ 43 h 137"/>
                <a:gd name="T80" fmla="*/ 231 w 357"/>
                <a:gd name="T81" fmla="*/ 42 h 137"/>
                <a:gd name="T82" fmla="*/ 218 w 357"/>
                <a:gd name="T83" fmla="*/ 41 h 137"/>
                <a:gd name="T84" fmla="*/ 199 w 357"/>
                <a:gd name="T85" fmla="*/ 30 h 137"/>
                <a:gd name="T86" fmla="*/ 179 w 357"/>
                <a:gd name="T87" fmla="*/ 24 h 137"/>
                <a:gd name="T88" fmla="*/ 165 w 357"/>
                <a:gd name="T89" fmla="*/ 27 h 137"/>
                <a:gd name="T90" fmla="*/ 140 w 357"/>
                <a:gd name="T91" fmla="*/ 15 h 137"/>
                <a:gd name="T92" fmla="*/ 99 w 357"/>
                <a:gd name="T93" fmla="*/ 0 h 137"/>
                <a:gd name="T94" fmla="*/ 94 w 357"/>
                <a:gd name="T95" fmla="*/ 8 h 137"/>
                <a:gd name="T96" fmla="*/ 104 w 357"/>
                <a:gd name="T97" fmla="*/ 19 h 137"/>
                <a:gd name="T98" fmla="*/ 97 w 357"/>
                <a:gd name="T99" fmla="*/ 30 h 137"/>
                <a:gd name="T100" fmla="*/ 80 w 357"/>
                <a:gd name="T101" fmla="*/ 25 h 137"/>
                <a:gd name="T102" fmla="*/ 63 w 357"/>
                <a:gd name="T103" fmla="*/ 22 h 137"/>
                <a:gd name="T104" fmla="*/ 42 w 357"/>
                <a:gd name="T105" fmla="*/ 13 h 137"/>
                <a:gd name="T106" fmla="*/ 37 w 357"/>
                <a:gd name="T107" fmla="*/ 13 h 137"/>
                <a:gd name="T108" fmla="*/ 34 w 357"/>
                <a:gd name="T109" fmla="*/ 14 h 137"/>
                <a:gd name="T110" fmla="*/ 32 w 357"/>
                <a:gd name="T111" fmla="*/ 15 h 1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57" h="137">
                  <a:moveTo>
                    <a:pt x="30" y="18"/>
                  </a:moveTo>
                  <a:cubicBezTo>
                    <a:pt x="27" y="18"/>
                    <a:pt x="26" y="18"/>
                    <a:pt x="25" y="18"/>
                  </a:cubicBezTo>
                  <a:cubicBezTo>
                    <a:pt x="25" y="18"/>
                    <a:pt x="25" y="20"/>
                    <a:pt x="23" y="21"/>
                  </a:cubicBezTo>
                  <a:cubicBezTo>
                    <a:pt x="21" y="21"/>
                    <a:pt x="20" y="20"/>
                    <a:pt x="19" y="20"/>
                  </a:cubicBezTo>
                  <a:cubicBezTo>
                    <a:pt x="19" y="20"/>
                    <a:pt x="18" y="20"/>
                    <a:pt x="18" y="20"/>
                  </a:cubicBezTo>
                  <a:cubicBezTo>
                    <a:pt x="17" y="21"/>
                    <a:pt x="16" y="22"/>
                    <a:pt x="15" y="22"/>
                  </a:cubicBezTo>
                  <a:cubicBezTo>
                    <a:pt x="14" y="24"/>
                    <a:pt x="13" y="27"/>
                    <a:pt x="10" y="28"/>
                  </a:cubicBezTo>
                  <a:cubicBezTo>
                    <a:pt x="7" y="28"/>
                    <a:pt x="3" y="28"/>
                    <a:pt x="3" y="28"/>
                  </a:cubicBezTo>
                  <a:cubicBezTo>
                    <a:pt x="2" y="28"/>
                    <a:pt x="2" y="28"/>
                    <a:pt x="1" y="28"/>
                  </a:cubicBezTo>
                  <a:cubicBezTo>
                    <a:pt x="0" y="30"/>
                    <a:pt x="0" y="31"/>
                    <a:pt x="0" y="32"/>
                  </a:cubicBezTo>
                  <a:cubicBezTo>
                    <a:pt x="0" y="32"/>
                    <a:pt x="0" y="32"/>
                    <a:pt x="0" y="32"/>
                  </a:cubicBezTo>
                  <a:cubicBezTo>
                    <a:pt x="0" y="33"/>
                    <a:pt x="0" y="34"/>
                    <a:pt x="0" y="35"/>
                  </a:cubicBezTo>
                  <a:cubicBezTo>
                    <a:pt x="1" y="36"/>
                    <a:pt x="2" y="36"/>
                    <a:pt x="4" y="37"/>
                  </a:cubicBezTo>
                  <a:cubicBezTo>
                    <a:pt x="4" y="37"/>
                    <a:pt x="4" y="37"/>
                    <a:pt x="4" y="37"/>
                  </a:cubicBezTo>
                  <a:cubicBezTo>
                    <a:pt x="4" y="37"/>
                    <a:pt x="4" y="37"/>
                    <a:pt x="4" y="37"/>
                  </a:cubicBezTo>
                  <a:cubicBezTo>
                    <a:pt x="4" y="37"/>
                    <a:pt x="4" y="37"/>
                    <a:pt x="4" y="37"/>
                  </a:cubicBezTo>
                  <a:cubicBezTo>
                    <a:pt x="4" y="37"/>
                    <a:pt x="5" y="38"/>
                    <a:pt x="6" y="39"/>
                  </a:cubicBezTo>
                  <a:cubicBezTo>
                    <a:pt x="7" y="40"/>
                    <a:pt x="9" y="41"/>
                    <a:pt x="9" y="41"/>
                  </a:cubicBezTo>
                  <a:cubicBezTo>
                    <a:pt x="11" y="42"/>
                    <a:pt x="12" y="43"/>
                    <a:pt x="14" y="44"/>
                  </a:cubicBezTo>
                  <a:cubicBezTo>
                    <a:pt x="17" y="45"/>
                    <a:pt x="19" y="45"/>
                    <a:pt x="22" y="46"/>
                  </a:cubicBezTo>
                  <a:cubicBezTo>
                    <a:pt x="22" y="46"/>
                    <a:pt x="22" y="46"/>
                    <a:pt x="22" y="46"/>
                  </a:cubicBezTo>
                  <a:cubicBezTo>
                    <a:pt x="23" y="47"/>
                    <a:pt x="24" y="47"/>
                    <a:pt x="25" y="48"/>
                  </a:cubicBezTo>
                  <a:cubicBezTo>
                    <a:pt x="26" y="49"/>
                    <a:pt x="31" y="49"/>
                    <a:pt x="34" y="51"/>
                  </a:cubicBezTo>
                  <a:cubicBezTo>
                    <a:pt x="35" y="53"/>
                    <a:pt x="39" y="56"/>
                    <a:pt x="41" y="59"/>
                  </a:cubicBezTo>
                  <a:cubicBezTo>
                    <a:pt x="42" y="61"/>
                    <a:pt x="43" y="61"/>
                    <a:pt x="44" y="61"/>
                  </a:cubicBezTo>
                  <a:cubicBezTo>
                    <a:pt x="45" y="62"/>
                    <a:pt x="46" y="63"/>
                    <a:pt x="46" y="66"/>
                  </a:cubicBezTo>
                  <a:cubicBezTo>
                    <a:pt x="47" y="70"/>
                    <a:pt x="49" y="73"/>
                    <a:pt x="49" y="73"/>
                  </a:cubicBezTo>
                  <a:cubicBezTo>
                    <a:pt x="49" y="73"/>
                    <a:pt x="49" y="74"/>
                    <a:pt x="50" y="74"/>
                  </a:cubicBezTo>
                  <a:cubicBezTo>
                    <a:pt x="49" y="74"/>
                    <a:pt x="49" y="74"/>
                    <a:pt x="49" y="75"/>
                  </a:cubicBezTo>
                  <a:cubicBezTo>
                    <a:pt x="49" y="75"/>
                    <a:pt x="47" y="75"/>
                    <a:pt x="47" y="76"/>
                  </a:cubicBezTo>
                  <a:cubicBezTo>
                    <a:pt x="47" y="77"/>
                    <a:pt x="48" y="78"/>
                    <a:pt x="48" y="79"/>
                  </a:cubicBezTo>
                  <a:cubicBezTo>
                    <a:pt x="51" y="82"/>
                    <a:pt x="52" y="83"/>
                    <a:pt x="59" y="84"/>
                  </a:cubicBezTo>
                  <a:cubicBezTo>
                    <a:pt x="66" y="84"/>
                    <a:pt x="73" y="88"/>
                    <a:pt x="76" y="88"/>
                  </a:cubicBezTo>
                  <a:cubicBezTo>
                    <a:pt x="76" y="88"/>
                    <a:pt x="77" y="88"/>
                    <a:pt x="77" y="88"/>
                  </a:cubicBezTo>
                  <a:cubicBezTo>
                    <a:pt x="77" y="88"/>
                    <a:pt x="78" y="88"/>
                    <a:pt x="78" y="88"/>
                  </a:cubicBezTo>
                  <a:cubicBezTo>
                    <a:pt x="82" y="88"/>
                    <a:pt x="88" y="89"/>
                    <a:pt x="90" y="91"/>
                  </a:cubicBezTo>
                  <a:cubicBezTo>
                    <a:pt x="92" y="93"/>
                    <a:pt x="95" y="94"/>
                    <a:pt x="98" y="96"/>
                  </a:cubicBezTo>
                  <a:cubicBezTo>
                    <a:pt x="99" y="96"/>
                    <a:pt x="99" y="97"/>
                    <a:pt x="101" y="97"/>
                  </a:cubicBezTo>
                  <a:cubicBezTo>
                    <a:pt x="102" y="97"/>
                    <a:pt x="104" y="96"/>
                    <a:pt x="104" y="96"/>
                  </a:cubicBezTo>
                  <a:cubicBezTo>
                    <a:pt x="105" y="96"/>
                    <a:pt x="105" y="96"/>
                    <a:pt x="105" y="96"/>
                  </a:cubicBezTo>
                  <a:cubicBezTo>
                    <a:pt x="105" y="96"/>
                    <a:pt x="106" y="96"/>
                    <a:pt x="106" y="97"/>
                  </a:cubicBezTo>
                  <a:cubicBezTo>
                    <a:pt x="106" y="98"/>
                    <a:pt x="106" y="99"/>
                    <a:pt x="107" y="100"/>
                  </a:cubicBezTo>
                  <a:cubicBezTo>
                    <a:pt x="108" y="101"/>
                    <a:pt x="111" y="103"/>
                    <a:pt x="113" y="107"/>
                  </a:cubicBezTo>
                  <a:cubicBezTo>
                    <a:pt x="116" y="111"/>
                    <a:pt x="117" y="112"/>
                    <a:pt x="122" y="115"/>
                  </a:cubicBezTo>
                  <a:cubicBezTo>
                    <a:pt x="126" y="118"/>
                    <a:pt x="130" y="116"/>
                    <a:pt x="135" y="118"/>
                  </a:cubicBezTo>
                  <a:cubicBezTo>
                    <a:pt x="139" y="119"/>
                    <a:pt x="147" y="119"/>
                    <a:pt x="152" y="120"/>
                  </a:cubicBezTo>
                  <a:cubicBezTo>
                    <a:pt x="155" y="120"/>
                    <a:pt x="157" y="120"/>
                    <a:pt x="159" y="121"/>
                  </a:cubicBezTo>
                  <a:cubicBezTo>
                    <a:pt x="161" y="121"/>
                    <a:pt x="163" y="121"/>
                    <a:pt x="163" y="121"/>
                  </a:cubicBezTo>
                  <a:cubicBezTo>
                    <a:pt x="163" y="121"/>
                    <a:pt x="166" y="120"/>
                    <a:pt x="169" y="120"/>
                  </a:cubicBezTo>
                  <a:cubicBezTo>
                    <a:pt x="171" y="121"/>
                    <a:pt x="173" y="121"/>
                    <a:pt x="175" y="122"/>
                  </a:cubicBezTo>
                  <a:cubicBezTo>
                    <a:pt x="176" y="122"/>
                    <a:pt x="176" y="122"/>
                    <a:pt x="177" y="122"/>
                  </a:cubicBezTo>
                  <a:cubicBezTo>
                    <a:pt x="179" y="122"/>
                    <a:pt x="181" y="122"/>
                    <a:pt x="183" y="122"/>
                  </a:cubicBezTo>
                  <a:cubicBezTo>
                    <a:pt x="184" y="122"/>
                    <a:pt x="186" y="122"/>
                    <a:pt x="187" y="124"/>
                  </a:cubicBezTo>
                  <a:cubicBezTo>
                    <a:pt x="188" y="127"/>
                    <a:pt x="191" y="129"/>
                    <a:pt x="197" y="130"/>
                  </a:cubicBezTo>
                  <a:cubicBezTo>
                    <a:pt x="203" y="131"/>
                    <a:pt x="210" y="133"/>
                    <a:pt x="212" y="133"/>
                  </a:cubicBezTo>
                  <a:cubicBezTo>
                    <a:pt x="212" y="133"/>
                    <a:pt x="212" y="133"/>
                    <a:pt x="212" y="133"/>
                  </a:cubicBezTo>
                  <a:cubicBezTo>
                    <a:pt x="213" y="134"/>
                    <a:pt x="215" y="133"/>
                    <a:pt x="217" y="133"/>
                  </a:cubicBezTo>
                  <a:cubicBezTo>
                    <a:pt x="218" y="133"/>
                    <a:pt x="219" y="133"/>
                    <a:pt x="219" y="134"/>
                  </a:cubicBezTo>
                  <a:cubicBezTo>
                    <a:pt x="220" y="135"/>
                    <a:pt x="223" y="137"/>
                    <a:pt x="224" y="137"/>
                  </a:cubicBezTo>
                  <a:cubicBezTo>
                    <a:pt x="224" y="137"/>
                    <a:pt x="224" y="137"/>
                    <a:pt x="224" y="137"/>
                  </a:cubicBezTo>
                  <a:cubicBezTo>
                    <a:pt x="225" y="137"/>
                    <a:pt x="227" y="136"/>
                    <a:pt x="230" y="135"/>
                  </a:cubicBezTo>
                  <a:cubicBezTo>
                    <a:pt x="232" y="134"/>
                    <a:pt x="234" y="133"/>
                    <a:pt x="235" y="132"/>
                  </a:cubicBezTo>
                  <a:cubicBezTo>
                    <a:pt x="237" y="130"/>
                    <a:pt x="247" y="127"/>
                    <a:pt x="252" y="128"/>
                  </a:cubicBezTo>
                  <a:cubicBezTo>
                    <a:pt x="256" y="128"/>
                    <a:pt x="265" y="128"/>
                    <a:pt x="268" y="128"/>
                  </a:cubicBezTo>
                  <a:cubicBezTo>
                    <a:pt x="270" y="127"/>
                    <a:pt x="271" y="127"/>
                    <a:pt x="273" y="126"/>
                  </a:cubicBezTo>
                  <a:cubicBezTo>
                    <a:pt x="275" y="125"/>
                    <a:pt x="276" y="125"/>
                    <a:pt x="279" y="124"/>
                  </a:cubicBezTo>
                  <a:cubicBezTo>
                    <a:pt x="280" y="121"/>
                    <a:pt x="281" y="120"/>
                    <a:pt x="283" y="118"/>
                  </a:cubicBezTo>
                  <a:cubicBezTo>
                    <a:pt x="285" y="116"/>
                    <a:pt x="286" y="115"/>
                    <a:pt x="289" y="113"/>
                  </a:cubicBezTo>
                  <a:cubicBezTo>
                    <a:pt x="285" y="110"/>
                    <a:pt x="283" y="109"/>
                    <a:pt x="279" y="106"/>
                  </a:cubicBezTo>
                  <a:cubicBezTo>
                    <a:pt x="279" y="106"/>
                    <a:pt x="279" y="106"/>
                    <a:pt x="279" y="106"/>
                  </a:cubicBezTo>
                  <a:cubicBezTo>
                    <a:pt x="279" y="105"/>
                    <a:pt x="279" y="103"/>
                    <a:pt x="279" y="101"/>
                  </a:cubicBezTo>
                  <a:cubicBezTo>
                    <a:pt x="279" y="99"/>
                    <a:pt x="279" y="96"/>
                    <a:pt x="282" y="96"/>
                  </a:cubicBezTo>
                  <a:cubicBezTo>
                    <a:pt x="283" y="95"/>
                    <a:pt x="284" y="95"/>
                    <a:pt x="285" y="95"/>
                  </a:cubicBezTo>
                  <a:cubicBezTo>
                    <a:pt x="288" y="96"/>
                    <a:pt x="290" y="96"/>
                    <a:pt x="292" y="98"/>
                  </a:cubicBezTo>
                  <a:cubicBezTo>
                    <a:pt x="294" y="99"/>
                    <a:pt x="299" y="101"/>
                    <a:pt x="301" y="101"/>
                  </a:cubicBezTo>
                  <a:cubicBezTo>
                    <a:pt x="302" y="101"/>
                    <a:pt x="303" y="101"/>
                    <a:pt x="303" y="101"/>
                  </a:cubicBezTo>
                  <a:cubicBezTo>
                    <a:pt x="304" y="99"/>
                    <a:pt x="309" y="95"/>
                    <a:pt x="309" y="95"/>
                  </a:cubicBezTo>
                  <a:cubicBezTo>
                    <a:pt x="309" y="95"/>
                    <a:pt x="309" y="95"/>
                    <a:pt x="309" y="94"/>
                  </a:cubicBezTo>
                  <a:cubicBezTo>
                    <a:pt x="309" y="94"/>
                    <a:pt x="309" y="94"/>
                    <a:pt x="310" y="95"/>
                  </a:cubicBezTo>
                  <a:cubicBezTo>
                    <a:pt x="310" y="95"/>
                    <a:pt x="310" y="95"/>
                    <a:pt x="311" y="95"/>
                  </a:cubicBezTo>
                  <a:cubicBezTo>
                    <a:pt x="313" y="95"/>
                    <a:pt x="315" y="95"/>
                    <a:pt x="317" y="94"/>
                  </a:cubicBezTo>
                  <a:cubicBezTo>
                    <a:pt x="319" y="93"/>
                    <a:pt x="322" y="91"/>
                    <a:pt x="323" y="90"/>
                  </a:cubicBezTo>
                  <a:cubicBezTo>
                    <a:pt x="323" y="89"/>
                    <a:pt x="323" y="87"/>
                    <a:pt x="323" y="85"/>
                  </a:cubicBezTo>
                  <a:cubicBezTo>
                    <a:pt x="323" y="85"/>
                    <a:pt x="323" y="84"/>
                    <a:pt x="324" y="83"/>
                  </a:cubicBezTo>
                  <a:cubicBezTo>
                    <a:pt x="326" y="82"/>
                    <a:pt x="330" y="82"/>
                    <a:pt x="332" y="82"/>
                  </a:cubicBezTo>
                  <a:cubicBezTo>
                    <a:pt x="333" y="80"/>
                    <a:pt x="334" y="79"/>
                    <a:pt x="336" y="77"/>
                  </a:cubicBezTo>
                  <a:cubicBezTo>
                    <a:pt x="336" y="78"/>
                    <a:pt x="336" y="78"/>
                    <a:pt x="336" y="79"/>
                  </a:cubicBezTo>
                  <a:cubicBezTo>
                    <a:pt x="336" y="79"/>
                    <a:pt x="336" y="80"/>
                    <a:pt x="336" y="80"/>
                  </a:cubicBezTo>
                  <a:cubicBezTo>
                    <a:pt x="336" y="80"/>
                    <a:pt x="336" y="80"/>
                    <a:pt x="337" y="80"/>
                  </a:cubicBezTo>
                  <a:cubicBezTo>
                    <a:pt x="337" y="80"/>
                    <a:pt x="337" y="80"/>
                    <a:pt x="338" y="80"/>
                  </a:cubicBezTo>
                  <a:cubicBezTo>
                    <a:pt x="341" y="79"/>
                    <a:pt x="345" y="78"/>
                    <a:pt x="346" y="78"/>
                  </a:cubicBezTo>
                  <a:cubicBezTo>
                    <a:pt x="346" y="78"/>
                    <a:pt x="346" y="78"/>
                    <a:pt x="346" y="78"/>
                  </a:cubicBezTo>
                  <a:cubicBezTo>
                    <a:pt x="348" y="78"/>
                    <a:pt x="347" y="79"/>
                    <a:pt x="348" y="79"/>
                  </a:cubicBezTo>
                  <a:cubicBezTo>
                    <a:pt x="348" y="79"/>
                    <a:pt x="350" y="80"/>
                    <a:pt x="352" y="80"/>
                  </a:cubicBezTo>
                  <a:cubicBezTo>
                    <a:pt x="353" y="80"/>
                    <a:pt x="354" y="80"/>
                    <a:pt x="354" y="80"/>
                  </a:cubicBezTo>
                  <a:cubicBezTo>
                    <a:pt x="356" y="80"/>
                    <a:pt x="357" y="80"/>
                    <a:pt x="357" y="80"/>
                  </a:cubicBezTo>
                  <a:cubicBezTo>
                    <a:pt x="356" y="79"/>
                    <a:pt x="352" y="75"/>
                    <a:pt x="351" y="74"/>
                  </a:cubicBezTo>
                  <a:cubicBezTo>
                    <a:pt x="350" y="72"/>
                    <a:pt x="342" y="68"/>
                    <a:pt x="340" y="67"/>
                  </a:cubicBezTo>
                  <a:cubicBezTo>
                    <a:pt x="338" y="66"/>
                    <a:pt x="336" y="63"/>
                    <a:pt x="334" y="63"/>
                  </a:cubicBezTo>
                  <a:cubicBezTo>
                    <a:pt x="333" y="63"/>
                    <a:pt x="333" y="63"/>
                    <a:pt x="332" y="63"/>
                  </a:cubicBezTo>
                  <a:cubicBezTo>
                    <a:pt x="328" y="64"/>
                    <a:pt x="325" y="67"/>
                    <a:pt x="325" y="67"/>
                  </a:cubicBezTo>
                  <a:cubicBezTo>
                    <a:pt x="325" y="67"/>
                    <a:pt x="325" y="67"/>
                    <a:pt x="325" y="68"/>
                  </a:cubicBezTo>
                  <a:cubicBezTo>
                    <a:pt x="324" y="67"/>
                    <a:pt x="324" y="67"/>
                    <a:pt x="324" y="67"/>
                  </a:cubicBezTo>
                  <a:cubicBezTo>
                    <a:pt x="324" y="67"/>
                    <a:pt x="323" y="66"/>
                    <a:pt x="321" y="66"/>
                  </a:cubicBezTo>
                  <a:cubicBezTo>
                    <a:pt x="320" y="65"/>
                    <a:pt x="319" y="64"/>
                    <a:pt x="318" y="64"/>
                  </a:cubicBezTo>
                  <a:cubicBezTo>
                    <a:pt x="317" y="64"/>
                    <a:pt x="317" y="64"/>
                    <a:pt x="317" y="64"/>
                  </a:cubicBezTo>
                  <a:cubicBezTo>
                    <a:pt x="315" y="65"/>
                    <a:pt x="309" y="66"/>
                    <a:pt x="309" y="66"/>
                  </a:cubicBezTo>
                  <a:cubicBezTo>
                    <a:pt x="309" y="66"/>
                    <a:pt x="309" y="66"/>
                    <a:pt x="308" y="66"/>
                  </a:cubicBezTo>
                  <a:cubicBezTo>
                    <a:pt x="305" y="63"/>
                    <a:pt x="304" y="62"/>
                    <a:pt x="300" y="60"/>
                  </a:cubicBezTo>
                  <a:cubicBezTo>
                    <a:pt x="301" y="59"/>
                    <a:pt x="301" y="59"/>
                    <a:pt x="301" y="59"/>
                  </a:cubicBezTo>
                  <a:cubicBezTo>
                    <a:pt x="302" y="58"/>
                    <a:pt x="302" y="57"/>
                    <a:pt x="303" y="56"/>
                  </a:cubicBezTo>
                  <a:cubicBezTo>
                    <a:pt x="302" y="55"/>
                    <a:pt x="302" y="55"/>
                    <a:pt x="301" y="54"/>
                  </a:cubicBezTo>
                  <a:cubicBezTo>
                    <a:pt x="302" y="48"/>
                    <a:pt x="302" y="45"/>
                    <a:pt x="302" y="38"/>
                  </a:cubicBezTo>
                  <a:cubicBezTo>
                    <a:pt x="300" y="37"/>
                    <a:pt x="299" y="37"/>
                    <a:pt x="296" y="36"/>
                  </a:cubicBezTo>
                  <a:cubicBezTo>
                    <a:pt x="295" y="36"/>
                    <a:pt x="291" y="38"/>
                    <a:pt x="289" y="38"/>
                  </a:cubicBezTo>
                  <a:cubicBezTo>
                    <a:pt x="289" y="38"/>
                    <a:pt x="289" y="38"/>
                    <a:pt x="288" y="38"/>
                  </a:cubicBezTo>
                  <a:cubicBezTo>
                    <a:pt x="285" y="37"/>
                    <a:pt x="283" y="32"/>
                    <a:pt x="279" y="32"/>
                  </a:cubicBezTo>
                  <a:cubicBezTo>
                    <a:pt x="275" y="32"/>
                    <a:pt x="267" y="36"/>
                    <a:pt x="267" y="36"/>
                  </a:cubicBezTo>
                  <a:cubicBezTo>
                    <a:pt x="267" y="38"/>
                    <a:pt x="265" y="41"/>
                    <a:pt x="260" y="42"/>
                  </a:cubicBezTo>
                  <a:cubicBezTo>
                    <a:pt x="257" y="42"/>
                    <a:pt x="248" y="43"/>
                    <a:pt x="248" y="43"/>
                  </a:cubicBezTo>
                  <a:cubicBezTo>
                    <a:pt x="246" y="44"/>
                    <a:pt x="246" y="44"/>
                    <a:pt x="244" y="45"/>
                  </a:cubicBezTo>
                  <a:cubicBezTo>
                    <a:pt x="244" y="45"/>
                    <a:pt x="244" y="45"/>
                    <a:pt x="243" y="44"/>
                  </a:cubicBezTo>
                  <a:cubicBezTo>
                    <a:pt x="243" y="44"/>
                    <a:pt x="236" y="44"/>
                    <a:pt x="231" y="42"/>
                  </a:cubicBezTo>
                  <a:cubicBezTo>
                    <a:pt x="228" y="41"/>
                    <a:pt x="223" y="41"/>
                    <a:pt x="220" y="41"/>
                  </a:cubicBezTo>
                  <a:cubicBezTo>
                    <a:pt x="219" y="41"/>
                    <a:pt x="219" y="41"/>
                    <a:pt x="219" y="41"/>
                  </a:cubicBezTo>
                  <a:cubicBezTo>
                    <a:pt x="218" y="41"/>
                    <a:pt x="218" y="41"/>
                    <a:pt x="218" y="41"/>
                  </a:cubicBezTo>
                  <a:cubicBezTo>
                    <a:pt x="214" y="37"/>
                    <a:pt x="213" y="36"/>
                    <a:pt x="209" y="32"/>
                  </a:cubicBezTo>
                  <a:cubicBezTo>
                    <a:pt x="208" y="32"/>
                    <a:pt x="208" y="32"/>
                    <a:pt x="207" y="32"/>
                  </a:cubicBezTo>
                  <a:cubicBezTo>
                    <a:pt x="204" y="32"/>
                    <a:pt x="201" y="32"/>
                    <a:pt x="199" y="30"/>
                  </a:cubicBezTo>
                  <a:cubicBezTo>
                    <a:pt x="195" y="27"/>
                    <a:pt x="195" y="26"/>
                    <a:pt x="193" y="26"/>
                  </a:cubicBezTo>
                  <a:cubicBezTo>
                    <a:pt x="190" y="26"/>
                    <a:pt x="190" y="26"/>
                    <a:pt x="186" y="25"/>
                  </a:cubicBezTo>
                  <a:cubicBezTo>
                    <a:pt x="183" y="25"/>
                    <a:pt x="180" y="24"/>
                    <a:pt x="179" y="24"/>
                  </a:cubicBezTo>
                  <a:cubicBezTo>
                    <a:pt x="178" y="24"/>
                    <a:pt x="178" y="24"/>
                    <a:pt x="177" y="24"/>
                  </a:cubicBezTo>
                  <a:cubicBezTo>
                    <a:pt x="175" y="24"/>
                    <a:pt x="171" y="26"/>
                    <a:pt x="169" y="27"/>
                  </a:cubicBezTo>
                  <a:cubicBezTo>
                    <a:pt x="168" y="27"/>
                    <a:pt x="166" y="27"/>
                    <a:pt x="165" y="27"/>
                  </a:cubicBezTo>
                  <a:cubicBezTo>
                    <a:pt x="164" y="27"/>
                    <a:pt x="162" y="27"/>
                    <a:pt x="160" y="26"/>
                  </a:cubicBezTo>
                  <a:cubicBezTo>
                    <a:pt x="156" y="25"/>
                    <a:pt x="153" y="23"/>
                    <a:pt x="152" y="23"/>
                  </a:cubicBezTo>
                  <a:cubicBezTo>
                    <a:pt x="152" y="23"/>
                    <a:pt x="142" y="18"/>
                    <a:pt x="140" y="15"/>
                  </a:cubicBezTo>
                  <a:cubicBezTo>
                    <a:pt x="138" y="13"/>
                    <a:pt x="138" y="11"/>
                    <a:pt x="132" y="10"/>
                  </a:cubicBezTo>
                  <a:cubicBezTo>
                    <a:pt x="127" y="9"/>
                    <a:pt x="123" y="7"/>
                    <a:pt x="116" y="6"/>
                  </a:cubicBezTo>
                  <a:cubicBezTo>
                    <a:pt x="110" y="5"/>
                    <a:pt x="102" y="1"/>
                    <a:pt x="99" y="0"/>
                  </a:cubicBezTo>
                  <a:cubicBezTo>
                    <a:pt x="98" y="1"/>
                    <a:pt x="98" y="3"/>
                    <a:pt x="98" y="4"/>
                  </a:cubicBezTo>
                  <a:cubicBezTo>
                    <a:pt x="97" y="5"/>
                    <a:pt x="97" y="5"/>
                    <a:pt x="96" y="6"/>
                  </a:cubicBezTo>
                  <a:cubicBezTo>
                    <a:pt x="96" y="6"/>
                    <a:pt x="94" y="7"/>
                    <a:pt x="94" y="8"/>
                  </a:cubicBezTo>
                  <a:cubicBezTo>
                    <a:pt x="94" y="9"/>
                    <a:pt x="94" y="9"/>
                    <a:pt x="94" y="9"/>
                  </a:cubicBezTo>
                  <a:cubicBezTo>
                    <a:pt x="96" y="12"/>
                    <a:pt x="98" y="15"/>
                    <a:pt x="99" y="16"/>
                  </a:cubicBezTo>
                  <a:cubicBezTo>
                    <a:pt x="100" y="16"/>
                    <a:pt x="103" y="16"/>
                    <a:pt x="104" y="19"/>
                  </a:cubicBezTo>
                  <a:cubicBezTo>
                    <a:pt x="104" y="20"/>
                    <a:pt x="105" y="22"/>
                    <a:pt x="105" y="24"/>
                  </a:cubicBezTo>
                  <a:cubicBezTo>
                    <a:pt x="105" y="25"/>
                    <a:pt x="105" y="26"/>
                    <a:pt x="104" y="26"/>
                  </a:cubicBezTo>
                  <a:cubicBezTo>
                    <a:pt x="103" y="26"/>
                    <a:pt x="100" y="30"/>
                    <a:pt x="97" y="30"/>
                  </a:cubicBezTo>
                  <a:cubicBezTo>
                    <a:pt x="96" y="30"/>
                    <a:pt x="96" y="30"/>
                    <a:pt x="96" y="30"/>
                  </a:cubicBezTo>
                  <a:cubicBezTo>
                    <a:pt x="94" y="29"/>
                    <a:pt x="90" y="27"/>
                    <a:pt x="89" y="27"/>
                  </a:cubicBezTo>
                  <a:cubicBezTo>
                    <a:pt x="87" y="26"/>
                    <a:pt x="82" y="25"/>
                    <a:pt x="80" y="25"/>
                  </a:cubicBezTo>
                  <a:cubicBezTo>
                    <a:pt x="79" y="25"/>
                    <a:pt x="78" y="26"/>
                    <a:pt x="76" y="26"/>
                  </a:cubicBezTo>
                  <a:cubicBezTo>
                    <a:pt x="76" y="26"/>
                    <a:pt x="75" y="26"/>
                    <a:pt x="74" y="25"/>
                  </a:cubicBezTo>
                  <a:cubicBezTo>
                    <a:pt x="71" y="25"/>
                    <a:pt x="65" y="24"/>
                    <a:pt x="63" y="22"/>
                  </a:cubicBezTo>
                  <a:cubicBezTo>
                    <a:pt x="61" y="20"/>
                    <a:pt x="60" y="17"/>
                    <a:pt x="58" y="17"/>
                  </a:cubicBezTo>
                  <a:cubicBezTo>
                    <a:pt x="54" y="16"/>
                    <a:pt x="51" y="15"/>
                    <a:pt x="47" y="15"/>
                  </a:cubicBezTo>
                  <a:cubicBezTo>
                    <a:pt x="45" y="15"/>
                    <a:pt x="43" y="14"/>
                    <a:pt x="42" y="13"/>
                  </a:cubicBezTo>
                  <a:cubicBezTo>
                    <a:pt x="42" y="14"/>
                    <a:pt x="41" y="14"/>
                    <a:pt x="41" y="15"/>
                  </a:cubicBezTo>
                  <a:cubicBezTo>
                    <a:pt x="40" y="15"/>
                    <a:pt x="40" y="15"/>
                    <a:pt x="40" y="15"/>
                  </a:cubicBezTo>
                  <a:cubicBezTo>
                    <a:pt x="39" y="14"/>
                    <a:pt x="38" y="14"/>
                    <a:pt x="37" y="13"/>
                  </a:cubicBezTo>
                  <a:cubicBezTo>
                    <a:pt x="36" y="14"/>
                    <a:pt x="36" y="14"/>
                    <a:pt x="36" y="15"/>
                  </a:cubicBezTo>
                  <a:cubicBezTo>
                    <a:pt x="35" y="14"/>
                    <a:pt x="35" y="14"/>
                    <a:pt x="35" y="14"/>
                  </a:cubicBezTo>
                  <a:cubicBezTo>
                    <a:pt x="35" y="14"/>
                    <a:pt x="34" y="14"/>
                    <a:pt x="34" y="14"/>
                  </a:cubicBezTo>
                  <a:cubicBezTo>
                    <a:pt x="34" y="14"/>
                    <a:pt x="33" y="14"/>
                    <a:pt x="32" y="14"/>
                  </a:cubicBezTo>
                  <a:cubicBezTo>
                    <a:pt x="32" y="14"/>
                    <a:pt x="32" y="14"/>
                    <a:pt x="32" y="14"/>
                  </a:cubicBezTo>
                  <a:cubicBezTo>
                    <a:pt x="32" y="14"/>
                    <a:pt x="32" y="15"/>
                    <a:pt x="32" y="15"/>
                  </a:cubicBezTo>
                  <a:cubicBezTo>
                    <a:pt x="32" y="16"/>
                    <a:pt x="32" y="17"/>
                    <a:pt x="30" y="18"/>
                  </a:cubicBezTo>
                  <a:close/>
                </a:path>
              </a:pathLst>
            </a:custGeom>
            <a:solidFill>
              <a:srgbClr val="A7B3B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3" name="Freeform 9">
              <a:extLst>
                <a:ext uri="{FF2B5EF4-FFF2-40B4-BE49-F238E27FC236}">
                  <a16:creationId xmlns:a16="http://schemas.microsoft.com/office/drawing/2014/main" id="{B35EFB42-9587-438D-9E68-733D6EF3642D}"/>
                </a:ext>
              </a:extLst>
            </p:cNvPr>
            <p:cNvSpPr>
              <a:spLocks/>
            </p:cNvSpPr>
            <p:nvPr/>
          </p:nvSpPr>
          <p:spPr bwMode="auto">
            <a:xfrm>
              <a:off x="4620" y="3064"/>
              <a:ext cx="370" cy="201"/>
            </a:xfrm>
            <a:custGeom>
              <a:avLst/>
              <a:gdLst>
                <a:gd name="T0" fmla="*/ 2 w 96"/>
                <a:gd name="T1" fmla="*/ 7 h 52"/>
                <a:gd name="T2" fmla="*/ 1 w 96"/>
                <a:gd name="T3" fmla="*/ 14 h 52"/>
                <a:gd name="T4" fmla="*/ 0 w 96"/>
                <a:gd name="T5" fmla="*/ 17 h 52"/>
                <a:gd name="T6" fmla="*/ 11 w 96"/>
                <a:gd name="T7" fmla="*/ 22 h 52"/>
                <a:gd name="T8" fmla="*/ 19 w 96"/>
                <a:gd name="T9" fmla="*/ 29 h 52"/>
                <a:gd name="T10" fmla="*/ 24 w 96"/>
                <a:gd name="T11" fmla="*/ 31 h 52"/>
                <a:gd name="T12" fmla="*/ 32 w 96"/>
                <a:gd name="T13" fmla="*/ 33 h 52"/>
                <a:gd name="T14" fmla="*/ 39 w 96"/>
                <a:gd name="T15" fmla="*/ 37 h 52"/>
                <a:gd name="T16" fmla="*/ 50 w 96"/>
                <a:gd name="T17" fmla="*/ 43 h 52"/>
                <a:gd name="T18" fmla="*/ 53 w 96"/>
                <a:gd name="T19" fmla="*/ 44 h 52"/>
                <a:gd name="T20" fmla="*/ 53 w 96"/>
                <a:gd name="T21" fmla="*/ 44 h 52"/>
                <a:gd name="T22" fmla="*/ 55 w 96"/>
                <a:gd name="T23" fmla="*/ 45 h 52"/>
                <a:gd name="T24" fmla="*/ 60 w 96"/>
                <a:gd name="T25" fmla="*/ 45 h 52"/>
                <a:gd name="T26" fmla="*/ 68 w 96"/>
                <a:gd name="T27" fmla="*/ 46 h 52"/>
                <a:gd name="T28" fmla="*/ 68 w 96"/>
                <a:gd name="T29" fmla="*/ 46 h 52"/>
                <a:gd name="T30" fmla="*/ 69 w 96"/>
                <a:gd name="T31" fmla="*/ 46 h 52"/>
                <a:gd name="T32" fmla="*/ 72 w 96"/>
                <a:gd name="T33" fmla="*/ 49 h 52"/>
                <a:gd name="T34" fmla="*/ 81 w 96"/>
                <a:gd name="T35" fmla="*/ 51 h 52"/>
                <a:gd name="T36" fmla="*/ 84 w 96"/>
                <a:gd name="T37" fmla="*/ 49 h 52"/>
                <a:gd name="T38" fmla="*/ 88 w 96"/>
                <a:gd name="T39" fmla="*/ 52 h 52"/>
                <a:gd name="T40" fmla="*/ 95 w 96"/>
                <a:gd name="T41" fmla="*/ 52 h 52"/>
                <a:gd name="T42" fmla="*/ 96 w 96"/>
                <a:gd name="T43" fmla="*/ 50 h 52"/>
                <a:gd name="T44" fmla="*/ 96 w 96"/>
                <a:gd name="T45" fmla="*/ 48 h 52"/>
                <a:gd name="T46" fmla="*/ 93 w 96"/>
                <a:gd name="T47" fmla="*/ 44 h 52"/>
                <a:gd name="T48" fmla="*/ 94 w 96"/>
                <a:gd name="T49" fmla="*/ 34 h 52"/>
                <a:gd name="T50" fmla="*/ 87 w 96"/>
                <a:gd name="T51" fmla="*/ 36 h 52"/>
                <a:gd name="T52" fmla="*/ 87 w 96"/>
                <a:gd name="T53" fmla="*/ 36 h 52"/>
                <a:gd name="T54" fmla="*/ 80 w 96"/>
                <a:gd name="T55" fmla="*/ 32 h 52"/>
                <a:gd name="T56" fmla="*/ 76 w 96"/>
                <a:gd name="T57" fmla="*/ 33 h 52"/>
                <a:gd name="T58" fmla="*/ 76 w 96"/>
                <a:gd name="T59" fmla="*/ 34 h 52"/>
                <a:gd name="T60" fmla="*/ 75 w 96"/>
                <a:gd name="T61" fmla="*/ 33 h 52"/>
                <a:gd name="T62" fmla="*/ 72 w 96"/>
                <a:gd name="T63" fmla="*/ 31 h 52"/>
                <a:gd name="T64" fmla="*/ 72 w 96"/>
                <a:gd name="T65" fmla="*/ 36 h 52"/>
                <a:gd name="T66" fmla="*/ 70 w 96"/>
                <a:gd name="T67" fmla="*/ 33 h 52"/>
                <a:gd name="T68" fmla="*/ 66 w 96"/>
                <a:gd name="T69" fmla="*/ 29 h 52"/>
                <a:gd name="T70" fmla="*/ 66 w 96"/>
                <a:gd name="T71" fmla="*/ 29 h 52"/>
                <a:gd name="T72" fmla="*/ 65 w 96"/>
                <a:gd name="T73" fmla="*/ 28 h 52"/>
                <a:gd name="T74" fmla="*/ 61 w 96"/>
                <a:gd name="T75" fmla="*/ 28 h 52"/>
                <a:gd name="T76" fmla="*/ 60 w 96"/>
                <a:gd name="T77" fmla="*/ 28 h 52"/>
                <a:gd name="T78" fmla="*/ 59 w 96"/>
                <a:gd name="T79" fmla="*/ 28 h 52"/>
                <a:gd name="T80" fmla="*/ 59 w 96"/>
                <a:gd name="T81" fmla="*/ 28 h 52"/>
                <a:gd name="T82" fmla="*/ 58 w 96"/>
                <a:gd name="T83" fmla="*/ 25 h 52"/>
                <a:gd name="T84" fmla="*/ 58 w 96"/>
                <a:gd name="T85" fmla="*/ 24 h 52"/>
                <a:gd name="T86" fmla="*/ 58 w 96"/>
                <a:gd name="T87" fmla="*/ 24 h 52"/>
                <a:gd name="T88" fmla="*/ 57 w 96"/>
                <a:gd name="T89" fmla="*/ 24 h 52"/>
                <a:gd name="T90" fmla="*/ 54 w 96"/>
                <a:gd name="T91" fmla="*/ 25 h 52"/>
                <a:gd name="T92" fmla="*/ 47 w 96"/>
                <a:gd name="T93" fmla="*/ 19 h 52"/>
                <a:gd name="T94" fmla="*/ 43 w 96"/>
                <a:gd name="T95" fmla="*/ 16 h 52"/>
                <a:gd name="T96" fmla="*/ 38 w 96"/>
                <a:gd name="T97" fmla="*/ 16 h 52"/>
                <a:gd name="T98" fmla="*/ 34 w 96"/>
                <a:gd name="T99" fmla="*/ 11 h 52"/>
                <a:gd name="T100" fmla="*/ 27 w 96"/>
                <a:gd name="T101" fmla="*/ 8 h 52"/>
                <a:gd name="T102" fmla="*/ 22 w 96"/>
                <a:gd name="T103" fmla="*/ 4 h 52"/>
                <a:gd name="T104" fmla="*/ 18 w 96"/>
                <a:gd name="T105" fmla="*/ 0 h 52"/>
                <a:gd name="T106" fmla="*/ 13 w 96"/>
                <a:gd name="T107" fmla="*/ 0 h 52"/>
                <a:gd name="T108" fmla="*/ 13 w 96"/>
                <a:gd name="T109" fmla="*/ 5 h 52"/>
                <a:gd name="T110" fmla="*/ 7 w 96"/>
                <a:gd name="T111" fmla="*/ 3 h 52"/>
                <a:gd name="T112" fmla="*/ 2 w 96"/>
                <a:gd name="T113" fmla="*/ 7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96" h="52">
                  <a:moveTo>
                    <a:pt x="2" y="7"/>
                  </a:moveTo>
                  <a:cubicBezTo>
                    <a:pt x="2" y="10"/>
                    <a:pt x="1" y="11"/>
                    <a:pt x="1" y="14"/>
                  </a:cubicBezTo>
                  <a:cubicBezTo>
                    <a:pt x="0" y="15"/>
                    <a:pt x="0" y="16"/>
                    <a:pt x="0" y="17"/>
                  </a:cubicBezTo>
                  <a:cubicBezTo>
                    <a:pt x="4" y="19"/>
                    <a:pt x="7" y="20"/>
                    <a:pt x="11" y="22"/>
                  </a:cubicBezTo>
                  <a:cubicBezTo>
                    <a:pt x="14" y="25"/>
                    <a:pt x="16" y="26"/>
                    <a:pt x="19" y="29"/>
                  </a:cubicBezTo>
                  <a:cubicBezTo>
                    <a:pt x="21" y="30"/>
                    <a:pt x="22" y="30"/>
                    <a:pt x="24" y="31"/>
                  </a:cubicBezTo>
                  <a:cubicBezTo>
                    <a:pt x="27" y="32"/>
                    <a:pt x="29" y="33"/>
                    <a:pt x="32" y="33"/>
                  </a:cubicBezTo>
                  <a:cubicBezTo>
                    <a:pt x="35" y="35"/>
                    <a:pt x="36" y="35"/>
                    <a:pt x="39" y="37"/>
                  </a:cubicBezTo>
                  <a:cubicBezTo>
                    <a:pt x="39" y="37"/>
                    <a:pt x="47" y="40"/>
                    <a:pt x="50" y="43"/>
                  </a:cubicBezTo>
                  <a:cubicBezTo>
                    <a:pt x="51" y="43"/>
                    <a:pt x="52" y="44"/>
                    <a:pt x="53" y="44"/>
                  </a:cubicBezTo>
                  <a:cubicBezTo>
                    <a:pt x="53" y="44"/>
                    <a:pt x="53" y="44"/>
                    <a:pt x="53" y="44"/>
                  </a:cubicBezTo>
                  <a:cubicBezTo>
                    <a:pt x="53" y="44"/>
                    <a:pt x="54" y="45"/>
                    <a:pt x="55" y="45"/>
                  </a:cubicBezTo>
                  <a:cubicBezTo>
                    <a:pt x="56" y="45"/>
                    <a:pt x="58" y="45"/>
                    <a:pt x="60" y="45"/>
                  </a:cubicBezTo>
                  <a:cubicBezTo>
                    <a:pt x="64" y="46"/>
                    <a:pt x="68" y="46"/>
                    <a:pt x="68" y="46"/>
                  </a:cubicBezTo>
                  <a:cubicBezTo>
                    <a:pt x="68" y="46"/>
                    <a:pt x="68" y="46"/>
                    <a:pt x="68" y="46"/>
                  </a:cubicBezTo>
                  <a:cubicBezTo>
                    <a:pt x="69" y="46"/>
                    <a:pt x="69" y="46"/>
                    <a:pt x="69" y="46"/>
                  </a:cubicBezTo>
                  <a:cubicBezTo>
                    <a:pt x="70" y="47"/>
                    <a:pt x="71" y="48"/>
                    <a:pt x="72" y="49"/>
                  </a:cubicBezTo>
                  <a:cubicBezTo>
                    <a:pt x="75" y="50"/>
                    <a:pt x="77" y="50"/>
                    <a:pt x="81" y="51"/>
                  </a:cubicBezTo>
                  <a:cubicBezTo>
                    <a:pt x="82" y="50"/>
                    <a:pt x="82" y="50"/>
                    <a:pt x="84" y="49"/>
                  </a:cubicBezTo>
                  <a:cubicBezTo>
                    <a:pt x="86" y="50"/>
                    <a:pt x="86" y="50"/>
                    <a:pt x="88" y="52"/>
                  </a:cubicBezTo>
                  <a:cubicBezTo>
                    <a:pt x="91" y="52"/>
                    <a:pt x="92" y="52"/>
                    <a:pt x="95" y="52"/>
                  </a:cubicBezTo>
                  <a:cubicBezTo>
                    <a:pt x="95" y="51"/>
                    <a:pt x="96" y="51"/>
                    <a:pt x="96" y="50"/>
                  </a:cubicBezTo>
                  <a:cubicBezTo>
                    <a:pt x="96" y="49"/>
                    <a:pt x="96" y="49"/>
                    <a:pt x="96" y="48"/>
                  </a:cubicBezTo>
                  <a:cubicBezTo>
                    <a:pt x="95" y="47"/>
                    <a:pt x="95" y="46"/>
                    <a:pt x="93" y="44"/>
                  </a:cubicBezTo>
                  <a:cubicBezTo>
                    <a:pt x="94" y="40"/>
                    <a:pt x="94" y="38"/>
                    <a:pt x="94" y="34"/>
                  </a:cubicBezTo>
                  <a:cubicBezTo>
                    <a:pt x="92" y="35"/>
                    <a:pt x="88" y="36"/>
                    <a:pt x="87" y="36"/>
                  </a:cubicBezTo>
                  <a:cubicBezTo>
                    <a:pt x="87" y="36"/>
                    <a:pt x="87" y="36"/>
                    <a:pt x="87" y="36"/>
                  </a:cubicBezTo>
                  <a:cubicBezTo>
                    <a:pt x="84" y="36"/>
                    <a:pt x="81" y="33"/>
                    <a:pt x="80" y="32"/>
                  </a:cubicBezTo>
                  <a:cubicBezTo>
                    <a:pt x="79" y="32"/>
                    <a:pt x="76" y="33"/>
                    <a:pt x="76" y="33"/>
                  </a:cubicBezTo>
                  <a:cubicBezTo>
                    <a:pt x="76" y="33"/>
                    <a:pt x="76" y="33"/>
                    <a:pt x="76" y="34"/>
                  </a:cubicBezTo>
                  <a:cubicBezTo>
                    <a:pt x="75" y="33"/>
                    <a:pt x="75" y="33"/>
                    <a:pt x="75" y="33"/>
                  </a:cubicBezTo>
                  <a:cubicBezTo>
                    <a:pt x="74" y="32"/>
                    <a:pt x="73" y="32"/>
                    <a:pt x="72" y="31"/>
                  </a:cubicBezTo>
                  <a:cubicBezTo>
                    <a:pt x="72" y="33"/>
                    <a:pt x="72" y="34"/>
                    <a:pt x="72" y="36"/>
                  </a:cubicBezTo>
                  <a:cubicBezTo>
                    <a:pt x="71" y="35"/>
                    <a:pt x="71" y="34"/>
                    <a:pt x="70" y="33"/>
                  </a:cubicBezTo>
                  <a:cubicBezTo>
                    <a:pt x="70" y="33"/>
                    <a:pt x="67" y="30"/>
                    <a:pt x="66" y="29"/>
                  </a:cubicBezTo>
                  <a:cubicBezTo>
                    <a:pt x="66" y="29"/>
                    <a:pt x="66" y="29"/>
                    <a:pt x="66" y="29"/>
                  </a:cubicBezTo>
                  <a:cubicBezTo>
                    <a:pt x="66" y="28"/>
                    <a:pt x="65" y="28"/>
                    <a:pt x="65" y="28"/>
                  </a:cubicBezTo>
                  <a:cubicBezTo>
                    <a:pt x="64" y="28"/>
                    <a:pt x="62" y="28"/>
                    <a:pt x="61" y="28"/>
                  </a:cubicBezTo>
                  <a:cubicBezTo>
                    <a:pt x="60" y="28"/>
                    <a:pt x="60" y="28"/>
                    <a:pt x="60" y="28"/>
                  </a:cubicBezTo>
                  <a:cubicBezTo>
                    <a:pt x="59" y="28"/>
                    <a:pt x="59" y="28"/>
                    <a:pt x="59" y="28"/>
                  </a:cubicBezTo>
                  <a:cubicBezTo>
                    <a:pt x="59" y="28"/>
                    <a:pt x="59" y="28"/>
                    <a:pt x="59" y="28"/>
                  </a:cubicBezTo>
                  <a:cubicBezTo>
                    <a:pt x="59" y="28"/>
                    <a:pt x="58" y="27"/>
                    <a:pt x="58" y="25"/>
                  </a:cubicBezTo>
                  <a:cubicBezTo>
                    <a:pt x="58" y="25"/>
                    <a:pt x="58" y="25"/>
                    <a:pt x="58" y="24"/>
                  </a:cubicBezTo>
                  <a:cubicBezTo>
                    <a:pt x="58" y="24"/>
                    <a:pt x="58" y="24"/>
                    <a:pt x="58" y="24"/>
                  </a:cubicBezTo>
                  <a:cubicBezTo>
                    <a:pt x="57" y="24"/>
                    <a:pt x="57" y="24"/>
                    <a:pt x="57" y="24"/>
                  </a:cubicBezTo>
                  <a:cubicBezTo>
                    <a:pt x="56" y="24"/>
                    <a:pt x="55" y="24"/>
                    <a:pt x="54" y="25"/>
                  </a:cubicBezTo>
                  <a:cubicBezTo>
                    <a:pt x="51" y="23"/>
                    <a:pt x="50" y="22"/>
                    <a:pt x="47" y="19"/>
                  </a:cubicBezTo>
                  <a:cubicBezTo>
                    <a:pt x="46" y="18"/>
                    <a:pt x="45" y="17"/>
                    <a:pt x="43" y="16"/>
                  </a:cubicBezTo>
                  <a:cubicBezTo>
                    <a:pt x="41" y="16"/>
                    <a:pt x="40" y="16"/>
                    <a:pt x="38" y="16"/>
                  </a:cubicBezTo>
                  <a:cubicBezTo>
                    <a:pt x="37" y="14"/>
                    <a:pt x="36" y="13"/>
                    <a:pt x="34" y="11"/>
                  </a:cubicBezTo>
                  <a:cubicBezTo>
                    <a:pt x="31" y="10"/>
                    <a:pt x="30" y="9"/>
                    <a:pt x="27" y="8"/>
                  </a:cubicBezTo>
                  <a:cubicBezTo>
                    <a:pt x="25" y="7"/>
                    <a:pt x="24" y="6"/>
                    <a:pt x="22" y="4"/>
                  </a:cubicBezTo>
                  <a:cubicBezTo>
                    <a:pt x="20" y="3"/>
                    <a:pt x="19" y="2"/>
                    <a:pt x="18" y="0"/>
                  </a:cubicBezTo>
                  <a:cubicBezTo>
                    <a:pt x="16" y="0"/>
                    <a:pt x="15" y="0"/>
                    <a:pt x="13" y="0"/>
                  </a:cubicBezTo>
                  <a:cubicBezTo>
                    <a:pt x="13" y="2"/>
                    <a:pt x="13" y="3"/>
                    <a:pt x="13" y="5"/>
                  </a:cubicBezTo>
                  <a:cubicBezTo>
                    <a:pt x="10" y="4"/>
                    <a:pt x="9" y="4"/>
                    <a:pt x="7" y="3"/>
                  </a:cubicBezTo>
                  <a:cubicBezTo>
                    <a:pt x="5" y="5"/>
                    <a:pt x="4" y="5"/>
                    <a:pt x="2" y="7"/>
                  </a:cubicBezTo>
                  <a:close/>
                </a:path>
              </a:pathLst>
            </a:custGeom>
            <a:solidFill>
              <a:srgbClr val="A7B3B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4" name="Freeform 10">
              <a:extLst>
                <a:ext uri="{FF2B5EF4-FFF2-40B4-BE49-F238E27FC236}">
                  <a16:creationId xmlns:a16="http://schemas.microsoft.com/office/drawing/2014/main" id="{F99F063D-A489-4221-BD9D-62FEB61F94BF}"/>
                </a:ext>
              </a:extLst>
            </p:cNvPr>
            <p:cNvSpPr>
              <a:spLocks/>
            </p:cNvSpPr>
            <p:nvPr/>
          </p:nvSpPr>
          <p:spPr bwMode="auto">
            <a:xfrm>
              <a:off x="2906" y="2469"/>
              <a:ext cx="135" cy="108"/>
            </a:xfrm>
            <a:custGeom>
              <a:avLst/>
              <a:gdLst>
                <a:gd name="T0" fmla="*/ 35 w 35"/>
                <a:gd name="T1" fmla="*/ 28 h 28"/>
                <a:gd name="T2" fmla="*/ 34 w 35"/>
                <a:gd name="T3" fmla="*/ 26 h 28"/>
                <a:gd name="T4" fmla="*/ 34 w 35"/>
                <a:gd name="T5" fmla="*/ 22 h 28"/>
                <a:gd name="T6" fmla="*/ 27 w 35"/>
                <a:gd name="T7" fmla="*/ 20 h 28"/>
                <a:gd name="T8" fmla="*/ 23 w 35"/>
                <a:gd name="T9" fmla="*/ 16 h 28"/>
                <a:gd name="T10" fmla="*/ 24 w 35"/>
                <a:gd name="T11" fmla="*/ 15 h 28"/>
                <a:gd name="T12" fmla="*/ 26 w 35"/>
                <a:gd name="T13" fmla="*/ 14 h 28"/>
                <a:gd name="T14" fmla="*/ 24 w 35"/>
                <a:gd name="T15" fmla="*/ 13 h 28"/>
                <a:gd name="T16" fmla="*/ 24 w 35"/>
                <a:gd name="T17" fmla="*/ 13 h 28"/>
                <a:gd name="T18" fmla="*/ 20 w 35"/>
                <a:gd name="T19" fmla="*/ 9 h 28"/>
                <a:gd name="T20" fmla="*/ 20 w 35"/>
                <a:gd name="T21" fmla="*/ 8 h 28"/>
                <a:gd name="T22" fmla="*/ 21 w 35"/>
                <a:gd name="T23" fmla="*/ 5 h 28"/>
                <a:gd name="T24" fmla="*/ 19 w 35"/>
                <a:gd name="T25" fmla="*/ 4 h 28"/>
                <a:gd name="T26" fmla="*/ 16 w 35"/>
                <a:gd name="T27" fmla="*/ 2 h 28"/>
                <a:gd name="T28" fmla="*/ 14 w 35"/>
                <a:gd name="T29" fmla="*/ 0 h 28"/>
                <a:gd name="T30" fmla="*/ 7 w 35"/>
                <a:gd name="T31" fmla="*/ 2 h 28"/>
                <a:gd name="T32" fmla="*/ 0 w 35"/>
                <a:gd name="T33" fmla="*/ 2 h 28"/>
                <a:gd name="T34" fmla="*/ 1 w 35"/>
                <a:gd name="T35" fmla="*/ 10 h 28"/>
                <a:gd name="T36" fmla="*/ 3 w 35"/>
                <a:gd name="T37" fmla="*/ 13 h 28"/>
                <a:gd name="T38" fmla="*/ 8 w 35"/>
                <a:gd name="T39" fmla="*/ 14 h 28"/>
                <a:gd name="T40" fmla="*/ 13 w 35"/>
                <a:gd name="T41" fmla="*/ 18 h 28"/>
                <a:gd name="T42" fmla="*/ 15 w 35"/>
                <a:gd name="T43" fmla="*/ 19 h 28"/>
                <a:gd name="T44" fmla="*/ 18 w 35"/>
                <a:gd name="T45" fmla="*/ 17 h 28"/>
                <a:gd name="T46" fmla="*/ 19 w 35"/>
                <a:gd name="T47" fmla="*/ 18 h 28"/>
                <a:gd name="T48" fmla="*/ 19 w 35"/>
                <a:gd name="T49" fmla="*/ 18 h 28"/>
                <a:gd name="T50" fmla="*/ 21 w 35"/>
                <a:gd name="T51" fmla="*/ 20 h 28"/>
                <a:gd name="T52" fmla="*/ 23 w 35"/>
                <a:gd name="T53" fmla="*/ 21 h 28"/>
                <a:gd name="T54" fmla="*/ 30 w 35"/>
                <a:gd name="T55" fmla="*/ 25 h 28"/>
                <a:gd name="T56" fmla="*/ 34 w 35"/>
                <a:gd name="T57" fmla="*/ 28 h 28"/>
                <a:gd name="T58" fmla="*/ 34 w 35"/>
                <a:gd name="T59" fmla="*/ 28 h 28"/>
                <a:gd name="T60" fmla="*/ 35 w 35"/>
                <a:gd name="T61" fmla="*/ 28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35" h="28">
                  <a:moveTo>
                    <a:pt x="35" y="28"/>
                  </a:moveTo>
                  <a:cubicBezTo>
                    <a:pt x="35" y="27"/>
                    <a:pt x="34" y="27"/>
                    <a:pt x="34" y="26"/>
                  </a:cubicBezTo>
                  <a:cubicBezTo>
                    <a:pt x="34" y="24"/>
                    <a:pt x="34" y="23"/>
                    <a:pt x="34" y="22"/>
                  </a:cubicBezTo>
                  <a:cubicBezTo>
                    <a:pt x="32" y="21"/>
                    <a:pt x="29" y="20"/>
                    <a:pt x="27" y="20"/>
                  </a:cubicBezTo>
                  <a:cubicBezTo>
                    <a:pt x="26" y="18"/>
                    <a:pt x="25" y="17"/>
                    <a:pt x="23" y="16"/>
                  </a:cubicBezTo>
                  <a:cubicBezTo>
                    <a:pt x="24" y="15"/>
                    <a:pt x="24" y="15"/>
                    <a:pt x="24" y="15"/>
                  </a:cubicBezTo>
                  <a:cubicBezTo>
                    <a:pt x="25" y="14"/>
                    <a:pt x="25" y="14"/>
                    <a:pt x="26" y="14"/>
                  </a:cubicBezTo>
                  <a:cubicBezTo>
                    <a:pt x="25" y="14"/>
                    <a:pt x="25" y="13"/>
                    <a:pt x="24" y="13"/>
                  </a:cubicBezTo>
                  <a:cubicBezTo>
                    <a:pt x="24" y="13"/>
                    <a:pt x="24" y="13"/>
                    <a:pt x="24" y="13"/>
                  </a:cubicBezTo>
                  <a:cubicBezTo>
                    <a:pt x="24" y="13"/>
                    <a:pt x="21" y="10"/>
                    <a:pt x="20" y="9"/>
                  </a:cubicBezTo>
                  <a:cubicBezTo>
                    <a:pt x="20" y="8"/>
                    <a:pt x="20" y="8"/>
                    <a:pt x="20" y="8"/>
                  </a:cubicBezTo>
                  <a:cubicBezTo>
                    <a:pt x="20" y="7"/>
                    <a:pt x="20" y="6"/>
                    <a:pt x="21" y="5"/>
                  </a:cubicBezTo>
                  <a:cubicBezTo>
                    <a:pt x="20" y="5"/>
                    <a:pt x="20" y="5"/>
                    <a:pt x="19" y="4"/>
                  </a:cubicBezTo>
                  <a:cubicBezTo>
                    <a:pt x="18" y="3"/>
                    <a:pt x="17" y="3"/>
                    <a:pt x="16" y="2"/>
                  </a:cubicBezTo>
                  <a:cubicBezTo>
                    <a:pt x="15" y="1"/>
                    <a:pt x="15" y="1"/>
                    <a:pt x="14" y="0"/>
                  </a:cubicBezTo>
                  <a:cubicBezTo>
                    <a:pt x="11" y="1"/>
                    <a:pt x="10" y="1"/>
                    <a:pt x="7" y="2"/>
                  </a:cubicBezTo>
                  <a:cubicBezTo>
                    <a:pt x="4" y="2"/>
                    <a:pt x="3" y="2"/>
                    <a:pt x="0" y="2"/>
                  </a:cubicBezTo>
                  <a:cubicBezTo>
                    <a:pt x="0" y="5"/>
                    <a:pt x="1" y="6"/>
                    <a:pt x="1" y="10"/>
                  </a:cubicBezTo>
                  <a:cubicBezTo>
                    <a:pt x="2" y="11"/>
                    <a:pt x="2" y="12"/>
                    <a:pt x="3" y="13"/>
                  </a:cubicBezTo>
                  <a:cubicBezTo>
                    <a:pt x="5" y="14"/>
                    <a:pt x="6" y="14"/>
                    <a:pt x="8" y="14"/>
                  </a:cubicBezTo>
                  <a:cubicBezTo>
                    <a:pt x="10" y="15"/>
                    <a:pt x="11" y="16"/>
                    <a:pt x="13" y="18"/>
                  </a:cubicBezTo>
                  <a:cubicBezTo>
                    <a:pt x="14" y="18"/>
                    <a:pt x="14" y="18"/>
                    <a:pt x="15" y="19"/>
                  </a:cubicBezTo>
                  <a:cubicBezTo>
                    <a:pt x="16" y="18"/>
                    <a:pt x="17" y="18"/>
                    <a:pt x="18" y="17"/>
                  </a:cubicBezTo>
                  <a:cubicBezTo>
                    <a:pt x="18" y="18"/>
                    <a:pt x="18" y="18"/>
                    <a:pt x="19" y="18"/>
                  </a:cubicBezTo>
                  <a:cubicBezTo>
                    <a:pt x="19" y="18"/>
                    <a:pt x="19" y="18"/>
                    <a:pt x="19" y="18"/>
                  </a:cubicBezTo>
                  <a:cubicBezTo>
                    <a:pt x="20" y="19"/>
                    <a:pt x="20" y="19"/>
                    <a:pt x="21" y="20"/>
                  </a:cubicBezTo>
                  <a:cubicBezTo>
                    <a:pt x="22" y="20"/>
                    <a:pt x="22" y="21"/>
                    <a:pt x="23" y="21"/>
                  </a:cubicBezTo>
                  <a:cubicBezTo>
                    <a:pt x="24" y="22"/>
                    <a:pt x="29" y="25"/>
                    <a:pt x="30" y="25"/>
                  </a:cubicBezTo>
                  <a:cubicBezTo>
                    <a:pt x="32" y="26"/>
                    <a:pt x="33" y="27"/>
                    <a:pt x="34" y="28"/>
                  </a:cubicBezTo>
                  <a:cubicBezTo>
                    <a:pt x="34" y="28"/>
                    <a:pt x="34" y="28"/>
                    <a:pt x="34" y="28"/>
                  </a:cubicBezTo>
                  <a:cubicBezTo>
                    <a:pt x="34" y="28"/>
                    <a:pt x="34" y="28"/>
                    <a:pt x="35" y="28"/>
                  </a:cubicBezTo>
                  <a:close/>
                </a:path>
              </a:pathLst>
            </a:custGeom>
            <a:solidFill>
              <a:srgbClr val="82C9E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5" name="Freeform 11">
              <a:extLst>
                <a:ext uri="{FF2B5EF4-FFF2-40B4-BE49-F238E27FC236}">
                  <a16:creationId xmlns:a16="http://schemas.microsoft.com/office/drawing/2014/main" id="{B8214D37-6801-42F1-88AE-136171E13544}"/>
                </a:ext>
              </a:extLst>
            </p:cNvPr>
            <p:cNvSpPr>
              <a:spLocks/>
            </p:cNvSpPr>
            <p:nvPr/>
          </p:nvSpPr>
          <p:spPr bwMode="auto">
            <a:xfrm>
              <a:off x="3304" y="3223"/>
              <a:ext cx="50" cy="77"/>
            </a:xfrm>
            <a:custGeom>
              <a:avLst/>
              <a:gdLst>
                <a:gd name="T0" fmla="*/ 10 w 13"/>
                <a:gd name="T1" fmla="*/ 8 h 20"/>
                <a:gd name="T2" fmla="*/ 8 w 13"/>
                <a:gd name="T3" fmla="*/ 3 h 20"/>
                <a:gd name="T4" fmla="*/ 5 w 13"/>
                <a:gd name="T5" fmla="*/ 1 h 20"/>
                <a:gd name="T6" fmla="*/ 2 w 13"/>
                <a:gd name="T7" fmla="*/ 8 h 20"/>
                <a:gd name="T8" fmla="*/ 1 w 13"/>
                <a:gd name="T9" fmla="*/ 13 h 20"/>
                <a:gd name="T10" fmla="*/ 0 w 13"/>
                <a:gd name="T11" fmla="*/ 13 h 20"/>
                <a:gd name="T12" fmla="*/ 0 w 13"/>
                <a:gd name="T13" fmla="*/ 13 h 20"/>
                <a:gd name="T14" fmla="*/ 3 w 13"/>
                <a:gd name="T15" fmla="*/ 19 h 20"/>
                <a:gd name="T16" fmla="*/ 6 w 13"/>
                <a:gd name="T17" fmla="*/ 19 h 20"/>
                <a:gd name="T18" fmla="*/ 9 w 13"/>
                <a:gd name="T19" fmla="*/ 20 h 20"/>
                <a:gd name="T20" fmla="*/ 9 w 13"/>
                <a:gd name="T21" fmla="*/ 16 h 20"/>
                <a:gd name="T22" fmla="*/ 13 w 13"/>
                <a:gd name="T23" fmla="*/ 16 h 20"/>
                <a:gd name="T24" fmla="*/ 11 w 13"/>
                <a:gd name="T25" fmla="*/ 11 h 20"/>
                <a:gd name="T26" fmla="*/ 10 w 13"/>
                <a:gd name="T27" fmla="*/ 8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 h="20">
                  <a:moveTo>
                    <a:pt x="10" y="8"/>
                  </a:moveTo>
                  <a:cubicBezTo>
                    <a:pt x="9" y="6"/>
                    <a:pt x="9" y="5"/>
                    <a:pt x="8" y="3"/>
                  </a:cubicBezTo>
                  <a:cubicBezTo>
                    <a:pt x="8" y="3"/>
                    <a:pt x="5" y="0"/>
                    <a:pt x="5" y="1"/>
                  </a:cubicBezTo>
                  <a:cubicBezTo>
                    <a:pt x="4" y="2"/>
                    <a:pt x="2" y="7"/>
                    <a:pt x="2" y="8"/>
                  </a:cubicBezTo>
                  <a:cubicBezTo>
                    <a:pt x="1" y="8"/>
                    <a:pt x="1" y="13"/>
                    <a:pt x="1" y="13"/>
                  </a:cubicBezTo>
                  <a:cubicBezTo>
                    <a:pt x="0" y="13"/>
                    <a:pt x="0" y="13"/>
                    <a:pt x="0" y="13"/>
                  </a:cubicBezTo>
                  <a:cubicBezTo>
                    <a:pt x="0" y="13"/>
                    <a:pt x="0" y="13"/>
                    <a:pt x="0" y="13"/>
                  </a:cubicBezTo>
                  <a:cubicBezTo>
                    <a:pt x="1" y="15"/>
                    <a:pt x="2" y="16"/>
                    <a:pt x="3" y="19"/>
                  </a:cubicBezTo>
                  <a:cubicBezTo>
                    <a:pt x="4" y="19"/>
                    <a:pt x="4" y="19"/>
                    <a:pt x="6" y="19"/>
                  </a:cubicBezTo>
                  <a:cubicBezTo>
                    <a:pt x="7" y="19"/>
                    <a:pt x="8" y="19"/>
                    <a:pt x="9" y="20"/>
                  </a:cubicBezTo>
                  <a:cubicBezTo>
                    <a:pt x="9" y="18"/>
                    <a:pt x="9" y="18"/>
                    <a:pt x="9" y="16"/>
                  </a:cubicBezTo>
                  <a:cubicBezTo>
                    <a:pt x="11" y="16"/>
                    <a:pt x="11" y="16"/>
                    <a:pt x="13" y="16"/>
                  </a:cubicBezTo>
                  <a:cubicBezTo>
                    <a:pt x="12" y="14"/>
                    <a:pt x="12" y="13"/>
                    <a:pt x="11" y="11"/>
                  </a:cubicBezTo>
                  <a:cubicBezTo>
                    <a:pt x="11" y="10"/>
                    <a:pt x="11" y="9"/>
                    <a:pt x="10" y="8"/>
                  </a:cubicBezTo>
                  <a:close/>
                </a:path>
              </a:pathLst>
            </a:custGeom>
            <a:solidFill>
              <a:srgbClr val="A7B3B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6" name="Freeform 12">
              <a:extLst>
                <a:ext uri="{FF2B5EF4-FFF2-40B4-BE49-F238E27FC236}">
                  <a16:creationId xmlns:a16="http://schemas.microsoft.com/office/drawing/2014/main" id="{628E0011-5CBB-4019-B484-3D8830926645}"/>
                </a:ext>
              </a:extLst>
            </p:cNvPr>
            <p:cNvSpPr>
              <a:spLocks/>
            </p:cNvSpPr>
            <p:nvPr/>
          </p:nvSpPr>
          <p:spPr bwMode="auto">
            <a:xfrm>
              <a:off x="2972" y="2442"/>
              <a:ext cx="231" cy="166"/>
            </a:xfrm>
            <a:custGeom>
              <a:avLst/>
              <a:gdLst>
                <a:gd name="T0" fmla="*/ 55 w 60"/>
                <a:gd name="T1" fmla="*/ 20 h 43"/>
                <a:gd name="T2" fmla="*/ 60 w 60"/>
                <a:gd name="T3" fmla="*/ 22 h 43"/>
                <a:gd name="T4" fmla="*/ 55 w 60"/>
                <a:gd name="T5" fmla="*/ 17 h 43"/>
                <a:gd name="T6" fmla="*/ 55 w 60"/>
                <a:gd name="T7" fmla="*/ 13 h 43"/>
                <a:gd name="T8" fmla="*/ 57 w 60"/>
                <a:gd name="T9" fmla="*/ 16 h 43"/>
                <a:gd name="T10" fmla="*/ 56 w 60"/>
                <a:gd name="T11" fmla="*/ 10 h 43"/>
                <a:gd name="T12" fmla="*/ 53 w 60"/>
                <a:gd name="T13" fmla="*/ 11 h 43"/>
                <a:gd name="T14" fmla="*/ 51 w 60"/>
                <a:gd name="T15" fmla="*/ 14 h 43"/>
                <a:gd name="T16" fmla="*/ 51 w 60"/>
                <a:gd name="T17" fmla="*/ 10 h 43"/>
                <a:gd name="T18" fmla="*/ 48 w 60"/>
                <a:gd name="T19" fmla="*/ 14 h 43"/>
                <a:gd name="T20" fmla="*/ 45 w 60"/>
                <a:gd name="T21" fmla="*/ 9 h 43"/>
                <a:gd name="T22" fmla="*/ 38 w 60"/>
                <a:gd name="T23" fmla="*/ 1 h 43"/>
                <a:gd name="T24" fmla="*/ 36 w 60"/>
                <a:gd name="T25" fmla="*/ 3 h 43"/>
                <a:gd name="T26" fmla="*/ 32 w 60"/>
                <a:gd name="T27" fmla="*/ 9 h 43"/>
                <a:gd name="T28" fmla="*/ 31 w 60"/>
                <a:gd name="T29" fmla="*/ 9 h 43"/>
                <a:gd name="T30" fmla="*/ 23 w 60"/>
                <a:gd name="T31" fmla="*/ 8 h 43"/>
                <a:gd name="T32" fmla="*/ 17 w 60"/>
                <a:gd name="T33" fmla="*/ 2 h 43"/>
                <a:gd name="T34" fmla="*/ 14 w 60"/>
                <a:gd name="T35" fmla="*/ 0 h 43"/>
                <a:gd name="T36" fmla="*/ 12 w 60"/>
                <a:gd name="T37" fmla="*/ 2 h 43"/>
                <a:gd name="T38" fmla="*/ 17 w 60"/>
                <a:gd name="T39" fmla="*/ 6 h 43"/>
                <a:gd name="T40" fmla="*/ 17 w 60"/>
                <a:gd name="T41" fmla="*/ 6 h 43"/>
                <a:gd name="T42" fmla="*/ 17 w 60"/>
                <a:gd name="T43" fmla="*/ 10 h 43"/>
                <a:gd name="T44" fmla="*/ 10 w 60"/>
                <a:gd name="T45" fmla="*/ 10 h 43"/>
                <a:gd name="T46" fmla="*/ 4 w 60"/>
                <a:gd name="T47" fmla="*/ 7 h 43"/>
                <a:gd name="T48" fmla="*/ 0 w 60"/>
                <a:gd name="T49" fmla="*/ 6 h 43"/>
                <a:gd name="T50" fmla="*/ 1 w 60"/>
                <a:gd name="T51" fmla="*/ 7 h 43"/>
                <a:gd name="T52" fmla="*/ 4 w 60"/>
                <a:gd name="T53" fmla="*/ 10 h 43"/>
                <a:gd name="T54" fmla="*/ 7 w 60"/>
                <a:gd name="T55" fmla="*/ 11 h 43"/>
                <a:gd name="T56" fmla="*/ 6 w 60"/>
                <a:gd name="T57" fmla="*/ 12 h 43"/>
                <a:gd name="T58" fmla="*/ 5 w 60"/>
                <a:gd name="T59" fmla="*/ 15 h 43"/>
                <a:gd name="T60" fmla="*/ 7 w 60"/>
                <a:gd name="T61" fmla="*/ 17 h 43"/>
                <a:gd name="T62" fmla="*/ 9 w 60"/>
                <a:gd name="T63" fmla="*/ 18 h 43"/>
                <a:gd name="T64" fmla="*/ 14 w 60"/>
                <a:gd name="T65" fmla="*/ 20 h 43"/>
                <a:gd name="T66" fmla="*/ 12 w 60"/>
                <a:gd name="T67" fmla="*/ 21 h 43"/>
                <a:gd name="T68" fmla="*/ 10 w 60"/>
                <a:gd name="T69" fmla="*/ 23 h 43"/>
                <a:gd name="T70" fmla="*/ 12 w 60"/>
                <a:gd name="T71" fmla="*/ 25 h 43"/>
                <a:gd name="T72" fmla="*/ 19 w 60"/>
                <a:gd name="T73" fmla="*/ 27 h 43"/>
                <a:gd name="T74" fmla="*/ 19 w 60"/>
                <a:gd name="T75" fmla="*/ 28 h 43"/>
                <a:gd name="T76" fmla="*/ 20 w 60"/>
                <a:gd name="T77" fmla="*/ 32 h 43"/>
                <a:gd name="T78" fmla="*/ 20 w 60"/>
                <a:gd name="T79" fmla="*/ 34 h 43"/>
                <a:gd name="T80" fmla="*/ 24 w 60"/>
                <a:gd name="T81" fmla="*/ 30 h 43"/>
                <a:gd name="T82" fmla="*/ 30 w 60"/>
                <a:gd name="T83" fmla="*/ 27 h 43"/>
                <a:gd name="T84" fmla="*/ 30 w 60"/>
                <a:gd name="T85" fmla="*/ 27 h 43"/>
                <a:gd name="T86" fmla="*/ 35 w 60"/>
                <a:gd name="T87" fmla="*/ 26 h 43"/>
                <a:gd name="T88" fmla="*/ 41 w 60"/>
                <a:gd name="T89" fmla="*/ 32 h 43"/>
                <a:gd name="T90" fmla="*/ 40 w 60"/>
                <a:gd name="T91" fmla="*/ 33 h 43"/>
                <a:gd name="T92" fmla="*/ 38 w 60"/>
                <a:gd name="T93" fmla="*/ 34 h 43"/>
                <a:gd name="T94" fmla="*/ 40 w 60"/>
                <a:gd name="T95" fmla="*/ 36 h 43"/>
                <a:gd name="T96" fmla="*/ 39 w 60"/>
                <a:gd name="T97" fmla="*/ 37 h 43"/>
                <a:gd name="T98" fmla="*/ 37 w 60"/>
                <a:gd name="T99" fmla="*/ 39 h 43"/>
                <a:gd name="T100" fmla="*/ 40 w 60"/>
                <a:gd name="T101" fmla="*/ 40 h 43"/>
                <a:gd name="T102" fmla="*/ 45 w 60"/>
                <a:gd name="T103" fmla="*/ 43 h 43"/>
                <a:gd name="T104" fmla="*/ 47 w 60"/>
                <a:gd name="T105" fmla="*/ 43 h 43"/>
                <a:gd name="T106" fmla="*/ 47 w 60"/>
                <a:gd name="T107" fmla="*/ 43 h 43"/>
                <a:gd name="T108" fmla="*/ 46 w 60"/>
                <a:gd name="T109" fmla="*/ 37 h 43"/>
                <a:gd name="T110" fmla="*/ 48 w 60"/>
                <a:gd name="T111" fmla="*/ 38 h 43"/>
                <a:gd name="T112" fmla="*/ 50 w 60"/>
                <a:gd name="T113" fmla="*/ 35 h 43"/>
                <a:gd name="T114" fmla="*/ 50 w 60"/>
                <a:gd name="T115" fmla="*/ 31 h 43"/>
                <a:gd name="T116" fmla="*/ 50 w 60"/>
                <a:gd name="T117" fmla="*/ 23 h 43"/>
                <a:gd name="T118" fmla="*/ 55 w 60"/>
                <a:gd name="T119" fmla="*/ 20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60" h="43">
                  <a:moveTo>
                    <a:pt x="55" y="20"/>
                  </a:moveTo>
                  <a:cubicBezTo>
                    <a:pt x="57" y="21"/>
                    <a:pt x="58" y="22"/>
                    <a:pt x="60" y="22"/>
                  </a:cubicBezTo>
                  <a:cubicBezTo>
                    <a:pt x="58" y="20"/>
                    <a:pt x="57" y="19"/>
                    <a:pt x="55" y="17"/>
                  </a:cubicBezTo>
                  <a:cubicBezTo>
                    <a:pt x="55" y="16"/>
                    <a:pt x="55" y="15"/>
                    <a:pt x="55" y="13"/>
                  </a:cubicBezTo>
                  <a:cubicBezTo>
                    <a:pt x="56" y="15"/>
                    <a:pt x="56" y="15"/>
                    <a:pt x="57" y="16"/>
                  </a:cubicBezTo>
                  <a:cubicBezTo>
                    <a:pt x="57" y="14"/>
                    <a:pt x="57" y="12"/>
                    <a:pt x="56" y="10"/>
                  </a:cubicBezTo>
                  <a:cubicBezTo>
                    <a:pt x="55" y="10"/>
                    <a:pt x="55" y="10"/>
                    <a:pt x="53" y="11"/>
                  </a:cubicBezTo>
                  <a:cubicBezTo>
                    <a:pt x="53" y="12"/>
                    <a:pt x="52" y="13"/>
                    <a:pt x="51" y="14"/>
                  </a:cubicBezTo>
                  <a:cubicBezTo>
                    <a:pt x="51" y="13"/>
                    <a:pt x="51" y="12"/>
                    <a:pt x="51" y="10"/>
                  </a:cubicBezTo>
                  <a:cubicBezTo>
                    <a:pt x="50" y="12"/>
                    <a:pt x="49" y="12"/>
                    <a:pt x="48" y="14"/>
                  </a:cubicBezTo>
                  <a:cubicBezTo>
                    <a:pt x="47" y="12"/>
                    <a:pt x="46" y="11"/>
                    <a:pt x="45" y="9"/>
                  </a:cubicBezTo>
                  <a:cubicBezTo>
                    <a:pt x="45" y="9"/>
                    <a:pt x="42" y="5"/>
                    <a:pt x="38" y="1"/>
                  </a:cubicBezTo>
                  <a:cubicBezTo>
                    <a:pt x="37" y="2"/>
                    <a:pt x="37" y="2"/>
                    <a:pt x="36" y="3"/>
                  </a:cubicBezTo>
                  <a:cubicBezTo>
                    <a:pt x="34" y="5"/>
                    <a:pt x="34" y="7"/>
                    <a:pt x="32" y="9"/>
                  </a:cubicBezTo>
                  <a:cubicBezTo>
                    <a:pt x="31" y="9"/>
                    <a:pt x="31" y="9"/>
                    <a:pt x="31" y="9"/>
                  </a:cubicBezTo>
                  <a:cubicBezTo>
                    <a:pt x="31" y="9"/>
                    <a:pt x="26" y="9"/>
                    <a:pt x="23" y="8"/>
                  </a:cubicBezTo>
                  <a:cubicBezTo>
                    <a:pt x="21" y="8"/>
                    <a:pt x="20" y="6"/>
                    <a:pt x="17" y="2"/>
                  </a:cubicBezTo>
                  <a:cubicBezTo>
                    <a:pt x="16" y="1"/>
                    <a:pt x="15" y="0"/>
                    <a:pt x="14" y="0"/>
                  </a:cubicBezTo>
                  <a:cubicBezTo>
                    <a:pt x="13" y="1"/>
                    <a:pt x="13" y="1"/>
                    <a:pt x="12" y="2"/>
                  </a:cubicBezTo>
                  <a:cubicBezTo>
                    <a:pt x="14" y="3"/>
                    <a:pt x="15" y="4"/>
                    <a:pt x="17" y="6"/>
                  </a:cubicBezTo>
                  <a:cubicBezTo>
                    <a:pt x="17" y="6"/>
                    <a:pt x="17" y="6"/>
                    <a:pt x="17" y="6"/>
                  </a:cubicBezTo>
                  <a:cubicBezTo>
                    <a:pt x="17" y="8"/>
                    <a:pt x="17" y="8"/>
                    <a:pt x="17" y="10"/>
                  </a:cubicBezTo>
                  <a:cubicBezTo>
                    <a:pt x="14" y="10"/>
                    <a:pt x="13" y="10"/>
                    <a:pt x="10" y="10"/>
                  </a:cubicBezTo>
                  <a:cubicBezTo>
                    <a:pt x="8" y="9"/>
                    <a:pt x="6" y="8"/>
                    <a:pt x="4" y="7"/>
                  </a:cubicBezTo>
                  <a:cubicBezTo>
                    <a:pt x="2" y="7"/>
                    <a:pt x="1" y="7"/>
                    <a:pt x="0" y="6"/>
                  </a:cubicBezTo>
                  <a:cubicBezTo>
                    <a:pt x="0" y="7"/>
                    <a:pt x="0" y="7"/>
                    <a:pt x="1" y="7"/>
                  </a:cubicBezTo>
                  <a:cubicBezTo>
                    <a:pt x="2" y="8"/>
                    <a:pt x="2" y="9"/>
                    <a:pt x="4" y="10"/>
                  </a:cubicBezTo>
                  <a:cubicBezTo>
                    <a:pt x="5" y="10"/>
                    <a:pt x="5" y="11"/>
                    <a:pt x="7" y="11"/>
                  </a:cubicBezTo>
                  <a:cubicBezTo>
                    <a:pt x="6" y="12"/>
                    <a:pt x="6" y="12"/>
                    <a:pt x="6" y="12"/>
                  </a:cubicBezTo>
                  <a:cubicBezTo>
                    <a:pt x="6" y="12"/>
                    <a:pt x="5" y="14"/>
                    <a:pt x="5" y="15"/>
                  </a:cubicBezTo>
                  <a:cubicBezTo>
                    <a:pt x="5" y="15"/>
                    <a:pt x="6" y="16"/>
                    <a:pt x="7" y="17"/>
                  </a:cubicBezTo>
                  <a:cubicBezTo>
                    <a:pt x="8" y="17"/>
                    <a:pt x="8" y="18"/>
                    <a:pt x="9" y="18"/>
                  </a:cubicBezTo>
                  <a:cubicBezTo>
                    <a:pt x="11" y="19"/>
                    <a:pt x="12" y="19"/>
                    <a:pt x="14" y="20"/>
                  </a:cubicBezTo>
                  <a:cubicBezTo>
                    <a:pt x="13" y="20"/>
                    <a:pt x="13" y="21"/>
                    <a:pt x="12" y="21"/>
                  </a:cubicBezTo>
                  <a:cubicBezTo>
                    <a:pt x="11" y="22"/>
                    <a:pt x="11" y="22"/>
                    <a:pt x="10" y="23"/>
                  </a:cubicBezTo>
                  <a:cubicBezTo>
                    <a:pt x="11" y="24"/>
                    <a:pt x="11" y="24"/>
                    <a:pt x="12" y="25"/>
                  </a:cubicBezTo>
                  <a:cubicBezTo>
                    <a:pt x="15" y="26"/>
                    <a:pt x="16" y="26"/>
                    <a:pt x="19" y="27"/>
                  </a:cubicBezTo>
                  <a:cubicBezTo>
                    <a:pt x="19" y="27"/>
                    <a:pt x="19" y="27"/>
                    <a:pt x="19" y="28"/>
                  </a:cubicBezTo>
                  <a:cubicBezTo>
                    <a:pt x="19" y="30"/>
                    <a:pt x="19" y="31"/>
                    <a:pt x="20" y="32"/>
                  </a:cubicBezTo>
                  <a:cubicBezTo>
                    <a:pt x="20" y="33"/>
                    <a:pt x="20" y="33"/>
                    <a:pt x="20" y="34"/>
                  </a:cubicBezTo>
                  <a:cubicBezTo>
                    <a:pt x="22" y="32"/>
                    <a:pt x="23" y="32"/>
                    <a:pt x="24" y="30"/>
                  </a:cubicBezTo>
                  <a:cubicBezTo>
                    <a:pt x="27" y="29"/>
                    <a:pt x="28" y="28"/>
                    <a:pt x="30" y="27"/>
                  </a:cubicBezTo>
                  <a:cubicBezTo>
                    <a:pt x="30" y="27"/>
                    <a:pt x="30" y="27"/>
                    <a:pt x="30" y="27"/>
                  </a:cubicBezTo>
                  <a:cubicBezTo>
                    <a:pt x="32" y="26"/>
                    <a:pt x="33" y="26"/>
                    <a:pt x="35" y="26"/>
                  </a:cubicBezTo>
                  <a:cubicBezTo>
                    <a:pt x="37" y="28"/>
                    <a:pt x="39" y="29"/>
                    <a:pt x="41" y="32"/>
                  </a:cubicBezTo>
                  <a:cubicBezTo>
                    <a:pt x="41" y="32"/>
                    <a:pt x="41" y="32"/>
                    <a:pt x="40" y="33"/>
                  </a:cubicBezTo>
                  <a:cubicBezTo>
                    <a:pt x="39" y="33"/>
                    <a:pt x="39" y="34"/>
                    <a:pt x="38" y="34"/>
                  </a:cubicBezTo>
                  <a:cubicBezTo>
                    <a:pt x="39" y="35"/>
                    <a:pt x="39" y="35"/>
                    <a:pt x="40" y="36"/>
                  </a:cubicBezTo>
                  <a:cubicBezTo>
                    <a:pt x="40" y="36"/>
                    <a:pt x="40" y="36"/>
                    <a:pt x="39" y="37"/>
                  </a:cubicBezTo>
                  <a:cubicBezTo>
                    <a:pt x="39" y="38"/>
                    <a:pt x="38" y="38"/>
                    <a:pt x="37" y="39"/>
                  </a:cubicBezTo>
                  <a:cubicBezTo>
                    <a:pt x="38" y="39"/>
                    <a:pt x="39" y="40"/>
                    <a:pt x="40" y="40"/>
                  </a:cubicBezTo>
                  <a:cubicBezTo>
                    <a:pt x="42" y="41"/>
                    <a:pt x="43" y="42"/>
                    <a:pt x="45" y="43"/>
                  </a:cubicBezTo>
                  <a:cubicBezTo>
                    <a:pt x="45" y="43"/>
                    <a:pt x="46" y="43"/>
                    <a:pt x="47" y="43"/>
                  </a:cubicBezTo>
                  <a:cubicBezTo>
                    <a:pt x="47" y="43"/>
                    <a:pt x="47" y="43"/>
                    <a:pt x="47" y="43"/>
                  </a:cubicBezTo>
                  <a:cubicBezTo>
                    <a:pt x="46" y="38"/>
                    <a:pt x="46" y="37"/>
                    <a:pt x="46" y="37"/>
                  </a:cubicBezTo>
                  <a:cubicBezTo>
                    <a:pt x="47" y="37"/>
                    <a:pt x="47" y="37"/>
                    <a:pt x="48" y="38"/>
                  </a:cubicBezTo>
                  <a:cubicBezTo>
                    <a:pt x="49" y="37"/>
                    <a:pt x="49" y="36"/>
                    <a:pt x="50" y="35"/>
                  </a:cubicBezTo>
                  <a:cubicBezTo>
                    <a:pt x="50" y="33"/>
                    <a:pt x="50" y="33"/>
                    <a:pt x="50" y="31"/>
                  </a:cubicBezTo>
                  <a:cubicBezTo>
                    <a:pt x="50" y="31"/>
                    <a:pt x="50" y="28"/>
                    <a:pt x="50" y="23"/>
                  </a:cubicBezTo>
                  <a:cubicBezTo>
                    <a:pt x="51" y="18"/>
                    <a:pt x="55" y="20"/>
                    <a:pt x="55" y="20"/>
                  </a:cubicBezTo>
                  <a:close/>
                </a:path>
              </a:pathLst>
            </a:custGeom>
            <a:solidFill>
              <a:srgbClr val="43B9E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7" name="Freeform 13">
              <a:extLst>
                <a:ext uri="{FF2B5EF4-FFF2-40B4-BE49-F238E27FC236}">
                  <a16:creationId xmlns:a16="http://schemas.microsoft.com/office/drawing/2014/main" id="{595FCA37-DA50-4D29-9897-4D0853210517}"/>
                </a:ext>
              </a:extLst>
            </p:cNvPr>
            <p:cNvSpPr>
              <a:spLocks/>
            </p:cNvSpPr>
            <p:nvPr/>
          </p:nvSpPr>
          <p:spPr bwMode="auto">
            <a:xfrm>
              <a:off x="2972" y="2546"/>
              <a:ext cx="50" cy="31"/>
            </a:xfrm>
            <a:custGeom>
              <a:avLst/>
              <a:gdLst>
                <a:gd name="T0" fmla="*/ 12 w 13"/>
                <a:gd name="T1" fmla="*/ 7 h 8"/>
                <a:gd name="T2" fmla="*/ 10 w 13"/>
                <a:gd name="T3" fmla="*/ 5 h 8"/>
                <a:gd name="T4" fmla="*/ 3 w 13"/>
                <a:gd name="T5" fmla="*/ 2 h 8"/>
                <a:gd name="T6" fmla="*/ 3 w 13"/>
                <a:gd name="T7" fmla="*/ 2 h 8"/>
                <a:gd name="T8" fmla="*/ 2 w 13"/>
                <a:gd name="T9" fmla="*/ 1 h 8"/>
                <a:gd name="T10" fmla="*/ 1 w 13"/>
                <a:gd name="T11" fmla="*/ 0 h 8"/>
                <a:gd name="T12" fmla="*/ 0 w 13"/>
                <a:gd name="T13" fmla="*/ 0 h 8"/>
                <a:gd name="T14" fmla="*/ 1 w 13"/>
                <a:gd name="T15" fmla="*/ 1 h 8"/>
                <a:gd name="T16" fmla="*/ 4 w 13"/>
                <a:gd name="T17" fmla="*/ 6 h 8"/>
                <a:gd name="T18" fmla="*/ 6 w 13"/>
                <a:gd name="T19" fmla="*/ 6 h 8"/>
                <a:gd name="T20" fmla="*/ 8 w 13"/>
                <a:gd name="T21" fmla="*/ 7 h 8"/>
                <a:gd name="T22" fmla="*/ 13 w 13"/>
                <a:gd name="T23" fmla="*/ 8 h 8"/>
                <a:gd name="T24" fmla="*/ 12 w 13"/>
                <a:gd name="T25" fmla="*/ 7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 h="8">
                  <a:moveTo>
                    <a:pt x="12" y="7"/>
                  </a:moveTo>
                  <a:cubicBezTo>
                    <a:pt x="11" y="6"/>
                    <a:pt x="10" y="6"/>
                    <a:pt x="10" y="5"/>
                  </a:cubicBezTo>
                  <a:cubicBezTo>
                    <a:pt x="3" y="2"/>
                    <a:pt x="3" y="2"/>
                    <a:pt x="3" y="2"/>
                  </a:cubicBezTo>
                  <a:cubicBezTo>
                    <a:pt x="3" y="2"/>
                    <a:pt x="3" y="2"/>
                    <a:pt x="3" y="2"/>
                  </a:cubicBezTo>
                  <a:cubicBezTo>
                    <a:pt x="3" y="2"/>
                    <a:pt x="2" y="1"/>
                    <a:pt x="2" y="1"/>
                  </a:cubicBezTo>
                  <a:cubicBezTo>
                    <a:pt x="2" y="1"/>
                    <a:pt x="1" y="0"/>
                    <a:pt x="1" y="0"/>
                  </a:cubicBezTo>
                  <a:cubicBezTo>
                    <a:pt x="0" y="0"/>
                    <a:pt x="0" y="0"/>
                    <a:pt x="0" y="0"/>
                  </a:cubicBezTo>
                  <a:cubicBezTo>
                    <a:pt x="0" y="1"/>
                    <a:pt x="1" y="1"/>
                    <a:pt x="1" y="1"/>
                  </a:cubicBezTo>
                  <a:cubicBezTo>
                    <a:pt x="2" y="3"/>
                    <a:pt x="3" y="4"/>
                    <a:pt x="4" y="6"/>
                  </a:cubicBezTo>
                  <a:cubicBezTo>
                    <a:pt x="5" y="6"/>
                    <a:pt x="5" y="6"/>
                    <a:pt x="6" y="6"/>
                  </a:cubicBezTo>
                  <a:cubicBezTo>
                    <a:pt x="8" y="7"/>
                    <a:pt x="8" y="7"/>
                    <a:pt x="8" y="7"/>
                  </a:cubicBezTo>
                  <a:cubicBezTo>
                    <a:pt x="10" y="7"/>
                    <a:pt x="11" y="8"/>
                    <a:pt x="13" y="8"/>
                  </a:cubicBezTo>
                  <a:cubicBezTo>
                    <a:pt x="12" y="8"/>
                    <a:pt x="12" y="7"/>
                    <a:pt x="12" y="7"/>
                  </a:cubicBezTo>
                  <a:close/>
                </a:path>
              </a:pathLst>
            </a:custGeom>
            <a:solidFill>
              <a:srgbClr val="43B9E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8" name="Freeform 14">
              <a:extLst>
                <a:ext uri="{FF2B5EF4-FFF2-40B4-BE49-F238E27FC236}">
                  <a16:creationId xmlns:a16="http://schemas.microsoft.com/office/drawing/2014/main" id="{335CFE54-2373-43C9-BC7B-69C42B0DECBB}"/>
                </a:ext>
              </a:extLst>
            </p:cNvPr>
            <p:cNvSpPr>
              <a:spLocks/>
            </p:cNvSpPr>
            <p:nvPr/>
          </p:nvSpPr>
          <p:spPr bwMode="auto">
            <a:xfrm>
              <a:off x="2732" y="2353"/>
              <a:ext cx="298" cy="120"/>
            </a:xfrm>
            <a:custGeom>
              <a:avLst/>
              <a:gdLst>
                <a:gd name="T0" fmla="*/ 38 w 77"/>
                <a:gd name="T1" fmla="*/ 10 h 31"/>
                <a:gd name="T2" fmla="*/ 31 w 77"/>
                <a:gd name="T3" fmla="*/ 6 h 31"/>
                <a:gd name="T4" fmla="*/ 27 w 77"/>
                <a:gd name="T5" fmla="*/ 5 h 31"/>
                <a:gd name="T6" fmla="*/ 25 w 77"/>
                <a:gd name="T7" fmla="*/ 5 h 31"/>
                <a:gd name="T8" fmla="*/ 24 w 77"/>
                <a:gd name="T9" fmla="*/ 5 h 31"/>
                <a:gd name="T10" fmla="*/ 12 w 77"/>
                <a:gd name="T11" fmla="*/ 3 h 31"/>
                <a:gd name="T12" fmla="*/ 2 w 77"/>
                <a:gd name="T13" fmla="*/ 0 h 31"/>
                <a:gd name="T14" fmla="*/ 0 w 77"/>
                <a:gd name="T15" fmla="*/ 3 h 31"/>
                <a:gd name="T16" fmla="*/ 13 w 77"/>
                <a:gd name="T17" fmla="*/ 8 h 31"/>
                <a:gd name="T18" fmla="*/ 20 w 77"/>
                <a:gd name="T19" fmla="*/ 18 h 31"/>
                <a:gd name="T20" fmla="*/ 18 w 77"/>
                <a:gd name="T21" fmla="*/ 24 h 31"/>
                <a:gd name="T22" fmla="*/ 19 w 77"/>
                <a:gd name="T23" fmla="*/ 25 h 31"/>
                <a:gd name="T24" fmla="*/ 27 w 77"/>
                <a:gd name="T25" fmla="*/ 25 h 31"/>
                <a:gd name="T26" fmla="*/ 33 w 77"/>
                <a:gd name="T27" fmla="*/ 23 h 31"/>
                <a:gd name="T28" fmla="*/ 33 w 77"/>
                <a:gd name="T29" fmla="*/ 23 h 31"/>
                <a:gd name="T30" fmla="*/ 36 w 77"/>
                <a:gd name="T31" fmla="*/ 25 h 31"/>
                <a:gd name="T32" fmla="*/ 41 w 77"/>
                <a:gd name="T33" fmla="*/ 29 h 31"/>
                <a:gd name="T34" fmla="*/ 52 w 77"/>
                <a:gd name="T35" fmla="*/ 30 h 31"/>
                <a:gd name="T36" fmla="*/ 61 w 77"/>
                <a:gd name="T37" fmla="*/ 27 h 31"/>
                <a:gd name="T38" fmla="*/ 67 w 77"/>
                <a:gd name="T39" fmla="*/ 27 h 31"/>
                <a:gd name="T40" fmla="*/ 73 w 77"/>
                <a:gd name="T41" fmla="*/ 31 h 31"/>
                <a:gd name="T42" fmla="*/ 77 w 77"/>
                <a:gd name="T43" fmla="*/ 31 h 31"/>
                <a:gd name="T44" fmla="*/ 77 w 77"/>
                <a:gd name="T45" fmla="*/ 30 h 31"/>
                <a:gd name="T46" fmla="*/ 70 w 77"/>
                <a:gd name="T47" fmla="*/ 25 h 31"/>
                <a:gd name="T48" fmla="*/ 73 w 77"/>
                <a:gd name="T49" fmla="*/ 23 h 31"/>
                <a:gd name="T50" fmla="*/ 66 w 77"/>
                <a:gd name="T51" fmla="*/ 19 h 31"/>
                <a:gd name="T52" fmla="*/ 63 w 77"/>
                <a:gd name="T53" fmla="*/ 15 h 31"/>
                <a:gd name="T54" fmla="*/ 54 w 77"/>
                <a:gd name="T55" fmla="*/ 12 h 31"/>
                <a:gd name="T56" fmla="*/ 49 w 77"/>
                <a:gd name="T57" fmla="*/ 14 h 31"/>
                <a:gd name="T58" fmla="*/ 49 w 77"/>
                <a:gd name="T59" fmla="*/ 14 h 31"/>
                <a:gd name="T60" fmla="*/ 48 w 77"/>
                <a:gd name="T61" fmla="*/ 14 h 31"/>
                <a:gd name="T62" fmla="*/ 43 w 77"/>
                <a:gd name="T63" fmla="*/ 13 h 31"/>
                <a:gd name="T64" fmla="*/ 42 w 77"/>
                <a:gd name="T65" fmla="*/ 13 h 31"/>
                <a:gd name="T66" fmla="*/ 41 w 77"/>
                <a:gd name="T67" fmla="*/ 12 h 31"/>
                <a:gd name="T68" fmla="*/ 41 w 77"/>
                <a:gd name="T69" fmla="*/ 11 h 31"/>
                <a:gd name="T70" fmla="*/ 38 w 77"/>
                <a:gd name="T71" fmla="*/ 10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77" h="31">
                  <a:moveTo>
                    <a:pt x="38" y="10"/>
                  </a:moveTo>
                  <a:cubicBezTo>
                    <a:pt x="36" y="9"/>
                    <a:pt x="33" y="8"/>
                    <a:pt x="31" y="6"/>
                  </a:cubicBezTo>
                  <a:cubicBezTo>
                    <a:pt x="30" y="5"/>
                    <a:pt x="29" y="5"/>
                    <a:pt x="27" y="5"/>
                  </a:cubicBezTo>
                  <a:cubicBezTo>
                    <a:pt x="26" y="5"/>
                    <a:pt x="25" y="5"/>
                    <a:pt x="25" y="5"/>
                  </a:cubicBezTo>
                  <a:cubicBezTo>
                    <a:pt x="24" y="5"/>
                    <a:pt x="24" y="5"/>
                    <a:pt x="24" y="5"/>
                  </a:cubicBezTo>
                  <a:cubicBezTo>
                    <a:pt x="21" y="5"/>
                    <a:pt x="14" y="3"/>
                    <a:pt x="12" y="3"/>
                  </a:cubicBezTo>
                  <a:cubicBezTo>
                    <a:pt x="10" y="2"/>
                    <a:pt x="4" y="1"/>
                    <a:pt x="2" y="0"/>
                  </a:cubicBezTo>
                  <a:cubicBezTo>
                    <a:pt x="1" y="1"/>
                    <a:pt x="1" y="2"/>
                    <a:pt x="0" y="3"/>
                  </a:cubicBezTo>
                  <a:cubicBezTo>
                    <a:pt x="4" y="5"/>
                    <a:pt x="13" y="8"/>
                    <a:pt x="13" y="8"/>
                  </a:cubicBezTo>
                  <a:cubicBezTo>
                    <a:pt x="13" y="8"/>
                    <a:pt x="19" y="14"/>
                    <a:pt x="20" y="18"/>
                  </a:cubicBezTo>
                  <a:cubicBezTo>
                    <a:pt x="21" y="19"/>
                    <a:pt x="20" y="22"/>
                    <a:pt x="18" y="24"/>
                  </a:cubicBezTo>
                  <a:cubicBezTo>
                    <a:pt x="19" y="25"/>
                    <a:pt x="19" y="25"/>
                    <a:pt x="19" y="25"/>
                  </a:cubicBezTo>
                  <a:cubicBezTo>
                    <a:pt x="22" y="25"/>
                    <a:pt x="24" y="25"/>
                    <a:pt x="27" y="25"/>
                  </a:cubicBezTo>
                  <a:cubicBezTo>
                    <a:pt x="29" y="24"/>
                    <a:pt x="30" y="24"/>
                    <a:pt x="33" y="23"/>
                  </a:cubicBezTo>
                  <a:cubicBezTo>
                    <a:pt x="33" y="23"/>
                    <a:pt x="33" y="23"/>
                    <a:pt x="33" y="23"/>
                  </a:cubicBezTo>
                  <a:cubicBezTo>
                    <a:pt x="35" y="24"/>
                    <a:pt x="35" y="24"/>
                    <a:pt x="36" y="25"/>
                  </a:cubicBezTo>
                  <a:cubicBezTo>
                    <a:pt x="38" y="27"/>
                    <a:pt x="39" y="27"/>
                    <a:pt x="41" y="29"/>
                  </a:cubicBezTo>
                  <a:cubicBezTo>
                    <a:pt x="46" y="29"/>
                    <a:pt x="48" y="29"/>
                    <a:pt x="52" y="30"/>
                  </a:cubicBezTo>
                  <a:cubicBezTo>
                    <a:pt x="56" y="29"/>
                    <a:pt x="58" y="28"/>
                    <a:pt x="61" y="27"/>
                  </a:cubicBezTo>
                  <a:cubicBezTo>
                    <a:pt x="63" y="27"/>
                    <a:pt x="64" y="27"/>
                    <a:pt x="67" y="27"/>
                  </a:cubicBezTo>
                  <a:cubicBezTo>
                    <a:pt x="69" y="29"/>
                    <a:pt x="70" y="30"/>
                    <a:pt x="73" y="31"/>
                  </a:cubicBezTo>
                  <a:cubicBezTo>
                    <a:pt x="74" y="31"/>
                    <a:pt x="75" y="31"/>
                    <a:pt x="77" y="31"/>
                  </a:cubicBezTo>
                  <a:cubicBezTo>
                    <a:pt x="77" y="30"/>
                    <a:pt x="77" y="30"/>
                    <a:pt x="77" y="30"/>
                  </a:cubicBezTo>
                  <a:cubicBezTo>
                    <a:pt x="74" y="28"/>
                    <a:pt x="72" y="27"/>
                    <a:pt x="70" y="25"/>
                  </a:cubicBezTo>
                  <a:cubicBezTo>
                    <a:pt x="71" y="24"/>
                    <a:pt x="72" y="23"/>
                    <a:pt x="73" y="23"/>
                  </a:cubicBezTo>
                  <a:cubicBezTo>
                    <a:pt x="70" y="21"/>
                    <a:pt x="69" y="21"/>
                    <a:pt x="66" y="19"/>
                  </a:cubicBezTo>
                  <a:cubicBezTo>
                    <a:pt x="65" y="17"/>
                    <a:pt x="64" y="17"/>
                    <a:pt x="63" y="15"/>
                  </a:cubicBezTo>
                  <a:cubicBezTo>
                    <a:pt x="61" y="14"/>
                    <a:pt x="55" y="12"/>
                    <a:pt x="54" y="12"/>
                  </a:cubicBezTo>
                  <a:cubicBezTo>
                    <a:pt x="53" y="12"/>
                    <a:pt x="49" y="14"/>
                    <a:pt x="49" y="14"/>
                  </a:cubicBezTo>
                  <a:cubicBezTo>
                    <a:pt x="49" y="14"/>
                    <a:pt x="49" y="14"/>
                    <a:pt x="49" y="14"/>
                  </a:cubicBezTo>
                  <a:cubicBezTo>
                    <a:pt x="49" y="14"/>
                    <a:pt x="49" y="14"/>
                    <a:pt x="48" y="14"/>
                  </a:cubicBezTo>
                  <a:cubicBezTo>
                    <a:pt x="48" y="14"/>
                    <a:pt x="43" y="13"/>
                    <a:pt x="43" y="13"/>
                  </a:cubicBezTo>
                  <a:cubicBezTo>
                    <a:pt x="42" y="13"/>
                    <a:pt x="42" y="13"/>
                    <a:pt x="42" y="13"/>
                  </a:cubicBezTo>
                  <a:cubicBezTo>
                    <a:pt x="41" y="12"/>
                    <a:pt x="41" y="12"/>
                    <a:pt x="41" y="12"/>
                  </a:cubicBezTo>
                  <a:cubicBezTo>
                    <a:pt x="41" y="12"/>
                    <a:pt x="41" y="11"/>
                    <a:pt x="41" y="11"/>
                  </a:cubicBezTo>
                  <a:cubicBezTo>
                    <a:pt x="41" y="11"/>
                    <a:pt x="39" y="11"/>
                    <a:pt x="38" y="10"/>
                  </a:cubicBezTo>
                  <a:close/>
                </a:path>
              </a:pathLst>
            </a:custGeom>
            <a:solidFill>
              <a:srgbClr val="00A4E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9" name="Freeform 15">
              <a:extLst>
                <a:ext uri="{FF2B5EF4-FFF2-40B4-BE49-F238E27FC236}">
                  <a16:creationId xmlns:a16="http://schemas.microsoft.com/office/drawing/2014/main" id="{299C73E8-16C6-48E1-BED0-0E2A7ED52085}"/>
                </a:ext>
              </a:extLst>
            </p:cNvPr>
            <p:cNvSpPr>
              <a:spLocks/>
            </p:cNvSpPr>
            <p:nvPr/>
          </p:nvSpPr>
          <p:spPr bwMode="auto">
            <a:xfrm>
              <a:off x="1482" y="1163"/>
              <a:ext cx="467" cy="614"/>
            </a:xfrm>
            <a:custGeom>
              <a:avLst/>
              <a:gdLst>
                <a:gd name="T0" fmla="*/ 117 w 121"/>
                <a:gd name="T1" fmla="*/ 28 h 159"/>
                <a:gd name="T2" fmla="*/ 117 w 121"/>
                <a:gd name="T3" fmla="*/ 27 h 159"/>
                <a:gd name="T4" fmla="*/ 114 w 121"/>
                <a:gd name="T5" fmla="*/ 19 h 159"/>
                <a:gd name="T6" fmla="*/ 116 w 121"/>
                <a:gd name="T7" fmla="*/ 17 h 159"/>
                <a:gd name="T8" fmla="*/ 111 w 121"/>
                <a:gd name="T9" fmla="*/ 10 h 159"/>
                <a:gd name="T10" fmla="*/ 101 w 121"/>
                <a:gd name="T11" fmla="*/ 7 h 159"/>
                <a:gd name="T12" fmla="*/ 86 w 121"/>
                <a:gd name="T13" fmla="*/ 0 h 159"/>
                <a:gd name="T14" fmla="*/ 84 w 121"/>
                <a:gd name="T15" fmla="*/ 5 h 159"/>
                <a:gd name="T16" fmla="*/ 74 w 121"/>
                <a:gd name="T17" fmla="*/ 6 h 159"/>
                <a:gd name="T18" fmla="*/ 65 w 121"/>
                <a:gd name="T19" fmla="*/ 5 h 159"/>
                <a:gd name="T20" fmla="*/ 64 w 121"/>
                <a:gd name="T21" fmla="*/ 12 h 159"/>
                <a:gd name="T22" fmla="*/ 57 w 121"/>
                <a:gd name="T23" fmla="*/ 12 h 159"/>
                <a:gd name="T24" fmla="*/ 52 w 121"/>
                <a:gd name="T25" fmla="*/ 14 h 159"/>
                <a:gd name="T26" fmla="*/ 52 w 121"/>
                <a:gd name="T27" fmla="*/ 15 h 159"/>
                <a:gd name="T28" fmla="*/ 50 w 121"/>
                <a:gd name="T29" fmla="*/ 22 h 159"/>
                <a:gd name="T30" fmla="*/ 42 w 121"/>
                <a:gd name="T31" fmla="*/ 30 h 159"/>
                <a:gd name="T32" fmla="*/ 42 w 121"/>
                <a:gd name="T33" fmla="*/ 31 h 159"/>
                <a:gd name="T34" fmla="*/ 40 w 121"/>
                <a:gd name="T35" fmla="*/ 32 h 159"/>
                <a:gd name="T36" fmla="*/ 33 w 121"/>
                <a:gd name="T37" fmla="*/ 33 h 159"/>
                <a:gd name="T38" fmla="*/ 27 w 121"/>
                <a:gd name="T39" fmla="*/ 49 h 159"/>
                <a:gd name="T40" fmla="*/ 31 w 121"/>
                <a:gd name="T41" fmla="*/ 52 h 159"/>
                <a:gd name="T42" fmla="*/ 25 w 121"/>
                <a:gd name="T43" fmla="*/ 57 h 159"/>
                <a:gd name="T44" fmla="*/ 14 w 121"/>
                <a:gd name="T45" fmla="*/ 58 h 159"/>
                <a:gd name="T46" fmla="*/ 12 w 121"/>
                <a:gd name="T47" fmla="*/ 67 h 159"/>
                <a:gd name="T48" fmla="*/ 10 w 121"/>
                <a:gd name="T49" fmla="*/ 70 h 159"/>
                <a:gd name="T50" fmla="*/ 13 w 121"/>
                <a:gd name="T51" fmla="*/ 77 h 159"/>
                <a:gd name="T52" fmla="*/ 17 w 121"/>
                <a:gd name="T53" fmla="*/ 84 h 159"/>
                <a:gd name="T54" fmla="*/ 19 w 121"/>
                <a:gd name="T55" fmla="*/ 89 h 159"/>
                <a:gd name="T56" fmla="*/ 13 w 121"/>
                <a:gd name="T57" fmla="*/ 92 h 159"/>
                <a:gd name="T58" fmla="*/ 16 w 121"/>
                <a:gd name="T59" fmla="*/ 97 h 159"/>
                <a:gd name="T60" fmla="*/ 15 w 121"/>
                <a:gd name="T61" fmla="*/ 103 h 159"/>
                <a:gd name="T62" fmla="*/ 8 w 121"/>
                <a:gd name="T63" fmla="*/ 116 h 159"/>
                <a:gd name="T64" fmla="*/ 7 w 121"/>
                <a:gd name="T65" fmla="*/ 116 h 159"/>
                <a:gd name="T66" fmla="*/ 0 w 121"/>
                <a:gd name="T67" fmla="*/ 116 h 159"/>
                <a:gd name="T68" fmla="*/ 2 w 121"/>
                <a:gd name="T69" fmla="*/ 120 h 159"/>
                <a:gd name="T70" fmla="*/ 14 w 121"/>
                <a:gd name="T71" fmla="*/ 137 h 159"/>
                <a:gd name="T72" fmla="*/ 16 w 121"/>
                <a:gd name="T73" fmla="*/ 150 h 159"/>
                <a:gd name="T74" fmla="*/ 16 w 121"/>
                <a:gd name="T75" fmla="*/ 150 h 159"/>
                <a:gd name="T76" fmla="*/ 20 w 121"/>
                <a:gd name="T77" fmla="*/ 155 h 159"/>
                <a:gd name="T78" fmla="*/ 28 w 121"/>
                <a:gd name="T79" fmla="*/ 158 h 159"/>
                <a:gd name="T80" fmla="*/ 34 w 121"/>
                <a:gd name="T81" fmla="*/ 154 h 159"/>
                <a:gd name="T82" fmla="*/ 44 w 121"/>
                <a:gd name="T83" fmla="*/ 150 h 159"/>
                <a:gd name="T84" fmla="*/ 54 w 121"/>
                <a:gd name="T85" fmla="*/ 145 h 159"/>
                <a:gd name="T86" fmla="*/ 62 w 121"/>
                <a:gd name="T87" fmla="*/ 136 h 159"/>
                <a:gd name="T88" fmla="*/ 56 w 121"/>
                <a:gd name="T89" fmla="*/ 134 h 159"/>
                <a:gd name="T90" fmla="*/ 61 w 121"/>
                <a:gd name="T91" fmla="*/ 118 h 159"/>
                <a:gd name="T92" fmla="*/ 74 w 121"/>
                <a:gd name="T93" fmla="*/ 115 h 159"/>
                <a:gd name="T94" fmla="*/ 78 w 121"/>
                <a:gd name="T95" fmla="*/ 107 h 159"/>
                <a:gd name="T96" fmla="*/ 74 w 121"/>
                <a:gd name="T97" fmla="*/ 101 h 159"/>
                <a:gd name="T98" fmla="*/ 64 w 121"/>
                <a:gd name="T99" fmla="*/ 96 h 159"/>
                <a:gd name="T100" fmla="*/ 59 w 121"/>
                <a:gd name="T101" fmla="*/ 84 h 159"/>
                <a:gd name="T102" fmla="*/ 62 w 121"/>
                <a:gd name="T103" fmla="*/ 79 h 159"/>
                <a:gd name="T104" fmla="*/ 60 w 121"/>
                <a:gd name="T105" fmla="*/ 74 h 159"/>
                <a:gd name="T106" fmla="*/ 66 w 121"/>
                <a:gd name="T107" fmla="*/ 68 h 159"/>
                <a:gd name="T108" fmla="*/ 73 w 121"/>
                <a:gd name="T109" fmla="*/ 66 h 159"/>
                <a:gd name="T110" fmla="*/ 83 w 121"/>
                <a:gd name="T111" fmla="*/ 63 h 159"/>
                <a:gd name="T112" fmla="*/ 96 w 121"/>
                <a:gd name="T113" fmla="*/ 53 h 159"/>
                <a:gd name="T114" fmla="*/ 96 w 121"/>
                <a:gd name="T115" fmla="*/ 47 h 159"/>
                <a:gd name="T116" fmla="*/ 104 w 121"/>
                <a:gd name="T117" fmla="*/ 37 h 159"/>
                <a:gd name="T118" fmla="*/ 107 w 121"/>
                <a:gd name="T119" fmla="*/ 36 h 159"/>
                <a:gd name="T120" fmla="*/ 121 w 121"/>
                <a:gd name="T121" fmla="*/ 36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1" h="159">
                  <a:moveTo>
                    <a:pt x="118" y="32"/>
                  </a:moveTo>
                  <a:cubicBezTo>
                    <a:pt x="117" y="31"/>
                    <a:pt x="117" y="29"/>
                    <a:pt x="117" y="28"/>
                  </a:cubicBezTo>
                  <a:cubicBezTo>
                    <a:pt x="117" y="28"/>
                    <a:pt x="117" y="27"/>
                    <a:pt x="117" y="27"/>
                  </a:cubicBezTo>
                  <a:cubicBezTo>
                    <a:pt x="117" y="27"/>
                    <a:pt x="117" y="27"/>
                    <a:pt x="117" y="27"/>
                  </a:cubicBezTo>
                  <a:cubicBezTo>
                    <a:pt x="117" y="25"/>
                    <a:pt x="116" y="23"/>
                    <a:pt x="116" y="23"/>
                  </a:cubicBezTo>
                  <a:cubicBezTo>
                    <a:pt x="115" y="21"/>
                    <a:pt x="115" y="21"/>
                    <a:pt x="114" y="19"/>
                  </a:cubicBezTo>
                  <a:cubicBezTo>
                    <a:pt x="114" y="19"/>
                    <a:pt x="114" y="19"/>
                    <a:pt x="114" y="19"/>
                  </a:cubicBezTo>
                  <a:cubicBezTo>
                    <a:pt x="114" y="19"/>
                    <a:pt x="115" y="18"/>
                    <a:pt x="116" y="17"/>
                  </a:cubicBezTo>
                  <a:cubicBezTo>
                    <a:pt x="114" y="16"/>
                    <a:pt x="113" y="13"/>
                    <a:pt x="113" y="11"/>
                  </a:cubicBezTo>
                  <a:cubicBezTo>
                    <a:pt x="113" y="11"/>
                    <a:pt x="112" y="11"/>
                    <a:pt x="111" y="10"/>
                  </a:cubicBezTo>
                  <a:cubicBezTo>
                    <a:pt x="110" y="9"/>
                    <a:pt x="109" y="9"/>
                    <a:pt x="108" y="8"/>
                  </a:cubicBezTo>
                  <a:cubicBezTo>
                    <a:pt x="106" y="7"/>
                    <a:pt x="103" y="8"/>
                    <a:pt x="101" y="7"/>
                  </a:cubicBezTo>
                  <a:cubicBezTo>
                    <a:pt x="99" y="6"/>
                    <a:pt x="95" y="7"/>
                    <a:pt x="92" y="5"/>
                  </a:cubicBezTo>
                  <a:cubicBezTo>
                    <a:pt x="90" y="4"/>
                    <a:pt x="87" y="1"/>
                    <a:pt x="86" y="0"/>
                  </a:cubicBezTo>
                  <a:cubicBezTo>
                    <a:pt x="85" y="0"/>
                    <a:pt x="84" y="0"/>
                    <a:pt x="83" y="0"/>
                  </a:cubicBezTo>
                  <a:cubicBezTo>
                    <a:pt x="84" y="2"/>
                    <a:pt x="84" y="5"/>
                    <a:pt x="84" y="5"/>
                  </a:cubicBezTo>
                  <a:cubicBezTo>
                    <a:pt x="83" y="7"/>
                    <a:pt x="81" y="8"/>
                    <a:pt x="79" y="8"/>
                  </a:cubicBezTo>
                  <a:cubicBezTo>
                    <a:pt x="78" y="8"/>
                    <a:pt x="76" y="8"/>
                    <a:pt x="74" y="6"/>
                  </a:cubicBezTo>
                  <a:cubicBezTo>
                    <a:pt x="73" y="5"/>
                    <a:pt x="70" y="5"/>
                    <a:pt x="68" y="5"/>
                  </a:cubicBezTo>
                  <a:cubicBezTo>
                    <a:pt x="67" y="5"/>
                    <a:pt x="66" y="5"/>
                    <a:pt x="65" y="5"/>
                  </a:cubicBezTo>
                  <a:cubicBezTo>
                    <a:pt x="65" y="6"/>
                    <a:pt x="64" y="9"/>
                    <a:pt x="64" y="11"/>
                  </a:cubicBezTo>
                  <a:cubicBezTo>
                    <a:pt x="64" y="11"/>
                    <a:pt x="64" y="12"/>
                    <a:pt x="64" y="12"/>
                  </a:cubicBezTo>
                  <a:cubicBezTo>
                    <a:pt x="63" y="13"/>
                    <a:pt x="63" y="13"/>
                    <a:pt x="62" y="13"/>
                  </a:cubicBezTo>
                  <a:cubicBezTo>
                    <a:pt x="60" y="13"/>
                    <a:pt x="59" y="12"/>
                    <a:pt x="57" y="12"/>
                  </a:cubicBezTo>
                  <a:cubicBezTo>
                    <a:pt x="56" y="12"/>
                    <a:pt x="55" y="12"/>
                    <a:pt x="55" y="12"/>
                  </a:cubicBezTo>
                  <a:cubicBezTo>
                    <a:pt x="53" y="13"/>
                    <a:pt x="52" y="14"/>
                    <a:pt x="52" y="14"/>
                  </a:cubicBezTo>
                  <a:cubicBezTo>
                    <a:pt x="52" y="14"/>
                    <a:pt x="52" y="15"/>
                    <a:pt x="52" y="15"/>
                  </a:cubicBezTo>
                  <a:cubicBezTo>
                    <a:pt x="52" y="15"/>
                    <a:pt x="52" y="15"/>
                    <a:pt x="52" y="15"/>
                  </a:cubicBezTo>
                  <a:cubicBezTo>
                    <a:pt x="50" y="16"/>
                    <a:pt x="49" y="17"/>
                    <a:pt x="47" y="18"/>
                  </a:cubicBezTo>
                  <a:cubicBezTo>
                    <a:pt x="48" y="20"/>
                    <a:pt x="49" y="20"/>
                    <a:pt x="50" y="22"/>
                  </a:cubicBezTo>
                  <a:cubicBezTo>
                    <a:pt x="46" y="24"/>
                    <a:pt x="45" y="25"/>
                    <a:pt x="42" y="27"/>
                  </a:cubicBezTo>
                  <a:cubicBezTo>
                    <a:pt x="42" y="28"/>
                    <a:pt x="42" y="30"/>
                    <a:pt x="42" y="30"/>
                  </a:cubicBezTo>
                  <a:cubicBezTo>
                    <a:pt x="42" y="30"/>
                    <a:pt x="42" y="30"/>
                    <a:pt x="42" y="30"/>
                  </a:cubicBezTo>
                  <a:cubicBezTo>
                    <a:pt x="42" y="31"/>
                    <a:pt x="42" y="31"/>
                    <a:pt x="42" y="31"/>
                  </a:cubicBezTo>
                  <a:cubicBezTo>
                    <a:pt x="42" y="31"/>
                    <a:pt x="41" y="31"/>
                    <a:pt x="41" y="32"/>
                  </a:cubicBezTo>
                  <a:cubicBezTo>
                    <a:pt x="41" y="32"/>
                    <a:pt x="40" y="32"/>
                    <a:pt x="40" y="32"/>
                  </a:cubicBezTo>
                  <a:cubicBezTo>
                    <a:pt x="39" y="32"/>
                    <a:pt x="38" y="32"/>
                    <a:pt x="37" y="32"/>
                  </a:cubicBezTo>
                  <a:cubicBezTo>
                    <a:pt x="35" y="32"/>
                    <a:pt x="34" y="32"/>
                    <a:pt x="33" y="33"/>
                  </a:cubicBezTo>
                  <a:cubicBezTo>
                    <a:pt x="33" y="36"/>
                    <a:pt x="32" y="38"/>
                    <a:pt x="31" y="42"/>
                  </a:cubicBezTo>
                  <a:cubicBezTo>
                    <a:pt x="29" y="45"/>
                    <a:pt x="28" y="46"/>
                    <a:pt x="27" y="49"/>
                  </a:cubicBezTo>
                  <a:cubicBezTo>
                    <a:pt x="28" y="49"/>
                    <a:pt x="29" y="50"/>
                    <a:pt x="30" y="51"/>
                  </a:cubicBezTo>
                  <a:cubicBezTo>
                    <a:pt x="31" y="51"/>
                    <a:pt x="31" y="52"/>
                    <a:pt x="31" y="52"/>
                  </a:cubicBezTo>
                  <a:cubicBezTo>
                    <a:pt x="30" y="55"/>
                    <a:pt x="28" y="56"/>
                    <a:pt x="26" y="57"/>
                  </a:cubicBezTo>
                  <a:cubicBezTo>
                    <a:pt x="25" y="57"/>
                    <a:pt x="25" y="57"/>
                    <a:pt x="25" y="57"/>
                  </a:cubicBezTo>
                  <a:cubicBezTo>
                    <a:pt x="24" y="57"/>
                    <a:pt x="22" y="57"/>
                    <a:pt x="19" y="57"/>
                  </a:cubicBezTo>
                  <a:cubicBezTo>
                    <a:pt x="17" y="57"/>
                    <a:pt x="15" y="57"/>
                    <a:pt x="14" y="58"/>
                  </a:cubicBezTo>
                  <a:cubicBezTo>
                    <a:pt x="12" y="60"/>
                    <a:pt x="11" y="63"/>
                    <a:pt x="10" y="64"/>
                  </a:cubicBezTo>
                  <a:cubicBezTo>
                    <a:pt x="11" y="65"/>
                    <a:pt x="11" y="66"/>
                    <a:pt x="12" y="67"/>
                  </a:cubicBezTo>
                  <a:cubicBezTo>
                    <a:pt x="12" y="67"/>
                    <a:pt x="12" y="68"/>
                    <a:pt x="12" y="68"/>
                  </a:cubicBezTo>
                  <a:cubicBezTo>
                    <a:pt x="11" y="69"/>
                    <a:pt x="11" y="69"/>
                    <a:pt x="10" y="70"/>
                  </a:cubicBezTo>
                  <a:cubicBezTo>
                    <a:pt x="11" y="71"/>
                    <a:pt x="12" y="75"/>
                    <a:pt x="12" y="76"/>
                  </a:cubicBezTo>
                  <a:cubicBezTo>
                    <a:pt x="13" y="76"/>
                    <a:pt x="13" y="76"/>
                    <a:pt x="13" y="77"/>
                  </a:cubicBezTo>
                  <a:cubicBezTo>
                    <a:pt x="13" y="78"/>
                    <a:pt x="12" y="80"/>
                    <a:pt x="12" y="81"/>
                  </a:cubicBezTo>
                  <a:cubicBezTo>
                    <a:pt x="13" y="82"/>
                    <a:pt x="15" y="84"/>
                    <a:pt x="17" y="84"/>
                  </a:cubicBezTo>
                  <a:cubicBezTo>
                    <a:pt x="19" y="85"/>
                    <a:pt x="20" y="86"/>
                    <a:pt x="20" y="87"/>
                  </a:cubicBezTo>
                  <a:cubicBezTo>
                    <a:pt x="19" y="88"/>
                    <a:pt x="19" y="89"/>
                    <a:pt x="19" y="89"/>
                  </a:cubicBezTo>
                  <a:cubicBezTo>
                    <a:pt x="19" y="91"/>
                    <a:pt x="17" y="90"/>
                    <a:pt x="16" y="91"/>
                  </a:cubicBezTo>
                  <a:cubicBezTo>
                    <a:pt x="15" y="91"/>
                    <a:pt x="14" y="92"/>
                    <a:pt x="13" y="92"/>
                  </a:cubicBezTo>
                  <a:cubicBezTo>
                    <a:pt x="13" y="92"/>
                    <a:pt x="13" y="92"/>
                    <a:pt x="13" y="92"/>
                  </a:cubicBezTo>
                  <a:cubicBezTo>
                    <a:pt x="13" y="93"/>
                    <a:pt x="15" y="96"/>
                    <a:pt x="16" y="97"/>
                  </a:cubicBezTo>
                  <a:cubicBezTo>
                    <a:pt x="16" y="97"/>
                    <a:pt x="16" y="98"/>
                    <a:pt x="16" y="98"/>
                  </a:cubicBezTo>
                  <a:cubicBezTo>
                    <a:pt x="16" y="100"/>
                    <a:pt x="15" y="102"/>
                    <a:pt x="15" y="103"/>
                  </a:cubicBezTo>
                  <a:cubicBezTo>
                    <a:pt x="14" y="105"/>
                    <a:pt x="11" y="105"/>
                    <a:pt x="10" y="105"/>
                  </a:cubicBezTo>
                  <a:cubicBezTo>
                    <a:pt x="9" y="109"/>
                    <a:pt x="9" y="111"/>
                    <a:pt x="8" y="116"/>
                  </a:cubicBezTo>
                  <a:cubicBezTo>
                    <a:pt x="8" y="115"/>
                    <a:pt x="8" y="115"/>
                    <a:pt x="7" y="115"/>
                  </a:cubicBezTo>
                  <a:cubicBezTo>
                    <a:pt x="7" y="116"/>
                    <a:pt x="7" y="116"/>
                    <a:pt x="7" y="116"/>
                  </a:cubicBezTo>
                  <a:cubicBezTo>
                    <a:pt x="6" y="116"/>
                    <a:pt x="5" y="116"/>
                    <a:pt x="4" y="115"/>
                  </a:cubicBezTo>
                  <a:cubicBezTo>
                    <a:pt x="3" y="116"/>
                    <a:pt x="2" y="116"/>
                    <a:pt x="0" y="116"/>
                  </a:cubicBezTo>
                  <a:cubicBezTo>
                    <a:pt x="0" y="116"/>
                    <a:pt x="0" y="117"/>
                    <a:pt x="0" y="117"/>
                  </a:cubicBezTo>
                  <a:cubicBezTo>
                    <a:pt x="1" y="117"/>
                    <a:pt x="1" y="119"/>
                    <a:pt x="2" y="120"/>
                  </a:cubicBezTo>
                  <a:cubicBezTo>
                    <a:pt x="5" y="126"/>
                    <a:pt x="5" y="125"/>
                    <a:pt x="6" y="128"/>
                  </a:cubicBezTo>
                  <a:cubicBezTo>
                    <a:pt x="8" y="131"/>
                    <a:pt x="13" y="136"/>
                    <a:pt x="14" y="137"/>
                  </a:cubicBezTo>
                  <a:cubicBezTo>
                    <a:pt x="15" y="139"/>
                    <a:pt x="19" y="145"/>
                    <a:pt x="19" y="145"/>
                  </a:cubicBezTo>
                  <a:cubicBezTo>
                    <a:pt x="18" y="147"/>
                    <a:pt x="17" y="148"/>
                    <a:pt x="16" y="150"/>
                  </a:cubicBezTo>
                  <a:cubicBezTo>
                    <a:pt x="16" y="150"/>
                    <a:pt x="16" y="150"/>
                    <a:pt x="16" y="150"/>
                  </a:cubicBezTo>
                  <a:cubicBezTo>
                    <a:pt x="16" y="150"/>
                    <a:pt x="16" y="150"/>
                    <a:pt x="16" y="150"/>
                  </a:cubicBezTo>
                  <a:cubicBezTo>
                    <a:pt x="17" y="154"/>
                    <a:pt x="17" y="154"/>
                    <a:pt x="17" y="154"/>
                  </a:cubicBezTo>
                  <a:cubicBezTo>
                    <a:pt x="18" y="154"/>
                    <a:pt x="19" y="154"/>
                    <a:pt x="20" y="155"/>
                  </a:cubicBezTo>
                  <a:cubicBezTo>
                    <a:pt x="20" y="156"/>
                    <a:pt x="20" y="157"/>
                    <a:pt x="19" y="159"/>
                  </a:cubicBezTo>
                  <a:cubicBezTo>
                    <a:pt x="23" y="158"/>
                    <a:pt x="25" y="158"/>
                    <a:pt x="28" y="158"/>
                  </a:cubicBezTo>
                  <a:cubicBezTo>
                    <a:pt x="30" y="158"/>
                    <a:pt x="31" y="158"/>
                    <a:pt x="33" y="158"/>
                  </a:cubicBezTo>
                  <a:cubicBezTo>
                    <a:pt x="34" y="156"/>
                    <a:pt x="34" y="155"/>
                    <a:pt x="34" y="154"/>
                  </a:cubicBezTo>
                  <a:cubicBezTo>
                    <a:pt x="35" y="152"/>
                    <a:pt x="36" y="152"/>
                    <a:pt x="37" y="150"/>
                  </a:cubicBezTo>
                  <a:cubicBezTo>
                    <a:pt x="40" y="150"/>
                    <a:pt x="41" y="150"/>
                    <a:pt x="44" y="150"/>
                  </a:cubicBezTo>
                  <a:cubicBezTo>
                    <a:pt x="47" y="149"/>
                    <a:pt x="48" y="149"/>
                    <a:pt x="52" y="149"/>
                  </a:cubicBezTo>
                  <a:cubicBezTo>
                    <a:pt x="53" y="147"/>
                    <a:pt x="53" y="147"/>
                    <a:pt x="54" y="145"/>
                  </a:cubicBezTo>
                  <a:cubicBezTo>
                    <a:pt x="54" y="147"/>
                    <a:pt x="54" y="147"/>
                    <a:pt x="55" y="149"/>
                  </a:cubicBezTo>
                  <a:cubicBezTo>
                    <a:pt x="57" y="144"/>
                    <a:pt x="59" y="141"/>
                    <a:pt x="62" y="136"/>
                  </a:cubicBezTo>
                  <a:cubicBezTo>
                    <a:pt x="62" y="136"/>
                    <a:pt x="55" y="142"/>
                    <a:pt x="55" y="141"/>
                  </a:cubicBezTo>
                  <a:cubicBezTo>
                    <a:pt x="55" y="140"/>
                    <a:pt x="56" y="136"/>
                    <a:pt x="56" y="134"/>
                  </a:cubicBezTo>
                  <a:cubicBezTo>
                    <a:pt x="57" y="132"/>
                    <a:pt x="58" y="124"/>
                    <a:pt x="58" y="124"/>
                  </a:cubicBezTo>
                  <a:cubicBezTo>
                    <a:pt x="58" y="124"/>
                    <a:pt x="59" y="119"/>
                    <a:pt x="61" y="118"/>
                  </a:cubicBezTo>
                  <a:cubicBezTo>
                    <a:pt x="64" y="117"/>
                    <a:pt x="70" y="116"/>
                    <a:pt x="70" y="116"/>
                  </a:cubicBezTo>
                  <a:cubicBezTo>
                    <a:pt x="71" y="116"/>
                    <a:pt x="72" y="116"/>
                    <a:pt x="74" y="115"/>
                  </a:cubicBezTo>
                  <a:cubicBezTo>
                    <a:pt x="74" y="113"/>
                    <a:pt x="74" y="112"/>
                    <a:pt x="74" y="110"/>
                  </a:cubicBezTo>
                  <a:cubicBezTo>
                    <a:pt x="76" y="109"/>
                    <a:pt x="77" y="108"/>
                    <a:pt x="78" y="107"/>
                  </a:cubicBezTo>
                  <a:cubicBezTo>
                    <a:pt x="78" y="106"/>
                    <a:pt x="79" y="105"/>
                    <a:pt x="79" y="103"/>
                  </a:cubicBezTo>
                  <a:cubicBezTo>
                    <a:pt x="77" y="102"/>
                    <a:pt x="76" y="102"/>
                    <a:pt x="74" y="101"/>
                  </a:cubicBezTo>
                  <a:cubicBezTo>
                    <a:pt x="73" y="99"/>
                    <a:pt x="72" y="98"/>
                    <a:pt x="71" y="96"/>
                  </a:cubicBezTo>
                  <a:cubicBezTo>
                    <a:pt x="69" y="96"/>
                    <a:pt x="67" y="96"/>
                    <a:pt x="64" y="96"/>
                  </a:cubicBezTo>
                  <a:cubicBezTo>
                    <a:pt x="63" y="95"/>
                    <a:pt x="63" y="94"/>
                    <a:pt x="62" y="94"/>
                  </a:cubicBezTo>
                  <a:cubicBezTo>
                    <a:pt x="61" y="90"/>
                    <a:pt x="60" y="88"/>
                    <a:pt x="59" y="84"/>
                  </a:cubicBezTo>
                  <a:cubicBezTo>
                    <a:pt x="61" y="84"/>
                    <a:pt x="61" y="84"/>
                    <a:pt x="63" y="84"/>
                  </a:cubicBezTo>
                  <a:cubicBezTo>
                    <a:pt x="62" y="82"/>
                    <a:pt x="62" y="81"/>
                    <a:pt x="62" y="79"/>
                  </a:cubicBezTo>
                  <a:cubicBezTo>
                    <a:pt x="62" y="78"/>
                    <a:pt x="62" y="78"/>
                    <a:pt x="63" y="77"/>
                  </a:cubicBezTo>
                  <a:cubicBezTo>
                    <a:pt x="62" y="76"/>
                    <a:pt x="61" y="75"/>
                    <a:pt x="60" y="74"/>
                  </a:cubicBezTo>
                  <a:cubicBezTo>
                    <a:pt x="63" y="74"/>
                    <a:pt x="64" y="74"/>
                    <a:pt x="66" y="73"/>
                  </a:cubicBezTo>
                  <a:cubicBezTo>
                    <a:pt x="66" y="71"/>
                    <a:pt x="66" y="70"/>
                    <a:pt x="66" y="68"/>
                  </a:cubicBezTo>
                  <a:cubicBezTo>
                    <a:pt x="66" y="68"/>
                    <a:pt x="70" y="70"/>
                    <a:pt x="71" y="69"/>
                  </a:cubicBezTo>
                  <a:cubicBezTo>
                    <a:pt x="71" y="68"/>
                    <a:pt x="69" y="66"/>
                    <a:pt x="73" y="66"/>
                  </a:cubicBezTo>
                  <a:cubicBezTo>
                    <a:pt x="78" y="65"/>
                    <a:pt x="78" y="62"/>
                    <a:pt x="80" y="62"/>
                  </a:cubicBezTo>
                  <a:cubicBezTo>
                    <a:pt x="81" y="62"/>
                    <a:pt x="83" y="63"/>
                    <a:pt x="83" y="63"/>
                  </a:cubicBezTo>
                  <a:cubicBezTo>
                    <a:pt x="83" y="63"/>
                    <a:pt x="87" y="60"/>
                    <a:pt x="89" y="59"/>
                  </a:cubicBezTo>
                  <a:cubicBezTo>
                    <a:pt x="91" y="58"/>
                    <a:pt x="95" y="54"/>
                    <a:pt x="96" y="53"/>
                  </a:cubicBezTo>
                  <a:cubicBezTo>
                    <a:pt x="98" y="53"/>
                    <a:pt x="100" y="50"/>
                    <a:pt x="100" y="50"/>
                  </a:cubicBezTo>
                  <a:cubicBezTo>
                    <a:pt x="100" y="50"/>
                    <a:pt x="94" y="50"/>
                    <a:pt x="96" y="47"/>
                  </a:cubicBezTo>
                  <a:cubicBezTo>
                    <a:pt x="99" y="45"/>
                    <a:pt x="100" y="42"/>
                    <a:pt x="101" y="42"/>
                  </a:cubicBezTo>
                  <a:cubicBezTo>
                    <a:pt x="101" y="41"/>
                    <a:pt x="104" y="37"/>
                    <a:pt x="104" y="37"/>
                  </a:cubicBezTo>
                  <a:cubicBezTo>
                    <a:pt x="105" y="38"/>
                    <a:pt x="105" y="38"/>
                    <a:pt x="106" y="38"/>
                  </a:cubicBezTo>
                  <a:cubicBezTo>
                    <a:pt x="106" y="38"/>
                    <a:pt x="104" y="36"/>
                    <a:pt x="107" y="36"/>
                  </a:cubicBezTo>
                  <a:cubicBezTo>
                    <a:pt x="111" y="36"/>
                    <a:pt x="113" y="35"/>
                    <a:pt x="118" y="36"/>
                  </a:cubicBezTo>
                  <a:cubicBezTo>
                    <a:pt x="119" y="36"/>
                    <a:pt x="120" y="36"/>
                    <a:pt x="121" y="36"/>
                  </a:cubicBezTo>
                  <a:cubicBezTo>
                    <a:pt x="120" y="35"/>
                    <a:pt x="119" y="32"/>
                    <a:pt x="118" y="32"/>
                  </a:cubicBezTo>
                  <a:close/>
                </a:path>
              </a:pathLst>
            </a:custGeom>
            <a:solidFill>
              <a:srgbClr val="A7B3B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0" name="Freeform 16">
              <a:extLst>
                <a:ext uri="{FF2B5EF4-FFF2-40B4-BE49-F238E27FC236}">
                  <a16:creationId xmlns:a16="http://schemas.microsoft.com/office/drawing/2014/main" id="{CCA328CD-9795-401C-94F8-FB41812D901E}"/>
                </a:ext>
              </a:extLst>
            </p:cNvPr>
            <p:cNvSpPr>
              <a:spLocks/>
            </p:cNvSpPr>
            <p:nvPr/>
          </p:nvSpPr>
          <p:spPr bwMode="auto">
            <a:xfrm>
              <a:off x="1756" y="1657"/>
              <a:ext cx="46" cy="51"/>
            </a:xfrm>
            <a:custGeom>
              <a:avLst/>
              <a:gdLst>
                <a:gd name="T0" fmla="*/ 0 w 12"/>
                <a:gd name="T1" fmla="*/ 4 h 13"/>
                <a:gd name="T2" fmla="*/ 1 w 12"/>
                <a:gd name="T3" fmla="*/ 10 h 13"/>
                <a:gd name="T4" fmla="*/ 2 w 12"/>
                <a:gd name="T5" fmla="*/ 13 h 13"/>
                <a:gd name="T6" fmla="*/ 7 w 12"/>
                <a:gd name="T7" fmla="*/ 7 h 13"/>
                <a:gd name="T8" fmla="*/ 7 w 12"/>
                <a:gd name="T9" fmla="*/ 3 h 13"/>
                <a:gd name="T10" fmla="*/ 12 w 12"/>
                <a:gd name="T11" fmla="*/ 0 h 13"/>
                <a:gd name="T12" fmla="*/ 6 w 12"/>
                <a:gd name="T13" fmla="*/ 0 h 13"/>
                <a:gd name="T14" fmla="*/ 0 w 12"/>
                <a:gd name="T15" fmla="*/ 4 h 1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 h="13">
                  <a:moveTo>
                    <a:pt x="0" y="4"/>
                  </a:moveTo>
                  <a:cubicBezTo>
                    <a:pt x="1" y="7"/>
                    <a:pt x="1" y="8"/>
                    <a:pt x="1" y="10"/>
                  </a:cubicBezTo>
                  <a:cubicBezTo>
                    <a:pt x="1" y="11"/>
                    <a:pt x="1" y="12"/>
                    <a:pt x="2" y="13"/>
                  </a:cubicBezTo>
                  <a:cubicBezTo>
                    <a:pt x="4" y="10"/>
                    <a:pt x="5" y="9"/>
                    <a:pt x="7" y="7"/>
                  </a:cubicBezTo>
                  <a:cubicBezTo>
                    <a:pt x="7" y="5"/>
                    <a:pt x="7" y="5"/>
                    <a:pt x="7" y="3"/>
                  </a:cubicBezTo>
                  <a:cubicBezTo>
                    <a:pt x="9" y="2"/>
                    <a:pt x="10" y="1"/>
                    <a:pt x="12" y="0"/>
                  </a:cubicBezTo>
                  <a:cubicBezTo>
                    <a:pt x="9" y="0"/>
                    <a:pt x="8" y="0"/>
                    <a:pt x="6" y="0"/>
                  </a:cubicBezTo>
                  <a:cubicBezTo>
                    <a:pt x="4" y="2"/>
                    <a:pt x="3" y="2"/>
                    <a:pt x="0" y="4"/>
                  </a:cubicBezTo>
                  <a:close/>
                </a:path>
              </a:pathLst>
            </a:custGeom>
            <a:solidFill>
              <a:srgbClr val="A7B3B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1" name="Freeform 17">
              <a:extLst>
                <a:ext uri="{FF2B5EF4-FFF2-40B4-BE49-F238E27FC236}">
                  <a16:creationId xmlns:a16="http://schemas.microsoft.com/office/drawing/2014/main" id="{D60A74A6-8870-4AFC-9BA9-755AD6C8C323}"/>
                </a:ext>
              </a:extLst>
            </p:cNvPr>
            <p:cNvSpPr>
              <a:spLocks/>
            </p:cNvSpPr>
            <p:nvPr/>
          </p:nvSpPr>
          <p:spPr bwMode="auto">
            <a:xfrm>
              <a:off x="2142" y="2423"/>
              <a:ext cx="834" cy="305"/>
            </a:xfrm>
            <a:custGeom>
              <a:avLst/>
              <a:gdLst>
                <a:gd name="T0" fmla="*/ 200 w 216"/>
                <a:gd name="T1" fmla="*/ 28 h 79"/>
                <a:gd name="T2" fmla="*/ 193 w 216"/>
                <a:gd name="T3" fmla="*/ 13 h 79"/>
                <a:gd name="T4" fmla="*/ 180 w 216"/>
                <a:gd name="T5" fmla="*/ 10 h 79"/>
                <a:gd name="T6" fmla="*/ 168 w 216"/>
                <a:gd name="T7" fmla="*/ 11 h 79"/>
                <a:gd name="T8" fmla="*/ 123 w 216"/>
                <a:gd name="T9" fmla="*/ 11 h 79"/>
                <a:gd name="T10" fmla="*/ 88 w 216"/>
                <a:gd name="T11" fmla="*/ 1 h 79"/>
                <a:gd name="T12" fmla="*/ 59 w 216"/>
                <a:gd name="T13" fmla="*/ 11 h 79"/>
                <a:gd name="T14" fmla="*/ 33 w 216"/>
                <a:gd name="T15" fmla="*/ 11 h 79"/>
                <a:gd name="T16" fmla="*/ 14 w 216"/>
                <a:gd name="T17" fmla="*/ 3 h 79"/>
                <a:gd name="T18" fmla="*/ 5 w 216"/>
                <a:gd name="T19" fmla="*/ 3 h 79"/>
                <a:gd name="T20" fmla="*/ 7 w 216"/>
                <a:gd name="T21" fmla="*/ 6 h 79"/>
                <a:gd name="T22" fmla="*/ 4 w 216"/>
                <a:gd name="T23" fmla="*/ 12 h 79"/>
                <a:gd name="T24" fmla="*/ 3 w 216"/>
                <a:gd name="T25" fmla="*/ 19 h 79"/>
                <a:gd name="T26" fmla="*/ 16 w 216"/>
                <a:gd name="T27" fmla="*/ 14 h 79"/>
                <a:gd name="T28" fmla="*/ 34 w 216"/>
                <a:gd name="T29" fmla="*/ 14 h 79"/>
                <a:gd name="T30" fmla="*/ 34 w 216"/>
                <a:gd name="T31" fmla="*/ 18 h 79"/>
                <a:gd name="T32" fmla="*/ 25 w 216"/>
                <a:gd name="T33" fmla="*/ 20 h 79"/>
                <a:gd name="T34" fmla="*/ 3 w 216"/>
                <a:gd name="T35" fmla="*/ 24 h 79"/>
                <a:gd name="T36" fmla="*/ 3 w 216"/>
                <a:gd name="T37" fmla="*/ 32 h 79"/>
                <a:gd name="T38" fmla="*/ 10 w 216"/>
                <a:gd name="T39" fmla="*/ 39 h 79"/>
                <a:gd name="T40" fmla="*/ 13 w 216"/>
                <a:gd name="T41" fmla="*/ 46 h 79"/>
                <a:gd name="T42" fmla="*/ 6 w 216"/>
                <a:gd name="T43" fmla="*/ 42 h 79"/>
                <a:gd name="T44" fmla="*/ 5 w 216"/>
                <a:gd name="T45" fmla="*/ 49 h 79"/>
                <a:gd name="T46" fmla="*/ 9 w 216"/>
                <a:gd name="T47" fmla="*/ 49 h 79"/>
                <a:gd name="T48" fmla="*/ 17 w 216"/>
                <a:gd name="T49" fmla="*/ 53 h 79"/>
                <a:gd name="T50" fmla="*/ 9 w 216"/>
                <a:gd name="T51" fmla="*/ 55 h 79"/>
                <a:gd name="T52" fmla="*/ 20 w 216"/>
                <a:gd name="T53" fmla="*/ 61 h 79"/>
                <a:gd name="T54" fmla="*/ 21 w 216"/>
                <a:gd name="T55" fmla="*/ 64 h 79"/>
                <a:gd name="T56" fmla="*/ 32 w 216"/>
                <a:gd name="T57" fmla="*/ 67 h 79"/>
                <a:gd name="T58" fmla="*/ 52 w 216"/>
                <a:gd name="T59" fmla="*/ 76 h 79"/>
                <a:gd name="T60" fmla="*/ 66 w 216"/>
                <a:gd name="T61" fmla="*/ 70 h 79"/>
                <a:gd name="T62" fmla="*/ 91 w 216"/>
                <a:gd name="T63" fmla="*/ 75 h 79"/>
                <a:gd name="T64" fmla="*/ 108 w 216"/>
                <a:gd name="T65" fmla="*/ 69 h 79"/>
                <a:gd name="T66" fmla="*/ 117 w 216"/>
                <a:gd name="T67" fmla="*/ 74 h 79"/>
                <a:gd name="T68" fmla="*/ 122 w 216"/>
                <a:gd name="T69" fmla="*/ 76 h 79"/>
                <a:gd name="T70" fmla="*/ 125 w 216"/>
                <a:gd name="T71" fmla="*/ 74 h 79"/>
                <a:gd name="T72" fmla="*/ 130 w 216"/>
                <a:gd name="T73" fmla="*/ 68 h 79"/>
                <a:gd name="T74" fmla="*/ 146 w 216"/>
                <a:gd name="T75" fmla="*/ 66 h 79"/>
                <a:gd name="T76" fmla="*/ 163 w 216"/>
                <a:gd name="T77" fmla="*/ 67 h 79"/>
                <a:gd name="T78" fmla="*/ 188 w 216"/>
                <a:gd name="T79" fmla="*/ 60 h 79"/>
                <a:gd name="T80" fmla="*/ 193 w 216"/>
                <a:gd name="T81" fmla="*/ 60 h 79"/>
                <a:gd name="T82" fmla="*/ 210 w 216"/>
                <a:gd name="T83" fmla="*/ 61 h 79"/>
                <a:gd name="T84" fmla="*/ 213 w 216"/>
                <a:gd name="T85" fmla="*/ 66 h 79"/>
                <a:gd name="T86" fmla="*/ 211 w 216"/>
                <a:gd name="T87" fmla="*/ 57 h 79"/>
                <a:gd name="T88" fmla="*/ 207 w 216"/>
                <a:gd name="T89" fmla="*/ 41 h 79"/>
                <a:gd name="T90" fmla="*/ 209 w 216"/>
                <a:gd name="T91" fmla="*/ 31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216" h="79">
                  <a:moveTo>
                    <a:pt x="209" y="31"/>
                  </a:moveTo>
                  <a:cubicBezTo>
                    <a:pt x="208" y="30"/>
                    <a:pt x="207" y="29"/>
                    <a:pt x="205" y="28"/>
                  </a:cubicBezTo>
                  <a:cubicBezTo>
                    <a:pt x="203" y="28"/>
                    <a:pt x="202" y="28"/>
                    <a:pt x="200" y="28"/>
                  </a:cubicBezTo>
                  <a:cubicBezTo>
                    <a:pt x="198" y="25"/>
                    <a:pt x="198" y="24"/>
                    <a:pt x="197" y="22"/>
                  </a:cubicBezTo>
                  <a:cubicBezTo>
                    <a:pt x="196" y="19"/>
                    <a:pt x="196" y="17"/>
                    <a:pt x="196" y="13"/>
                  </a:cubicBezTo>
                  <a:cubicBezTo>
                    <a:pt x="195" y="13"/>
                    <a:pt x="194" y="13"/>
                    <a:pt x="193" y="13"/>
                  </a:cubicBezTo>
                  <a:cubicBezTo>
                    <a:pt x="191" y="12"/>
                    <a:pt x="190" y="11"/>
                    <a:pt x="188" y="9"/>
                  </a:cubicBezTo>
                  <a:cubicBezTo>
                    <a:pt x="187" y="8"/>
                    <a:pt x="187" y="8"/>
                    <a:pt x="186" y="8"/>
                  </a:cubicBezTo>
                  <a:cubicBezTo>
                    <a:pt x="183" y="8"/>
                    <a:pt x="182" y="9"/>
                    <a:pt x="180" y="10"/>
                  </a:cubicBezTo>
                  <a:cubicBezTo>
                    <a:pt x="177" y="9"/>
                    <a:pt x="175" y="9"/>
                    <a:pt x="172" y="9"/>
                  </a:cubicBezTo>
                  <a:cubicBezTo>
                    <a:pt x="171" y="9"/>
                    <a:pt x="171" y="9"/>
                    <a:pt x="170" y="8"/>
                  </a:cubicBezTo>
                  <a:cubicBezTo>
                    <a:pt x="169" y="10"/>
                    <a:pt x="168" y="11"/>
                    <a:pt x="168" y="11"/>
                  </a:cubicBezTo>
                  <a:cubicBezTo>
                    <a:pt x="168" y="11"/>
                    <a:pt x="152" y="13"/>
                    <a:pt x="150" y="13"/>
                  </a:cubicBezTo>
                  <a:cubicBezTo>
                    <a:pt x="148" y="13"/>
                    <a:pt x="138" y="15"/>
                    <a:pt x="138" y="15"/>
                  </a:cubicBezTo>
                  <a:cubicBezTo>
                    <a:pt x="132" y="13"/>
                    <a:pt x="129" y="12"/>
                    <a:pt x="123" y="11"/>
                  </a:cubicBezTo>
                  <a:cubicBezTo>
                    <a:pt x="117" y="9"/>
                    <a:pt x="114" y="8"/>
                    <a:pt x="108" y="6"/>
                  </a:cubicBezTo>
                  <a:cubicBezTo>
                    <a:pt x="105" y="4"/>
                    <a:pt x="103" y="2"/>
                    <a:pt x="100" y="0"/>
                  </a:cubicBezTo>
                  <a:cubicBezTo>
                    <a:pt x="95" y="0"/>
                    <a:pt x="93" y="1"/>
                    <a:pt x="88" y="1"/>
                  </a:cubicBezTo>
                  <a:cubicBezTo>
                    <a:pt x="82" y="2"/>
                    <a:pt x="79" y="2"/>
                    <a:pt x="73" y="3"/>
                  </a:cubicBezTo>
                  <a:cubicBezTo>
                    <a:pt x="70" y="5"/>
                    <a:pt x="68" y="5"/>
                    <a:pt x="64" y="7"/>
                  </a:cubicBezTo>
                  <a:cubicBezTo>
                    <a:pt x="62" y="9"/>
                    <a:pt x="61" y="9"/>
                    <a:pt x="59" y="11"/>
                  </a:cubicBezTo>
                  <a:cubicBezTo>
                    <a:pt x="56" y="11"/>
                    <a:pt x="55" y="11"/>
                    <a:pt x="52" y="11"/>
                  </a:cubicBezTo>
                  <a:cubicBezTo>
                    <a:pt x="48" y="11"/>
                    <a:pt x="46" y="11"/>
                    <a:pt x="42" y="11"/>
                  </a:cubicBezTo>
                  <a:cubicBezTo>
                    <a:pt x="39" y="11"/>
                    <a:pt x="37" y="11"/>
                    <a:pt x="33" y="11"/>
                  </a:cubicBezTo>
                  <a:cubicBezTo>
                    <a:pt x="30" y="9"/>
                    <a:pt x="28" y="8"/>
                    <a:pt x="24" y="6"/>
                  </a:cubicBezTo>
                  <a:cubicBezTo>
                    <a:pt x="23" y="4"/>
                    <a:pt x="22" y="4"/>
                    <a:pt x="22" y="2"/>
                  </a:cubicBezTo>
                  <a:cubicBezTo>
                    <a:pt x="19" y="3"/>
                    <a:pt x="17" y="3"/>
                    <a:pt x="14" y="3"/>
                  </a:cubicBezTo>
                  <a:cubicBezTo>
                    <a:pt x="14" y="3"/>
                    <a:pt x="14" y="3"/>
                    <a:pt x="14" y="3"/>
                  </a:cubicBezTo>
                  <a:cubicBezTo>
                    <a:pt x="13" y="2"/>
                    <a:pt x="12" y="1"/>
                    <a:pt x="12" y="1"/>
                  </a:cubicBezTo>
                  <a:cubicBezTo>
                    <a:pt x="9" y="1"/>
                    <a:pt x="8" y="2"/>
                    <a:pt x="5" y="3"/>
                  </a:cubicBezTo>
                  <a:cubicBezTo>
                    <a:pt x="5" y="3"/>
                    <a:pt x="5" y="3"/>
                    <a:pt x="5" y="3"/>
                  </a:cubicBezTo>
                  <a:cubicBezTo>
                    <a:pt x="6" y="4"/>
                    <a:pt x="6" y="4"/>
                    <a:pt x="7" y="5"/>
                  </a:cubicBezTo>
                  <a:cubicBezTo>
                    <a:pt x="7" y="6"/>
                    <a:pt x="7" y="6"/>
                    <a:pt x="7" y="6"/>
                  </a:cubicBezTo>
                  <a:cubicBezTo>
                    <a:pt x="8" y="7"/>
                    <a:pt x="8" y="7"/>
                    <a:pt x="8" y="9"/>
                  </a:cubicBezTo>
                  <a:cubicBezTo>
                    <a:pt x="8" y="9"/>
                    <a:pt x="8" y="9"/>
                    <a:pt x="7" y="9"/>
                  </a:cubicBezTo>
                  <a:cubicBezTo>
                    <a:pt x="6" y="10"/>
                    <a:pt x="5" y="11"/>
                    <a:pt x="4" y="12"/>
                  </a:cubicBezTo>
                  <a:cubicBezTo>
                    <a:pt x="4" y="13"/>
                    <a:pt x="4" y="14"/>
                    <a:pt x="4" y="15"/>
                  </a:cubicBezTo>
                  <a:cubicBezTo>
                    <a:pt x="3" y="16"/>
                    <a:pt x="2" y="17"/>
                    <a:pt x="1" y="18"/>
                  </a:cubicBezTo>
                  <a:cubicBezTo>
                    <a:pt x="2" y="18"/>
                    <a:pt x="2" y="18"/>
                    <a:pt x="3" y="19"/>
                  </a:cubicBezTo>
                  <a:cubicBezTo>
                    <a:pt x="5" y="19"/>
                    <a:pt x="6" y="19"/>
                    <a:pt x="8" y="18"/>
                  </a:cubicBezTo>
                  <a:cubicBezTo>
                    <a:pt x="10" y="18"/>
                    <a:pt x="11" y="18"/>
                    <a:pt x="13" y="18"/>
                  </a:cubicBezTo>
                  <a:cubicBezTo>
                    <a:pt x="14" y="16"/>
                    <a:pt x="15" y="16"/>
                    <a:pt x="16" y="14"/>
                  </a:cubicBezTo>
                  <a:cubicBezTo>
                    <a:pt x="17" y="14"/>
                    <a:pt x="18" y="14"/>
                    <a:pt x="20" y="13"/>
                  </a:cubicBezTo>
                  <a:cubicBezTo>
                    <a:pt x="23" y="13"/>
                    <a:pt x="25" y="13"/>
                    <a:pt x="28" y="13"/>
                  </a:cubicBezTo>
                  <a:cubicBezTo>
                    <a:pt x="30" y="13"/>
                    <a:pt x="31" y="14"/>
                    <a:pt x="34" y="14"/>
                  </a:cubicBezTo>
                  <a:cubicBezTo>
                    <a:pt x="36" y="15"/>
                    <a:pt x="38" y="15"/>
                    <a:pt x="40" y="15"/>
                  </a:cubicBezTo>
                  <a:cubicBezTo>
                    <a:pt x="40" y="16"/>
                    <a:pt x="40" y="17"/>
                    <a:pt x="39" y="17"/>
                  </a:cubicBezTo>
                  <a:cubicBezTo>
                    <a:pt x="37" y="18"/>
                    <a:pt x="36" y="18"/>
                    <a:pt x="34" y="18"/>
                  </a:cubicBezTo>
                  <a:cubicBezTo>
                    <a:pt x="33" y="18"/>
                    <a:pt x="33" y="19"/>
                    <a:pt x="33" y="20"/>
                  </a:cubicBezTo>
                  <a:cubicBezTo>
                    <a:pt x="33" y="20"/>
                    <a:pt x="33" y="20"/>
                    <a:pt x="33" y="21"/>
                  </a:cubicBezTo>
                  <a:cubicBezTo>
                    <a:pt x="30" y="21"/>
                    <a:pt x="28" y="21"/>
                    <a:pt x="25" y="20"/>
                  </a:cubicBezTo>
                  <a:cubicBezTo>
                    <a:pt x="19" y="20"/>
                    <a:pt x="16" y="20"/>
                    <a:pt x="10" y="20"/>
                  </a:cubicBezTo>
                  <a:cubicBezTo>
                    <a:pt x="9" y="21"/>
                    <a:pt x="8" y="22"/>
                    <a:pt x="7" y="23"/>
                  </a:cubicBezTo>
                  <a:cubicBezTo>
                    <a:pt x="5" y="24"/>
                    <a:pt x="4" y="24"/>
                    <a:pt x="3" y="24"/>
                  </a:cubicBezTo>
                  <a:cubicBezTo>
                    <a:pt x="2" y="26"/>
                    <a:pt x="1" y="27"/>
                    <a:pt x="0" y="29"/>
                  </a:cubicBezTo>
                  <a:cubicBezTo>
                    <a:pt x="1" y="30"/>
                    <a:pt x="1" y="30"/>
                    <a:pt x="2" y="31"/>
                  </a:cubicBezTo>
                  <a:cubicBezTo>
                    <a:pt x="2" y="31"/>
                    <a:pt x="3" y="32"/>
                    <a:pt x="3" y="32"/>
                  </a:cubicBezTo>
                  <a:cubicBezTo>
                    <a:pt x="6" y="32"/>
                    <a:pt x="7" y="32"/>
                    <a:pt x="10" y="31"/>
                  </a:cubicBezTo>
                  <a:cubicBezTo>
                    <a:pt x="10" y="31"/>
                    <a:pt x="9" y="34"/>
                    <a:pt x="9" y="35"/>
                  </a:cubicBezTo>
                  <a:cubicBezTo>
                    <a:pt x="9" y="36"/>
                    <a:pt x="10" y="39"/>
                    <a:pt x="10" y="39"/>
                  </a:cubicBezTo>
                  <a:cubicBezTo>
                    <a:pt x="10" y="41"/>
                    <a:pt x="10" y="41"/>
                    <a:pt x="9" y="42"/>
                  </a:cubicBezTo>
                  <a:cubicBezTo>
                    <a:pt x="9" y="44"/>
                    <a:pt x="9" y="44"/>
                    <a:pt x="9" y="46"/>
                  </a:cubicBezTo>
                  <a:cubicBezTo>
                    <a:pt x="10" y="46"/>
                    <a:pt x="11" y="46"/>
                    <a:pt x="13" y="46"/>
                  </a:cubicBezTo>
                  <a:cubicBezTo>
                    <a:pt x="13" y="46"/>
                    <a:pt x="9" y="47"/>
                    <a:pt x="8" y="48"/>
                  </a:cubicBezTo>
                  <a:cubicBezTo>
                    <a:pt x="8" y="46"/>
                    <a:pt x="8" y="46"/>
                    <a:pt x="8" y="44"/>
                  </a:cubicBezTo>
                  <a:cubicBezTo>
                    <a:pt x="7" y="43"/>
                    <a:pt x="7" y="43"/>
                    <a:pt x="6" y="42"/>
                  </a:cubicBezTo>
                  <a:cubicBezTo>
                    <a:pt x="6" y="43"/>
                    <a:pt x="6" y="43"/>
                    <a:pt x="6" y="44"/>
                  </a:cubicBezTo>
                  <a:cubicBezTo>
                    <a:pt x="6" y="45"/>
                    <a:pt x="6" y="45"/>
                    <a:pt x="6" y="46"/>
                  </a:cubicBezTo>
                  <a:cubicBezTo>
                    <a:pt x="6" y="47"/>
                    <a:pt x="6" y="48"/>
                    <a:pt x="5" y="49"/>
                  </a:cubicBezTo>
                  <a:cubicBezTo>
                    <a:pt x="6" y="49"/>
                    <a:pt x="6" y="49"/>
                    <a:pt x="7" y="49"/>
                  </a:cubicBezTo>
                  <a:cubicBezTo>
                    <a:pt x="8" y="50"/>
                    <a:pt x="8" y="50"/>
                    <a:pt x="9" y="51"/>
                  </a:cubicBezTo>
                  <a:cubicBezTo>
                    <a:pt x="9" y="50"/>
                    <a:pt x="9" y="50"/>
                    <a:pt x="9" y="49"/>
                  </a:cubicBezTo>
                  <a:cubicBezTo>
                    <a:pt x="9" y="49"/>
                    <a:pt x="9" y="49"/>
                    <a:pt x="9" y="49"/>
                  </a:cubicBezTo>
                  <a:cubicBezTo>
                    <a:pt x="10" y="50"/>
                    <a:pt x="14" y="51"/>
                    <a:pt x="14" y="51"/>
                  </a:cubicBezTo>
                  <a:cubicBezTo>
                    <a:pt x="15" y="52"/>
                    <a:pt x="16" y="52"/>
                    <a:pt x="17" y="53"/>
                  </a:cubicBezTo>
                  <a:cubicBezTo>
                    <a:pt x="16" y="54"/>
                    <a:pt x="16" y="55"/>
                    <a:pt x="16" y="56"/>
                  </a:cubicBezTo>
                  <a:cubicBezTo>
                    <a:pt x="14" y="55"/>
                    <a:pt x="14" y="55"/>
                    <a:pt x="12" y="54"/>
                  </a:cubicBezTo>
                  <a:cubicBezTo>
                    <a:pt x="11" y="54"/>
                    <a:pt x="11" y="55"/>
                    <a:pt x="9" y="55"/>
                  </a:cubicBezTo>
                  <a:cubicBezTo>
                    <a:pt x="11" y="56"/>
                    <a:pt x="12" y="56"/>
                    <a:pt x="14" y="57"/>
                  </a:cubicBezTo>
                  <a:cubicBezTo>
                    <a:pt x="15" y="58"/>
                    <a:pt x="16" y="59"/>
                    <a:pt x="17" y="60"/>
                  </a:cubicBezTo>
                  <a:cubicBezTo>
                    <a:pt x="18" y="60"/>
                    <a:pt x="19" y="61"/>
                    <a:pt x="20" y="61"/>
                  </a:cubicBezTo>
                  <a:cubicBezTo>
                    <a:pt x="19" y="62"/>
                    <a:pt x="18" y="62"/>
                    <a:pt x="17" y="63"/>
                  </a:cubicBezTo>
                  <a:cubicBezTo>
                    <a:pt x="16" y="64"/>
                    <a:pt x="16" y="65"/>
                    <a:pt x="16" y="66"/>
                  </a:cubicBezTo>
                  <a:cubicBezTo>
                    <a:pt x="18" y="65"/>
                    <a:pt x="19" y="65"/>
                    <a:pt x="21" y="64"/>
                  </a:cubicBezTo>
                  <a:cubicBezTo>
                    <a:pt x="25" y="64"/>
                    <a:pt x="27" y="64"/>
                    <a:pt x="30" y="64"/>
                  </a:cubicBezTo>
                  <a:cubicBezTo>
                    <a:pt x="29" y="65"/>
                    <a:pt x="28" y="66"/>
                    <a:pt x="27" y="66"/>
                  </a:cubicBezTo>
                  <a:cubicBezTo>
                    <a:pt x="27" y="66"/>
                    <a:pt x="30" y="66"/>
                    <a:pt x="32" y="67"/>
                  </a:cubicBezTo>
                  <a:cubicBezTo>
                    <a:pt x="33" y="67"/>
                    <a:pt x="36" y="70"/>
                    <a:pt x="36" y="70"/>
                  </a:cubicBezTo>
                  <a:cubicBezTo>
                    <a:pt x="36" y="70"/>
                    <a:pt x="42" y="76"/>
                    <a:pt x="43" y="76"/>
                  </a:cubicBezTo>
                  <a:cubicBezTo>
                    <a:pt x="44" y="77"/>
                    <a:pt x="52" y="76"/>
                    <a:pt x="52" y="76"/>
                  </a:cubicBezTo>
                  <a:cubicBezTo>
                    <a:pt x="52" y="76"/>
                    <a:pt x="56" y="72"/>
                    <a:pt x="56" y="71"/>
                  </a:cubicBezTo>
                  <a:cubicBezTo>
                    <a:pt x="56" y="70"/>
                    <a:pt x="59" y="67"/>
                    <a:pt x="59" y="67"/>
                  </a:cubicBezTo>
                  <a:cubicBezTo>
                    <a:pt x="59" y="67"/>
                    <a:pt x="65" y="69"/>
                    <a:pt x="66" y="70"/>
                  </a:cubicBezTo>
                  <a:cubicBezTo>
                    <a:pt x="67" y="71"/>
                    <a:pt x="74" y="74"/>
                    <a:pt x="74" y="74"/>
                  </a:cubicBezTo>
                  <a:cubicBezTo>
                    <a:pt x="74" y="74"/>
                    <a:pt x="75" y="76"/>
                    <a:pt x="81" y="76"/>
                  </a:cubicBezTo>
                  <a:cubicBezTo>
                    <a:pt x="87" y="76"/>
                    <a:pt x="91" y="75"/>
                    <a:pt x="91" y="75"/>
                  </a:cubicBezTo>
                  <a:cubicBezTo>
                    <a:pt x="93" y="73"/>
                    <a:pt x="94" y="73"/>
                    <a:pt x="96" y="71"/>
                  </a:cubicBezTo>
                  <a:cubicBezTo>
                    <a:pt x="96" y="71"/>
                    <a:pt x="101" y="68"/>
                    <a:pt x="102" y="68"/>
                  </a:cubicBezTo>
                  <a:cubicBezTo>
                    <a:pt x="103" y="68"/>
                    <a:pt x="107" y="69"/>
                    <a:pt x="108" y="69"/>
                  </a:cubicBezTo>
                  <a:cubicBezTo>
                    <a:pt x="110" y="69"/>
                    <a:pt x="114" y="69"/>
                    <a:pt x="114" y="69"/>
                  </a:cubicBezTo>
                  <a:cubicBezTo>
                    <a:pt x="114" y="69"/>
                    <a:pt x="117" y="66"/>
                    <a:pt x="118" y="67"/>
                  </a:cubicBezTo>
                  <a:cubicBezTo>
                    <a:pt x="118" y="68"/>
                    <a:pt x="117" y="71"/>
                    <a:pt x="117" y="74"/>
                  </a:cubicBezTo>
                  <a:cubicBezTo>
                    <a:pt x="117" y="75"/>
                    <a:pt x="118" y="76"/>
                    <a:pt x="118" y="79"/>
                  </a:cubicBezTo>
                  <a:cubicBezTo>
                    <a:pt x="118" y="79"/>
                    <a:pt x="118" y="79"/>
                    <a:pt x="118" y="79"/>
                  </a:cubicBezTo>
                  <a:cubicBezTo>
                    <a:pt x="120" y="78"/>
                    <a:pt x="120" y="77"/>
                    <a:pt x="122" y="76"/>
                  </a:cubicBezTo>
                  <a:cubicBezTo>
                    <a:pt x="122" y="75"/>
                    <a:pt x="122" y="74"/>
                    <a:pt x="122" y="73"/>
                  </a:cubicBezTo>
                  <a:cubicBezTo>
                    <a:pt x="122" y="73"/>
                    <a:pt x="123" y="73"/>
                    <a:pt x="123" y="73"/>
                  </a:cubicBezTo>
                  <a:cubicBezTo>
                    <a:pt x="124" y="73"/>
                    <a:pt x="124" y="73"/>
                    <a:pt x="125" y="74"/>
                  </a:cubicBezTo>
                  <a:cubicBezTo>
                    <a:pt x="124" y="71"/>
                    <a:pt x="124" y="69"/>
                    <a:pt x="124" y="67"/>
                  </a:cubicBezTo>
                  <a:cubicBezTo>
                    <a:pt x="125" y="67"/>
                    <a:pt x="125" y="67"/>
                    <a:pt x="126" y="67"/>
                  </a:cubicBezTo>
                  <a:cubicBezTo>
                    <a:pt x="128" y="68"/>
                    <a:pt x="128" y="68"/>
                    <a:pt x="130" y="68"/>
                  </a:cubicBezTo>
                  <a:cubicBezTo>
                    <a:pt x="134" y="68"/>
                    <a:pt x="136" y="68"/>
                    <a:pt x="140" y="67"/>
                  </a:cubicBezTo>
                  <a:cubicBezTo>
                    <a:pt x="141" y="67"/>
                    <a:pt x="143" y="65"/>
                    <a:pt x="145" y="65"/>
                  </a:cubicBezTo>
                  <a:cubicBezTo>
                    <a:pt x="145" y="65"/>
                    <a:pt x="146" y="65"/>
                    <a:pt x="146" y="66"/>
                  </a:cubicBezTo>
                  <a:cubicBezTo>
                    <a:pt x="147" y="66"/>
                    <a:pt x="149" y="68"/>
                    <a:pt x="151" y="69"/>
                  </a:cubicBezTo>
                  <a:cubicBezTo>
                    <a:pt x="151" y="69"/>
                    <a:pt x="151" y="70"/>
                    <a:pt x="151" y="69"/>
                  </a:cubicBezTo>
                  <a:cubicBezTo>
                    <a:pt x="152" y="70"/>
                    <a:pt x="163" y="68"/>
                    <a:pt x="163" y="67"/>
                  </a:cubicBezTo>
                  <a:cubicBezTo>
                    <a:pt x="165" y="66"/>
                    <a:pt x="172" y="64"/>
                    <a:pt x="175" y="64"/>
                  </a:cubicBezTo>
                  <a:cubicBezTo>
                    <a:pt x="176" y="64"/>
                    <a:pt x="183" y="63"/>
                    <a:pt x="184" y="63"/>
                  </a:cubicBezTo>
                  <a:cubicBezTo>
                    <a:pt x="186" y="62"/>
                    <a:pt x="186" y="61"/>
                    <a:pt x="188" y="60"/>
                  </a:cubicBezTo>
                  <a:cubicBezTo>
                    <a:pt x="188" y="60"/>
                    <a:pt x="189" y="61"/>
                    <a:pt x="189" y="61"/>
                  </a:cubicBezTo>
                  <a:cubicBezTo>
                    <a:pt x="189" y="62"/>
                    <a:pt x="190" y="62"/>
                    <a:pt x="190" y="63"/>
                  </a:cubicBezTo>
                  <a:cubicBezTo>
                    <a:pt x="192" y="62"/>
                    <a:pt x="192" y="61"/>
                    <a:pt x="193" y="60"/>
                  </a:cubicBezTo>
                  <a:cubicBezTo>
                    <a:pt x="197" y="60"/>
                    <a:pt x="198" y="61"/>
                    <a:pt x="201" y="61"/>
                  </a:cubicBezTo>
                  <a:cubicBezTo>
                    <a:pt x="203" y="61"/>
                    <a:pt x="204" y="61"/>
                    <a:pt x="206" y="61"/>
                  </a:cubicBezTo>
                  <a:cubicBezTo>
                    <a:pt x="207" y="61"/>
                    <a:pt x="208" y="61"/>
                    <a:pt x="210" y="61"/>
                  </a:cubicBezTo>
                  <a:cubicBezTo>
                    <a:pt x="210" y="61"/>
                    <a:pt x="210" y="61"/>
                    <a:pt x="210" y="61"/>
                  </a:cubicBezTo>
                  <a:cubicBezTo>
                    <a:pt x="210" y="61"/>
                    <a:pt x="212" y="62"/>
                    <a:pt x="212" y="65"/>
                  </a:cubicBezTo>
                  <a:cubicBezTo>
                    <a:pt x="212" y="65"/>
                    <a:pt x="212" y="66"/>
                    <a:pt x="213" y="66"/>
                  </a:cubicBezTo>
                  <a:cubicBezTo>
                    <a:pt x="214" y="66"/>
                    <a:pt x="215" y="65"/>
                    <a:pt x="216" y="64"/>
                  </a:cubicBezTo>
                  <a:cubicBezTo>
                    <a:pt x="215" y="63"/>
                    <a:pt x="215" y="63"/>
                    <a:pt x="214" y="62"/>
                  </a:cubicBezTo>
                  <a:cubicBezTo>
                    <a:pt x="213" y="60"/>
                    <a:pt x="212" y="59"/>
                    <a:pt x="211" y="57"/>
                  </a:cubicBezTo>
                  <a:cubicBezTo>
                    <a:pt x="210" y="55"/>
                    <a:pt x="209" y="55"/>
                    <a:pt x="208" y="54"/>
                  </a:cubicBezTo>
                  <a:cubicBezTo>
                    <a:pt x="209" y="52"/>
                    <a:pt x="210" y="50"/>
                    <a:pt x="211" y="48"/>
                  </a:cubicBezTo>
                  <a:cubicBezTo>
                    <a:pt x="209" y="45"/>
                    <a:pt x="208" y="44"/>
                    <a:pt x="207" y="41"/>
                  </a:cubicBezTo>
                  <a:cubicBezTo>
                    <a:pt x="206" y="40"/>
                    <a:pt x="205" y="39"/>
                    <a:pt x="204" y="37"/>
                  </a:cubicBezTo>
                  <a:cubicBezTo>
                    <a:pt x="206" y="36"/>
                    <a:pt x="207" y="35"/>
                    <a:pt x="209" y="34"/>
                  </a:cubicBezTo>
                  <a:cubicBezTo>
                    <a:pt x="209" y="33"/>
                    <a:pt x="209" y="32"/>
                    <a:pt x="209" y="31"/>
                  </a:cubicBezTo>
                  <a:close/>
                </a:path>
              </a:pathLst>
            </a:custGeom>
            <a:solidFill>
              <a:srgbClr val="8DC63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2" name="Freeform 18">
              <a:extLst>
                <a:ext uri="{FF2B5EF4-FFF2-40B4-BE49-F238E27FC236}">
                  <a16:creationId xmlns:a16="http://schemas.microsoft.com/office/drawing/2014/main" id="{FECAE096-7BFE-4FC1-81B0-12FEF87572DF}"/>
                </a:ext>
              </a:extLst>
            </p:cNvPr>
            <p:cNvSpPr>
              <a:spLocks/>
            </p:cNvSpPr>
            <p:nvPr/>
          </p:nvSpPr>
          <p:spPr bwMode="auto">
            <a:xfrm>
              <a:off x="1710" y="2106"/>
              <a:ext cx="266" cy="127"/>
            </a:xfrm>
            <a:custGeom>
              <a:avLst/>
              <a:gdLst>
                <a:gd name="T0" fmla="*/ 8 w 69"/>
                <a:gd name="T1" fmla="*/ 27 h 33"/>
                <a:gd name="T2" fmla="*/ 11 w 69"/>
                <a:gd name="T3" fmla="*/ 30 h 33"/>
                <a:gd name="T4" fmla="*/ 16 w 69"/>
                <a:gd name="T5" fmla="*/ 32 h 33"/>
                <a:gd name="T6" fmla="*/ 20 w 69"/>
                <a:gd name="T7" fmla="*/ 32 h 33"/>
                <a:gd name="T8" fmla="*/ 24 w 69"/>
                <a:gd name="T9" fmla="*/ 33 h 33"/>
                <a:gd name="T10" fmla="*/ 25 w 69"/>
                <a:gd name="T11" fmla="*/ 30 h 33"/>
                <a:gd name="T12" fmla="*/ 26 w 69"/>
                <a:gd name="T13" fmla="*/ 30 h 33"/>
                <a:gd name="T14" fmla="*/ 28 w 69"/>
                <a:gd name="T15" fmla="*/ 31 h 33"/>
                <a:gd name="T16" fmla="*/ 32 w 69"/>
                <a:gd name="T17" fmla="*/ 30 h 33"/>
                <a:gd name="T18" fmla="*/ 36 w 69"/>
                <a:gd name="T19" fmla="*/ 28 h 33"/>
                <a:gd name="T20" fmla="*/ 46 w 69"/>
                <a:gd name="T21" fmla="*/ 28 h 33"/>
                <a:gd name="T22" fmla="*/ 48 w 69"/>
                <a:gd name="T23" fmla="*/ 26 h 33"/>
                <a:gd name="T24" fmla="*/ 49 w 69"/>
                <a:gd name="T25" fmla="*/ 26 h 33"/>
                <a:gd name="T26" fmla="*/ 51 w 69"/>
                <a:gd name="T27" fmla="*/ 26 h 33"/>
                <a:gd name="T28" fmla="*/ 55 w 69"/>
                <a:gd name="T29" fmla="*/ 23 h 33"/>
                <a:gd name="T30" fmla="*/ 58 w 69"/>
                <a:gd name="T31" fmla="*/ 18 h 33"/>
                <a:gd name="T32" fmla="*/ 61 w 69"/>
                <a:gd name="T33" fmla="*/ 16 h 33"/>
                <a:gd name="T34" fmla="*/ 60 w 69"/>
                <a:gd name="T35" fmla="*/ 13 h 33"/>
                <a:gd name="T36" fmla="*/ 63 w 69"/>
                <a:gd name="T37" fmla="*/ 8 h 33"/>
                <a:gd name="T38" fmla="*/ 68 w 69"/>
                <a:gd name="T39" fmla="*/ 6 h 33"/>
                <a:gd name="T40" fmla="*/ 69 w 69"/>
                <a:gd name="T41" fmla="*/ 5 h 33"/>
                <a:gd name="T42" fmla="*/ 62 w 69"/>
                <a:gd name="T43" fmla="*/ 2 h 33"/>
                <a:gd name="T44" fmla="*/ 61 w 69"/>
                <a:gd name="T45" fmla="*/ 3 h 33"/>
                <a:gd name="T46" fmla="*/ 56 w 69"/>
                <a:gd name="T47" fmla="*/ 0 h 33"/>
                <a:gd name="T48" fmla="*/ 51 w 69"/>
                <a:gd name="T49" fmla="*/ 2 h 33"/>
                <a:gd name="T50" fmla="*/ 44 w 69"/>
                <a:gd name="T51" fmla="*/ 0 h 33"/>
                <a:gd name="T52" fmla="*/ 46 w 69"/>
                <a:gd name="T53" fmla="*/ 5 h 33"/>
                <a:gd name="T54" fmla="*/ 45 w 69"/>
                <a:gd name="T55" fmla="*/ 5 h 33"/>
                <a:gd name="T56" fmla="*/ 42 w 69"/>
                <a:gd name="T57" fmla="*/ 6 h 33"/>
                <a:gd name="T58" fmla="*/ 36 w 69"/>
                <a:gd name="T59" fmla="*/ 7 h 33"/>
                <a:gd name="T60" fmla="*/ 25 w 69"/>
                <a:gd name="T61" fmla="*/ 10 h 33"/>
                <a:gd name="T62" fmla="*/ 16 w 69"/>
                <a:gd name="T63" fmla="*/ 11 h 33"/>
                <a:gd name="T64" fmla="*/ 9 w 69"/>
                <a:gd name="T65" fmla="*/ 7 h 33"/>
                <a:gd name="T66" fmla="*/ 7 w 69"/>
                <a:gd name="T67" fmla="*/ 11 h 33"/>
                <a:gd name="T68" fmla="*/ 6 w 69"/>
                <a:gd name="T69" fmla="*/ 11 h 33"/>
                <a:gd name="T70" fmla="*/ 3 w 69"/>
                <a:gd name="T71" fmla="*/ 10 h 33"/>
                <a:gd name="T72" fmla="*/ 5 w 69"/>
                <a:gd name="T73" fmla="*/ 11 h 33"/>
                <a:gd name="T74" fmla="*/ 4 w 69"/>
                <a:gd name="T75" fmla="*/ 12 h 33"/>
                <a:gd name="T76" fmla="*/ 3 w 69"/>
                <a:gd name="T77" fmla="*/ 15 h 33"/>
                <a:gd name="T78" fmla="*/ 2 w 69"/>
                <a:gd name="T79" fmla="*/ 20 h 33"/>
                <a:gd name="T80" fmla="*/ 1 w 69"/>
                <a:gd name="T81" fmla="*/ 20 h 33"/>
                <a:gd name="T82" fmla="*/ 0 w 69"/>
                <a:gd name="T83" fmla="*/ 20 h 33"/>
                <a:gd name="T84" fmla="*/ 2 w 69"/>
                <a:gd name="T85" fmla="*/ 23 h 33"/>
                <a:gd name="T86" fmla="*/ 8 w 69"/>
                <a:gd name="T87" fmla="*/ 27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69" h="33">
                  <a:moveTo>
                    <a:pt x="8" y="27"/>
                  </a:moveTo>
                  <a:cubicBezTo>
                    <a:pt x="10" y="28"/>
                    <a:pt x="10" y="29"/>
                    <a:pt x="11" y="30"/>
                  </a:cubicBezTo>
                  <a:cubicBezTo>
                    <a:pt x="13" y="31"/>
                    <a:pt x="14" y="31"/>
                    <a:pt x="16" y="32"/>
                  </a:cubicBezTo>
                  <a:cubicBezTo>
                    <a:pt x="18" y="32"/>
                    <a:pt x="19" y="32"/>
                    <a:pt x="20" y="32"/>
                  </a:cubicBezTo>
                  <a:cubicBezTo>
                    <a:pt x="22" y="33"/>
                    <a:pt x="23" y="33"/>
                    <a:pt x="24" y="33"/>
                  </a:cubicBezTo>
                  <a:cubicBezTo>
                    <a:pt x="25" y="32"/>
                    <a:pt x="25" y="32"/>
                    <a:pt x="25" y="30"/>
                  </a:cubicBezTo>
                  <a:cubicBezTo>
                    <a:pt x="26" y="30"/>
                    <a:pt x="26" y="30"/>
                    <a:pt x="26" y="30"/>
                  </a:cubicBezTo>
                  <a:cubicBezTo>
                    <a:pt x="27" y="30"/>
                    <a:pt x="27" y="30"/>
                    <a:pt x="28" y="31"/>
                  </a:cubicBezTo>
                  <a:cubicBezTo>
                    <a:pt x="30" y="30"/>
                    <a:pt x="31" y="30"/>
                    <a:pt x="32" y="30"/>
                  </a:cubicBezTo>
                  <a:cubicBezTo>
                    <a:pt x="34" y="29"/>
                    <a:pt x="34" y="29"/>
                    <a:pt x="36" y="28"/>
                  </a:cubicBezTo>
                  <a:cubicBezTo>
                    <a:pt x="40" y="28"/>
                    <a:pt x="42" y="28"/>
                    <a:pt x="46" y="28"/>
                  </a:cubicBezTo>
                  <a:cubicBezTo>
                    <a:pt x="47" y="27"/>
                    <a:pt x="47" y="27"/>
                    <a:pt x="48" y="26"/>
                  </a:cubicBezTo>
                  <a:cubicBezTo>
                    <a:pt x="48" y="26"/>
                    <a:pt x="49" y="26"/>
                    <a:pt x="49" y="26"/>
                  </a:cubicBezTo>
                  <a:cubicBezTo>
                    <a:pt x="50" y="26"/>
                    <a:pt x="50" y="26"/>
                    <a:pt x="51" y="26"/>
                  </a:cubicBezTo>
                  <a:cubicBezTo>
                    <a:pt x="52" y="25"/>
                    <a:pt x="53" y="24"/>
                    <a:pt x="55" y="23"/>
                  </a:cubicBezTo>
                  <a:cubicBezTo>
                    <a:pt x="56" y="21"/>
                    <a:pt x="57" y="20"/>
                    <a:pt x="58" y="18"/>
                  </a:cubicBezTo>
                  <a:cubicBezTo>
                    <a:pt x="59" y="17"/>
                    <a:pt x="60" y="17"/>
                    <a:pt x="61" y="16"/>
                  </a:cubicBezTo>
                  <a:cubicBezTo>
                    <a:pt x="60" y="15"/>
                    <a:pt x="60" y="14"/>
                    <a:pt x="60" y="13"/>
                  </a:cubicBezTo>
                  <a:cubicBezTo>
                    <a:pt x="61" y="11"/>
                    <a:pt x="62" y="10"/>
                    <a:pt x="63" y="8"/>
                  </a:cubicBezTo>
                  <a:cubicBezTo>
                    <a:pt x="65" y="7"/>
                    <a:pt x="66" y="7"/>
                    <a:pt x="68" y="6"/>
                  </a:cubicBezTo>
                  <a:cubicBezTo>
                    <a:pt x="69" y="6"/>
                    <a:pt x="69" y="6"/>
                    <a:pt x="69" y="5"/>
                  </a:cubicBezTo>
                  <a:cubicBezTo>
                    <a:pt x="67" y="5"/>
                    <a:pt x="65" y="4"/>
                    <a:pt x="62" y="2"/>
                  </a:cubicBezTo>
                  <a:cubicBezTo>
                    <a:pt x="62" y="3"/>
                    <a:pt x="62" y="3"/>
                    <a:pt x="61" y="3"/>
                  </a:cubicBezTo>
                  <a:cubicBezTo>
                    <a:pt x="59" y="2"/>
                    <a:pt x="58" y="1"/>
                    <a:pt x="56" y="0"/>
                  </a:cubicBezTo>
                  <a:cubicBezTo>
                    <a:pt x="54" y="1"/>
                    <a:pt x="53" y="1"/>
                    <a:pt x="51" y="2"/>
                  </a:cubicBezTo>
                  <a:cubicBezTo>
                    <a:pt x="48" y="1"/>
                    <a:pt x="47" y="1"/>
                    <a:pt x="44" y="0"/>
                  </a:cubicBezTo>
                  <a:cubicBezTo>
                    <a:pt x="45" y="2"/>
                    <a:pt x="45" y="3"/>
                    <a:pt x="46" y="5"/>
                  </a:cubicBezTo>
                  <a:cubicBezTo>
                    <a:pt x="45" y="5"/>
                    <a:pt x="45" y="5"/>
                    <a:pt x="45" y="5"/>
                  </a:cubicBezTo>
                  <a:cubicBezTo>
                    <a:pt x="44" y="5"/>
                    <a:pt x="43" y="5"/>
                    <a:pt x="42" y="6"/>
                  </a:cubicBezTo>
                  <a:cubicBezTo>
                    <a:pt x="40" y="6"/>
                    <a:pt x="39" y="6"/>
                    <a:pt x="36" y="7"/>
                  </a:cubicBezTo>
                  <a:cubicBezTo>
                    <a:pt x="32" y="8"/>
                    <a:pt x="30" y="8"/>
                    <a:pt x="25" y="10"/>
                  </a:cubicBezTo>
                  <a:cubicBezTo>
                    <a:pt x="21" y="10"/>
                    <a:pt x="19" y="11"/>
                    <a:pt x="16" y="11"/>
                  </a:cubicBezTo>
                  <a:cubicBezTo>
                    <a:pt x="13" y="9"/>
                    <a:pt x="11" y="9"/>
                    <a:pt x="9" y="7"/>
                  </a:cubicBezTo>
                  <a:cubicBezTo>
                    <a:pt x="8" y="8"/>
                    <a:pt x="8" y="9"/>
                    <a:pt x="7" y="11"/>
                  </a:cubicBezTo>
                  <a:cubicBezTo>
                    <a:pt x="7" y="11"/>
                    <a:pt x="7" y="11"/>
                    <a:pt x="6" y="11"/>
                  </a:cubicBezTo>
                  <a:cubicBezTo>
                    <a:pt x="5" y="10"/>
                    <a:pt x="4" y="10"/>
                    <a:pt x="3" y="10"/>
                  </a:cubicBezTo>
                  <a:cubicBezTo>
                    <a:pt x="4" y="11"/>
                    <a:pt x="4" y="11"/>
                    <a:pt x="5" y="11"/>
                  </a:cubicBezTo>
                  <a:cubicBezTo>
                    <a:pt x="5" y="12"/>
                    <a:pt x="5" y="12"/>
                    <a:pt x="4" y="12"/>
                  </a:cubicBezTo>
                  <a:cubicBezTo>
                    <a:pt x="4" y="13"/>
                    <a:pt x="4" y="14"/>
                    <a:pt x="3" y="15"/>
                  </a:cubicBezTo>
                  <a:cubicBezTo>
                    <a:pt x="3" y="17"/>
                    <a:pt x="2" y="18"/>
                    <a:pt x="2" y="20"/>
                  </a:cubicBezTo>
                  <a:cubicBezTo>
                    <a:pt x="2" y="20"/>
                    <a:pt x="1" y="20"/>
                    <a:pt x="1" y="20"/>
                  </a:cubicBezTo>
                  <a:cubicBezTo>
                    <a:pt x="1" y="20"/>
                    <a:pt x="1" y="20"/>
                    <a:pt x="0" y="20"/>
                  </a:cubicBezTo>
                  <a:cubicBezTo>
                    <a:pt x="1" y="21"/>
                    <a:pt x="1" y="22"/>
                    <a:pt x="2" y="23"/>
                  </a:cubicBezTo>
                  <a:cubicBezTo>
                    <a:pt x="5" y="25"/>
                    <a:pt x="6" y="25"/>
                    <a:pt x="8" y="27"/>
                  </a:cubicBezTo>
                  <a:close/>
                </a:path>
              </a:pathLst>
            </a:custGeom>
            <a:solidFill>
              <a:srgbClr val="A7B3B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3" name="Freeform 19">
              <a:extLst>
                <a:ext uri="{FF2B5EF4-FFF2-40B4-BE49-F238E27FC236}">
                  <a16:creationId xmlns:a16="http://schemas.microsoft.com/office/drawing/2014/main" id="{1CB5AEDB-818F-408C-9CA1-FFDD9CB89190}"/>
                </a:ext>
              </a:extLst>
            </p:cNvPr>
            <p:cNvSpPr>
              <a:spLocks/>
            </p:cNvSpPr>
            <p:nvPr/>
          </p:nvSpPr>
          <p:spPr bwMode="auto">
            <a:xfrm>
              <a:off x="1694" y="2268"/>
              <a:ext cx="151" cy="124"/>
            </a:xfrm>
            <a:custGeom>
              <a:avLst/>
              <a:gdLst>
                <a:gd name="T0" fmla="*/ 31 w 39"/>
                <a:gd name="T1" fmla="*/ 24 h 32"/>
                <a:gd name="T2" fmla="*/ 31 w 39"/>
                <a:gd name="T3" fmla="*/ 24 h 32"/>
                <a:gd name="T4" fmla="*/ 33 w 39"/>
                <a:gd name="T5" fmla="*/ 23 h 32"/>
                <a:gd name="T6" fmla="*/ 33 w 39"/>
                <a:gd name="T7" fmla="*/ 21 h 32"/>
                <a:gd name="T8" fmla="*/ 34 w 39"/>
                <a:gd name="T9" fmla="*/ 20 h 32"/>
                <a:gd name="T10" fmla="*/ 38 w 39"/>
                <a:gd name="T11" fmla="*/ 18 h 32"/>
                <a:gd name="T12" fmla="*/ 37 w 39"/>
                <a:gd name="T13" fmla="*/ 16 h 32"/>
                <a:gd name="T14" fmla="*/ 36 w 39"/>
                <a:gd name="T15" fmla="*/ 15 h 32"/>
                <a:gd name="T16" fmla="*/ 37 w 39"/>
                <a:gd name="T17" fmla="*/ 15 h 32"/>
                <a:gd name="T18" fmla="*/ 39 w 39"/>
                <a:gd name="T19" fmla="*/ 13 h 32"/>
                <a:gd name="T20" fmla="*/ 35 w 39"/>
                <a:gd name="T21" fmla="*/ 9 h 32"/>
                <a:gd name="T22" fmla="*/ 35 w 39"/>
                <a:gd name="T23" fmla="*/ 8 h 32"/>
                <a:gd name="T24" fmla="*/ 36 w 39"/>
                <a:gd name="T25" fmla="*/ 4 h 32"/>
                <a:gd name="T26" fmla="*/ 35 w 39"/>
                <a:gd name="T27" fmla="*/ 4 h 32"/>
                <a:gd name="T28" fmla="*/ 30 w 39"/>
                <a:gd name="T29" fmla="*/ 3 h 32"/>
                <a:gd name="T30" fmla="*/ 27 w 39"/>
                <a:gd name="T31" fmla="*/ 2 h 32"/>
                <a:gd name="T32" fmla="*/ 23 w 39"/>
                <a:gd name="T33" fmla="*/ 2 h 32"/>
                <a:gd name="T34" fmla="*/ 23 w 39"/>
                <a:gd name="T35" fmla="*/ 2 h 32"/>
                <a:gd name="T36" fmla="*/ 19 w 39"/>
                <a:gd name="T37" fmla="*/ 1 h 32"/>
                <a:gd name="T38" fmla="*/ 15 w 39"/>
                <a:gd name="T39" fmla="*/ 2 h 32"/>
                <a:gd name="T40" fmla="*/ 11 w 39"/>
                <a:gd name="T41" fmla="*/ 0 h 32"/>
                <a:gd name="T42" fmla="*/ 9 w 39"/>
                <a:gd name="T43" fmla="*/ 0 h 32"/>
                <a:gd name="T44" fmla="*/ 3 w 39"/>
                <a:gd name="T45" fmla="*/ 4 h 32"/>
                <a:gd name="T46" fmla="*/ 3 w 39"/>
                <a:gd name="T47" fmla="*/ 3 h 32"/>
                <a:gd name="T48" fmla="*/ 0 w 39"/>
                <a:gd name="T49" fmla="*/ 2 h 32"/>
                <a:gd name="T50" fmla="*/ 0 w 39"/>
                <a:gd name="T51" fmla="*/ 3 h 32"/>
                <a:gd name="T52" fmla="*/ 3 w 39"/>
                <a:gd name="T53" fmla="*/ 4 h 32"/>
                <a:gd name="T54" fmla="*/ 5 w 39"/>
                <a:gd name="T55" fmla="*/ 11 h 32"/>
                <a:gd name="T56" fmla="*/ 9 w 39"/>
                <a:gd name="T57" fmla="*/ 14 h 32"/>
                <a:gd name="T58" fmla="*/ 12 w 39"/>
                <a:gd name="T59" fmla="*/ 19 h 32"/>
                <a:gd name="T60" fmla="*/ 10 w 39"/>
                <a:gd name="T61" fmla="*/ 21 h 32"/>
                <a:gd name="T62" fmla="*/ 11 w 39"/>
                <a:gd name="T63" fmla="*/ 23 h 32"/>
                <a:gd name="T64" fmla="*/ 17 w 39"/>
                <a:gd name="T65" fmla="*/ 24 h 32"/>
                <a:gd name="T66" fmla="*/ 23 w 39"/>
                <a:gd name="T67" fmla="*/ 29 h 32"/>
                <a:gd name="T68" fmla="*/ 28 w 39"/>
                <a:gd name="T69" fmla="*/ 32 h 32"/>
                <a:gd name="T70" fmla="*/ 28 w 39"/>
                <a:gd name="T71" fmla="*/ 28 h 32"/>
                <a:gd name="T72" fmla="*/ 28 w 39"/>
                <a:gd name="T73" fmla="*/ 28 h 32"/>
                <a:gd name="T74" fmla="*/ 31 w 39"/>
                <a:gd name="T75" fmla="*/ 24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39" h="32">
                  <a:moveTo>
                    <a:pt x="31" y="24"/>
                  </a:moveTo>
                  <a:cubicBezTo>
                    <a:pt x="31" y="24"/>
                    <a:pt x="31" y="24"/>
                    <a:pt x="31" y="24"/>
                  </a:cubicBezTo>
                  <a:cubicBezTo>
                    <a:pt x="32" y="24"/>
                    <a:pt x="32" y="24"/>
                    <a:pt x="33" y="23"/>
                  </a:cubicBezTo>
                  <a:cubicBezTo>
                    <a:pt x="33" y="22"/>
                    <a:pt x="33" y="22"/>
                    <a:pt x="33" y="21"/>
                  </a:cubicBezTo>
                  <a:cubicBezTo>
                    <a:pt x="33" y="20"/>
                    <a:pt x="33" y="20"/>
                    <a:pt x="34" y="20"/>
                  </a:cubicBezTo>
                  <a:cubicBezTo>
                    <a:pt x="34" y="20"/>
                    <a:pt x="36" y="19"/>
                    <a:pt x="38" y="18"/>
                  </a:cubicBezTo>
                  <a:cubicBezTo>
                    <a:pt x="38" y="17"/>
                    <a:pt x="37" y="16"/>
                    <a:pt x="37" y="16"/>
                  </a:cubicBezTo>
                  <a:cubicBezTo>
                    <a:pt x="37" y="16"/>
                    <a:pt x="36" y="16"/>
                    <a:pt x="36" y="15"/>
                  </a:cubicBezTo>
                  <a:cubicBezTo>
                    <a:pt x="37" y="15"/>
                    <a:pt x="37" y="15"/>
                    <a:pt x="37" y="15"/>
                  </a:cubicBezTo>
                  <a:cubicBezTo>
                    <a:pt x="38" y="14"/>
                    <a:pt x="38" y="14"/>
                    <a:pt x="39" y="13"/>
                  </a:cubicBezTo>
                  <a:cubicBezTo>
                    <a:pt x="37" y="12"/>
                    <a:pt x="36" y="11"/>
                    <a:pt x="35" y="9"/>
                  </a:cubicBezTo>
                  <a:cubicBezTo>
                    <a:pt x="35" y="8"/>
                    <a:pt x="35" y="8"/>
                    <a:pt x="35" y="8"/>
                  </a:cubicBezTo>
                  <a:cubicBezTo>
                    <a:pt x="36" y="7"/>
                    <a:pt x="36" y="6"/>
                    <a:pt x="36" y="4"/>
                  </a:cubicBezTo>
                  <a:cubicBezTo>
                    <a:pt x="36" y="4"/>
                    <a:pt x="35" y="4"/>
                    <a:pt x="35" y="4"/>
                  </a:cubicBezTo>
                  <a:cubicBezTo>
                    <a:pt x="33" y="4"/>
                    <a:pt x="32" y="4"/>
                    <a:pt x="30" y="3"/>
                  </a:cubicBezTo>
                  <a:cubicBezTo>
                    <a:pt x="28" y="3"/>
                    <a:pt x="28" y="3"/>
                    <a:pt x="27" y="2"/>
                  </a:cubicBezTo>
                  <a:cubicBezTo>
                    <a:pt x="25" y="2"/>
                    <a:pt x="24" y="2"/>
                    <a:pt x="23" y="2"/>
                  </a:cubicBezTo>
                  <a:cubicBezTo>
                    <a:pt x="23" y="2"/>
                    <a:pt x="23" y="2"/>
                    <a:pt x="23" y="2"/>
                  </a:cubicBezTo>
                  <a:cubicBezTo>
                    <a:pt x="21" y="1"/>
                    <a:pt x="21" y="1"/>
                    <a:pt x="19" y="1"/>
                  </a:cubicBezTo>
                  <a:cubicBezTo>
                    <a:pt x="17" y="1"/>
                    <a:pt x="16" y="1"/>
                    <a:pt x="15" y="2"/>
                  </a:cubicBezTo>
                  <a:cubicBezTo>
                    <a:pt x="13" y="1"/>
                    <a:pt x="13" y="1"/>
                    <a:pt x="11" y="0"/>
                  </a:cubicBezTo>
                  <a:cubicBezTo>
                    <a:pt x="10" y="0"/>
                    <a:pt x="10" y="0"/>
                    <a:pt x="9" y="0"/>
                  </a:cubicBezTo>
                  <a:cubicBezTo>
                    <a:pt x="7" y="2"/>
                    <a:pt x="6" y="2"/>
                    <a:pt x="3" y="4"/>
                  </a:cubicBezTo>
                  <a:cubicBezTo>
                    <a:pt x="3" y="3"/>
                    <a:pt x="3" y="3"/>
                    <a:pt x="3" y="3"/>
                  </a:cubicBezTo>
                  <a:cubicBezTo>
                    <a:pt x="2" y="3"/>
                    <a:pt x="1" y="2"/>
                    <a:pt x="0" y="2"/>
                  </a:cubicBezTo>
                  <a:cubicBezTo>
                    <a:pt x="0" y="2"/>
                    <a:pt x="0" y="2"/>
                    <a:pt x="0" y="3"/>
                  </a:cubicBezTo>
                  <a:cubicBezTo>
                    <a:pt x="1" y="3"/>
                    <a:pt x="2" y="4"/>
                    <a:pt x="3" y="4"/>
                  </a:cubicBezTo>
                  <a:cubicBezTo>
                    <a:pt x="4" y="7"/>
                    <a:pt x="4" y="8"/>
                    <a:pt x="5" y="11"/>
                  </a:cubicBezTo>
                  <a:cubicBezTo>
                    <a:pt x="7" y="12"/>
                    <a:pt x="7" y="12"/>
                    <a:pt x="9" y="14"/>
                  </a:cubicBezTo>
                  <a:cubicBezTo>
                    <a:pt x="10" y="16"/>
                    <a:pt x="11" y="17"/>
                    <a:pt x="12" y="19"/>
                  </a:cubicBezTo>
                  <a:cubicBezTo>
                    <a:pt x="11" y="20"/>
                    <a:pt x="11" y="20"/>
                    <a:pt x="10" y="21"/>
                  </a:cubicBezTo>
                  <a:cubicBezTo>
                    <a:pt x="11" y="22"/>
                    <a:pt x="11" y="22"/>
                    <a:pt x="11" y="23"/>
                  </a:cubicBezTo>
                  <a:cubicBezTo>
                    <a:pt x="14" y="24"/>
                    <a:pt x="15" y="24"/>
                    <a:pt x="17" y="24"/>
                  </a:cubicBezTo>
                  <a:cubicBezTo>
                    <a:pt x="20" y="26"/>
                    <a:pt x="21" y="27"/>
                    <a:pt x="23" y="29"/>
                  </a:cubicBezTo>
                  <a:cubicBezTo>
                    <a:pt x="25" y="30"/>
                    <a:pt x="26" y="31"/>
                    <a:pt x="28" y="32"/>
                  </a:cubicBezTo>
                  <a:cubicBezTo>
                    <a:pt x="28" y="30"/>
                    <a:pt x="28" y="29"/>
                    <a:pt x="28" y="28"/>
                  </a:cubicBezTo>
                  <a:cubicBezTo>
                    <a:pt x="28" y="28"/>
                    <a:pt x="28" y="28"/>
                    <a:pt x="28" y="28"/>
                  </a:cubicBezTo>
                  <a:cubicBezTo>
                    <a:pt x="29" y="26"/>
                    <a:pt x="30" y="26"/>
                    <a:pt x="31" y="24"/>
                  </a:cubicBezTo>
                  <a:close/>
                </a:path>
              </a:pathLst>
            </a:custGeom>
            <a:solidFill>
              <a:srgbClr val="DAEBC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4" name="Freeform 20">
              <a:extLst>
                <a:ext uri="{FF2B5EF4-FFF2-40B4-BE49-F238E27FC236}">
                  <a16:creationId xmlns:a16="http://schemas.microsoft.com/office/drawing/2014/main" id="{896F3F0D-A208-4EC0-95FD-D32F34C762A1}"/>
                </a:ext>
              </a:extLst>
            </p:cNvPr>
            <p:cNvSpPr>
              <a:spLocks/>
            </p:cNvSpPr>
            <p:nvPr/>
          </p:nvSpPr>
          <p:spPr bwMode="auto">
            <a:xfrm>
              <a:off x="1266" y="2024"/>
              <a:ext cx="27" cy="35"/>
            </a:xfrm>
            <a:custGeom>
              <a:avLst/>
              <a:gdLst>
                <a:gd name="T0" fmla="*/ 3 w 7"/>
                <a:gd name="T1" fmla="*/ 1 h 9"/>
                <a:gd name="T2" fmla="*/ 0 w 7"/>
                <a:gd name="T3" fmla="*/ 3 h 9"/>
                <a:gd name="T4" fmla="*/ 4 w 7"/>
                <a:gd name="T5" fmla="*/ 9 h 9"/>
                <a:gd name="T6" fmla="*/ 5 w 7"/>
                <a:gd name="T7" fmla="*/ 9 h 9"/>
                <a:gd name="T8" fmla="*/ 6 w 7"/>
                <a:gd name="T9" fmla="*/ 8 h 9"/>
                <a:gd name="T10" fmla="*/ 7 w 7"/>
                <a:gd name="T11" fmla="*/ 6 h 9"/>
                <a:gd name="T12" fmla="*/ 6 w 7"/>
                <a:gd name="T13" fmla="*/ 5 h 9"/>
                <a:gd name="T14" fmla="*/ 4 w 7"/>
                <a:gd name="T15" fmla="*/ 0 h 9"/>
                <a:gd name="T16" fmla="*/ 4 w 7"/>
                <a:gd name="T17" fmla="*/ 0 h 9"/>
                <a:gd name="T18" fmla="*/ 3 w 7"/>
                <a:gd name="T19" fmla="*/ 1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 h="9">
                  <a:moveTo>
                    <a:pt x="3" y="1"/>
                  </a:moveTo>
                  <a:cubicBezTo>
                    <a:pt x="2" y="2"/>
                    <a:pt x="1" y="2"/>
                    <a:pt x="0" y="3"/>
                  </a:cubicBezTo>
                  <a:cubicBezTo>
                    <a:pt x="2" y="6"/>
                    <a:pt x="2" y="7"/>
                    <a:pt x="4" y="9"/>
                  </a:cubicBezTo>
                  <a:cubicBezTo>
                    <a:pt x="4" y="9"/>
                    <a:pt x="4" y="9"/>
                    <a:pt x="5" y="9"/>
                  </a:cubicBezTo>
                  <a:cubicBezTo>
                    <a:pt x="5" y="8"/>
                    <a:pt x="5" y="8"/>
                    <a:pt x="6" y="8"/>
                  </a:cubicBezTo>
                  <a:cubicBezTo>
                    <a:pt x="6" y="7"/>
                    <a:pt x="7" y="7"/>
                    <a:pt x="7" y="6"/>
                  </a:cubicBezTo>
                  <a:cubicBezTo>
                    <a:pt x="7" y="6"/>
                    <a:pt x="7" y="5"/>
                    <a:pt x="6" y="5"/>
                  </a:cubicBezTo>
                  <a:cubicBezTo>
                    <a:pt x="5" y="3"/>
                    <a:pt x="5" y="2"/>
                    <a:pt x="4" y="0"/>
                  </a:cubicBezTo>
                  <a:cubicBezTo>
                    <a:pt x="4" y="0"/>
                    <a:pt x="4" y="0"/>
                    <a:pt x="4" y="0"/>
                  </a:cubicBezTo>
                  <a:cubicBezTo>
                    <a:pt x="3" y="0"/>
                    <a:pt x="3" y="1"/>
                    <a:pt x="3" y="1"/>
                  </a:cubicBezTo>
                  <a:close/>
                </a:path>
              </a:pathLst>
            </a:custGeom>
            <a:solidFill>
              <a:srgbClr val="A7B3B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5" name="Freeform 21">
              <a:extLst>
                <a:ext uri="{FF2B5EF4-FFF2-40B4-BE49-F238E27FC236}">
                  <a16:creationId xmlns:a16="http://schemas.microsoft.com/office/drawing/2014/main" id="{C2262479-526A-4A56-885C-889E27B8A728}"/>
                </a:ext>
              </a:extLst>
            </p:cNvPr>
            <p:cNvSpPr>
              <a:spLocks/>
            </p:cNvSpPr>
            <p:nvPr/>
          </p:nvSpPr>
          <p:spPr bwMode="auto">
            <a:xfrm>
              <a:off x="1073" y="2395"/>
              <a:ext cx="19" cy="12"/>
            </a:xfrm>
            <a:custGeom>
              <a:avLst/>
              <a:gdLst>
                <a:gd name="T0" fmla="*/ 2 w 5"/>
                <a:gd name="T1" fmla="*/ 3 h 3"/>
                <a:gd name="T2" fmla="*/ 5 w 5"/>
                <a:gd name="T3" fmla="*/ 2 h 3"/>
                <a:gd name="T4" fmla="*/ 3 w 5"/>
                <a:gd name="T5" fmla="*/ 0 h 3"/>
                <a:gd name="T6" fmla="*/ 0 w 5"/>
                <a:gd name="T7" fmla="*/ 0 h 3"/>
                <a:gd name="T8" fmla="*/ 1 w 5"/>
                <a:gd name="T9" fmla="*/ 3 h 3"/>
                <a:gd name="T10" fmla="*/ 2 w 5"/>
                <a:gd name="T11" fmla="*/ 3 h 3"/>
                <a:gd name="T12" fmla="*/ 2 w 5"/>
                <a:gd name="T13" fmla="*/ 3 h 3"/>
              </a:gdLst>
              <a:ahLst/>
              <a:cxnLst>
                <a:cxn ang="0">
                  <a:pos x="T0" y="T1"/>
                </a:cxn>
                <a:cxn ang="0">
                  <a:pos x="T2" y="T3"/>
                </a:cxn>
                <a:cxn ang="0">
                  <a:pos x="T4" y="T5"/>
                </a:cxn>
                <a:cxn ang="0">
                  <a:pos x="T6" y="T7"/>
                </a:cxn>
                <a:cxn ang="0">
                  <a:pos x="T8" y="T9"/>
                </a:cxn>
                <a:cxn ang="0">
                  <a:pos x="T10" y="T11"/>
                </a:cxn>
                <a:cxn ang="0">
                  <a:pos x="T12" y="T13"/>
                </a:cxn>
              </a:cxnLst>
              <a:rect l="0" t="0" r="r" b="b"/>
              <a:pathLst>
                <a:path w="5" h="3">
                  <a:moveTo>
                    <a:pt x="2" y="3"/>
                  </a:moveTo>
                  <a:cubicBezTo>
                    <a:pt x="3" y="3"/>
                    <a:pt x="4" y="2"/>
                    <a:pt x="5" y="2"/>
                  </a:cubicBezTo>
                  <a:cubicBezTo>
                    <a:pt x="4" y="1"/>
                    <a:pt x="4" y="1"/>
                    <a:pt x="3" y="0"/>
                  </a:cubicBezTo>
                  <a:cubicBezTo>
                    <a:pt x="2" y="0"/>
                    <a:pt x="1" y="0"/>
                    <a:pt x="0" y="0"/>
                  </a:cubicBezTo>
                  <a:cubicBezTo>
                    <a:pt x="1" y="1"/>
                    <a:pt x="1" y="3"/>
                    <a:pt x="1" y="3"/>
                  </a:cubicBezTo>
                  <a:cubicBezTo>
                    <a:pt x="1" y="3"/>
                    <a:pt x="2" y="3"/>
                    <a:pt x="2" y="3"/>
                  </a:cubicBezTo>
                  <a:cubicBezTo>
                    <a:pt x="2" y="3"/>
                    <a:pt x="2" y="3"/>
                    <a:pt x="2" y="3"/>
                  </a:cubicBezTo>
                  <a:close/>
                </a:path>
              </a:pathLst>
            </a:custGeom>
            <a:solidFill>
              <a:srgbClr val="A7B3B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6" name="Freeform 22">
              <a:extLst>
                <a:ext uri="{FF2B5EF4-FFF2-40B4-BE49-F238E27FC236}">
                  <a16:creationId xmlns:a16="http://schemas.microsoft.com/office/drawing/2014/main" id="{5BFE5CEB-7118-41A4-B898-98643BAC7FCE}"/>
                </a:ext>
              </a:extLst>
            </p:cNvPr>
            <p:cNvSpPr>
              <a:spLocks/>
            </p:cNvSpPr>
            <p:nvPr/>
          </p:nvSpPr>
          <p:spPr bwMode="auto">
            <a:xfrm>
              <a:off x="4469" y="2782"/>
              <a:ext cx="93" cy="85"/>
            </a:xfrm>
            <a:custGeom>
              <a:avLst/>
              <a:gdLst>
                <a:gd name="T0" fmla="*/ 13 w 24"/>
                <a:gd name="T1" fmla="*/ 22 h 22"/>
                <a:gd name="T2" fmla="*/ 17 w 24"/>
                <a:gd name="T3" fmla="*/ 22 h 22"/>
                <a:gd name="T4" fmla="*/ 20 w 24"/>
                <a:gd name="T5" fmla="*/ 17 h 22"/>
                <a:gd name="T6" fmla="*/ 22 w 24"/>
                <a:gd name="T7" fmla="*/ 15 h 22"/>
                <a:gd name="T8" fmla="*/ 23 w 24"/>
                <a:gd name="T9" fmla="*/ 10 h 22"/>
                <a:gd name="T10" fmla="*/ 24 w 24"/>
                <a:gd name="T11" fmla="*/ 5 h 22"/>
                <a:gd name="T12" fmla="*/ 21 w 24"/>
                <a:gd name="T13" fmla="*/ 4 h 22"/>
                <a:gd name="T14" fmla="*/ 14 w 24"/>
                <a:gd name="T15" fmla="*/ 0 h 22"/>
                <a:gd name="T16" fmla="*/ 9 w 24"/>
                <a:gd name="T17" fmla="*/ 0 h 22"/>
                <a:gd name="T18" fmla="*/ 3 w 24"/>
                <a:gd name="T19" fmla="*/ 2 h 22"/>
                <a:gd name="T20" fmla="*/ 0 w 24"/>
                <a:gd name="T21" fmla="*/ 5 h 22"/>
                <a:gd name="T22" fmla="*/ 2 w 24"/>
                <a:gd name="T23" fmla="*/ 9 h 22"/>
                <a:gd name="T24" fmla="*/ 5 w 24"/>
                <a:gd name="T25" fmla="*/ 13 h 22"/>
                <a:gd name="T26" fmla="*/ 8 w 24"/>
                <a:gd name="T27" fmla="*/ 16 h 22"/>
                <a:gd name="T28" fmla="*/ 12 w 24"/>
                <a:gd name="T29" fmla="*/ 18 h 22"/>
                <a:gd name="T30" fmla="*/ 14 w 24"/>
                <a:gd name="T31" fmla="*/ 19 h 22"/>
                <a:gd name="T32" fmla="*/ 14 w 24"/>
                <a:gd name="T33" fmla="*/ 20 h 22"/>
                <a:gd name="T34" fmla="*/ 13 w 24"/>
                <a:gd name="T35" fmla="*/ 22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4" h="22">
                  <a:moveTo>
                    <a:pt x="13" y="22"/>
                  </a:moveTo>
                  <a:cubicBezTo>
                    <a:pt x="14" y="22"/>
                    <a:pt x="15" y="22"/>
                    <a:pt x="17" y="22"/>
                  </a:cubicBezTo>
                  <a:cubicBezTo>
                    <a:pt x="18" y="20"/>
                    <a:pt x="19" y="19"/>
                    <a:pt x="20" y="17"/>
                  </a:cubicBezTo>
                  <a:cubicBezTo>
                    <a:pt x="21" y="16"/>
                    <a:pt x="21" y="16"/>
                    <a:pt x="22" y="15"/>
                  </a:cubicBezTo>
                  <a:cubicBezTo>
                    <a:pt x="22" y="13"/>
                    <a:pt x="23" y="12"/>
                    <a:pt x="23" y="10"/>
                  </a:cubicBezTo>
                  <a:cubicBezTo>
                    <a:pt x="23" y="8"/>
                    <a:pt x="24" y="7"/>
                    <a:pt x="24" y="5"/>
                  </a:cubicBezTo>
                  <a:cubicBezTo>
                    <a:pt x="23" y="5"/>
                    <a:pt x="22" y="4"/>
                    <a:pt x="21" y="4"/>
                  </a:cubicBezTo>
                  <a:cubicBezTo>
                    <a:pt x="19" y="3"/>
                    <a:pt x="15" y="0"/>
                    <a:pt x="14" y="0"/>
                  </a:cubicBezTo>
                  <a:cubicBezTo>
                    <a:pt x="12" y="0"/>
                    <a:pt x="11" y="0"/>
                    <a:pt x="9" y="0"/>
                  </a:cubicBezTo>
                  <a:cubicBezTo>
                    <a:pt x="7" y="1"/>
                    <a:pt x="5" y="1"/>
                    <a:pt x="3" y="2"/>
                  </a:cubicBezTo>
                  <a:cubicBezTo>
                    <a:pt x="2" y="3"/>
                    <a:pt x="1" y="4"/>
                    <a:pt x="0" y="5"/>
                  </a:cubicBezTo>
                  <a:cubicBezTo>
                    <a:pt x="1" y="7"/>
                    <a:pt x="1" y="7"/>
                    <a:pt x="2" y="9"/>
                  </a:cubicBezTo>
                  <a:cubicBezTo>
                    <a:pt x="3" y="11"/>
                    <a:pt x="4" y="12"/>
                    <a:pt x="5" y="13"/>
                  </a:cubicBezTo>
                  <a:cubicBezTo>
                    <a:pt x="6" y="14"/>
                    <a:pt x="7" y="15"/>
                    <a:pt x="8" y="16"/>
                  </a:cubicBezTo>
                  <a:cubicBezTo>
                    <a:pt x="10" y="16"/>
                    <a:pt x="10" y="17"/>
                    <a:pt x="12" y="18"/>
                  </a:cubicBezTo>
                  <a:cubicBezTo>
                    <a:pt x="13" y="18"/>
                    <a:pt x="13" y="19"/>
                    <a:pt x="14" y="19"/>
                  </a:cubicBezTo>
                  <a:cubicBezTo>
                    <a:pt x="14" y="20"/>
                    <a:pt x="14" y="20"/>
                    <a:pt x="14" y="20"/>
                  </a:cubicBezTo>
                  <a:cubicBezTo>
                    <a:pt x="14" y="21"/>
                    <a:pt x="13" y="21"/>
                    <a:pt x="13" y="22"/>
                  </a:cubicBezTo>
                  <a:close/>
                </a:path>
              </a:pathLst>
            </a:custGeom>
            <a:solidFill>
              <a:srgbClr val="A7B3B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7" name="Freeform 23">
              <a:extLst>
                <a:ext uri="{FF2B5EF4-FFF2-40B4-BE49-F238E27FC236}">
                  <a16:creationId xmlns:a16="http://schemas.microsoft.com/office/drawing/2014/main" id="{885876F6-BC81-4141-8A97-800F2EB321B3}"/>
                </a:ext>
              </a:extLst>
            </p:cNvPr>
            <p:cNvSpPr>
              <a:spLocks/>
            </p:cNvSpPr>
            <p:nvPr/>
          </p:nvSpPr>
          <p:spPr bwMode="auto">
            <a:xfrm>
              <a:off x="4037" y="2403"/>
              <a:ext cx="436" cy="190"/>
            </a:xfrm>
            <a:custGeom>
              <a:avLst/>
              <a:gdLst>
                <a:gd name="T0" fmla="*/ 59 w 113"/>
                <a:gd name="T1" fmla="*/ 34 h 49"/>
                <a:gd name="T2" fmla="*/ 68 w 113"/>
                <a:gd name="T3" fmla="*/ 34 h 49"/>
                <a:gd name="T4" fmla="*/ 73 w 113"/>
                <a:gd name="T5" fmla="*/ 37 h 49"/>
                <a:gd name="T6" fmla="*/ 81 w 113"/>
                <a:gd name="T7" fmla="*/ 29 h 49"/>
                <a:gd name="T8" fmla="*/ 89 w 113"/>
                <a:gd name="T9" fmla="*/ 28 h 49"/>
                <a:gd name="T10" fmla="*/ 103 w 113"/>
                <a:gd name="T11" fmla="*/ 22 h 49"/>
                <a:gd name="T12" fmla="*/ 107 w 113"/>
                <a:gd name="T13" fmla="*/ 20 h 49"/>
                <a:gd name="T14" fmla="*/ 110 w 113"/>
                <a:gd name="T15" fmla="*/ 18 h 49"/>
                <a:gd name="T16" fmla="*/ 112 w 113"/>
                <a:gd name="T17" fmla="*/ 15 h 49"/>
                <a:gd name="T18" fmla="*/ 105 w 113"/>
                <a:gd name="T19" fmla="*/ 14 h 49"/>
                <a:gd name="T20" fmla="*/ 99 w 113"/>
                <a:gd name="T21" fmla="*/ 9 h 49"/>
                <a:gd name="T22" fmla="*/ 80 w 113"/>
                <a:gd name="T23" fmla="*/ 6 h 49"/>
                <a:gd name="T24" fmla="*/ 68 w 113"/>
                <a:gd name="T25" fmla="*/ 5 h 49"/>
                <a:gd name="T26" fmla="*/ 60 w 113"/>
                <a:gd name="T27" fmla="*/ 7 h 49"/>
                <a:gd name="T28" fmla="*/ 49 w 113"/>
                <a:gd name="T29" fmla="*/ 3 h 49"/>
                <a:gd name="T30" fmla="*/ 37 w 113"/>
                <a:gd name="T31" fmla="*/ 3 h 49"/>
                <a:gd name="T32" fmla="*/ 37 w 113"/>
                <a:gd name="T33" fmla="*/ 9 h 49"/>
                <a:gd name="T34" fmla="*/ 21 w 113"/>
                <a:gd name="T35" fmla="*/ 5 h 49"/>
                <a:gd name="T36" fmla="*/ 12 w 113"/>
                <a:gd name="T37" fmla="*/ 5 h 49"/>
                <a:gd name="T38" fmla="*/ 10 w 113"/>
                <a:gd name="T39" fmla="*/ 10 h 49"/>
                <a:gd name="T40" fmla="*/ 6 w 113"/>
                <a:gd name="T41" fmla="*/ 19 h 49"/>
                <a:gd name="T42" fmla="*/ 14 w 113"/>
                <a:gd name="T43" fmla="*/ 23 h 49"/>
                <a:gd name="T44" fmla="*/ 19 w 113"/>
                <a:gd name="T45" fmla="*/ 18 h 49"/>
                <a:gd name="T46" fmla="*/ 29 w 113"/>
                <a:gd name="T47" fmla="*/ 26 h 49"/>
                <a:gd name="T48" fmla="*/ 41 w 113"/>
                <a:gd name="T49" fmla="*/ 30 h 49"/>
                <a:gd name="T50" fmla="*/ 26 w 113"/>
                <a:gd name="T51" fmla="*/ 40 h 49"/>
                <a:gd name="T52" fmla="*/ 13 w 113"/>
                <a:gd name="T53" fmla="*/ 42 h 49"/>
                <a:gd name="T54" fmla="*/ 10 w 113"/>
                <a:gd name="T55" fmla="*/ 41 h 49"/>
                <a:gd name="T56" fmla="*/ 1 w 113"/>
                <a:gd name="T57" fmla="*/ 39 h 49"/>
                <a:gd name="T58" fmla="*/ 3 w 113"/>
                <a:gd name="T59" fmla="*/ 44 h 49"/>
                <a:gd name="T60" fmla="*/ 11 w 113"/>
                <a:gd name="T61" fmla="*/ 44 h 49"/>
                <a:gd name="T62" fmla="*/ 19 w 113"/>
                <a:gd name="T63" fmla="*/ 47 h 49"/>
                <a:gd name="T64" fmla="*/ 22 w 113"/>
                <a:gd name="T65" fmla="*/ 44 h 49"/>
                <a:gd name="T66" fmla="*/ 28 w 113"/>
                <a:gd name="T67" fmla="*/ 47 h 49"/>
                <a:gd name="T68" fmla="*/ 34 w 113"/>
                <a:gd name="T69" fmla="*/ 49 h 49"/>
                <a:gd name="T70" fmla="*/ 36 w 113"/>
                <a:gd name="T71" fmla="*/ 48 h 49"/>
                <a:gd name="T72" fmla="*/ 45 w 113"/>
                <a:gd name="T73" fmla="*/ 48 h 49"/>
                <a:gd name="T74" fmla="*/ 50 w 113"/>
                <a:gd name="T75" fmla="*/ 48 h 49"/>
                <a:gd name="T76" fmla="*/ 50 w 113"/>
                <a:gd name="T77" fmla="*/ 42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13" h="49">
                  <a:moveTo>
                    <a:pt x="59" y="34"/>
                  </a:moveTo>
                  <a:cubicBezTo>
                    <a:pt x="59" y="34"/>
                    <a:pt x="59" y="34"/>
                    <a:pt x="59" y="34"/>
                  </a:cubicBezTo>
                  <a:cubicBezTo>
                    <a:pt x="63" y="34"/>
                    <a:pt x="64" y="34"/>
                    <a:pt x="67" y="34"/>
                  </a:cubicBezTo>
                  <a:cubicBezTo>
                    <a:pt x="68" y="34"/>
                    <a:pt x="68" y="34"/>
                    <a:pt x="68" y="34"/>
                  </a:cubicBezTo>
                  <a:cubicBezTo>
                    <a:pt x="68" y="34"/>
                    <a:pt x="69" y="36"/>
                    <a:pt x="70" y="37"/>
                  </a:cubicBezTo>
                  <a:cubicBezTo>
                    <a:pt x="70" y="37"/>
                    <a:pt x="72" y="37"/>
                    <a:pt x="73" y="37"/>
                  </a:cubicBezTo>
                  <a:cubicBezTo>
                    <a:pt x="74" y="37"/>
                    <a:pt x="77" y="37"/>
                    <a:pt x="78" y="36"/>
                  </a:cubicBezTo>
                  <a:cubicBezTo>
                    <a:pt x="78" y="36"/>
                    <a:pt x="79" y="31"/>
                    <a:pt x="81" y="29"/>
                  </a:cubicBezTo>
                  <a:cubicBezTo>
                    <a:pt x="83" y="28"/>
                    <a:pt x="86" y="28"/>
                    <a:pt x="88" y="28"/>
                  </a:cubicBezTo>
                  <a:cubicBezTo>
                    <a:pt x="88" y="28"/>
                    <a:pt x="89" y="28"/>
                    <a:pt x="89" y="28"/>
                  </a:cubicBezTo>
                  <a:cubicBezTo>
                    <a:pt x="90" y="27"/>
                    <a:pt x="96" y="24"/>
                    <a:pt x="99" y="24"/>
                  </a:cubicBezTo>
                  <a:cubicBezTo>
                    <a:pt x="100" y="24"/>
                    <a:pt x="102" y="23"/>
                    <a:pt x="103" y="22"/>
                  </a:cubicBezTo>
                  <a:cubicBezTo>
                    <a:pt x="105" y="21"/>
                    <a:pt x="106" y="20"/>
                    <a:pt x="107" y="20"/>
                  </a:cubicBezTo>
                  <a:cubicBezTo>
                    <a:pt x="107" y="20"/>
                    <a:pt x="107" y="20"/>
                    <a:pt x="107" y="20"/>
                  </a:cubicBezTo>
                  <a:cubicBezTo>
                    <a:pt x="107" y="20"/>
                    <a:pt x="108" y="20"/>
                    <a:pt x="108" y="20"/>
                  </a:cubicBezTo>
                  <a:cubicBezTo>
                    <a:pt x="109" y="19"/>
                    <a:pt x="110" y="19"/>
                    <a:pt x="110" y="18"/>
                  </a:cubicBezTo>
                  <a:cubicBezTo>
                    <a:pt x="111" y="18"/>
                    <a:pt x="112" y="17"/>
                    <a:pt x="113" y="17"/>
                  </a:cubicBezTo>
                  <a:cubicBezTo>
                    <a:pt x="113" y="16"/>
                    <a:pt x="112" y="15"/>
                    <a:pt x="112" y="15"/>
                  </a:cubicBezTo>
                  <a:cubicBezTo>
                    <a:pt x="111" y="14"/>
                    <a:pt x="111" y="14"/>
                    <a:pt x="110" y="13"/>
                  </a:cubicBezTo>
                  <a:cubicBezTo>
                    <a:pt x="109" y="13"/>
                    <a:pt x="107" y="14"/>
                    <a:pt x="105" y="14"/>
                  </a:cubicBezTo>
                  <a:cubicBezTo>
                    <a:pt x="105" y="14"/>
                    <a:pt x="104" y="14"/>
                    <a:pt x="104" y="14"/>
                  </a:cubicBezTo>
                  <a:cubicBezTo>
                    <a:pt x="101" y="13"/>
                    <a:pt x="100" y="11"/>
                    <a:pt x="99" y="9"/>
                  </a:cubicBezTo>
                  <a:cubicBezTo>
                    <a:pt x="97" y="9"/>
                    <a:pt x="92" y="8"/>
                    <a:pt x="90" y="7"/>
                  </a:cubicBezTo>
                  <a:cubicBezTo>
                    <a:pt x="89" y="7"/>
                    <a:pt x="80" y="6"/>
                    <a:pt x="80" y="6"/>
                  </a:cubicBezTo>
                  <a:cubicBezTo>
                    <a:pt x="78" y="5"/>
                    <a:pt x="77" y="5"/>
                    <a:pt x="74" y="4"/>
                  </a:cubicBezTo>
                  <a:cubicBezTo>
                    <a:pt x="72" y="5"/>
                    <a:pt x="70" y="5"/>
                    <a:pt x="68" y="5"/>
                  </a:cubicBezTo>
                  <a:cubicBezTo>
                    <a:pt x="66" y="4"/>
                    <a:pt x="65" y="4"/>
                    <a:pt x="63" y="3"/>
                  </a:cubicBezTo>
                  <a:cubicBezTo>
                    <a:pt x="62" y="5"/>
                    <a:pt x="61" y="5"/>
                    <a:pt x="60" y="7"/>
                  </a:cubicBezTo>
                  <a:cubicBezTo>
                    <a:pt x="60" y="7"/>
                    <a:pt x="60" y="7"/>
                    <a:pt x="60" y="7"/>
                  </a:cubicBezTo>
                  <a:cubicBezTo>
                    <a:pt x="59" y="7"/>
                    <a:pt x="52" y="5"/>
                    <a:pt x="49" y="3"/>
                  </a:cubicBezTo>
                  <a:cubicBezTo>
                    <a:pt x="48" y="1"/>
                    <a:pt x="44" y="0"/>
                    <a:pt x="43" y="0"/>
                  </a:cubicBezTo>
                  <a:cubicBezTo>
                    <a:pt x="41" y="1"/>
                    <a:pt x="39" y="2"/>
                    <a:pt x="37" y="3"/>
                  </a:cubicBezTo>
                  <a:cubicBezTo>
                    <a:pt x="38" y="6"/>
                    <a:pt x="38" y="7"/>
                    <a:pt x="39" y="10"/>
                  </a:cubicBezTo>
                  <a:cubicBezTo>
                    <a:pt x="38" y="10"/>
                    <a:pt x="38" y="10"/>
                    <a:pt x="37" y="9"/>
                  </a:cubicBezTo>
                  <a:cubicBezTo>
                    <a:pt x="37" y="9"/>
                    <a:pt x="34" y="9"/>
                    <a:pt x="31" y="8"/>
                  </a:cubicBezTo>
                  <a:cubicBezTo>
                    <a:pt x="28" y="8"/>
                    <a:pt x="25" y="7"/>
                    <a:pt x="21" y="5"/>
                  </a:cubicBezTo>
                  <a:cubicBezTo>
                    <a:pt x="19" y="5"/>
                    <a:pt x="18" y="4"/>
                    <a:pt x="17" y="4"/>
                  </a:cubicBezTo>
                  <a:cubicBezTo>
                    <a:pt x="15" y="4"/>
                    <a:pt x="14" y="5"/>
                    <a:pt x="12" y="5"/>
                  </a:cubicBezTo>
                  <a:cubicBezTo>
                    <a:pt x="12" y="5"/>
                    <a:pt x="11" y="7"/>
                    <a:pt x="11" y="8"/>
                  </a:cubicBezTo>
                  <a:cubicBezTo>
                    <a:pt x="10" y="8"/>
                    <a:pt x="10" y="9"/>
                    <a:pt x="10" y="10"/>
                  </a:cubicBezTo>
                  <a:cubicBezTo>
                    <a:pt x="12" y="10"/>
                    <a:pt x="13" y="11"/>
                    <a:pt x="15" y="12"/>
                  </a:cubicBezTo>
                  <a:cubicBezTo>
                    <a:pt x="12" y="14"/>
                    <a:pt x="10" y="16"/>
                    <a:pt x="6" y="19"/>
                  </a:cubicBezTo>
                  <a:cubicBezTo>
                    <a:pt x="8" y="19"/>
                    <a:pt x="8" y="19"/>
                    <a:pt x="9" y="19"/>
                  </a:cubicBezTo>
                  <a:cubicBezTo>
                    <a:pt x="11" y="21"/>
                    <a:pt x="12" y="22"/>
                    <a:pt x="14" y="23"/>
                  </a:cubicBezTo>
                  <a:cubicBezTo>
                    <a:pt x="15" y="23"/>
                    <a:pt x="16" y="23"/>
                    <a:pt x="18" y="23"/>
                  </a:cubicBezTo>
                  <a:cubicBezTo>
                    <a:pt x="18" y="21"/>
                    <a:pt x="18" y="20"/>
                    <a:pt x="19" y="18"/>
                  </a:cubicBezTo>
                  <a:cubicBezTo>
                    <a:pt x="22" y="21"/>
                    <a:pt x="24" y="22"/>
                    <a:pt x="27" y="24"/>
                  </a:cubicBezTo>
                  <a:cubicBezTo>
                    <a:pt x="28" y="25"/>
                    <a:pt x="28" y="26"/>
                    <a:pt x="29" y="26"/>
                  </a:cubicBezTo>
                  <a:cubicBezTo>
                    <a:pt x="30" y="26"/>
                    <a:pt x="31" y="26"/>
                    <a:pt x="32" y="26"/>
                  </a:cubicBezTo>
                  <a:cubicBezTo>
                    <a:pt x="36" y="28"/>
                    <a:pt x="38" y="29"/>
                    <a:pt x="41" y="30"/>
                  </a:cubicBezTo>
                  <a:cubicBezTo>
                    <a:pt x="37" y="32"/>
                    <a:pt x="35" y="34"/>
                    <a:pt x="31" y="36"/>
                  </a:cubicBezTo>
                  <a:cubicBezTo>
                    <a:pt x="29" y="37"/>
                    <a:pt x="28" y="38"/>
                    <a:pt x="26" y="40"/>
                  </a:cubicBezTo>
                  <a:cubicBezTo>
                    <a:pt x="23" y="39"/>
                    <a:pt x="22" y="39"/>
                    <a:pt x="19" y="38"/>
                  </a:cubicBezTo>
                  <a:cubicBezTo>
                    <a:pt x="16" y="40"/>
                    <a:pt x="15" y="41"/>
                    <a:pt x="13" y="42"/>
                  </a:cubicBezTo>
                  <a:cubicBezTo>
                    <a:pt x="13" y="42"/>
                    <a:pt x="12" y="42"/>
                    <a:pt x="12" y="42"/>
                  </a:cubicBezTo>
                  <a:cubicBezTo>
                    <a:pt x="11" y="41"/>
                    <a:pt x="11" y="41"/>
                    <a:pt x="10" y="41"/>
                  </a:cubicBezTo>
                  <a:cubicBezTo>
                    <a:pt x="8" y="40"/>
                    <a:pt x="7" y="40"/>
                    <a:pt x="5" y="39"/>
                  </a:cubicBezTo>
                  <a:cubicBezTo>
                    <a:pt x="4" y="39"/>
                    <a:pt x="3" y="39"/>
                    <a:pt x="1" y="39"/>
                  </a:cubicBezTo>
                  <a:cubicBezTo>
                    <a:pt x="1" y="40"/>
                    <a:pt x="0" y="41"/>
                    <a:pt x="0" y="41"/>
                  </a:cubicBezTo>
                  <a:cubicBezTo>
                    <a:pt x="0" y="42"/>
                    <a:pt x="1" y="44"/>
                    <a:pt x="3" y="44"/>
                  </a:cubicBezTo>
                  <a:cubicBezTo>
                    <a:pt x="3" y="45"/>
                    <a:pt x="4" y="45"/>
                    <a:pt x="4" y="45"/>
                  </a:cubicBezTo>
                  <a:cubicBezTo>
                    <a:pt x="6" y="45"/>
                    <a:pt x="8" y="44"/>
                    <a:pt x="11" y="44"/>
                  </a:cubicBezTo>
                  <a:cubicBezTo>
                    <a:pt x="12" y="44"/>
                    <a:pt x="12" y="44"/>
                    <a:pt x="13" y="44"/>
                  </a:cubicBezTo>
                  <a:cubicBezTo>
                    <a:pt x="16" y="45"/>
                    <a:pt x="18" y="46"/>
                    <a:pt x="19" y="47"/>
                  </a:cubicBezTo>
                  <a:cubicBezTo>
                    <a:pt x="19" y="47"/>
                    <a:pt x="20" y="46"/>
                    <a:pt x="20" y="46"/>
                  </a:cubicBezTo>
                  <a:cubicBezTo>
                    <a:pt x="21" y="45"/>
                    <a:pt x="22" y="45"/>
                    <a:pt x="22" y="44"/>
                  </a:cubicBezTo>
                  <a:cubicBezTo>
                    <a:pt x="22" y="44"/>
                    <a:pt x="22" y="44"/>
                    <a:pt x="22" y="44"/>
                  </a:cubicBezTo>
                  <a:cubicBezTo>
                    <a:pt x="25" y="45"/>
                    <a:pt x="26" y="46"/>
                    <a:pt x="28" y="47"/>
                  </a:cubicBezTo>
                  <a:cubicBezTo>
                    <a:pt x="28" y="47"/>
                    <a:pt x="32" y="49"/>
                    <a:pt x="33" y="49"/>
                  </a:cubicBezTo>
                  <a:cubicBezTo>
                    <a:pt x="33" y="49"/>
                    <a:pt x="34" y="49"/>
                    <a:pt x="34" y="49"/>
                  </a:cubicBezTo>
                  <a:cubicBezTo>
                    <a:pt x="34" y="49"/>
                    <a:pt x="34" y="49"/>
                    <a:pt x="35" y="49"/>
                  </a:cubicBezTo>
                  <a:cubicBezTo>
                    <a:pt x="35" y="48"/>
                    <a:pt x="36" y="48"/>
                    <a:pt x="36" y="48"/>
                  </a:cubicBezTo>
                  <a:cubicBezTo>
                    <a:pt x="36" y="48"/>
                    <a:pt x="36" y="48"/>
                    <a:pt x="36" y="47"/>
                  </a:cubicBezTo>
                  <a:cubicBezTo>
                    <a:pt x="39" y="47"/>
                    <a:pt x="41" y="48"/>
                    <a:pt x="45" y="48"/>
                  </a:cubicBezTo>
                  <a:cubicBezTo>
                    <a:pt x="46" y="48"/>
                    <a:pt x="47" y="48"/>
                    <a:pt x="49" y="49"/>
                  </a:cubicBezTo>
                  <a:cubicBezTo>
                    <a:pt x="49" y="48"/>
                    <a:pt x="50" y="48"/>
                    <a:pt x="50" y="48"/>
                  </a:cubicBezTo>
                  <a:cubicBezTo>
                    <a:pt x="50" y="48"/>
                    <a:pt x="50" y="47"/>
                    <a:pt x="50" y="46"/>
                  </a:cubicBezTo>
                  <a:cubicBezTo>
                    <a:pt x="50" y="45"/>
                    <a:pt x="50" y="43"/>
                    <a:pt x="50" y="42"/>
                  </a:cubicBezTo>
                  <a:cubicBezTo>
                    <a:pt x="52" y="38"/>
                    <a:pt x="59" y="34"/>
                    <a:pt x="59" y="34"/>
                  </a:cubicBezTo>
                  <a:close/>
                </a:path>
              </a:pathLst>
            </a:custGeom>
            <a:solidFill>
              <a:srgbClr val="FBEAC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8" name="Freeform 24">
              <a:extLst>
                <a:ext uri="{FF2B5EF4-FFF2-40B4-BE49-F238E27FC236}">
                  <a16:creationId xmlns:a16="http://schemas.microsoft.com/office/drawing/2014/main" id="{E5E1322D-72A2-4C3A-AE9A-6146F32AF4A7}"/>
                </a:ext>
              </a:extLst>
            </p:cNvPr>
            <p:cNvSpPr>
              <a:spLocks noEditPoints="1"/>
            </p:cNvSpPr>
            <p:nvPr/>
          </p:nvSpPr>
          <p:spPr bwMode="auto">
            <a:xfrm>
              <a:off x="2972" y="1804"/>
              <a:ext cx="1663" cy="715"/>
            </a:xfrm>
            <a:custGeom>
              <a:avLst/>
              <a:gdLst>
                <a:gd name="T0" fmla="*/ 420 w 431"/>
                <a:gd name="T1" fmla="*/ 80 h 185"/>
                <a:gd name="T2" fmla="*/ 373 w 431"/>
                <a:gd name="T3" fmla="*/ 63 h 185"/>
                <a:gd name="T4" fmla="*/ 354 w 431"/>
                <a:gd name="T5" fmla="*/ 59 h 185"/>
                <a:gd name="T6" fmla="*/ 307 w 431"/>
                <a:gd name="T7" fmla="*/ 25 h 185"/>
                <a:gd name="T8" fmla="*/ 286 w 431"/>
                <a:gd name="T9" fmla="*/ 18 h 185"/>
                <a:gd name="T10" fmla="*/ 263 w 431"/>
                <a:gd name="T11" fmla="*/ 21 h 185"/>
                <a:gd name="T12" fmla="*/ 259 w 431"/>
                <a:gd name="T13" fmla="*/ 18 h 185"/>
                <a:gd name="T14" fmla="*/ 235 w 431"/>
                <a:gd name="T15" fmla="*/ 6 h 185"/>
                <a:gd name="T16" fmla="*/ 196 w 431"/>
                <a:gd name="T17" fmla="*/ 7 h 185"/>
                <a:gd name="T18" fmla="*/ 168 w 431"/>
                <a:gd name="T19" fmla="*/ 12 h 185"/>
                <a:gd name="T20" fmla="*/ 140 w 431"/>
                <a:gd name="T21" fmla="*/ 15 h 185"/>
                <a:gd name="T22" fmla="*/ 143 w 431"/>
                <a:gd name="T23" fmla="*/ 22 h 185"/>
                <a:gd name="T24" fmla="*/ 134 w 431"/>
                <a:gd name="T25" fmla="*/ 39 h 185"/>
                <a:gd name="T26" fmla="*/ 146 w 431"/>
                <a:gd name="T27" fmla="*/ 57 h 185"/>
                <a:gd name="T28" fmla="*/ 126 w 431"/>
                <a:gd name="T29" fmla="*/ 56 h 185"/>
                <a:gd name="T30" fmla="*/ 109 w 431"/>
                <a:gd name="T31" fmla="*/ 53 h 185"/>
                <a:gd name="T32" fmla="*/ 97 w 431"/>
                <a:gd name="T33" fmla="*/ 53 h 185"/>
                <a:gd name="T34" fmla="*/ 83 w 431"/>
                <a:gd name="T35" fmla="*/ 56 h 185"/>
                <a:gd name="T36" fmla="*/ 56 w 431"/>
                <a:gd name="T37" fmla="*/ 45 h 185"/>
                <a:gd name="T38" fmla="*/ 47 w 431"/>
                <a:gd name="T39" fmla="*/ 44 h 185"/>
                <a:gd name="T40" fmla="*/ 34 w 431"/>
                <a:gd name="T41" fmla="*/ 44 h 185"/>
                <a:gd name="T42" fmla="*/ 20 w 431"/>
                <a:gd name="T43" fmla="*/ 54 h 185"/>
                <a:gd name="T44" fmla="*/ 12 w 431"/>
                <a:gd name="T45" fmla="*/ 64 h 185"/>
                <a:gd name="T46" fmla="*/ 5 w 431"/>
                <a:gd name="T47" fmla="*/ 58 h 185"/>
                <a:gd name="T48" fmla="*/ 3 w 431"/>
                <a:gd name="T49" fmla="*/ 74 h 185"/>
                <a:gd name="T50" fmla="*/ 14 w 431"/>
                <a:gd name="T51" fmla="*/ 87 h 185"/>
                <a:gd name="T52" fmla="*/ 35 w 431"/>
                <a:gd name="T53" fmla="*/ 107 h 185"/>
                <a:gd name="T54" fmla="*/ 71 w 431"/>
                <a:gd name="T55" fmla="*/ 102 h 185"/>
                <a:gd name="T56" fmla="*/ 93 w 431"/>
                <a:gd name="T57" fmla="*/ 125 h 185"/>
                <a:gd name="T58" fmla="*/ 57 w 431"/>
                <a:gd name="T59" fmla="*/ 128 h 185"/>
                <a:gd name="T60" fmla="*/ 63 w 431"/>
                <a:gd name="T61" fmla="*/ 148 h 185"/>
                <a:gd name="T62" fmla="*/ 79 w 431"/>
                <a:gd name="T63" fmla="*/ 166 h 185"/>
                <a:gd name="T64" fmla="*/ 113 w 431"/>
                <a:gd name="T65" fmla="*/ 169 h 185"/>
                <a:gd name="T66" fmla="*/ 138 w 431"/>
                <a:gd name="T67" fmla="*/ 118 h 185"/>
                <a:gd name="T68" fmla="*/ 147 w 431"/>
                <a:gd name="T69" fmla="*/ 111 h 185"/>
                <a:gd name="T70" fmla="*/ 166 w 431"/>
                <a:gd name="T71" fmla="*/ 110 h 185"/>
                <a:gd name="T72" fmla="*/ 152 w 431"/>
                <a:gd name="T73" fmla="*/ 110 h 185"/>
                <a:gd name="T74" fmla="*/ 163 w 431"/>
                <a:gd name="T75" fmla="*/ 131 h 185"/>
                <a:gd name="T76" fmla="*/ 220 w 431"/>
                <a:gd name="T77" fmla="*/ 148 h 185"/>
                <a:gd name="T78" fmla="*/ 233 w 431"/>
                <a:gd name="T79" fmla="*/ 166 h 185"/>
                <a:gd name="T80" fmla="*/ 241 w 431"/>
                <a:gd name="T81" fmla="*/ 177 h 185"/>
                <a:gd name="T82" fmla="*/ 259 w 431"/>
                <a:gd name="T83" fmla="*/ 182 h 185"/>
                <a:gd name="T84" fmla="*/ 270 w 431"/>
                <a:gd name="T85" fmla="*/ 171 h 185"/>
                <a:gd name="T86" fmla="*/ 288 w 431"/>
                <a:gd name="T87" fmla="*/ 158 h 185"/>
                <a:gd name="T88" fmla="*/ 318 w 431"/>
                <a:gd name="T89" fmla="*/ 153 h 185"/>
                <a:gd name="T90" fmla="*/ 344 w 431"/>
                <a:gd name="T91" fmla="*/ 158 h 185"/>
                <a:gd name="T92" fmla="*/ 377 w 431"/>
                <a:gd name="T93" fmla="*/ 163 h 185"/>
                <a:gd name="T94" fmla="*/ 388 w 431"/>
                <a:gd name="T95" fmla="*/ 162 h 185"/>
                <a:gd name="T96" fmla="*/ 381 w 431"/>
                <a:gd name="T97" fmla="*/ 139 h 185"/>
                <a:gd name="T98" fmla="*/ 394 w 431"/>
                <a:gd name="T99" fmla="*/ 130 h 185"/>
                <a:gd name="T100" fmla="*/ 402 w 431"/>
                <a:gd name="T101" fmla="*/ 130 h 185"/>
                <a:gd name="T102" fmla="*/ 410 w 431"/>
                <a:gd name="T103" fmla="*/ 108 h 185"/>
                <a:gd name="T104" fmla="*/ 428 w 431"/>
                <a:gd name="T105" fmla="*/ 108 h 185"/>
                <a:gd name="T106" fmla="*/ 429 w 431"/>
                <a:gd name="T107" fmla="*/ 91 h 185"/>
                <a:gd name="T108" fmla="*/ 352 w 431"/>
                <a:gd name="T109" fmla="*/ 116 h 185"/>
                <a:gd name="T110" fmla="*/ 318 w 431"/>
                <a:gd name="T111" fmla="*/ 113 h 185"/>
                <a:gd name="T112" fmla="*/ 310 w 431"/>
                <a:gd name="T113" fmla="*/ 130 h 185"/>
                <a:gd name="T114" fmla="*/ 304 w 431"/>
                <a:gd name="T115" fmla="*/ 116 h 185"/>
                <a:gd name="T116" fmla="*/ 323 w 431"/>
                <a:gd name="T117" fmla="*/ 109 h 185"/>
                <a:gd name="T118" fmla="*/ 346 w 431"/>
                <a:gd name="T119" fmla="*/ 113 h 185"/>
                <a:gd name="T120" fmla="*/ 359 w 431"/>
                <a:gd name="T121" fmla="*/ 115 h 1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431" h="185">
                  <a:moveTo>
                    <a:pt x="430" y="88"/>
                  </a:moveTo>
                  <a:cubicBezTo>
                    <a:pt x="430" y="87"/>
                    <a:pt x="430" y="87"/>
                    <a:pt x="430" y="87"/>
                  </a:cubicBezTo>
                  <a:cubicBezTo>
                    <a:pt x="431" y="86"/>
                    <a:pt x="431" y="85"/>
                    <a:pt x="431" y="84"/>
                  </a:cubicBezTo>
                  <a:cubicBezTo>
                    <a:pt x="431" y="83"/>
                    <a:pt x="430" y="82"/>
                    <a:pt x="429" y="82"/>
                  </a:cubicBezTo>
                  <a:cubicBezTo>
                    <a:pt x="428" y="80"/>
                    <a:pt x="427" y="78"/>
                    <a:pt x="427" y="77"/>
                  </a:cubicBezTo>
                  <a:cubicBezTo>
                    <a:pt x="425" y="78"/>
                    <a:pt x="422" y="80"/>
                    <a:pt x="420" y="80"/>
                  </a:cubicBezTo>
                  <a:cubicBezTo>
                    <a:pt x="418" y="80"/>
                    <a:pt x="412" y="78"/>
                    <a:pt x="410" y="77"/>
                  </a:cubicBezTo>
                  <a:cubicBezTo>
                    <a:pt x="407" y="77"/>
                    <a:pt x="405" y="73"/>
                    <a:pt x="404" y="72"/>
                  </a:cubicBezTo>
                  <a:cubicBezTo>
                    <a:pt x="403" y="72"/>
                    <a:pt x="400" y="71"/>
                    <a:pt x="398" y="69"/>
                  </a:cubicBezTo>
                  <a:cubicBezTo>
                    <a:pt x="397" y="68"/>
                    <a:pt x="394" y="64"/>
                    <a:pt x="390" y="62"/>
                  </a:cubicBezTo>
                  <a:cubicBezTo>
                    <a:pt x="387" y="61"/>
                    <a:pt x="383" y="60"/>
                    <a:pt x="382" y="60"/>
                  </a:cubicBezTo>
                  <a:cubicBezTo>
                    <a:pt x="379" y="61"/>
                    <a:pt x="377" y="62"/>
                    <a:pt x="373" y="63"/>
                  </a:cubicBezTo>
                  <a:cubicBezTo>
                    <a:pt x="370" y="63"/>
                    <a:pt x="369" y="63"/>
                    <a:pt x="366" y="63"/>
                  </a:cubicBezTo>
                  <a:cubicBezTo>
                    <a:pt x="364" y="62"/>
                    <a:pt x="363" y="61"/>
                    <a:pt x="361" y="60"/>
                  </a:cubicBezTo>
                  <a:cubicBezTo>
                    <a:pt x="361" y="60"/>
                    <a:pt x="361" y="60"/>
                    <a:pt x="361" y="60"/>
                  </a:cubicBezTo>
                  <a:cubicBezTo>
                    <a:pt x="361" y="59"/>
                    <a:pt x="360" y="58"/>
                    <a:pt x="360" y="57"/>
                  </a:cubicBezTo>
                  <a:cubicBezTo>
                    <a:pt x="358" y="56"/>
                    <a:pt x="357" y="56"/>
                    <a:pt x="355" y="55"/>
                  </a:cubicBezTo>
                  <a:cubicBezTo>
                    <a:pt x="355" y="57"/>
                    <a:pt x="354" y="58"/>
                    <a:pt x="354" y="59"/>
                  </a:cubicBezTo>
                  <a:cubicBezTo>
                    <a:pt x="354" y="59"/>
                    <a:pt x="354" y="59"/>
                    <a:pt x="353" y="59"/>
                  </a:cubicBezTo>
                  <a:cubicBezTo>
                    <a:pt x="352" y="60"/>
                    <a:pt x="351" y="60"/>
                    <a:pt x="350" y="61"/>
                  </a:cubicBezTo>
                  <a:cubicBezTo>
                    <a:pt x="350" y="60"/>
                    <a:pt x="350" y="60"/>
                    <a:pt x="350" y="60"/>
                  </a:cubicBezTo>
                  <a:cubicBezTo>
                    <a:pt x="350" y="60"/>
                    <a:pt x="346" y="57"/>
                    <a:pt x="342" y="53"/>
                  </a:cubicBezTo>
                  <a:cubicBezTo>
                    <a:pt x="339" y="50"/>
                    <a:pt x="332" y="43"/>
                    <a:pt x="323" y="37"/>
                  </a:cubicBezTo>
                  <a:cubicBezTo>
                    <a:pt x="313" y="31"/>
                    <a:pt x="313" y="28"/>
                    <a:pt x="307" y="25"/>
                  </a:cubicBezTo>
                  <a:cubicBezTo>
                    <a:pt x="301" y="22"/>
                    <a:pt x="296" y="19"/>
                    <a:pt x="296" y="19"/>
                  </a:cubicBezTo>
                  <a:cubicBezTo>
                    <a:pt x="295" y="19"/>
                    <a:pt x="295" y="19"/>
                    <a:pt x="295" y="19"/>
                  </a:cubicBezTo>
                  <a:cubicBezTo>
                    <a:pt x="295" y="18"/>
                    <a:pt x="295" y="18"/>
                    <a:pt x="295" y="18"/>
                  </a:cubicBezTo>
                  <a:cubicBezTo>
                    <a:pt x="296" y="17"/>
                    <a:pt x="296" y="16"/>
                    <a:pt x="297" y="15"/>
                  </a:cubicBezTo>
                  <a:cubicBezTo>
                    <a:pt x="297" y="15"/>
                    <a:pt x="297" y="15"/>
                    <a:pt x="297" y="15"/>
                  </a:cubicBezTo>
                  <a:cubicBezTo>
                    <a:pt x="293" y="16"/>
                    <a:pt x="290" y="17"/>
                    <a:pt x="286" y="18"/>
                  </a:cubicBezTo>
                  <a:cubicBezTo>
                    <a:pt x="284" y="20"/>
                    <a:pt x="284" y="20"/>
                    <a:pt x="282" y="22"/>
                  </a:cubicBezTo>
                  <a:cubicBezTo>
                    <a:pt x="280" y="23"/>
                    <a:pt x="279" y="24"/>
                    <a:pt x="277" y="26"/>
                  </a:cubicBezTo>
                  <a:cubicBezTo>
                    <a:pt x="277" y="26"/>
                    <a:pt x="277" y="26"/>
                    <a:pt x="277" y="26"/>
                  </a:cubicBezTo>
                  <a:cubicBezTo>
                    <a:pt x="275" y="25"/>
                    <a:pt x="274" y="25"/>
                    <a:pt x="272" y="25"/>
                  </a:cubicBezTo>
                  <a:cubicBezTo>
                    <a:pt x="269" y="26"/>
                    <a:pt x="268" y="26"/>
                    <a:pt x="266" y="27"/>
                  </a:cubicBezTo>
                  <a:cubicBezTo>
                    <a:pt x="265" y="25"/>
                    <a:pt x="264" y="23"/>
                    <a:pt x="263" y="21"/>
                  </a:cubicBezTo>
                  <a:cubicBezTo>
                    <a:pt x="263" y="21"/>
                    <a:pt x="264" y="21"/>
                    <a:pt x="264" y="21"/>
                  </a:cubicBezTo>
                  <a:cubicBezTo>
                    <a:pt x="266" y="20"/>
                    <a:pt x="266" y="20"/>
                    <a:pt x="268" y="19"/>
                  </a:cubicBezTo>
                  <a:cubicBezTo>
                    <a:pt x="268" y="19"/>
                    <a:pt x="267" y="19"/>
                    <a:pt x="267" y="18"/>
                  </a:cubicBezTo>
                  <a:cubicBezTo>
                    <a:pt x="265" y="19"/>
                    <a:pt x="264" y="19"/>
                    <a:pt x="262" y="19"/>
                  </a:cubicBezTo>
                  <a:cubicBezTo>
                    <a:pt x="262" y="19"/>
                    <a:pt x="262" y="19"/>
                    <a:pt x="262" y="19"/>
                  </a:cubicBezTo>
                  <a:cubicBezTo>
                    <a:pt x="261" y="19"/>
                    <a:pt x="260" y="18"/>
                    <a:pt x="259" y="18"/>
                  </a:cubicBezTo>
                  <a:cubicBezTo>
                    <a:pt x="257" y="18"/>
                    <a:pt x="256" y="19"/>
                    <a:pt x="255" y="20"/>
                  </a:cubicBezTo>
                  <a:cubicBezTo>
                    <a:pt x="253" y="17"/>
                    <a:pt x="252" y="16"/>
                    <a:pt x="249" y="14"/>
                  </a:cubicBezTo>
                  <a:cubicBezTo>
                    <a:pt x="248" y="15"/>
                    <a:pt x="247" y="15"/>
                    <a:pt x="246" y="16"/>
                  </a:cubicBezTo>
                  <a:cubicBezTo>
                    <a:pt x="243" y="16"/>
                    <a:pt x="242" y="16"/>
                    <a:pt x="239" y="15"/>
                  </a:cubicBezTo>
                  <a:cubicBezTo>
                    <a:pt x="238" y="13"/>
                    <a:pt x="238" y="12"/>
                    <a:pt x="237" y="9"/>
                  </a:cubicBezTo>
                  <a:cubicBezTo>
                    <a:pt x="236" y="8"/>
                    <a:pt x="235" y="7"/>
                    <a:pt x="235" y="6"/>
                  </a:cubicBezTo>
                  <a:cubicBezTo>
                    <a:pt x="233" y="4"/>
                    <a:pt x="232" y="3"/>
                    <a:pt x="230" y="2"/>
                  </a:cubicBezTo>
                  <a:cubicBezTo>
                    <a:pt x="228" y="2"/>
                    <a:pt x="227" y="3"/>
                    <a:pt x="225" y="3"/>
                  </a:cubicBezTo>
                  <a:cubicBezTo>
                    <a:pt x="219" y="2"/>
                    <a:pt x="216" y="1"/>
                    <a:pt x="211" y="0"/>
                  </a:cubicBezTo>
                  <a:cubicBezTo>
                    <a:pt x="209" y="0"/>
                    <a:pt x="208" y="1"/>
                    <a:pt x="207" y="1"/>
                  </a:cubicBezTo>
                  <a:cubicBezTo>
                    <a:pt x="206" y="2"/>
                    <a:pt x="206" y="3"/>
                    <a:pt x="206" y="4"/>
                  </a:cubicBezTo>
                  <a:cubicBezTo>
                    <a:pt x="202" y="5"/>
                    <a:pt x="200" y="6"/>
                    <a:pt x="196" y="7"/>
                  </a:cubicBezTo>
                  <a:cubicBezTo>
                    <a:pt x="190" y="8"/>
                    <a:pt x="188" y="8"/>
                    <a:pt x="182" y="8"/>
                  </a:cubicBezTo>
                  <a:cubicBezTo>
                    <a:pt x="181" y="8"/>
                    <a:pt x="180" y="8"/>
                    <a:pt x="178" y="8"/>
                  </a:cubicBezTo>
                  <a:cubicBezTo>
                    <a:pt x="178" y="9"/>
                    <a:pt x="178" y="10"/>
                    <a:pt x="178" y="11"/>
                  </a:cubicBezTo>
                  <a:cubicBezTo>
                    <a:pt x="177" y="11"/>
                    <a:pt x="177" y="11"/>
                    <a:pt x="177" y="11"/>
                  </a:cubicBezTo>
                  <a:cubicBezTo>
                    <a:pt x="175" y="11"/>
                    <a:pt x="175" y="11"/>
                    <a:pt x="174" y="12"/>
                  </a:cubicBezTo>
                  <a:cubicBezTo>
                    <a:pt x="171" y="12"/>
                    <a:pt x="170" y="12"/>
                    <a:pt x="168" y="12"/>
                  </a:cubicBezTo>
                  <a:cubicBezTo>
                    <a:pt x="166" y="12"/>
                    <a:pt x="165" y="13"/>
                    <a:pt x="163" y="14"/>
                  </a:cubicBezTo>
                  <a:cubicBezTo>
                    <a:pt x="160" y="14"/>
                    <a:pt x="159" y="14"/>
                    <a:pt x="156" y="14"/>
                  </a:cubicBezTo>
                  <a:cubicBezTo>
                    <a:pt x="154" y="14"/>
                    <a:pt x="153" y="14"/>
                    <a:pt x="151" y="15"/>
                  </a:cubicBezTo>
                  <a:cubicBezTo>
                    <a:pt x="151" y="15"/>
                    <a:pt x="151" y="15"/>
                    <a:pt x="151" y="15"/>
                  </a:cubicBezTo>
                  <a:cubicBezTo>
                    <a:pt x="149" y="15"/>
                    <a:pt x="148" y="15"/>
                    <a:pt x="146" y="15"/>
                  </a:cubicBezTo>
                  <a:cubicBezTo>
                    <a:pt x="144" y="15"/>
                    <a:pt x="143" y="15"/>
                    <a:pt x="140" y="15"/>
                  </a:cubicBezTo>
                  <a:cubicBezTo>
                    <a:pt x="139" y="15"/>
                    <a:pt x="139" y="15"/>
                    <a:pt x="137" y="15"/>
                  </a:cubicBezTo>
                  <a:cubicBezTo>
                    <a:pt x="137" y="16"/>
                    <a:pt x="138" y="16"/>
                    <a:pt x="138" y="17"/>
                  </a:cubicBezTo>
                  <a:cubicBezTo>
                    <a:pt x="141" y="18"/>
                    <a:pt x="142" y="18"/>
                    <a:pt x="146" y="19"/>
                  </a:cubicBezTo>
                  <a:cubicBezTo>
                    <a:pt x="145" y="20"/>
                    <a:pt x="144" y="20"/>
                    <a:pt x="144" y="21"/>
                  </a:cubicBezTo>
                  <a:cubicBezTo>
                    <a:pt x="143" y="21"/>
                    <a:pt x="143" y="21"/>
                    <a:pt x="142" y="22"/>
                  </a:cubicBezTo>
                  <a:cubicBezTo>
                    <a:pt x="143" y="22"/>
                    <a:pt x="143" y="22"/>
                    <a:pt x="143" y="22"/>
                  </a:cubicBezTo>
                  <a:cubicBezTo>
                    <a:pt x="147" y="23"/>
                    <a:pt x="148" y="24"/>
                    <a:pt x="151" y="25"/>
                  </a:cubicBezTo>
                  <a:cubicBezTo>
                    <a:pt x="151" y="26"/>
                    <a:pt x="151" y="26"/>
                    <a:pt x="151" y="27"/>
                  </a:cubicBezTo>
                  <a:cubicBezTo>
                    <a:pt x="147" y="27"/>
                    <a:pt x="146" y="27"/>
                    <a:pt x="142" y="27"/>
                  </a:cubicBezTo>
                  <a:cubicBezTo>
                    <a:pt x="141" y="28"/>
                    <a:pt x="141" y="29"/>
                    <a:pt x="140" y="30"/>
                  </a:cubicBezTo>
                  <a:cubicBezTo>
                    <a:pt x="141" y="32"/>
                    <a:pt x="142" y="33"/>
                    <a:pt x="144" y="35"/>
                  </a:cubicBezTo>
                  <a:cubicBezTo>
                    <a:pt x="140" y="37"/>
                    <a:pt x="138" y="38"/>
                    <a:pt x="134" y="39"/>
                  </a:cubicBezTo>
                  <a:cubicBezTo>
                    <a:pt x="136" y="40"/>
                    <a:pt x="137" y="41"/>
                    <a:pt x="139" y="42"/>
                  </a:cubicBezTo>
                  <a:cubicBezTo>
                    <a:pt x="139" y="42"/>
                    <a:pt x="143" y="45"/>
                    <a:pt x="146" y="46"/>
                  </a:cubicBezTo>
                  <a:cubicBezTo>
                    <a:pt x="150" y="47"/>
                    <a:pt x="152" y="50"/>
                    <a:pt x="152" y="50"/>
                  </a:cubicBezTo>
                  <a:cubicBezTo>
                    <a:pt x="153" y="50"/>
                    <a:pt x="153" y="50"/>
                    <a:pt x="153" y="50"/>
                  </a:cubicBezTo>
                  <a:cubicBezTo>
                    <a:pt x="153" y="51"/>
                    <a:pt x="153" y="51"/>
                    <a:pt x="153" y="51"/>
                  </a:cubicBezTo>
                  <a:cubicBezTo>
                    <a:pt x="153" y="51"/>
                    <a:pt x="152" y="57"/>
                    <a:pt x="146" y="57"/>
                  </a:cubicBezTo>
                  <a:cubicBezTo>
                    <a:pt x="146" y="57"/>
                    <a:pt x="145" y="57"/>
                    <a:pt x="145" y="57"/>
                  </a:cubicBezTo>
                  <a:cubicBezTo>
                    <a:pt x="142" y="57"/>
                    <a:pt x="139" y="56"/>
                    <a:pt x="138" y="55"/>
                  </a:cubicBezTo>
                  <a:cubicBezTo>
                    <a:pt x="138" y="55"/>
                    <a:pt x="137" y="56"/>
                    <a:pt x="137" y="56"/>
                  </a:cubicBezTo>
                  <a:cubicBezTo>
                    <a:pt x="137" y="57"/>
                    <a:pt x="136" y="58"/>
                    <a:pt x="136" y="58"/>
                  </a:cubicBezTo>
                  <a:cubicBezTo>
                    <a:pt x="136" y="59"/>
                    <a:pt x="136" y="59"/>
                    <a:pt x="136" y="59"/>
                  </a:cubicBezTo>
                  <a:cubicBezTo>
                    <a:pt x="132" y="58"/>
                    <a:pt x="130" y="57"/>
                    <a:pt x="126" y="56"/>
                  </a:cubicBezTo>
                  <a:cubicBezTo>
                    <a:pt x="126" y="56"/>
                    <a:pt x="122" y="54"/>
                    <a:pt x="120" y="51"/>
                  </a:cubicBezTo>
                  <a:cubicBezTo>
                    <a:pt x="119" y="50"/>
                    <a:pt x="119" y="50"/>
                    <a:pt x="118" y="50"/>
                  </a:cubicBezTo>
                  <a:cubicBezTo>
                    <a:pt x="117" y="50"/>
                    <a:pt x="116" y="50"/>
                    <a:pt x="115" y="50"/>
                  </a:cubicBezTo>
                  <a:cubicBezTo>
                    <a:pt x="114" y="51"/>
                    <a:pt x="114" y="51"/>
                    <a:pt x="114" y="51"/>
                  </a:cubicBezTo>
                  <a:cubicBezTo>
                    <a:pt x="112" y="52"/>
                    <a:pt x="111" y="53"/>
                    <a:pt x="110" y="54"/>
                  </a:cubicBezTo>
                  <a:cubicBezTo>
                    <a:pt x="110" y="53"/>
                    <a:pt x="110" y="53"/>
                    <a:pt x="109" y="53"/>
                  </a:cubicBezTo>
                  <a:cubicBezTo>
                    <a:pt x="109" y="53"/>
                    <a:pt x="106" y="51"/>
                    <a:pt x="104" y="51"/>
                  </a:cubicBezTo>
                  <a:cubicBezTo>
                    <a:pt x="104" y="51"/>
                    <a:pt x="104" y="51"/>
                    <a:pt x="103" y="51"/>
                  </a:cubicBezTo>
                  <a:cubicBezTo>
                    <a:pt x="102" y="51"/>
                    <a:pt x="99" y="52"/>
                    <a:pt x="98" y="52"/>
                  </a:cubicBezTo>
                  <a:cubicBezTo>
                    <a:pt x="98" y="52"/>
                    <a:pt x="98" y="52"/>
                    <a:pt x="98" y="52"/>
                  </a:cubicBezTo>
                  <a:cubicBezTo>
                    <a:pt x="98" y="52"/>
                    <a:pt x="98" y="52"/>
                    <a:pt x="97" y="52"/>
                  </a:cubicBezTo>
                  <a:cubicBezTo>
                    <a:pt x="97" y="52"/>
                    <a:pt x="97" y="52"/>
                    <a:pt x="97" y="53"/>
                  </a:cubicBezTo>
                  <a:cubicBezTo>
                    <a:pt x="96" y="53"/>
                    <a:pt x="96" y="54"/>
                    <a:pt x="95" y="54"/>
                  </a:cubicBezTo>
                  <a:cubicBezTo>
                    <a:pt x="93" y="56"/>
                    <a:pt x="92" y="57"/>
                    <a:pt x="91" y="58"/>
                  </a:cubicBezTo>
                  <a:cubicBezTo>
                    <a:pt x="91" y="58"/>
                    <a:pt x="90" y="58"/>
                    <a:pt x="90" y="58"/>
                  </a:cubicBezTo>
                  <a:cubicBezTo>
                    <a:pt x="88" y="58"/>
                    <a:pt x="86" y="56"/>
                    <a:pt x="83" y="54"/>
                  </a:cubicBezTo>
                  <a:cubicBezTo>
                    <a:pt x="83" y="54"/>
                    <a:pt x="82" y="53"/>
                    <a:pt x="82" y="53"/>
                  </a:cubicBezTo>
                  <a:cubicBezTo>
                    <a:pt x="82" y="54"/>
                    <a:pt x="83" y="54"/>
                    <a:pt x="83" y="56"/>
                  </a:cubicBezTo>
                  <a:cubicBezTo>
                    <a:pt x="83" y="56"/>
                    <a:pt x="83" y="56"/>
                    <a:pt x="82" y="56"/>
                  </a:cubicBezTo>
                  <a:cubicBezTo>
                    <a:pt x="81" y="57"/>
                    <a:pt x="80" y="57"/>
                    <a:pt x="79" y="58"/>
                  </a:cubicBezTo>
                  <a:cubicBezTo>
                    <a:pt x="77" y="56"/>
                    <a:pt x="77" y="55"/>
                    <a:pt x="75" y="53"/>
                  </a:cubicBezTo>
                  <a:cubicBezTo>
                    <a:pt x="73" y="51"/>
                    <a:pt x="73" y="51"/>
                    <a:pt x="71" y="49"/>
                  </a:cubicBezTo>
                  <a:cubicBezTo>
                    <a:pt x="69" y="48"/>
                    <a:pt x="68" y="47"/>
                    <a:pt x="66" y="45"/>
                  </a:cubicBezTo>
                  <a:cubicBezTo>
                    <a:pt x="62" y="45"/>
                    <a:pt x="60" y="45"/>
                    <a:pt x="56" y="45"/>
                  </a:cubicBezTo>
                  <a:cubicBezTo>
                    <a:pt x="56" y="45"/>
                    <a:pt x="56" y="44"/>
                    <a:pt x="56" y="44"/>
                  </a:cubicBezTo>
                  <a:cubicBezTo>
                    <a:pt x="56" y="44"/>
                    <a:pt x="53" y="42"/>
                    <a:pt x="52" y="40"/>
                  </a:cubicBezTo>
                  <a:cubicBezTo>
                    <a:pt x="52" y="40"/>
                    <a:pt x="52" y="40"/>
                    <a:pt x="51" y="41"/>
                  </a:cubicBezTo>
                  <a:cubicBezTo>
                    <a:pt x="51" y="41"/>
                    <a:pt x="50" y="41"/>
                    <a:pt x="50" y="42"/>
                  </a:cubicBezTo>
                  <a:cubicBezTo>
                    <a:pt x="48" y="43"/>
                    <a:pt x="47" y="44"/>
                    <a:pt x="47" y="44"/>
                  </a:cubicBezTo>
                  <a:cubicBezTo>
                    <a:pt x="47" y="44"/>
                    <a:pt x="47" y="44"/>
                    <a:pt x="47" y="44"/>
                  </a:cubicBezTo>
                  <a:cubicBezTo>
                    <a:pt x="47" y="44"/>
                    <a:pt x="46" y="44"/>
                    <a:pt x="46" y="44"/>
                  </a:cubicBezTo>
                  <a:cubicBezTo>
                    <a:pt x="44" y="44"/>
                    <a:pt x="44" y="44"/>
                    <a:pt x="42" y="43"/>
                  </a:cubicBezTo>
                  <a:cubicBezTo>
                    <a:pt x="42" y="43"/>
                    <a:pt x="42" y="43"/>
                    <a:pt x="42" y="43"/>
                  </a:cubicBezTo>
                  <a:cubicBezTo>
                    <a:pt x="42" y="43"/>
                    <a:pt x="41" y="42"/>
                    <a:pt x="40" y="42"/>
                  </a:cubicBezTo>
                  <a:cubicBezTo>
                    <a:pt x="40" y="42"/>
                    <a:pt x="39" y="41"/>
                    <a:pt x="37" y="41"/>
                  </a:cubicBezTo>
                  <a:cubicBezTo>
                    <a:pt x="37" y="41"/>
                    <a:pt x="35" y="42"/>
                    <a:pt x="34" y="44"/>
                  </a:cubicBezTo>
                  <a:cubicBezTo>
                    <a:pt x="33" y="45"/>
                    <a:pt x="32" y="47"/>
                    <a:pt x="32" y="47"/>
                  </a:cubicBezTo>
                  <a:cubicBezTo>
                    <a:pt x="32" y="47"/>
                    <a:pt x="32" y="47"/>
                    <a:pt x="31" y="47"/>
                  </a:cubicBezTo>
                  <a:cubicBezTo>
                    <a:pt x="29" y="47"/>
                    <a:pt x="28" y="48"/>
                    <a:pt x="25" y="48"/>
                  </a:cubicBezTo>
                  <a:cubicBezTo>
                    <a:pt x="25" y="49"/>
                    <a:pt x="25" y="50"/>
                    <a:pt x="25" y="51"/>
                  </a:cubicBezTo>
                  <a:cubicBezTo>
                    <a:pt x="23" y="52"/>
                    <a:pt x="22" y="53"/>
                    <a:pt x="21" y="54"/>
                  </a:cubicBezTo>
                  <a:cubicBezTo>
                    <a:pt x="20" y="54"/>
                    <a:pt x="20" y="54"/>
                    <a:pt x="20" y="54"/>
                  </a:cubicBezTo>
                  <a:cubicBezTo>
                    <a:pt x="19" y="54"/>
                    <a:pt x="19" y="54"/>
                    <a:pt x="18" y="54"/>
                  </a:cubicBezTo>
                  <a:cubicBezTo>
                    <a:pt x="19" y="56"/>
                    <a:pt x="20" y="57"/>
                    <a:pt x="22" y="59"/>
                  </a:cubicBezTo>
                  <a:cubicBezTo>
                    <a:pt x="22" y="59"/>
                    <a:pt x="21" y="60"/>
                    <a:pt x="21" y="60"/>
                  </a:cubicBezTo>
                  <a:cubicBezTo>
                    <a:pt x="21" y="60"/>
                    <a:pt x="21" y="62"/>
                    <a:pt x="20" y="64"/>
                  </a:cubicBezTo>
                  <a:cubicBezTo>
                    <a:pt x="19" y="64"/>
                    <a:pt x="18" y="64"/>
                    <a:pt x="17" y="64"/>
                  </a:cubicBezTo>
                  <a:cubicBezTo>
                    <a:pt x="15" y="64"/>
                    <a:pt x="13" y="64"/>
                    <a:pt x="12" y="64"/>
                  </a:cubicBezTo>
                  <a:cubicBezTo>
                    <a:pt x="12" y="63"/>
                    <a:pt x="12" y="63"/>
                    <a:pt x="12" y="63"/>
                  </a:cubicBezTo>
                  <a:cubicBezTo>
                    <a:pt x="12" y="63"/>
                    <a:pt x="12" y="63"/>
                    <a:pt x="12" y="63"/>
                  </a:cubicBezTo>
                  <a:cubicBezTo>
                    <a:pt x="12" y="63"/>
                    <a:pt x="9" y="57"/>
                    <a:pt x="6" y="56"/>
                  </a:cubicBezTo>
                  <a:cubicBezTo>
                    <a:pt x="6" y="56"/>
                    <a:pt x="6" y="56"/>
                    <a:pt x="6" y="56"/>
                  </a:cubicBezTo>
                  <a:cubicBezTo>
                    <a:pt x="6" y="56"/>
                    <a:pt x="6" y="56"/>
                    <a:pt x="6" y="56"/>
                  </a:cubicBezTo>
                  <a:cubicBezTo>
                    <a:pt x="6" y="57"/>
                    <a:pt x="5" y="58"/>
                    <a:pt x="5" y="58"/>
                  </a:cubicBezTo>
                  <a:cubicBezTo>
                    <a:pt x="5" y="60"/>
                    <a:pt x="6" y="61"/>
                    <a:pt x="6" y="61"/>
                  </a:cubicBezTo>
                  <a:cubicBezTo>
                    <a:pt x="6" y="61"/>
                    <a:pt x="6" y="61"/>
                    <a:pt x="6" y="62"/>
                  </a:cubicBezTo>
                  <a:cubicBezTo>
                    <a:pt x="3" y="63"/>
                    <a:pt x="2" y="64"/>
                    <a:pt x="0" y="65"/>
                  </a:cubicBezTo>
                  <a:cubicBezTo>
                    <a:pt x="0" y="66"/>
                    <a:pt x="1" y="68"/>
                    <a:pt x="2" y="69"/>
                  </a:cubicBezTo>
                  <a:cubicBezTo>
                    <a:pt x="4" y="69"/>
                    <a:pt x="5" y="69"/>
                    <a:pt x="5" y="71"/>
                  </a:cubicBezTo>
                  <a:cubicBezTo>
                    <a:pt x="5" y="73"/>
                    <a:pt x="4" y="73"/>
                    <a:pt x="3" y="74"/>
                  </a:cubicBezTo>
                  <a:cubicBezTo>
                    <a:pt x="1" y="76"/>
                    <a:pt x="0" y="78"/>
                    <a:pt x="0" y="80"/>
                  </a:cubicBezTo>
                  <a:cubicBezTo>
                    <a:pt x="2" y="80"/>
                    <a:pt x="5" y="82"/>
                    <a:pt x="7" y="83"/>
                  </a:cubicBezTo>
                  <a:cubicBezTo>
                    <a:pt x="8" y="84"/>
                    <a:pt x="9" y="85"/>
                    <a:pt x="9" y="86"/>
                  </a:cubicBezTo>
                  <a:cubicBezTo>
                    <a:pt x="9" y="86"/>
                    <a:pt x="9" y="87"/>
                    <a:pt x="9" y="87"/>
                  </a:cubicBezTo>
                  <a:cubicBezTo>
                    <a:pt x="9" y="88"/>
                    <a:pt x="9" y="88"/>
                    <a:pt x="10" y="88"/>
                  </a:cubicBezTo>
                  <a:cubicBezTo>
                    <a:pt x="11" y="88"/>
                    <a:pt x="12" y="88"/>
                    <a:pt x="14" y="87"/>
                  </a:cubicBezTo>
                  <a:cubicBezTo>
                    <a:pt x="18" y="89"/>
                    <a:pt x="20" y="90"/>
                    <a:pt x="24" y="93"/>
                  </a:cubicBezTo>
                  <a:cubicBezTo>
                    <a:pt x="27" y="97"/>
                    <a:pt x="28" y="99"/>
                    <a:pt x="32" y="103"/>
                  </a:cubicBezTo>
                  <a:cubicBezTo>
                    <a:pt x="31" y="103"/>
                    <a:pt x="31" y="104"/>
                    <a:pt x="30" y="104"/>
                  </a:cubicBezTo>
                  <a:cubicBezTo>
                    <a:pt x="29" y="104"/>
                    <a:pt x="28" y="104"/>
                    <a:pt x="26" y="104"/>
                  </a:cubicBezTo>
                  <a:cubicBezTo>
                    <a:pt x="30" y="106"/>
                    <a:pt x="31" y="107"/>
                    <a:pt x="34" y="109"/>
                  </a:cubicBezTo>
                  <a:cubicBezTo>
                    <a:pt x="35" y="108"/>
                    <a:pt x="35" y="108"/>
                    <a:pt x="35" y="107"/>
                  </a:cubicBezTo>
                  <a:cubicBezTo>
                    <a:pt x="36" y="105"/>
                    <a:pt x="38" y="107"/>
                    <a:pt x="40" y="106"/>
                  </a:cubicBezTo>
                  <a:cubicBezTo>
                    <a:pt x="43" y="106"/>
                    <a:pt x="44" y="103"/>
                    <a:pt x="44" y="102"/>
                  </a:cubicBezTo>
                  <a:cubicBezTo>
                    <a:pt x="44" y="101"/>
                    <a:pt x="48" y="102"/>
                    <a:pt x="48" y="102"/>
                  </a:cubicBezTo>
                  <a:cubicBezTo>
                    <a:pt x="48" y="102"/>
                    <a:pt x="50" y="98"/>
                    <a:pt x="53" y="99"/>
                  </a:cubicBezTo>
                  <a:cubicBezTo>
                    <a:pt x="57" y="100"/>
                    <a:pt x="62" y="103"/>
                    <a:pt x="62" y="103"/>
                  </a:cubicBezTo>
                  <a:cubicBezTo>
                    <a:pt x="66" y="102"/>
                    <a:pt x="68" y="102"/>
                    <a:pt x="71" y="102"/>
                  </a:cubicBezTo>
                  <a:cubicBezTo>
                    <a:pt x="71" y="102"/>
                    <a:pt x="74" y="104"/>
                    <a:pt x="76" y="107"/>
                  </a:cubicBezTo>
                  <a:cubicBezTo>
                    <a:pt x="77" y="110"/>
                    <a:pt x="78" y="114"/>
                    <a:pt x="78" y="114"/>
                  </a:cubicBezTo>
                  <a:cubicBezTo>
                    <a:pt x="78" y="114"/>
                    <a:pt x="78" y="120"/>
                    <a:pt x="79" y="121"/>
                  </a:cubicBezTo>
                  <a:cubicBezTo>
                    <a:pt x="80" y="122"/>
                    <a:pt x="86" y="121"/>
                    <a:pt x="86" y="121"/>
                  </a:cubicBezTo>
                  <a:cubicBezTo>
                    <a:pt x="87" y="121"/>
                    <a:pt x="88" y="120"/>
                    <a:pt x="89" y="120"/>
                  </a:cubicBezTo>
                  <a:cubicBezTo>
                    <a:pt x="91" y="122"/>
                    <a:pt x="91" y="123"/>
                    <a:pt x="93" y="125"/>
                  </a:cubicBezTo>
                  <a:cubicBezTo>
                    <a:pt x="91" y="125"/>
                    <a:pt x="91" y="125"/>
                    <a:pt x="89" y="125"/>
                  </a:cubicBezTo>
                  <a:cubicBezTo>
                    <a:pt x="89" y="124"/>
                    <a:pt x="88" y="124"/>
                    <a:pt x="88" y="123"/>
                  </a:cubicBezTo>
                  <a:cubicBezTo>
                    <a:pt x="85" y="123"/>
                    <a:pt x="83" y="123"/>
                    <a:pt x="80" y="123"/>
                  </a:cubicBezTo>
                  <a:cubicBezTo>
                    <a:pt x="76" y="122"/>
                    <a:pt x="73" y="122"/>
                    <a:pt x="69" y="121"/>
                  </a:cubicBezTo>
                  <a:cubicBezTo>
                    <a:pt x="66" y="121"/>
                    <a:pt x="65" y="121"/>
                    <a:pt x="62" y="121"/>
                  </a:cubicBezTo>
                  <a:cubicBezTo>
                    <a:pt x="60" y="124"/>
                    <a:pt x="59" y="125"/>
                    <a:pt x="57" y="128"/>
                  </a:cubicBezTo>
                  <a:cubicBezTo>
                    <a:pt x="58" y="129"/>
                    <a:pt x="59" y="130"/>
                    <a:pt x="60" y="132"/>
                  </a:cubicBezTo>
                  <a:cubicBezTo>
                    <a:pt x="58" y="132"/>
                    <a:pt x="57" y="131"/>
                    <a:pt x="54" y="131"/>
                  </a:cubicBezTo>
                  <a:cubicBezTo>
                    <a:pt x="52" y="131"/>
                    <a:pt x="51" y="131"/>
                    <a:pt x="48" y="131"/>
                  </a:cubicBezTo>
                  <a:cubicBezTo>
                    <a:pt x="49" y="132"/>
                    <a:pt x="50" y="133"/>
                    <a:pt x="51" y="134"/>
                  </a:cubicBezTo>
                  <a:cubicBezTo>
                    <a:pt x="53" y="137"/>
                    <a:pt x="55" y="138"/>
                    <a:pt x="57" y="140"/>
                  </a:cubicBezTo>
                  <a:cubicBezTo>
                    <a:pt x="59" y="143"/>
                    <a:pt x="60" y="145"/>
                    <a:pt x="63" y="148"/>
                  </a:cubicBezTo>
                  <a:cubicBezTo>
                    <a:pt x="65" y="150"/>
                    <a:pt x="66" y="151"/>
                    <a:pt x="69" y="154"/>
                  </a:cubicBezTo>
                  <a:cubicBezTo>
                    <a:pt x="71" y="154"/>
                    <a:pt x="72" y="154"/>
                    <a:pt x="74" y="154"/>
                  </a:cubicBezTo>
                  <a:cubicBezTo>
                    <a:pt x="76" y="155"/>
                    <a:pt x="77" y="156"/>
                    <a:pt x="79" y="156"/>
                  </a:cubicBezTo>
                  <a:cubicBezTo>
                    <a:pt x="79" y="158"/>
                    <a:pt x="79" y="159"/>
                    <a:pt x="79" y="160"/>
                  </a:cubicBezTo>
                  <a:cubicBezTo>
                    <a:pt x="79" y="162"/>
                    <a:pt x="79" y="162"/>
                    <a:pt x="79" y="164"/>
                  </a:cubicBezTo>
                  <a:cubicBezTo>
                    <a:pt x="79" y="165"/>
                    <a:pt x="79" y="165"/>
                    <a:pt x="79" y="166"/>
                  </a:cubicBezTo>
                  <a:cubicBezTo>
                    <a:pt x="80" y="165"/>
                    <a:pt x="81" y="165"/>
                    <a:pt x="82" y="164"/>
                  </a:cubicBezTo>
                  <a:cubicBezTo>
                    <a:pt x="86" y="162"/>
                    <a:pt x="88" y="161"/>
                    <a:pt x="91" y="159"/>
                  </a:cubicBezTo>
                  <a:cubicBezTo>
                    <a:pt x="91" y="159"/>
                    <a:pt x="93" y="158"/>
                    <a:pt x="96" y="158"/>
                  </a:cubicBezTo>
                  <a:cubicBezTo>
                    <a:pt x="97" y="158"/>
                    <a:pt x="98" y="158"/>
                    <a:pt x="99" y="159"/>
                  </a:cubicBezTo>
                  <a:cubicBezTo>
                    <a:pt x="104" y="160"/>
                    <a:pt x="104" y="162"/>
                    <a:pt x="107" y="164"/>
                  </a:cubicBezTo>
                  <a:cubicBezTo>
                    <a:pt x="110" y="167"/>
                    <a:pt x="110" y="167"/>
                    <a:pt x="113" y="169"/>
                  </a:cubicBezTo>
                  <a:cubicBezTo>
                    <a:pt x="114" y="170"/>
                    <a:pt x="114" y="172"/>
                    <a:pt x="114" y="172"/>
                  </a:cubicBezTo>
                  <a:cubicBezTo>
                    <a:pt x="114" y="173"/>
                    <a:pt x="114" y="173"/>
                    <a:pt x="114" y="173"/>
                  </a:cubicBezTo>
                  <a:cubicBezTo>
                    <a:pt x="114" y="173"/>
                    <a:pt x="114" y="173"/>
                    <a:pt x="115" y="173"/>
                  </a:cubicBezTo>
                  <a:cubicBezTo>
                    <a:pt x="116" y="173"/>
                    <a:pt x="118" y="173"/>
                    <a:pt x="119" y="173"/>
                  </a:cubicBezTo>
                  <a:cubicBezTo>
                    <a:pt x="115" y="154"/>
                    <a:pt x="113" y="145"/>
                    <a:pt x="109" y="126"/>
                  </a:cubicBezTo>
                  <a:cubicBezTo>
                    <a:pt x="121" y="123"/>
                    <a:pt x="126" y="121"/>
                    <a:pt x="138" y="118"/>
                  </a:cubicBezTo>
                  <a:cubicBezTo>
                    <a:pt x="138" y="118"/>
                    <a:pt x="138" y="118"/>
                    <a:pt x="138" y="118"/>
                  </a:cubicBezTo>
                  <a:cubicBezTo>
                    <a:pt x="138" y="118"/>
                    <a:pt x="138" y="118"/>
                    <a:pt x="138" y="117"/>
                  </a:cubicBezTo>
                  <a:cubicBezTo>
                    <a:pt x="140" y="117"/>
                    <a:pt x="141" y="117"/>
                    <a:pt x="143" y="116"/>
                  </a:cubicBezTo>
                  <a:cubicBezTo>
                    <a:pt x="145" y="117"/>
                    <a:pt x="146" y="117"/>
                    <a:pt x="147" y="118"/>
                  </a:cubicBezTo>
                  <a:cubicBezTo>
                    <a:pt x="148" y="117"/>
                    <a:pt x="148" y="116"/>
                    <a:pt x="148" y="116"/>
                  </a:cubicBezTo>
                  <a:cubicBezTo>
                    <a:pt x="147" y="114"/>
                    <a:pt x="147" y="113"/>
                    <a:pt x="147" y="111"/>
                  </a:cubicBezTo>
                  <a:cubicBezTo>
                    <a:pt x="148" y="110"/>
                    <a:pt x="149" y="110"/>
                    <a:pt x="150" y="110"/>
                  </a:cubicBezTo>
                  <a:cubicBezTo>
                    <a:pt x="150" y="109"/>
                    <a:pt x="150" y="108"/>
                    <a:pt x="151" y="107"/>
                  </a:cubicBezTo>
                  <a:cubicBezTo>
                    <a:pt x="153" y="106"/>
                    <a:pt x="154" y="106"/>
                    <a:pt x="156" y="105"/>
                  </a:cubicBezTo>
                  <a:cubicBezTo>
                    <a:pt x="157" y="107"/>
                    <a:pt x="158" y="107"/>
                    <a:pt x="160" y="109"/>
                  </a:cubicBezTo>
                  <a:cubicBezTo>
                    <a:pt x="161" y="109"/>
                    <a:pt x="162" y="109"/>
                    <a:pt x="163" y="109"/>
                  </a:cubicBezTo>
                  <a:cubicBezTo>
                    <a:pt x="164" y="109"/>
                    <a:pt x="165" y="109"/>
                    <a:pt x="166" y="110"/>
                  </a:cubicBezTo>
                  <a:cubicBezTo>
                    <a:pt x="165" y="111"/>
                    <a:pt x="165" y="111"/>
                    <a:pt x="164" y="112"/>
                  </a:cubicBezTo>
                  <a:cubicBezTo>
                    <a:pt x="164" y="113"/>
                    <a:pt x="163" y="113"/>
                    <a:pt x="162" y="114"/>
                  </a:cubicBezTo>
                  <a:cubicBezTo>
                    <a:pt x="162" y="113"/>
                    <a:pt x="161" y="113"/>
                    <a:pt x="160" y="113"/>
                  </a:cubicBezTo>
                  <a:cubicBezTo>
                    <a:pt x="160" y="112"/>
                    <a:pt x="159" y="111"/>
                    <a:pt x="158" y="110"/>
                  </a:cubicBezTo>
                  <a:cubicBezTo>
                    <a:pt x="157" y="110"/>
                    <a:pt x="157" y="110"/>
                    <a:pt x="156" y="109"/>
                  </a:cubicBezTo>
                  <a:cubicBezTo>
                    <a:pt x="154" y="110"/>
                    <a:pt x="153" y="110"/>
                    <a:pt x="152" y="110"/>
                  </a:cubicBezTo>
                  <a:cubicBezTo>
                    <a:pt x="152" y="111"/>
                    <a:pt x="152" y="112"/>
                    <a:pt x="153" y="113"/>
                  </a:cubicBezTo>
                  <a:cubicBezTo>
                    <a:pt x="153" y="114"/>
                    <a:pt x="154" y="115"/>
                    <a:pt x="154" y="116"/>
                  </a:cubicBezTo>
                  <a:cubicBezTo>
                    <a:pt x="155" y="118"/>
                    <a:pt x="156" y="119"/>
                    <a:pt x="157" y="121"/>
                  </a:cubicBezTo>
                  <a:cubicBezTo>
                    <a:pt x="158" y="123"/>
                    <a:pt x="158" y="124"/>
                    <a:pt x="159" y="126"/>
                  </a:cubicBezTo>
                  <a:cubicBezTo>
                    <a:pt x="161" y="128"/>
                    <a:pt x="162" y="129"/>
                    <a:pt x="163" y="131"/>
                  </a:cubicBezTo>
                  <a:cubicBezTo>
                    <a:pt x="163" y="131"/>
                    <a:pt x="163" y="131"/>
                    <a:pt x="163" y="131"/>
                  </a:cubicBezTo>
                  <a:cubicBezTo>
                    <a:pt x="165" y="132"/>
                    <a:pt x="166" y="133"/>
                    <a:pt x="169" y="134"/>
                  </a:cubicBezTo>
                  <a:cubicBezTo>
                    <a:pt x="174" y="139"/>
                    <a:pt x="177" y="142"/>
                    <a:pt x="183" y="147"/>
                  </a:cubicBezTo>
                  <a:cubicBezTo>
                    <a:pt x="187" y="146"/>
                    <a:pt x="190" y="146"/>
                    <a:pt x="195" y="145"/>
                  </a:cubicBezTo>
                  <a:cubicBezTo>
                    <a:pt x="200" y="146"/>
                    <a:pt x="203" y="146"/>
                    <a:pt x="209" y="146"/>
                  </a:cubicBezTo>
                  <a:cubicBezTo>
                    <a:pt x="211" y="145"/>
                    <a:pt x="212" y="145"/>
                    <a:pt x="214" y="143"/>
                  </a:cubicBezTo>
                  <a:cubicBezTo>
                    <a:pt x="216" y="145"/>
                    <a:pt x="218" y="146"/>
                    <a:pt x="220" y="148"/>
                  </a:cubicBezTo>
                  <a:cubicBezTo>
                    <a:pt x="222" y="150"/>
                    <a:pt x="222" y="150"/>
                    <a:pt x="224" y="152"/>
                  </a:cubicBezTo>
                  <a:cubicBezTo>
                    <a:pt x="225" y="153"/>
                    <a:pt x="225" y="153"/>
                    <a:pt x="226" y="154"/>
                  </a:cubicBezTo>
                  <a:cubicBezTo>
                    <a:pt x="227" y="154"/>
                    <a:pt x="228" y="154"/>
                    <a:pt x="229" y="153"/>
                  </a:cubicBezTo>
                  <a:cubicBezTo>
                    <a:pt x="230" y="157"/>
                    <a:pt x="231" y="159"/>
                    <a:pt x="232" y="162"/>
                  </a:cubicBezTo>
                  <a:cubicBezTo>
                    <a:pt x="232" y="162"/>
                    <a:pt x="232" y="163"/>
                    <a:pt x="232" y="164"/>
                  </a:cubicBezTo>
                  <a:cubicBezTo>
                    <a:pt x="232" y="165"/>
                    <a:pt x="232" y="166"/>
                    <a:pt x="233" y="166"/>
                  </a:cubicBezTo>
                  <a:cubicBezTo>
                    <a:pt x="233" y="166"/>
                    <a:pt x="233" y="166"/>
                    <a:pt x="234" y="166"/>
                  </a:cubicBezTo>
                  <a:cubicBezTo>
                    <a:pt x="236" y="166"/>
                    <a:pt x="238" y="168"/>
                    <a:pt x="238" y="168"/>
                  </a:cubicBezTo>
                  <a:cubicBezTo>
                    <a:pt x="238" y="168"/>
                    <a:pt x="238" y="168"/>
                    <a:pt x="238" y="168"/>
                  </a:cubicBezTo>
                  <a:cubicBezTo>
                    <a:pt x="238" y="168"/>
                    <a:pt x="238" y="168"/>
                    <a:pt x="238" y="168"/>
                  </a:cubicBezTo>
                  <a:cubicBezTo>
                    <a:pt x="238" y="168"/>
                    <a:pt x="238" y="170"/>
                    <a:pt x="239" y="173"/>
                  </a:cubicBezTo>
                  <a:cubicBezTo>
                    <a:pt x="240" y="175"/>
                    <a:pt x="241" y="177"/>
                    <a:pt x="241" y="177"/>
                  </a:cubicBezTo>
                  <a:cubicBezTo>
                    <a:pt x="242" y="177"/>
                    <a:pt x="243" y="177"/>
                    <a:pt x="244" y="177"/>
                  </a:cubicBezTo>
                  <a:cubicBezTo>
                    <a:pt x="246" y="177"/>
                    <a:pt x="247" y="177"/>
                    <a:pt x="249" y="177"/>
                  </a:cubicBezTo>
                  <a:cubicBezTo>
                    <a:pt x="251" y="177"/>
                    <a:pt x="257" y="177"/>
                    <a:pt x="257" y="177"/>
                  </a:cubicBezTo>
                  <a:cubicBezTo>
                    <a:pt x="257" y="177"/>
                    <a:pt x="257" y="177"/>
                    <a:pt x="258" y="177"/>
                  </a:cubicBezTo>
                  <a:cubicBezTo>
                    <a:pt x="258" y="178"/>
                    <a:pt x="258" y="178"/>
                    <a:pt x="258" y="178"/>
                  </a:cubicBezTo>
                  <a:cubicBezTo>
                    <a:pt x="258" y="180"/>
                    <a:pt x="259" y="181"/>
                    <a:pt x="259" y="182"/>
                  </a:cubicBezTo>
                  <a:cubicBezTo>
                    <a:pt x="259" y="183"/>
                    <a:pt x="259" y="184"/>
                    <a:pt x="259" y="185"/>
                  </a:cubicBezTo>
                  <a:cubicBezTo>
                    <a:pt x="261" y="185"/>
                    <a:pt x="261" y="185"/>
                    <a:pt x="262" y="185"/>
                  </a:cubicBezTo>
                  <a:cubicBezTo>
                    <a:pt x="262" y="184"/>
                    <a:pt x="263" y="183"/>
                    <a:pt x="263" y="181"/>
                  </a:cubicBezTo>
                  <a:cubicBezTo>
                    <a:pt x="264" y="179"/>
                    <a:pt x="265" y="179"/>
                    <a:pt x="266" y="177"/>
                  </a:cubicBezTo>
                  <a:cubicBezTo>
                    <a:pt x="268" y="175"/>
                    <a:pt x="268" y="174"/>
                    <a:pt x="270" y="171"/>
                  </a:cubicBezTo>
                  <a:cubicBezTo>
                    <a:pt x="270" y="171"/>
                    <a:pt x="270" y="171"/>
                    <a:pt x="270" y="171"/>
                  </a:cubicBezTo>
                  <a:cubicBezTo>
                    <a:pt x="272" y="171"/>
                    <a:pt x="273" y="171"/>
                    <a:pt x="275" y="171"/>
                  </a:cubicBezTo>
                  <a:cubicBezTo>
                    <a:pt x="276" y="169"/>
                    <a:pt x="277" y="168"/>
                    <a:pt x="278" y="166"/>
                  </a:cubicBezTo>
                  <a:cubicBezTo>
                    <a:pt x="278" y="166"/>
                    <a:pt x="278" y="166"/>
                    <a:pt x="279" y="166"/>
                  </a:cubicBezTo>
                  <a:cubicBezTo>
                    <a:pt x="280" y="167"/>
                    <a:pt x="280" y="167"/>
                    <a:pt x="281" y="167"/>
                  </a:cubicBezTo>
                  <a:cubicBezTo>
                    <a:pt x="282" y="166"/>
                    <a:pt x="283" y="166"/>
                    <a:pt x="284" y="165"/>
                  </a:cubicBezTo>
                  <a:cubicBezTo>
                    <a:pt x="284" y="163"/>
                    <a:pt x="285" y="159"/>
                    <a:pt x="288" y="158"/>
                  </a:cubicBezTo>
                  <a:cubicBezTo>
                    <a:pt x="289" y="158"/>
                    <a:pt x="291" y="157"/>
                    <a:pt x="293" y="157"/>
                  </a:cubicBezTo>
                  <a:cubicBezTo>
                    <a:pt x="294" y="157"/>
                    <a:pt x="296" y="158"/>
                    <a:pt x="298" y="158"/>
                  </a:cubicBezTo>
                  <a:cubicBezTo>
                    <a:pt x="302" y="160"/>
                    <a:pt x="304" y="160"/>
                    <a:pt x="307" y="161"/>
                  </a:cubicBezTo>
                  <a:cubicBezTo>
                    <a:pt x="309" y="161"/>
                    <a:pt x="311" y="162"/>
                    <a:pt x="312" y="162"/>
                  </a:cubicBezTo>
                  <a:cubicBezTo>
                    <a:pt x="311" y="160"/>
                    <a:pt x="311" y="159"/>
                    <a:pt x="311" y="157"/>
                  </a:cubicBezTo>
                  <a:cubicBezTo>
                    <a:pt x="314" y="155"/>
                    <a:pt x="315" y="154"/>
                    <a:pt x="318" y="153"/>
                  </a:cubicBezTo>
                  <a:cubicBezTo>
                    <a:pt x="318" y="153"/>
                    <a:pt x="318" y="153"/>
                    <a:pt x="319" y="153"/>
                  </a:cubicBezTo>
                  <a:cubicBezTo>
                    <a:pt x="319" y="153"/>
                    <a:pt x="324" y="153"/>
                    <a:pt x="327" y="156"/>
                  </a:cubicBezTo>
                  <a:cubicBezTo>
                    <a:pt x="328" y="157"/>
                    <a:pt x="330" y="158"/>
                    <a:pt x="332" y="159"/>
                  </a:cubicBezTo>
                  <a:cubicBezTo>
                    <a:pt x="333" y="159"/>
                    <a:pt x="334" y="159"/>
                    <a:pt x="335" y="159"/>
                  </a:cubicBezTo>
                  <a:cubicBezTo>
                    <a:pt x="336" y="158"/>
                    <a:pt x="337" y="157"/>
                    <a:pt x="337" y="155"/>
                  </a:cubicBezTo>
                  <a:cubicBezTo>
                    <a:pt x="340" y="156"/>
                    <a:pt x="341" y="157"/>
                    <a:pt x="344" y="158"/>
                  </a:cubicBezTo>
                  <a:cubicBezTo>
                    <a:pt x="347" y="158"/>
                    <a:pt x="348" y="157"/>
                    <a:pt x="351" y="157"/>
                  </a:cubicBezTo>
                  <a:cubicBezTo>
                    <a:pt x="353" y="158"/>
                    <a:pt x="354" y="158"/>
                    <a:pt x="357" y="159"/>
                  </a:cubicBezTo>
                  <a:cubicBezTo>
                    <a:pt x="357" y="159"/>
                    <a:pt x="365" y="160"/>
                    <a:pt x="367" y="160"/>
                  </a:cubicBezTo>
                  <a:cubicBezTo>
                    <a:pt x="369" y="161"/>
                    <a:pt x="377" y="162"/>
                    <a:pt x="377" y="162"/>
                  </a:cubicBezTo>
                  <a:cubicBezTo>
                    <a:pt x="377" y="162"/>
                    <a:pt x="377" y="162"/>
                    <a:pt x="377" y="162"/>
                  </a:cubicBezTo>
                  <a:cubicBezTo>
                    <a:pt x="377" y="163"/>
                    <a:pt x="377" y="163"/>
                    <a:pt x="377" y="163"/>
                  </a:cubicBezTo>
                  <a:cubicBezTo>
                    <a:pt x="377" y="163"/>
                    <a:pt x="379" y="167"/>
                    <a:pt x="380" y="166"/>
                  </a:cubicBezTo>
                  <a:cubicBezTo>
                    <a:pt x="380" y="166"/>
                    <a:pt x="380" y="166"/>
                    <a:pt x="381" y="166"/>
                  </a:cubicBezTo>
                  <a:cubicBezTo>
                    <a:pt x="383" y="166"/>
                    <a:pt x="386" y="166"/>
                    <a:pt x="386" y="166"/>
                  </a:cubicBezTo>
                  <a:cubicBezTo>
                    <a:pt x="386" y="166"/>
                    <a:pt x="386" y="166"/>
                    <a:pt x="387" y="166"/>
                  </a:cubicBezTo>
                  <a:cubicBezTo>
                    <a:pt x="387" y="166"/>
                    <a:pt x="387" y="166"/>
                    <a:pt x="387" y="166"/>
                  </a:cubicBezTo>
                  <a:cubicBezTo>
                    <a:pt x="387" y="164"/>
                    <a:pt x="388" y="162"/>
                    <a:pt x="388" y="162"/>
                  </a:cubicBezTo>
                  <a:cubicBezTo>
                    <a:pt x="387" y="160"/>
                    <a:pt x="387" y="159"/>
                    <a:pt x="386" y="158"/>
                  </a:cubicBezTo>
                  <a:cubicBezTo>
                    <a:pt x="387" y="158"/>
                    <a:pt x="387" y="158"/>
                    <a:pt x="388" y="158"/>
                  </a:cubicBezTo>
                  <a:cubicBezTo>
                    <a:pt x="389" y="158"/>
                    <a:pt x="389" y="158"/>
                    <a:pt x="390" y="158"/>
                  </a:cubicBezTo>
                  <a:cubicBezTo>
                    <a:pt x="390" y="157"/>
                    <a:pt x="389" y="155"/>
                    <a:pt x="388" y="154"/>
                  </a:cubicBezTo>
                  <a:cubicBezTo>
                    <a:pt x="387" y="151"/>
                    <a:pt x="386" y="151"/>
                    <a:pt x="384" y="148"/>
                  </a:cubicBezTo>
                  <a:cubicBezTo>
                    <a:pt x="382" y="146"/>
                    <a:pt x="381" y="141"/>
                    <a:pt x="381" y="139"/>
                  </a:cubicBezTo>
                  <a:cubicBezTo>
                    <a:pt x="380" y="139"/>
                    <a:pt x="378" y="138"/>
                    <a:pt x="376" y="137"/>
                  </a:cubicBezTo>
                  <a:cubicBezTo>
                    <a:pt x="375" y="136"/>
                    <a:pt x="375" y="136"/>
                    <a:pt x="375" y="135"/>
                  </a:cubicBezTo>
                  <a:cubicBezTo>
                    <a:pt x="376" y="133"/>
                    <a:pt x="377" y="134"/>
                    <a:pt x="379" y="133"/>
                  </a:cubicBezTo>
                  <a:cubicBezTo>
                    <a:pt x="380" y="132"/>
                    <a:pt x="383" y="132"/>
                    <a:pt x="385" y="131"/>
                  </a:cubicBezTo>
                  <a:cubicBezTo>
                    <a:pt x="389" y="131"/>
                    <a:pt x="394" y="130"/>
                    <a:pt x="394" y="130"/>
                  </a:cubicBezTo>
                  <a:cubicBezTo>
                    <a:pt x="394" y="130"/>
                    <a:pt x="394" y="130"/>
                    <a:pt x="394" y="130"/>
                  </a:cubicBezTo>
                  <a:cubicBezTo>
                    <a:pt x="394" y="130"/>
                    <a:pt x="394" y="130"/>
                    <a:pt x="395" y="130"/>
                  </a:cubicBezTo>
                  <a:cubicBezTo>
                    <a:pt x="395" y="130"/>
                    <a:pt x="395" y="131"/>
                    <a:pt x="396" y="131"/>
                  </a:cubicBezTo>
                  <a:cubicBezTo>
                    <a:pt x="397" y="132"/>
                    <a:pt x="399" y="132"/>
                    <a:pt x="399" y="132"/>
                  </a:cubicBezTo>
                  <a:cubicBezTo>
                    <a:pt x="401" y="132"/>
                    <a:pt x="401" y="133"/>
                    <a:pt x="402" y="131"/>
                  </a:cubicBezTo>
                  <a:cubicBezTo>
                    <a:pt x="402" y="130"/>
                    <a:pt x="402" y="130"/>
                    <a:pt x="402" y="130"/>
                  </a:cubicBezTo>
                  <a:cubicBezTo>
                    <a:pt x="402" y="130"/>
                    <a:pt x="402" y="130"/>
                    <a:pt x="402" y="130"/>
                  </a:cubicBezTo>
                  <a:cubicBezTo>
                    <a:pt x="401" y="130"/>
                    <a:pt x="400" y="129"/>
                    <a:pt x="400" y="129"/>
                  </a:cubicBezTo>
                  <a:cubicBezTo>
                    <a:pt x="400" y="129"/>
                    <a:pt x="399" y="129"/>
                    <a:pt x="399" y="129"/>
                  </a:cubicBezTo>
                  <a:cubicBezTo>
                    <a:pt x="399" y="129"/>
                    <a:pt x="399" y="129"/>
                    <a:pt x="398" y="129"/>
                  </a:cubicBezTo>
                  <a:cubicBezTo>
                    <a:pt x="398" y="119"/>
                    <a:pt x="399" y="114"/>
                    <a:pt x="399" y="103"/>
                  </a:cubicBezTo>
                  <a:cubicBezTo>
                    <a:pt x="400" y="104"/>
                    <a:pt x="400" y="104"/>
                    <a:pt x="401" y="105"/>
                  </a:cubicBezTo>
                  <a:cubicBezTo>
                    <a:pt x="401" y="105"/>
                    <a:pt x="405" y="108"/>
                    <a:pt x="410" y="108"/>
                  </a:cubicBezTo>
                  <a:cubicBezTo>
                    <a:pt x="416" y="109"/>
                    <a:pt x="417" y="108"/>
                    <a:pt x="421" y="111"/>
                  </a:cubicBezTo>
                  <a:cubicBezTo>
                    <a:pt x="422" y="111"/>
                    <a:pt x="422" y="111"/>
                    <a:pt x="422" y="111"/>
                  </a:cubicBezTo>
                  <a:cubicBezTo>
                    <a:pt x="422" y="111"/>
                    <a:pt x="422" y="111"/>
                    <a:pt x="423" y="110"/>
                  </a:cubicBezTo>
                  <a:cubicBezTo>
                    <a:pt x="424" y="110"/>
                    <a:pt x="425" y="109"/>
                    <a:pt x="427" y="108"/>
                  </a:cubicBezTo>
                  <a:cubicBezTo>
                    <a:pt x="428" y="108"/>
                    <a:pt x="428" y="108"/>
                    <a:pt x="428" y="108"/>
                  </a:cubicBezTo>
                  <a:cubicBezTo>
                    <a:pt x="428" y="108"/>
                    <a:pt x="428" y="108"/>
                    <a:pt x="428" y="108"/>
                  </a:cubicBezTo>
                  <a:cubicBezTo>
                    <a:pt x="428" y="107"/>
                    <a:pt x="427" y="107"/>
                    <a:pt x="427" y="107"/>
                  </a:cubicBezTo>
                  <a:cubicBezTo>
                    <a:pt x="426" y="106"/>
                    <a:pt x="425" y="105"/>
                    <a:pt x="424" y="104"/>
                  </a:cubicBezTo>
                  <a:cubicBezTo>
                    <a:pt x="423" y="102"/>
                    <a:pt x="421" y="100"/>
                    <a:pt x="422" y="96"/>
                  </a:cubicBezTo>
                  <a:cubicBezTo>
                    <a:pt x="422" y="96"/>
                    <a:pt x="422" y="96"/>
                    <a:pt x="422" y="95"/>
                  </a:cubicBezTo>
                  <a:cubicBezTo>
                    <a:pt x="422" y="93"/>
                    <a:pt x="423" y="90"/>
                    <a:pt x="425" y="91"/>
                  </a:cubicBezTo>
                  <a:cubicBezTo>
                    <a:pt x="426" y="91"/>
                    <a:pt x="428" y="91"/>
                    <a:pt x="429" y="91"/>
                  </a:cubicBezTo>
                  <a:cubicBezTo>
                    <a:pt x="429" y="91"/>
                    <a:pt x="430" y="91"/>
                    <a:pt x="430" y="91"/>
                  </a:cubicBezTo>
                  <a:cubicBezTo>
                    <a:pt x="431" y="91"/>
                    <a:pt x="431" y="91"/>
                    <a:pt x="431" y="90"/>
                  </a:cubicBezTo>
                  <a:cubicBezTo>
                    <a:pt x="431" y="89"/>
                    <a:pt x="430" y="88"/>
                    <a:pt x="430" y="88"/>
                  </a:cubicBezTo>
                  <a:cubicBezTo>
                    <a:pt x="430" y="88"/>
                    <a:pt x="430" y="88"/>
                    <a:pt x="430" y="88"/>
                  </a:cubicBezTo>
                  <a:close/>
                  <a:moveTo>
                    <a:pt x="359" y="115"/>
                  </a:moveTo>
                  <a:cubicBezTo>
                    <a:pt x="357" y="115"/>
                    <a:pt x="355" y="116"/>
                    <a:pt x="352" y="116"/>
                  </a:cubicBezTo>
                  <a:cubicBezTo>
                    <a:pt x="352" y="117"/>
                    <a:pt x="352" y="117"/>
                    <a:pt x="352" y="118"/>
                  </a:cubicBezTo>
                  <a:cubicBezTo>
                    <a:pt x="352" y="118"/>
                    <a:pt x="345" y="115"/>
                    <a:pt x="343" y="115"/>
                  </a:cubicBezTo>
                  <a:cubicBezTo>
                    <a:pt x="341" y="114"/>
                    <a:pt x="340" y="114"/>
                    <a:pt x="339" y="114"/>
                  </a:cubicBezTo>
                  <a:cubicBezTo>
                    <a:pt x="336" y="114"/>
                    <a:pt x="335" y="113"/>
                    <a:pt x="333" y="113"/>
                  </a:cubicBezTo>
                  <a:cubicBezTo>
                    <a:pt x="330" y="113"/>
                    <a:pt x="328" y="113"/>
                    <a:pt x="325" y="113"/>
                  </a:cubicBezTo>
                  <a:cubicBezTo>
                    <a:pt x="322" y="113"/>
                    <a:pt x="321" y="113"/>
                    <a:pt x="318" y="113"/>
                  </a:cubicBezTo>
                  <a:cubicBezTo>
                    <a:pt x="317" y="114"/>
                    <a:pt x="316" y="115"/>
                    <a:pt x="315" y="116"/>
                  </a:cubicBezTo>
                  <a:cubicBezTo>
                    <a:pt x="314" y="117"/>
                    <a:pt x="314" y="118"/>
                    <a:pt x="314" y="120"/>
                  </a:cubicBezTo>
                  <a:cubicBezTo>
                    <a:pt x="313" y="119"/>
                    <a:pt x="312" y="119"/>
                    <a:pt x="310" y="119"/>
                  </a:cubicBezTo>
                  <a:cubicBezTo>
                    <a:pt x="310" y="121"/>
                    <a:pt x="310" y="121"/>
                    <a:pt x="311" y="123"/>
                  </a:cubicBezTo>
                  <a:cubicBezTo>
                    <a:pt x="310" y="124"/>
                    <a:pt x="310" y="125"/>
                    <a:pt x="309" y="126"/>
                  </a:cubicBezTo>
                  <a:cubicBezTo>
                    <a:pt x="310" y="128"/>
                    <a:pt x="310" y="128"/>
                    <a:pt x="310" y="130"/>
                  </a:cubicBezTo>
                  <a:cubicBezTo>
                    <a:pt x="311" y="131"/>
                    <a:pt x="311" y="132"/>
                    <a:pt x="311" y="133"/>
                  </a:cubicBezTo>
                  <a:cubicBezTo>
                    <a:pt x="309" y="130"/>
                    <a:pt x="308" y="129"/>
                    <a:pt x="305" y="126"/>
                  </a:cubicBezTo>
                  <a:cubicBezTo>
                    <a:pt x="303" y="125"/>
                    <a:pt x="302" y="124"/>
                    <a:pt x="300" y="123"/>
                  </a:cubicBezTo>
                  <a:cubicBezTo>
                    <a:pt x="301" y="121"/>
                    <a:pt x="301" y="120"/>
                    <a:pt x="302" y="119"/>
                  </a:cubicBezTo>
                  <a:cubicBezTo>
                    <a:pt x="301" y="118"/>
                    <a:pt x="301" y="118"/>
                    <a:pt x="301" y="117"/>
                  </a:cubicBezTo>
                  <a:cubicBezTo>
                    <a:pt x="302" y="117"/>
                    <a:pt x="303" y="117"/>
                    <a:pt x="304" y="116"/>
                  </a:cubicBezTo>
                  <a:cubicBezTo>
                    <a:pt x="305" y="115"/>
                    <a:pt x="305" y="115"/>
                    <a:pt x="305" y="113"/>
                  </a:cubicBezTo>
                  <a:cubicBezTo>
                    <a:pt x="307" y="112"/>
                    <a:pt x="307" y="112"/>
                    <a:pt x="309" y="111"/>
                  </a:cubicBezTo>
                  <a:cubicBezTo>
                    <a:pt x="310" y="110"/>
                    <a:pt x="310" y="109"/>
                    <a:pt x="312" y="108"/>
                  </a:cubicBezTo>
                  <a:cubicBezTo>
                    <a:pt x="314" y="108"/>
                    <a:pt x="315" y="109"/>
                    <a:pt x="317" y="109"/>
                  </a:cubicBezTo>
                  <a:cubicBezTo>
                    <a:pt x="318" y="110"/>
                    <a:pt x="319" y="110"/>
                    <a:pt x="320" y="111"/>
                  </a:cubicBezTo>
                  <a:cubicBezTo>
                    <a:pt x="321" y="110"/>
                    <a:pt x="322" y="110"/>
                    <a:pt x="323" y="109"/>
                  </a:cubicBezTo>
                  <a:cubicBezTo>
                    <a:pt x="325" y="110"/>
                    <a:pt x="326" y="110"/>
                    <a:pt x="327" y="111"/>
                  </a:cubicBezTo>
                  <a:cubicBezTo>
                    <a:pt x="329" y="111"/>
                    <a:pt x="330" y="111"/>
                    <a:pt x="332" y="111"/>
                  </a:cubicBezTo>
                  <a:cubicBezTo>
                    <a:pt x="333" y="112"/>
                    <a:pt x="334" y="112"/>
                    <a:pt x="335" y="112"/>
                  </a:cubicBezTo>
                  <a:cubicBezTo>
                    <a:pt x="337" y="112"/>
                    <a:pt x="337" y="112"/>
                    <a:pt x="339" y="112"/>
                  </a:cubicBezTo>
                  <a:cubicBezTo>
                    <a:pt x="340" y="112"/>
                    <a:pt x="341" y="112"/>
                    <a:pt x="342" y="112"/>
                  </a:cubicBezTo>
                  <a:cubicBezTo>
                    <a:pt x="344" y="113"/>
                    <a:pt x="344" y="113"/>
                    <a:pt x="346" y="113"/>
                  </a:cubicBezTo>
                  <a:cubicBezTo>
                    <a:pt x="347" y="114"/>
                    <a:pt x="348" y="114"/>
                    <a:pt x="349" y="114"/>
                  </a:cubicBezTo>
                  <a:cubicBezTo>
                    <a:pt x="350" y="113"/>
                    <a:pt x="351" y="113"/>
                    <a:pt x="353" y="112"/>
                  </a:cubicBezTo>
                  <a:cubicBezTo>
                    <a:pt x="353" y="112"/>
                    <a:pt x="354" y="112"/>
                    <a:pt x="355" y="112"/>
                  </a:cubicBezTo>
                  <a:cubicBezTo>
                    <a:pt x="356" y="111"/>
                    <a:pt x="357" y="111"/>
                    <a:pt x="358" y="111"/>
                  </a:cubicBezTo>
                  <a:cubicBezTo>
                    <a:pt x="359" y="112"/>
                    <a:pt x="360" y="112"/>
                    <a:pt x="361" y="113"/>
                  </a:cubicBezTo>
                  <a:cubicBezTo>
                    <a:pt x="360" y="114"/>
                    <a:pt x="360" y="114"/>
                    <a:pt x="359" y="115"/>
                  </a:cubicBezTo>
                  <a:close/>
                </a:path>
              </a:pathLst>
            </a:custGeom>
            <a:solidFill>
              <a:srgbClr val="F2BE4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9" name="Freeform 25">
              <a:extLst>
                <a:ext uri="{FF2B5EF4-FFF2-40B4-BE49-F238E27FC236}">
                  <a16:creationId xmlns:a16="http://schemas.microsoft.com/office/drawing/2014/main" id="{0181A653-84BC-422C-8F16-822226A9CAA2}"/>
                </a:ext>
              </a:extLst>
            </p:cNvPr>
            <p:cNvSpPr>
              <a:spLocks/>
            </p:cNvSpPr>
            <p:nvPr/>
          </p:nvSpPr>
          <p:spPr bwMode="auto">
            <a:xfrm>
              <a:off x="3956" y="2511"/>
              <a:ext cx="351" cy="205"/>
            </a:xfrm>
            <a:custGeom>
              <a:avLst/>
              <a:gdLst>
                <a:gd name="T0" fmla="*/ 91 w 91"/>
                <a:gd name="T1" fmla="*/ 47 h 53"/>
                <a:gd name="T2" fmla="*/ 84 w 91"/>
                <a:gd name="T3" fmla="*/ 38 h 53"/>
                <a:gd name="T4" fmla="*/ 85 w 91"/>
                <a:gd name="T5" fmla="*/ 35 h 53"/>
                <a:gd name="T6" fmla="*/ 76 w 91"/>
                <a:gd name="T7" fmla="*/ 34 h 53"/>
                <a:gd name="T8" fmla="*/ 71 w 91"/>
                <a:gd name="T9" fmla="*/ 29 h 53"/>
                <a:gd name="T10" fmla="*/ 70 w 91"/>
                <a:gd name="T11" fmla="*/ 23 h 53"/>
                <a:gd name="T12" fmla="*/ 58 w 91"/>
                <a:gd name="T13" fmla="*/ 22 h 53"/>
                <a:gd name="T14" fmla="*/ 54 w 91"/>
                <a:gd name="T15" fmla="*/ 24 h 53"/>
                <a:gd name="T16" fmla="*/ 44 w 91"/>
                <a:gd name="T17" fmla="*/ 19 h 53"/>
                <a:gd name="T18" fmla="*/ 40 w 91"/>
                <a:gd name="T19" fmla="*/ 22 h 53"/>
                <a:gd name="T20" fmla="*/ 33 w 91"/>
                <a:gd name="T21" fmla="*/ 19 h 53"/>
                <a:gd name="T22" fmla="*/ 25 w 91"/>
                <a:gd name="T23" fmla="*/ 19 h 53"/>
                <a:gd name="T24" fmla="*/ 18 w 91"/>
                <a:gd name="T25" fmla="*/ 13 h 53"/>
                <a:gd name="T26" fmla="*/ 18 w 91"/>
                <a:gd name="T27" fmla="*/ 12 h 53"/>
                <a:gd name="T28" fmla="*/ 27 w 91"/>
                <a:gd name="T29" fmla="*/ 8 h 53"/>
                <a:gd name="T30" fmla="*/ 34 w 91"/>
                <a:gd name="T31" fmla="*/ 12 h 53"/>
                <a:gd name="T32" fmla="*/ 28 w 91"/>
                <a:gd name="T33" fmla="*/ 7 h 53"/>
                <a:gd name="T34" fmla="*/ 30 w 91"/>
                <a:gd name="T35" fmla="*/ 0 h 53"/>
                <a:gd name="T36" fmla="*/ 23 w 91"/>
                <a:gd name="T37" fmla="*/ 4 h 53"/>
                <a:gd name="T38" fmla="*/ 19 w 91"/>
                <a:gd name="T39" fmla="*/ 8 h 53"/>
                <a:gd name="T40" fmla="*/ 16 w 91"/>
                <a:gd name="T41" fmla="*/ 11 h 53"/>
                <a:gd name="T42" fmla="*/ 13 w 91"/>
                <a:gd name="T43" fmla="*/ 16 h 53"/>
                <a:gd name="T44" fmla="*/ 13 w 91"/>
                <a:gd name="T45" fmla="*/ 18 h 53"/>
                <a:gd name="T46" fmla="*/ 1 w 91"/>
                <a:gd name="T47" fmla="*/ 19 h 53"/>
                <a:gd name="T48" fmla="*/ 1 w 91"/>
                <a:gd name="T49" fmla="*/ 20 h 53"/>
                <a:gd name="T50" fmla="*/ 4 w 91"/>
                <a:gd name="T51" fmla="*/ 23 h 53"/>
                <a:gd name="T52" fmla="*/ 10 w 91"/>
                <a:gd name="T53" fmla="*/ 25 h 53"/>
                <a:gd name="T54" fmla="*/ 16 w 91"/>
                <a:gd name="T55" fmla="*/ 35 h 53"/>
                <a:gd name="T56" fmla="*/ 16 w 91"/>
                <a:gd name="T57" fmla="*/ 36 h 53"/>
                <a:gd name="T58" fmla="*/ 11 w 91"/>
                <a:gd name="T59" fmla="*/ 48 h 53"/>
                <a:gd name="T60" fmla="*/ 21 w 91"/>
                <a:gd name="T61" fmla="*/ 46 h 53"/>
                <a:gd name="T62" fmla="*/ 25 w 91"/>
                <a:gd name="T63" fmla="*/ 48 h 53"/>
                <a:gd name="T64" fmla="*/ 25 w 91"/>
                <a:gd name="T65" fmla="*/ 44 h 53"/>
                <a:gd name="T66" fmla="*/ 32 w 91"/>
                <a:gd name="T67" fmla="*/ 41 h 53"/>
                <a:gd name="T68" fmla="*/ 35 w 91"/>
                <a:gd name="T69" fmla="*/ 43 h 53"/>
                <a:gd name="T70" fmla="*/ 34 w 91"/>
                <a:gd name="T71" fmla="*/ 39 h 53"/>
                <a:gd name="T72" fmla="*/ 39 w 91"/>
                <a:gd name="T73" fmla="*/ 32 h 53"/>
                <a:gd name="T74" fmla="*/ 44 w 91"/>
                <a:gd name="T75" fmla="*/ 31 h 53"/>
                <a:gd name="T76" fmla="*/ 49 w 91"/>
                <a:gd name="T77" fmla="*/ 38 h 53"/>
                <a:gd name="T78" fmla="*/ 52 w 91"/>
                <a:gd name="T79" fmla="*/ 39 h 53"/>
                <a:gd name="T80" fmla="*/ 56 w 91"/>
                <a:gd name="T81" fmla="*/ 53 h 53"/>
                <a:gd name="T82" fmla="*/ 62 w 91"/>
                <a:gd name="T83" fmla="*/ 49 h 53"/>
                <a:gd name="T84" fmla="*/ 69 w 91"/>
                <a:gd name="T85" fmla="*/ 46 h 53"/>
                <a:gd name="T86" fmla="*/ 78 w 91"/>
                <a:gd name="T87" fmla="*/ 46 h 53"/>
                <a:gd name="T88" fmla="*/ 83 w 91"/>
                <a:gd name="T89" fmla="*/ 46 h 53"/>
                <a:gd name="T90" fmla="*/ 86 w 91"/>
                <a:gd name="T91" fmla="*/ 47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91" h="53">
                  <a:moveTo>
                    <a:pt x="88" y="47"/>
                  </a:moveTo>
                  <a:cubicBezTo>
                    <a:pt x="90" y="47"/>
                    <a:pt x="90" y="47"/>
                    <a:pt x="91" y="47"/>
                  </a:cubicBezTo>
                  <a:cubicBezTo>
                    <a:pt x="90" y="46"/>
                    <a:pt x="90" y="45"/>
                    <a:pt x="88" y="44"/>
                  </a:cubicBezTo>
                  <a:cubicBezTo>
                    <a:pt x="87" y="42"/>
                    <a:pt x="86" y="40"/>
                    <a:pt x="84" y="38"/>
                  </a:cubicBezTo>
                  <a:cubicBezTo>
                    <a:pt x="84" y="38"/>
                    <a:pt x="84" y="38"/>
                    <a:pt x="84" y="38"/>
                  </a:cubicBezTo>
                  <a:cubicBezTo>
                    <a:pt x="84" y="36"/>
                    <a:pt x="85" y="36"/>
                    <a:pt x="85" y="35"/>
                  </a:cubicBezTo>
                  <a:cubicBezTo>
                    <a:pt x="82" y="33"/>
                    <a:pt x="81" y="33"/>
                    <a:pt x="78" y="31"/>
                  </a:cubicBezTo>
                  <a:cubicBezTo>
                    <a:pt x="77" y="32"/>
                    <a:pt x="77" y="33"/>
                    <a:pt x="76" y="34"/>
                  </a:cubicBezTo>
                  <a:cubicBezTo>
                    <a:pt x="74" y="32"/>
                    <a:pt x="73" y="32"/>
                    <a:pt x="71" y="30"/>
                  </a:cubicBezTo>
                  <a:cubicBezTo>
                    <a:pt x="71" y="30"/>
                    <a:pt x="71" y="30"/>
                    <a:pt x="71" y="29"/>
                  </a:cubicBezTo>
                  <a:cubicBezTo>
                    <a:pt x="71" y="28"/>
                    <a:pt x="71" y="27"/>
                    <a:pt x="71" y="26"/>
                  </a:cubicBezTo>
                  <a:cubicBezTo>
                    <a:pt x="71" y="25"/>
                    <a:pt x="70" y="24"/>
                    <a:pt x="70" y="23"/>
                  </a:cubicBezTo>
                  <a:cubicBezTo>
                    <a:pt x="68" y="23"/>
                    <a:pt x="67" y="22"/>
                    <a:pt x="65" y="22"/>
                  </a:cubicBezTo>
                  <a:cubicBezTo>
                    <a:pt x="62" y="22"/>
                    <a:pt x="61" y="22"/>
                    <a:pt x="58" y="22"/>
                  </a:cubicBezTo>
                  <a:cubicBezTo>
                    <a:pt x="57" y="22"/>
                    <a:pt x="56" y="24"/>
                    <a:pt x="54" y="24"/>
                  </a:cubicBezTo>
                  <a:cubicBezTo>
                    <a:pt x="54" y="24"/>
                    <a:pt x="54" y="24"/>
                    <a:pt x="54" y="24"/>
                  </a:cubicBezTo>
                  <a:cubicBezTo>
                    <a:pt x="53" y="23"/>
                    <a:pt x="48" y="21"/>
                    <a:pt x="48" y="21"/>
                  </a:cubicBezTo>
                  <a:cubicBezTo>
                    <a:pt x="46" y="20"/>
                    <a:pt x="45" y="20"/>
                    <a:pt x="44" y="19"/>
                  </a:cubicBezTo>
                  <a:cubicBezTo>
                    <a:pt x="44" y="19"/>
                    <a:pt x="43" y="19"/>
                    <a:pt x="43" y="20"/>
                  </a:cubicBezTo>
                  <a:cubicBezTo>
                    <a:pt x="42" y="21"/>
                    <a:pt x="41" y="21"/>
                    <a:pt x="40" y="22"/>
                  </a:cubicBezTo>
                  <a:cubicBezTo>
                    <a:pt x="39" y="22"/>
                    <a:pt x="38" y="21"/>
                    <a:pt x="38" y="21"/>
                  </a:cubicBezTo>
                  <a:cubicBezTo>
                    <a:pt x="38" y="20"/>
                    <a:pt x="38" y="19"/>
                    <a:pt x="33" y="19"/>
                  </a:cubicBezTo>
                  <a:cubicBezTo>
                    <a:pt x="33" y="19"/>
                    <a:pt x="33" y="19"/>
                    <a:pt x="32" y="19"/>
                  </a:cubicBezTo>
                  <a:cubicBezTo>
                    <a:pt x="30" y="18"/>
                    <a:pt x="28" y="19"/>
                    <a:pt x="25" y="19"/>
                  </a:cubicBezTo>
                  <a:cubicBezTo>
                    <a:pt x="24" y="19"/>
                    <a:pt x="24" y="19"/>
                    <a:pt x="23" y="18"/>
                  </a:cubicBezTo>
                  <a:cubicBezTo>
                    <a:pt x="19" y="17"/>
                    <a:pt x="18" y="14"/>
                    <a:pt x="18" y="13"/>
                  </a:cubicBezTo>
                  <a:cubicBezTo>
                    <a:pt x="18" y="13"/>
                    <a:pt x="18" y="13"/>
                    <a:pt x="18" y="13"/>
                  </a:cubicBezTo>
                  <a:cubicBezTo>
                    <a:pt x="18" y="13"/>
                    <a:pt x="18" y="13"/>
                    <a:pt x="18" y="12"/>
                  </a:cubicBezTo>
                  <a:cubicBezTo>
                    <a:pt x="19" y="11"/>
                    <a:pt x="20" y="11"/>
                    <a:pt x="21" y="9"/>
                  </a:cubicBezTo>
                  <a:cubicBezTo>
                    <a:pt x="23" y="9"/>
                    <a:pt x="25" y="9"/>
                    <a:pt x="27" y="8"/>
                  </a:cubicBezTo>
                  <a:cubicBezTo>
                    <a:pt x="29" y="9"/>
                    <a:pt x="30" y="10"/>
                    <a:pt x="32" y="11"/>
                  </a:cubicBezTo>
                  <a:cubicBezTo>
                    <a:pt x="32" y="11"/>
                    <a:pt x="33" y="11"/>
                    <a:pt x="34" y="12"/>
                  </a:cubicBezTo>
                  <a:cubicBezTo>
                    <a:pt x="34" y="11"/>
                    <a:pt x="34" y="11"/>
                    <a:pt x="34" y="11"/>
                  </a:cubicBezTo>
                  <a:cubicBezTo>
                    <a:pt x="32" y="9"/>
                    <a:pt x="31" y="9"/>
                    <a:pt x="28" y="7"/>
                  </a:cubicBezTo>
                  <a:cubicBezTo>
                    <a:pt x="30" y="5"/>
                    <a:pt x="30" y="4"/>
                    <a:pt x="32" y="2"/>
                  </a:cubicBezTo>
                  <a:cubicBezTo>
                    <a:pt x="31" y="2"/>
                    <a:pt x="30" y="1"/>
                    <a:pt x="30" y="0"/>
                  </a:cubicBezTo>
                  <a:cubicBezTo>
                    <a:pt x="27" y="2"/>
                    <a:pt x="26" y="2"/>
                    <a:pt x="23" y="4"/>
                  </a:cubicBezTo>
                  <a:cubicBezTo>
                    <a:pt x="23" y="4"/>
                    <a:pt x="23" y="4"/>
                    <a:pt x="23" y="4"/>
                  </a:cubicBezTo>
                  <a:cubicBezTo>
                    <a:pt x="21" y="3"/>
                    <a:pt x="20" y="3"/>
                    <a:pt x="18" y="2"/>
                  </a:cubicBezTo>
                  <a:cubicBezTo>
                    <a:pt x="19" y="4"/>
                    <a:pt x="19" y="5"/>
                    <a:pt x="19" y="8"/>
                  </a:cubicBezTo>
                  <a:cubicBezTo>
                    <a:pt x="17" y="8"/>
                    <a:pt x="16" y="9"/>
                    <a:pt x="15" y="9"/>
                  </a:cubicBezTo>
                  <a:cubicBezTo>
                    <a:pt x="15" y="10"/>
                    <a:pt x="15" y="10"/>
                    <a:pt x="16" y="11"/>
                  </a:cubicBezTo>
                  <a:cubicBezTo>
                    <a:pt x="15" y="12"/>
                    <a:pt x="15" y="12"/>
                    <a:pt x="14" y="13"/>
                  </a:cubicBezTo>
                  <a:cubicBezTo>
                    <a:pt x="13" y="13"/>
                    <a:pt x="13" y="15"/>
                    <a:pt x="13" y="16"/>
                  </a:cubicBezTo>
                  <a:cubicBezTo>
                    <a:pt x="13" y="16"/>
                    <a:pt x="13" y="17"/>
                    <a:pt x="13" y="17"/>
                  </a:cubicBezTo>
                  <a:cubicBezTo>
                    <a:pt x="13" y="17"/>
                    <a:pt x="13" y="18"/>
                    <a:pt x="13" y="18"/>
                  </a:cubicBezTo>
                  <a:cubicBezTo>
                    <a:pt x="9" y="18"/>
                    <a:pt x="7" y="18"/>
                    <a:pt x="4" y="17"/>
                  </a:cubicBezTo>
                  <a:cubicBezTo>
                    <a:pt x="3" y="18"/>
                    <a:pt x="1" y="18"/>
                    <a:pt x="1" y="19"/>
                  </a:cubicBezTo>
                  <a:cubicBezTo>
                    <a:pt x="0" y="19"/>
                    <a:pt x="0" y="19"/>
                    <a:pt x="0" y="19"/>
                  </a:cubicBezTo>
                  <a:cubicBezTo>
                    <a:pt x="0" y="19"/>
                    <a:pt x="1" y="19"/>
                    <a:pt x="1" y="20"/>
                  </a:cubicBezTo>
                  <a:cubicBezTo>
                    <a:pt x="1" y="20"/>
                    <a:pt x="2" y="21"/>
                    <a:pt x="2" y="21"/>
                  </a:cubicBezTo>
                  <a:cubicBezTo>
                    <a:pt x="3" y="22"/>
                    <a:pt x="3" y="23"/>
                    <a:pt x="4" y="23"/>
                  </a:cubicBezTo>
                  <a:cubicBezTo>
                    <a:pt x="6" y="23"/>
                    <a:pt x="8" y="23"/>
                    <a:pt x="10" y="24"/>
                  </a:cubicBezTo>
                  <a:cubicBezTo>
                    <a:pt x="10" y="24"/>
                    <a:pt x="10" y="24"/>
                    <a:pt x="10" y="25"/>
                  </a:cubicBezTo>
                  <a:cubicBezTo>
                    <a:pt x="10" y="25"/>
                    <a:pt x="10" y="28"/>
                    <a:pt x="11" y="30"/>
                  </a:cubicBezTo>
                  <a:cubicBezTo>
                    <a:pt x="12" y="31"/>
                    <a:pt x="16" y="35"/>
                    <a:pt x="16" y="35"/>
                  </a:cubicBezTo>
                  <a:cubicBezTo>
                    <a:pt x="16" y="35"/>
                    <a:pt x="16" y="35"/>
                    <a:pt x="16" y="36"/>
                  </a:cubicBezTo>
                  <a:cubicBezTo>
                    <a:pt x="16" y="36"/>
                    <a:pt x="16" y="36"/>
                    <a:pt x="16" y="36"/>
                  </a:cubicBezTo>
                  <a:cubicBezTo>
                    <a:pt x="16" y="36"/>
                    <a:pt x="12" y="41"/>
                    <a:pt x="11" y="42"/>
                  </a:cubicBezTo>
                  <a:cubicBezTo>
                    <a:pt x="11" y="44"/>
                    <a:pt x="11" y="47"/>
                    <a:pt x="11" y="48"/>
                  </a:cubicBezTo>
                  <a:cubicBezTo>
                    <a:pt x="12" y="49"/>
                    <a:pt x="12" y="50"/>
                    <a:pt x="13" y="51"/>
                  </a:cubicBezTo>
                  <a:cubicBezTo>
                    <a:pt x="16" y="49"/>
                    <a:pt x="18" y="48"/>
                    <a:pt x="21" y="46"/>
                  </a:cubicBezTo>
                  <a:cubicBezTo>
                    <a:pt x="21" y="46"/>
                    <a:pt x="21" y="46"/>
                    <a:pt x="21" y="46"/>
                  </a:cubicBezTo>
                  <a:cubicBezTo>
                    <a:pt x="23" y="47"/>
                    <a:pt x="24" y="47"/>
                    <a:pt x="25" y="48"/>
                  </a:cubicBezTo>
                  <a:cubicBezTo>
                    <a:pt x="26" y="48"/>
                    <a:pt x="27" y="48"/>
                    <a:pt x="27" y="48"/>
                  </a:cubicBezTo>
                  <a:cubicBezTo>
                    <a:pt x="26" y="46"/>
                    <a:pt x="26" y="45"/>
                    <a:pt x="25" y="44"/>
                  </a:cubicBezTo>
                  <a:cubicBezTo>
                    <a:pt x="26" y="43"/>
                    <a:pt x="26" y="43"/>
                    <a:pt x="26" y="43"/>
                  </a:cubicBezTo>
                  <a:cubicBezTo>
                    <a:pt x="26" y="43"/>
                    <a:pt x="29" y="41"/>
                    <a:pt x="32" y="41"/>
                  </a:cubicBezTo>
                  <a:cubicBezTo>
                    <a:pt x="32" y="41"/>
                    <a:pt x="32" y="41"/>
                    <a:pt x="33" y="42"/>
                  </a:cubicBezTo>
                  <a:cubicBezTo>
                    <a:pt x="34" y="42"/>
                    <a:pt x="35" y="43"/>
                    <a:pt x="35" y="43"/>
                  </a:cubicBezTo>
                  <a:cubicBezTo>
                    <a:pt x="35" y="43"/>
                    <a:pt x="35" y="43"/>
                    <a:pt x="35" y="43"/>
                  </a:cubicBezTo>
                  <a:cubicBezTo>
                    <a:pt x="35" y="42"/>
                    <a:pt x="34" y="39"/>
                    <a:pt x="34" y="39"/>
                  </a:cubicBezTo>
                  <a:cubicBezTo>
                    <a:pt x="34" y="39"/>
                    <a:pt x="34" y="39"/>
                    <a:pt x="34" y="39"/>
                  </a:cubicBezTo>
                  <a:cubicBezTo>
                    <a:pt x="36" y="36"/>
                    <a:pt x="37" y="35"/>
                    <a:pt x="39" y="32"/>
                  </a:cubicBezTo>
                  <a:cubicBezTo>
                    <a:pt x="39" y="32"/>
                    <a:pt x="39" y="32"/>
                    <a:pt x="39" y="32"/>
                  </a:cubicBezTo>
                  <a:cubicBezTo>
                    <a:pt x="39" y="32"/>
                    <a:pt x="42" y="31"/>
                    <a:pt x="44" y="31"/>
                  </a:cubicBezTo>
                  <a:cubicBezTo>
                    <a:pt x="44" y="31"/>
                    <a:pt x="45" y="31"/>
                    <a:pt x="46" y="32"/>
                  </a:cubicBezTo>
                  <a:cubicBezTo>
                    <a:pt x="48" y="33"/>
                    <a:pt x="48" y="36"/>
                    <a:pt x="49" y="38"/>
                  </a:cubicBezTo>
                  <a:cubicBezTo>
                    <a:pt x="49" y="38"/>
                    <a:pt x="50" y="38"/>
                    <a:pt x="50" y="38"/>
                  </a:cubicBezTo>
                  <a:cubicBezTo>
                    <a:pt x="51" y="38"/>
                    <a:pt x="52" y="38"/>
                    <a:pt x="52" y="39"/>
                  </a:cubicBezTo>
                  <a:cubicBezTo>
                    <a:pt x="52" y="40"/>
                    <a:pt x="54" y="49"/>
                    <a:pt x="54" y="51"/>
                  </a:cubicBezTo>
                  <a:cubicBezTo>
                    <a:pt x="55" y="52"/>
                    <a:pt x="55" y="52"/>
                    <a:pt x="56" y="53"/>
                  </a:cubicBezTo>
                  <a:cubicBezTo>
                    <a:pt x="58" y="52"/>
                    <a:pt x="59" y="51"/>
                    <a:pt x="61" y="49"/>
                  </a:cubicBezTo>
                  <a:cubicBezTo>
                    <a:pt x="61" y="49"/>
                    <a:pt x="62" y="49"/>
                    <a:pt x="62" y="49"/>
                  </a:cubicBezTo>
                  <a:cubicBezTo>
                    <a:pt x="63" y="50"/>
                    <a:pt x="64" y="50"/>
                    <a:pt x="65" y="50"/>
                  </a:cubicBezTo>
                  <a:cubicBezTo>
                    <a:pt x="67" y="48"/>
                    <a:pt x="68" y="47"/>
                    <a:pt x="69" y="46"/>
                  </a:cubicBezTo>
                  <a:cubicBezTo>
                    <a:pt x="73" y="45"/>
                    <a:pt x="75" y="45"/>
                    <a:pt x="78" y="45"/>
                  </a:cubicBezTo>
                  <a:cubicBezTo>
                    <a:pt x="78" y="46"/>
                    <a:pt x="78" y="46"/>
                    <a:pt x="78" y="46"/>
                  </a:cubicBezTo>
                  <a:cubicBezTo>
                    <a:pt x="78" y="47"/>
                    <a:pt x="79" y="47"/>
                    <a:pt x="79" y="48"/>
                  </a:cubicBezTo>
                  <a:cubicBezTo>
                    <a:pt x="80" y="47"/>
                    <a:pt x="81" y="47"/>
                    <a:pt x="83" y="46"/>
                  </a:cubicBezTo>
                  <a:cubicBezTo>
                    <a:pt x="83" y="46"/>
                    <a:pt x="83" y="46"/>
                    <a:pt x="83" y="46"/>
                  </a:cubicBezTo>
                  <a:cubicBezTo>
                    <a:pt x="84" y="46"/>
                    <a:pt x="85" y="46"/>
                    <a:pt x="86" y="47"/>
                  </a:cubicBezTo>
                  <a:cubicBezTo>
                    <a:pt x="87" y="47"/>
                    <a:pt x="88" y="47"/>
                    <a:pt x="88" y="47"/>
                  </a:cubicBezTo>
                  <a:close/>
                </a:path>
              </a:pathLst>
            </a:custGeom>
            <a:solidFill>
              <a:srgbClr val="F4C56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0" name="Freeform 26">
              <a:extLst>
                <a:ext uri="{FF2B5EF4-FFF2-40B4-BE49-F238E27FC236}">
                  <a16:creationId xmlns:a16="http://schemas.microsoft.com/office/drawing/2014/main" id="{9F760A24-10DA-44F9-95B1-B1BA57C5847B}"/>
                </a:ext>
              </a:extLst>
            </p:cNvPr>
            <p:cNvSpPr>
              <a:spLocks/>
            </p:cNvSpPr>
            <p:nvPr/>
          </p:nvSpPr>
          <p:spPr bwMode="auto">
            <a:xfrm>
              <a:off x="3404" y="2272"/>
              <a:ext cx="772" cy="421"/>
            </a:xfrm>
            <a:custGeom>
              <a:avLst/>
              <a:gdLst>
                <a:gd name="T0" fmla="*/ 191 w 200"/>
                <a:gd name="T1" fmla="*/ 62 h 109"/>
                <a:gd name="T2" fmla="*/ 184 w 200"/>
                <a:gd name="T3" fmla="*/ 59 h 109"/>
                <a:gd name="T4" fmla="*/ 172 w 200"/>
                <a:gd name="T5" fmla="*/ 55 h 109"/>
                <a:gd name="T6" fmla="*/ 173 w 200"/>
                <a:gd name="T7" fmla="*/ 46 h 109"/>
                <a:gd name="T8" fmla="*/ 167 w 200"/>
                <a:gd name="T9" fmla="*/ 48 h 109"/>
                <a:gd name="T10" fmla="*/ 159 w 200"/>
                <a:gd name="T11" fmla="*/ 53 h 109"/>
                <a:gd name="T12" fmla="*/ 153 w 200"/>
                <a:gd name="T13" fmla="*/ 64 h 109"/>
                <a:gd name="T14" fmla="*/ 150 w 200"/>
                <a:gd name="T15" fmla="*/ 67 h 109"/>
                <a:gd name="T16" fmla="*/ 145 w 200"/>
                <a:gd name="T17" fmla="*/ 62 h 109"/>
                <a:gd name="T18" fmla="*/ 132 w 200"/>
                <a:gd name="T19" fmla="*/ 58 h 109"/>
                <a:gd name="T20" fmla="*/ 124 w 200"/>
                <a:gd name="T21" fmla="*/ 48 h 109"/>
                <a:gd name="T22" fmla="*/ 121 w 200"/>
                <a:gd name="T23" fmla="*/ 47 h 109"/>
                <a:gd name="T24" fmla="*/ 118 w 200"/>
                <a:gd name="T25" fmla="*/ 42 h 109"/>
                <a:gd name="T26" fmla="*/ 112 w 200"/>
                <a:gd name="T27" fmla="*/ 35 h 109"/>
                <a:gd name="T28" fmla="*/ 102 w 200"/>
                <a:gd name="T29" fmla="*/ 25 h 109"/>
                <a:gd name="T30" fmla="*/ 70 w 200"/>
                <a:gd name="T31" fmla="*/ 28 h 109"/>
                <a:gd name="T32" fmla="*/ 50 w 200"/>
                <a:gd name="T33" fmla="*/ 14 h 109"/>
                <a:gd name="T34" fmla="*/ 33 w 200"/>
                <a:gd name="T35" fmla="*/ 13 h 109"/>
                <a:gd name="T36" fmla="*/ 35 w 200"/>
                <a:gd name="T37" fmla="*/ 4 h 109"/>
                <a:gd name="T38" fmla="*/ 30 w 200"/>
                <a:gd name="T39" fmla="*/ 6 h 109"/>
                <a:gd name="T40" fmla="*/ 29 w 200"/>
                <a:gd name="T41" fmla="*/ 17 h 109"/>
                <a:gd name="T42" fmla="*/ 25 w 200"/>
                <a:gd name="T43" fmla="*/ 0 h 109"/>
                <a:gd name="T44" fmla="*/ 20 w 200"/>
                <a:gd name="T45" fmla="*/ 52 h 109"/>
                <a:gd name="T46" fmla="*/ 19 w 200"/>
                <a:gd name="T47" fmla="*/ 42 h 109"/>
                <a:gd name="T48" fmla="*/ 27 w 200"/>
                <a:gd name="T49" fmla="*/ 37 h 109"/>
                <a:gd name="T50" fmla="*/ 28 w 200"/>
                <a:gd name="T51" fmla="*/ 35 h 109"/>
                <a:gd name="T52" fmla="*/ 44 w 200"/>
                <a:gd name="T53" fmla="*/ 39 h 109"/>
                <a:gd name="T54" fmla="*/ 66 w 200"/>
                <a:gd name="T55" fmla="*/ 55 h 109"/>
                <a:gd name="T56" fmla="*/ 70 w 200"/>
                <a:gd name="T57" fmla="*/ 53 h 109"/>
                <a:gd name="T58" fmla="*/ 86 w 200"/>
                <a:gd name="T59" fmla="*/ 70 h 109"/>
                <a:gd name="T60" fmla="*/ 117 w 200"/>
                <a:gd name="T61" fmla="*/ 90 h 109"/>
                <a:gd name="T62" fmla="*/ 129 w 200"/>
                <a:gd name="T63" fmla="*/ 94 h 109"/>
                <a:gd name="T64" fmla="*/ 138 w 200"/>
                <a:gd name="T65" fmla="*/ 106 h 109"/>
                <a:gd name="T66" fmla="*/ 152 w 200"/>
                <a:gd name="T67" fmla="*/ 104 h 109"/>
                <a:gd name="T68" fmla="*/ 151 w 200"/>
                <a:gd name="T69" fmla="*/ 88 h 109"/>
                <a:gd name="T70" fmla="*/ 141 w 200"/>
                <a:gd name="T71" fmla="*/ 81 h 109"/>
                <a:gd name="T72" fmla="*/ 153 w 200"/>
                <a:gd name="T73" fmla="*/ 78 h 109"/>
                <a:gd name="T74" fmla="*/ 155 w 200"/>
                <a:gd name="T75" fmla="*/ 73 h 109"/>
                <a:gd name="T76" fmla="*/ 156 w 200"/>
                <a:gd name="T77" fmla="*/ 70 h 109"/>
                <a:gd name="T78" fmla="*/ 159 w 200"/>
                <a:gd name="T79" fmla="*/ 61 h 109"/>
                <a:gd name="T80" fmla="*/ 178 w 200"/>
                <a:gd name="T81" fmla="*/ 64 h 109"/>
                <a:gd name="T82" fmla="*/ 182 w 200"/>
                <a:gd name="T83" fmla="*/ 70 h 109"/>
                <a:gd name="T84" fmla="*/ 200 w 200"/>
                <a:gd name="T85" fmla="*/ 64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00" h="109">
                  <a:moveTo>
                    <a:pt x="196" y="63"/>
                  </a:moveTo>
                  <a:cubicBezTo>
                    <a:pt x="194" y="63"/>
                    <a:pt x="193" y="63"/>
                    <a:pt x="192" y="63"/>
                  </a:cubicBezTo>
                  <a:cubicBezTo>
                    <a:pt x="192" y="62"/>
                    <a:pt x="191" y="62"/>
                    <a:pt x="191" y="62"/>
                  </a:cubicBezTo>
                  <a:cubicBezTo>
                    <a:pt x="191" y="61"/>
                    <a:pt x="190" y="61"/>
                    <a:pt x="190" y="60"/>
                  </a:cubicBezTo>
                  <a:cubicBezTo>
                    <a:pt x="188" y="58"/>
                    <a:pt x="186" y="57"/>
                    <a:pt x="184" y="56"/>
                  </a:cubicBezTo>
                  <a:cubicBezTo>
                    <a:pt x="184" y="57"/>
                    <a:pt x="184" y="58"/>
                    <a:pt x="184" y="59"/>
                  </a:cubicBezTo>
                  <a:cubicBezTo>
                    <a:pt x="183" y="59"/>
                    <a:pt x="183" y="59"/>
                    <a:pt x="183" y="59"/>
                  </a:cubicBezTo>
                  <a:cubicBezTo>
                    <a:pt x="180" y="59"/>
                    <a:pt x="179" y="59"/>
                    <a:pt x="177" y="59"/>
                  </a:cubicBezTo>
                  <a:cubicBezTo>
                    <a:pt x="175" y="58"/>
                    <a:pt x="174" y="57"/>
                    <a:pt x="172" y="55"/>
                  </a:cubicBezTo>
                  <a:cubicBezTo>
                    <a:pt x="169" y="55"/>
                    <a:pt x="168" y="54"/>
                    <a:pt x="166" y="53"/>
                  </a:cubicBezTo>
                  <a:cubicBezTo>
                    <a:pt x="169" y="50"/>
                    <a:pt x="171" y="49"/>
                    <a:pt x="175" y="46"/>
                  </a:cubicBezTo>
                  <a:cubicBezTo>
                    <a:pt x="174" y="46"/>
                    <a:pt x="174" y="46"/>
                    <a:pt x="173" y="46"/>
                  </a:cubicBezTo>
                  <a:cubicBezTo>
                    <a:pt x="172" y="47"/>
                    <a:pt x="171" y="47"/>
                    <a:pt x="170" y="48"/>
                  </a:cubicBezTo>
                  <a:cubicBezTo>
                    <a:pt x="170" y="48"/>
                    <a:pt x="170" y="48"/>
                    <a:pt x="169" y="48"/>
                  </a:cubicBezTo>
                  <a:cubicBezTo>
                    <a:pt x="168" y="48"/>
                    <a:pt x="168" y="48"/>
                    <a:pt x="167" y="48"/>
                  </a:cubicBezTo>
                  <a:cubicBezTo>
                    <a:pt x="166" y="49"/>
                    <a:pt x="166" y="50"/>
                    <a:pt x="165" y="52"/>
                  </a:cubicBezTo>
                  <a:cubicBezTo>
                    <a:pt x="165" y="52"/>
                    <a:pt x="165" y="52"/>
                    <a:pt x="164" y="52"/>
                  </a:cubicBezTo>
                  <a:cubicBezTo>
                    <a:pt x="162" y="52"/>
                    <a:pt x="161" y="52"/>
                    <a:pt x="159" y="53"/>
                  </a:cubicBezTo>
                  <a:cubicBezTo>
                    <a:pt x="158" y="54"/>
                    <a:pt x="157" y="55"/>
                    <a:pt x="156" y="57"/>
                  </a:cubicBezTo>
                  <a:cubicBezTo>
                    <a:pt x="155" y="59"/>
                    <a:pt x="154" y="59"/>
                    <a:pt x="153" y="61"/>
                  </a:cubicBezTo>
                  <a:cubicBezTo>
                    <a:pt x="153" y="62"/>
                    <a:pt x="153" y="63"/>
                    <a:pt x="153" y="64"/>
                  </a:cubicBezTo>
                  <a:cubicBezTo>
                    <a:pt x="153" y="64"/>
                    <a:pt x="153" y="64"/>
                    <a:pt x="153" y="64"/>
                  </a:cubicBezTo>
                  <a:cubicBezTo>
                    <a:pt x="153" y="64"/>
                    <a:pt x="154" y="65"/>
                    <a:pt x="154" y="65"/>
                  </a:cubicBezTo>
                  <a:cubicBezTo>
                    <a:pt x="150" y="67"/>
                    <a:pt x="150" y="67"/>
                    <a:pt x="150" y="67"/>
                  </a:cubicBezTo>
                  <a:cubicBezTo>
                    <a:pt x="148" y="66"/>
                    <a:pt x="147" y="66"/>
                    <a:pt x="145" y="65"/>
                  </a:cubicBezTo>
                  <a:cubicBezTo>
                    <a:pt x="145" y="65"/>
                    <a:pt x="145" y="65"/>
                    <a:pt x="145" y="65"/>
                  </a:cubicBezTo>
                  <a:cubicBezTo>
                    <a:pt x="145" y="63"/>
                    <a:pt x="145" y="63"/>
                    <a:pt x="145" y="62"/>
                  </a:cubicBezTo>
                  <a:cubicBezTo>
                    <a:pt x="144" y="60"/>
                    <a:pt x="144" y="60"/>
                    <a:pt x="144" y="58"/>
                  </a:cubicBezTo>
                  <a:cubicBezTo>
                    <a:pt x="142" y="58"/>
                    <a:pt x="138" y="58"/>
                    <a:pt x="137" y="58"/>
                  </a:cubicBezTo>
                  <a:cubicBezTo>
                    <a:pt x="135" y="58"/>
                    <a:pt x="134" y="58"/>
                    <a:pt x="132" y="58"/>
                  </a:cubicBezTo>
                  <a:cubicBezTo>
                    <a:pt x="131" y="58"/>
                    <a:pt x="130" y="58"/>
                    <a:pt x="129" y="58"/>
                  </a:cubicBezTo>
                  <a:cubicBezTo>
                    <a:pt x="126" y="57"/>
                    <a:pt x="126" y="55"/>
                    <a:pt x="125" y="52"/>
                  </a:cubicBezTo>
                  <a:cubicBezTo>
                    <a:pt x="124" y="50"/>
                    <a:pt x="124" y="49"/>
                    <a:pt x="124" y="48"/>
                  </a:cubicBezTo>
                  <a:cubicBezTo>
                    <a:pt x="124" y="48"/>
                    <a:pt x="123" y="48"/>
                    <a:pt x="123" y="48"/>
                  </a:cubicBezTo>
                  <a:cubicBezTo>
                    <a:pt x="123" y="47"/>
                    <a:pt x="122" y="47"/>
                    <a:pt x="122" y="47"/>
                  </a:cubicBezTo>
                  <a:cubicBezTo>
                    <a:pt x="121" y="47"/>
                    <a:pt x="121" y="47"/>
                    <a:pt x="121" y="47"/>
                  </a:cubicBezTo>
                  <a:cubicBezTo>
                    <a:pt x="121" y="47"/>
                    <a:pt x="121" y="47"/>
                    <a:pt x="120" y="47"/>
                  </a:cubicBezTo>
                  <a:cubicBezTo>
                    <a:pt x="118" y="47"/>
                    <a:pt x="118" y="45"/>
                    <a:pt x="118" y="44"/>
                  </a:cubicBezTo>
                  <a:cubicBezTo>
                    <a:pt x="118" y="43"/>
                    <a:pt x="118" y="42"/>
                    <a:pt x="118" y="42"/>
                  </a:cubicBezTo>
                  <a:cubicBezTo>
                    <a:pt x="117" y="39"/>
                    <a:pt x="116" y="38"/>
                    <a:pt x="116" y="35"/>
                  </a:cubicBezTo>
                  <a:cubicBezTo>
                    <a:pt x="114" y="35"/>
                    <a:pt x="114" y="35"/>
                    <a:pt x="112" y="35"/>
                  </a:cubicBezTo>
                  <a:cubicBezTo>
                    <a:pt x="112" y="35"/>
                    <a:pt x="112" y="35"/>
                    <a:pt x="112" y="35"/>
                  </a:cubicBezTo>
                  <a:cubicBezTo>
                    <a:pt x="111" y="34"/>
                    <a:pt x="111" y="33"/>
                    <a:pt x="110" y="32"/>
                  </a:cubicBezTo>
                  <a:cubicBezTo>
                    <a:pt x="109" y="31"/>
                    <a:pt x="108" y="30"/>
                    <a:pt x="106" y="29"/>
                  </a:cubicBezTo>
                  <a:cubicBezTo>
                    <a:pt x="105" y="27"/>
                    <a:pt x="104" y="27"/>
                    <a:pt x="102" y="25"/>
                  </a:cubicBezTo>
                  <a:cubicBezTo>
                    <a:pt x="100" y="26"/>
                    <a:pt x="99" y="27"/>
                    <a:pt x="97" y="28"/>
                  </a:cubicBezTo>
                  <a:cubicBezTo>
                    <a:pt x="91" y="27"/>
                    <a:pt x="88" y="27"/>
                    <a:pt x="83" y="26"/>
                  </a:cubicBezTo>
                  <a:cubicBezTo>
                    <a:pt x="78" y="27"/>
                    <a:pt x="75" y="27"/>
                    <a:pt x="70" y="28"/>
                  </a:cubicBezTo>
                  <a:cubicBezTo>
                    <a:pt x="64" y="23"/>
                    <a:pt x="61" y="20"/>
                    <a:pt x="55" y="15"/>
                  </a:cubicBezTo>
                  <a:cubicBezTo>
                    <a:pt x="53" y="14"/>
                    <a:pt x="52" y="13"/>
                    <a:pt x="50" y="12"/>
                  </a:cubicBezTo>
                  <a:cubicBezTo>
                    <a:pt x="50" y="13"/>
                    <a:pt x="50" y="14"/>
                    <a:pt x="50" y="14"/>
                  </a:cubicBezTo>
                  <a:cubicBezTo>
                    <a:pt x="50" y="16"/>
                    <a:pt x="45" y="18"/>
                    <a:pt x="45" y="18"/>
                  </a:cubicBezTo>
                  <a:cubicBezTo>
                    <a:pt x="45" y="18"/>
                    <a:pt x="37" y="18"/>
                    <a:pt x="36" y="17"/>
                  </a:cubicBezTo>
                  <a:cubicBezTo>
                    <a:pt x="35" y="16"/>
                    <a:pt x="33" y="13"/>
                    <a:pt x="33" y="13"/>
                  </a:cubicBezTo>
                  <a:cubicBezTo>
                    <a:pt x="34" y="12"/>
                    <a:pt x="35" y="12"/>
                    <a:pt x="36" y="12"/>
                  </a:cubicBezTo>
                  <a:cubicBezTo>
                    <a:pt x="35" y="9"/>
                    <a:pt x="35" y="8"/>
                    <a:pt x="35" y="6"/>
                  </a:cubicBezTo>
                  <a:cubicBezTo>
                    <a:pt x="35" y="6"/>
                    <a:pt x="35" y="5"/>
                    <a:pt x="35" y="4"/>
                  </a:cubicBezTo>
                  <a:cubicBezTo>
                    <a:pt x="32" y="3"/>
                    <a:pt x="31" y="3"/>
                    <a:pt x="29" y="2"/>
                  </a:cubicBezTo>
                  <a:cubicBezTo>
                    <a:pt x="29" y="2"/>
                    <a:pt x="29" y="2"/>
                    <a:pt x="29" y="3"/>
                  </a:cubicBezTo>
                  <a:cubicBezTo>
                    <a:pt x="29" y="4"/>
                    <a:pt x="29" y="5"/>
                    <a:pt x="30" y="6"/>
                  </a:cubicBezTo>
                  <a:cubicBezTo>
                    <a:pt x="30" y="8"/>
                    <a:pt x="30" y="8"/>
                    <a:pt x="30" y="10"/>
                  </a:cubicBezTo>
                  <a:cubicBezTo>
                    <a:pt x="31" y="12"/>
                    <a:pt x="31" y="13"/>
                    <a:pt x="32" y="15"/>
                  </a:cubicBezTo>
                  <a:cubicBezTo>
                    <a:pt x="31" y="15"/>
                    <a:pt x="30" y="16"/>
                    <a:pt x="29" y="17"/>
                  </a:cubicBezTo>
                  <a:cubicBezTo>
                    <a:pt x="28" y="15"/>
                    <a:pt x="27" y="14"/>
                    <a:pt x="25" y="12"/>
                  </a:cubicBezTo>
                  <a:cubicBezTo>
                    <a:pt x="24" y="9"/>
                    <a:pt x="24" y="7"/>
                    <a:pt x="24" y="3"/>
                  </a:cubicBezTo>
                  <a:cubicBezTo>
                    <a:pt x="25" y="2"/>
                    <a:pt x="25" y="1"/>
                    <a:pt x="25" y="0"/>
                  </a:cubicBezTo>
                  <a:cubicBezTo>
                    <a:pt x="15" y="3"/>
                    <a:pt x="10" y="4"/>
                    <a:pt x="0" y="7"/>
                  </a:cubicBezTo>
                  <a:cubicBezTo>
                    <a:pt x="4" y="25"/>
                    <a:pt x="6" y="34"/>
                    <a:pt x="10" y="52"/>
                  </a:cubicBezTo>
                  <a:cubicBezTo>
                    <a:pt x="14" y="52"/>
                    <a:pt x="16" y="52"/>
                    <a:pt x="20" y="52"/>
                  </a:cubicBezTo>
                  <a:cubicBezTo>
                    <a:pt x="19" y="51"/>
                    <a:pt x="19" y="50"/>
                    <a:pt x="18" y="49"/>
                  </a:cubicBezTo>
                  <a:cubicBezTo>
                    <a:pt x="18" y="49"/>
                    <a:pt x="18" y="49"/>
                    <a:pt x="18" y="49"/>
                  </a:cubicBezTo>
                  <a:cubicBezTo>
                    <a:pt x="18" y="49"/>
                    <a:pt x="18" y="45"/>
                    <a:pt x="19" y="42"/>
                  </a:cubicBezTo>
                  <a:cubicBezTo>
                    <a:pt x="21" y="41"/>
                    <a:pt x="23" y="41"/>
                    <a:pt x="25" y="41"/>
                  </a:cubicBezTo>
                  <a:cubicBezTo>
                    <a:pt x="25" y="41"/>
                    <a:pt x="25" y="41"/>
                    <a:pt x="26" y="41"/>
                  </a:cubicBezTo>
                  <a:cubicBezTo>
                    <a:pt x="26" y="39"/>
                    <a:pt x="27" y="39"/>
                    <a:pt x="27" y="37"/>
                  </a:cubicBezTo>
                  <a:cubicBezTo>
                    <a:pt x="28" y="37"/>
                    <a:pt x="28" y="37"/>
                    <a:pt x="28" y="37"/>
                  </a:cubicBezTo>
                  <a:cubicBezTo>
                    <a:pt x="29" y="38"/>
                    <a:pt x="29" y="38"/>
                    <a:pt x="30" y="38"/>
                  </a:cubicBezTo>
                  <a:cubicBezTo>
                    <a:pt x="29" y="37"/>
                    <a:pt x="29" y="36"/>
                    <a:pt x="28" y="35"/>
                  </a:cubicBezTo>
                  <a:cubicBezTo>
                    <a:pt x="28" y="35"/>
                    <a:pt x="29" y="35"/>
                    <a:pt x="29" y="35"/>
                  </a:cubicBezTo>
                  <a:cubicBezTo>
                    <a:pt x="31" y="35"/>
                    <a:pt x="31" y="35"/>
                    <a:pt x="32" y="34"/>
                  </a:cubicBezTo>
                  <a:cubicBezTo>
                    <a:pt x="37" y="36"/>
                    <a:pt x="39" y="37"/>
                    <a:pt x="44" y="39"/>
                  </a:cubicBezTo>
                  <a:cubicBezTo>
                    <a:pt x="44" y="39"/>
                    <a:pt x="50" y="41"/>
                    <a:pt x="52" y="43"/>
                  </a:cubicBezTo>
                  <a:cubicBezTo>
                    <a:pt x="54" y="45"/>
                    <a:pt x="55" y="51"/>
                    <a:pt x="55" y="53"/>
                  </a:cubicBezTo>
                  <a:cubicBezTo>
                    <a:pt x="57" y="53"/>
                    <a:pt x="63" y="55"/>
                    <a:pt x="66" y="55"/>
                  </a:cubicBezTo>
                  <a:cubicBezTo>
                    <a:pt x="66" y="55"/>
                    <a:pt x="66" y="55"/>
                    <a:pt x="66" y="55"/>
                  </a:cubicBezTo>
                  <a:cubicBezTo>
                    <a:pt x="67" y="55"/>
                    <a:pt x="67" y="55"/>
                    <a:pt x="67" y="55"/>
                  </a:cubicBezTo>
                  <a:cubicBezTo>
                    <a:pt x="68" y="54"/>
                    <a:pt x="69" y="53"/>
                    <a:pt x="70" y="53"/>
                  </a:cubicBezTo>
                  <a:cubicBezTo>
                    <a:pt x="71" y="53"/>
                    <a:pt x="71" y="53"/>
                    <a:pt x="71" y="53"/>
                  </a:cubicBezTo>
                  <a:cubicBezTo>
                    <a:pt x="76" y="54"/>
                    <a:pt x="76" y="57"/>
                    <a:pt x="79" y="60"/>
                  </a:cubicBezTo>
                  <a:cubicBezTo>
                    <a:pt x="81" y="63"/>
                    <a:pt x="83" y="65"/>
                    <a:pt x="86" y="70"/>
                  </a:cubicBezTo>
                  <a:cubicBezTo>
                    <a:pt x="88" y="75"/>
                    <a:pt x="93" y="76"/>
                    <a:pt x="96" y="77"/>
                  </a:cubicBezTo>
                  <a:cubicBezTo>
                    <a:pt x="100" y="78"/>
                    <a:pt x="107" y="85"/>
                    <a:pt x="108" y="85"/>
                  </a:cubicBezTo>
                  <a:cubicBezTo>
                    <a:pt x="108" y="85"/>
                    <a:pt x="112" y="87"/>
                    <a:pt x="117" y="90"/>
                  </a:cubicBezTo>
                  <a:cubicBezTo>
                    <a:pt x="121" y="92"/>
                    <a:pt x="127" y="94"/>
                    <a:pt x="129" y="94"/>
                  </a:cubicBezTo>
                  <a:cubicBezTo>
                    <a:pt x="129" y="94"/>
                    <a:pt x="129" y="94"/>
                    <a:pt x="129" y="94"/>
                  </a:cubicBezTo>
                  <a:cubicBezTo>
                    <a:pt x="129" y="94"/>
                    <a:pt x="129" y="94"/>
                    <a:pt x="129" y="94"/>
                  </a:cubicBezTo>
                  <a:cubicBezTo>
                    <a:pt x="134" y="94"/>
                    <a:pt x="138" y="98"/>
                    <a:pt x="138" y="98"/>
                  </a:cubicBezTo>
                  <a:cubicBezTo>
                    <a:pt x="138" y="98"/>
                    <a:pt x="138" y="98"/>
                    <a:pt x="138" y="98"/>
                  </a:cubicBezTo>
                  <a:cubicBezTo>
                    <a:pt x="138" y="101"/>
                    <a:pt x="138" y="103"/>
                    <a:pt x="138" y="106"/>
                  </a:cubicBezTo>
                  <a:cubicBezTo>
                    <a:pt x="141" y="106"/>
                    <a:pt x="142" y="106"/>
                    <a:pt x="144" y="106"/>
                  </a:cubicBezTo>
                  <a:cubicBezTo>
                    <a:pt x="147" y="107"/>
                    <a:pt x="148" y="108"/>
                    <a:pt x="151" y="109"/>
                  </a:cubicBezTo>
                  <a:cubicBezTo>
                    <a:pt x="151" y="108"/>
                    <a:pt x="152" y="106"/>
                    <a:pt x="152" y="104"/>
                  </a:cubicBezTo>
                  <a:cubicBezTo>
                    <a:pt x="153" y="102"/>
                    <a:pt x="155" y="99"/>
                    <a:pt x="156" y="98"/>
                  </a:cubicBezTo>
                  <a:cubicBezTo>
                    <a:pt x="155" y="96"/>
                    <a:pt x="153" y="94"/>
                    <a:pt x="152" y="92"/>
                  </a:cubicBezTo>
                  <a:cubicBezTo>
                    <a:pt x="151" y="91"/>
                    <a:pt x="151" y="89"/>
                    <a:pt x="151" y="88"/>
                  </a:cubicBezTo>
                  <a:cubicBezTo>
                    <a:pt x="149" y="87"/>
                    <a:pt x="148" y="87"/>
                    <a:pt x="145" y="87"/>
                  </a:cubicBezTo>
                  <a:cubicBezTo>
                    <a:pt x="145" y="87"/>
                    <a:pt x="145" y="87"/>
                    <a:pt x="145" y="87"/>
                  </a:cubicBezTo>
                  <a:cubicBezTo>
                    <a:pt x="145" y="87"/>
                    <a:pt x="141" y="84"/>
                    <a:pt x="141" y="81"/>
                  </a:cubicBezTo>
                  <a:cubicBezTo>
                    <a:pt x="142" y="78"/>
                    <a:pt x="146" y="77"/>
                    <a:pt x="146" y="77"/>
                  </a:cubicBezTo>
                  <a:cubicBezTo>
                    <a:pt x="146" y="77"/>
                    <a:pt x="146" y="77"/>
                    <a:pt x="146" y="77"/>
                  </a:cubicBezTo>
                  <a:cubicBezTo>
                    <a:pt x="149" y="77"/>
                    <a:pt x="150" y="78"/>
                    <a:pt x="153" y="78"/>
                  </a:cubicBezTo>
                  <a:cubicBezTo>
                    <a:pt x="153" y="78"/>
                    <a:pt x="153" y="78"/>
                    <a:pt x="153" y="78"/>
                  </a:cubicBezTo>
                  <a:cubicBezTo>
                    <a:pt x="153" y="76"/>
                    <a:pt x="154" y="74"/>
                    <a:pt x="156" y="73"/>
                  </a:cubicBezTo>
                  <a:cubicBezTo>
                    <a:pt x="156" y="73"/>
                    <a:pt x="156" y="73"/>
                    <a:pt x="155" y="73"/>
                  </a:cubicBezTo>
                  <a:cubicBezTo>
                    <a:pt x="155" y="73"/>
                    <a:pt x="155" y="73"/>
                    <a:pt x="155" y="73"/>
                  </a:cubicBezTo>
                  <a:cubicBezTo>
                    <a:pt x="155" y="72"/>
                    <a:pt x="155" y="72"/>
                    <a:pt x="155" y="72"/>
                  </a:cubicBezTo>
                  <a:cubicBezTo>
                    <a:pt x="156" y="70"/>
                    <a:pt x="156" y="70"/>
                    <a:pt x="156" y="70"/>
                  </a:cubicBezTo>
                  <a:cubicBezTo>
                    <a:pt x="158" y="69"/>
                    <a:pt x="158" y="69"/>
                    <a:pt x="158" y="69"/>
                  </a:cubicBezTo>
                  <a:cubicBezTo>
                    <a:pt x="158" y="69"/>
                    <a:pt x="159" y="69"/>
                    <a:pt x="159" y="68"/>
                  </a:cubicBezTo>
                  <a:cubicBezTo>
                    <a:pt x="159" y="65"/>
                    <a:pt x="159" y="64"/>
                    <a:pt x="159" y="61"/>
                  </a:cubicBezTo>
                  <a:cubicBezTo>
                    <a:pt x="162" y="62"/>
                    <a:pt x="163" y="62"/>
                    <a:pt x="166" y="63"/>
                  </a:cubicBezTo>
                  <a:cubicBezTo>
                    <a:pt x="169" y="62"/>
                    <a:pt x="170" y="61"/>
                    <a:pt x="173" y="60"/>
                  </a:cubicBezTo>
                  <a:cubicBezTo>
                    <a:pt x="175" y="61"/>
                    <a:pt x="176" y="62"/>
                    <a:pt x="178" y="64"/>
                  </a:cubicBezTo>
                  <a:cubicBezTo>
                    <a:pt x="177" y="66"/>
                    <a:pt x="176" y="67"/>
                    <a:pt x="175" y="69"/>
                  </a:cubicBezTo>
                  <a:cubicBezTo>
                    <a:pt x="177" y="70"/>
                    <a:pt x="178" y="70"/>
                    <a:pt x="179" y="72"/>
                  </a:cubicBezTo>
                  <a:cubicBezTo>
                    <a:pt x="181" y="71"/>
                    <a:pt x="181" y="71"/>
                    <a:pt x="182" y="70"/>
                  </a:cubicBezTo>
                  <a:cubicBezTo>
                    <a:pt x="185" y="71"/>
                    <a:pt x="186" y="71"/>
                    <a:pt x="189" y="71"/>
                  </a:cubicBezTo>
                  <a:cubicBezTo>
                    <a:pt x="191" y="70"/>
                    <a:pt x="192" y="69"/>
                    <a:pt x="194" y="68"/>
                  </a:cubicBezTo>
                  <a:cubicBezTo>
                    <a:pt x="196" y="67"/>
                    <a:pt x="198" y="66"/>
                    <a:pt x="200" y="64"/>
                  </a:cubicBezTo>
                  <a:cubicBezTo>
                    <a:pt x="198" y="64"/>
                    <a:pt x="198" y="63"/>
                    <a:pt x="196" y="63"/>
                  </a:cubicBezTo>
                  <a:close/>
                </a:path>
              </a:pathLst>
            </a:custGeom>
            <a:solidFill>
              <a:srgbClr val="F7D38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1" name="Freeform 27">
              <a:extLst>
                <a:ext uri="{FF2B5EF4-FFF2-40B4-BE49-F238E27FC236}">
                  <a16:creationId xmlns:a16="http://schemas.microsoft.com/office/drawing/2014/main" id="{0962A317-DF1A-4964-B95D-C3A77AEB27FD}"/>
                </a:ext>
              </a:extLst>
            </p:cNvPr>
            <p:cNvSpPr>
              <a:spLocks/>
            </p:cNvSpPr>
            <p:nvPr/>
          </p:nvSpPr>
          <p:spPr bwMode="auto">
            <a:xfrm>
              <a:off x="3520" y="2264"/>
              <a:ext cx="19" cy="16"/>
            </a:xfrm>
            <a:custGeom>
              <a:avLst/>
              <a:gdLst>
                <a:gd name="T0" fmla="*/ 0 w 5"/>
                <a:gd name="T1" fmla="*/ 0 h 4"/>
                <a:gd name="T2" fmla="*/ 0 w 5"/>
                <a:gd name="T3" fmla="*/ 1 h 4"/>
                <a:gd name="T4" fmla="*/ 5 w 5"/>
                <a:gd name="T5" fmla="*/ 4 h 4"/>
                <a:gd name="T6" fmla="*/ 5 w 5"/>
                <a:gd name="T7" fmla="*/ 2 h 4"/>
                <a:gd name="T8" fmla="*/ 0 w 5"/>
                <a:gd name="T9" fmla="*/ 0 h 4"/>
              </a:gdLst>
              <a:ahLst/>
              <a:cxnLst>
                <a:cxn ang="0">
                  <a:pos x="T0" y="T1"/>
                </a:cxn>
                <a:cxn ang="0">
                  <a:pos x="T2" y="T3"/>
                </a:cxn>
                <a:cxn ang="0">
                  <a:pos x="T4" y="T5"/>
                </a:cxn>
                <a:cxn ang="0">
                  <a:pos x="T6" y="T7"/>
                </a:cxn>
                <a:cxn ang="0">
                  <a:pos x="T8" y="T9"/>
                </a:cxn>
              </a:cxnLst>
              <a:rect l="0" t="0" r="r" b="b"/>
              <a:pathLst>
                <a:path w="5" h="4">
                  <a:moveTo>
                    <a:pt x="0" y="0"/>
                  </a:moveTo>
                  <a:cubicBezTo>
                    <a:pt x="0" y="1"/>
                    <a:pt x="0" y="1"/>
                    <a:pt x="0" y="1"/>
                  </a:cubicBezTo>
                  <a:cubicBezTo>
                    <a:pt x="2" y="2"/>
                    <a:pt x="3" y="3"/>
                    <a:pt x="5" y="4"/>
                  </a:cubicBezTo>
                  <a:cubicBezTo>
                    <a:pt x="5" y="3"/>
                    <a:pt x="5" y="3"/>
                    <a:pt x="5" y="2"/>
                  </a:cubicBezTo>
                  <a:cubicBezTo>
                    <a:pt x="3" y="1"/>
                    <a:pt x="2" y="1"/>
                    <a:pt x="0" y="0"/>
                  </a:cubicBezTo>
                  <a:close/>
                </a:path>
              </a:pathLst>
            </a:custGeom>
            <a:solidFill>
              <a:srgbClr val="F7D38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28" name="Freeform 28">
              <a:extLst>
                <a:ext uri="{FF2B5EF4-FFF2-40B4-BE49-F238E27FC236}">
                  <a16:creationId xmlns:a16="http://schemas.microsoft.com/office/drawing/2014/main" id="{187F754A-525F-43A6-972D-90CD51797CD1}"/>
                </a:ext>
              </a:extLst>
            </p:cNvPr>
            <p:cNvSpPr>
              <a:spLocks/>
            </p:cNvSpPr>
            <p:nvPr/>
          </p:nvSpPr>
          <p:spPr bwMode="auto">
            <a:xfrm>
              <a:off x="3277" y="2415"/>
              <a:ext cx="652" cy="363"/>
            </a:xfrm>
            <a:custGeom>
              <a:avLst/>
              <a:gdLst>
                <a:gd name="T0" fmla="*/ 115 w 169"/>
                <a:gd name="T1" fmla="*/ 88 h 94"/>
                <a:gd name="T2" fmla="*/ 124 w 169"/>
                <a:gd name="T3" fmla="*/ 92 h 94"/>
                <a:gd name="T4" fmla="*/ 127 w 169"/>
                <a:gd name="T5" fmla="*/ 94 h 94"/>
                <a:gd name="T6" fmla="*/ 136 w 169"/>
                <a:gd name="T7" fmla="*/ 87 h 94"/>
                <a:gd name="T8" fmla="*/ 150 w 169"/>
                <a:gd name="T9" fmla="*/ 83 h 94"/>
                <a:gd name="T10" fmla="*/ 158 w 169"/>
                <a:gd name="T11" fmla="*/ 70 h 94"/>
                <a:gd name="T12" fmla="*/ 162 w 169"/>
                <a:gd name="T13" fmla="*/ 66 h 94"/>
                <a:gd name="T14" fmla="*/ 169 w 169"/>
                <a:gd name="T15" fmla="*/ 62 h 94"/>
                <a:gd name="T16" fmla="*/ 162 w 169"/>
                <a:gd name="T17" fmla="*/ 60 h 94"/>
                <a:gd name="T18" fmla="*/ 162 w 169"/>
                <a:gd name="T19" fmla="*/ 59 h 94"/>
                <a:gd name="T20" fmla="*/ 128 w 169"/>
                <a:gd name="T21" fmla="*/ 42 h 94"/>
                <a:gd name="T22" fmla="*/ 110 w 169"/>
                <a:gd name="T23" fmla="*/ 24 h 94"/>
                <a:gd name="T24" fmla="*/ 103 w 169"/>
                <a:gd name="T25" fmla="*/ 18 h 94"/>
                <a:gd name="T26" fmla="*/ 99 w 169"/>
                <a:gd name="T27" fmla="*/ 20 h 94"/>
                <a:gd name="T28" fmla="*/ 87 w 169"/>
                <a:gd name="T29" fmla="*/ 18 h 94"/>
                <a:gd name="T30" fmla="*/ 86 w 169"/>
                <a:gd name="T31" fmla="*/ 17 h 94"/>
                <a:gd name="T32" fmla="*/ 84 w 169"/>
                <a:gd name="T33" fmla="*/ 8 h 94"/>
                <a:gd name="T34" fmla="*/ 65 w 169"/>
                <a:gd name="T35" fmla="*/ 0 h 94"/>
                <a:gd name="T36" fmla="*/ 70 w 169"/>
                <a:gd name="T37" fmla="*/ 6 h 94"/>
                <a:gd name="T38" fmla="*/ 62 w 169"/>
                <a:gd name="T39" fmla="*/ 3 h 94"/>
                <a:gd name="T40" fmla="*/ 59 w 169"/>
                <a:gd name="T41" fmla="*/ 6 h 94"/>
                <a:gd name="T42" fmla="*/ 55 w 169"/>
                <a:gd name="T43" fmla="*/ 6 h 94"/>
                <a:gd name="T44" fmla="*/ 53 w 169"/>
                <a:gd name="T45" fmla="*/ 12 h 94"/>
                <a:gd name="T46" fmla="*/ 44 w 169"/>
                <a:gd name="T47" fmla="*/ 17 h 94"/>
                <a:gd name="T48" fmla="*/ 35 w 169"/>
                <a:gd name="T49" fmla="*/ 17 h 94"/>
                <a:gd name="T50" fmla="*/ 33 w 169"/>
                <a:gd name="T51" fmla="*/ 15 h 94"/>
                <a:gd name="T52" fmla="*/ 32 w 169"/>
                <a:gd name="T53" fmla="*/ 13 h 94"/>
                <a:gd name="T54" fmla="*/ 20 w 169"/>
                <a:gd name="T55" fmla="*/ 3 h 94"/>
                <a:gd name="T56" fmla="*/ 13 w 169"/>
                <a:gd name="T57" fmla="*/ 3 h 94"/>
                <a:gd name="T58" fmla="*/ 0 w 169"/>
                <a:gd name="T59" fmla="*/ 11 h 94"/>
                <a:gd name="T60" fmla="*/ 7 w 169"/>
                <a:gd name="T61" fmla="*/ 17 h 94"/>
                <a:gd name="T62" fmla="*/ 8 w 169"/>
                <a:gd name="T63" fmla="*/ 8 h 94"/>
                <a:gd name="T64" fmla="*/ 18 w 169"/>
                <a:gd name="T65" fmla="*/ 12 h 94"/>
                <a:gd name="T66" fmla="*/ 26 w 169"/>
                <a:gd name="T67" fmla="*/ 21 h 94"/>
                <a:gd name="T68" fmla="*/ 19 w 169"/>
                <a:gd name="T69" fmla="*/ 24 h 94"/>
                <a:gd name="T70" fmla="*/ 12 w 169"/>
                <a:gd name="T71" fmla="*/ 22 h 94"/>
                <a:gd name="T72" fmla="*/ 7 w 169"/>
                <a:gd name="T73" fmla="*/ 27 h 94"/>
                <a:gd name="T74" fmla="*/ 13 w 169"/>
                <a:gd name="T75" fmla="*/ 33 h 94"/>
                <a:gd name="T76" fmla="*/ 13 w 169"/>
                <a:gd name="T77" fmla="*/ 42 h 94"/>
                <a:gd name="T78" fmla="*/ 23 w 169"/>
                <a:gd name="T79" fmla="*/ 45 h 94"/>
                <a:gd name="T80" fmla="*/ 25 w 169"/>
                <a:gd name="T81" fmla="*/ 64 h 94"/>
                <a:gd name="T82" fmla="*/ 30 w 169"/>
                <a:gd name="T83" fmla="*/ 66 h 94"/>
                <a:gd name="T84" fmla="*/ 41 w 169"/>
                <a:gd name="T85" fmla="*/ 56 h 94"/>
                <a:gd name="T86" fmla="*/ 51 w 169"/>
                <a:gd name="T87" fmla="*/ 56 h 94"/>
                <a:gd name="T88" fmla="*/ 60 w 169"/>
                <a:gd name="T89" fmla="*/ 54 h 94"/>
                <a:gd name="T90" fmla="*/ 65 w 169"/>
                <a:gd name="T91" fmla="*/ 55 h 94"/>
                <a:gd name="T92" fmla="*/ 76 w 169"/>
                <a:gd name="T93" fmla="*/ 62 h 94"/>
                <a:gd name="T94" fmla="*/ 81 w 169"/>
                <a:gd name="T95" fmla="*/ 64 h 94"/>
                <a:gd name="T96" fmla="*/ 88 w 169"/>
                <a:gd name="T97" fmla="*/ 64 h 94"/>
                <a:gd name="T98" fmla="*/ 93 w 169"/>
                <a:gd name="T99" fmla="*/ 69 h 94"/>
                <a:gd name="T100" fmla="*/ 103 w 169"/>
                <a:gd name="T101" fmla="*/ 77 h 94"/>
                <a:gd name="T102" fmla="*/ 111 w 169"/>
                <a:gd name="T103" fmla="*/ 78 h 94"/>
                <a:gd name="T104" fmla="*/ 111 w 169"/>
                <a:gd name="T105" fmla="*/ 78 h 94"/>
                <a:gd name="T106" fmla="*/ 115 w 169"/>
                <a:gd name="T107" fmla="*/ 84 h 94"/>
                <a:gd name="T108" fmla="*/ 115 w 169"/>
                <a:gd name="T109" fmla="*/ 84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69" h="94">
                  <a:moveTo>
                    <a:pt x="115" y="84"/>
                  </a:moveTo>
                  <a:cubicBezTo>
                    <a:pt x="115" y="86"/>
                    <a:pt x="115" y="88"/>
                    <a:pt x="115" y="88"/>
                  </a:cubicBezTo>
                  <a:cubicBezTo>
                    <a:pt x="116" y="89"/>
                    <a:pt x="116" y="90"/>
                    <a:pt x="117" y="91"/>
                  </a:cubicBezTo>
                  <a:cubicBezTo>
                    <a:pt x="120" y="91"/>
                    <a:pt x="121" y="92"/>
                    <a:pt x="124" y="92"/>
                  </a:cubicBezTo>
                  <a:cubicBezTo>
                    <a:pt x="124" y="92"/>
                    <a:pt x="124" y="92"/>
                    <a:pt x="124" y="92"/>
                  </a:cubicBezTo>
                  <a:cubicBezTo>
                    <a:pt x="125" y="93"/>
                    <a:pt x="126" y="93"/>
                    <a:pt x="127" y="94"/>
                  </a:cubicBezTo>
                  <a:cubicBezTo>
                    <a:pt x="130" y="94"/>
                    <a:pt x="131" y="94"/>
                    <a:pt x="134" y="93"/>
                  </a:cubicBezTo>
                  <a:cubicBezTo>
                    <a:pt x="135" y="91"/>
                    <a:pt x="135" y="90"/>
                    <a:pt x="136" y="87"/>
                  </a:cubicBezTo>
                  <a:cubicBezTo>
                    <a:pt x="138" y="87"/>
                    <a:pt x="140" y="86"/>
                    <a:pt x="142" y="86"/>
                  </a:cubicBezTo>
                  <a:cubicBezTo>
                    <a:pt x="145" y="84"/>
                    <a:pt x="147" y="84"/>
                    <a:pt x="150" y="83"/>
                  </a:cubicBezTo>
                  <a:cubicBezTo>
                    <a:pt x="150" y="78"/>
                    <a:pt x="150" y="76"/>
                    <a:pt x="150" y="72"/>
                  </a:cubicBezTo>
                  <a:cubicBezTo>
                    <a:pt x="153" y="71"/>
                    <a:pt x="155" y="71"/>
                    <a:pt x="158" y="70"/>
                  </a:cubicBezTo>
                  <a:cubicBezTo>
                    <a:pt x="158" y="69"/>
                    <a:pt x="159" y="67"/>
                    <a:pt x="162" y="66"/>
                  </a:cubicBezTo>
                  <a:cubicBezTo>
                    <a:pt x="162" y="66"/>
                    <a:pt x="162" y="66"/>
                    <a:pt x="162" y="66"/>
                  </a:cubicBezTo>
                  <a:cubicBezTo>
                    <a:pt x="165" y="67"/>
                    <a:pt x="167" y="68"/>
                    <a:pt x="169" y="68"/>
                  </a:cubicBezTo>
                  <a:cubicBezTo>
                    <a:pt x="169" y="66"/>
                    <a:pt x="169" y="65"/>
                    <a:pt x="169" y="62"/>
                  </a:cubicBezTo>
                  <a:cubicBezTo>
                    <a:pt x="169" y="62"/>
                    <a:pt x="168" y="62"/>
                    <a:pt x="167" y="61"/>
                  </a:cubicBezTo>
                  <a:cubicBezTo>
                    <a:pt x="166" y="60"/>
                    <a:pt x="164" y="60"/>
                    <a:pt x="162" y="60"/>
                  </a:cubicBezTo>
                  <a:cubicBezTo>
                    <a:pt x="162" y="60"/>
                    <a:pt x="162" y="60"/>
                    <a:pt x="162" y="60"/>
                  </a:cubicBezTo>
                  <a:cubicBezTo>
                    <a:pt x="162" y="60"/>
                    <a:pt x="162" y="60"/>
                    <a:pt x="162" y="59"/>
                  </a:cubicBezTo>
                  <a:cubicBezTo>
                    <a:pt x="156" y="59"/>
                    <a:pt x="140" y="50"/>
                    <a:pt x="139" y="50"/>
                  </a:cubicBezTo>
                  <a:cubicBezTo>
                    <a:pt x="139" y="50"/>
                    <a:pt x="131" y="43"/>
                    <a:pt x="128" y="42"/>
                  </a:cubicBezTo>
                  <a:cubicBezTo>
                    <a:pt x="126" y="41"/>
                    <a:pt x="119" y="40"/>
                    <a:pt x="116" y="34"/>
                  </a:cubicBezTo>
                  <a:cubicBezTo>
                    <a:pt x="114" y="29"/>
                    <a:pt x="112" y="28"/>
                    <a:pt x="110" y="24"/>
                  </a:cubicBezTo>
                  <a:cubicBezTo>
                    <a:pt x="107" y="21"/>
                    <a:pt x="108" y="19"/>
                    <a:pt x="104" y="19"/>
                  </a:cubicBezTo>
                  <a:cubicBezTo>
                    <a:pt x="104" y="19"/>
                    <a:pt x="103" y="18"/>
                    <a:pt x="103" y="18"/>
                  </a:cubicBezTo>
                  <a:cubicBezTo>
                    <a:pt x="102" y="19"/>
                    <a:pt x="103" y="18"/>
                    <a:pt x="102" y="19"/>
                  </a:cubicBezTo>
                  <a:cubicBezTo>
                    <a:pt x="102" y="19"/>
                    <a:pt x="101" y="20"/>
                    <a:pt x="99" y="20"/>
                  </a:cubicBezTo>
                  <a:cubicBezTo>
                    <a:pt x="99" y="20"/>
                    <a:pt x="99" y="20"/>
                    <a:pt x="99" y="20"/>
                  </a:cubicBezTo>
                  <a:cubicBezTo>
                    <a:pt x="95" y="20"/>
                    <a:pt x="87" y="18"/>
                    <a:pt x="87" y="18"/>
                  </a:cubicBezTo>
                  <a:cubicBezTo>
                    <a:pt x="87" y="17"/>
                    <a:pt x="87" y="17"/>
                    <a:pt x="86" y="17"/>
                  </a:cubicBezTo>
                  <a:cubicBezTo>
                    <a:pt x="86" y="17"/>
                    <a:pt x="86" y="17"/>
                    <a:pt x="86" y="17"/>
                  </a:cubicBezTo>
                  <a:cubicBezTo>
                    <a:pt x="86" y="17"/>
                    <a:pt x="86" y="15"/>
                    <a:pt x="85" y="12"/>
                  </a:cubicBezTo>
                  <a:cubicBezTo>
                    <a:pt x="85" y="10"/>
                    <a:pt x="84" y="8"/>
                    <a:pt x="84" y="8"/>
                  </a:cubicBezTo>
                  <a:cubicBezTo>
                    <a:pt x="82" y="7"/>
                    <a:pt x="76" y="4"/>
                    <a:pt x="76" y="4"/>
                  </a:cubicBezTo>
                  <a:cubicBezTo>
                    <a:pt x="72" y="2"/>
                    <a:pt x="69" y="1"/>
                    <a:pt x="65" y="0"/>
                  </a:cubicBezTo>
                  <a:cubicBezTo>
                    <a:pt x="65" y="0"/>
                    <a:pt x="65" y="0"/>
                    <a:pt x="65" y="0"/>
                  </a:cubicBezTo>
                  <a:cubicBezTo>
                    <a:pt x="67" y="2"/>
                    <a:pt x="68" y="4"/>
                    <a:pt x="70" y="6"/>
                  </a:cubicBezTo>
                  <a:cubicBezTo>
                    <a:pt x="68" y="5"/>
                    <a:pt x="68" y="5"/>
                    <a:pt x="66" y="5"/>
                  </a:cubicBezTo>
                  <a:cubicBezTo>
                    <a:pt x="64" y="4"/>
                    <a:pt x="63" y="4"/>
                    <a:pt x="62" y="3"/>
                  </a:cubicBezTo>
                  <a:cubicBezTo>
                    <a:pt x="61" y="4"/>
                    <a:pt x="61" y="5"/>
                    <a:pt x="60" y="6"/>
                  </a:cubicBezTo>
                  <a:cubicBezTo>
                    <a:pt x="60" y="6"/>
                    <a:pt x="60" y="6"/>
                    <a:pt x="59" y="6"/>
                  </a:cubicBezTo>
                  <a:cubicBezTo>
                    <a:pt x="59" y="6"/>
                    <a:pt x="59" y="6"/>
                    <a:pt x="58" y="6"/>
                  </a:cubicBezTo>
                  <a:cubicBezTo>
                    <a:pt x="57" y="6"/>
                    <a:pt x="56" y="6"/>
                    <a:pt x="55" y="6"/>
                  </a:cubicBezTo>
                  <a:cubicBezTo>
                    <a:pt x="55" y="6"/>
                    <a:pt x="54" y="6"/>
                    <a:pt x="54" y="6"/>
                  </a:cubicBezTo>
                  <a:cubicBezTo>
                    <a:pt x="54" y="7"/>
                    <a:pt x="54" y="11"/>
                    <a:pt x="53" y="12"/>
                  </a:cubicBezTo>
                  <a:cubicBezTo>
                    <a:pt x="55" y="14"/>
                    <a:pt x="56" y="15"/>
                    <a:pt x="58" y="17"/>
                  </a:cubicBezTo>
                  <a:cubicBezTo>
                    <a:pt x="52" y="17"/>
                    <a:pt x="49" y="17"/>
                    <a:pt x="44" y="17"/>
                  </a:cubicBezTo>
                  <a:cubicBezTo>
                    <a:pt x="44" y="17"/>
                    <a:pt x="44" y="17"/>
                    <a:pt x="44" y="17"/>
                  </a:cubicBezTo>
                  <a:cubicBezTo>
                    <a:pt x="44" y="17"/>
                    <a:pt x="39" y="17"/>
                    <a:pt x="35" y="17"/>
                  </a:cubicBezTo>
                  <a:cubicBezTo>
                    <a:pt x="35" y="17"/>
                    <a:pt x="34" y="17"/>
                    <a:pt x="34" y="17"/>
                  </a:cubicBezTo>
                  <a:cubicBezTo>
                    <a:pt x="33" y="17"/>
                    <a:pt x="33" y="16"/>
                    <a:pt x="33" y="15"/>
                  </a:cubicBezTo>
                  <a:cubicBezTo>
                    <a:pt x="33" y="15"/>
                    <a:pt x="33" y="15"/>
                    <a:pt x="33" y="14"/>
                  </a:cubicBezTo>
                  <a:cubicBezTo>
                    <a:pt x="33" y="14"/>
                    <a:pt x="33" y="14"/>
                    <a:pt x="32" y="13"/>
                  </a:cubicBezTo>
                  <a:cubicBezTo>
                    <a:pt x="30" y="10"/>
                    <a:pt x="29" y="11"/>
                    <a:pt x="26" y="8"/>
                  </a:cubicBezTo>
                  <a:cubicBezTo>
                    <a:pt x="23" y="5"/>
                    <a:pt x="24" y="4"/>
                    <a:pt x="20" y="3"/>
                  </a:cubicBezTo>
                  <a:cubicBezTo>
                    <a:pt x="18" y="2"/>
                    <a:pt x="17" y="2"/>
                    <a:pt x="17" y="2"/>
                  </a:cubicBezTo>
                  <a:cubicBezTo>
                    <a:pt x="15" y="2"/>
                    <a:pt x="14" y="3"/>
                    <a:pt x="13" y="3"/>
                  </a:cubicBezTo>
                  <a:cubicBezTo>
                    <a:pt x="10" y="5"/>
                    <a:pt x="8" y="6"/>
                    <a:pt x="5" y="8"/>
                  </a:cubicBezTo>
                  <a:cubicBezTo>
                    <a:pt x="3" y="9"/>
                    <a:pt x="2" y="10"/>
                    <a:pt x="0" y="11"/>
                  </a:cubicBezTo>
                  <a:cubicBezTo>
                    <a:pt x="0" y="11"/>
                    <a:pt x="0" y="11"/>
                    <a:pt x="0" y="12"/>
                  </a:cubicBezTo>
                  <a:cubicBezTo>
                    <a:pt x="3" y="14"/>
                    <a:pt x="4" y="15"/>
                    <a:pt x="7" y="17"/>
                  </a:cubicBezTo>
                  <a:cubicBezTo>
                    <a:pt x="6" y="16"/>
                    <a:pt x="6" y="16"/>
                    <a:pt x="6" y="15"/>
                  </a:cubicBezTo>
                  <a:cubicBezTo>
                    <a:pt x="7" y="12"/>
                    <a:pt x="7" y="11"/>
                    <a:pt x="8" y="8"/>
                  </a:cubicBezTo>
                  <a:cubicBezTo>
                    <a:pt x="11" y="8"/>
                    <a:pt x="12" y="8"/>
                    <a:pt x="15" y="8"/>
                  </a:cubicBezTo>
                  <a:cubicBezTo>
                    <a:pt x="16" y="10"/>
                    <a:pt x="17" y="11"/>
                    <a:pt x="18" y="12"/>
                  </a:cubicBezTo>
                  <a:cubicBezTo>
                    <a:pt x="21" y="15"/>
                    <a:pt x="23" y="16"/>
                    <a:pt x="27" y="19"/>
                  </a:cubicBezTo>
                  <a:cubicBezTo>
                    <a:pt x="27" y="20"/>
                    <a:pt x="27" y="20"/>
                    <a:pt x="26" y="21"/>
                  </a:cubicBezTo>
                  <a:cubicBezTo>
                    <a:pt x="26" y="22"/>
                    <a:pt x="25" y="23"/>
                    <a:pt x="24" y="24"/>
                  </a:cubicBezTo>
                  <a:cubicBezTo>
                    <a:pt x="22" y="24"/>
                    <a:pt x="21" y="24"/>
                    <a:pt x="19" y="24"/>
                  </a:cubicBezTo>
                  <a:cubicBezTo>
                    <a:pt x="18" y="24"/>
                    <a:pt x="18" y="23"/>
                    <a:pt x="17" y="23"/>
                  </a:cubicBezTo>
                  <a:cubicBezTo>
                    <a:pt x="15" y="23"/>
                    <a:pt x="14" y="22"/>
                    <a:pt x="12" y="22"/>
                  </a:cubicBezTo>
                  <a:cubicBezTo>
                    <a:pt x="10" y="21"/>
                    <a:pt x="9" y="21"/>
                    <a:pt x="8" y="20"/>
                  </a:cubicBezTo>
                  <a:cubicBezTo>
                    <a:pt x="8" y="23"/>
                    <a:pt x="7" y="24"/>
                    <a:pt x="7" y="27"/>
                  </a:cubicBezTo>
                  <a:cubicBezTo>
                    <a:pt x="8" y="30"/>
                    <a:pt x="9" y="31"/>
                    <a:pt x="10" y="34"/>
                  </a:cubicBezTo>
                  <a:cubicBezTo>
                    <a:pt x="11" y="33"/>
                    <a:pt x="12" y="33"/>
                    <a:pt x="13" y="33"/>
                  </a:cubicBezTo>
                  <a:cubicBezTo>
                    <a:pt x="14" y="34"/>
                    <a:pt x="15" y="34"/>
                    <a:pt x="15" y="36"/>
                  </a:cubicBezTo>
                  <a:cubicBezTo>
                    <a:pt x="14" y="38"/>
                    <a:pt x="14" y="40"/>
                    <a:pt x="13" y="42"/>
                  </a:cubicBezTo>
                  <a:cubicBezTo>
                    <a:pt x="15" y="42"/>
                    <a:pt x="15" y="42"/>
                    <a:pt x="17" y="42"/>
                  </a:cubicBezTo>
                  <a:cubicBezTo>
                    <a:pt x="19" y="43"/>
                    <a:pt x="21" y="44"/>
                    <a:pt x="23" y="45"/>
                  </a:cubicBezTo>
                  <a:cubicBezTo>
                    <a:pt x="23" y="47"/>
                    <a:pt x="24" y="48"/>
                    <a:pt x="25" y="51"/>
                  </a:cubicBezTo>
                  <a:cubicBezTo>
                    <a:pt x="25" y="56"/>
                    <a:pt x="25" y="59"/>
                    <a:pt x="25" y="64"/>
                  </a:cubicBezTo>
                  <a:cubicBezTo>
                    <a:pt x="26" y="65"/>
                    <a:pt x="26" y="65"/>
                    <a:pt x="26" y="65"/>
                  </a:cubicBezTo>
                  <a:cubicBezTo>
                    <a:pt x="28" y="65"/>
                    <a:pt x="29" y="66"/>
                    <a:pt x="30" y="66"/>
                  </a:cubicBezTo>
                  <a:cubicBezTo>
                    <a:pt x="33" y="64"/>
                    <a:pt x="34" y="63"/>
                    <a:pt x="36" y="61"/>
                  </a:cubicBezTo>
                  <a:cubicBezTo>
                    <a:pt x="36" y="61"/>
                    <a:pt x="39" y="57"/>
                    <a:pt x="41" y="56"/>
                  </a:cubicBezTo>
                  <a:cubicBezTo>
                    <a:pt x="42" y="56"/>
                    <a:pt x="43" y="56"/>
                    <a:pt x="45" y="56"/>
                  </a:cubicBezTo>
                  <a:cubicBezTo>
                    <a:pt x="47" y="56"/>
                    <a:pt x="49" y="56"/>
                    <a:pt x="51" y="56"/>
                  </a:cubicBezTo>
                  <a:cubicBezTo>
                    <a:pt x="51" y="55"/>
                    <a:pt x="51" y="54"/>
                    <a:pt x="52" y="53"/>
                  </a:cubicBezTo>
                  <a:cubicBezTo>
                    <a:pt x="55" y="53"/>
                    <a:pt x="57" y="53"/>
                    <a:pt x="60" y="54"/>
                  </a:cubicBezTo>
                  <a:cubicBezTo>
                    <a:pt x="60" y="54"/>
                    <a:pt x="61" y="53"/>
                    <a:pt x="62" y="53"/>
                  </a:cubicBezTo>
                  <a:cubicBezTo>
                    <a:pt x="63" y="53"/>
                    <a:pt x="64" y="54"/>
                    <a:pt x="65" y="55"/>
                  </a:cubicBezTo>
                  <a:cubicBezTo>
                    <a:pt x="67" y="58"/>
                    <a:pt x="68" y="58"/>
                    <a:pt x="69" y="59"/>
                  </a:cubicBezTo>
                  <a:cubicBezTo>
                    <a:pt x="70" y="59"/>
                    <a:pt x="74" y="61"/>
                    <a:pt x="76" y="62"/>
                  </a:cubicBezTo>
                  <a:cubicBezTo>
                    <a:pt x="77" y="62"/>
                    <a:pt x="80" y="63"/>
                    <a:pt x="81" y="64"/>
                  </a:cubicBezTo>
                  <a:cubicBezTo>
                    <a:pt x="81" y="64"/>
                    <a:pt x="81" y="64"/>
                    <a:pt x="81" y="64"/>
                  </a:cubicBezTo>
                  <a:cubicBezTo>
                    <a:pt x="81" y="64"/>
                    <a:pt x="81" y="64"/>
                    <a:pt x="81" y="64"/>
                  </a:cubicBezTo>
                  <a:cubicBezTo>
                    <a:pt x="83" y="64"/>
                    <a:pt x="88" y="64"/>
                    <a:pt x="88" y="64"/>
                  </a:cubicBezTo>
                  <a:cubicBezTo>
                    <a:pt x="88" y="64"/>
                    <a:pt x="88" y="64"/>
                    <a:pt x="89" y="64"/>
                  </a:cubicBezTo>
                  <a:cubicBezTo>
                    <a:pt x="90" y="66"/>
                    <a:pt x="91" y="67"/>
                    <a:pt x="93" y="69"/>
                  </a:cubicBezTo>
                  <a:cubicBezTo>
                    <a:pt x="94" y="69"/>
                    <a:pt x="96" y="69"/>
                    <a:pt x="98" y="71"/>
                  </a:cubicBezTo>
                  <a:cubicBezTo>
                    <a:pt x="99" y="73"/>
                    <a:pt x="102" y="76"/>
                    <a:pt x="103" y="77"/>
                  </a:cubicBezTo>
                  <a:cubicBezTo>
                    <a:pt x="104" y="77"/>
                    <a:pt x="104" y="77"/>
                    <a:pt x="104" y="77"/>
                  </a:cubicBezTo>
                  <a:cubicBezTo>
                    <a:pt x="107" y="77"/>
                    <a:pt x="111" y="78"/>
                    <a:pt x="111" y="78"/>
                  </a:cubicBezTo>
                  <a:cubicBezTo>
                    <a:pt x="111" y="78"/>
                    <a:pt x="111" y="78"/>
                    <a:pt x="111" y="78"/>
                  </a:cubicBezTo>
                  <a:cubicBezTo>
                    <a:pt x="111" y="78"/>
                    <a:pt x="111" y="78"/>
                    <a:pt x="111" y="78"/>
                  </a:cubicBezTo>
                  <a:cubicBezTo>
                    <a:pt x="111" y="78"/>
                    <a:pt x="115" y="81"/>
                    <a:pt x="115" y="83"/>
                  </a:cubicBezTo>
                  <a:cubicBezTo>
                    <a:pt x="115" y="84"/>
                    <a:pt x="115" y="84"/>
                    <a:pt x="115" y="84"/>
                  </a:cubicBezTo>
                  <a:cubicBezTo>
                    <a:pt x="115" y="84"/>
                    <a:pt x="115" y="84"/>
                    <a:pt x="115" y="84"/>
                  </a:cubicBezTo>
                  <a:cubicBezTo>
                    <a:pt x="115" y="84"/>
                    <a:pt x="115" y="84"/>
                    <a:pt x="115" y="84"/>
                  </a:cubicBezTo>
                  <a:cubicBezTo>
                    <a:pt x="115" y="84"/>
                    <a:pt x="115" y="84"/>
                    <a:pt x="115" y="84"/>
                  </a:cubicBezTo>
                  <a:close/>
                </a:path>
              </a:pathLst>
            </a:custGeom>
            <a:solidFill>
              <a:srgbClr val="EEB11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29" name="Freeform 29">
              <a:extLst>
                <a:ext uri="{FF2B5EF4-FFF2-40B4-BE49-F238E27FC236}">
                  <a16:creationId xmlns:a16="http://schemas.microsoft.com/office/drawing/2014/main" id="{7D501147-CA52-4BA7-AC40-9A02A2EC1497}"/>
                </a:ext>
              </a:extLst>
            </p:cNvPr>
            <p:cNvSpPr>
              <a:spLocks/>
            </p:cNvSpPr>
            <p:nvPr/>
          </p:nvSpPr>
          <p:spPr bwMode="auto">
            <a:xfrm>
              <a:off x="3705" y="2643"/>
              <a:ext cx="583" cy="437"/>
            </a:xfrm>
            <a:custGeom>
              <a:avLst/>
              <a:gdLst>
                <a:gd name="T0" fmla="*/ 129 w 151"/>
                <a:gd name="T1" fmla="*/ 19 h 113"/>
                <a:gd name="T2" fmla="*/ 150 w 151"/>
                <a:gd name="T3" fmla="*/ 18 h 113"/>
                <a:gd name="T4" fmla="*/ 148 w 151"/>
                <a:gd name="T5" fmla="*/ 14 h 113"/>
                <a:gd name="T6" fmla="*/ 141 w 151"/>
                <a:gd name="T7" fmla="*/ 14 h 113"/>
                <a:gd name="T8" fmla="*/ 131 w 151"/>
                <a:gd name="T9" fmla="*/ 19 h 113"/>
                <a:gd name="T10" fmla="*/ 117 w 151"/>
                <a:gd name="T11" fmla="*/ 18 h 113"/>
                <a:gd name="T12" fmla="*/ 113 w 151"/>
                <a:gd name="T13" fmla="*/ 7 h 113"/>
                <a:gd name="T14" fmla="*/ 111 w 151"/>
                <a:gd name="T15" fmla="*/ 3 h 113"/>
                <a:gd name="T16" fmla="*/ 105 w 151"/>
                <a:gd name="T17" fmla="*/ 0 h 113"/>
                <a:gd name="T18" fmla="*/ 102 w 151"/>
                <a:gd name="T19" fmla="*/ 11 h 113"/>
                <a:gd name="T20" fmla="*/ 97 w 151"/>
                <a:gd name="T21" fmla="*/ 10 h 113"/>
                <a:gd name="T22" fmla="*/ 94 w 151"/>
                <a:gd name="T23" fmla="*/ 15 h 113"/>
                <a:gd name="T24" fmla="*/ 86 w 151"/>
                <a:gd name="T25" fmla="*/ 15 h 113"/>
                <a:gd name="T26" fmla="*/ 65 w 151"/>
                <a:gd name="T27" fmla="*/ 13 h 113"/>
                <a:gd name="T28" fmla="*/ 59 w 151"/>
                <a:gd name="T29" fmla="*/ 12 h 113"/>
                <a:gd name="T30" fmla="*/ 51 w 151"/>
                <a:gd name="T31" fmla="*/ 10 h 113"/>
                <a:gd name="T32" fmla="*/ 49 w 151"/>
                <a:gd name="T33" fmla="*/ 12 h 113"/>
                <a:gd name="T34" fmla="*/ 41 w 151"/>
                <a:gd name="T35" fmla="*/ 25 h 113"/>
                <a:gd name="T36" fmla="*/ 25 w 151"/>
                <a:gd name="T37" fmla="*/ 36 h 113"/>
                <a:gd name="T38" fmla="*/ 12 w 151"/>
                <a:gd name="T39" fmla="*/ 35 h 113"/>
                <a:gd name="T40" fmla="*/ 4 w 151"/>
                <a:gd name="T41" fmla="*/ 43 h 113"/>
                <a:gd name="T42" fmla="*/ 4 w 151"/>
                <a:gd name="T43" fmla="*/ 48 h 113"/>
                <a:gd name="T44" fmla="*/ 0 w 151"/>
                <a:gd name="T45" fmla="*/ 53 h 113"/>
                <a:gd name="T46" fmla="*/ 3 w 151"/>
                <a:gd name="T47" fmla="*/ 67 h 113"/>
                <a:gd name="T48" fmla="*/ 18 w 151"/>
                <a:gd name="T49" fmla="*/ 86 h 113"/>
                <a:gd name="T50" fmla="*/ 20 w 151"/>
                <a:gd name="T51" fmla="*/ 95 h 113"/>
                <a:gd name="T52" fmla="*/ 12 w 151"/>
                <a:gd name="T53" fmla="*/ 107 h 113"/>
                <a:gd name="T54" fmla="*/ 17 w 151"/>
                <a:gd name="T55" fmla="*/ 109 h 113"/>
                <a:gd name="T56" fmla="*/ 40 w 151"/>
                <a:gd name="T57" fmla="*/ 110 h 113"/>
                <a:gd name="T58" fmla="*/ 54 w 151"/>
                <a:gd name="T59" fmla="*/ 110 h 113"/>
                <a:gd name="T60" fmla="*/ 71 w 151"/>
                <a:gd name="T61" fmla="*/ 107 h 113"/>
                <a:gd name="T62" fmla="*/ 72 w 151"/>
                <a:gd name="T63" fmla="*/ 93 h 113"/>
                <a:gd name="T64" fmla="*/ 78 w 151"/>
                <a:gd name="T65" fmla="*/ 89 h 113"/>
                <a:gd name="T66" fmla="*/ 87 w 151"/>
                <a:gd name="T67" fmla="*/ 90 h 113"/>
                <a:gd name="T68" fmla="*/ 89 w 151"/>
                <a:gd name="T69" fmla="*/ 83 h 113"/>
                <a:gd name="T70" fmla="*/ 101 w 151"/>
                <a:gd name="T71" fmla="*/ 85 h 113"/>
                <a:gd name="T72" fmla="*/ 103 w 151"/>
                <a:gd name="T73" fmla="*/ 82 h 113"/>
                <a:gd name="T74" fmla="*/ 101 w 151"/>
                <a:gd name="T75" fmla="*/ 78 h 113"/>
                <a:gd name="T76" fmla="*/ 103 w 151"/>
                <a:gd name="T77" fmla="*/ 68 h 113"/>
                <a:gd name="T78" fmla="*/ 109 w 151"/>
                <a:gd name="T79" fmla="*/ 66 h 113"/>
                <a:gd name="T80" fmla="*/ 109 w 151"/>
                <a:gd name="T81" fmla="*/ 61 h 113"/>
                <a:gd name="T82" fmla="*/ 107 w 151"/>
                <a:gd name="T83" fmla="*/ 54 h 113"/>
                <a:gd name="T84" fmla="*/ 119 w 151"/>
                <a:gd name="T85" fmla="*/ 54 h 113"/>
                <a:gd name="T86" fmla="*/ 118 w 151"/>
                <a:gd name="T87" fmla="*/ 50 h 113"/>
                <a:gd name="T88" fmla="*/ 123 w 151"/>
                <a:gd name="T89" fmla="*/ 40 h 113"/>
                <a:gd name="T90" fmla="*/ 116 w 151"/>
                <a:gd name="T91" fmla="*/ 29 h 1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51" h="113">
                  <a:moveTo>
                    <a:pt x="121" y="24"/>
                  </a:moveTo>
                  <a:cubicBezTo>
                    <a:pt x="122" y="24"/>
                    <a:pt x="123" y="24"/>
                    <a:pt x="124" y="23"/>
                  </a:cubicBezTo>
                  <a:cubicBezTo>
                    <a:pt x="126" y="22"/>
                    <a:pt x="127" y="21"/>
                    <a:pt x="129" y="19"/>
                  </a:cubicBezTo>
                  <a:cubicBezTo>
                    <a:pt x="132" y="19"/>
                    <a:pt x="134" y="19"/>
                    <a:pt x="136" y="19"/>
                  </a:cubicBezTo>
                  <a:cubicBezTo>
                    <a:pt x="140" y="19"/>
                    <a:pt x="142" y="19"/>
                    <a:pt x="146" y="20"/>
                  </a:cubicBezTo>
                  <a:cubicBezTo>
                    <a:pt x="148" y="19"/>
                    <a:pt x="149" y="19"/>
                    <a:pt x="150" y="18"/>
                  </a:cubicBezTo>
                  <a:cubicBezTo>
                    <a:pt x="151" y="17"/>
                    <a:pt x="151" y="16"/>
                    <a:pt x="151" y="15"/>
                  </a:cubicBezTo>
                  <a:cubicBezTo>
                    <a:pt x="151" y="15"/>
                    <a:pt x="151" y="15"/>
                    <a:pt x="151" y="15"/>
                  </a:cubicBezTo>
                  <a:cubicBezTo>
                    <a:pt x="150" y="15"/>
                    <a:pt x="149" y="15"/>
                    <a:pt x="148" y="14"/>
                  </a:cubicBezTo>
                  <a:cubicBezTo>
                    <a:pt x="146" y="16"/>
                    <a:pt x="144" y="16"/>
                    <a:pt x="142" y="18"/>
                  </a:cubicBezTo>
                  <a:cubicBezTo>
                    <a:pt x="142" y="17"/>
                    <a:pt x="142" y="17"/>
                    <a:pt x="141" y="16"/>
                  </a:cubicBezTo>
                  <a:cubicBezTo>
                    <a:pt x="141" y="15"/>
                    <a:pt x="141" y="15"/>
                    <a:pt x="141" y="14"/>
                  </a:cubicBezTo>
                  <a:cubicBezTo>
                    <a:pt x="139" y="14"/>
                    <a:pt x="138" y="14"/>
                    <a:pt x="135" y="14"/>
                  </a:cubicBezTo>
                  <a:cubicBezTo>
                    <a:pt x="134" y="16"/>
                    <a:pt x="133" y="17"/>
                    <a:pt x="131" y="19"/>
                  </a:cubicBezTo>
                  <a:cubicBezTo>
                    <a:pt x="131" y="19"/>
                    <a:pt x="131" y="19"/>
                    <a:pt x="131" y="19"/>
                  </a:cubicBezTo>
                  <a:cubicBezTo>
                    <a:pt x="129" y="18"/>
                    <a:pt x="128" y="18"/>
                    <a:pt x="127" y="18"/>
                  </a:cubicBezTo>
                  <a:cubicBezTo>
                    <a:pt x="124" y="20"/>
                    <a:pt x="123" y="21"/>
                    <a:pt x="121" y="23"/>
                  </a:cubicBezTo>
                  <a:cubicBezTo>
                    <a:pt x="119" y="21"/>
                    <a:pt x="118" y="20"/>
                    <a:pt x="117" y="18"/>
                  </a:cubicBezTo>
                  <a:cubicBezTo>
                    <a:pt x="117" y="18"/>
                    <a:pt x="117" y="18"/>
                    <a:pt x="117" y="18"/>
                  </a:cubicBezTo>
                  <a:cubicBezTo>
                    <a:pt x="117" y="17"/>
                    <a:pt x="115" y="9"/>
                    <a:pt x="115" y="6"/>
                  </a:cubicBezTo>
                  <a:cubicBezTo>
                    <a:pt x="114" y="6"/>
                    <a:pt x="113" y="7"/>
                    <a:pt x="113" y="7"/>
                  </a:cubicBezTo>
                  <a:cubicBezTo>
                    <a:pt x="113" y="7"/>
                    <a:pt x="112" y="7"/>
                    <a:pt x="112" y="7"/>
                  </a:cubicBezTo>
                  <a:cubicBezTo>
                    <a:pt x="112" y="7"/>
                    <a:pt x="112" y="6"/>
                    <a:pt x="111" y="6"/>
                  </a:cubicBezTo>
                  <a:cubicBezTo>
                    <a:pt x="111" y="6"/>
                    <a:pt x="111" y="4"/>
                    <a:pt x="111" y="3"/>
                  </a:cubicBezTo>
                  <a:cubicBezTo>
                    <a:pt x="111" y="1"/>
                    <a:pt x="110" y="0"/>
                    <a:pt x="110" y="0"/>
                  </a:cubicBezTo>
                  <a:cubicBezTo>
                    <a:pt x="110" y="0"/>
                    <a:pt x="109" y="0"/>
                    <a:pt x="109" y="0"/>
                  </a:cubicBezTo>
                  <a:cubicBezTo>
                    <a:pt x="107" y="0"/>
                    <a:pt x="106" y="0"/>
                    <a:pt x="105" y="0"/>
                  </a:cubicBezTo>
                  <a:cubicBezTo>
                    <a:pt x="104" y="2"/>
                    <a:pt x="103" y="3"/>
                    <a:pt x="101" y="5"/>
                  </a:cubicBezTo>
                  <a:cubicBezTo>
                    <a:pt x="102" y="6"/>
                    <a:pt x="102" y="8"/>
                    <a:pt x="102" y="9"/>
                  </a:cubicBezTo>
                  <a:cubicBezTo>
                    <a:pt x="102" y="10"/>
                    <a:pt x="102" y="11"/>
                    <a:pt x="102" y="11"/>
                  </a:cubicBezTo>
                  <a:cubicBezTo>
                    <a:pt x="101" y="12"/>
                    <a:pt x="101" y="12"/>
                    <a:pt x="100" y="12"/>
                  </a:cubicBezTo>
                  <a:cubicBezTo>
                    <a:pt x="98" y="11"/>
                    <a:pt x="97" y="10"/>
                    <a:pt x="97" y="10"/>
                  </a:cubicBezTo>
                  <a:cubicBezTo>
                    <a:pt x="97" y="10"/>
                    <a:pt x="97" y="10"/>
                    <a:pt x="97" y="10"/>
                  </a:cubicBezTo>
                  <a:cubicBezTo>
                    <a:pt x="96" y="10"/>
                    <a:pt x="94" y="10"/>
                    <a:pt x="93" y="11"/>
                  </a:cubicBezTo>
                  <a:cubicBezTo>
                    <a:pt x="94" y="12"/>
                    <a:pt x="95" y="13"/>
                    <a:pt x="96" y="15"/>
                  </a:cubicBezTo>
                  <a:cubicBezTo>
                    <a:pt x="95" y="15"/>
                    <a:pt x="95" y="15"/>
                    <a:pt x="94" y="15"/>
                  </a:cubicBezTo>
                  <a:cubicBezTo>
                    <a:pt x="93" y="16"/>
                    <a:pt x="92" y="16"/>
                    <a:pt x="90" y="16"/>
                  </a:cubicBezTo>
                  <a:cubicBezTo>
                    <a:pt x="90" y="16"/>
                    <a:pt x="90" y="16"/>
                    <a:pt x="90" y="16"/>
                  </a:cubicBezTo>
                  <a:cubicBezTo>
                    <a:pt x="88" y="16"/>
                    <a:pt x="87" y="15"/>
                    <a:pt x="86" y="15"/>
                  </a:cubicBezTo>
                  <a:cubicBezTo>
                    <a:pt x="83" y="17"/>
                    <a:pt x="81" y="18"/>
                    <a:pt x="78" y="20"/>
                  </a:cubicBezTo>
                  <a:cubicBezTo>
                    <a:pt x="76" y="18"/>
                    <a:pt x="75" y="17"/>
                    <a:pt x="74" y="15"/>
                  </a:cubicBezTo>
                  <a:cubicBezTo>
                    <a:pt x="70" y="14"/>
                    <a:pt x="69" y="14"/>
                    <a:pt x="65" y="13"/>
                  </a:cubicBezTo>
                  <a:cubicBezTo>
                    <a:pt x="63" y="12"/>
                    <a:pt x="63" y="12"/>
                    <a:pt x="61" y="12"/>
                  </a:cubicBezTo>
                  <a:cubicBezTo>
                    <a:pt x="61" y="12"/>
                    <a:pt x="61" y="12"/>
                    <a:pt x="61" y="12"/>
                  </a:cubicBezTo>
                  <a:cubicBezTo>
                    <a:pt x="60" y="12"/>
                    <a:pt x="60" y="12"/>
                    <a:pt x="59" y="12"/>
                  </a:cubicBezTo>
                  <a:cubicBezTo>
                    <a:pt x="59" y="12"/>
                    <a:pt x="59" y="12"/>
                    <a:pt x="58" y="12"/>
                  </a:cubicBezTo>
                  <a:cubicBezTo>
                    <a:pt x="58" y="12"/>
                    <a:pt x="58" y="12"/>
                    <a:pt x="58" y="12"/>
                  </a:cubicBezTo>
                  <a:cubicBezTo>
                    <a:pt x="57" y="11"/>
                    <a:pt x="53" y="10"/>
                    <a:pt x="51" y="10"/>
                  </a:cubicBezTo>
                  <a:cubicBezTo>
                    <a:pt x="51" y="10"/>
                    <a:pt x="51" y="10"/>
                    <a:pt x="51" y="10"/>
                  </a:cubicBezTo>
                  <a:cubicBezTo>
                    <a:pt x="50" y="10"/>
                    <a:pt x="50" y="10"/>
                    <a:pt x="50" y="11"/>
                  </a:cubicBezTo>
                  <a:cubicBezTo>
                    <a:pt x="49" y="12"/>
                    <a:pt x="49" y="12"/>
                    <a:pt x="49" y="12"/>
                  </a:cubicBezTo>
                  <a:cubicBezTo>
                    <a:pt x="49" y="13"/>
                    <a:pt x="49" y="13"/>
                    <a:pt x="49" y="13"/>
                  </a:cubicBezTo>
                  <a:cubicBezTo>
                    <a:pt x="46" y="14"/>
                    <a:pt x="45" y="14"/>
                    <a:pt x="42" y="15"/>
                  </a:cubicBezTo>
                  <a:cubicBezTo>
                    <a:pt x="41" y="19"/>
                    <a:pt x="41" y="21"/>
                    <a:pt x="41" y="25"/>
                  </a:cubicBezTo>
                  <a:cubicBezTo>
                    <a:pt x="37" y="26"/>
                    <a:pt x="36" y="27"/>
                    <a:pt x="32" y="29"/>
                  </a:cubicBezTo>
                  <a:cubicBezTo>
                    <a:pt x="30" y="29"/>
                    <a:pt x="29" y="29"/>
                    <a:pt x="26" y="30"/>
                  </a:cubicBezTo>
                  <a:cubicBezTo>
                    <a:pt x="26" y="33"/>
                    <a:pt x="25" y="34"/>
                    <a:pt x="25" y="36"/>
                  </a:cubicBezTo>
                  <a:cubicBezTo>
                    <a:pt x="21" y="37"/>
                    <a:pt x="19" y="37"/>
                    <a:pt x="15" y="38"/>
                  </a:cubicBezTo>
                  <a:cubicBezTo>
                    <a:pt x="15" y="38"/>
                    <a:pt x="15" y="38"/>
                    <a:pt x="15" y="37"/>
                  </a:cubicBezTo>
                  <a:cubicBezTo>
                    <a:pt x="14" y="36"/>
                    <a:pt x="13" y="36"/>
                    <a:pt x="12" y="35"/>
                  </a:cubicBezTo>
                  <a:cubicBezTo>
                    <a:pt x="9" y="35"/>
                    <a:pt x="8" y="35"/>
                    <a:pt x="6" y="34"/>
                  </a:cubicBezTo>
                  <a:cubicBezTo>
                    <a:pt x="5" y="36"/>
                    <a:pt x="5" y="36"/>
                    <a:pt x="4" y="38"/>
                  </a:cubicBezTo>
                  <a:cubicBezTo>
                    <a:pt x="4" y="40"/>
                    <a:pt x="4" y="41"/>
                    <a:pt x="4" y="43"/>
                  </a:cubicBezTo>
                  <a:cubicBezTo>
                    <a:pt x="4" y="43"/>
                    <a:pt x="4" y="43"/>
                    <a:pt x="4" y="43"/>
                  </a:cubicBezTo>
                  <a:cubicBezTo>
                    <a:pt x="3" y="44"/>
                    <a:pt x="3" y="44"/>
                    <a:pt x="2" y="45"/>
                  </a:cubicBezTo>
                  <a:cubicBezTo>
                    <a:pt x="3" y="46"/>
                    <a:pt x="3" y="47"/>
                    <a:pt x="4" y="48"/>
                  </a:cubicBezTo>
                  <a:cubicBezTo>
                    <a:pt x="3" y="48"/>
                    <a:pt x="3" y="48"/>
                    <a:pt x="3" y="49"/>
                  </a:cubicBezTo>
                  <a:cubicBezTo>
                    <a:pt x="1" y="49"/>
                    <a:pt x="1" y="50"/>
                    <a:pt x="0" y="50"/>
                  </a:cubicBezTo>
                  <a:cubicBezTo>
                    <a:pt x="0" y="51"/>
                    <a:pt x="0" y="52"/>
                    <a:pt x="0" y="53"/>
                  </a:cubicBezTo>
                  <a:cubicBezTo>
                    <a:pt x="1" y="55"/>
                    <a:pt x="1" y="56"/>
                    <a:pt x="2" y="57"/>
                  </a:cubicBezTo>
                  <a:cubicBezTo>
                    <a:pt x="3" y="58"/>
                    <a:pt x="3" y="58"/>
                    <a:pt x="5" y="59"/>
                  </a:cubicBezTo>
                  <a:cubicBezTo>
                    <a:pt x="4" y="62"/>
                    <a:pt x="4" y="64"/>
                    <a:pt x="3" y="67"/>
                  </a:cubicBezTo>
                  <a:cubicBezTo>
                    <a:pt x="4" y="68"/>
                    <a:pt x="6" y="74"/>
                    <a:pt x="6" y="76"/>
                  </a:cubicBezTo>
                  <a:cubicBezTo>
                    <a:pt x="7" y="77"/>
                    <a:pt x="9" y="83"/>
                    <a:pt x="9" y="84"/>
                  </a:cubicBezTo>
                  <a:cubicBezTo>
                    <a:pt x="10" y="85"/>
                    <a:pt x="17" y="86"/>
                    <a:pt x="18" y="86"/>
                  </a:cubicBezTo>
                  <a:cubicBezTo>
                    <a:pt x="18" y="86"/>
                    <a:pt x="18" y="86"/>
                    <a:pt x="18" y="86"/>
                  </a:cubicBezTo>
                  <a:cubicBezTo>
                    <a:pt x="18" y="86"/>
                    <a:pt x="18" y="86"/>
                    <a:pt x="19" y="87"/>
                  </a:cubicBezTo>
                  <a:cubicBezTo>
                    <a:pt x="19" y="87"/>
                    <a:pt x="20" y="93"/>
                    <a:pt x="20" y="95"/>
                  </a:cubicBezTo>
                  <a:cubicBezTo>
                    <a:pt x="19" y="96"/>
                    <a:pt x="17" y="99"/>
                    <a:pt x="15" y="102"/>
                  </a:cubicBezTo>
                  <a:cubicBezTo>
                    <a:pt x="14" y="103"/>
                    <a:pt x="12" y="105"/>
                    <a:pt x="11" y="106"/>
                  </a:cubicBezTo>
                  <a:cubicBezTo>
                    <a:pt x="12" y="106"/>
                    <a:pt x="12" y="106"/>
                    <a:pt x="12" y="107"/>
                  </a:cubicBezTo>
                  <a:cubicBezTo>
                    <a:pt x="13" y="107"/>
                    <a:pt x="13" y="106"/>
                    <a:pt x="13" y="106"/>
                  </a:cubicBezTo>
                  <a:cubicBezTo>
                    <a:pt x="13" y="107"/>
                    <a:pt x="13" y="107"/>
                    <a:pt x="13" y="107"/>
                  </a:cubicBezTo>
                  <a:cubicBezTo>
                    <a:pt x="15" y="108"/>
                    <a:pt x="15" y="108"/>
                    <a:pt x="17" y="109"/>
                  </a:cubicBezTo>
                  <a:cubicBezTo>
                    <a:pt x="17" y="109"/>
                    <a:pt x="26" y="112"/>
                    <a:pt x="30" y="112"/>
                  </a:cubicBezTo>
                  <a:cubicBezTo>
                    <a:pt x="30" y="112"/>
                    <a:pt x="31" y="112"/>
                    <a:pt x="31" y="112"/>
                  </a:cubicBezTo>
                  <a:cubicBezTo>
                    <a:pt x="33" y="113"/>
                    <a:pt x="34" y="110"/>
                    <a:pt x="40" y="110"/>
                  </a:cubicBezTo>
                  <a:cubicBezTo>
                    <a:pt x="40" y="110"/>
                    <a:pt x="41" y="110"/>
                    <a:pt x="42" y="110"/>
                  </a:cubicBezTo>
                  <a:cubicBezTo>
                    <a:pt x="45" y="110"/>
                    <a:pt x="47" y="111"/>
                    <a:pt x="48" y="111"/>
                  </a:cubicBezTo>
                  <a:cubicBezTo>
                    <a:pt x="49" y="111"/>
                    <a:pt x="52" y="110"/>
                    <a:pt x="54" y="110"/>
                  </a:cubicBezTo>
                  <a:cubicBezTo>
                    <a:pt x="54" y="110"/>
                    <a:pt x="55" y="111"/>
                    <a:pt x="55" y="111"/>
                  </a:cubicBezTo>
                  <a:cubicBezTo>
                    <a:pt x="57" y="111"/>
                    <a:pt x="60" y="111"/>
                    <a:pt x="64" y="109"/>
                  </a:cubicBezTo>
                  <a:cubicBezTo>
                    <a:pt x="67" y="108"/>
                    <a:pt x="70" y="108"/>
                    <a:pt x="71" y="107"/>
                  </a:cubicBezTo>
                  <a:cubicBezTo>
                    <a:pt x="71" y="105"/>
                    <a:pt x="71" y="100"/>
                    <a:pt x="71" y="100"/>
                  </a:cubicBezTo>
                  <a:cubicBezTo>
                    <a:pt x="71" y="100"/>
                    <a:pt x="71" y="99"/>
                    <a:pt x="71" y="99"/>
                  </a:cubicBezTo>
                  <a:cubicBezTo>
                    <a:pt x="71" y="97"/>
                    <a:pt x="72" y="93"/>
                    <a:pt x="72" y="93"/>
                  </a:cubicBezTo>
                  <a:cubicBezTo>
                    <a:pt x="72" y="93"/>
                    <a:pt x="72" y="93"/>
                    <a:pt x="72" y="92"/>
                  </a:cubicBezTo>
                  <a:cubicBezTo>
                    <a:pt x="74" y="91"/>
                    <a:pt x="75" y="90"/>
                    <a:pt x="77" y="89"/>
                  </a:cubicBezTo>
                  <a:cubicBezTo>
                    <a:pt x="77" y="89"/>
                    <a:pt x="77" y="89"/>
                    <a:pt x="78" y="89"/>
                  </a:cubicBezTo>
                  <a:cubicBezTo>
                    <a:pt x="78" y="89"/>
                    <a:pt x="80" y="90"/>
                    <a:pt x="84" y="90"/>
                  </a:cubicBezTo>
                  <a:cubicBezTo>
                    <a:pt x="84" y="90"/>
                    <a:pt x="85" y="91"/>
                    <a:pt x="85" y="91"/>
                  </a:cubicBezTo>
                  <a:cubicBezTo>
                    <a:pt x="86" y="91"/>
                    <a:pt x="86" y="90"/>
                    <a:pt x="87" y="90"/>
                  </a:cubicBezTo>
                  <a:cubicBezTo>
                    <a:pt x="85" y="89"/>
                    <a:pt x="84" y="88"/>
                    <a:pt x="83" y="86"/>
                  </a:cubicBezTo>
                  <a:cubicBezTo>
                    <a:pt x="83" y="86"/>
                    <a:pt x="84" y="86"/>
                    <a:pt x="84" y="86"/>
                  </a:cubicBezTo>
                  <a:cubicBezTo>
                    <a:pt x="84" y="86"/>
                    <a:pt x="87" y="85"/>
                    <a:pt x="89" y="83"/>
                  </a:cubicBezTo>
                  <a:cubicBezTo>
                    <a:pt x="90" y="82"/>
                    <a:pt x="91" y="81"/>
                    <a:pt x="92" y="81"/>
                  </a:cubicBezTo>
                  <a:cubicBezTo>
                    <a:pt x="94" y="81"/>
                    <a:pt x="95" y="82"/>
                    <a:pt x="95" y="82"/>
                  </a:cubicBezTo>
                  <a:cubicBezTo>
                    <a:pt x="95" y="82"/>
                    <a:pt x="98" y="84"/>
                    <a:pt x="101" y="85"/>
                  </a:cubicBezTo>
                  <a:cubicBezTo>
                    <a:pt x="101" y="85"/>
                    <a:pt x="101" y="85"/>
                    <a:pt x="101" y="85"/>
                  </a:cubicBezTo>
                  <a:cubicBezTo>
                    <a:pt x="102" y="85"/>
                    <a:pt x="102" y="85"/>
                    <a:pt x="102" y="85"/>
                  </a:cubicBezTo>
                  <a:cubicBezTo>
                    <a:pt x="102" y="84"/>
                    <a:pt x="102" y="83"/>
                    <a:pt x="103" y="82"/>
                  </a:cubicBezTo>
                  <a:cubicBezTo>
                    <a:pt x="103" y="82"/>
                    <a:pt x="103" y="82"/>
                    <a:pt x="103" y="82"/>
                  </a:cubicBezTo>
                  <a:cubicBezTo>
                    <a:pt x="103" y="82"/>
                    <a:pt x="102" y="81"/>
                    <a:pt x="101" y="80"/>
                  </a:cubicBezTo>
                  <a:cubicBezTo>
                    <a:pt x="101" y="79"/>
                    <a:pt x="101" y="78"/>
                    <a:pt x="101" y="78"/>
                  </a:cubicBezTo>
                  <a:cubicBezTo>
                    <a:pt x="101" y="76"/>
                    <a:pt x="102" y="75"/>
                    <a:pt x="104" y="73"/>
                  </a:cubicBezTo>
                  <a:cubicBezTo>
                    <a:pt x="104" y="73"/>
                    <a:pt x="104" y="73"/>
                    <a:pt x="104" y="72"/>
                  </a:cubicBezTo>
                  <a:cubicBezTo>
                    <a:pt x="104" y="71"/>
                    <a:pt x="103" y="70"/>
                    <a:pt x="103" y="68"/>
                  </a:cubicBezTo>
                  <a:cubicBezTo>
                    <a:pt x="103" y="67"/>
                    <a:pt x="103" y="67"/>
                    <a:pt x="104" y="67"/>
                  </a:cubicBezTo>
                  <a:cubicBezTo>
                    <a:pt x="104" y="66"/>
                    <a:pt x="105" y="65"/>
                    <a:pt x="106" y="65"/>
                  </a:cubicBezTo>
                  <a:cubicBezTo>
                    <a:pt x="107" y="65"/>
                    <a:pt x="108" y="66"/>
                    <a:pt x="109" y="66"/>
                  </a:cubicBezTo>
                  <a:cubicBezTo>
                    <a:pt x="109" y="66"/>
                    <a:pt x="109" y="66"/>
                    <a:pt x="110" y="66"/>
                  </a:cubicBezTo>
                  <a:cubicBezTo>
                    <a:pt x="110" y="66"/>
                    <a:pt x="111" y="66"/>
                    <a:pt x="112" y="65"/>
                  </a:cubicBezTo>
                  <a:cubicBezTo>
                    <a:pt x="111" y="64"/>
                    <a:pt x="109" y="62"/>
                    <a:pt x="109" y="61"/>
                  </a:cubicBezTo>
                  <a:cubicBezTo>
                    <a:pt x="108" y="60"/>
                    <a:pt x="106" y="56"/>
                    <a:pt x="106" y="56"/>
                  </a:cubicBezTo>
                  <a:cubicBezTo>
                    <a:pt x="105" y="55"/>
                    <a:pt x="105" y="55"/>
                    <a:pt x="104" y="54"/>
                  </a:cubicBezTo>
                  <a:cubicBezTo>
                    <a:pt x="105" y="54"/>
                    <a:pt x="106" y="54"/>
                    <a:pt x="107" y="54"/>
                  </a:cubicBezTo>
                  <a:cubicBezTo>
                    <a:pt x="107" y="54"/>
                    <a:pt x="109" y="54"/>
                    <a:pt x="114" y="56"/>
                  </a:cubicBezTo>
                  <a:cubicBezTo>
                    <a:pt x="115" y="56"/>
                    <a:pt x="116" y="56"/>
                    <a:pt x="116" y="56"/>
                  </a:cubicBezTo>
                  <a:cubicBezTo>
                    <a:pt x="118" y="56"/>
                    <a:pt x="118" y="56"/>
                    <a:pt x="119" y="54"/>
                  </a:cubicBezTo>
                  <a:cubicBezTo>
                    <a:pt x="120" y="54"/>
                    <a:pt x="120" y="54"/>
                    <a:pt x="120" y="54"/>
                  </a:cubicBezTo>
                  <a:cubicBezTo>
                    <a:pt x="120" y="53"/>
                    <a:pt x="118" y="51"/>
                    <a:pt x="118" y="51"/>
                  </a:cubicBezTo>
                  <a:cubicBezTo>
                    <a:pt x="118" y="50"/>
                    <a:pt x="118" y="50"/>
                    <a:pt x="118" y="50"/>
                  </a:cubicBezTo>
                  <a:cubicBezTo>
                    <a:pt x="118" y="50"/>
                    <a:pt x="118" y="50"/>
                    <a:pt x="118" y="50"/>
                  </a:cubicBezTo>
                  <a:cubicBezTo>
                    <a:pt x="118" y="50"/>
                    <a:pt x="123" y="41"/>
                    <a:pt x="123" y="40"/>
                  </a:cubicBezTo>
                  <a:cubicBezTo>
                    <a:pt x="123" y="40"/>
                    <a:pt x="123" y="40"/>
                    <a:pt x="123" y="40"/>
                  </a:cubicBezTo>
                  <a:cubicBezTo>
                    <a:pt x="123" y="39"/>
                    <a:pt x="122" y="36"/>
                    <a:pt x="121" y="35"/>
                  </a:cubicBezTo>
                  <a:cubicBezTo>
                    <a:pt x="120" y="34"/>
                    <a:pt x="117" y="30"/>
                    <a:pt x="117" y="30"/>
                  </a:cubicBezTo>
                  <a:cubicBezTo>
                    <a:pt x="116" y="29"/>
                    <a:pt x="116" y="29"/>
                    <a:pt x="116" y="29"/>
                  </a:cubicBezTo>
                  <a:cubicBezTo>
                    <a:pt x="118" y="27"/>
                    <a:pt x="118" y="26"/>
                    <a:pt x="120" y="24"/>
                  </a:cubicBezTo>
                  <a:cubicBezTo>
                    <a:pt x="120" y="24"/>
                    <a:pt x="120" y="24"/>
                    <a:pt x="121" y="24"/>
                  </a:cubicBezTo>
                  <a:close/>
                </a:path>
              </a:pathLst>
            </a:custGeom>
            <a:solidFill>
              <a:srgbClr val="A7B3B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30" name="Freeform 30">
              <a:extLst>
                <a:ext uri="{FF2B5EF4-FFF2-40B4-BE49-F238E27FC236}">
                  <a16:creationId xmlns:a16="http://schemas.microsoft.com/office/drawing/2014/main" id="{DFDDE14E-7169-48FB-B552-F212A87A5CBD}"/>
                </a:ext>
              </a:extLst>
            </p:cNvPr>
            <p:cNvSpPr>
              <a:spLocks/>
            </p:cNvSpPr>
            <p:nvPr/>
          </p:nvSpPr>
          <p:spPr bwMode="auto">
            <a:xfrm>
              <a:off x="3767" y="2712"/>
              <a:ext cx="667" cy="654"/>
            </a:xfrm>
            <a:custGeom>
              <a:avLst/>
              <a:gdLst>
                <a:gd name="T0" fmla="*/ 102 w 173"/>
                <a:gd name="T1" fmla="*/ 163 h 169"/>
                <a:gd name="T2" fmla="*/ 115 w 173"/>
                <a:gd name="T3" fmla="*/ 161 h 169"/>
                <a:gd name="T4" fmla="*/ 120 w 173"/>
                <a:gd name="T5" fmla="*/ 158 h 169"/>
                <a:gd name="T6" fmla="*/ 106 w 173"/>
                <a:gd name="T7" fmla="*/ 141 h 169"/>
                <a:gd name="T8" fmla="*/ 97 w 173"/>
                <a:gd name="T9" fmla="*/ 131 h 169"/>
                <a:gd name="T10" fmla="*/ 107 w 173"/>
                <a:gd name="T11" fmla="*/ 113 h 169"/>
                <a:gd name="T12" fmla="*/ 128 w 173"/>
                <a:gd name="T13" fmla="*/ 111 h 169"/>
                <a:gd name="T14" fmla="*/ 138 w 173"/>
                <a:gd name="T15" fmla="*/ 92 h 169"/>
                <a:gd name="T16" fmla="*/ 151 w 173"/>
                <a:gd name="T17" fmla="*/ 77 h 169"/>
                <a:gd name="T18" fmla="*/ 151 w 173"/>
                <a:gd name="T19" fmla="*/ 60 h 169"/>
                <a:gd name="T20" fmla="*/ 139 w 173"/>
                <a:gd name="T21" fmla="*/ 47 h 169"/>
                <a:gd name="T22" fmla="*/ 139 w 173"/>
                <a:gd name="T23" fmla="*/ 43 h 169"/>
                <a:gd name="T24" fmla="*/ 136 w 173"/>
                <a:gd name="T25" fmla="*/ 39 h 169"/>
                <a:gd name="T26" fmla="*/ 136 w 173"/>
                <a:gd name="T27" fmla="*/ 28 h 169"/>
                <a:gd name="T28" fmla="*/ 152 w 173"/>
                <a:gd name="T29" fmla="*/ 31 h 169"/>
                <a:gd name="T30" fmla="*/ 173 w 173"/>
                <a:gd name="T31" fmla="*/ 22 h 169"/>
                <a:gd name="T32" fmla="*/ 162 w 173"/>
                <a:gd name="T33" fmla="*/ 16 h 169"/>
                <a:gd name="T34" fmla="*/ 155 w 173"/>
                <a:gd name="T35" fmla="*/ 13 h 169"/>
                <a:gd name="T36" fmla="*/ 147 w 173"/>
                <a:gd name="T37" fmla="*/ 5 h 169"/>
                <a:gd name="T38" fmla="*/ 137 w 173"/>
                <a:gd name="T39" fmla="*/ 1 h 169"/>
                <a:gd name="T40" fmla="*/ 114 w 173"/>
                <a:gd name="T41" fmla="*/ 4 h 169"/>
                <a:gd name="T42" fmla="*/ 105 w 173"/>
                <a:gd name="T43" fmla="*/ 8 h 169"/>
                <a:gd name="T44" fmla="*/ 109 w 173"/>
                <a:gd name="T45" fmla="*/ 22 h 169"/>
                <a:gd name="T46" fmla="*/ 106 w 173"/>
                <a:gd name="T47" fmla="*/ 36 h 169"/>
                <a:gd name="T48" fmla="*/ 97 w 173"/>
                <a:gd name="T49" fmla="*/ 40 h 169"/>
                <a:gd name="T50" fmla="*/ 98 w 173"/>
                <a:gd name="T51" fmla="*/ 47 h 169"/>
                <a:gd name="T52" fmla="*/ 93 w 173"/>
                <a:gd name="T53" fmla="*/ 51 h 169"/>
                <a:gd name="T54" fmla="*/ 90 w 173"/>
                <a:gd name="T55" fmla="*/ 49 h 169"/>
                <a:gd name="T56" fmla="*/ 89 w 173"/>
                <a:gd name="T57" fmla="*/ 57 h 169"/>
                <a:gd name="T58" fmla="*/ 89 w 173"/>
                <a:gd name="T59" fmla="*/ 62 h 169"/>
                <a:gd name="T60" fmla="*/ 88 w 173"/>
                <a:gd name="T61" fmla="*/ 67 h 169"/>
                <a:gd name="T62" fmla="*/ 78 w 173"/>
                <a:gd name="T63" fmla="*/ 66 h 169"/>
                <a:gd name="T64" fmla="*/ 75 w 173"/>
                <a:gd name="T65" fmla="*/ 66 h 169"/>
                <a:gd name="T66" fmla="*/ 73 w 173"/>
                <a:gd name="T67" fmla="*/ 73 h 169"/>
                <a:gd name="T68" fmla="*/ 62 w 173"/>
                <a:gd name="T69" fmla="*/ 73 h 169"/>
                <a:gd name="T70" fmla="*/ 57 w 173"/>
                <a:gd name="T71" fmla="*/ 81 h 169"/>
                <a:gd name="T72" fmla="*/ 57 w 173"/>
                <a:gd name="T73" fmla="*/ 91 h 169"/>
                <a:gd name="T74" fmla="*/ 38 w 173"/>
                <a:gd name="T75" fmla="*/ 95 h 169"/>
                <a:gd name="T76" fmla="*/ 31 w 173"/>
                <a:gd name="T77" fmla="*/ 95 h 169"/>
                <a:gd name="T78" fmla="*/ 15 w 173"/>
                <a:gd name="T79" fmla="*/ 97 h 169"/>
                <a:gd name="T80" fmla="*/ 8 w 173"/>
                <a:gd name="T81" fmla="*/ 103 h 169"/>
                <a:gd name="T82" fmla="*/ 19 w 173"/>
                <a:gd name="T83" fmla="*/ 111 h 169"/>
                <a:gd name="T84" fmla="*/ 26 w 173"/>
                <a:gd name="T85" fmla="*/ 131 h 169"/>
                <a:gd name="T86" fmla="*/ 16 w 173"/>
                <a:gd name="T87" fmla="*/ 136 h 169"/>
                <a:gd name="T88" fmla="*/ 11 w 173"/>
                <a:gd name="T89" fmla="*/ 140 h 169"/>
                <a:gd name="T90" fmla="*/ 20 w 173"/>
                <a:gd name="T91" fmla="*/ 149 h 169"/>
                <a:gd name="T92" fmla="*/ 45 w 173"/>
                <a:gd name="T93" fmla="*/ 149 h 169"/>
                <a:gd name="T94" fmla="*/ 65 w 173"/>
                <a:gd name="T95" fmla="*/ 145 h 169"/>
                <a:gd name="T96" fmla="*/ 75 w 173"/>
                <a:gd name="T97" fmla="*/ 158 h 169"/>
                <a:gd name="T98" fmla="*/ 86 w 173"/>
                <a:gd name="T99" fmla="*/ 169 h 169"/>
                <a:gd name="T100" fmla="*/ 92 w 173"/>
                <a:gd name="T101" fmla="*/ 166 h 1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73" h="169">
                  <a:moveTo>
                    <a:pt x="92" y="166"/>
                  </a:moveTo>
                  <a:cubicBezTo>
                    <a:pt x="93" y="164"/>
                    <a:pt x="93" y="163"/>
                    <a:pt x="93" y="162"/>
                  </a:cubicBezTo>
                  <a:cubicBezTo>
                    <a:pt x="96" y="162"/>
                    <a:pt x="98" y="162"/>
                    <a:pt x="102" y="163"/>
                  </a:cubicBezTo>
                  <a:cubicBezTo>
                    <a:pt x="105" y="163"/>
                    <a:pt x="106" y="163"/>
                    <a:pt x="108" y="164"/>
                  </a:cubicBezTo>
                  <a:cubicBezTo>
                    <a:pt x="110" y="162"/>
                    <a:pt x="112" y="161"/>
                    <a:pt x="114" y="160"/>
                  </a:cubicBezTo>
                  <a:cubicBezTo>
                    <a:pt x="114" y="160"/>
                    <a:pt x="114" y="160"/>
                    <a:pt x="115" y="161"/>
                  </a:cubicBezTo>
                  <a:cubicBezTo>
                    <a:pt x="116" y="162"/>
                    <a:pt x="116" y="162"/>
                    <a:pt x="117" y="163"/>
                  </a:cubicBezTo>
                  <a:cubicBezTo>
                    <a:pt x="118" y="163"/>
                    <a:pt x="118" y="163"/>
                    <a:pt x="119" y="162"/>
                  </a:cubicBezTo>
                  <a:cubicBezTo>
                    <a:pt x="119" y="161"/>
                    <a:pt x="119" y="160"/>
                    <a:pt x="120" y="158"/>
                  </a:cubicBezTo>
                  <a:cubicBezTo>
                    <a:pt x="117" y="154"/>
                    <a:pt x="116" y="152"/>
                    <a:pt x="114" y="148"/>
                  </a:cubicBezTo>
                  <a:cubicBezTo>
                    <a:pt x="112" y="147"/>
                    <a:pt x="111" y="147"/>
                    <a:pt x="108" y="147"/>
                  </a:cubicBezTo>
                  <a:cubicBezTo>
                    <a:pt x="108" y="145"/>
                    <a:pt x="107" y="144"/>
                    <a:pt x="106" y="141"/>
                  </a:cubicBezTo>
                  <a:cubicBezTo>
                    <a:pt x="106" y="139"/>
                    <a:pt x="106" y="138"/>
                    <a:pt x="106" y="135"/>
                  </a:cubicBezTo>
                  <a:cubicBezTo>
                    <a:pt x="106" y="135"/>
                    <a:pt x="104" y="135"/>
                    <a:pt x="103" y="135"/>
                  </a:cubicBezTo>
                  <a:cubicBezTo>
                    <a:pt x="101" y="134"/>
                    <a:pt x="98" y="134"/>
                    <a:pt x="97" y="131"/>
                  </a:cubicBezTo>
                  <a:cubicBezTo>
                    <a:pt x="98" y="128"/>
                    <a:pt x="100" y="123"/>
                    <a:pt x="101" y="122"/>
                  </a:cubicBezTo>
                  <a:cubicBezTo>
                    <a:pt x="102" y="120"/>
                    <a:pt x="106" y="114"/>
                    <a:pt x="106" y="114"/>
                  </a:cubicBezTo>
                  <a:cubicBezTo>
                    <a:pt x="107" y="114"/>
                    <a:pt x="107" y="114"/>
                    <a:pt x="107" y="113"/>
                  </a:cubicBezTo>
                  <a:cubicBezTo>
                    <a:pt x="110" y="115"/>
                    <a:pt x="111" y="116"/>
                    <a:pt x="113" y="118"/>
                  </a:cubicBezTo>
                  <a:cubicBezTo>
                    <a:pt x="117" y="118"/>
                    <a:pt x="119" y="117"/>
                    <a:pt x="122" y="117"/>
                  </a:cubicBezTo>
                  <a:cubicBezTo>
                    <a:pt x="125" y="114"/>
                    <a:pt x="126" y="113"/>
                    <a:pt x="128" y="111"/>
                  </a:cubicBezTo>
                  <a:cubicBezTo>
                    <a:pt x="129" y="108"/>
                    <a:pt x="130" y="107"/>
                    <a:pt x="132" y="104"/>
                  </a:cubicBezTo>
                  <a:cubicBezTo>
                    <a:pt x="134" y="103"/>
                    <a:pt x="135" y="102"/>
                    <a:pt x="137" y="101"/>
                  </a:cubicBezTo>
                  <a:cubicBezTo>
                    <a:pt x="137" y="97"/>
                    <a:pt x="138" y="95"/>
                    <a:pt x="138" y="92"/>
                  </a:cubicBezTo>
                  <a:cubicBezTo>
                    <a:pt x="141" y="90"/>
                    <a:pt x="142" y="90"/>
                    <a:pt x="145" y="88"/>
                  </a:cubicBezTo>
                  <a:cubicBezTo>
                    <a:pt x="144" y="87"/>
                    <a:pt x="144" y="86"/>
                    <a:pt x="144" y="84"/>
                  </a:cubicBezTo>
                  <a:cubicBezTo>
                    <a:pt x="147" y="82"/>
                    <a:pt x="148" y="80"/>
                    <a:pt x="151" y="77"/>
                  </a:cubicBezTo>
                  <a:cubicBezTo>
                    <a:pt x="149" y="73"/>
                    <a:pt x="148" y="71"/>
                    <a:pt x="146" y="67"/>
                  </a:cubicBezTo>
                  <a:cubicBezTo>
                    <a:pt x="150" y="65"/>
                    <a:pt x="152" y="65"/>
                    <a:pt x="156" y="63"/>
                  </a:cubicBezTo>
                  <a:cubicBezTo>
                    <a:pt x="154" y="62"/>
                    <a:pt x="153" y="61"/>
                    <a:pt x="151" y="60"/>
                  </a:cubicBezTo>
                  <a:cubicBezTo>
                    <a:pt x="150" y="58"/>
                    <a:pt x="149" y="57"/>
                    <a:pt x="147" y="54"/>
                  </a:cubicBezTo>
                  <a:cubicBezTo>
                    <a:pt x="146" y="54"/>
                    <a:pt x="145" y="54"/>
                    <a:pt x="144" y="53"/>
                  </a:cubicBezTo>
                  <a:cubicBezTo>
                    <a:pt x="142" y="51"/>
                    <a:pt x="141" y="50"/>
                    <a:pt x="139" y="47"/>
                  </a:cubicBezTo>
                  <a:cubicBezTo>
                    <a:pt x="139" y="47"/>
                    <a:pt x="139" y="47"/>
                    <a:pt x="140" y="47"/>
                  </a:cubicBezTo>
                  <a:cubicBezTo>
                    <a:pt x="140" y="47"/>
                    <a:pt x="140" y="46"/>
                    <a:pt x="141" y="46"/>
                  </a:cubicBezTo>
                  <a:cubicBezTo>
                    <a:pt x="140" y="45"/>
                    <a:pt x="139" y="44"/>
                    <a:pt x="139" y="43"/>
                  </a:cubicBezTo>
                  <a:cubicBezTo>
                    <a:pt x="139" y="43"/>
                    <a:pt x="139" y="42"/>
                    <a:pt x="139" y="42"/>
                  </a:cubicBezTo>
                  <a:cubicBezTo>
                    <a:pt x="139" y="41"/>
                    <a:pt x="139" y="40"/>
                    <a:pt x="140" y="40"/>
                  </a:cubicBezTo>
                  <a:cubicBezTo>
                    <a:pt x="138" y="39"/>
                    <a:pt x="138" y="39"/>
                    <a:pt x="136" y="39"/>
                  </a:cubicBezTo>
                  <a:cubicBezTo>
                    <a:pt x="135" y="37"/>
                    <a:pt x="135" y="36"/>
                    <a:pt x="134" y="33"/>
                  </a:cubicBezTo>
                  <a:cubicBezTo>
                    <a:pt x="134" y="31"/>
                    <a:pt x="135" y="30"/>
                    <a:pt x="135" y="28"/>
                  </a:cubicBezTo>
                  <a:cubicBezTo>
                    <a:pt x="135" y="28"/>
                    <a:pt x="136" y="28"/>
                    <a:pt x="136" y="28"/>
                  </a:cubicBezTo>
                  <a:cubicBezTo>
                    <a:pt x="136" y="28"/>
                    <a:pt x="139" y="27"/>
                    <a:pt x="142" y="27"/>
                  </a:cubicBezTo>
                  <a:cubicBezTo>
                    <a:pt x="143" y="27"/>
                    <a:pt x="144" y="27"/>
                    <a:pt x="145" y="28"/>
                  </a:cubicBezTo>
                  <a:cubicBezTo>
                    <a:pt x="147" y="29"/>
                    <a:pt x="152" y="31"/>
                    <a:pt x="152" y="31"/>
                  </a:cubicBezTo>
                  <a:cubicBezTo>
                    <a:pt x="153" y="31"/>
                    <a:pt x="161" y="30"/>
                    <a:pt x="162" y="30"/>
                  </a:cubicBezTo>
                  <a:cubicBezTo>
                    <a:pt x="164" y="29"/>
                    <a:pt x="165" y="28"/>
                    <a:pt x="168" y="26"/>
                  </a:cubicBezTo>
                  <a:cubicBezTo>
                    <a:pt x="170" y="25"/>
                    <a:pt x="171" y="24"/>
                    <a:pt x="173" y="22"/>
                  </a:cubicBezTo>
                  <a:cubicBezTo>
                    <a:pt x="171" y="22"/>
                    <a:pt x="171" y="21"/>
                    <a:pt x="169" y="21"/>
                  </a:cubicBezTo>
                  <a:cubicBezTo>
                    <a:pt x="167" y="19"/>
                    <a:pt x="166" y="19"/>
                    <a:pt x="163" y="17"/>
                  </a:cubicBezTo>
                  <a:cubicBezTo>
                    <a:pt x="163" y="17"/>
                    <a:pt x="162" y="17"/>
                    <a:pt x="162" y="16"/>
                  </a:cubicBezTo>
                  <a:cubicBezTo>
                    <a:pt x="160" y="17"/>
                    <a:pt x="160" y="17"/>
                    <a:pt x="158" y="17"/>
                  </a:cubicBezTo>
                  <a:cubicBezTo>
                    <a:pt x="157" y="16"/>
                    <a:pt x="156" y="15"/>
                    <a:pt x="155" y="13"/>
                  </a:cubicBezTo>
                  <a:cubicBezTo>
                    <a:pt x="155" y="13"/>
                    <a:pt x="155" y="13"/>
                    <a:pt x="155" y="13"/>
                  </a:cubicBezTo>
                  <a:cubicBezTo>
                    <a:pt x="154" y="11"/>
                    <a:pt x="154" y="10"/>
                    <a:pt x="154" y="8"/>
                  </a:cubicBezTo>
                  <a:cubicBezTo>
                    <a:pt x="152" y="7"/>
                    <a:pt x="152" y="6"/>
                    <a:pt x="150" y="5"/>
                  </a:cubicBezTo>
                  <a:cubicBezTo>
                    <a:pt x="149" y="5"/>
                    <a:pt x="149" y="5"/>
                    <a:pt x="147" y="5"/>
                  </a:cubicBezTo>
                  <a:cubicBezTo>
                    <a:pt x="146" y="3"/>
                    <a:pt x="145" y="3"/>
                    <a:pt x="143" y="2"/>
                  </a:cubicBezTo>
                  <a:cubicBezTo>
                    <a:pt x="141" y="1"/>
                    <a:pt x="139" y="1"/>
                    <a:pt x="137" y="0"/>
                  </a:cubicBezTo>
                  <a:cubicBezTo>
                    <a:pt x="137" y="1"/>
                    <a:pt x="137" y="1"/>
                    <a:pt x="137" y="1"/>
                  </a:cubicBezTo>
                  <a:cubicBezTo>
                    <a:pt x="134" y="2"/>
                    <a:pt x="133" y="3"/>
                    <a:pt x="131" y="4"/>
                  </a:cubicBezTo>
                  <a:cubicBezTo>
                    <a:pt x="127" y="4"/>
                    <a:pt x="125" y="3"/>
                    <a:pt x="120" y="3"/>
                  </a:cubicBezTo>
                  <a:cubicBezTo>
                    <a:pt x="118" y="3"/>
                    <a:pt x="117" y="3"/>
                    <a:pt x="114" y="4"/>
                  </a:cubicBezTo>
                  <a:cubicBezTo>
                    <a:pt x="112" y="5"/>
                    <a:pt x="111" y="6"/>
                    <a:pt x="109" y="8"/>
                  </a:cubicBezTo>
                  <a:cubicBezTo>
                    <a:pt x="109" y="8"/>
                    <a:pt x="109" y="8"/>
                    <a:pt x="109" y="8"/>
                  </a:cubicBezTo>
                  <a:cubicBezTo>
                    <a:pt x="107" y="8"/>
                    <a:pt x="107" y="8"/>
                    <a:pt x="105" y="8"/>
                  </a:cubicBezTo>
                  <a:cubicBezTo>
                    <a:pt x="104" y="9"/>
                    <a:pt x="104" y="10"/>
                    <a:pt x="103" y="11"/>
                  </a:cubicBezTo>
                  <a:cubicBezTo>
                    <a:pt x="104" y="12"/>
                    <a:pt x="106" y="15"/>
                    <a:pt x="107" y="16"/>
                  </a:cubicBezTo>
                  <a:cubicBezTo>
                    <a:pt x="109" y="18"/>
                    <a:pt x="109" y="21"/>
                    <a:pt x="109" y="22"/>
                  </a:cubicBezTo>
                  <a:cubicBezTo>
                    <a:pt x="109" y="23"/>
                    <a:pt x="109" y="23"/>
                    <a:pt x="109" y="23"/>
                  </a:cubicBezTo>
                  <a:cubicBezTo>
                    <a:pt x="109" y="24"/>
                    <a:pt x="106" y="30"/>
                    <a:pt x="105" y="32"/>
                  </a:cubicBezTo>
                  <a:cubicBezTo>
                    <a:pt x="105" y="33"/>
                    <a:pt x="106" y="34"/>
                    <a:pt x="106" y="36"/>
                  </a:cubicBezTo>
                  <a:cubicBezTo>
                    <a:pt x="106" y="36"/>
                    <a:pt x="106" y="37"/>
                    <a:pt x="105" y="38"/>
                  </a:cubicBezTo>
                  <a:cubicBezTo>
                    <a:pt x="104" y="39"/>
                    <a:pt x="103" y="40"/>
                    <a:pt x="100" y="40"/>
                  </a:cubicBezTo>
                  <a:cubicBezTo>
                    <a:pt x="99" y="40"/>
                    <a:pt x="99" y="40"/>
                    <a:pt x="97" y="40"/>
                  </a:cubicBezTo>
                  <a:cubicBezTo>
                    <a:pt x="95" y="39"/>
                    <a:pt x="94" y="39"/>
                    <a:pt x="93" y="39"/>
                  </a:cubicBezTo>
                  <a:cubicBezTo>
                    <a:pt x="94" y="40"/>
                    <a:pt x="95" y="41"/>
                    <a:pt x="95" y="42"/>
                  </a:cubicBezTo>
                  <a:cubicBezTo>
                    <a:pt x="95" y="42"/>
                    <a:pt x="98" y="47"/>
                    <a:pt x="98" y="47"/>
                  </a:cubicBezTo>
                  <a:cubicBezTo>
                    <a:pt x="99" y="47"/>
                    <a:pt x="99" y="47"/>
                    <a:pt x="99" y="47"/>
                  </a:cubicBezTo>
                  <a:cubicBezTo>
                    <a:pt x="99" y="48"/>
                    <a:pt x="98" y="48"/>
                    <a:pt x="98" y="48"/>
                  </a:cubicBezTo>
                  <a:cubicBezTo>
                    <a:pt x="98" y="48"/>
                    <a:pt x="97" y="51"/>
                    <a:pt x="93" y="51"/>
                  </a:cubicBezTo>
                  <a:cubicBezTo>
                    <a:pt x="93" y="51"/>
                    <a:pt x="93" y="51"/>
                    <a:pt x="93" y="50"/>
                  </a:cubicBezTo>
                  <a:cubicBezTo>
                    <a:pt x="91" y="50"/>
                    <a:pt x="90" y="50"/>
                    <a:pt x="90" y="49"/>
                  </a:cubicBezTo>
                  <a:cubicBezTo>
                    <a:pt x="90" y="49"/>
                    <a:pt x="90" y="49"/>
                    <a:pt x="90" y="49"/>
                  </a:cubicBezTo>
                  <a:cubicBezTo>
                    <a:pt x="90" y="49"/>
                    <a:pt x="90" y="50"/>
                    <a:pt x="90" y="50"/>
                  </a:cubicBezTo>
                  <a:cubicBezTo>
                    <a:pt x="90" y="51"/>
                    <a:pt x="90" y="53"/>
                    <a:pt x="90" y="54"/>
                  </a:cubicBezTo>
                  <a:cubicBezTo>
                    <a:pt x="90" y="55"/>
                    <a:pt x="90" y="56"/>
                    <a:pt x="89" y="57"/>
                  </a:cubicBezTo>
                  <a:cubicBezTo>
                    <a:pt x="88" y="58"/>
                    <a:pt x="87" y="59"/>
                    <a:pt x="87" y="60"/>
                  </a:cubicBezTo>
                  <a:cubicBezTo>
                    <a:pt x="87" y="60"/>
                    <a:pt x="87" y="61"/>
                    <a:pt x="88" y="61"/>
                  </a:cubicBezTo>
                  <a:cubicBezTo>
                    <a:pt x="88" y="62"/>
                    <a:pt x="88" y="62"/>
                    <a:pt x="89" y="62"/>
                  </a:cubicBezTo>
                  <a:cubicBezTo>
                    <a:pt x="89" y="63"/>
                    <a:pt x="90" y="63"/>
                    <a:pt x="90" y="64"/>
                  </a:cubicBezTo>
                  <a:cubicBezTo>
                    <a:pt x="90" y="65"/>
                    <a:pt x="89" y="65"/>
                    <a:pt x="89" y="66"/>
                  </a:cubicBezTo>
                  <a:cubicBezTo>
                    <a:pt x="89" y="66"/>
                    <a:pt x="88" y="67"/>
                    <a:pt x="88" y="67"/>
                  </a:cubicBezTo>
                  <a:cubicBezTo>
                    <a:pt x="88" y="68"/>
                    <a:pt x="87" y="70"/>
                    <a:pt x="85" y="70"/>
                  </a:cubicBezTo>
                  <a:cubicBezTo>
                    <a:pt x="85" y="70"/>
                    <a:pt x="85" y="69"/>
                    <a:pt x="84" y="69"/>
                  </a:cubicBezTo>
                  <a:cubicBezTo>
                    <a:pt x="81" y="68"/>
                    <a:pt x="78" y="66"/>
                    <a:pt x="78" y="66"/>
                  </a:cubicBezTo>
                  <a:cubicBezTo>
                    <a:pt x="78" y="66"/>
                    <a:pt x="77" y="66"/>
                    <a:pt x="77" y="66"/>
                  </a:cubicBezTo>
                  <a:cubicBezTo>
                    <a:pt x="77" y="65"/>
                    <a:pt x="77" y="65"/>
                    <a:pt x="76" y="65"/>
                  </a:cubicBezTo>
                  <a:cubicBezTo>
                    <a:pt x="76" y="65"/>
                    <a:pt x="76" y="65"/>
                    <a:pt x="75" y="66"/>
                  </a:cubicBezTo>
                  <a:cubicBezTo>
                    <a:pt x="73" y="68"/>
                    <a:pt x="72" y="69"/>
                    <a:pt x="71" y="69"/>
                  </a:cubicBezTo>
                  <a:cubicBezTo>
                    <a:pt x="72" y="70"/>
                    <a:pt x="72" y="71"/>
                    <a:pt x="74" y="72"/>
                  </a:cubicBezTo>
                  <a:cubicBezTo>
                    <a:pt x="73" y="73"/>
                    <a:pt x="73" y="73"/>
                    <a:pt x="73" y="73"/>
                  </a:cubicBezTo>
                  <a:cubicBezTo>
                    <a:pt x="73" y="73"/>
                    <a:pt x="72" y="75"/>
                    <a:pt x="69" y="75"/>
                  </a:cubicBezTo>
                  <a:cubicBezTo>
                    <a:pt x="68" y="75"/>
                    <a:pt x="68" y="75"/>
                    <a:pt x="67" y="75"/>
                  </a:cubicBezTo>
                  <a:cubicBezTo>
                    <a:pt x="64" y="74"/>
                    <a:pt x="62" y="74"/>
                    <a:pt x="62" y="73"/>
                  </a:cubicBezTo>
                  <a:cubicBezTo>
                    <a:pt x="60" y="74"/>
                    <a:pt x="60" y="75"/>
                    <a:pt x="58" y="76"/>
                  </a:cubicBezTo>
                  <a:cubicBezTo>
                    <a:pt x="58" y="77"/>
                    <a:pt x="57" y="80"/>
                    <a:pt x="57" y="81"/>
                  </a:cubicBezTo>
                  <a:cubicBezTo>
                    <a:pt x="57" y="81"/>
                    <a:pt x="57" y="81"/>
                    <a:pt x="57" y="81"/>
                  </a:cubicBezTo>
                  <a:cubicBezTo>
                    <a:pt x="58" y="83"/>
                    <a:pt x="57" y="90"/>
                    <a:pt x="57" y="90"/>
                  </a:cubicBezTo>
                  <a:cubicBezTo>
                    <a:pt x="57" y="90"/>
                    <a:pt x="57" y="91"/>
                    <a:pt x="57" y="91"/>
                  </a:cubicBezTo>
                  <a:cubicBezTo>
                    <a:pt x="57" y="91"/>
                    <a:pt x="57" y="91"/>
                    <a:pt x="57" y="91"/>
                  </a:cubicBezTo>
                  <a:cubicBezTo>
                    <a:pt x="57" y="91"/>
                    <a:pt x="53" y="92"/>
                    <a:pt x="49" y="94"/>
                  </a:cubicBezTo>
                  <a:cubicBezTo>
                    <a:pt x="45" y="95"/>
                    <a:pt x="41" y="95"/>
                    <a:pt x="39" y="95"/>
                  </a:cubicBezTo>
                  <a:cubicBezTo>
                    <a:pt x="39" y="95"/>
                    <a:pt x="38" y="95"/>
                    <a:pt x="38" y="95"/>
                  </a:cubicBezTo>
                  <a:cubicBezTo>
                    <a:pt x="36" y="95"/>
                    <a:pt x="32" y="95"/>
                    <a:pt x="32" y="95"/>
                  </a:cubicBezTo>
                  <a:cubicBezTo>
                    <a:pt x="32" y="95"/>
                    <a:pt x="32" y="95"/>
                    <a:pt x="31" y="95"/>
                  </a:cubicBezTo>
                  <a:cubicBezTo>
                    <a:pt x="31" y="95"/>
                    <a:pt x="31" y="95"/>
                    <a:pt x="31" y="95"/>
                  </a:cubicBezTo>
                  <a:cubicBezTo>
                    <a:pt x="31" y="95"/>
                    <a:pt x="30" y="94"/>
                    <a:pt x="26" y="94"/>
                  </a:cubicBezTo>
                  <a:cubicBezTo>
                    <a:pt x="25" y="94"/>
                    <a:pt x="24" y="94"/>
                    <a:pt x="24" y="94"/>
                  </a:cubicBezTo>
                  <a:cubicBezTo>
                    <a:pt x="19" y="94"/>
                    <a:pt x="19" y="96"/>
                    <a:pt x="15" y="97"/>
                  </a:cubicBezTo>
                  <a:cubicBezTo>
                    <a:pt x="14" y="97"/>
                    <a:pt x="14" y="97"/>
                    <a:pt x="14" y="96"/>
                  </a:cubicBezTo>
                  <a:cubicBezTo>
                    <a:pt x="9" y="96"/>
                    <a:pt x="0" y="93"/>
                    <a:pt x="0" y="93"/>
                  </a:cubicBezTo>
                  <a:cubicBezTo>
                    <a:pt x="3" y="97"/>
                    <a:pt x="5" y="99"/>
                    <a:pt x="8" y="103"/>
                  </a:cubicBezTo>
                  <a:cubicBezTo>
                    <a:pt x="13" y="105"/>
                    <a:pt x="15" y="106"/>
                    <a:pt x="19" y="108"/>
                  </a:cubicBezTo>
                  <a:cubicBezTo>
                    <a:pt x="19" y="109"/>
                    <a:pt x="19" y="109"/>
                    <a:pt x="19" y="109"/>
                  </a:cubicBezTo>
                  <a:cubicBezTo>
                    <a:pt x="19" y="110"/>
                    <a:pt x="19" y="110"/>
                    <a:pt x="19" y="111"/>
                  </a:cubicBezTo>
                  <a:cubicBezTo>
                    <a:pt x="20" y="114"/>
                    <a:pt x="20" y="116"/>
                    <a:pt x="20" y="119"/>
                  </a:cubicBezTo>
                  <a:cubicBezTo>
                    <a:pt x="23" y="120"/>
                    <a:pt x="24" y="121"/>
                    <a:pt x="26" y="122"/>
                  </a:cubicBezTo>
                  <a:cubicBezTo>
                    <a:pt x="26" y="126"/>
                    <a:pt x="26" y="127"/>
                    <a:pt x="26" y="131"/>
                  </a:cubicBezTo>
                  <a:cubicBezTo>
                    <a:pt x="25" y="131"/>
                    <a:pt x="25" y="131"/>
                    <a:pt x="25" y="131"/>
                  </a:cubicBezTo>
                  <a:cubicBezTo>
                    <a:pt x="23" y="131"/>
                    <a:pt x="23" y="131"/>
                    <a:pt x="21" y="132"/>
                  </a:cubicBezTo>
                  <a:cubicBezTo>
                    <a:pt x="19" y="133"/>
                    <a:pt x="18" y="134"/>
                    <a:pt x="16" y="136"/>
                  </a:cubicBezTo>
                  <a:cubicBezTo>
                    <a:pt x="16" y="136"/>
                    <a:pt x="16" y="136"/>
                    <a:pt x="16" y="136"/>
                  </a:cubicBezTo>
                  <a:cubicBezTo>
                    <a:pt x="14" y="136"/>
                    <a:pt x="13" y="135"/>
                    <a:pt x="12" y="135"/>
                  </a:cubicBezTo>
                  <a:cubicBezTo>
                    <a:pt x="11" y="137"/>
                    <a:pt x="11" y="138"/>
                    <a:pt x="11" y="140"/>
                  </a:cubicBezTo>
                  <a:cubicBezTo>
                    <a:pt x="10" y="144"/>
                    <a:pt x="10" y="146"/>
                    <a:pt x="10" y="150"/>
                  </a:cubicBezTo>
                  <a:cubicBezTo>
                    <a:pt x="11" y="150"/>
                    <a:pt x="12" y="150"/>
                    <a:pt x="12" y="150"/>
                  </a:cubicBezTo>
                  <a:cubicBezTo>
                    <a:pt x="14" y="149"/>
                    <a:pt x="17" y="149"/>
                    <a:pt x="20" y="149"/>
                  </a:cubicBezTo>
                  <a:cubicBezTo>
                    <a:pt x="23" y="148"/>
                    <a:pt x="29" y="149"/>
                    <a:pt x="29" y="149"/>
                  </a:cubicBezTo>
                  <a:cubicBezTo>
                    <a:pt x="29" y="149"/>
                    <a:pt x="30" y="147"/>
                    <a:pt x="33" y="147"/>
                  </a:cubicBezTo>
                  <a:cubicBezTo>
                    <a:pt x="35" y="147"/>
                    <a:pt x="45" y="149"/>
                    <a:pt x="45" y="149"/>
                  </a:cubicBezTo>
                  <a:cubicBezTo>
                    <a:pt x="47" y="149"/>
                    <a:pt x="48" y="149"/>
                    <a:pt x="51" y="148"/>
                  </a:cubicBezTo>
                  <a:cubicBezTo>
                    <a:pt x="55" y="148"/>
                    <a:pt x="57" y="147"/>
                    <a:pt x="60" y="147"/>
                  </a:cubicBezTo>
                  <a:cubicBezTo>
                    <a:pt x="62" y="146"/>
                    <a:pt x="63" y="146"/>
                    <a:pt x="65" y="145"/>
                  </a:cubicBezTo>
                  <a:cubicBezTo>
                    <a:pt x="65" y="145"/>
                    <a:pt x="67" y="147"/>
                    <a:pt x="67" y="148"/>
                  </a:cubicBezTo>
                  <a:cubicBezTo>
                    <a:pt x="68" y="149"/>
                    <a:pt x="67" y="153"/>
                    <a:pt x="69" y="155"/>
                  </a:cubicBezTo>
                  <a:cubicBezTo>
                    <a:pt x="71" y="156"/>
                    <a:pt x="73" y="154"/>
                    <a:pt x="75" y="158"/>
                  </a:cubicBezTo>
                  <a:cubicBezTo>
                    <a:pt x="77" y="161"/>
                    <a:pt x="76" y="164"/>
                    <a:pt x="77" y="165"/>
                  </a:cubicBezTo>
                  <a:cubicBezTo>
                    <a:pt x="77" y="166"/>
                    <a:pt x="83" y="169"/>
                    <a:pt x="83" y="169"/>
                  </a:cubicBezTo>
                  <a:cubicBezTo>
                    <a:pt x="83" y="169"/>
                    <a:pt x="85" y="169"/>
                    <a:pt x="86" y="169"/>
                  </a:cubicBezTo>
                  <a:cubicBezTo>
                    <a:pt x="87" y="168"/>
                    <a:pt x="87" y="167"/>
                    <a:pt x="88" y="166"/>
                  </a:cubicBezTo>
                  <a:cubicBezTo>
                    <a:pt x="88" y="166"/>
                    <a:pt x="88" y="166"/>
                    <a:pt x="88" y="166"/>
                  </a:cubicBezTo>
                  <a:cubicBezTo>
                    <a:pt x="90" y="166"/>
                    <a:pt x="91" y="166"/>
                    <a:pt x="92" y="166"/>
                  </a:cubicBezTo>
                  <a:close/>
                </a:path>
              </a:pathLst>
            </a:custGeom>
            <a:solidFill>
              <a:srgbClr val="A7B3B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31" name="Freeform 31">
              <a:extLst>
                <a:ext uri="{FF2B5EF4-FFF2-40B4-BE49-F238E27FC236}">
                  <a16:creationId xmlns:a16="http://schemas.microsoft.com/office/drawing/2014/main" id="{E16003BB-DEFA-44F8-AB29-9727B756007F}"/>
                </a:ext>
              </a:extLst>
            </p:cNvPr>
            <p:cNvSpPr>
              <a:spLocks/>
            </p:cNvSpPr>
            <p:nvPr/>
          </p:nvSpPr>
          <p:spPr bwMode="auto">
            <a:xfrm>
              <a:off x="2941" y="2550"/>
              <a:ext cx="918" cy="742"/>
            </a:xfrm>
            <a:custGeom>
              <a:avLst/>
              <a:gdLst>
                <a:gd name="T0" fmla="*/ 234 w 238"/>
                <a:gd name="T1" fmla="*/ 172 h 192"/>
                <a:gd name="T2" fmla="*/ 232 w 238"/>
                <a:gd name="T3" fmla="*/ 162 h 192"/>
                <a:gd name="T4" fmla="*/ 220 w 238"/>
                <a:gd name="T5" fmla="*/ 147 h 192"/>
                <a:gd name="T6" fmla="*/ 206 w 238"/>
                <a:gd name="T7" fmla="*/ 130 h 192"/>
                <a:gd name="T8" fmla="*/ 214 w 238"/>
                <a:gd name="T9" fmla="*/ 112 h 192"/>
                <a:gd name="T10" fmla="*/ 202 w 238"/>
                <a:gd name="T11" fmla="*/ 100 h 192"/>
                <a:gd name="T12" fmla="*/ 200 w 238"/>
                <a:gd name="T13" fmla="*/ 84 h 192"/>
                <a:gd name="T14" fmla="*/ 195 w 238"/>
                <a:gd name="T15" fmla="*/ 73 h 192"/>
                <a:gd name="T16" fmla="*/ 197 w 238"/>
                <a:gd name="T17" fmla="*/ 69 h 192"/>
                <a:gd name="T18" fmla="*/ 200 w 238"/>
                <a:gd name="T19" fmla="*/ 61 h 192"/>
                <a:gd name="T20" fmla="*/ 199 w 238"/>
                <a:gd name="T21" fmla="*/ 49 h 192"/>
                <a:gd name="T22" fmla="*/ 198 w 238"/>
                <a:gd name="T23" fmla="*/ 46 h 192"/>
                <a:gd name="T24" fmla="*/ 191 w 238"/>
                <a:gd name="T25" fmla="*/ 44 h 192"/>
                <a:gd name="T26" fmla="*/ 190 w 238"/>
                <a:gd name="T27" fmla="*/ 44 h 192"/>
                <a:gd name="T28" fmla="*/ 179 w 238"/>
                <a:gd name="T29" fmla="*/ 36 h 192"/>
                <a:gd name="T30" fmla="*/ 175 w 238"/>
                <a:gd name="T31" fmla="*/ 31 h 192"/>
                <a:gd name="T32" fmla="*/ 162 w 238"/>
                <a:gd name="T33" fmla="*/ 29 h 192"/>
                <a:gd name="T34" fmla="*/ 149 w 238"/>
                <a:gd name="T35" fmla="*/ 21 h 192"/>
                <a:gd name="T36" fmla="*/ 141 w 238"/>
                <a:gd name="T37" fmla="*/ 20 h 192"/>
                <a:gd name="T38" fmla="*/ 132 w 238"/>
                <a:gd name="T39" fmla="*/ 23 h 192"/>
                <a:gd name="T40" fmla="*/ 127 w 238"/>
                <a:gd name="T41" fmla="*/ 26 h 192"/>
                <a:gd name="T42" fmla="*/ 114 w 238"/>
                <a:gd name="T43" fmla="*/ 33 h 192"/>
                <a:gd name="T44" fmla="*/ 99 w 238"/>
                <a:gd name="T45" fmla="*/ 40 h 192"/>
                <a:gd name="T46" fmla="*/ 68 w 238"/>
                <a:gd name="T47" fmla="*/ 29 h 192"/>
                <a:gd name="T48" fmla="*/ 52 w 238"/>
                <a:gd name="T49" fmla="*/ 17 h 192"/>
                <a:gd name="T50" fmla="*/ 43 w 238"/>
                <a:gd name="T51" fmla="*/ 10 h 192"/>
                <a:gd name="T52" fmla="*/ 44 w 238"/>
                <a:gd name="T53" fmla="*/ 5 h 192"/>
                <a:gd name="T54" fmla="*/ 39 w 238"/>
                <a:gd name="T55" fmla="*/ 1 h 192"/>
                <a:gd name="T56" fmla="*/ 27 w 238"/>
                <a:gd name="T57" fmla="*/ 10 h 192"/>
                <a:gd name="T58" fmla="*/ 26 w 238"/>
                <a:gd name="T59" fmla="*/ 10 h 192"/>
                <a:gd name="T60" fmla="*/ 23 w 238"/>
                <a:gd name="T61" fmla="*/ 10 h 192"/>
                <a:gd name="T62" fmla="*/ 14 w 238"/>
                <a:gd name="T63" fmla="*/ 8 h 192"/>
                <a:gd name="T64" fmla="*/ 10 w 238"/>
                <a:gd name="T65" fmla="*/ 6 h 192"/>
                <a:gd name="T66" fmla="*/ 4 w 238"/>
                <a:gd name="T67" fmla="*/ 0 h 192"/>
                <a:gd name="T68" fmla="*/ 0 w 238"/>
                <a:gd name="T69" fmla="*/ 5 h 192"/>
                <a:gd name="T70" fmla="*/ 4 w 238"/>
                <a:gd name="T71" fmla="*/ 20 h 192"/>
                <a:gd name="T72" fmla="*/ 13 w 238"/>
                <a:gd name="T73" fmla="*/ 32 h 192"/>
                <a:gd name="T74" fmla="*/ 19 w 238"/>
                <a:gd name="T75" fmla="*/ 43 h 192"/>
                <a:gd name="T76" fmla="*/ 24 w 238"/>
                <a:gd name="T77" fmla="*/ 47 h 192"/>
                <a:gd name="T78" fmla="*/ 29 w 238"/>
                <a:gd name="T79" fmla="*/ 53 h 192"/>
                <a:gd name="T80" fmla="*/ 26 w 238"/>
                <a:gd name="T81" fmla="*/ 62 h 192"/>
                <a:gd name="T82" fmla="*/ 23 w 238"/>
                <a:gd name="T83" fmla="*/ 67 h 192"/>
                <a:gd name="T84" fmla="*/ 24 w 238"/>
                <a:gd name="T85" fmla="*/ 72 h 192"/>
                <a:gd name="T86" fmla="*/ 31 w 238"/>
                <a:gd name="T87" fmla="*/ 81 h 192"/>
                <a:gd name="T88" fmla="*/ 32 w 238"/>
                <a:gd name="T89" fmla="*/ 84 h 192"/>
                <a:gd name="T90" fmla="*/ 47 w 238"/>
                <a:gd name="T91" fmla="*/ 92 h 192"/>
                <a:gd name="T92" fmla="*/ 57 w 238"/>
                <a:gd name="T93" fmla="*/ 111 h 192"/>
                <a:gd name="T94" fmla="*/ 59 w 238"/>
                <a:gd name="T95" fmla="*/ 117 h 192"/>
                <a:gd name="T96" fmla="*/ 64 w 238"/>
                <a:gd name="T97" fmla="*/ 126 h 192"/>
                <a:gd name="T98" fmla="*/ 69 w 238"/>
                <a:gd name="T99" fmla="*/ 128 h 192"/>
                <a:gd name="T100" fmla="*/ 71 w 238"/>
                <a:gd name="T101" fmla="*/ 124 h 192"/>
                <a:gd name="T102" fmla="*/ 85 w 238"/>
                <a:gd name="T103" fmla="*/ 130 h 192"/>
                <a:gd name="T104" fmla="*/ 90 w 238"/>
                <a:gd name="T105" fmla="*/ 137 h 192"/>
                <a:gd name="T106" fmla="*/ 95 w 238"/>
                <a:gd name="T107" fmla="*/ 145 h 192"/>
                <a:gd name="T108" fmla="*/ 109 w 238"/>
                <a:gd name="T109" fmla="*/ 156 h 192"/>
                <a:gd name="T110" fmla="*/ 120 w 238"/>
                <a:gd name="T111" fmla="*/ 164 h 192"/>
                <a:gd name="T112" fmla="*/ 138 w 238"/>
                <a:gd name="T113" fmla="*/ 170 h 192"/>
                <a:gd name="T114" fmla="*/ 149 w 238"/>
                <a:gd name="T115" fmla="*/ 171 h 192"/>
                <a:gd name="T116" fmla="*/ 154 w 238"/>
                <a:gd name="T117" fmla="*/ 166 h 192"/>
                <a:gd name="T118" fmla="*/ 170 w 238"/>
                <a:gd name="T119" fmla="*/ 178 h 192"/>
                <a:gd name="T120" fmla="*/ 193 w 238"/>
                <a:gd name="T121" fmla="*/ 188 h 192"/>
                <a:gd name="T122" fmla="*/ 212 w 238"/>
                <a:gd name="T123" fmla="*/ 190 h 192"/>
                <a:gd name="T124" fmla="*/ 224 w 238"/>
                <a:gd name="T125" fmla="*/ 175 h 1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38" h="192">
                  <a:moveTo>
                    <a:pt x="229" y="176"/>
                  </a:moveTo>
                  <a:cubicBezTo>
                    <a:pt x="231" y="174"/>
                    <a:pt x="232" y="173"/>
                    <a:pt x="234" y="172"/>
                  </a:cubicBezTo>
                  <a:cubicBezTo>
                    <a:pt x="234" y="172"/>
                    <a:pt x="234" y="172"/>
                    <a:pt x="234" y="172"/>
                  </a:cubicBezTo>
                  <a:cubicBezTo>
                    <a:pt x="236" y="171"/>
                    <a:pt x="236" y="171"/>
                    <a:pt x="238" y="171"/>
                  </a:cubicBezTo>
                  <a:cubicBezTo>
                    <a:pt x="238" y="169"/>
                    <a:pt x="238" y="168"/>
                    <a:pt x="238" y="165"/>
                  </a:cubicBezTo>
                  <a:cubicBezTo>
                    <a:pt x="236" y="164"/>
                    <a:pt x="234" y="164"/>
                    <a:pt x="232" y="162"/>
                  </a:cubicBezTo>
                  <a:cubicBezTo>
                    <a:pt x="232" y="159"/>
                    <a:pt x="231" y="157"/>
                    <a:pt x="231" y="153"/>
                  </a:cubicBezTo>
                  <a:cubicBezTo>
                    <a:pt x="231" y="153"/>
                    <a:pt x="231" y="152"/>
                    <a:pt x="231" y="152"/>
                  </a:cubicBezTo>
                  <a:cubicBezTo>
                    <a:pt x="227" y="150"/>
                    <a:pt x="225" y="149"/>
                    <a:pt x="220" y="147"/>
                  </a:cubicBezTo>
                  <a:cubicBezTo>
                    <a:pt x="216" y="141"/>
                    <a:pt x="214" y="138"/>
                    <a:pt x="209" y="133"/>
                  </a:cubicBezTo>
                  <a:cubicBezTo>
                    <a:pt x="208" y="132"/>
                    <a:pt x="207" y="132"/>
                    <a:pt x="206" y="131"/>
                  </a:cubicBezTo>
                  <a:cubicBezTo>
                    <a:pt x="206" y="130"/>
                    <a:pt x="206" y="130"/>
                    <a:pt x="206" y="130"/>
                  </a:cubicBezTo>
                  <a:cubicBezTo>
                    <a:pt x="206" y="130"/>
                    <a:pt x="215" y="120"/>
                    <a:pt x="215" y="118"/>
                  </a:cubicBezTo>
                  <a:cubicBezTo>
                    <a:pt x="215" y="118"/>
                    <a:pt x="215" y="118"/>
                    <a:pt x="215" y="118"/>
                  </a:cubicBezTo>
                  <a:cubicBezTo>
                    <a:pt x="215" y="118"/>
                    <a:pt x="215" y="113"/>
                    <a:pt x="214" y="112"/>
                  </a:cubicBezTo>
                  <a:cubicBezTo>
                    <a:pt x="212" y="111"/>
                    <a:pt x="208" y="111"/>
                    <a:pt x="206" y="110"/>
                  </a:cubicBezTo>
                  <a:cubicBezTo>
                    <a:pt x="205" y="109"/>
                    <a:pt x="204" y="107"/>
                    <a:pt x="204" y="105"/>
                  </a:cubicBezTo>
                  <a:cubicBezTo>
                    <a:pt x="203" y="103"/>
                    <a:pt x="202" y="101"/>
                    <a:pt x="202" y="100"/>
                  </a:cubicBezTo>
                  <a:cubicBezTo>
                    <a:pt x="202" y="99"/>
                    <a:pt x="199" y="91"/>
                    <a:pt x="199" y="91"/>
                  </a:cubicBezTo>
                  <a:cubicBezTo>
                    <a:pt x="199" y="91"/>
                    <a:pt x="199" y="91"/>
                    <a:pt x="199" y="91"/>
                  </a:cubicBezTo>
                  <a:cubicBezTo>
                    <a:pt x="199" y="88"/>
                    <a:pt x="199" y="87"/>
                    <a:pt x="200" y="84"/>
                  </a:cubicBezTo>
                  <a:cubicBezTo>
                    <a:pt x="199" y="84"/>
                    <a:pt x="199" y="83"/>
                    <a:pt x="198" y="83"/>
                  </a:cubicBezTo>
                  <a:cubicBezTo>
                    <a:pt x="197" y="81"/>
                    <a:pt x="197" y="80"/>
                    <a:pt x="196" y="78"/>
                  </a:cubicBezTo>
                  <a:cubicBezTo>
                    <a:pt x="195" y="76"/>
                    <a:pt x="195" y="75"/>
                    <a:pt x="195" y="73"/>
                  </a:cubicBezTo>
                  <a:cubicBezTo>
                    <a:pt x="195" y="73"/>
                    <a:pt x="195" y="73"/>
                    <a:pt x="196" y="73"/>
                  </a:cubicBezTo>
                  <a:cubicBezTo>
                    <a:pt x="197" y="72"/>
                    <a:pt x="197" y="72"/>
                    <a:pt x="199" y="71"/>
                  </a:cubicBezTo>
                  <a:cubicBezTo>
                    <a:pt x="198" y="70"/>
                    <a:pt x="198" y="70"/>
                    <a:pt x="197" y="69"/>
                  </a:cubicBezTo>
                  <a:cubicBezTo>
                    <a:pt x="198" y="69"/>
                    <a:pt x="198" y="68"/>
                    <a:pt x="198" y="68"/>
                  </a:cubicBezTo>
                  <a:cubicBezTo>
                    <a:pt x="199" y="67"/>
                    <a:pt x="199" y="67"/>
                    <a:pt x="200" y="66"/>
                  </a:cubicBezTo>
                  <a:cubicBezTo>
                    <a:pt x="200" y="64"/>
                    <a:pt x="200" y="63"/>
                    <a:pt x="200" y="61"/>
                  </a:cubicBezTo>
                  <a:cubicBezTo>
                    <a:pt x="201" y="60"/>
                    <a:pt x="201" y="59"/>
                    <a:pt x="202" y="57"/>
                  </a:cubicBezTo>
                  <a:cubicBezTo>
                    <a:pt x="201" y="56"/>
                    <a:pt x="201" y="55"/>
                    <a:pt x="200" y="54"/>
                  </a:cubicBezTo>
                  <a:cubicBezTo>
                    <a:pt x="200" y="54"/>
                    <a:pt x="199" y="51"/>
                    <a:pt x="199" y="49"/>
                  </a:cubicBezTo>
                  <a:cubicBezTo>
                    <a:pt x="199" y="49"/>
                    <a:pt x="199" y="49"/>
                    <a:pt x="200" y="48"/>
                  </a:cubicBezTo>
                  <a:cubicBezTo>
                    <a:pt x="200" y="48"/>
                    <a:pt x="199" y="48"/>
                    <a:pt x="199" y="48"/>
                  </a:cubicBezTo>
                  <a:cubicBezTo>
                    <a:pt x="199" y="47"/>
                    <a:pt x="199" y="47"/>
                    <a:pt x="198" y="46"/>
                  </a:cubicBezTo>
                  <a:cubicBezTo>
                    <a:pt x="198" y="46"/>
                    <a:pt x="197" y="45"/>
                    <a:pt x="197" y="45"/>
                  </a:cubicBezTo>
                  <a:cubicBezTo>
                    <a:pt x="196" y="45"/>
                    <a:pt x="193" y="44"/>
                    <a:pt x="191" y="44"/>
                  </a:cubicBezTo>
                  <a:cubicBezTo>
                    <a:pt x="191" y="44"/>
                    <a:pt x="191" y="44"/>
                    <a:pt x="191" y="44"/>
                  </a:cubicBezTo>
                  <a:cubicBezTo>
                    <a:pt x="191" y="44"/>
                    <a:pt x="191" y="44"/>
                    <a:pt x="191" y="44"/>
                  </a:cubicBezTo>
                  <a:cubicBezTo>
                    <a:pt x="191" y="44"/>
                    <a:pt x="191" y="44"/>
                    <a:pt x="191" y="44"/>
                  </a:cubicBezTo>
                  <a:cubicBezTo>
                    <a:pt x="191" y="44"/>
                    <a:pt x="190" y="44"/>
                    <a:pt x="190" y="44"/>
                  </a:cubicBezTo>
                  <a:cubicBezTo>
                    <a:pt x="188" y="44"/>
                    <a:pt x="188" y="43"/>
                    <a:pt x="186" y="41"/>
                  </a:cubicBezTo>
                  <a:cubicBezTo>
                    <a:pt x="185" y="40"/>
                    <a:pt x="184" y="39"/>
                    <a:pt x="183" y="38"/>
                  </a:cubicBezTo>
                  <a:cubicBezTo>
                    <a:pt x="182" y="37"/>
                    <a:pt x="180" y="36"/>
                    <a:pt x="179" y="36"/>
                  </a:cubicBezTo>
                  <a:cubicBezTo>
                    <a:pt x="179" y="36"/>
                    <a:pt x="179" y="36"/>
                    <a:pt x="179" y="36"/>
                  </a:cubicBezTo>
                  <a:cubicBezTo>
                    <a:pt x="179" y="36"/>
                    <a:pt x="179" y="36"/>
                    <a:pt x="178" y="36"/>
                  </a:cubicBezTo>
                  <a:cubicBezTo>
                    <a:pt x="177" y="34"/>
                    <a:pt x="176" y="33"/>
                    <a:pt x="175" y="31"/>
                  </a:cubicBezTo>
                  <a:cubicBezTo>
                    <a:pt x="173" y="31"/>
                    <a:pt x="170" y="31"/>
                    <a:pt x="168" y="31"/>
                  </a:cubicBezTo>
                  <a:cubicBezTo>
                    <a:pt x="168" y="31"/>
                    <a:pt x="167" y="31"/>
                    <a:pt x="167" y="31"/>
                  </a:cubicBezTo>
                  <a:cubicBezTo>
                    <a:pt x="166" y="30"/>
                    <a:pt x="163" y="29"/>
                    <a:pt x="162" y="29"/>
                  </a:cubicBezTo>
                  <a:cubicBezTo>
                    <a:pt x="160" y="28"/>
                    <a:pt x="156" y="26"/>
                    <a:pt x="155" y="26"/>
                  </a:cubicBezTo>
                  <a:cubicBezTo>
                    <a:pt x="153" y="25"/>
                    <a:pt x="152" y="24"/>
                    <a:pt x="150" y="22"/>
                  </a:cubicBezTo>
                  <a:cubicBezTo>
                    <a:pt x="149" y="21"/>
                    <a:pt x="149" y="21"/>
                    <a:pt x="149" y="21"/>
                  </a:cubicBezTo>
                  <a:cubicBezTo>
                    <a:pt x="148" y="21"/>
                    <a:pt x="148" y="21"/>
                    <a:pt x="148" y="21"/>
                  </a:cubicBezTo>
                  <a:cubicBezTo>
                    <a:pt x="147" y="21"/>
                    <a:pt x="147" y="21"/>
                    <a:pt x="147" y="21"/>
                  </a:cubicBezTo>
                  <a:cubicBezTo>
                    <a:pt x="145" y="21"/>
                    <a:pt x="143" y="21"/>
                    <a:pt x="141" y="20"/>
                  </a:cubicBezTo>
                  <a:cubicBezTo>
                    <a:pt x="140" y="22"/>
                    <a:pt x="140" y="22"/>
                    <a:pt x="139" y="24"/>
                  </a:cubicBezTo>
                  <a:cubicBezTo>
                    <a:pt x="139" y="24"/>
                    <a:pt x="139" y="24"/>
                    <a:pt x="138" y="24"/>
                  </a:cubicBezTo>
                  <a:cubicBezTo>
                    <a:pt x="138" y="24"/>
                    <a:pt x="135" y="23"/>
                    <a:pt x="132" y="23"/>
                  </a:cubicBezTo>
                  <a:cubicBezTo>
                    <a:pt x="131" y="23"/>
                    <a:pt x="130" y="23"/>
                    <a:pt x="130" y="23"/>
                  </a:cubicBezTo>
                  <a:cubicBezTo>
                    <a:pt x="129" y="23"/>
                    <a:pt x="129" y="23"/>
                    <a:pt x="129" y="23"/>
                  </a:cubicBezTo>
                  <a:cubicBezTo>
                    <a:pt x="129" y="23"/>
                    <a:pt x="128" y="25"/>
                    <a:pt x="127" y="26"/>
                  </a:cubicBezTo>
                  <a:cubicBezTo>
                    <a:pt x="126" y="27"/>
                    <a:pt x="125" y="28"/>
                    <a:pt x="125" y="28"/>
                  </a:cubicBezTo>
                  <a:cubicBezTo>
                    <a:pt x="122" y="30"/>
                    <a:pt x="121" y="31"/>
                    <a:pt x="118" y="33"/>
                  </a:cubicBezTo>
                  <a:cubicBezTo>
                    <a:pt x="116" y="33"/>
                    <a:pt x="116" y="33"/>
                    <a:pt x="114" y="33"/>
                  </a:cubicBezTo>
                  <a:cubicBezTo>
                    <a:pt x="115" y="35"/>
                    <a:pt x="116" y="36"/>
                    <a:pt x="117" y="38"/>
                  </a:cubicBezTo>
                  <a:cubicBezTo>
                    <a:pt x="114" y="38"/>
                    <a:pt x="113" y="37"/>
                    <a:pt x="110" y="37"/>
                  </a:cubicBezTo>
                  <a:cubicBezTo>
                    <a:pt x="110" y="37"/>
                    <a:pt x="104" y="38"/>
                    <a:pt x="99" y="40"/>
                  </a:cubicBezTo>
                  <a:cubicBezTo>
                    <a:pt x="95" y="41"/>
                    <a:pt x="90" y="40"/>
                    <a:pt x="88" y="39"/>
                  </a:cubicBezTo>
                  <a:cubicBezTo>
                    <a:pt x="85" y="38"/>
                    <a:pt x="76" y="37"/>
                    <a:pt x="76" y="35"/>
                  </a:cubicBezTo>
                  <a:cubicBezTo>
                    <a:pt x="75" y="34"/>
                    <a:pt x="69" y="29"/>
                    <a:pt x="68" y="29"/>
                  </a:cubicBezTo>
                  <a:cubicBezTo>
                    <a:pt x="67" y="29"/>
                    <a:pt x="61" y="28"/>
                    <a:pt x="57" y="25"/>
                  </a:cubicBezTo>
                  <a:cubicBezTo>
                    <a:pt x="54" y="22"/>
                    <a:pt x="55" y="20"/>
                    <a:pt x="55" y="17"/>
                  </a:cubicBezTo>
                  <a:cubicBezTo>
                    <a:pt x="54" y="17"/>
                    <a:pt x="53" y="17"/>
                    <a:pt x="52" y="17"/>
                  </a:cubicBezTo>
                  <a:cubicBezTo>
                    <a:pt x="50" y="16"/>
                    <a:pt x="49" y="15"/>
                    <a:pt x="47" y="14"/>
                  </a:cubicBezTo>
                  <a:cubicBezTo>
                    <a:pt x="45" y="13"/>
                    <a:pt x="44" y="12"/>
                    <a:pt x="42" y="11"/>
                  </a:cubicBezTo>
                  <a:cubicBezTo>
                    <a:pt x="42" y="11"/>
                    <a:pt x="42" y="11"/>
                    <a:pt x="43" y="10"/>
                  </a:cubicBezTo>
                  <a:cubicBezTo>
                    <a:pt x="44" y="9"/>
                    <a:pt x="44" y="9"/>
                    <a:pt x="45" y="8"/>
                  </a:cubicBezTo>
                  <a:cubicBezTo>
                    <a:pt x="44" y="7"/>
                    <a:pt x="43" y="7"/>
                    <a:pt x="42" y="6"/>
                  </a:cubicBezTo>
                  <a:cubicBezTo>
                    <a:pt x="43" y="6"/>
                    <a:pt x="43" y="5"/>
                    <a:pt x="44" y="5"/>
                  </a:cubicBezTo>
                  <a:cubicBezTo>
                    <a:pt x="44" y="5"/>
                    <a:pt x="45" y="4"/>
                    <a:pt x="46" y="4"/>
                  </a:cubicBezTo>
                  <a:cubicBezTo>
                    <a:pt x="44" y="2"/>
                    <a:pt x="43" y="1"/>
                    <a:pt x="42" y="0"/>
                  </a:cubicBezTo>
                  <a:cubicBezTo>
                    <a:pt x="41" y="0"/>
                    <a:pt x="40" y="0"/>
                    <a:pt x="39" y="1"/>
                  </a:cubicBezTo>
                  <a:cubicBezTo>
                    <a:pt x="37" y="2"/>
                    <a:pt x="36" y="3"/>
                    <a:pt x="34" y="4"/>
                  </a:cubicBezTo>
                  <a:cubicBezTo>
                    <a:pt x="31" y="6"/>
                    <a:pt x="30" y="7"/>
                    <a:pt x="27" y="9"/>
                  </a:cubicBezTo>
                  <a:cubicBezTo>
                    <a:pt x="27" y="9"/>
                    <a:pt x="27" y="9"/>
                    <a:pt x="27" y="10"/>
                  </a:cubicBezTo>
                  <a:cubicBezTo>
                    <a:pt x="27" y="10"/>
                    <a:pt x="27" y="10"/>
                    <a:pt x="27" y="10"/>
                  </a:cubicBezTo>
                  <a:cubicBezTo>
                    <a:pt x="27" y="10"/>
                    <a:pt x="26" y="10"/>
                    <a:pt x="26" y="10"/>
                  </a:cubicBezTo>
                  <a:cubicBezTo>
                    <a:pt x="26" y="10"/>
                    <a:pt x="26" y="10"/>
                    <a:pt x="26" y="10"/>
                  </a:cubicBezTo>
                  <a:cubicBezTo>
                    <a:pt x="25" y="10"/>
                    <a:pt x="25" y="10"/>
                    <a:pt x="24" y="10"/>
                  </a:cubicBezTo>
                  <a:cubicBezTo>
                    <a:pt x="24" y="10"/>
                    <a:pt x="24" y="10"/>
                    <a:pt x="24" y="10"/>
                  </a:cubicBezTo>
                  <a:cubicBezTo>
                    <a:pt x="24" y="10"/>
                    <a:pt x="24" y="10"/>
                    <a:pt x="23" y="10"/>
                  </a:cubicBezTo>
                  <a:cubicBezTo>
                    <a:pt x="22" y="10"/>
                    <a:pt x="22" y="10"/>
                    <a:pt x="20" y="10"/>
                  </a:cubicBezTo>
                  <a:cubicBezTo>
                    <a:pt x="19" y="9"/>
                    <a:pt x="18" y="9"/>
                    <a:pt x="16" y="9"/>
                  </a:cubicBezTo>
                  <a:cubicBezTo>
                    <a:pt x="15" y="8"/>
                    <a:pt x="15" y="8"/>
                    <a:pt x="14" y="8"/>
                  </a:cubicBezTo>
                  <a:cubicBezTo>
                    <a:pt x="13" y="8"/>
                    <a:pt x="13" y="8"/>
                    <a:pt x="13" y="8"/>
                  </a:cubicBezTo>
                  <a:cubicBezTo>
                    <a:pt x="13" y="7"/>
                    <a:pt x="13" y="7"/>
                    <a:pt x="13" y="7"/>
                  </a:cubicBezTo>
                  <a:cubicBezTo>
                    <a:pt x="12" y="7"/>
                    <a:pt x="11" y="7"/>
                    <a:pt x="10" y="6"/>
                  </a:cubicBezTo>
                  <a:cubicBezTo>
                    <a:pt x="9" y="4"/>
                    <a:pt x="9" y="4"/>
                    <a:pt x="7" y="2"/>
                  </a:cubicBezTo>
                  <a:cubicBezTo>
                    <a:pt x="6" y="1"/>
                    <a:pt x="6" y="1"/>
                    <a:pt x="5" y="0"/>
                  </a:cubicBezTo>
                  <a:cubicBezTo>
                    <a:pt x="5" y="0"/>
                    <a:pt x="4" y="0"/>
                    <a:pt x="4" y="0"/>
                  </a:cubicBezTo>
                  <a:cubicBezTo>
                    <a:pt x="4" y="1"/>
                    <a:pt x="4" y="1"/>
                    <a:pt x="4" y="2"/>
                  </a:cubicBezTo>
                  <a:cubicBezTo>
                    <a:pt x="4" y="2"/>
                    <a:pt x="4" y="2"/>
                    <a:pt x="4" y="2"/>
                  </a:cubicBezTo>
                  <a:cubicBezTo>
                    <a:pt x="2" y="3"/>
                    <a:pt x="2" y="4"/>
                    <a:pt x="0" y="5"/>
                  </a:cubicBezTo>
                  <a:cubicBezTo>
                    <a:pt x="1" y="6"/>
                    <a:pt x="1" y="6"/>
                    <a:pt x="2" y="7"/>
                  </a:cubicBezTo>
                  <a:cubicBezTo>
                    <a:pt x="4" y="10"/>
                    <a:pt x="5" y="12"/>
                    <a:pt x="6" y="15"/>
                  </a:cubicBezTo>
                  <a:cubicBezTo>
                    <a:pt x="6" y="17"/>
                    <a:pt x="5" y="18"/>
                    <a:pt x="4" y="20"/>
                  </a:cubicBezTo>
                  <a:cubicBezTo>
                    <a:pt x="5" y="21"/>
                    <a:pt x="5" y="22"/>
                    <a:pt x="6" y="22"/>
                  </a:cubicBezTo>
                  <a:cubicBezTo>
                    <a:pt x="7" y="25"/>
                    <a:pt x="8" y="26"/>
                    <a:pt x="9" y="28"/>
                  </a:cubicBezTo>
                  <a:cubicBezTo>
                    <a:pt x="10" y="29"/>
                    <a:pt x="11" y="30"/>
                    <a:pt x="13" y="32"/>
                  </a:cubicBezTo>
                  <a:cubicBezTo>
                    <a:pt x="13" y="32"/>
                    <a:pt x="12" y="32"/>
                    <a:pt x="12" y="32"/>
                  </a:cubicBezTo>
                  <a:cubicBezTo>
                    <a:pt x="13" y="34"/>
                    <a:pt x="14" y="35"/>
                    <a:pt x="15" y="37"/>
                  </a:cubicBezTo>
                  <a:cubicBezTo>
                    <a:pt x="16" y="39"/>
                    <a:pt x="17" y="40"/>
                    <a:pt x="19" y="43"/>
                  </a:cubicBezTo>
                  <a:cubicBezTo>
                    <a:pt x="19" y="44"/>
                    <a:pt x="19" y="44"/>
                    <a:pt x="20" y="45"/>
                  </a:cubicBezTo>
                  <a:cubicBezTo>
                    <a:pt x="21" y="46"/>
                    <a:pt x="22" y="46"/>
                    <a:pt x="24" y="46"/>
                  </a:cubicBezTo>
                  <a:cubicBezTo>
                    <a:pt x="24" y="46"/>
                    <a:pt x="24" y="46"/>
                    <a:pt x="24" y="47"/>
                  </a:cubicBezTo>
                  <a:cubicBezTo>
                    <a:pt x="25" y="47"/>
                    <a:pt x="25" y="47"/>
                    <a:pt x="26" y="48"/>
                  </a:cubicBezTo>
                  <a:cubicBezTo>
                    <a:pt x="29" y="48"/>
                    <a:pt x="31" y="48"/>
                    <a:pt x="35" y="49"/>
                  </a:cubicBezTo>
                  <a:cubicBezTo>
                    <a:pt x="33" y="50"/>
                    <a:pt x="31" y="51"/>
                    <a:pt x="29" y="53"/>
                  </a:cubicBezTo>
                  <a:cubicBezTo>
                    <a:pt x="30" y="54"/>
                    <a:pt x="30" y="56"/>
                    <a:pt x="30" y="58"/>
                  </a:cubicBezTo>
                  <a:cubicBezTo>
                    <a:pt x="30" y="58"/>
                    <a:pt x="30" y="58"/>
                    <a:pt x="30" y="58"/>
                  </a:cubicBezTo>
                  <a:cubicBezTo>
                    <a:pt x="30" y="60"/>
                    <a:pt x="27" y="61"/>
                    <a:pt x="26" y="62"/>
                  </a:cubicBezTo>
                  <a:cubicBezTo>
                    <a:pt x="26" y="64"/>
                    <a:pt x="26" y="64"/>
                    <a:pt x="25" y="66"/>
                  </a:cubicBezTo>
                  <a:cubicBezTo>
                    <a:pt x="25" y="66"/>
                    <a:pt x="25" y="66"/>
                    <a:pt x="25" y="66"/>
                  </a:cubicBezTo>
                  <a:cubicBezTo>
                    <a:pt x="24" y="67"/>
                    <a:pt x="24" y="67"/>
                    <a:pt x="23" y="67"/>
                  </a:cubicBezTo>
                  <a:cubicBezTo>
                    <a:pt x="23" y="68"/>
                    <a:pt x="24" y="70"/>
                    <a:pt x="24" y="71"/>
                  </a:cubicBezTo>
                  <a:cubicBezTo>
                    <a:pt x="24" y="71"/>
                    <a:pt x="24" y="71"/>
                    <a:pt x="24" y="72"/>
                  </a:cubicBezTo>
                  <a:cubicBezTo>
                    <a:pt x="24" y="72"/>
                    <a:pt x="24" y="72"/>
                    <a:pt x="24" y="72"/>
                  </a:cubicBezTo>
                  <a:cubicBezTo>
                    <a:pt x="24" y="72"/>
                    <a:pt x="24" y="72"/>
                    <a:pt x="24" y="73"/>
                  </a:cubicBezTo>
                  <a:cubicBezTo>
                    <a:pt x="25" y="73"/>
                    <a:pt x="26" y="74"/>
                    <a:pt x="26" y="75"/>
                  </a:cubicBezTo>
                  <a:cubicBezTo>
                    <a:pt x="27" y="76"/>
                    <a:pt x="31" y="81"/>
                    <a:pt x="31" y="81"/>
                  </a:cubicBezTo>
                  <a:cubicBezTo>
                    <a:pt x="31" y="81"/>
                    <a:pt x="31" y="81"/>
                    <a:pt x="31" y="81"/>
                  </a:cubicBezTo>
                  <a:cubicBezTo>
                    <a:pt x="31" y="81"/>
                    <a:pt x="31" y="81"/>
                    <a:pt x="31" y="81"/>
                  </a:cubicBezTo>
                  <a:cubicBezTo>
                    <a:pt x="32" y="82"/>
                    <a:pt x="32" y="83"/>
                    <a:pt x="32" y="84"/>
                  </a:cubicBezTo>
                  <a:cubicBezTo>
                    <a:pt x="35" y="85"/>
                    <a:pt x="37" y="86"/>
                    <a:pt x="40" y="87"/>
                  </a:cubicBezTo>
                  <a:cubicBezTo>
                    <a:pt x="42" y="89"/>
                    <a:pt x="43" y="90"/>
                    <a:pt x="45" y="91"/>
                  </a:cubicBezTo>
                  <a:cubicBezTo>
                    <a:pt x="46" y="91"/>
                    <a:pt x="46" y="91"/>
                    <a:pt x="47" y="92"/>
                  </a:cubicBezTo>
                  <a:cubicBezTo>
                    <a:pt x="50" y="95"/>
                    <a:pt x="52" y="97"/>
                    <a:pt x="55" y="101"/>
                  </a:cubicBezTo>
                  <a:cubicBezTo>
                    <a:pt x="54" y="104"/>
                    <a:pt x="53" y="106"/>
                    <a:pt x="53" y="109"/>
                  </a:cubicBezTo>
                  <a:cubicBezTo>
                    <a:pt x="54" y="110"/>
                    <a:pt x="55" y="110"/>
                    <a:pt x="57" y="111"/>
                  </a:cubicBezTo>
                  <a:cubicBezTo>
                    <a:pt x="57" y="111"/>
                    <a:pt x="60" y="113"/>
                    <a:pt x="60" y="116"/>
                  </a:cubicBezTo>
                  <a:cubicBezTo>
                    <a:pt x="60" y="116"/>
                    <a:pt x="60" y="116"/>
                    <a:pt x="60" y="117"/>
                  </a:cubicBezTo>
                  <a:cubicBezTo>
                    <a:pt x="60" y="117"/>
                    <a:pt x="59" y="117"/>
                    <a:pt x="59" y="117"/>
                  </a:cubicBezTo>
                  <a:cubicBezTo>
                    <a:pt x="59" y="118"/>
                    <a:pt x="62" y="121"/>
                    <a:pt x="62" y="121"/>
                  </a:cubicBezTo>
                  <a:cubicBezTo>
                    <a:pt x="62" y="121"/>
                    <a:pt x="62" y="121"/>
                    <a:pt x="62" y="121"/>
                  </a:cubicBezTo>
                  <a:cubicBezTo>
                    <a:pt x="63" y="123"/>
                    <a:pt x="63" y="124"/>
                    <a:pt x="64" y="126"/>
                  </a:cubicBezTo>
                  <a:cubicBezTo>
                    <a:pt x="65" y="126"/>
                    <a:pt x="65" y="127"/>
                    <a:pt x="66" y="127"/>
                  </a:cubicBezTo>
                  <a:cubicBezTo>
                    <a:pt x="67" y="128"/>
                    <a:pt x="68" y="128"/>
                    <a:pt x="69" y="128"/>
                  </a:cubicBezTo>
                  <a:cubicBezTo>
                    <a:pt x="69" y="128"/>
                    <a:pt x="69" y="128"/>
                    <a:pt x="69" y="128"/>
                  </a:cubicBezTo>
                  <a:cubicBezTo>
                    <a:pt x="69" y="126"/>
                    <a:pt x="68" y="125"/>
                    <a:pt x="68" y="124"/>
                  </a:cubicBezTo>
                  <a:cubicBezTo>
                    <a:pt x="68" y="123"/>
                    <a:pt x="69" y="119"/>
                    <a:pt x="69" y="119"/>
                  </a:cubicBezTo>
                  <a:cubicBezTo>
                    <a:pt x="69" y="119"/>
                    <a:pt x="70" y="124"/>
                    <a:pt x="71" y="124"/>
                  </a:cubicBezTo>
                  <a:cubicBezTo>
                    <a:pt x="73" y="124"/>
                    <a:pt x="77" y="122"/>
                    <a:pt x="78" y="122"/>
                  </a:cubicBezTo>
                  <a:cubicBezTo>
                    <a:pt x="79" y="122"/>
                    <a:pt x="83" y="123"/>
                    <a:pt x="83" y="123"/>
                  </a:cubicBezTo>
                  <a:cubicBezTo>
                    <a:pt x="84" y="126"/>
                    <a:pt x="84" y="127"/>
                    <a:pt x="85" y="130"/>
                  </a:cubicBezTo>
                  <a:cubicBezTo>
                    <a:pt x="86" y="130"/>
                    <a:pt x="87" y="130"/>
                    <a:pt x="88" y="131"/>
                  </a:cubicBezTo>
                  <a:cubicBezTo>
                    <a:pt x="88" y="132"/>
                    <a:pt x="89" y="133"/>
                    <a:pt x="89" y="134"/>
                  </a:cubicBezTo>
                  <a:cubicBezTo>
                    <a:pt x="90" y="135"/>
                    <a:pt x="90" y="136"/>
                    <a:pt x="90" y="137"/>
                  </a:cubicBezTo>
                  <a:cubicBezTo>
                    <a:pt x="91" y="138"/>
                    <a:pt x="91" y="138"/>
                    <a:pt x="92" y="139"/>
                  </a:cubicBezTo>
                  <a:cubicBezTo>
                    <a:pt x="93" y="141"/>
                    <a:pt x="94" y="141"/>
                    <a:pt x="95" y="143"/>
                  </a:cubicBezTo>
                  <a:cubicBezTo>
                    <a:pt x="95" y="143"/>
                    <a:pt x="93" y="144"/>
                    <a:pt x="95" y="145"/>
                  </a:cubicBezTo>
                  <a:cubicBezTo>
                    <a:pt x="97" y="146"/>
                    <a:pt x="99" y="151"/>
                    <a:pt x="99" y="151"/>
                  </a:cubicBezTo>
                  <a:cubicBezTo>
                    <a:pt x="99" y="151"/>
                    <a:pt x="103" y="153"/>
                    <a:pt x="104" y="153"/>
                  </a:cubicBezTo>
                  <a:cubicBezTo>
                    <a:pt x="105" y="153"/>
                    <a:pt x="109" y="155"/>
                    <a:pt x="109" y="156"/>
                  </a:cubicBezTo>
                  <a:cubicBezTo>
                    <a:pt x="110" y="156"/>
                    <a:pt x="113" y="157"/>
                    <a:pt x="113" y="157"/>
                  </a:cubicBezTo>
                  <a:cubicBezTo>
                    <a:pt x="113" y="157"/>
                    <a:pt x="114" y="160"/>
                    <a:pt x="115" y="161"/>
                  </a:cubicBezTo>
                  <a:cubicBezTo>
                    <a:pt x="115" y="162"/>
                    <a:pt x="119" y="162"/>
                    <a:pt x="120" y="164"/>
                  </a:cubicBezTo>
                  <a:cubicBezTo>
                    <a:pt x="121" y="165"/>
                    <a:pt x="125" y="166"/>
                    <a:pt x="125" y="166"/>
                  </a:cubicBezTo>
                  <a:cubicBezTo>
                    <a:pt x="127" y="168"/>
                    <a:pt x="128" y="168"/>
                    <a:pt x="131" y="170"/>
                  </a:cubicBezTo>
                  <a:cubicBezTo>
                    <a:pt x="134" y="170"/>
                    <a:pt x="135" y="170"/>
                    <a:pt x="138" y="170"/>
                  </a:cubicBezTo>
                  <a:cubicBezTo>
                    <a:pt x="138" y="170"/>
                    <a:pt x="140" y="172"/>
                    <a:pt x="141" y="172"/>
                  </a:cubicBezTo>
                  <a:cubicBezTo>
                    <a:pt x="142" y="172"/>
                    <a:pt x="146" y="171"/>
                    <a:pt x="146" y="171"/>
                  </a:cubicBezTo>
                  <a:cubicBezTo>
                    <a:pt x="147" y="171"/>
                    <a:pt x="148" y="171"/>
                    <a:pt x="149" y="171"/>
                  </a:cubicBezTo>
                  <a:cubicBezTo>
                    <a:pt x="151" y="171"/>
                    <a:pt x="152" y="171"/>
                    <a:pt x="154" y="170"/>
                  </a:cubicBezTo>
                  <a:cubicBezTo>
                    <a:pt x="155" y="169"/>
                    <a:pt x="155" y="168"/>
                    <a:pt x="157" y="167"/>
                  </a:cubicBezTo>
                  <a:cubicBezTo>
                    <a:pt x="156" y="167"/>
                    <a:pt x="155" y="166"/>
                    <a:pt x="154" y="166"/>
                  </a:cubicBezTo>
                  <a:cubicBezTo>
                    <a:pt x="155" y="165"/>
                    <a:pt x="155" y="164"/>
                    <a:pt x="156" y="163"/>
                  </a:cubicBezTo>
                  <a:cubicBezTo>
                    <a:pt x="156" y="163"/>
                    <a:pt x="163" y="164"/>
                    <a:pt x="163" y="165"/>
                  </a:cubicBezTo>
                  <a:cubicBezTo>
                    <a:pt x="164" y="166"/>
                    <a:pt x="170" y="176"/>
                    <a:pt x="170" y="178"/>
                  </a:cubicBezTo>
                  <a:cubicBezTo>
                    <a:pt x="169" y="179"/>
                    <a:pt x="173" y="182"/>
                    <a:pt x="178" y="184"/>
                  </a:cubicBezTo>
                  <a:cubicBezTo>
                    <a:pt x="183" y="185"/>
                    <a:pt x="184" y="182"/>
                    <a:pt x="187" y="184"/>
                  </a:cubicBezTo>
                  <a:cubicBezTo>
                    <a:pt x="190" y="186"/>
                    <a:pt x="190" y="187"/>
                    <a:pt x="193" y="188"/>
                  </a:cubicBezTo>
                  <a:cubicBezTo>
                    <a:pt x="195" y="188"/>
                    <a:pt x="196" y="187"/>
                    <a:pt x="200" y="187"/>
                  </a:cubicBezTo>
                  <a:cubicBezTo>
                    <a:pt x="204" y="188"/>
                    <a:pt x="204" y="186"/>
                    <a:pt x="207" y="187"/>
                  </a:cubicBezTo>
                  <a:cubicBezTo>
                    <a:pt x="209" y="188"/>
                    <a:pt x="208" y="189"/>
                    <a:pt x="212" y="190"/>
                  </a:cubicBezTo>
                  <a:cubicBezTo>
                    <a:pt x="215" y="191"/>
                    <a:pt x="219" y="191"/>
                    <a:pt x="222" y="192"/>
                  </a:cubicBezTo>
                  <a:cubicBezTo>
                    <a:pt x="222" y="187"/>
                    <a:pt x="222" y="185"/>
                    <a:pt x="222" y="181"/>
                  </a:cubicBezTo>
                  <a:cubicBezTo>
                    <a:pt x="223" y="179"/>
                    <a:pt x="224" y="177"/>
                    <a:pt x="224" y="175"/>
                  </a:cubicBezTo>
                  <a:cubicBezTo>
                    <a:pt x="225" y="175"/>
                    <a:pt x="225" y="175"/>
                    <a:pt x="225" y="175"/>
                  </a:cubicBezTo>
                  <a:cubicBezTo>
                    <a:pt x="227" y="175"/>
                    <a:pt x="228" y="175"/>
                    <a:pt x="229" y="176"/>
                  </a:cubicBezTo>
                  <a:close/>
                </a:path>
              </a:pathLst>
            </a:custGeom>
            <a:solidFill>
              <a:srgbClr val="A7B3B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32" name="Freeform 32">
              <a:extLst>
                <a:ext uri="{FF2B5EF4-FFF2-40B4-BE49-F238E27FC236}">
                  <a16:creationId xmlns:a16="http://schemas.microsoft.com/office/drawing/2014/main" id="{E43E824D-9D18-4D43-8CBD-F9A5EFBA4D8E}"/>
                </a:ext>
              </a:extLst>
            </p:cNvPr>
            <p:cNvSpPr>
              <a:spLocks/>
            </p:cNvSpPr>
            <p:nvPr/>
          </p:nvSpPr>
          <p:spPr bwMode="auto">
            <a:xfrm>
              <a:off x="2574" y="2794"/>
              <a:ext cx="50" cy="73"/>
            </a:xfrm>
            <a:custGeom>
              <a:avLst/>
              <a:gdLst>
                <a:gd name="T0" fmla="*/ 3 w 13"/>
                <a:gd name="T1" fmla="*/ 10 h 19"/>
                <a:gd name="T2" fmla="*/ 0 w 13"/>
                <a:gd name="T3" fmla="*/ 19 h 19"/>
                <a:gd name="T4" fmla="*/ 1 w 13"/>
                <a:gd name="T5" fmla="*/ 19 h 19"/>
                <a:gd name="T6" fmla="*/ 3 w 13"/>
                <a:gd name="T7" fmla="*/ 18 h 19"/>
                <a:gd name="T8" fmla="*/ 5 w 13"/>
                <a:gd name="T9" fmla="*/ 16 h 19"/>
                <a:gd name="T10" fmla="*/ 8 w 13"/>
                <a:gd name="T11" fmla="*/ 13 h 19"/>
                <a:gd name="T12" fmla="*/ 10 w 13"/>
                <a:gd name="T13" fmla="*/ 10 h 19"/>
                <a:gd name="T14" fmla="*/ 13 w 13"/>
                <a:gd name="T15" fmla="*/ 5 h 19"/>
                <a:gd name="T16" fmla="*/ 13 w 13"/>
                <a:gd name="T17" fmla="*/ 3 h 19"/>
                <a:gd name="T18" fmla="*/ 10 w 13"/>
                <a:gd name="T19" fmla="*/ 1 h 19"/>
                <a:gd name="T20" fmla="*/ 8 w 13"/>
                <a:gd name="T21" fmla="*/ 0 h 19"/>
                <a:gd name="T22" fmla="*/ 7 w 13"/>
                <a:gd name="T23" fmla="*/ 2 h 19"/>
                <a:gd name="T24" fmla="*/ 3 w 13"/>
                <a:gd name="T25" fmla="*/ 10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 h="19">
                  <a:moveTo>
                    <a:pt x="3" y="10"/>
                  </a:moveTo>
                  <a:cubicBezTo>
                    <a:pt x="2" y="13"/>
                    <a:pt x="1" y="16"/>
                    <a:pt x="0" y="19"/>
                  </a:cubicBezTo>
                  <a:cubicBezTo>
                    <a:pt x="1" y="19"/>
                    <a:pt x="1" y="19"/>
                    <a:pt x="1" y="19"/>
                  </a:cubicBezTo>
                  <a:cubicBezTo>
                    <a:pt x="2" y="18"/>
                    <a:pt x="2" y="18"/>
                    <a:pt x="3" y="18"/>
                  </a:cubicBezTo>
                  <a:cubicBezTo>
                    <a:pt x="4" y="17"/>
                    <a:pt x="4" y="17"/>
                    <a:pt x="5" y="16"/>
                  </a:cubicBezTo>
                  <a:cubicBezTo>
                    <a:pt x="6" y="15"/>
                    <a:pt x="7" y="14"/>
                    <a:pt x="8" y="13"/>
                  </a:cubicBezTo>
                  <a:cubicBezTo>
                    <a:pt x="9" y="12"/>
                    <a:pt x="9" y="11"/>
                    <a:pt x="10" y="10"/>
                  </a:cubicBezTo>
                  <a:cubicBezTo>
                    <a:pt x="11" y="8"/>
                    <a:pt x="12" y="7"/>
                    <a:pt x="13" y="5"/>
                  </a:cubicBezTo>
                  <a:cubicBezTo>
                    <a:pt x="13" y="4"/>
                    <a:pt x="13" y="4"/>
                    <a:pt x="13" y="3"/>
                  </a:cubicBezTo>
                  <a:cubicBezTo>
                    <a:pt x="12" y="2"/>
                    <a:pt x="11" y="2"/>
                    <a:pt x="10" y="1"/>
                  </a:cubicBezTo>
                  <a:cubicBezTo>
                    <a:pt x="9" y="1"/>
                    <a:pt x="9" y="1"/>
                    <a:pt x="8" y="0"/>
                  </a:cubicBezTo>
                  <a:cubicBezTo>
                    <a:pt x="8" y="1"/>
                    <a:pt x="7" y="1"/>
                    <a:pt x="7" y="2"/>
                  </a:cubicBezTo>
                  <a:cubicBezTo>
                    <a:pt x="3" y="5"/>
                    <a:pt x="5" y="1"/>
                    <a:pt x="3" y="10"/>
                  </a:cubicBezTo>
                  <a:close/>
                </a:path>
              </a:pathLst>
            </a:custGeom>
            <a:solidFill>
              <a:srgbClr val="E43A8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33" name="Freeform 33">
              <a:extLst>
                <a:ext uri="{FF2B5EF4-FFF2-40B4-BE49-F238E27FC236}">
                  <a16:creationId xmlns:a16="http://schemas.microsoft.com/office/drawing/2014/main" id="{6D2FD38B-AE24-46E5-A8D6-6013CA6764C4}"/>
                </a:ext>
              </a:extLst>
            </p:cNvPr>
            <p:cNvSpPr>
              <a:spLocks/>
            </p:cNvSpPr>
            <p:nvPr/>
          </p:nvSpPr>
          <p:spPr bwMode="auto">
            <a:xfrm>
              <a:off x="2578" y="2867"/>
              <a:ext cx="166" cy="193"/>
            </a:xfrm>
            <a:custGeom>
              <a:avLst/>
              <a:gdLst>
                <a:gd name="T0" fmla="*/ 33 w 43"/>
                <a:gd name="T1" fmla="*/ 18 h 50"/>
                <a:gd name="T2" fmla="*/ 41 w 43"/>
                <a:gd name="T3" fmla="*/ 15 h 50"/>
                <a:gd name="T4" fmla="*/ 42 w 43"/>
                <a:gd name="T5" fmla="*/ 12 h 50"/>
                <a:gd name="T6" fmla="*/ 43 w 43"/>
                <a:gd name="T7" fmla="*/ 10 h 50"/>
                <a:gd name="T8" fmla="*/ 42 w 43"/>
                <a:gd name="T9" fmla="*/ 5 h 50"/>
                <a:gd name="T10" fmla="*/ 40 w 43"/>
                <a:gd name="T11" fmla="*/ 0 h 50"/>
                <a:gd name="T12" fmla="*/ 37 w 43"/>
                <a:gd name="T13" fmla="*/ 2 h 50"/>
                <a:gd name="T14" fmla="*/ 29 w 43"/>
                <a:gd name="T15" fmla="*/ 6 h 50"/>
                <a:gd name="T16" fmla="*/ 20 w 43"/>
                <a:gd name="T17" fmla="*/ 11 h 50"/>
                <a:gd name="T18" fmla="*/ 20 w 43"/>
                <a:gd name="T19" fmla="*/ 11 h 50"/>
                <a:gd name="T20" fmla="*/ 14 w 43"/>
                <a:gd name="T21" fmla="*/ 11 h 50"/>
                <a:gd name="T22" fmla="*/ 6 w 43"/>
                <a:gd name="T23" fmla="*/ 7 h 50"/>
                <a:gd name="T24" fmla="*/ 5 w 43"/>
                <a:gd name="T25" fmla="*/ 10 h 50"/>
                <a:gd name="T26" fmla="*/ 6 w 43"/>
                <a:gd name="T27" fmla="*/ 17 h 50"/>
                <a:gd name="T28" fmla="*/ 6 w 43"/>
                <a:gd name="T29" fmla="*/ 26 h 50"/>
                <a:gd name="T30" fmla="*/ 3 w 43"/>
                <a:gd name="T31" fmla="*/ 31 h 50"/>
                <a:gd name="T32" fmla="*/ 2 w 43"/>
                <a:gd name="T33" fmla="*/ 38 h 50"/>
                <a:gd name="T34" fmla="*/ 0 w 43"/>
                <a:gd name="T35" fmla="*/ 48 h 50"/>
                <a:gd name="T36" fmla="*/ 7 w 43"/>
                <a:gd name="T37" fmla="*/ 48 h 50"/>
                <a:gd name="T38" fmla="*/ 13 w 43"/>
                <a:gd name="T39" fmla="*/ 50 h 50"/>
                <a:gd name="T40" fmla="*/ 17 w 43"/>
                <a:gd name="T41" fmla="*/ 45 h 50"/>
                <a:gd name="T42" fmla="*/ 21 w 43"/>
                <a:gd name="T43" fmla="*/ 41 h 50"/>
                <a:gd name="T44" fmla="*/ 21 w 43"/>
                <a:gd name="T45" fmla="*/ 41 h 50"/>
                <a:gd name="T46" fmla="*/ 26 w 43"/>
                <a:gd name="T47" fmla="*/ 40 h 50"/>
                <a:gd name="T48" fmla="*/ 28 w 43"/>
                <a:gd name="T49" fmla="*/ 39 h 50"/>
                <a:gd name="T50" fmla="*/ 28 w 43"/>
                <a:gd name="T51" fmla="*/ 33 h 50"/>
                <a:gd name="T52" fmla="*/ 28 w 43"/>
                <a:gd name="T53" fmla="*/ 30 h 50"/>
                <a:gd name="T54" fmla="*/ 25 w 43"/>
                <a:gd name="T55" fmla="*/ 26 h 50"/>
                <a:gd name="T56" fmla="*/ 26 w 43"/>
                <a:gd name="T57" fmla="*/ 19 h 50"/>
                <a:gd name="T58" fmla="*/ 33 w 43"/>
                <a:gd name="T59" fmla="*/ 18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3" h="50">
                  <a:moveTo>
                    <a:pt x="33" y="18"/>
                  </a:moveTo>
                  <a:cubicBezTo>
                    <a:pt x="36" y="16"/>
                    <a:pt x="38" y="16"/>
                    <a:pt x="41" y="15"/>
                  </a:cubicBezTo>
                  <a:cubicBezTo>
                    <a:pt x="42" y="14"/>
                    <a:pt x="42" y="13"/>
                    <a:pt x="42" y="12"/>
                  </a:cubicBezTo>
                  <a:cubicBezTo>
                    <a:pt x="42" y="11"/>
                    <a:pt x="42" y="11"/>
                    <a:pt x="43" y="10"/>
                  </a:cubicBezTo>
                  <a:cubicBezTo>
                    <a:pt x="43" y="8"/>
                    <a:pt x="42" y="7"/>
                    <a:pt x="42" y="5"/>
                  </a:cubicBezTo>
                  <a:cubicBezTo>
                    <a:pt x="41" y="3"/>
                    <a:pt x="41" y="2"/>
                    <a:pt x="40" y="0"/>
                  </a:cubicBezTo>
                  <a:cubicBezTo>
                    <a:pt x="39" y="1"/>
                    <a:pt x="38" y="1"/>
                    <a:pt x="37" y="2"/>
                  </a:cubicBezTo>
                  <a:cubicBezTo>
                    <a:pt x="34" y="4"/>
                    <a:pt x="32" y="4"/>
                    <a:pt x="29" y="6"/>
                  </a:cubicBezTo>
                  <a:cubicBezTo>
                    <a:pt x="25" y="8"/>
                    <a:pt x="24" y="9"/>
                    <a:pt x="20" y="11"/>
                  </a:cubicBezTo>
                  <a:cubicBezTo>
                    <a:pt x="20" y="11"/>
                    <a:pt x="20" y="11"/>
                    <a:pt x="20" y="11"/>
                  </a:cubicBezTo>
                  <a:cubicBezTo>
                    <a:pt x="18" y="11"/>
                    <a:pt x="16" y="11"/>
                    <a:pt x="14" y="11"/>
                  </a:cubicBezTo>
                  <a:cubicBezTo>
                    <a:pt x="11" y="10"/>
                    <a:pt x="9" y="9"/>
                    <a:pt x="6" y="7"/>
                  </a:cubicBezTo>
                  <a:cubicBezTo>
                    <a:pt x="6" y="8"/>
                    <a:pt x="6" y="9"/>
                    <a:pt x="5" y="10"/>
                  </a:cubicBezTo>
                  <a:cubicBezTo>
                    <a:pt x="6" y="13"/>
                    <a:pt x="6" y="14"/>
                    <a:pt x="6" y="17"/>
                  </a:cubicBezTo>
                  <a:cubicBezTo>
                    <a:pt x="6" y="21"/>
                    <a:pt x="6" y="23"/>
                    <a:pt x="6" y="26"/>
                  </a:cubicBezTo>
                  <a:cubicBezTo>
                    <a:pt x="5" y="28"/>
                    <a:pt x="4" y="29"/>
                    <a:pt x="3" y="31"/>
                  </a:cubicBezTo>
                  <a:cubicBezTo>
                    <a:pt x="3" y="34"/>
                    <a:pt x="2" y="36"/>
                    <a:pt x="2" y="38"/>
                  </a:cubicBezTo>
                  <a:cubicBezTo>
                    <a:pt x="1" y="42"/>
                    <a:pt x="1" y="44"/>
                    <a:pt x="0" y="48"/>
                  </a:cubicBezTo>
                  <a:cubicBezTo>
                    <a:pt x="3" y="48"/>
                    <a:pt x="5" y="48"/>
                    <a:pt x="7" y="48"/>
                  </a:cubicBezTo>
                  <a:cubicBezTo>
                    <a:pt x="10" y="49"/>
                    <a:pt x="11" y="49"/>
                    <a:pt x="13" y="50"/>
                  </a:cubicBezTo>
                  <a:cubicBezTo>
                    <a:pt x="14" y="48"/>
                    <a:pt x="15" y="47"/>
                    <a:pt x="17" y="45"/>
                  </a:cubicBezTo>
                  <a:cubicBezTo>
                    <a:pt x="18" y="44"/>
                    <a:pt x="19" y="43"/>
                    <a:pt x="21" y="41"/>
                  </a:cubicBezTo>
                  <a:cubicBezTo>
                    <a:pt x="21" y="41"/>
                    <a:pt x="21" y="41"/>
                    <a:pt x="21" y="41"/>
                  </a:cubicBezTo>
                  <a:cubicBezTo>
                    <a:pt x="23" y="41"/>
                    <a:pt x="24" y="41"/>
                    <a:pt x="26" y="40"/>
                  </a:cubicBezTo>
                  <a:cubicBezTo>
                    <a:pt x="27" y="40"/>
                    <a:pt x="27" y="40"/>
                    <a:pt x="28" y="39"/>
                  </a:cubicBezTo>
                  <a:cubicBezTo>
                    <a:pt x="28" y="37"/>
                    <a:pt x="28" y="36"/>
                    <a:pt x="28" y="33"/>
                  </a:cubicBezTo>
                  <a:cubicBezTo>
                    <a:pt x="28" y="32"/>
                    <a:pt x="28" y="31"/>
                    <a:pt x="28" y="30"/>
                  </a:cubicBezTo>
                  <a:cubicBezTo>
                    <a:pt x="27" y="29"/>
                    <a:pt x="26" y="28"/>
                    <a:pt x="25" y="26"/>
                  </a:cubicBezTo>
                  <a:cubicBezTo>
                    <a:pt x="25" y="23"/>
                    <a:pt x="25" y="22"/>
                    <a:pt x="26" y="19"/>
                  </a:cubicBezTo>
                  <a:cubicBezTo>
                    <a:pt x="28" y="19"/>
                    <a:pt x="30" y="18"/>
                    <a:pt x="33" y="18"/>
                  </a:cubicBezTo>
                  <a:close/>
                </a:path>
              </a:pathLst>
            </a:custGeom>
            <a:solidFill>
              <a:srgbClr val="E96E9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34" name="Freeform 34">
              <a:extLst>
                <a:ext uri="{FF2B5EF4-FFF2-40B4-BE49-F238E27FC236}">
                  <a16:creationId xmlns:a16="http://schemas.microsoft.com/office/drawing/2014/main" id="{E5BDEC0B-BFB8-4BE8-9A92-3A3EB2C0AEAB}"/>
                </a:ext>
              </a:extLst>
            </p:cNvPr>
            <p:cNvSpPr>
              <a:spLocks/>
            </p:cNvSpPr>
            <p:nvPr/>
          </p:nvSpPr>
          <p:spPr bwMode="auto">
            <a:xfrm>
              <a:off x="2593" y="2666"/>
              <a:ext cx="278" cy="236"/>
            </a:xfrm>
            <a:custGeom>
              <a:avLst/>
              <a:gdLst>
                <a:gd name="T0" fmla="*/ 7 w 72"/>
                <a:gd name="T1" fmla="*/ 13 h 61"/>
                <a:gd name="T2" fmla="*/ 7 w 72"/>
                <a:gd name="T3" fmla="*/ 14 h 61"/>
                <a:gd name="T4" fmla="*/ 2 w 72"/>
                <a:gd name="T5" fmla="*/ 18 h 61"/>
                <a:gd name="T6" fmla="*/ 0 w 72"/>
                <a:gd name="T7" fmla="*/ 18 h 61"/>
                <a:gd name="T8" fmla="*/ 2 w 72"/>
                <a:gd name="T9" fmla="*/ 26 h 61"/>
                <a:gd name="T10" fmla="*/ 3 w 72"/>
                <a:gd name="T11" fmla="*/ 31 h 61"/>
                <a:gd name="T12" fmla="*/ 6 w 72"/>
                <a:gd name="T13" fmla="*/ 32 h 61"/>
                <a:gd name="T14" fmla="*/ 11 w 72"/>
                <a:gd name="T15" fmla="*/ 35 h 61"/>
                <a:gd name="T16" fmla="*/ 11 w 72"/>
                <a:gd name="T17" fmla="*/ 35 h 61"/>
                <a:gd name="T18" fmla="*/ 10 w 72"/>
                <a:gd name="T19" fmla="*/ 39 h 61"/>
                <a:gd name="T20" fmla="*/ 7 w 72"/>
                <a:gd name="T21" fmla="*/ 44 h 61"/>
                <a:gd name="T22" fmla="*/ 5 w 72"/>
                <a:gd name="T23" fmla="*/ 48 h 61"/>
                <a:gd name="T24" fmla="*/ 2 w 72"/>
                <a:gd name="T25" fmla="*/ 50 h 61"/>
                <a:gd name="T26" fmla="*/ 1 w 72"/>
                <a:gd name="T27" fmla="*/ 51 h 61"/>
                <a:gd name="T28" fmla="*/ 2 w 72"/>
                <a:gd name="T29" fmla="*/ 57 h 61"/>
                <a:gd name="T30" fmla="*/ 7 w 72"/>
                <a:gd name="T31" fmla="*/ 59 h 61"/>
                <a:gd name="T32" fmla="*/ 7 w 72"/>
                <a:gd name="T33" fmla="*/ 59 h 61"/>
                <a:gd name="T34" fmla="*/ 11 w 72"/>
                <a:gd name="T35" fmla="*/ 61 h 61"/>
                <a:gd name="T36" fmla="*/ 15 w 72"/>
                <a:gd name="T37" fmla="*/ 61 h 61"/>
                <a:gd name="T38" fmla="*/ 24 w 72"/>
                <a:gd name="T39" fmla="*/ 56 h 61"/>
                <a:gd name="T40" fmla="*/ 32 w 72"/>
                <a:gd name="T41" fmla="*/ 52 h 61"/>
                <a:gd name="T42" fmla="*/ 38 w 72"/>
                <a:gd name="T43" fmla="*/ 49 h 61"/>
                <a:gd name="T44" fmla="*/ 46 w 72"/>
                <a:gd name="T45" fmla="*/ 43 h 61"/>
                <a:gd name="T46" fmla="*/ 54 w 72"/>
                <a:gd name="T47" fmla="*/ 39 h 61"/>
                <a:gd name="T48" fmla="*/ 58 w 72"/>
                <a:gd name="T49" fmla="*/ 37 h 61"/>
                <a:gd name="T50" fmla="*/ 60 w 72"/>
                <a:gd name="T51" fmla="*/ 33 h 61"/>
                <a:gd name="T52" fmla="*/ 62 w 72"/>
                <a:gd name="T53" fmla="*/ 28 h 61"/>
                <a:gd name="T54" fmla="*/ 61 w 72"/>
                <a:gd name="T55" fmla="*/ 22 h 61"/>
                <a:gd name="T56" fmla="*/ 61 w 72"/>
                <a:gd name="T57" fmla="*/ 22 h 61"/>
                <a:gd name="T58" fmla="*/ 62 w 72"/>
                <a:gd name="T59" fmla="*/ 19 h 61"/>
                <a:gd name="T60" fmla="*/ 60 w 72"/>
                <a:gd name="T61" fmla="*/ 13 h 61"/>
                <a:gd name="T62" fmla="*/ 62 w 72"/>
                <a:gd name="T63" fmla="*/ 8 h 61"/>
                <a:gd name="T64" fmla="*/ 63 w 72"/>
                <a:gd name="T65" fmla="*/ 7 h 61"/>
                <a:gd name="T66" fmla="*/ 67 w 72"/>
                <a:gd name="T67" fmla="*/ 6 h 61"/>
                <a:gd name="T68" fmla="*/ 72 w 72"/>
                <a:gd name="T69" fmla="*/ 2 h 61"/>
                <a:gd name="T70" fmla="*/ 71 w 72"/>
                <a:gd name="T71" fmla="*/ 0 h 61"/>
                <a:gd name="T72" fmla="*/ 68 w 72"/>
                <a:gd name="T73" fmla="*/ 2 h 61"/>
                <a:gd name="T74" fmla="*/ 68 w 72"/>
                <a:gd name="T75" fmla="*/ 2 h 61"/>
                <a:gd name="T76" fmla="*/ 58 w 72"/>
                <a:gd name="T77" fmla="*/ 3 h 61"/>
                <a:gd name="T78" fmla="*/ 47 w 72"/>
                <a:gd name="T79" fmla="*/ 6 h 61"/>
                <a:gd name="T80" fmla="*/ 34 w 72"/>
                <a:gd name="T81" fmla="*/ 9 h 61"/>
                <a:gd name="T82" fmla="*/ 28 w 72"/>
                <a:gd name="T83" fmla="*/ 4 h 61"/>
                <a:gd name="T84" fmla="*/ 26 w 72"/>
                <a:gd name="T85" fmla="*/ 5 h 61"/>
                <a:gd name="T86" fmla="*/ 24 w 72"/>
                <a:gd name="T87" fmla="*/ 6 h 61"/>
                <a:gd name="T88" fmla="*/ 24 w 72"/>
                <a:gd name="T89" fmla="*/ 7 h 61"/>
                <a:gd name="T90" fmla="*/ 13 w 72"/>
                <a:gd name="T91" fmla="*/ 8 h 61"/>
                <a:gd name="T92" fmla="*/ 13 w 72"/>
                <a:gd name="T93" fmla="*/ 8 h 61"/>
                <a:gd name="T94" fmla="*/ 10 w 72"/>
                <a:gd name="T95" fmla="*/ 7 h 61"/>
                <a:gd name="T96" fmla="*/ 10 w 72"/>
                <a:gd name="T97" fmla="*/ 13 h 61"/>
                <a:gd name="T98" fmla="*/ 9 w 72"/>
                <a:gd name="T99" fmla="*/ 13 h 61"/>
                <a:gd name="T100" fmla="*/ 7 w 72"/>
                <a:gd name="T101" fmla="*/ 13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72" h="61">
                  <a:moveTo>
                    <a:pt x="7" y="13"/>
                  </a:moveTo>
                  <a:cubicBezTo>
                    <a:pt x="7" y="13"/>
                    <a:pt x="7" y="14"/>
                    <a:pt x="7" y="14"/>
                  </a:cubicBezTo>
                  <a:cubicBezTo>
                    <a:pt x="5" y="16"/>
                    <a:pt x="4" y="17"/>
                    <a:pt x="2" y="18"/>
                  </a:cubicBezTo>
                  <a:cubicBezTo>
                    <a:pt x="1" y="18"/>
                    <a:pt x="1" y="18"/>
                    <a:pt x="0" y="18"/>
                  </a:cubicBezTo>
                  <a:cubicBezTo>
                    <a:pt x="0" y="21"/>
                    <a:pt x="3" y="22"/>
                    <a:pt x="2" y="26"/>
                  </a:cubicBezTo>
                  <a:cubicBezTo>
                    <a:pt x="2" y="28"/>
                    <a:pt x="2" y="30"/>
                    <a:pt x="3" y="31"/>
                  </a:cubicBezTo>
                  <a:cubicBezTo>
                    <a:pt x="4" y="31"/>
                    <a:pt x="5" y="31"/>
                    <a:pt x="6" y="32"/>
                  </a:cubicBezTo>
                  <a:cubicBezTo>
                    <a:pt x="8" y="33"/>
                    <a:pt x="9" y="33"/>
                    <a:pt x="11" y="35"/>
                  </a:cubicBezTo>
                  <a:cubicBezTo>
                    <a:pt x="11" y="35"/>
                    <a:pt x="11" y="35"/>
                    <a:pt x="11" y="35"/>
                  </a:cubicBezTo>
                  <a:cubicBezTo>
                    <a:pt x="10" y="37"/>
                    <a:pt x="10" y="38"/>
                    <a:pt x="10" y="39"/>
                  </a:cubicBezTo>
                  <a:cubicBezTo>
                    <a:pt x="9" y="41"/>
                    <a:pt x="8" y="42"/>
                    <a:pt x="7" y="44"/>
                  </a:cubicBezTo>
                  <a:cubicBezTo>
                    <a:pt x="6" y="45"/>
                    <a:pt x="6" y="46"/>
                    <a:pt x="5" y="48"/>
                  </a:cubicBezTo>
                  <a:cubicBezTo>
                    <a:pt x="3" y="49"/>
                    <a:pt x="3" y="49"/>
                    <a:pt x="2" y="50"/>
                  </a:cubicBezTo>
                  <a:cubicBezTo>
                    <a:pt x="1" y="50"/>
                    <a:pt x="1" y="51"/>
                    <a:pt x="1" y="51"/>
                  </a:cubicBezTo>
                  <a:cubicBezTo>
                    <a:pt x="2" y="53"/>
                    <a:pt x="2" y="56"/>
                    <a:pt x="2" y="57"/>
                  </a:cubicBezTo>
                  <a:cubicBezTo>
                    <a:pt x="4" y="58"/>
                    <a:pt x="5" y="58"/>
                    <a:pt x="7" y="59"/>
                  </a:cubicBezTo>
                  <a:cubicBezTo>
                    <a:pt x="7" y="59"/>
                    <a:pt x="7" y="59"/>
                    <a:pt x="7" y="59"/>
                  </a:cubicBezTo>
                  <a:cubicBezTo>
                    <a:pt x="9" y="60"/>
                    <a:pt x="9" y="60"/>
                    <a:pt x="11" y="61"/>
                  </a:cubicBezTo>
                  <a:cubicBezTo>
                    <a:pt x="13" y="61"/>
                    <a:pt x="14" y="61"/>
                    <a:pt x="15" y="61"/>
                  </a:cubicBezTo>
                  <a:cubicBezTo>
                    <a:pt x="19" y="59"/>
                    <a:pt x="20" y="58"/>
                    <a:pt x="24" y="56"/>
                  </a:cubicBezTo>
                  <a:cubicBezTo>
                    <a:pt x="27" y="55"/>
                    <a:pt x="29" y="54"/>
                    <a:pt x="32" y="52"/>
                  </a:cubicBezTo>
                  <a:cubicBezTo>
                    <a:pt x="34" y="51"/>
                    <a:pt x="35" y="50"/>
                    <a:pt x="38" y="49"/>
                  </a:cubicBezTo>
                  <a:cubicBezTo>
                    <a:pt x="41" y="46"/>
                    <a:pt x="43" y="45"/>
                    <a:pt x="46" y="43"/>
                  </a:cubicBezTo>
                  <a:cubicBezTo>
                    <a:pt x="49" y="41"/>
                    <a:pt x="51" y="40"/>
                    <a:pt x="54" y="39"/>
                  </a:cubicBezTo>
                  <a:cubicBezTo>
                    <a:pt x="55" y="38"/>
                    <a:pt x="56" y="37"/>
                    <a:pt x="58" y="37"/>
                  </a:cubicBezTo>
                  <a:cubicBezTo>
                    <a:pt x="59" y="35"/>
                    <a:pt x="59" y="34"/>
                    <a:pt x="60" y="33"/>
                  </a:cubicBezTo>
                  <a:cubicBezTo>
                    <a:pt x="61" y="31"/>
                    <a:pt x="61" y="30"/>
                    <a:pt x="62" y="28"/>
                  </a:cubicBezTo>
                  <a:cubicBezTo>
                    <a:pt x="62" y="26"/>
                    <a:pt x="61" y="24"/>
                    <a:pt x="61" y="22"/>
                  </a:cubicBezTo>
                  <a:cubicBezTo>
                    <a:pt x="61" y="22"/>
                    <a:pt x="61" y="22"/>
                    <a:pt x="61" y="22"/>
                  </a:cubicBezTo>
                  <a:cubicBezTo>
                    <a:pt x="62" y="21"/>
                    <a:pt x="62" y="20"/>
                    <a:pt x="62" y="19"/>
                  </a:cubicBezTo>
                  <a:cubicBezTo>
                    <a:pt x="61" y="16"/>
                    <a:pt x="61" y="15"/>
                    <a:pt x="60" y="13"/>
                  </a:cubicBezTo>
                  <a:cubicBezTo>
                    <a:pt x="61" y="11"/>
                    <a:pt x="61" y="10"/>
                    <a:pt x="62" y="8"/>
                  </a:cubicBezTo>
                  <a:cubicBezTo>
                    <a:pt x="62" y="8"/>
                    <a:pt x="62" y="8"/>
                    <a:pt x="63" y="7"/>
                  </a:cubicBezTo>
                  <a:cubicBezTo>
                    <a:pt x="65" y="7"/>
                    <a:pt x="66" y="7"/>
                    <a:pt x="67" y="6"/>
                  </a:cubicBezTo>
                  <a:cubicBezTo>
                    <a:pt x="69" y="5"/>
                    <a:pt x="70" y="4"/>
                    <a:pt x="72" y="2"/>
                  </a:cubicBezTo>
                  <a:cubicBezTo>
                    <a:pt x="71" y="1"/>
                    <a:pt x="71" y="1"/>
                    <a:pt x="71" y="0"/>
                  </a:cubicBezTo>
                  <a:cubicBezTo>
                    <a:pt x="70" y="1"/>
                    <a:pt x="69" y="1"/>
                    <a:pt x="68" y="2"/>
                  </a:cubicBezTo>
                  <a:cubicBezTo>
                    <a:pt x="68" y="2"/>
                    <a:pt x="68" y="2"/>
                    <a:pt x="68" y="2"/>
                  </a:cubicBezTo>
                  <a:cubicBezTo>
                    <a:pt x="68" y="2"/>
                    <a:pt x="60" y="3"/>
                    <a:pt x="58" y="3"/>
                  </a:cubicBezTo>
                  <a:cubicBezTo>
                    <a:pt x="57" y="3"/>
                    <a:pt x="48" y="5"/>
                    <a:pt x="47" y="6"/>
                  </a:cubicBezTo>
                  <a:cubicBezTo>
                    <a:pt x="45" y="7"/>
                    <a:pt x="36" y="9"/>
                    <a:pt x="34" y="9"/>
                  </a:cubicBezTo>
                  <a:cubicBezTo>
                    <a:pt x="32" y="8"/>
                    <a:pt x="29" y="6"/>
                    <a:pt x="28" y="4"/>
                  </a:cubicBezTo>
                  <a:cubicBezTo>
                    <a:pt x="27" y="4"/>
                    <a:pt x="26" y="5"/>
                    <a:pt x="26" y="5"/>
                  </a:cubicBezTo>
                  <a:cubicBezTo>
                    <a:pt x="25" y="6"/>
                    <a:pt x="24" y="6"/>
                    <a:pt x="24" y="6"/>
                  </a:cubicBezTo>
                  <a:cubicBezTo>
                    <a:pt x="24" y="6"/>
                    <a:pt x="24" y="6"/>
                    <a:pt x="24" y="7"/>
                  </a:cubicBezTo>
                  <a:cubicBezTo>
                    <a:pt x="19" y="7"/>
                    <a:pt x="17" y="7"/>
                    <a:pt x="13" y="8"/>
                  </a:cubicBezTo>
                  <a:cubicBezTo>
                    <a:pt x="13" y="8"/>
                    <a:pt x="13" y="8"/>
                    <a:pt x="13" y="8"/>
                  </a:cubicBezTo>
                  <a:cubicBezTo>
                    <a:pt x="12" y="7"/>
                    <a:pt x="11" y="7"/>
                    <a:pt x="10" y="7"/>
                  </a:cubicBezTo>
                  <a:cubicBezTo>
                    <a:pt x="10" y="9"/>
                    <a:pt x="10" y="11"/>
                    <a:pt x="10" y="13"/>
                  </a:cubicBezTo>
                  <a:cubicBezTo>
                    <a:pt x="10" y="13"/>
                    <a:pt x="9" y="13"/>
                    <a:pt x="9" y="13"/>
                  </a:cubicBezTo>
                  <a:cubicBezTo>
                    <a:pt x="8" y="13"/>
                    <a:pt x="8" y="13"/>
                    <a:pt x="7" y="13"/>
                  </a:cubicBezTo>
                  <a:close/>
                </a:path>
              </a:pathLst>
            </a:custGeom>
            <a:solidFill>
              <a:srgbClr val="F4BDC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35" name="Freeform 35">
              <a:extLst>
                <a:ext uri="{FF2B5EF4-FFF2-40B4-BE49-F238E27FC236}">
                  <a16:creationId xmlns:a16="http://schemas.microsoft.com/office/drawing/2014/main" id="{E64D05FC-BA4E-4A93-8F52-BDC8FC8EC2D3}"/>
                </a:ext>
              </a:extLst>
            </p:cNvPr>
            <p:cNvSpPr>
              <a:spLocks/>
            </p:cNvSpPr>
            <p:nvPr/>
          </p:nvSpPr>
          <p:spPr bwMode="auto">
            <a:xfrm>
              <a:off x="2740" y="2662"/>
              <a:ext cx="456" cy="406"/>
            </a:xfrm>
            <a:custGeom>
              <a:avLst/>
              <a:gdLst>
                <a:gd name="T0" fmla="*/ 77 w 118"/>
                <a:gd name="T1" fmla="*/ 21 h 105"/>
                <a:gd name="T2" fmla="*/ 74 w 118"/>
                <a:gd name="T3" fmla="*/ 19 h 105"/>
                <a:gd name="T4" fmla="*/ 69 w 118"/>
                <a:gd name="T5" fmla="*/ 18 h 105"/>
                <a:gd name="T6" fmla="*/ 65 w 118"/>
                <a:gd name="T7" fmla="*/ 9 h 105"/>
                <a:gd name="T8" fmla="*/ 57 w 118"/>
                <a:gd name="T9" fmla="*/ 7 h 105"/>
                <a:gd name="T10" fmla="*/ 55 w 118"/>
                <a:gd name="T11" fmla="*/ 3 h 105"/>
                <a:gd name="T12" fmla="*/ 51 w 118"/>
                <a:gd name="T13" fmla="*/ 1 h 105"/>
                <a:gd name="T14" fmla="*/ 39 w 118"/>
                <a:gd name="T15" fmla="*/ 0 h 105"/>
                <a:gd name="T16" fmla="*/ 35 w 118"/>
                <a:gd name="T17" fmla="*/ 5 h 105"/>
                <a:gd name="T18" fmla="*/ 30 w 118"/>
                <a:gd name="T19" fmla="*/ 9 h 105"/>
                <a:gd name="T20" fmla="*/ 24 w 118"/>
                <a:gd name="T21" fmla="*/ 14 h 105"/>
                <a:gd name="T22" fmla="*/ 27 w 118"/>
                <a:gd name="T23" fmla="*/ 20 h 105"/>
                <a:gd name="T24" fmla="*/ 26 w 118"/>
                <a:gd name="T25" fmla="*/ 29 h 105"/>
                <a:gd name="T26" fmla="*/ 22 w 118"/>
                <a:gd name="T27" fmla="*/ 39 h 105"/>
                <a:gd name="T28" fmla="*/ 9 w 118"/>
                <a:gd name="T29" fmla="*/ 46 h 105"/>
                <a:gd name="T30" fmla="*/ 0 w 118"/>
                <a:gd name="T31" fmla="*/ 52 h 105"/>
                <a:gd name="T32" fmla="*/ 3 w 118"/>
                <a:gd name="T33" fmla="*/ 63 h 105"/>
                <a:gd name="T34" fmla="*/ 9 w 118"/>
                <a:gd name="T35" fmla="*/ 64 h 105"/>
                <a:gd name="T36" fmla="*/ 10 w 118"/>
                <a:gd name="T37" fmla="*/ 67 h 105"/>
                <a:gd name="T38" fmla="*/ 22 w 118"/>
                <a:gd name="T39" fmla="*/ 69 h 105"/>
                <a:gd name="T40" fmla="*/ 34 w 118"/>
                <a:gd name="T41" fmla="*/ 76 h 105"/>
                <a:gd name="T42" fmla="*/ 44 w 118"/>
                <a:gd name="T43" fmla="*/ 83 h 105"/>
                <a:gd name="T44" fmla="*/ 55 w 118"/>
                <a:gd name="T45" fmla="*/ 90 h 105"/>
                <a:gd name="T46" fmla="*/ 72 w 118"/>
                <a:gd name="T47" fmla="*/ 104 h 105"/>
                <a:gd name="T48" fmla="*/ 92 w 118"/>
                <a:gd name="T49" fmla="*/ 104 h 105"/>
                <a:gd name="T50" fmla="*/ 96 w 118"/>
                <a:gd name="T51" fmla="*/ 99 h 105"/>
                <a:gd name="T52" fmla="*/ 108 w 118"/>
                <a:gd name="T53" fmla="*/ 94 h 105"/>
                <a:gd name="T54" fmla="*/ 116 w 118"/>
                <a:gd name="T55" fmla="*/ 100 h 105"/>
                <a:gd name="T56" fmla="*/ 117 w 118"/>
                <a:gd name="T57" fmla="*/ 100 h 105"/>
                <a:gd name="T58" fmla="*/ 112 w 118"/>
                <a:gd name="T59" fmla="*/ 93 h 105"/>
                <a:gd name="T60" fmla="*/ 109 w 118"/>
                <a:gd name="T61" fmla="*/ 87 h 105"/>
                <a:gd name="T62" fmla="*/ 107 w 118"/>
                <a:gd name="T63" fmla="*/ 84 h 105"/>
                <a:gd name="T64" fmla="*/ 104 w 118"/>
                <a:gd name="T65" fmla="*/ 73 h 105"/>
                <a:gd name="T66" fmla="*/ 96 w 118"/>
                <a:gd name="T67" fmla="*/ 65 h 105"/>
                <a:gd name="T68" fmla="*/ 82 w 118"/>
                <a:gd name="T69" fmla="*/ 57 h 105"/>
                <a:gd name="T70" fmla="*/ 81 w 118"/>
                <a:gd name="T71" fmla="*/ 53 h 105"/>
                <a:gd name="T72" fmla="*/ 73 w 118"/>
                <a:gd name="T73" fmla="*/ 43 h 105"/>
                <a:gd name="T74" fmla="*/ 74 w 118"/>
                <a:gd name="T75" fmla="*/ 42 h 105"/>
                <a:gd name="T76" fmla="*/ 72 w 118"/>
                <a:gd name="T77" fmla="*/ 38 h 105"/>
                <a:gd name="T78" fmla="*/ 75 w 118"/>
                <a:gd name="T79" fmla="*/ 36 h 105"/>
                <a:gd name="T80" fmla="*/ 77 w 118"/>
                <a:gd name="T81" fmla="*/ 31 h 105"/>
                <a:gd name="T82" fmla="*/ 80 w 118"/>
                <a:gd name="T83" fmla="*/ 29 h 105"/>
                <a:gd name="T84" fmla="*/ 78 w 118"/>
                <a:gd name="T85" fmla="*/ 23 h 105"/>
                <a:gd name="T86" fmla="*/ 81 w 118"/>
                <a:gd name="T87" fmla="*/ 21 h 1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18" h="105">
                  <a:moveTo>
                    <a:pt x="81" y="21"/>
                  </a:moveTo>
                  <a:cubicBezTo>
                    <a:pt x="79" y="21"/>
                    <a:pt x="78" y="21"/>
                    <a:pt x="77" y="21"/>
                  </a:cubicBezTo>
                  <a:cubicBezTo>
                    <a:pt x="76" y="21"/>
                    <a:pt x="76" y="21"/>
                    <a:pt x="76" y="21"/>
                  </a:cubicBezTo>
                  <a:cubicBezTo>
                    <a:pt x="76" y="20"/>
                    <a:pt x="75" y="20"/>
                    <a:pt x="74" y="19"/>
                  </a:cubicBezTo>
                  <a:cubicBezTo>
                    <a:pt x="73" y="19"/>
                    <a:pt x="72" y="19"/>
                    <a:pt x="70" y="18"/>
                  </a:cubicBezTo>
                  <a:cubicBezTo>
                    <a:pt x="70" y="18"/>
                    <a:pt x="70" y="18"/>
                    <a:pt x="69" y="18"/>
                  </a:cubicBezTo>
                  <a:cubicBezTo>
                    <a:pt x="69" y="16"/>
                    <a:pt x="69" y="16"/>
                    <a:pt x="68" y="15"/>
                  </a:cubicBezTo>
                  <a:cubicBezTo>
                    <a:pt x="67" y="12"/>
                    <a:pt x="66" y="11"/>
                    <a:pt x="65" y="9"/>
                  </a:cubicBezTo>
                  <a:cubicBezTo>
                    <a:pt x="64" y="7"/>
                    <a:pt x="63" y="6"/>
                    <a:pt x="62" y="4"/>
                  </a:cubicBezTo>
                  <a:cubicBezTo>
                    <a:pt x="60" y="6"/>
                    <a:pt x="59" y="6"/>
                    <a:pt x="57" y="7"/>
                  </a:cubicBezTo>
                  <a:cubicBezTo>
                    <a:pt x="57" y="7"/>
                    <a:pt x="57" y="7"/>
                    <a:pt x="57" y="7"/>
                  </a:cubicBezTo>
                  <a:cubicBezTo>
                    <a:pt x="56" y="6"/>
                    <a:pt x="55" y="5"/>
                    <a:pt x="55" y="3"/>
                  </a:cubicBezTo>
                  <a:cubicBezTo>
                    <a:pt x="55" y="2"/>
                    <a:pt x="54" y="1"/>
                    <a:pt x="54" y="1"/>
                  </a:cubicBezTo>
                  <a:cubicBezTo>
                    <a:pt x="53" y="1"/>
                    <a:pt x="52" y="1"/>
                    <a:pt x="51" y="1"/>
                  </a:cubicBezTo>
                  <a:cubicBezTo>
                    <a:pt x="49" y="1"/>
                    <a:pt x="48" y="1"/>
                    <a:pt x="46" y="1"/>
                  </a:cubicBezTo>
                  <a:cubicBezTo>
                    <a:pt x="44" y="1"/>
                    <a:pt x="42" y="1"/>
                    <a:pt x="39" y="0"/>
                  </a:cubicBezTo>
                  <a:cubicBezTo>
                    <a:pt x="38" y="2"/>
                    <a:pt x="37" y="3"/>
                    <a:pt x="35" y="5"/>
                  </a:cubicBezTo>
                  <a:cubicBezTo>
                    <a:pt x="35" y="5"/>
                    <a:pt x="35" y="5"/>
                    <a:pt x="35" y="5"/>
                  </a:cubicBezTo>
                  <a:cubicBezTo>
                    <a:pt x="33" y="7"/>
                    <a:pt x="33" y="7"/>
                    <a:pt x="31" y="9"/>
                  </a:cubicBezTo>
                  <a:cubicBezTo>
                    <a:pt x="31" y="9"/>
                    <a:pt x="31" y="9"/>
                    <a:pt x="30" y="9"/>
                  </a:cubicBezTo>
                  <a:cubicBezTo>
                    <a:pt x="29" y="10"/>
                    <a:pt x="28" y="10"/>
                    <a:pt x="26" y="10"/>
                  </a:cubicBezTo>
                  <a:cubicBezTo>
                    <a:pt x="25" y="12"/>
                    <a:pt x="25" y="13"/>
                    <a:pt x="24" y="14"/>
                  </a:cubicBezTo>
                  <a:cubicBezTo>
                    <a:pt x="25" y="16"/>
                    <a:pt x="26" y="17"/>
                    <a:pt x="27" y="20"/>
                  </a:cubicBezTo>
                  <a:cubicBezTo>
                    <a:pt x="27" y="20"/>
                    <a:pt x="27" y="20"/>
                    <a:pt x="27" y="20"/>
                  </a:cubicBezTo>
                  <a:cubicBezTo>
                    <a:pt x="26" y="21"/>
                    <a:pt x="26" y="22"/>
                    <a:pt x="26" y="23"/>
                  </a:cubicBezTo>
                  <a:cubicBezTo>
                    <a:pt x="26" y="26"/>
                    <a:pt x="26" y="27"/>
                    <a:pt x="26" y="29"/>
                  </a:cubicBezTo>
                  <a:cubicBezTo>
                    <a:pt x="26" y="31"/>
                    <a:pt x="25" y="32"/>
                    <a:pt x="25" y="34"/>
                  </a:cubicBezTo>
                  <a:cubicBezTo>
                    <a:pt x="23" y="36"/>
                    <a:pt x="23" y="37"/>
                    <a:pt x="22" y="39"/>
                  </a:cubicBezTo>
                  <a:cubicBezTo>
                    <a:pt x="20" y="40"/>
                    <a:pt x="19" y="41"/>
                    <a:pt x="17" y="42"/>
                  </a:cubicBezTo>
                  <a:cubicBezTo>
                    <a:pt x="14" y="43"/>
                    <a:pt x="12" y="44"/>
                    <a:pt x="9" y="46"/>
                  </a:cubicBezTo>
                  <a:cubicBezTo>
                    <a:pt x="6" y="48"/>
                    <a:pt x="4" y="49"/>
                    <a:pt x="1" y="51"/>
                  </a:cubicBezTo>
                  <a:cubicBezTo>
                    <a:pt x="1" y="52"/>
                    <a:pt x="1" y="52"/>
                    <a:pt x="0" y="52"/>
                  </a:cubicBezTo>
                  <a:cubicBezTo>
                    <a:pt x="1" y="54"/>
                    <a:pt x="2" y="55"/>
                    <a:pt x="2" y="57"/>
                  </a:cubicBezTo>
                  <a:cubicBezTo>
                    <a:pt x="3" y="60"/>
                    <a:pt x="3" y="61"/>
                    <a:pt x="3" y="63"/>
                  </a:cubicBezTo>
                  <a:cubicBezTo>
                    <a:pt x="3" y="63"/>
                    <a:pt x="3" y="63"/>
                    <a:pt x="3" y="63"/>
                  </a:cubicBezTo>
                  <a:cubicBezTo>
                    <a:pt x="5" y="63"/>
                    <a:pt x="7" y="63"/>
                    <a:pt x="9" y="64"/>
                  </a:cubicBezTo>
                  <a:cubicBezTo>
                    <a:pt x="9" y="64"/>
                    <a:pt x="9" y="64"/>
                    <a:pt x="9" y="64"/>
                  </a:cubicBezTo>
                  <a:cubicBezTo>
                    <a:pt x="9" y="66"/>
                    <a:pt x="9" y="66"/>
                    <a:pt x="10" y="67"/>
                  </a:cubicBezTo>
                  <a:cubicBezTo>
                    <a:pt x="12" y="67"/>
                    <a:pt x="13" y="67"/>
                    <a:pt x="15" y="67"/>
                  </a:cubicBezTo>
                  <a:cubicBezTo>
                    <a:pt x="18" y="68"/>
                    <a:pt x="19" y="68"/>
                    <a:pt x="22" y="69"/>
                  </a:cubicBezTo>
                  <a:cubicBezTo>
                    <a:pt x="24" y="71"/>
                    <a:pt x="26" y="72"/>
                    <a:pt x="28" y="74"/>
                  </a:cubicBezTo>
                  <a:cubicBezTo>
                    <a:pt x="30" y="75"/>
                    <a:pt x="31" y="75"/>
                    <a:pt x="34" y="76"/>
                  </a:cubicBezTo>
                  <a:cubicBezTo>
                    <a:pt x="36" y="77"/>
                    <a:pt x="37" y="78"/>
                    <a:pt x="40" y="79"/>
                  </a:cubicBezTo>
                  <a:cubicBezTo>
                    <a:pt x="42" y="80"/>
                    <a:pt x="43" y="81"/>
                    <a:pt x="44" y="83"/>
                  </a:cubicBezTo>
                  <a:cubicBezTo>
                    <a:pt x="47" y="85"/>
                    <a:pt x="48" y="86"/>
                    <a:pt x="51" y="89"/>
                  </a:cubicBezTo>
                  <a:cubicBezTo>
                    <a:pt x="52" y="89"/>
                    <a:pt x="53" y="90"/>
                    <a:pt x="55" y="90"/>
                  </a:cubicBezTo>
                  <a:cubicBezTo>
                    <a:pt x="57" y="92"/>
                    <a:pt x="58" y="93"/>
                    <a:pt x="61" y="95"/>
                  </a:cubicBezTo>
                  <a:cubicBezTo>
                    <a:pt x="65" y="99"/>
                    <a:pt x="68" y="101"/>
                    <a:pt x="72" y="104"/>
                  </a:cubicBezTo>
                  <a:cubicBezTo>
                    <a:pt x="80" y="104"/>
                    <a:pt x="84" y="105"/>
                    <a:pt x="91" y="105"/>
                  </a:cubicBezTo>
                  <a:cubicBezTo>
                    <a:pt x="91" y="105"/>
                    <a:pt x="91" y="105"/>
                    <a:pt x="92" y="104"/>
                  </a:cubicBezTo>
                  <a:cubicBezTo>
                    <a:pt x="92" y="104"/>
                    <a:pt x="92" y="104"/>
                    <a:pt x="92" y="103"/>
                  </a:cubicBezTo>
                  <a:cubicBezTo>
                    <a:pt x="94" y="102"/>
                    <a:pt x="95" y="101"/>
                    <a:pt x="96" y="99"/>
                  </a:cubicBezTo>
                  <a:cubicBezTo>
                    <a:pt x="97" y="97"/>
                    <a:pt x="98" y="96"/>
                    <a:pt x="98" y="94"/>
                  </a:cubicBezTo>
                  <a:cubicBezTo>
                    <a:pt x="102" y="94"/>
                    <a:pt x="104" y="94"/>
                    <a:pt x="108" y="94"/>
                  </a:cubicBezTo>
                  <a:cubicBezTo>
                    <a:pt x="110" y="96"/>
                    <a:pt x="111" y="98"/>
                    <a:pt x="113" y="100"/>
                  </a:cubicBezTo>
                  <a:cubicBezTo>
                    <a:pt x="114" y="100"/>
                    <a:pt x="115" y="100"/>
                    <a:pt x="116" y="100"/>
                  </a:cubicBezTo>
                  <a:cubicBezTo>
                    <a:pt x="116" y="100"/>
                    <a:pt x="117" y="100"/>
                    <a:pt x="118" y="100"/>
                  </a:cubicBezTo>
                  <a:cubicBezTo>
                    <a:pt x="117" y="100"/>
                    <a:pt x="117" y="100"/>
                    <a:pt x="117" y="100"/>
                  </a:cubicBezTo>
                  <a:cubicBezTo>
                    <a:pt x="116" y="99"/>
                    <a:pt x="115" y="99"/>
                    <a:pt x="114" y="98"/>
                  </a:cubicBezTo>
                  <a:cubicBezTo>
                    <a:pt x="113" y="96"/>
                    <a:pt x="113" y="95"/>
                    <a:pt x="112" y="93"/>
                  </a:cubicBezTo>
                  <a:cubicBezTo>
                    <a:pt x="111" y="93"/>
                    <a:pt x="109" y="90"/>
                    <a:pt x="109" y="88"/>
                  </a:cubicBezTo>
                  <a:cubicBezTo>
                    <a:pt x="109" y="88"/>
                    <a:pt x="109" y="87"/>
                    <a:pt x="109" y="87"/>
                  </a:cubicBezTo>
                  <a:cubicBezTo>
                    <a:pt x="109" y="87"/>
                    <a:pt x="109" y="87"/>
                    <a:pt x="109" y="87"/>
                  </a:cubicBezTo>
                  <a:cubicBezTo>
                    <a:pt x="110" y="86"/>
                    <a:pt x="107" y="84"/>
                    <a:pt x="107" y="84"/>
                  </a:cubicBezTo>
                  <a:cubicBezTo>
                    <a:pt x="105" y="83"/>
                    <a:pt x="104" y="82"/>
                    <a:pt x="102" y="81"/>
                  </a:cubicBezTo>
                  <a:cubicBezTo>
                    <a:pt x="103" y="77"/>
                    <a:pt x="103" y="76"/>
                    <a:pt x="104" y="73"/>
                  </a:cubicBezTo>
                  <a:cubicBezTo>
                    <a:pt x="102" y="69"/>
                    <a:pt x="100" y="68"/>
                    <a:pt x="98" y="65"/>
                  </a:cubicBezTo>
                  <a:cubicBezTo>
                    <a:pt x="97" y="65"/>
                    <a:pt x="97" y="65"/>
                    <a:pt x="96" y="65"/>
                  </a:cubicBezTo>
                  <a:cubicBezTo>
                    <a:pt x="94" y="63"/>
                    <a:pt x="93" y="62"/>
                    <a:pt x="90" y="60"/>
                  </a:cubicBezTo>
                  <a:cubicBezTo>
                    <a:pt x="87" y="59"/>
                    <a:pt x="86" y="58"/>
                    <a:pt x="82" y="57"/>
                  </a:cubicBezTo>
                  <a:cubicBezTo>
                    <a:pt x="82" y="56"/>
                    <a:pt x="82" y="56"/>
                    <a:pt x="82" y="56"/>
                  </a:cubicBezTo>
                  <a:cubicBezTo>
                    <a:pt x="82" y="55"/>
                    <a:pt x="81" y="54"/>
                    <a:pt x="81" y="53"/>
                  </a:cubicBezTo>
                  <a:cubicBezTo>
                    <a:pt x="80" y="52"/>
                    <a:pt x="77" y="49"/>
                    <a:pt x="76" y="47"/>
                  </a:cubicBezTo>
                  <a:cubicBezTo>
                    <a:pt x="75" y="46"/>
                    <a:pt x="74" y="45"/>
                    <a:pt x="73" y="43"/>
                  </a:cubicBezTo>
                  <a:cubicBezTo>
                    <a:pt x="73" y="42"/>
                    <a:pt x="73" y="42"/>
                    <a:pt x="74" y="42"/>
                  </a:cubicBezTo>
                  <a:cubicBezTo>
                    <a:pt x="74" y="42"/>
                    <a:pt x="74" y="42"/>
                    <a:pt x="74" y="42"/>
                  </a:cubicBezTo>
                  <a:cubicBezTo>
                    <a:pt x="74" y="41"/>
                    <a:pt x="73" y="38"/>
                    <a:pt x="73" y="38"/>
                  </a:cubicBezTo>
                  <a:cubicBezTo>
                    <a:pt x="73" y="38"/>
                    <a:pt x="72" y="38"/>
                    <a:pt x="72" y="38"/>
                  </a:cubicBezTo>
                  <a:cubicBezTo>
                    <a:pt x="73" y="37"/>
                    <a:pt x="73" y="37"/>
                    <a:pt x="73" y="37"/>
                  </a:cubicBezTo>
                  <a:cubicBezTo>
                    <a:pt x="74" y="37"/>
                    <a:pt x="74" y="36"/>
                    <a:pt x="75" y="36"/>
                  </a:cubicBezTo>
                  <a:cubicBezTo>
                    <a:pt x="75" y="34"/>
                    <a:pt x="76" y="33"/>
                    <a:pt x="76" y="32"/>
                  </a:cubicBezTo>
                  <a:cubicBezTo>
                    <a:pt x="76" y="31"/>
                    <a:pt x="76" y="31"/>
                    <a:pt x="77" y="31"/>
                  </a:cubicBezTo>
                  <a:cubicBezTo>
                    <a:pt x="76" y="31"/>
                    <a:pt x="80" y="29"/>
                    <a:pt x="80" y="29"/>
                  </a:cubicBezTo>
                  <a:cubicBezTo>
                    <a:pt x="80" y="29"/>
                    <a:pt x="80" y="29"/>
                    <a:pt x="80" y="29"/>
                  </a:cubicBezTo>
                  <a:cubicBezTo>
                    <a:pt x="80" y="28"/>
                    <a:pt x="79" y="24"/>
                    <a:pt x="79" y="24"/>
                  </a:cubicBezTo>
                  <a:cubicBezTo>
                    <a:pt x="78" y="24"/>
                    <a:pt x="78" y="24"/>
                    <a:pt x="78" y="23"/>
                  </a:cubicBezTo>
                  <a:cubicBezTo>
                    <a:pt x="79" y="23"/>
                    <a:pt x="79" y="23"/>
                    <a:pt x="79" y="23"/>
                  </a:cubicBezTo>
                  <a:cubicBezTo>
                    <a:pt x="80" y="22"/>
                    <a:pt x="80" y="22"/>
                    <a:pt x="81" y="21"/>
                  </a:cubicBezTo>
                  <a:close/>
                </a:path>
              </a:pathLst>
            </a:custGeom>
            <a:solidFill>
              <a:srgbClr val="A7B3B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36" name="Freeform 36">
              <a:extLst>
                <a:ext uri="{FF2B5EF4-FFF2-40B4-BE49-F238E27FC236}">
                  <a16:creationId xmlns:a16="http://schemas.microsoft.com/office/drawing/2014/main" id="{C88ADDB1-E8F9-4990-814C-9BF5DA0732FB}"/>
                </a:ext>
              </a:extLst>
            </p:cNvPr>
            <p:cNvSpPr>
              <a:spLocks/>
            </p:cNvSpPr>
            <p:nvPr/>
          </p:nvSpPr>
          <p:spPr bwMode="auto">
            <a:xfrm>
              <a:off x="3107" y="3033"/>
              <a:ext cx="81" cy="70"/>
            </a:xfrm>
            <a:custGeom>
              <a:avLst/>
              <a:gdLst>
                <a:gd name="T0" fmla="*/ 16 w 21"/>
                <a:gd name="T1" fmla="*/ 5 h 18"/>
                <a:gd name="T2" fmla="*/ 12 w 21"/>
                <a:gd name="T3" fmla="*/ 0 h 18"/>
                <a:gd name="T4" fmla="*/ 5 w 21"/>
                <a:gd name="T5" fmla="*/ 0 h 18"/>
                <a:gd name="T6" fmla="*/ 4 w 21"/>
                <a:gd name="T7" fmla="*/ 4 h 18"/>
                <a:gd name="T8" fmla="*/ 0 w 21"/>
                <a:gd name="T9" fmla="*/ 9 h 18"/>
                <a:gd name="T10" fmla="*/ 6 w 21"/>
                <a:gd name="T11" fmla="*/ 10 h 18"/>
                <a:gd name="T12" fmla="*/ 9 w 21"/>
                <a:gd name="T13" fmla="*/ 12 h 18"/>
                <a:gd name="T14" fmla="*/ 12 w 21"/>
                <a:gd name="T15" fmla="*/ 15 h 18"/>
                <a:gd name="T16" fmla="*/ 13 w 21"/>
                <a:gd name="T17" fmla="*/ 18 h 18"/>
                <a:gd name="T18" fmla="*/ 18 w 21"/>
                <a:gd name="T19" fmla="*/ 18 h 18"/>
                <a:gd name="T20" fmla="*/ 21 w 21"/>
                <a:gd name="T21" fmla="*/ 17 h 18"/>
                <a:gd name="T22" fmla="*/ 21 w 21"/>
                <a:gd name="T23" fmla="*/ 17 h 18"/>
                <a:gd name="T24" fmla="*/ 18 w 21"/>
                <a:gd name="T25" fmla="*/ 13 h 18"/>
                <a:gd name="T26" fmla="*/ 13 w 21"/>
                <a:gd name="T27" fmla="*/ 7 h 18"/>
                <a:gd name="T28" fmla="*/ 16 w 21"/>
                <a:gd name="T29" fmla="*/ 5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 h="18">
                  <a:moveTo>
                    <a:pt x="16" y="5"/>
                  </a:moveTo>
                  <a:cubicBezTo>
                    <a:pt x="14" y="3"/>
                    <a:pt x="13" y="2"/>
                    <a:pt x="12" y="0"/>
                  </a:cubicBezTo>
                  <a:cubicBezTo>
                    <a:pt x="9" y="0"/>
                    <a:pt x="8" y="0"/>
                    <a:pt x="5" y="0"/>
                  </a:cubicBezTo>
                  <a:cubicBezTo>
                    <a:pt x="4" y="2"/>
                    <a:pt x="4" y="2"/>
                    <a:pt x="4" y="4"/>
                  </a:cubicBezTo>
                  <a:cubicBezTo>
                    <a:pt x="2" y="6"/>
                    <a:pt x="1" y="7"/>
                    <a:pt x="0" y="9"/>
                  </a:cubicBezTo>
                  <a:cubicBezTo>
                    <a:pt x="2" y="9"/>
                    <a:pt x="3" y="10"/>
                    <a:pt x="6" y="10"/>
                  </a:cubicBezTo>
                  <a:cubicBezTo>
                    <a:pt x="7" y="11"/>
                    <a:pt x="8" y="12"/>
                    <a:pt x="9" y="12"/>
                  </a:cubicBezTo>
                  <a:cubicBezTo>
                    <a:pt x="10" y="14"/>
                    <a:pt x="11" y="14"/>
                    <a:pt x="12" y="15"/>
                  </a:cubicBezTo>
                  <a:cubicBezTo>
                    <a:pt x="12" y="16"/>
                    <a:pt x="13" y="17"/>
                    <a:pt x="13" y="18"/>
                  </a:cubicBezTo>
                  <a:cubicBezTo>
                    <a:pt x="15" y="18"/>
                    <a:pt x="16" y="18"/>
                    <a:pt x="18" y="18"/>
                  </a:cubicBezTo>
                  <a:cubicBezTo>
                    <a:pt x="19" y="18"/>
                    <a:pt x="20" y="18"/>
                    <a:pt x="21" y="17"/>
                  </a:cubicBezTo>
                  <a:cubicBezTo>
                    <a:pt x="21" y="17"/>
                    <a:pt x="21" y="17"/>
                    <a:pt x="21" y="17"/>
                  </a:cubicBezTo>
                  <a:cubicBezTo>
                    <a:pt x="21" y="17"/>
                    <a:pt x="18" y="14"/>
                    <a:pt x="18" y="13"/>
                  </a:cubicBezTo>
                  <a:cubicBezTo>
                    <a:pt x="17" y="12"/>
                    <a:pt x="13" y="8"/>
                    <a:pt x="13" y="7"/>
                  </a:cubicBezTo>
                  <a:cubicBezTo>
                    <a:pt x="14" y="6"/>
                    <a:pt x="15" y="6"/>
                    <a:pt x="16" y="5"/>
                  </a:cubicBezTo>
                  <a:close/>
                </a:path>
              </a:pathLst>
            </a:custGeom>
            <a:solidFill>
              <a:srgbClr val="A7B3B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37" name="Freeform 37">
              <a:extLst>
                <a:ext uri="{FF2B5EF4-FFF2-40B4-BE49-F238E27FC236}">
                  <a16:creationId xmlns:a16="http://schemas.microsoft.com/office/drawing/2014/main" id="{D7E3D5A7-FEAD-4D3C-8116-DC0518A0A6FC}"/>
                </a:ext>
              </a:extLst>
            </p:cNvPr>
            <p:cNvSpPr>
              <a:spLocks/>
            </p:cNvSpPr>
            <p:nvPr/>
          </p:nvSpPr>
          <p:spPr bwMode="auto">
            <a:xfrm>
              <a:off x="2563" y="2913"/>
              <a:ext cx="972" cy="789"/>
            </a:xfrm>
            <a:custGeom>
              <a:avLst/>
              <a:gdLst>
                <a:gd name="T0" fmla="*/ 164 w 252"/>
                <a:gd name="T1" fmla="*/ 51 h 204"/>
                <a:gd name="T2" fmla="*/ 160 w 252"/>
                <a:gd name="T3" fmla="*/ 52 h 204"/>
                <a:gd name="T4" fmla="*/ 153 w 252"/>
                <a:gd name="T5" fmla="*/ 50 h 204"/>
                <a:gd name="T6" fmla="*/ 149 w 252"/>
                <a:gd name="T7" fmla="*/ 45 h 204"/>
                <a:gd name="T8" fmla="*/ 139 w 252"/>
                <a:gd name="T9" fmla="*/ 41 h 204"/>
                <a:gd name="T10" fmla="*/ 117 w 252"/>
                <a:gd name="T11" fmla="*/ 42 h 204"/>
                <a:gd name="T12" fmla="*/ 99 w 252"/>
                <a:gd name="T13" fmla="*/ 27 h 204"/>
                <a:gd name="T14" fmla="*/ 89 w 252"/>
                <a:gd name="T15" fmla="*/ 19 h 204"/>
                <a:gd name="T16" fmla="*/ 79 w 252"/>
                <a:gd name="T17" fmla="*/ 13 h 204"/>
                <a:gd name="T18" fmla="*/ 67 w 252"/>
                <a:gd name="T19" fmla="*/ 6 h 204"/>
                <a:gd name="T20" fmla="*/ 53 w 252"/>
                <a:gd name="T21" fmla="*/ 5 h 204"/>
                <a:gd name="T22" fmla="*/ 53 w 252"/>
                <a:gd name="T23" fmla="*/ 1 h 204"/>
                <a:gd name="T24" fmla="*/ 48 w 252"/>
                <a:gd name="T25" fmla="*/ 1 h 204"/>
                <a:gd name="T26" fmla="*/ 38 w 252"/>
                <a:gd name="T27" fmla="*/ 8 h 204"/>
                <a:gd name="T28" fmla="*/ 32 w 252"/>
                <a:gd name="T29" fmla="*/ 13 h 204"/>
                <a:gd name="T30" fmla="*/ 35 w 252"/>
                <a:gd name="T31" fmla="*/ 18 h 204"/>
                <a:gd name="T32" fmla="*/ 35 w 252"/>
                <a:gd name="T33" fmla="*/ 29 h 204"/>
                <a:gd name="T34" fmla="*/ 31 w 252"/>
                <a:gd name="T35" fmla="*/ 31 h 204"/>
                <a:gd name="T36" fmla="*/ 26 w 252"/>
                <a:gd name="T37" fmla="*/ 31 h 204"/>
                <a:gd name="T38" fmla="*/ 18 w 252"/>
                <a:gd name="T39" fmla="*/ 40 h 204"/>
                <a:gd name="T40" fmla="*/ 4 w 252"/>
                <a:gd name="T41" fmla="*/ 38 h 204"/>
                <a:gd name="T42" fmla="*/ 0 w 252"/>
                <a:gd name="T43" fmla="*/ 55 h 204"/>
                <a:gd name="T44" fmla="*/ 16 w 252"/>
                <a:gd name="T45" fmla="*/ 68 h 204"/>
                <a:gd name="T46" fmla="*/ 28 w 252"/>
                <a:gd name="T47" fmla="*/ 83 h 204"/>
                <a:gd name="T48" fmla="*/ 32 w 252"/>
                <a:gd name="T49" fmla="*/ 96 h 204"/>
                <a:gd name="T50" fmla="*/ 42 w 252"/>
                <a:gd name="T51" fmla="*/ 105 h 204"/>
                <a:gd name="T52" fmla="*/ 53 w 252"/>
                <a:gd name="T53" fmla="*/ 120 h 204"/>
                <a:gd name="T54" fmla="*/ 57 w 252"/>
                <a:gd name="T55" fmla="*/ 138 h 204"/>
                <a:gd name="T56" fmla="*/ 65 w 252"/>
                <a:gd name="T57" fmla="*/ 154 h 204"/>
                <a:gd name="T58" fmla="*/ 79 w 252"/>
                <a:gd name="T59" fmla="*/ 168 h 204"/>
                <a:gd name="T60" fmla="*/ 88 w 252"/>
                <a:gd name="T61" fmla="*/ 183 h 204"/>
                <a:gd name="T62" fmla="*/ 102 w 252"/>
                <a:gd name="T63" fmla="*/ 202 h 204"/>
                <a:gd name="T64" fmla="*/ 106 w 252"/>
                <a:gd name="T65" fmla="*/ 202 h 204"/>
                <a:gd name="T66" fmla="*/ 111 w 252"/>
                <a:gd name="T67" fmla="*/ 189 h 204"/>
                <a:gd name="T68" fmla="*/ 120 w 252"/>
                <a:gd name="T69" fmla="*/ 192 h 204"/>
                <a:gd name="T70" fmla="*/ 137 w 252"/>
                <a:gd name="T71" fmla="*/ 192 h 204"/>
                <a:gd name="T72" fmla="*/ 151 w 252"/>
                <a:gd name="T73" fmla="*/ 194 h 204"/>
                <a:gd name="T74" fmla="*/ 155 w 252"/>
                <a:gd name="T75" fmla="*/ 196 h 204"/>
                <a:gd name="T76" fmla="*/ 160 w 252"/>
                <a:gd name="T77" fmla="*/ 192 h 204"/>
                <a:gd name="T78" fmla="*/ 180 w 252"/>
                <a:gd name="T79" fmla="*/ 177 h 204"/>
                <a:gd name="T80" fmla="*/ 206 w 252"/>
                <a:gd name="T81" fmla="*/ 173 h 204"/>
                <a:gd name="T82" fmla="*/ 217 w 252"/>
                <a:gd name="T83" fmla="*/ 171 h 204"/>
                <a:gd name="T84" fmla="*/ 246 w 252"/>
                <a:gd name="T85" fmla="*/ 160 h 204"/>
                <a:gd name="T86" fmla="*/ 246 w 252"/>
                <a:gd name="T87" fmla="*/ 128 h 204"/>
                <a:gd name="T88" fmla="*/ 205 w 252"/>
                <a:gd name="T89" fmla="*/ 113 h 204"/>
                <a:gd name="T90" fmla="*/ 202 w 252"/>
                <a:gd name="T91" fmla="*/ 104 h 204"/>
                <a:gd name="T92" fmla="*/ 201 w 252"/>
                <a:gd name="T93" fmla="*/ 102 h 204"/>
                <a:gd name="T94" fmla="*/ 193 w 252"/>
                <a:gd name="T95" fmla="*/ 100 h 204"/>
                <a:gd name="T96" fmla="*/ 190 w 252"/>
                <a:gd name="T97" fmla="*/ 91 h 204"/>
                <a:gd name="T98" fmla="*/ 184 w 252"/>
                <a:gd name="T99" fmla="*/ 86 h 204"/>
                <a:gd name="T100" fmla="*/ 185 w 252"/>
                <a:gd name="T101" fmla="*/ 79 h 204"/>
                <a:gd name="T102" fmla="*/ 179 w 252"/>
                <a:gd name="T103" fmla="*/ 70 h 204"/>
                <a:gd name="T104" fmla="*/ 174 w 252"/>
                <a:gd name="T105" fmla="*/ 67 h 204"/>
                <a:gd name="T106" fmla="*/ 170 w 252"/>
                <a:gd name="T107" fmla="*/ 62 h 204"/>
                <a:gd name="T108" fmla="*/ 167 w 252"/>
                <a:gd name="T109" fmla="*/ 56 h 2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52" h="204">
                  <a:moveTo>
                    <a:pt x="167" y="56"/>
                  </a:moveTo>
                  <a:cubicBezTo>
                    <a:pt x="166" y="55"/>
                    <a:pt x="164" y="51"/>
                    <a:pt x="164" y="51"/>
                  </a:cubicBezTo>
                  <a:cubicBezTo>
                    <a:pt x="164" y="51"/>
                    <a:pt x="163" y="50"/>
                    <a:pt x="163" y="50"/>
                  </a:cubicBezTo>
                  <a:cubicBezTo>
                    <a:pt x="162" y="51"/>
                    <a:pt x="161" y="51"/>
                    <a:pt x="160" y="52"/>
                  </a:cubicBezTo>
                  <a:cubicBezTo>
                    <a:pt x="157" y="51"/>
                    <a:pt x="156" y="51"/>
                    <a:pt x="153" y="51"/>
                  </a:cubicBezTo>
                  <a:cubicBezTo>
                    <a:pt x="153" y="51"/>
                    <a:pt x="153" y="50"/>
                    <a:pt x="153" y="50"/>
                  </a:cubicBezTo>
                  <a:cubicBezTo>
                    <a:pt x="152" y="49"/>
                    <a:pt x="151" y="49"/>
                    <a:pt x="151" y="48"/>
                  </a:cubicBezTo>
                  <a:cubicBezTo>
                    <a:pt x="150" y="47"/>
                    <a:pt x="149" y="46"/>
                    <a:pt x="149" y="45"/>
                  </a:cubicBezTo>
                  <a:cubicBezTo>
                    <a:pt x="148" y="44"/>
                    <a:pt x="147" y="44"/>
                    <a:pt x="146" y="43"/>
                  </a:cubicBezTo>
                  <a:cubicBezTo>
                    <a:pt x="143" y="43"/>
                    <a:pt x="142" y="42"/>
                    <a:pt x="139" y="41"/>
                  </a:cubicBezTo>
                  <a:cubicBezTo>
                    <a:pt x="139" y="42"/>
                    <a:pt x="139" y="42"/>
                    <a:pt x="138" y="42"/>
                  </a:cubicBezTo>
                  <a:cubicBezTo>
                    <a:pt x="130" y="42"/>
                    <a:pt x="126" y="42"/>
                    <a:pt x="117" y="42"/>
                  </a:cubicBezTo>
                  <a:cubicBezTo>
                    <a:pt x="112" y="38"/>
                    <a:pt x="110" y="36"/>
                    <a:pt x="105" y="32"/>
                  </a:cubicBezTo>
                  <a:cubicBezTo>
                    <a:pt x="103" y="30"/>
                    <a:pt x="102" y="29"/>
                    <a:pt x="99" y="27"/>
                  </a:cubicBezTo>
                  <a:cubicBezTo>
                    <a:pt x="98" y="27"/>
                    <a:pt x="97" y="26"/>
                    <a:pt x="95" y="26"/>
                  </a:cubicBezTo>
                  <a:cubicBezTo>
                    <a:pt x="93" y="23"/>
                    <a:pt x="91" y="22"/>
                    <a:pt x="89" y="19"/>
                  </a:cubicBezTo>
                  <a:cubicBezTo>
                    <a:pt x="87" y="18"/>
                    <a:pt x="86" y="17"/>
                    <a:pt x="85" y="16"/>
                  </a:cubicBezTo>
                  <a:cubicBezTo>
                    <a:pt x="82" y="15"/>
                    <a:pt x="81" y="14"/>
                    <a:pt x="79" y="13"/>
                  </a:cubicBezTo>
                  <a:cubicBezTo>
                    <a:pt x="76" y="12"/>
                    <a:pt x="75" y="12"/>
                    <a:pt x="73" y="10"/>
                  </a:cubicBezTo>
                  <a:cubicBezTo>
                    <a:pt x="70" y="9"/>
                    <a:pt x="69" y="8"/>
                    <a:pt x="67" y="6"/>
                  </a:cubicBezTo>
                  <a:cubicBezTo>
                    <a:pt x="65" y="5"/>
                    <a:pt x="63" y="5"/>
                    <a:pt x="61" y="4"/>
                  </a:cubicBezTo>
                  <a:cubicBezTo>
                    <a:pt x="58" y="4"/>
                    <a:pt x="56" y="4"/>
                    <a:pt x="53" y="5"/>
                  </a:cubicBezTo>
                  <a:cubicBezTo>
                    <a:pt x="53" y="4"/>
                    <a:pt x="53" y="4"/>
                    <a:pt x="53" y="4"/>
                  </a:cubicBezTo>
                  <a:cubicBezTo>
                    <a:pt x="53" y="2"/>
                    <a:pt x="53" y="2"/>
                    <a:pt x="53" y="1"/>
                  </a:cubicBezTo>
                  <a:cubicBezTo>
                    <a:pt x="51" y="1"/>
                    <a:pt x="50" y="0"/>
                    <a:pt x="48" y="0"/>
                  </a:cubicBezTo>
                  <a:cubicBezTo>
                    <a:pt x="48" y="1"/>
                    <a:pt x="48" y="1"/>
                    <a:pt x="48" y="1"/>
                  </a:cubicBezTo>
                  <a:cubicBezTo>
                    <a:pt x="48" y="2"/>
                    <a:pt x="48" y="3"/>
                    <a:pt x="47" y="5"/>
                  </a:cubicBezTo>
                  <a:cubicBezTo>
                    <a:pt x="43" y="6"/>
                    <a:pt x="41" y="6"/>
                    <a:pt x="38" y="8"/>
                  </a:cubicBezTo>
                  <a:cubicBezTo>
                    <a:pt x="35" y="8"/>
                    <a:pt x="34" y="8"/>
                    <a:pt x="32" y="9"/>
                  </a:cubicBezTo>
                  <a:cubicBezTo>
                    <a:pt x="32" y="11"/>
                    <a:pt x="32" y="11"/>
                    <a:pt x="32" y="13"/>
                  </a:cubicBezTo>
                  <a:cubicBezTo>
                    <a:pt x="33" y="15"/>
                    <a:pt x="33" y="16"/>
                    <a:pt x="35" y="18"/>
                  </a:cubicBezTo>
                  <a:cubicBezTo>
                    <a:pt x="35" y="18"/>
                    <a:pt x="35" y="18"/>
                    <a:pt x="35" y="18"/>
                  </a:cubicBezTo>
                  <a:cubicBezTo>
                    <a:pt x="35" y="19"/>
                    <a:pt x="35" y="20"/>
                    <a:pt x="34" y="21"/>
                  </a:cubicBezTo>
                  <a:cubicBezTo>
                    <a:pt x="34" y="24"/>
                    <a:pt x="35" y="26"/>
                    <a:pt x="35" y="29"/>
                  </a:cubicBezTo>
                  <a:cubicBezTo>
                    <a:pt x="34" y="29"/>
                    <a:pt x="34" y="29"/>
                    <a:pt x="34" y="29"/>
                  </a:cubicBezTo>
                  <a:cubicBezTo>
                    <a:pt x="33" y="30"/>
                    <a:pt x="32" y="30"/>
                    <a:pt x="31" y="31"/>
                  </a:cubicBezTo>
                  <a:cubicBezTo>
                    <a:pt x="30" y="31"/>
                    <a:pt x="30" y="31"/>
                    <a:pt x="30" y="31"/>
                  </a:cubicBezTo>
                  <a:cubicBezTo>
                    <a:pt x="29" y="31"/>
                    <a:pt x="28" y="31"/>
                    <a:pt x="26" y="31"/>
                  </a:cubicBezTo>
                  <a:cubicBezTo>
                    <a:pt x="24" y="33"/>
                    <a:pt x="24" y="33"/>
                    <a:pt x="22" y="35"/>
                  </a:cubicBezTo>
                  <a:cubicBezTo>
                    <a:pt x="21" y="37"/>
                    <a:pt x="20" y="38"/>
                    <a:pt x="18" y="40"/>
                  </a:cubicBezTo>
                  <a:cubicBezTo>
                    <a:pt x="15" y="40"/>
                    <a:pt x="14" y="39"/>
                    <a:pt x="11" y="39"/>
                  </a:cubicBezTo>
                  <a:cubicBezTo>
                    <a:pt x="8" y="38"/>
                    <a:pt x="7" y="38"/>
                    <a:pt x="4" y="38"/>
                  </a:cubicBezTo>
                  <a:cubicBezTo>
                    <a:pt x="4" y="39"/>
                    <a:pt x="2" y="52"/>
                    <a:pt x="2" y="52"/>
                  </a:cubicBezTo>
                  <a:cubicBezTo>
                    <a:pt x="1" y="53"/>
                    <a:pt x="0" y="53"/>
                    <a:pt x="0" y="55"/>
                  </a:cubicBezTo>
                  <a:cubicBezTo>
                    <a:pt x="0" y="55"/>
                    <a:pt x="3" y="51"/>
                    <a:pt x="6" y="54"/>
                  </a:cubicBezTo>
                  <a:cubicBezTo>
                    <a:pt x="9" y="56"/>
                    <a:pt x="13" y="61"/>
                    <a:pt x="16" y="68"/>
                  </a:cubicBezTo>
                  <a:cubicBezTo>
                    <a:pt x="20" y="74"/>
                    <a:pt x="23" y="75"/>
                    <a:pt x="23" y="75"/>
                  </a:cubicBezTo>
                  <a:cubicBezTo>
                    <a:pt x="25" y="78"/>
                    <a:pt x="26" y="80"/>
                    <a:pt x="28" y="83"/>
                  </a:cubicBezTo>
                  <a:cubicBezTo>
                    <a:pt x="30" y="87"/>
                    <a:pt x="31" y="89"/>
                    <a:pt x="34" y="94"/>
                  </a:cubicBezTo>
                  <a:cubicBezTo>
                    <a:pt x="33" y="95"/>
                    <a:pt x="33" y="95"/>
                    <a:pt x="32" y="96"/>
                  </a:cubicBezTo>
                  <a:cubicBezTo>
                    <a:pt x="32" y="96"/>
                    <a:pt x="35" y="99"/>
                    <a:pt x="36" y="101"/>
                  </a:cubicBezTo>
                  <a:cubicBezTo>
                    <a:pt x="38" y="102"/>
                    <a:pt x="37" y="101"/>
                    <a:pt x="42" y="105"/>
                  </a:cubicBezTo>
                  <a:cubicBezTo>
                    <a:pt x="48" y="108"/>
                    <a:pt x="49" y="110"/>
                    <a:pt x="49" y="111"/>
                  </a:cubicBezTo>
                  <a:cubicBezTo>
                    <a:pt x="48" y="112"/>
                    <a:pt x="50" y="114"/>
                    <a:pt x="53" y="120"/>
                  </a:cubicBezTo>
                  <a:cubicBezTo>
                    <a:pt x="57" y="126"/>
                    <a:pt x="56" y="131"/>
                    <a:pt x="55" y="132"/>
                  </a:cubicBezTo>
                  <a:cubicBezTo>
                    <a:pt x="54" y="132"/>
                    <a:pt x="58" y="133"/>
                    <a:pt x="57" y="138"/>
                  </a:cubicBezTo>
                  <a:cubicBezTo>
                    <a:pt x="56" y="142"/>
                    <a:pt x="58" y="143"/>
                    <a:pt x="58" y="145"/>
                  </a:cubicBezTo>
                  <a:cubicBezTo>
                    <a:pt x="59" y="147"/>
                    <a:pt x="62" y="153"/>
                    <a:pt x="65" y="154"/>
                  </a:cubicBezTo>
                  <a:cubicBezTo>
                    <a:pt x="68" y="155"/>
                    <a:pt x="70" y="158"/>
                    <a:pt x="74" y="160"/>
                  </a:cubicBezTo>
                  <a:cubicBezTo>
                    <a:pt x="78" y="163"/>
                    <a:pt x="79" y="165"/>
                    <a:pt x="79" y="168"/>
                  </a:cubicBezTo>
                  <a:cubicBezTo>
                    <a:pt x="80" y="170"/>
                    <a:pt x="82" y="172"/>
                    <a:pt x="83" y="174"/>
                  </a:cubicBezTo>
                  <a:cubicBezTo>
                    <a:pt x="83" y="177"/>
                    <a:pt x="85" y="179"/>
                    <a:pt x="88" y="183"/>
                  </a:cubicBezTo>
                  <a:cubicBezTo>
                    <a:pt x="91" y="187"/>
                    <a:pt x="96" y="191"/>
                    <a:pt x="97" y="193"/>
                  </a:cubicBezTo>
                  <a:cubicBezTo>
                    <a:pt x="98" y="195"/>
                    <a:pt x="100" y="197"/>
                    <a:pt x="102" y="202"/>
                  </a:cubicBezTo>
                  <a:cubicBezTo>
                    <a:pt x="102" y="203"/>
                    <a:pt x="103" y="204"/>
                    <a:pt x="103" y="204"/>
                  </a:cubicBezTo>
                  <a:cubicBezTo>
                    <a:pt x="104" y="203"/>
                    <a:pt x="105" y="203"/>
                    <a:pt x="106" y="202"/>
                  </a:cubicBezTo>
                  <a:cubicBezTo>
                    <a:pt x="106" y="198"/>
                    <a:pt x="106" y="197"/>
                    <a:pt x="107" y="193"/>
                  </a:cubicBezTo>
                  <a:cubicBezTo>
                    <a:pt x="108" y="192"/>
                    <a:pt x="109" y="191"/>
                    <a:pt x="111" y="189"/>
                  </a:cubicBezTo>
                  <a:cubicBezTo>
                    <a:pt x="112" y="190"/>
                    <a:pt x="113" y="191"/>
                    <a:pt x="115" y="192"/>
                  </a:cubicBezTo>
                  <a:cubicBezTo>
                    <a:pt x="117" y="192"/>
                    <a:pt x="118" y="192"/>
                    <a:pt x="120" y="192"/>
                  </a:cubicBezTo>
                  <a:cubicBezTo>
                    <a:pt x="123" y="191"/>
                    <a:pt x="124" y="191"/>
                    <a:pt x="127" y="191"/>
                  </a:cubicBezTo>
                  <a:cubicBezTo>
                    <a:pt x="131" y="191"/>
                    <a:pt x="133" y="191"/>
                    <a:pt x="137" y="192"/>
                  </a:cubicBezTo>
                  <a:cubicBezTo>
                    <a:pt x="143" y="193"/>
                    <a:pt x="145" y="193"/>
                    <a:pt x="151" y="193"/>
                  </a:cubicBezTo>
                  <a:cubicBezTo>
                    <a:pt x="151" y="193"/>
                    <a:pt x="151" y="194"/>
                    <a:pt x="151" y="194"/>
                  </a:cubicBezTo>
                  <a:cubicBezTo>
                    <a:pt x="151" y="194"/>
                    <a:pt x="153" y="196"/>
                    <a:pt x="154" y="197"/>
                  </a:cubicBezTo>
                  <a:cubicBezTo>
                    <a:pt x="154" y="197"/>
                    <a:pt x="154" y="197"/>
                    <a:pt x="155" y="196"/>
                  </a:cubicBezTo>
                  <a:cubicBezTo>
                    <a:pt x="155" y="196"/>
                    <a:pt x="156" y="195"/>
                    <a:pt x="157" y="194"/>
                  </a:cubicBezTo>
                  <a:cubicBezTo>
                    <a:pt x="158" y="193"/>
                    <a:pt x="160" y="192"/>
                    <a:pt x="160" y="192"/>
                  </a:cubicBezTo>
                  <a:cubicBezTo>
                    <a:pt x="160" y="192"/>
                    <a:pt x="165" y="184"/>
                    <a:pt x="167" y="182"/>
                  </a:cubicBezTo>
                  <a:cubicBezTo>
                    <a:pt x="169" y="181"/>
                    <a:pt x="175" y="177"/>
                    <a:pt x="180" y="177"/>
                  </a:cubicBezTo>
                  <a:cubicBezTo>
                    <a:pt x="183" y="177"/>
                    <a:pt x="191" y="176"/>
                    <a:pt x="192" y="175"/>
                  </a:cubicBezTo>
                  <a:cubicBezTo>
                    <a:pt x="194" y="175"/>
                    <a:pt x="203" y="172"/>
                    <a:pt x="206" y="173"/>
                  </a:cubicBezTo>
                  <a:cubicBezTo>
                    <a:pt x="208" y="173"/>
                    <a:pt x="209" y="173"/>
                    <a:pt x="212" y="172"/>
                  </a:cubicBezTo>
                  <a:cubicBezTo>
                    <a:pt x="213" y="172"/>
                    <a:pt x="215" y="172"/>
                    <a:pt x="217" y="171"/>
                  </a:cubicBezTo>
                  <a:cubicBezTo>
                    <a:pt x="222" y="170"/>
                    <a:pt x="230" y="165"/>
                    <a:pt x="235" y="164"/>
                  </a:cubicBezTo>
                  <a:cubicBezTo>
                    <a:pt x="238" y="163"/>
                    <a:pt x="244" y="161"/>
                    <a:pt x="246" y="160"/>
                  </a:cubicBezTo>
                  <a:cubicBezTo>
                    <a:pt x="249" y="150"/>
                    <a:pt x="250" y="146"/>
                    <a:pt x="252" y="136"/>
                  </a:cubicBezTo>
                  <a:cubicBezTo>
                    <a:pt x="250" y="133"/>
                    <a:pt x="249" y="131"/>
                    <a:pt x="246" y="128"/>
                  </a:cubicBezTo>
                  <a:cubicBezTo>
                    <a:pt x="234" y="127"/>
                    <a:pt x="227" y="126"/>
                    <a:pt x="215" y="125"/>
                  </a:cubicBezTo>
                  <a:cubicBezTo>
                    <a:pt x="211" y="120"/>
                    <a:pt x="209" y="118"/>
                    <a:pt x="205" y="113"/>
                  </a:cubicBezTo>
                  <a:cubicBezTo>
                    <a:pt x="203" y="110"/>
                    <a:pt x="203" y="109"/>
                    <a:pt x="201" y="107"/>
                  </a:cubicBezTo>
                  <a:cubicBezTo>
                    <a:pt x="201" y="106"/>
                    <a:pt x="201" y="105"/>
                    <a:pt x="202" y="104"/>
                  </a:cubicBezTo>
                  <a:cubicBezTo>
                    <a:pt x="202" y="104"/>
                    <a:pt x="201" y="104"/>
                    <a:pt x="201" y="104"/>
                  </a:cubicBezTo>
                  <a:cubicBezTo>
                    <a:pt x="201" y="103"/>
                    <a:pt x="201" y="103"/>
                    <a:pt x="201" y="102"/>
                  </a:cubicBezTo>
                  <a:cubicBezTo>
                    <a:pt x="199" y="102"/>
                    <a:pt x="199" y="102"/>
                    <a:pt x="197" y="101"/>
                  </a:cubicBezTo>
                  <a:cubicBezTo>
                    <a:pt x="196" y="101"/>
                    <a:pt x="195" y="101"/>
                    <a:pt x="193" y="100"/>
                  </a:cubicBezTo>
                  <a:cubicBezTo>
                    <a:pt x="192" y="98"/>
                    <a:pt x="191" y="96"/>
                    <a:pt x="189" y="94"/>
                  </a:cubicBezTo>
                  <a:cubicBezTo>
                    <a:pt x="190" y="93"/>
                    <a:pt x="190" y="92"/>
                    <a:pt x="190" y="91"/>
                  </a:cubicBezTo>
                  <a:cubicBezTo>
                    <a:pt x="189" y="90"/>
                    <a:pt x="189" y="90"/>
                    <a:pt x="188" y="89"/>
                  </a:cubicBezTo>
                  <a:cubicBezTo>
                    <a:pt x="186" y="88"/>
                    <a:pt x="184" y="86"/>
                    <a:pt x="184" y="86"/>
                  </a:cubicBezTo>
                  <a:cubicBezTo>
                    <a:pt x="184" y="85"/>
                    <a:pt x="184" y="84"/>
                    <a:pt x="184" y="83"/>
                  </a:cubicBezTo>
                  <a:cubicBezTo>
                    <a:pt x="185" y="81"/>
                    <a:pt x="185" y="81"/>
                    <a:pt x="185" y="79"/>
                  </a:cubicBezTo>
                  <a:cubicBezTo>
                    <a:pt x="184" y="77"/>
                    <a:pt x="184" y="76"/>
                    <a:pt x="182" y="74"/>
                  </a:cubicBezTo>
                  <a:cubicBezTo>
                    <a:pt x="181" y="72"/>
                    <a:pt x="181" y="72"/>
                    <a:pt x="179" y="70"/>
                  </a:cubicBezTo>
                  <a:cubicBezTo>
                    <a:pt x="178" y="69"/>
                    <a:pt x="178" y="69"/>
                    <a:pt x="177" y="68"/>
                  </a:cubicBezTo>
                  <a:cubicBezTo>
                    <a:pt x="175" y="67"/>
                    <a:pt x="175" y="67"/>
                    <a:pt x="174" y="67"/>
                  </a:cubicBezTo>
                  <a:cubicBezTo>
                    <a:pt x="173" y="65"/>
                    <a:pt x="173" y="65"/>
                    <a:pt x="173" y="63"/>
                  </a:cubicBezTo>
                  <a:cubicBezTo>
                    <a:pt x="172" y="63"/>
                    <a:pt x="171" y="63"/>
                    <a:pt x="170" y="62"/>
                  </a:cubicBezTo>
                  <a:cubicBezTo>
                    <a:pt x="169" y="61"/>
                    <a:pt x="169" y="61"/>
                    <a:pt x="168" y="60"/>
                  </a:cubicBezTo>
                  <a:cubicBezTo>
                    <a:pt x="168" y="60"/>
                    <a:pt x="168" y="57"/>
                    <a:pt x="167" y="56"/>
                  </a:cubicBezTo>
                  <a:close/>
                </a:path>
              </a:pathLst>
            </a:custGeom>
            <a:solidFill>
              <a:srgbClr val="A7B3B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38" name="Freeform 38">
              <a:extLst>
                <a:ext uri="{FF2B5EF4-FFF2-40B4-BE49-F238E27FC236}">
                  <a16:creationId xmlns:a16="http://schemas.microsoft.com/office/drawing/2014/main" id="{06B87E6E-F1EF-490B-B0DC-5DD094793634}"/>
                </a:ext>
              </a:extLst>
            </p:cNvPr>
            <p:cNvSpPr>
              <a:spLocks/>
            </p:cNvSpPr>
            <p:nvPr/>
          </p:nvSpPr>
          <p:spPr bwMode="auto">
            <a:xfrm>
              <a:off x="3346" y="3250"/>
              <a:ext cx="216" cy="150"/>
            </a:xfrm>
            <a:custGeom>
              <a:avLst/>
              <a:gdLst>
                <a:gd name="T0" fmla="*/ 48 w 56"/>
                <a:gd name="T1" fmla="*/ 0 h 39"/>
                <a:gd name="T2" fmla="*/ 41 w 56"/>
                <a:gd name="T3" fmla="*/ 7 h 39"/>
                <a:gd name="T4" fmla="*/ 29 w 56"/>
                <a:gd name="T5" fmla="*/ 21 h 39"/>
                <a:gd name="T6" fmla="*/ 26 w 56"/>
                <a:gd name="T7" fmla="*/ 20 h 39"/>
                <a:gd name="T8" fmla="*/ 21 w 56"/>
                <a:gd name="T9" fmla="*/ 21 h 39"/>
                <a:gd name="T10" fmla="*/ 18 w 56"/>
                <a:gd name="T11" fmla="*/ 23 h 39"/>
                <a:gd name="T12" fmla="*/ 15 w 56"/>
                <a:gd name="T13" fmla="*/ 20 h 39"/>
                <a:gd name="T14" fmla="*/ 12 w 56"/>
                <a:gd name="T15" fmla="*/ 19 h 39"/>
                <a:gd name="T16" fmla="*/ 8 w 56"/>
                <a:gd name="T17" fmla="*/ 23 h 39"/>
                <a:gd name="T18" fmla="*/ 3 w 56"/>
                <a:gd name="T19" fmla="*/ 21 h 39"/>
                <a:gd name="T20" fmla="*/ 2 w 56"/>
                <a:gd name="T21" fmla="*/ 18 h 39"/>
                <a:gd name="T22" fmla="*/ 1 w 56"/>
                <a:gd name="T23" fmla="*/ 18 h 39"/>
                <a:gd name="T24" fmla="*/ 0 w 56"/>
                <a:gd name="T25" fmla="*/ 20 h 39"/>
                <a:gd name="T26" fmla="*/ 4 w 56"/>
                <a:gd name="T27" fmla="*/ 24 h 39"/>
                <a:gd name="T28" fmla="*/ 13 w 56"/>
                <a:gd name="T29" fmla="*/ 36 h 39"/>
                <a:gd name="T30" fmla="*/ 42 w 56"/>
                <a:gd name="T31" fmla="*/ 39 h 39"/>
                <a:gd name="T32" fmla="*/ 41 w 56"/>
                <a:gd name="T33" fmla="*/ 34 h 39"/>
                <a:gd name="T34" fmla="*/ 42 w 56"/>
                <a:gd name="T35" fmla="*/ 34 h 39"/>
                <a:gd name="T36" fmla="*/ 44 w 56"/>
                <a:gd name="T37" fmla="*/ 33 h 39"/>
                <a:gd name="T38" fmla="*/ 44 w 56"/>
                <a:gd name="T39" fmla="*/ 30 h 39"/>
                <a:gd name="T40" fmla="*/ 44 w 56"/>
                <a:gd name="T41" fmla="*/ 29 h 39"/>
                <a:gd name="T42" fmla="*/ 46 w 56"/>
                <a:gd name="T43" fmla="*/ 26 h 39"/>
                <a:gd name="T44" fmla="*/ 44 w 56"/>
                <a:gd name="T45" fmla="*/ 20 h 39"/>
                <a:gd name="T46" fmla="*/ 46 w 56"/>
                <a:gd name="T47" fmla="*/ 20 h 39"/>
                <a:gd name="T48" fmla="*/ 49 w 56"/>
                <a:gd name="T49" fmla="*/ 21 h 39"/>
                <a:gd name="T50" fmla="*/ 47 w 56"/>
                <a:gd name="T51" fmla="*/ 18 h 39"/>
                <a:gd name="T52" fmla="*/ 48 w 56"/>
                <a:gd name="T53" fmla="*/ 9 h 39"/>
                <a:gd name="T54" fmla="*/ 50 w 56"/>
                <a:gd name="T55" fmla="*/ 9 h 39"/>
                <a:gd name="T56" fmla="*/ 52 w 56"/>
                <a:gd name="T57" fmla="*/ 10 h 39"/>
                <a:gd name="T58" fmla="*/ 53 w 56"/>
                <a:gd name="T59" fmla="*/ 10 h 39"/>
                <a:gd name="T60" fmla="*/ 53 w 56"/>
                <a:gd name="T61" fmla="*/ 11 h 39"/>
                <a:gd name="T62" fmla="*/ 56 w 56"/>
                <a:gd name="T63" fmla="*/ 9 h 39"/>
                <a:gd name="T64" fmla="*/ 56 w 56"/>
                <a:gd name="T65" fmla="*/ 8 h 39"/>
                <a:gd name="T66" fmla="*/ 52 w 56"/>
                <a:gd name="T67" fmla="*/ 3 h 39"/>
                <a:gd name="T68" fmla="*/ 48 w 56"/>
                <a:gd name="T69" fmla="*/ 1 h 39"/>
                <a:gd name="T70" fmla="*/ 48 w 56"/>
                <a:gd name="T71" fmla="*/ 0 h 39"/>
                <a:gd name="T72" fmla="*/ 48 w 56"/>
                <a:gd name="T73" fmla="*/ 0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56" h="39">
                  <a:moveTo>
                    <a:pt x="48" y="0"/>
                  </a:moveTo>
                  <a:cubicBezTo>
                    <a:pt x="45" y="2"/>
                    <a:pt x="43" y="5"/>
                    <a:pt x="41" y="7"/>
                  </a:cubicBezTo>
                  <a:cubicBezTo>
                    <a:pt x="39" y="11"/>
                    <a:pt x="30" y="19"/>
                    <a:pt x="29" y="21"/>
                  </a:cubicBezTo>
                  <a:cubicBezTo>
                    <a:pt x="29" y="22"/>
                    <a:pt x="30" y="17"/>
                    <a:pt x="26" y="20"/>
                  </a:cubicBezTo>
                  <a:cubicBezTo>
                    <a:pt x="22" y="22"/>
                    <a:pt x="21" y="21"/>
                    <a:pt x="21" y="21"/>
                  </a:cubicBezTo>
                  <a:cubicBezTo>
                    <a:pt x="20" y="22"/>
                    <a:pt x="19" y="22"/>
                    <a:pt x="18" y="23"/>
                  </a:cubicBezTo>
                  <a:cubicBezTo>
                    <a:pt x="17" y="21"/>
                    <a:pt x="16" y="21"/>
                    <a:pt x="15" y="20"/>
                  </a:cubicBezTo>
                  <a:cubicBezTo>
                    <a:pt x="14" y="19"/>
                    <a:pt x="14" y="19"/>
                    <a:pt x="12" y="19"/>
                  </a:cubicBezTo>
                  <a:cubicBezTo>
                    <a:pt x="11" y="20"/>
                    <a:pt x="10" y="21"/>
                    <a:pt x="8" y="23"/>
                  </a:cubicBezTo>
                  <a:cubicBezTo>
                    <a:pt x="6" y="22"/>
                    <a:pt x="5" y="21"/>
                    <a:pt x="3" y="21"/>
                  </a:cubicBezTo>
                  <a:cubicBezTo>
                    <a:pt x="3" y="19"/>
                    <a:pt x="2" y="19"/>
                    <a:pt x="2" y="18"/>
                  </a:cubicBezTo>
                  <a:cubicBezTo>
                    <a:pt x="1" y="18"/>
                    <a:pt x="1" y="18"/>
                    <a:pt x="1" y="18"/>
                  </a:cubicBezTo>
                  <a:cubicBezTo>
                    <a:pt x="1" y="18"/>
                    <a:pt x="1" y="19"/>
                    <a:pt x="0" y="20"/>
                  </a:cubicBezTo>
                  <a:cubicBezTo>
                    <a:pt x="2" y="21"/>
                    <a:pt x="3" y="22"/>
                    <a:pt x="4" y="24"/>
                  </a:cubicBezTo>
                  <a:cubicBezTo>
                    <a:pt x="8" y="29"/>
                    <a:pt x="10" y="31"/>
                    <a:pt x="13" y="36"/>
                  </a:cubicBezTo>
                  <a:cubicBezTo>
                    <a:pt x="25" y="37"/>
                    <a:pt x="31" y="38"/>
                    <a:pt x="42" y="39"/>
                  </a:cubicBezTo>
                  <a:cubicBezTo>
                    <a:pt x="42" y="37"/>
                    <a:pt x="42" y="36"/>
                    <a:pt x="41" y="34"/>
                  </a:cubicBezTo>
                  <a:cubicBezTo>
                    <a:pt x="42" y="34"/>
                    <a:pt x="42" y="34"/>
                    <a:pt x="42" y="34"/>
                  </a:cubicBezTo>
                  <a:cubicBezTo>
                    <a:pt x="43" y="34"/>
                    <a:pt x="43" y="33"/>
                    <a:pt x="44" y="33"/>
                  </a:cubicBezTo>
                  <a:cubicBezTo>
                    <a:pt x="44" y="32"/>
                    <a:pt x="44" y="31"/>
                    <a:pt x="44" y="30"/>
                  </a:cubicBezTo>
                  <a:cubicBezTo>
                    <a:pt x="44" y="30"/>
                    <a:pt x="44" y="30"/>
                    <a:pt x="44" y="29"/>
                  </a:cubicBezTo>
                  <a:cubicBezTo>
                    <a:pt x="45" y="28"/>
                    <a:pt x="45" y="27"/>
                    <a:pt x="46" y="26"/>
                  </a:cubicBezTo>
                  <a:cubicBezTo>
                    <a:pt x="45" y="24"/>
                    <a:pt x="45" y="22"/>
                    <a:pt x="44" y="20"/>
                  </a:cubicBezTo>
                  <a:cubicBezTo>
                    <a:pt x="45" y="20"/>
                    <a:pt x="45" y="20"/>
                    <a:pt x="46" y="20"/>
                  </a:cubicBezTo>
                  <a:cubicBezTo>
                    <a:pt x="47" y="20"/>
                    <a:pt x="48" y="20"/>
                    <a:pt x="49" y="21"/>
                  </a:cubicBezTo>
                  <a:cubicBezTo>
                    <a:pt x="48" y="20"/>
                    <a:pt x="48" y="19"/>
                    <a:pt x="47" y="18"/>
                  </a:cubicBezTo>
                  <a:cubicBezTo>
                    <a:pt x="48" y="14"/>
                    <a:pt x="48" y="13"/>
                    <a:pt x="48" y="9"/>
                  </a:cubicBezTo>
                  <a:cubicBezTo>
                    <a:pt x="49" y="9"/>
                    <a:pt x="49" y="9"/>
                    <a:pt x="50" y="9"/>
                  </a:cubicBezTo>
                  <a:cubicBezTo>
                    <a:pt x="51" y="10"/>
                    <a:pt x="51" y="10"/>
                    <a:pt x="52" y="10"/>
                  </a:cubicBezTo>
                  <a:cubicBezTo>
                    <a:pt x="52" y="10"/>
                    <a:pt x="52" y="10"/>
                    <a:pt x="53" y="10"/>
                  </a:cubicBezTo>
                  <a:cubicBezTo>
                    <a:pt x="53" y="11"/>
                    <a:pt x="53" y="11"/>
                    <a:pt x="53" y="11"/>
                  </a:cubicBezTo>
                  <a:cubicBezTo>
                    <a:pt x="55" y="10"/>
                    <a:pt x="55" y="10"/>
                    <a:pt x="56" y="9"/>
                  </a:cubicBezTo>
                  <a:cubicBezTo>
                    <a:pt x="56" y="9"/>
                    <a:pt x="56" y="9"/>
                    <a:pt x="56" y="8"/>
                  </a:cubicBezTo>
                  <a:cubicBezTo>
                    <a:pt x="55" y="6"/>
                    <a:pt x="54" y="5"/>
                    <a:pt x="52" y="3"/>
                  </a:cubicBezTo>
                  <a:cubicBezTo>
                    <a:pt x="50" y="2"/>
                    <a:pt x="49" y="2"/>
                    <a:pt x="48" y="1"/>
                  </a:cubicBezTo>
                  <a:cubicBezTo>
                    <a:pt x="48" y="0"/>
                    <a:pt x="48" y="0"/>
                    <a:pt x="48" y="0"/>
                  </a:cubicBezTo>
                  <a:cubicBezTo>
                    <a:pt x="48" y="0"/>
                    <a:pt x="48" y="0"/>
                    <a:pt x="48" y="0"/>
                  </a:cubicBezTo>
                  <a:close/>
                </a:path>
              </a:pathLst>
            </a:custGeom>
            <a:solidFill>
              <a:srgbClr val="A7B3B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39" name="Freeform 39">
              <a:extLst>
                <a:ext uri="{FF2B5EF4-FFF2-40B4-BE49-F238E27FC236}">
                  <a16:creationId xmlns:a16="http://schemas.microsoft.com/office/drawing/2014/main" id="{6FD5E9FB-97E8-47D8-86FD-A8BF5B7C9612}"/>
                </a:ext>
              </a:extLst>
            </p:cNvPr>
            <p:cNvSpPr>
              <a:spLocks/>
            </p:cNvSpPr>
            <p:nvPr/>
          </p:nvSpPr>
          <p:spPr bwMode="auto">
            <a:xfrm>
              <a:off x="2952" y="3590"/>
              <a:ext cx="479" cy="305"/>
            </a:xfrm>
            <a:custGeom>
              <a:avLst/>
              <a:gdLst>
                <a:gd name="T0" fmla="*/ 117 w 124"/>
                <a:gd name="T1" fmla="*/ 34 h 79"/>
                <a:gd name="T2" fmla="*/ 124 w 124"/>
                <a:gd name="T3" fmla="*/ 30 h 79"/>
                <a:gd name="T4" fmla="*/ 110 w 124"/>
                <a:gd name="T5" fmla="*/ 0 h 79"/>
                <a:gd name="T6" fmla="*/ 105 w 124"/>
                <a:gd name="T7" fmla="*/ 0 h 79"/>
                <a:gd name="T8" fmla="*/ 92 w 124"/>
                <a:gd name="T9" fmla="*/ 2 h 79"/>
                <a:gd name="T10" fmla="*/ 79 w 124"/>
                <a:gd name="T11" fmla="*/ 4 h 79"/>
                <a:gd name="T12" fmla="*/ 68 w 124"/>
                <a:gd name="T13" fmla="*/ 9 h 79"/>
                <a:gd name="T14" fmla="*/ 60 w 124"/>
                <a:gd name="T15" fmla="*/ 18 h 79"/>
                <a:gd name="T16" fmla="*/ 58 w 124"/>
                <a:gd name="T17" fmla="*/ 21 h 79"/>
                <a:gd name="T18" fmla="*/ 53 w 124"/>
                <a:gd name="T19" fmla="*/ 24 h 79"/>
                <a:gd name="T20" fmla="*/ 53 w 124"/>
                <a:gd name="T21" fmla="*/ 24 h 79"/>
                <a:gd name="T22" fmla="*/ 50 w 124"/>
                <a:gd name="T23" fmla="*/ 22 h 79"/>
                <a:gd name="T24" fmla="*/ 49 w 124"/>
                <a:gd name="T25" fmla="*/ 20 h 79"/>
                <a:gd name="T26" fmla="*/ 36 w 124"/>
                <a:gd name="T27" fmla="*/ 19 h 79"/>
                <a:gd name="T28" fmla="*/ 26 w 124"/>
                <a:gd name="T29" fmla="*/ 18 h 79"/>
                <a:gd name="T30" fmla="*/ 19 w 124"/>
                <a:gd name="T31" fmla="*/ 19 h 79"/>
                <a:gd name="T32" fmla="*/ 14 w 124"/>
                <a:gd name="T33" fmla="*/ 20 h 79"/>
                <a:gd name="T34" fmla="*/ 13 w 124"/>
                <a:gd name="T35" fmla="*/ 19 h 79"/>
                <a:gd name="T36" fmla="*/ 10 w 124"/>
                <a:gd name="T37" fmla="*/ 17 h 79"/>
                <a:gd name="T38" fmla="*/ 8 w 124"/>
                <a:gd name="T39" fmla="*/ 19 h 79"/>
                <a:gd name="T40" fmla="*/ 7 w 124"/>
                <a:gd name="T41" fmla="*/ 28 h 79"/>
                <a:gd name="T42" fmla="*/ 2 w 124"/>
                <a:gd name="T43" fmla="*/ 32 h 79"/>
                <a:gd name="T44" fmla="*/ 2 w 124"/>
                <a:gd name="T45" fmla="*/ 34 h 79"/>
                <a:gd name="T46" fmla="*/ 0 w 124"/>
                <a:gd name="T47" fmla="*/ 38 h 79"/>
                <a:gd name="T48" fmla="*/ 1 w 124"/>
                <a:gd name="T49" fmla="*/ 46 h 79"/>
                <a:gd name="T50" fmla="*/ 5 w 124"/>
                <a:gd name="T51" fmla="*/ 54 h 79"/>
                <a:gd name="T52" fmla="*/ 8 w 124"/>
                <a:gd name="T53" fmla="*/ 67 h 79"/>
                <a:gd name="T54" fmla="*/ 12 w 124"/>
                <a:gd name="T55" fmla="*/ 78 h 79"/>
                <a:gd name="T56" fmla="*/ 28 w 124"/>
                <a:gd name="T57" fmla="*/ 77 h 79"/>
                <a:gd name="T58" fmla="*/ 37 w 124"/>
                <a:gd name="T59" fmla="*/ 71 h 79"/>
                <a:gd name="T60" fmla="*/ 44 w 124"/>
                <a:gd name="T61" fmla="*/ 70 h 79"/>
                <a:gd name="T62" fmla="*/ 57 w 124"/>
                <a:gd name="T63" fmla="*/ 67 h 79"/>
                <a:gd name="T64" fmla="*/ 65 w 124"/>
                <a:gd name="T65" fmla="*/ 63 h 79"/>
                <a:gd name="T66" fmla="*/ 75 w 124"/>
                <a:gd name="T67" fmla="*/ 62 h 79"/>
                <a:gd name="T68" fmla="*/ 79 w 124"/>
                <a:gd name="T69" fmla="*/ 55 h 79"/>
                <a:gd name="T70" fmla="*/ 90 w 124"/>
                <a:gd name="T71" fmla="*/ 51 h 79"/>
                <a:gd name="T72" fmla="*/ 104 w 124"/>
                <a:gd name="T73" fmla="*/ 48 h 79"/>
                <a:gd name="T74" fmla="*/ 113 w 124"/>
                <a:gd name="T75" fmla="*/ 42 h 79"/>
                <a:gd name="T76" fmla="*/ 117 w 124"/>
                <a:gd name="T77" fmla="*/ 34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24" h="79">
                  <a:moveTo>
                    <a:pt x="117" y="34"/>
                  </a:moveTo>
                  <a:cubicBezTo>
                    <a:pt x="120" y="33"/>
                    <a:pt x="122" y="31"/>
                    <a:pt x="124" y="30"/>
                  </a:cubicBezTo>
                  <a:cubicBezTo>
                    <a:pt x="119" y="18"/>
                    <a:pt x="116" y="12"/>
                    <a:pt x="110" y="0"/>
                  </a:cubicBezTo>
                  <a:cubicBezTo>
                    <a:pt x="108" y="0"/>
                    <a:pt x="106" y="0"/>
                    <a:pt x="105" y="0"/>
                  </a:cubicBezTo>
                  <a:cubicBezTo>
                    <a:pt x="103" y="0"/>
                    <a:pt x="93" y="2"/>
                    <a:pt x="92" y="2"/>
                  </a:cubicBezTo>
                  <a:cubicBezTo>
                    <a:pt x="90" y="3"/>
                    <a:pt x="83" y="4"/>
                    <a:pt x="79" y="4"/>
                  </a:cubicBezTo>
                  <a:cubicBezTo>
                    <a:pt x="76" y="4"/>
                    <a:pt x="70" y="8"/>
                    <a:pt x="68" y="9"/>
                  </a:cubicBezTo>
                  <a:cubicBezTo>
                    <a:pt x="66" y="11"/>
                    <a:pt x="60" y="18"/>
                    <a:pt x="60" y="18"/>
                  </a:cubicBezTo>
                  <a:cubicBezTo>
                    <a:pt x="60" y="18"/>
                    <a:pt x="59" y="19"/>
                    <a:pt x="58" y="21"/>
                  </a:cubicBezTo>
                  <a:cubicBezTo>
                    <a:pt x="56" y="22"/>
                    <a:pt x="55" y="24"/>
                    <a:pt x="53" y="24"/>
                  </a:cubicBezTo>
                  <a:cubicBezTo>
                    <a:pt x="53" y="24"/>
                    <a:pt x="53" y="24"/>
                    <a:pt x="53" y="24"/>
                  </a:cubicBezTo>
                  <a:cubicBezTo>
                    <a:pt x="51" y="24"/>
                    <a:pt x="51" y="23"/>
                    <a:pt x="50" y="22"/>
                  </a:cubicBezTo>
                  <a:cubicBezTo>
                    <a:pt x="49" y="21"/>
                    <a:pt x="49" y="21"/>
                    <a:pt x="49" y="20"/>
                  </a:cubicBezTo>
                  <a:cubicBezTo>
                    <a:pt x="43" y="20"/>
                    <a:pt x="41" y="20"/>
                    <a:pt x="36" y="19"/>
                  </a:cubicBezTo>
                  <a:cubicBezTo>
                    <a:pt x="32" y="19"/>
                    <a:pt x="30" y="18"/>
                    <a:pt x="26" y="18"/>
                  </a:cubicBezTo>
                  <a:cubicBezTo>
                    <a:pt x="23" y="18"/>
                    <a:pt x="22" y="19"/>
                    <a:pt x="19" y="19"/>
                  </a:cubicBezTo>
                  <a:cubicBezTo>
                    <a:pt x="17" y="19"/>
                    <a:pt x="16" y="19"/>
                    <a:pt x="14" y="20"/>
                  </a:cubicBezTo>
                  <a:cubicBezTo>
                    <a:pt x="14" y="19"/>
                    <a:pt x="14" y="19"/>
                    <a:pt x="13" y="19"/>
                  </a:cubicBezTo>
                  <a:cubicBezTo>
                    <a:pt x="12" y="18"/>
                    <a:pt x="11" y="18"/>
                    <a:pt x="10" y="17"/>
                  </a:cubicBezTo>
                  <a:cubicBezTo>
                    <a:pt x="9" y="18"/>
                    <a:pt x="9" y="18"/>
                    <a:pt x="8" y="19"/>
                  </a:cubicBezTo>
                  <a:cubicBezTo>
                    <a:pt x="8" y="23"/>
                    <a:pt x="7" y="24"/>
                    <a:pt x="7" y="28"/>
                  </a:cubicBezTo>
                  <a:cubicBezTo>
                    <a:pt x="5" y="29"/>
                    <a:pt x="4" y="30"/>
                    <a:pt x="2" y="32"/>
                  </a:cubicBezTo>
                  <a:cubicBezTo>
                    <a:pt x="2" y="33"/>
                    <a:pt x="2" y="33"/>
                    <a:pt x="2" y="34"/>
                  </a:cubicBezTo>
                  <a:cubicBezTo>
                    <a:pt x="2" y="37"/>
                    <a:pt x="0" y="34"/>
                    <a:pt x="0" y="38"/>
                  </a:cubicBezTo>
                  <a:cubicBezTo>
                    <a:pt x="1" y="43"/>
                    <a:pt x="0" y="44"/>
                    <a:pt x="1" y="46"/>
                  </a:cubicBezTo>
                  <a:cubicBezTo>
                    <a:pt x="2" y="47"/>
                    <a:pt x="4" y="50"/>
                    <a:pt x="5" y="54"/>
                  </a:cubicBezTo>
                  <a:cubicBezTo>
                    <a:pt x="6" y="58"/>
                    <a:pt x="8" y="63"/>
                    <a:pt x="8" y="67"/>
                  </a:cubicBezTo>
                  <a:cubicBezTo>
                    <a:pt x="8" y="71"/>
                    <a:pt x="9" y="76"/>
                    <a:pt x="12" y="78"/>
                  </a:cubicBezTo>
                  <a:cubicBezTo>
                    <a:pt x="15" y="79"/>
                    <a:pt x="26" y="78"/>
                    <a:pt x="28" y="77"/>
                  </a:cubicBezTo>
                  <a:cubicBezTo>
                    <a:pt x="30" y="76"/>
                    <a:pt x="35" y="72"/>
                    <a:pt x="37" y="71"/>
                  </a:cubicBezTo>
                  <a:cubicBezTo>
                    <a:pt x="38" y="70"/>
                    <a:pt x="39" y="71"/>
                    <a:pt x="44" y="70"/>
                  </a:cubicBezTo>
                  <a:cubicBezTo>
                    <a:pt x="50" y="69"/>
                    <a:pt x="52" y="69"/>
                    <a:pt x="57" y="67"/>
                  </a:cubicBezTo>
                  <a:cubicBezTo>
                    <a:pt x="62" y="65"/>
                    <a:pt x="63" y="63"/>
                    <a:pt x="65" y="63"/>
                  </a:cubicBezTo>
                  <a:cubicBezTo>
                    <a:pt x="68" y="63"/>
                    <a:pt x="74" y="64"/>
                    <a:pt x="75" y="62"/>
                  </a:cubicBezTo>
                  <a:cubicBezTo>
                    <a:pt x="75" y="61"/>
                    <a:pt x="75" y="56"/>
                    <a:pt x="79" y="55"/>
                  </a:cubicBezTo>
                  <a:cubicBezTo>
                    <a:pt x="82" y="54"/>
                    <a:pt x="84" y="50"/>
                    <a:pt x="90" y="51"/>
                  </a:cubicBezTo>
                  <a:cubicBezTo>
                    <a:pt x="95" y="51"/>
                    <a:pt x="99" y="50"/>
                    <a:pt x="104" y="48"/>
                  </a:cubicBezTo>
                  <a:cubicBezTo>
                    <a:pt x="108" y="46"/>
                    <a:pt x="113" y="42"/>
                    <a:pt x="113" y="42"/>
                  </a:cubicBezTo>
                  <a:cubicBezTo>
                    <a:pt x="113" y="42"/>
                    <a:pt x="112" y="37"/>
                    <a:pt x="117" y="34"/>
                  </a:cubicBezTo>
                  <a:close/>
                </a:path>
              </a:pathLst>
            </a:custGeom>
            <a:solidFill>
              <a:srgbClr val="A7B3B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40" name="Freeform 40">
              <a:extLst>
                <a:ext uri="{FF2B5EF4-FFF2-40B4-BE49-F238E27FC236}">
                  <a16:creationId xmlns:a16="http://schemas.microsoft.com/office/drawing/2014/main" id="{0C39E340-64D6-454F-A821-198FBAA2B90A}"/>
                </a:ext>
              </a:extLst>
            </p:cNvPr>
            <p:cNvSpPr>
              <a:spLocks/>
            </p:cNvSpPr>
            <p:nvPr/>
          </p:nvSpPr>
          <p:spPr bwMode="auto">
            <a:xfrm>
              <a:off x="3389" y="3292"/>
              <a:ext cx="335" cy="410"/>
            </a:xfrm>
            <a:custGeom>
              <a:avLst/>
              <a:gdLst>
                <a:gd name="T0" fmla="*/ 79 w 87"/>
                <a:gd name="T1" fmla="*/ 26 h 106"/>
                <a:gd name="T2" fmla="*/ 76 w 87"/>
                <a:gd name="T3" fmla="*/ 20 h 106"/>
                <a:gd name="T4" fmla="*/ 72 w 87"/>
                <a:gd name="T5" fmla="*/ 17 h 106"/>
                <a:gd name="T6" fmla="*/ 68 w 87"/>
                <a:gd name="T7" fmla="*/ 17 h 106"/>
                <a:gd name="T8" fmla="*/ 53 w 87"/>
                <a:gd name="T9" fmla="*/ 12 h 106"/>
                <a:gd name="T10" fmla="*/ 46 w 87"/>
                <a:gd name="T11" fmla="*/ 3 h 106"/>
                <a:gd name="T12" fmla="*/ 46 w 87"/>
                <a:gd name="T13" fmla="*/ 0 h 106"/>
                <a:gd name="T14" fmla="*/ 42 w 87"/>
                <a:gd name="T15" fmla="*/ 3 h 106"/>
                <a:gd name="T16" fmla="*/ 41 w 87"/>
                <a:gd name="T17" fmla="*/ 2 h 106"/>
                <a:gd name="T18" fmla="*/ 40 w 87"/>
                <a:gd name="T19" fmla="*/ 1 h 106"/>
                <a:gd name="T20" fmla="*/ 39 w 87"/>
                <a:gd name="T21" fmla="*/ 1 h 106"/>
                <a:gd name="T22" fmla="*/ 39 w 87"/>
                <a:gd name="T23" fmla="*/ 7 h 106"/>
                <a:gd name="T24" fmla="*/ 42 w 87"/>
                <a:gd name="T25" fmla="*/ 12 h 106"/>
                <a:gd name="T26" fmla="*/ 40 w 87"/>
                <a:gd name="T27" fmla="*/ 12 h 106"/>
                <a:gd name="T28" fmla="*/ 37 w 87"/>
                <a:gd name="T29" fmla="*/ 12 h 106"/>
                <a:gd name="T30" fmla="*/ 38 w 87"/>
                <a:gd name="T31" fmla="*/ 15 h 106"/>
                <a:gd name="T32" fmla="*/ 37 w 87"/>
                <a:gd name="T33" fmla="*/ 16 h 106"/>
                <a:gd name="T34" fmla="*/ 35 w 87"/>
                <a:gd name="T35" fmla="*/ 19 h 106"/>
                <a:gd name="T36" fmla="*/ 36 w 87"/>
                <a:gd name="T37" fmla="*/ 23 h 106"/>
                <a:gd name="T38" fmla="*/ 35 w 87"/>
                <a:gd name="T39" fmla="*/ 23 h 106"/>
                <a:gd name="T40" fmla="*/ 33 w 87"/>
                <a:gd name="T41" fmla="*/ 25 h 106"/>
                <a:gd name="T42" fmla="*/ 34 w 87"/>
                <a:gd name="T43" fmla="*/ 29 h 106"/>
                <a:gd name="T44" fmla="*/ 41 w 87"/>
                <a:gd name="T45" fmla="*/ 37 h 106"/>
                <a:gd name="T46" fmla="*/ 34 w 87"/>
                <a:gd name="T47" fmla="*/ 64 h 106"/>
                <a:gd name="T48" fmla="*/ 34 w 87"/>
                <a:gd name="T49" fmla="*/ 64 h 106"/>
                <a:gd name="T50" fmla="*/ 22 w 87"/>
                <a:gd name="T51" fmla="*/ 68 h 106"/>
                <a:gd name="T52" fmla="*/ 4 w 87"/>
                <a:gd name="T53" fmla="*/ 75 h 106"/>
                <a:gd name="T54" fmla="*/ 0 w 87"/>
                <a:gd name="T55" fmla="*/ 76 h 106"/>
                <a:gd name="T56" fmla="*/ 13 w 87"/>
                <a:gd name="T57" fmla="*/ 106 h 106"/>
                <a:gd name="T58" fmla="*/ 17 w 87"/>
                <a:gd name="T59" fmla="*/ 105 h 106"/>
                <a:gd name="T60" fmla="*/ 27 w 87"/>
                <a:gd name="T61" fmla="*/ 101 h 106"/>
                <a:gd name="T62" fmla="*/ 35 w 87"/>
                <a:gd name="T63" fmla="*/ 102 h 106"/>
                <a:gd name="T64" fmla="*/ 37 w 87"/>
                <a:gd name="T65" fmla="*/ 95 h 106"/>
                <a:gd name="T66" fmla="*/ 43 w 87"/>
                <a:gd name="T67" fmla="*/ 92 h 106"/>
                <a:gd name="T68" fmla="*/ 51 w 87"/>
                <a:gd name="T69" fmla="*/ 89 h 106"/>
                <a:gd name="T70" fmla="*/ 52 w 87"/>
                <a:gd name="T71" fmla="*/ 84 h 106"/>
                <a:gd name="T72" fmla="*/ 58 w 87"/>
                <a:gd name="T73" fmla="*/ 79 h 106"/>
                <a:gd name="T74" fmla="*/ 66 w 87"/>
                <a:gd name="T75" fmla="*/ 78 h 106"/>
                <a:gd name="T76" fmla="*/ 65 w 87"/>
                <a:gd name="T77" fmla="*/ 71 h 106"/>
                <a:gd name="T78" fmla="*/ 66 w 87"/>
                <a:gd name="T79" fmla="*/ 62 h 106"/>
                <a:gd name="T80" fmla="*/ 69 w 87"/>
                <a:gd name="T81" fmla="*/ 58 h 106"/>
                <a:gd name="T82" fmla="*/ 71 w 87"/>
                <a:gd name="T83" fmla="*/ 60 h 106"/>
                <a:gd name="T84" fmla="*/ 75 w 87"/>
                <a:gd name="T85" fmla="*/ 55 h 106"/>
                <a:gd name="T86" fmla="*/ 82 w 87"/>
                <a:gd name="T87" fmla="*/ 47 h 106"/>
                <a:gd name="T88" fmla="*/ 86 w 87"/>
                <a:gd name="T89" fmla="*/ 38 h 106"/>
                <a:gd name="T90" fmla="*/ 87 w 87"/>
                <a:gd name="T91" fmla="*/ 32 h 106"/>
                <a:gd name="T92" fmla="*/ 83 w 87"/>
                <a:gd name="T93" fmla="*/ 30 h 106"/>
                <a:gd name="T94" fmla="*/ 79 w 87"/>
                <a:gd name="T95" fmla="*/ 26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87" h="106">
                  <a:moveTo>
                    <a:pt x="79" y="26"/>
                  </a:moveTo>
                  <a:cubicBezTo>
                    <a:pt x="78" y="24"/>
                    <a:pt x="77" y="23"/>
                    <a:pt x="76" y="20"/>
                  </a:cubicBezTo>
                  <a:cubicBezTo>
                    <a:pt x="75" y="19"/>
                    <a:pt x="74" y="18"/>
                    <a:pt x="72" y="17"/>
                  </a:cubicBezTo>
                  <a:cubicBezTo>
                    <a:pt x="72" y="17"/>
                    <a:pt x="73" y="17"/>
                    <a:pt x="68" y="17"/>
                  </a:cubicBezTo>
                  <a:cubicBezTo>
                    <a:pt x="62" y="17"/>
                    <a:pt x="58" y="14"/>
                    <a:pt x="53" y="12"/>
                  </a:cubicBezTo>
                  <a:cubicBezTo>
                    <a:pt x="49" y="10"/>
                    <a:pt x="46" y="6"/>
                    <a:pt x="46" y="3"/>
                  </a:cubicBezTo>
                  <a:cubicBezTo>
                    <a:pt x="46" y="2"/>
                    <a:pt x="46" y="1"/>
                    <a:pt x="46" y="0"/>
                  </a:cubicBezTo>
                  <a:cubicBezTo>
                    <a:pt x="44" y="1"/>
                    <a:pt x="44" y="2"/>
                    <a:pt x="42" y="3"/>
                  </a:cubicBezTo>
                  <a:cubicBezTo>
                    <a:pt x="42" y="2"/>
                    <a:pt x="42" y="2"/>
                    <a:pt x="41" y="2"/>
                  </a:cubicBezTo>
                  <a:cubicBezTo>
                    <a:pt x="41" y="2"/>
                    <a:pt x="41" y="2"/>
                    <a:pt x="40" y="1"/>
                  </a:cubicBezTo>
                  <a:cubicBezTo>
                    <a:pt x="40" y="1"/>
                    <a:pt x="40" y="1"/>
                    <a:pt x="39" y="1"/>
                  </a:cubicBezTo>
                  <a:cubicBezTo>
                    <a:pt x="39" y="3"/>
                    <a:pt x="39" y="4"/>
                    <a:pt x="39" y="7"/>
                  </a:cubicBezTo>
                  <a:cubicBezTo>
                    <a:pt x="40" y="9"/>
                    <a:pt x="41" y="10"/>
                    <a:pt x="42" y="12"/>
                  </a:cubicBezTo>
                  <a:cubicBezTo>
                    <a:pt x="41" y="12"/>
                    <a:pt x="41" y="12"/>
                    <a:pt x="40" y="12"/>
                  </a:cubicBezTo>
                  <a:cubicBezTo>
                    <a:pt x="38" y="12"/>
                    <a:pt x="38" y="12"/>
                    <a:pt x="37" y="12"/>
                  </a:cubicBezTo>
                  <a:cubicBezTo>
                    <a:pt x="37" y="13"/>
                    <a:pt x="37" y="14"/>
                    <a:pt x="38" y="15"/>
                  </a:cubicBezTo>
                  <a:cubicBezTo>
                    <a:pt x="37" y="16"/>
                    <a:pt x="37" y="16"/>
                    <a:pt x="37" y="16"/>
                  </a:cubicBezTo>
                  <a:cubicBezTo>
                    <a:pt x="36" y="17"/>
                    <a:pt x="36" y="18"/>
                    <a:pt x="35" y="19"/>
                  </a:cubicBezTo>
                  <a:cubicBezTo>
                    <a:pt x="35" y="21"/>
                    <a:pt x="36" y="21"/>
                    <a:pt x="36" y="23"/>
                  </a:cubicBezTo>
                  <a:cubicBezTo>
                    <a:pt x="36" y="23"/>
                    <a:pt x="36" y="23"/>
                    <a:pt x="35" y="23"/>
                  </a:cubicBezTo>
                  <a:cubicBezTo>
                    <a:pt x="34" y="24"/>
                    <a:pt x="34" y="24"/>
                    <a:pt x="33" y="25"/>
                  </a:cubicBezTo>
                  <a:cubicBezTo>
                    <a:pt x="33" y="26"/>
                    <a:pt x="33" y="27"/>
                    <a:pt x="34" y="29"/>
                  </a:cubicBezTo>
                  <a:cubicBezTo>
                    <a:pt x="37" y="32"/>
                    <a:pt x="38" y="34"/>
                    <a:pt x="41" y="37"/>
                  </a:cubicBezTo>
                  <a:cubicBezTo>
                    <a:pt x="38" y="48"/>
                    <a:pt x="37" y="53"/>
                    <a:pt x="34" y="64"/>
                  </a:cubicBezTo>
                  <a:cubicBezTo>
                    <a:pt x="34" y="64"/>
                    <a:pt x="34" y="64"/>
                    <a:pt x="34" y="64"/>
                  </a:cubicBezTo>
                  <a:cubicBezTo>
                    <a:pt x="34" y="64"/>
                    <a:pt x="26" y="66"/>
                    <a:pt x="22" y="68"/>
                  </a:cubicBezTo>
                  <a:cubicBezTo>
                    <a:pt x="17" y="69"/>
                    <a:pt x="10" y="74"/>
                    <a:pt x="4" y="75"/>
                  </a:cubicBezTo>
                  <a:cubicBezTo>
                    <a:pt x="2" y="76"/>
                    <a:pt x="1" y="76"/>
                    <a:pt x="0" y="76"/>
                  </a:cubicBezTo>
                  <a:cubicBezTo>
                    <a:pt x="5" y="88"/>
                    <a:pt x="8" y="94"/>
                    <a:pt x="13" y="106"/>
                  </a:cubicBezTo>
                  <a:cubicBezTo>
                    <a:pt x="15" y="106"/>
                    <a:pt x="16" y="105"/>
                    <a:pt x="17" y="105"/>
                  </a:cubicBezTo>
                  <a:cubicBezTo>
                    <a:pt x="21" y="105"/>
                    <a:pt x="22" y="99"/>
                    <a:pt x="27" y="101"/>
                  </a:cubicBezTo>
                  <a:cubicBezTo>
                    <a:pt x="31" y="103"/>
                    <a:pt x="35" y="103"/>
                    <a:pt x="35" y="102"/>
                  </a:cubicBezTo>
                  <a:cubicBezTo>
                    <a:pt x="35" y="101"/>
                    <a:pt x="35" y="97"/>
                    <a:pt x="37" y="95"/>
                  </a:cubicBezTo>
                  <a:cubicBezTo>
                    <a:pt x="39" y="93"/>
                    <a:pt x="38" y="92"/>
                    <a:pt x="43" y="92"/>
                  </a:cubicBezTo>
                  <a:cubicBezTo>
                    <a:pt x="47" y="92"/>
                    <a:pt x="51" y="89"/>
                    <a:pt x="51" y="89"/>
                  </a:cubicBezTo>
                  <a:cubicBezTo>
                    <a:pt x="51" y="89"/>
                    <a:pt x="51" y="87"/>
                    <a:pt x="52" y="84"/>
                  </a:cubicBezTo>
                  <a:cubicBezTo>
                    <a:pt x="53" y="81"/>
                    <a:pt x="55" y="79"/>
                    <a:pt x="58" y="79"/>
                  </a:cubicBezTo>
                  <a:cubicBezTo>
                    <a:pt x="62" y="78"/>
                    <a:pt x="65" y="81"/>
                    <a:pt x="66" y="78"/>
                  </a:cubicBezTo>
                  <a:cubicBezTo>
                    <a:pt x="67" y="76"/>
                    <a:pt x="64" y="73"/>
                    <a:pt x="65" y="71"/>
                  </a:cubicBezTo>
                  <a:cubicBezTo>
                    <a:pt x="65" y="69"/>
                    <a:pt x="65" y="63"/>
                    <a:pt x="66" y="62"/>
                  </a:cubicBezTo>
                  <a:cubicBezTo>
                    <a:pt x="67" y="61"/>
                    <a:pt x="69" y="58"/>
                    <a:pt x="69" y="58"/>
                  </a:cubicBezTo>
                  <a:cubicBezTo>
                    <a:pt x="70" y="59"/>
                    <a:pt x="70" y="60"/>
                    <a:pt x="71" y="60"/>
                  </a:cubicBezTo>
                  <a:cubicBezTo>
                    <a:pt x="71" y="60"/>
                    <a:pt x="74" y="59"/>
                    <a:pt x="75" y="55"/>
                  </a:cubicBezTo>
                  <a:cubicBezTo>
                    <a:pt x="77" y="51"/>
                    <a:pt x="81" y="50"/>
                    <a:pt x="82" y="47"/>
                  </a:cubicBezTo>
                  <a:cubicBezTo>
                    <a:pt x="84" y="45"/>
                    <a:pt x="86" y="38"/>
                    <a:pt x="86" y="38"/>
                  </a:cubicBezTo>
                  <a:cubicBezTo>
                    <a:pt x="87" y="36"/>
                    <a:pt x="87" y="35"/>
                    <a:pt x="87" y="32"/>
                  </a:cubicBezTo>
                  <a:cubicBezTo>
                    <a:pt x="87" y="32"/>
                    <a:pt x="84" y="31"/>
                    <a:pt x="83" y="30"/>
                  </a:cubicBezTo>
                  <a:cubicBezTo>
                    <a:pt x="81" y="29"/>
                    <a:pt x="79" y="26"/>
                    <a:pt x="79" y="26"/>
                  </a:cubicBezTo>
                  <a:close/>
                </a:path>
              </a:pathLst>
            </a:custGeom>
            <a:solidFill>
              <a:srgbClr val="A7B3B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42" name="Freeform 41">
              <a:extLst>
                <a:ext uri="{FF2B5EF4-FFF2-40B4-BE49-F238E27FC236}">
                  <a16:creationId xmlns:a16="http://schemas.microsoft.com/office/drawing/2014/main" id="{F69A58A3-ECBE-422C-ACCF-206FCBEC84C1}"/>
                </a:ext>
              </a:extLst>
            </p:cNvPr>
            <p:cNvSpPr>
              <a:spLocks/>
            </p:cNvSpPr>
            <p:nvPr/>
          </p:nvSpPr>
          <p:spPr bwMode="auto">
            <a:xfrm>
              <a:off x="2119" y="2925"/>
              <a:ext cx="501" cy="510"/>
            </a:xfrm>
            <a:custGeom>
              <a:avLst/>
              <a:gdLst>
                <a:gd name="T0" fmla="*/ 10 w 130"/>
                <a:gd name="T1" fmla="*/ 4 h 132"/>
                <a:gd name="T2" fmla="*/ 5 w 130"/>
                <a:gd name="T3" fmla="*/ 0 h 132"/>
                <a:gd name="T4" fmla="*/ 1 w 130"/>
                <a:gd name="T5" fmla="*/ 6 h 132"/>
                <a:gd name="T6" fmla="*/ 3 w 130"/>
                <a:gd name="T7" fmla="*/ 16 h 132"/>
                <a:gd name="T8" fmla="*/ 0 w 130"/>
                <a:gd name="T9" fmla="*/ 23 h 132"/>
                <a:gd name="T10" fmla="*/ 3 w 130"/>
                <a:gd name="T11" fmla="*/ 37 h 132"/>
                <a:gd name="T12" fmla="*/ 5 w 130"/>
                <a:gd name="T13" fmla="*/ 129 h 132"/>
                <a:gd name="T14" fmla="*/ 76 w 130"/>
                <a:gd name="T15" fmla="*/ 128 h 132"/>
                <a:gd name="T16" fmla="*/ 81 w 130"/>
                <a:gd name="T17" fmla="*/ 123 h 132"/>
                <a:gd name="T18" fmla="*/ 82 w 130"/>
                <a:gd name="T19" fmla="*/ 124 h 132"/>
                <a:gd name="T20" fmla="*/ 83 w 130"/>
                <a:gd name="T21" fmla="*/ 127 h 132"/>
                <a:gd name="T22" fmla="*/ 101 w 130"/>
                <a:gd name="T23" fmla="*/ 128 h 132"/>
                <a:gd name="T24" fmla="*/ 107 w 130"/>
                <a:gd name="T25" fmla="*/ 132 h 132"/>
                <a:gd name="T26" fmla="*/ 112 w 130"/>
                <a:gd name="T27" fmla="*/ 131 h 132"/>
                <a:gd name="T28" fmla="*/ 112 w 130"/>
                <a:gd name="T29" fmla="*/ 126 h 132"/>
                <a:gd name="T30" fmla="*/ 113 w 130"/>
                <a:gd name="T31" fmla="*/ 126 h 132"/>
                <a:gd name="T32" fmla="*/ 118 w 130"/>
                <a:gd name="T33" fmla="*/ 123 h 132"/>
                <a:gd name="T34" fmla="*/ 118 w 130"/>
                <a:gd name="T35" fmla="*/ 123 h 132"/>
                <a:gd name="T36" fmla="*/ 119 w 130"/>
                <a:gd name="T37" fmla="*/ 123 h 132"/>
                <a:gd name="T38" fmla="*/ 120 w 130"/>
                <a:gd name="T39" fmla="*/ 120 h 132"/>
                <a:gd name="T40" fmla="*/ 122 w 130"/>
                <a:gd name="T41" fmla="*/ 117 h 132"/>
                <a:gd name="T42" fmla="*/ 122 w 130"/>
                <a:gd name="T43" fmla="*/ 116 h 132"/>
                <a:gd name="T44" fmla="*/ 122 w 130"/>
                <a:gd name="T45" fmla="*/ 116 h 132"/>
                <a:gd name="T46" fmla="*/ 125 w 130"/>
                <a:gd name="T47" fmla="*/ 116 h 132"/>
                <a:gd name="T48" fmla="*/ 130 w 130"/>
                <a:gd name="T49" fmla="*/ 112 h 132"/>
                <a:gd name="T50" fmla="*/ 129 w 130"/>
                <a:gd name="T51" fmla="*/ 104 h 132"/>
                <a:gd name="T52" fmla="*/ 127 w 130"/>
                <a:gd name="T53" fmla="*/ 99 h 132"/>
                <a:gd name="T54" fmla="*/ 120 w 130"/>
                <a:gd name="T55" fmla="*/ 86 h 132"/>
                <a:gd name="T56" fmla="*/ 113 w 130"/>
                <a:gd name="T57" fmla="*/ 74 h 132"/>
                <a:gd name="T58" fmla="*/ 107 w 130"/>
                <a:gd name="T59" fmla="*/ 61 h 132"/>
                <a:gd name="T60" fmla="*/ 104 w 130"/>
                <a:gd name="T61" fmla="*/ 52 h 132"/>
                <a:gd name="T62" fmla="*/ 98 w 130"/>
                <a:gd name="T63" fmla="*/ 46 h 132"/>
                <a:gd name="T64" fmla="*/ 95 w 130"/>
                <a:gd name="T65" fmla="*/ 41 h 132"/>
                <a:gd name="T66" fmla="*/ 91 w 130"/>
                <a:gd name="T67" fmla="*/ 35 h 132"/>
                <a:gd name="T68" fmla="*/ 88 w 130"/>
                <a:gd name="T69" fmla="*/ 30 h 132"/>
                <a:gd name="T70" fmla="*/ 90 w 130"/>
                <a:gd name="T71" fmla="*/ 28 h 132"/>
                <a:gd name="T72" fmla="*/ 93 w 130"/>
                <a:gd name="T73" fmla="*/ 32 h 132"/>
                <a:gd name="T74" fmla="*/ 97 w 130"/>
                <a:gd name="T75" fmla="*/ 37 h 132"/>
                <a:gd name="T76" fmla="*/ 99 w 130"/>
                <a:gd name="T77" fmla="*/ 44 h 132"/>
                <a:gd name="T78" fmla="*/ 108 w 130"/>
                <a:gd name="T79" fmla="*/ 53 h 132"/>
                <a:gd name="T80" fmla="*/ 113 w 130"/>
                <a:gd name="T81" fmla="*/ 53 h 132"/>
                <a:gd name="T82" fmla="*/ 115 w 130"/>
                <a:gd name="T83" fmla="*/ 42 h 132"/>
                <a:gd name="T84" fmla="*/ 116 w 130"/>
                <a:gd name="T85" fmla="*/ 38 h 132"/>
                <a:gd name="T86" fmla="*/ 116 w 130"/>
                <a:gd name="T87" fmla="*/ 28 h 132"/>
                <a:gd name="T88" fmla="*/ 116 w 130"/>
                <a:gd name="T89" fmla="*/ 26 h 132"/>
                <a:gd name="T90" fmla="*/ 115 w 130"/>
                <a:gd name="T91" fmla="*/ 25 h 132"/>
                <a:gd name="T92" fmla="*/ 112 w 130"/>
                <a:gd name="T93" fmla="*/ 20 h 132"/>
                <a:gd name="T94" fmla="*/ 111 w 130"/>
                <a:gd name="T95" fmla="*/ 15 h 132"/>
                <a:gd name="T96" fmla="*/ 107 w 130"/>
                <a:gd name="T97" fmla="*/ 10 h 132"/>
                <a:gd name="T98" fmla="*/ 106 w 130"/>
                <a:gd name="T99" fmla="*/ 9 h 132"/>
                <a:gd name="T100" fmla="*/ 97 w 130"/>
                <a:gd name="T101" fmla="*/ 11 h 132"/>
                <a:gd name="T102" fmla="*/ 89 w 130"/>
                <a:gd name="T103" fmla="*/ 10 h 132"/>
                <a:gd name="T104" fmla="*/ 82 w 130"/>
                <a:gd name="T105" fmla="*/ 6 h 132"/>
                <a:gd name="T106" fmla="*/ 72 w 130"/>
                <a:gd name="T107" fmla="*/ 4 h 132"/>
                <a:gd name="T108" fmla="*/ 62 w 130"/>
                <a:gd name="T109" fmla="*/ 8 h 132"/>
                <a:gd name="T110" fmla="*/ 49 w 130"/>
                <a:gd name="T111" fmla="*/ 13 h 132"/>
                <a:gd name="T112" fmla="*/ 37 w 130"/>
                <a:gd name="T113" fmla="*/ 9 h 132"/>
                <a:gd name="T114" fmla="*/ 24 w 130"/>
                <a:gd name="T115" fmla="*/ 5 h 132"/>
                <a:gd name="T116" fmla="*/ 10 w 130"/>
                <a:gd name="T117" fmla="*/ 4 h 1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30" h="132">
                  <a:moveTo>
                    <a:pt x="10" y="4"/>
                  </a:moveTo>
                  <a:cubicBezTo>
                    <a:pt x="9" y="3"/>
                    <a:pt x="7" y="1"/>
                    <a:pt x="5" y="0"/>
                  </a:cubicBezTo>
                  <a:cubicBezTo>
                    <a:pt x="3" y="2"/>
                    <a:pt x="3" y="4"/>
                    <a:pt x="1" y="6"/>
                  </a:cubicBezTo>
                  <a:cubicBezTo>
                    <a:pt x="2" y="10"/>
                    <a:pt x="2" y="12"/>
                    <a:pt x="3" y="16"/>
                  </a:cubicBezTo>
                  <a:cubicBezTo>
                    <a:pt x="2" y="19"/>
                    <a:pt x="1" y="20"/>
                    <a:pt x="0" y="23"/>
                  </a:cubicBezTo>
                  <a:cubicBezTo>
                    <a:pt x="2" y="29"/>
                    <a:pt x="2" y="31"/>
                    <a:pt x="3" y="37"/>
                  </a:cubicBezTo>
                  <a:cubicBezTo>
                    <a:pt x="4" y="74"/>
                    <a:pt x="4" y="92"/>
                    <a:pt x="5" y="129"/>
                  </a:cubicBezTo>
                  <a:cubicBezTo>
                    <a:pt x="33" y="128"/>
                    <a:pt x="48" y="128"/>
                    <a:pt x="76" y="128"/>
                  </a:cubicBezTo>
                  <a:cubicBezTo>
                    <a:pt x="78" y="126"/>
                    <a:pt x="79" y="125"/>
                    <a:pt x="81" y="123"/>
                  </a:cubicBezTo>
                  <a:cubicBezTo>
                    <a:pt x="82" y="123"/>
                    <a:pt x="82" y="124"/>
                    <a:pt x="82" y="124"/>
                  </a:cubicBezTo>
                  <a:cubicBezTo>
                    <a:pt x="82" y="126"/>
                    <a:pt x="82" y="126"/>
                    <a:pt x="83" y="127"/>
                  </a:cubicBezTo>
                  <a:cubicBezTo>
                    <a:pt x="90" y="127"/>
                    <a:pt x="94" y="128"/>
                    <a:pt x="101" y="128"/>
                  </a:cubicBezTo>
                  <a:cubicBezTo>
                    <a:pt x="103" y="130"/>
                    <a:pt x="105" y="130"/>
                    <a:pt x="107" y="132"/>
                  </a:cubicBezTo>
                  <a:cubicBezTo>
                    <a:pt x="109" y="132"/>
                    <a:pt x="110" y="131"/>
                    <a:pt x="112" y="131"/>
                  </a:cubicBezTo>
                  <a:cubicBezTo>
                    <a:pt x="112" y="129"/>
                    <a:pt x="112" y="128"/>
                    <a:pt x="112" y="126"/>
                  </a:cubicBezTo>
                  <a:cubicBezTo>
                    <a:pt x="112" y="126"/>
                    <a:pt x="112" y="126"/>
                    <a:pt x="113" y="126"/>
                  </a:cubicBezTo>
                  <a:cubicBezTo>
                    <a:pt x="113" y="126"/>
                    <a:pt x="116" y="124"/>
                    <a:pt x="118" y="123"/>
                  </a:cubicBezTo>
                  <a:cubicBezTo>
                    <a:pt x="118" y="123"/>
                    <a:pt x="118" y="123"/>
                    <a:pt x="118" y="123"/>
                  </a:cubicBezTo>
                  <a:cubicBezTo>
                    <a:pt x="118" y="123"/>
                    <a:pt x="118" y="123"/>
                    <a:pt x="119" y="123"/>
                  </a:cubicBezTo>
                  <a:cubicBezTo>
                    <a:pt x="119" y="122"/>
                    <a:pt x="119" y="121"/>
                    <a:pt x="120" y="120"/>
                  </a:cubicBezTo>
                  <a:cubicBezTo>
                    <a:pt x="121" y="119"/>
                    <a:pt x="122" y="117"/>
                    <a:pt x="122" y="117"/>
                  </a:cubicBezTo>
                  <a:cubicBezTo>
                    <a:pt x="122" y="117"/>
                    <a:pt x="122" y="117"/>
                    <a:pt x="122" y="116"/>
                  </a:cubicBezTo>
                  <a:cubicBezTo>
                    <a:pt x="122" y="116"/>
                    <a:pt x="122" y="116"/>
                    <a:pt x="122" y="116"/>
                  </a:cubicBezTo>
                  <a:cubicBezTo>
                    <a:pt x="124" y="116"/>
                    <a:pt x="124" y="116"/>
                    <a:pt x="125" y="116"/>
                  </a:cubicBezTo>
                  <a:cubicBezTo>
                    <a:pt x="127" y="115"/>
                    <a:pt x="128" y="114"/>
                    <a:pt x="130" y="112"/>
                  </a:cubicBezTo>
                  <a:cubicBezTo>
                    <a:pt x="129" y="109"/>
                    <a:pt x="129" y="104"/>
                    <a:pt x="129" y="104"/>
                  </a:cubicBezTo>
                  <a:cubicBezTo>
                    <a:pt x="129" y="104"/>
                    <a:pt x="128" y="102"/>
                    <a:pt x="127" y="99"/>
                  </a:cubicBezTo>
                  <a:cubicBezTo>
                    <a:pt x="125" y="97"/>
                    <a:pt x="121" y="88"/>
                    <a:pt x="120" y="86"/>
                  </a:cubicBezTo>
                  <a:cubicBezTo>
                    <a:pt x="119" y="84"/>
                    <a:pt x="114" y="77"/>
                    <a:pt x="113" y="74"/>
                  </a:cubicBezTo>
                  <a:cubicBezTo>
                    <a:pt x="111" y="72"/>
                    <a:pt x="107" y="63"/>
                    <a:pt x="107" y="61"/>
                  </a:cubicBezTo>
                  <a:cubicBezTo>
                    <a:pt x="106" y="60"/>
                    <a:pt x="104" y="52"/>
                    <a:pt x="104" y="52"/>
                  </a:cubicBezTo>
                  <a:cubicBezTo>
                    <a:pt x="101" y="50"/>
                    <a:pt x="100" y="49"/>
                    <a:pt x="98" y="46"/>
                  </a:cubicBezTo>
                  <a:cubicBezTo>
                    <a:pt x="97" y="44"/>
                    <a:pt x="96" y="43"/>
                    <a:pt x="95" y="41"/>
                  </a:cubicBezTo>
                  <a:cubicBezTo>
                    <a:pt x="93" y="39"/>
                    <a:pt x="93" y="38"/>
                    <a:pt x="91" y="35"/>
                  </a:cubicBezTo>
                  <a:cubicBezTo>
                    <a:pt x="90" y="33"/>
                    <a:pt x="89" y="32"/>
                    <a:pt x="88" y="30"/>
                  </a:cubicBezTo>
                  <a:cubicBezTo>
                    <a:pt x="89" y="29"/>
                    <a:pt x="89" y="29"/>
                    <a:pt x="90" y="28"/>
                  </a:cubicBezTo>
                  <a:cubicBezTo>
                    <a:pt x="90" y="28"/>
                    <a:pt x="91" y="29"/>
                    <a:pt x="93" y="32"/>
                  </a:cubicBezTo>
                  <a:cubicBezTo>
                    <a:pt x="94" y="34"/>
                    <a:pt x="96" y="35"/>
                    <a:pt x="97" y="37"/>
                  </a:cubicBezTo>
                  <a:cubicBezTo>
                    <a:pt x="98" y="39"/>
                    <a:pt x="97" y="42"/>
                    <a:pt x="99" y="44"/>
                  </a:cubicBezTo>
                  <a:cubicBezTo>
                    <a:pt x="100" y="45"/>
                    <a:pt x="108" y="53"/>
                    <a:pt x="108" y="53"/>
                  </a:cubicBezTo>
                  <a:cubicBezTo>
                    <a:pt x="110" y="53"/>
                    <a:pt x="111" y="53"/>
                    <a:pt x="113" y="53"/>
                  </a:cubicBezTo>
                  <a:cubicBezTo>
                    <a:pt x="114" y="49"/>
                    <a:pt x="114" y="47"/>
                    <a:pt x="115" y="42"/>
                  </a:cubicBezTo>
                  <a:cubicBezTo>
                    <a:pt x="115" y="41"/>
                    <a:pt x="116" y="40"/>
                    <a:pt x="116" y="38"/>
                  </a:cubicBezTo>
                  <a:cubicBezTo>
                    <a:pt x="116" y="34"/>
                    <a:pt x="116" y="32"/>
                    <a:pt x="116" y="28"/>
                  </a:cubicBezTo>
                  <a:cubicBezTo>
                    <a:pt x="116" y="27"/>
                    <a:pt x="116" y="27"/>
                    <a:pt x="116" y="26"/>
                  </a:cubicBezTo>
                  <a:cubicBezTo>
                    <a:pt x="116" y="25"/>
                    <a:pt x="116" y="25"/>
                    <a:pt x="115" y="25"/>
                  </a:cubicBezTo>
                  <a:cubicBezTo>
                    <a:pt x="114" y="23"/>
                    <a:pt x="114" y="22"/>
                    <a:pt x="112" y="20"/>
                  </a:cubicBezTo>
                  <a:cubicBezTo>
                    <a:pt x="112" y="18"/>
                    <a:pt x="111" y="17"/>
                    <a:pt x="111" y="15"/>
                  </a:cubicBezTo>
                  <a:cubicBezTo>
                    <a:pt x="109" y="13"/>
                    <a:pt x="109" y="12"/>
                    <a:pt x="107" y="10"/>
                  </a:cubicBezTo>
                  <a:cubicBezTo>
                    <a:pt x="107" y="10"/>
                    <a:pt x="107" y="9"/>
                    <a:pt x="106" y="9"/>
                  </a:cubicBezTo>
                  <a:cubicBezTo>
                    <a:pt x="103" y="10"/>
                    <a:pt x="98" y="11"/>
                    <a:pt x="97" y="11"/>
                  </a:cubicBezTo>
                  <a:cubicBezTo>
                    <a:pt x="94" y="10"/>
                    <a:pt x="93" y="12"/>
                    <a:pt x="89" y="10"/>
                  </a:cubicBezTo>
                  <a:cubicBezTo>
                    <a:pt x="86" y="8"/>
                    <a:pt x="85" y="7"/>
                    <a:pt x="82" y="6"/>
                  </a:cubicBezTo>
                  <a:cubicBezTo>
                    <a:pt x="78" y="6"/>
                    <a:pt x="76" y="3"/>
                    <a:pt x="72" y="4"/>
                  </a:cubicBezTo>
                  <a:cubicBezTo>
                    <a:pt x="69" y="5"/>
                    <a:pt x="65" y="6"/>
                    <a:pt x="62" y="8"/>
                  </a:cubicBezTo>
                  <a:cubicBezTo>
                    <a:pt x="59" y="9"/>
                    <a:pt x="55" y="14"/>
                    <a:pt x="49" y="13"/>
                  </a:cubicBezTo>
                  <a:cubicBezTo>
                    <a:pt x="44" y="12"/>
                    <a:pt x="44" y="12"/>
                    <a:pt x="37" y="9"/>
                  </a:cubicBezTo>
                  <a:cubicBezTo>
                    <a:pt x="31" y="7"/>
                    <a:pt x="32" y="5"/>
                    <a:pt x="24" y="5"/>
                  </a:cubicBezTo>
                  <a:cubicBezTo>
                    <a:pt x="17" y="5"/>
                    <a:pt x="13" y="6"/>
                    <a:pt x="10" y="4"/>
                  </a:cubicBezTo>
                  <a:close/>
                </a:path>
              </a:pathLst>
            </a:custGeom>
            <a:solidFill>
              <a:srgbClr val="E2017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51" name="Freeform 46">
              <a:extLst>
                <a:ext uri="{FF2B5EF4-FFF2-40B4-BE49-F238E27FC236}">
                  <a16:creationId xmlns:a16="http://schemas.microsoft.com/office/drawing/2014/main" id="{FD2B1EC9-E3EA-4EA8-97C2-8DF73C38B630}"/>
                </a:ext>
              </a:extLst>
            </p:cNvPr>
            <p:cNvSpPr>
              <a:spLocks/>
            </p:cNvSpPr>
            <p:nvPr/>
          </p:nvSpPr>
          <p:spPr bwMode="auto">
            <a:xfrm>
              <a:off x="5461" y="3609"/>
              <a:ext cx="382" cy="731"/>
            </a:xfrm>
            <a:custGeom>
              <a:avLst/>
              <a:gdLst>
                <a:gd name="T0" fmla="*/ 41 w 99"/>
                <a:gd name="T1" fmla="*/ 177 h 189"/>
                <a:gd name="T2" fmla="*/ 47 w 99"/>
                <a:gd name="T3" fmla="*/ 181 h 189"/>
                <a:gd name="T4" fmla="*/ 48 w 99"/>
                <a:gd name="T5" fmla="*/ 188 h 189"/>
                <a:gd name="T6" fmla="*/ 55 w 99"/>
                <a:gd name="T7" fmla="*/ 184 h 189"/>
                <a:gd name="T8" fmla="*/ 56 w 99"/>
                <a:gd name="T9" fmla="*/ 186 h 189"/>
                <a:gd name="T10" fmla="*/ 56 w 99"/>
                <a:gd name="T11" fmla="*/ 187 h 189"/>
                <a:gd name="T12" fmla="*/ 49 w 99"/>
                <a:gd name="T13" fmla="*/ 174 h 189"/>
                <a:gd name="T14" fmla="*/ 36 w 99"/>
                <a:gd name="T15" fmla="*/ 152 h 189"/>
                <a:gd name="T16" fmla="*/ 26 w 99"/>
                <a:gd name="T17" fmla="*/ 142 h 189"/>
                <a:gd name="T18" fmla="*/ 27 w 99"/>
                <a:gd name="T19" fmla="*/ 122 h 189"/>
                <a:gd name="T20" fmla="*/ 33 w 99"/>
                <a:gd name="T21" fmla="*/ 109 h 189"/>
                <a:gd name="T22" fmla="*/ 35 w 99"/>
                <a:gd name="T23" fmla="*/ 90 h 189"/>
                <a:gd name="T24" fmla="*/ 46 w 99"/>
                <a:gd name="T25" fmla="*/ 91 h 189"/>
                <a:gd name="T26" fmla="*/ 55 w 99"/>
                <a:gd name="T27" fmla="*/ 99 h 189"/>
                <a:gd name="T28" fmla="*/ 67 w 99"/>
                <a:gd name="T29" fmla="*/ 115 h 189"/>
                <a:gd name="T30" fmla="*/ 66 w 99"/>
                <a:gd name="T31" fmla="*/ 101 h 189"/>
                <a:gd name="T32" fmla="*/ 61 w 99"/>
                <a:gd name="T33" fmla="*/ 88 h 189"/>
                <a:gd name="T34" fmla="*/ 78 w 99"/>
                <a:gd name="T35" fmla="*/ 77 h 189"/>
                <a:gd name="T36" fmla="*/ 81 w 99"/>
                <a:gd name="T37" fmla="*/ 77 h 189"/>
                <a:gd name="T38" fmla="*/ 94 w 99"/>
                <a:gd name="T39" fmla="*/ 80 h 189"/>
                <a:gd name="T40" fmla="*/ 97 w 99"/>
                <a:gd name="T41" fmla="*/ 71 h 189"/>
                <a:gd name="T42" fmla="*/ 96 w 99"/>
                <a:gd name="T43" fmla="*/ 60 h 189"/>
                <a:gd name="T44" fmla="*/ 88 w 99"/>
                <a:gd name="T45" fmla="*/ 41 h 189"/>
                <a:gd name="T46" fmla="*/ 84 w 99"/>
                <a:gd name="T47" fmla="*/ 38 h 189"/>
                <a:gd name="T48" fmla="*/ 67 w 99"/>
                <a:gd name="T49" fmla="*/ 34 h 189"/>
                <a:gd name="T50" fmla="*/ 54 w 99"/>
                <a:gd name="T51" fmla="*/ 29 h 189"/>
                <a:gd name="T52" fmla="*/ 51 w 99"/>
                <a:gd name="T53" fmla="*/ 33 h 189"/>
                <a:gd name="T54" fmla="*/ 44 w 99"/>
                <a:gd name="T55" fmla="*/ 38 h 189"/>
                <a:gd name="T56" fmla="*/ 41 w 99"/>
                <a:gd name="T57" fmla="*/ 23 h 189"/>
                <a:gd name="T58" fmla="*/ 43 w 99"/>
                <a:gd name="T59" fmla="*/ 11 h 189"/>
                <a:gd name="T60" fmla="*/ 35 w 99"/>
                <a:gd name="T61" fmla="*/ 10 h 189"/>
                <a:gd name="T62" fmla="*/ 32 w 99"/>
                <a:gd name="T63" fmla="*/ 7 h 189"/>
                <a:gd name="T64" fmla="*/ 31 w 99"/>
                <a:gd name="T65" fmla="*/ 0 h 189"/>
                <a:gd name="T66" fmla="*/ 21 w 99"/>
                <a:gd name="T67" fmla="*/ 3 h 189"/>
                <a:gd name="T68" fmla="*/ 18 w 99"/>
                <a:gd name="T69" fmla="*/ 7 h 189"/>
                <a:gd name="T70" fmla="*/ 4 w 99"/>
                <a:gd name="T71" fmla="*/ 14 h 189"/>
                <a:gd name="T72" fmla="*/ 0 w 99"/>
                <a:gd name="T73" fmla="*/ 21 h 189"/>
                <a:gd name="T74" fmla="*/ 5 w 99"/>
                <a:gd name="T75" fmla="*/ 31 h 189"/>
                <a:gd name="T76" fmla="*/ 16 w 99"/>
                <a:gd name="T77" fmla="*/ 44 h 189"/>
                <a:gd name="T78" fmla="*/ 21 w 99"/>
                <a:gd name="T79" fmla="*/ 46 h 189"/>
                <a:gd name="T80" fmla="*/ 16 w 99"/>
                <a:gd name="T81" fmla="*/ 53 h 189"/>
                <a:gd name="T82" fmla="*/ 16 w 99"/>
                <a:gd name="T83" fmla="*/ 72 h 189"/>
                <a:gd name="T84" fmla="*/ 25 w 99"/>
                <a:gd name="T85" fmla="*/ 89 h 189"/>
                <a:gd name="T86" fmla="*/ 31 w 99"/>
                <a:gd name="T87" fmla="*/ 104 h 189"/>
                <a:gd name="T88" fmla="*/ 32 w 99"/>
                <a:gd name="T89" fmla="*/ 105 h 189"/>
                <a:gd name="T90" fmla="*/ 27 w 99"/>
                <a:gd name="T91" fmla="*/ 117 h 189"/>
                <a:gd name="T92" fmla="*/ 21 w 99"/>
                <a:gd name="T93" fmla="*/ 129 h 189"/>
                <a:gd name="T94" fmla="*/ 16 w 99"/>
                <a:gd name="T95" fmla="*/ 145 h 189"/>
                <a:gd name="T96" fmla="*/ 22 w 99"/>
                <a:gd name="T97" fmla="*/ 158 h 189"/>
                <a:gd name="T98" fmla="*/ 32 w 99"/>
                <a:gd name="T99" fmla="*/ 169 h 1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99" h="189">
                  <a:moveTo>
                    <a:pt x="35" y="177"/>
                  </a:moveTo>
                  <a:cubicBezTo>
                    <a:pt x="35" y="176"/>
                    <a:pt x="36" y="175"/>
                    <a:pt x="37" y="174"/>
                  </a:cubicBezTo>
                  <a:cubicBezTo>
                    <a:pt x="39" y="175"/>
                    <a:pt x="40" y="176"/>
                    <a:pt x="41" y="177"/>
                  </a:cubicBezTo>
                  <a:cubicBezTo>
                    <a:pt x="42" y="177"/>
                    <a:pt x="44" y="176"/>
                    <a:pt x="45" y="176"/>
                  </a:cubicBezTo>
                  <a:cubicBezTo>
                    <a:pt x="45" y="176"/>
                    <a:pt x="46" y="177"/>
                    <a:pt x="46" y="178"/>
                  </a:cubicBezTo>
                  <a:cubicBezTo>
                    <a:pt x="46" y="178"/>
                    <a:pt x="47" y="180"/>
                    <a:pt x="47" y="181"/>
                  </a:cubicBezTo>
                  <a:cubicBezTo>
                    <a:pt x="48" y="181"/>
                    <a:pt x="48" y="181"/>
                    <a:pt x="49" y="182"/>
                  </a:cubicBezTo>
                  <a:cubicBezTo>
                    <a:pt x="49" y="182"/>
                    <a:pt x="49" y="182"/>
                    <a:pt x="49" y="183"/>
                  </a:cubicBezTo>
                  <a:cubicBezTo>
                    <a:pt x="49" y="185"/>
                    <a:pt x="48" y="186"/>
                    <a:pt x="48" y="188"/>
                  </a:cubicBezTo>
                  <a:cubicBezTo>
                    <a:pt x="49" y="188"/>
                    <a:pt x="49" y="188"/>
                    <a:pt x="49" y="189"/>
                  </a:cubicBezTo>
                  <a:cubicBezTo>
                    <a:pt x="50" y="188"/>
                    <a:pt x="52" y="186"/>
                    <a:pt x="53" y="185"/>
                  </a:cubicBezTo>
                  <a:cubicBezTo>
                    <a:pt x="53" y="185"/>
                    <a:pt x="53" y="185"/>
                    <a:pt x="55" y="184"/>
                  </a:cubicBezTo>
                  <a:cubicBezTo>
                    <a:pt x="55" y="184"/>
                    <a:pt x="55" y="184"/>
                    <a:pt x="56" y="185"/>
                  </a:cubicBezTo>
                  <a:cubicBezTo>
                    <a:pt x="56" y="185"/>
                    <a:pt x="56" y="185"/>
                    <a:pt x="56" y="186"/>
                  </a:cubicBezTo>
                  <a:cubicBezTo>
                    <a:pt x="56" y="186"/>
                    <a:pt x="56" y="186"/>
                    <a:pt x="56" y="186"/>
                  </a:cubicBezTo>
                  <a:cubicBezTo>
                    <a:pt x="55" y="186"/>
                    <a:pt x="55" y="187"/>
                    <a:pt x="55" y="187"/>
                  </a:cubicBezTo>
                  <a:cubicBezTo>
                    <a:pt x="55" y="187"/>
                    <a:pt x="56" y="187"/>
                    <a:pt x="56" y="187"/>
                  </a:cubicBezTo>
                  <a:cubicBezTo>
                    <a:pt x="56" y="187"/>
                    <a:pt x="56" y="187"/>
                    <a:pt x="56" y="187"/>
                  </a:cubicBezTo>
                  <a:cubicBezTo>
                    <a:pt x="58" y="185"/>
                    <a:pt x="59" y="184"/>
                    <a:pt x="61" y="182"/>
                  </a:cubicBezTo>
                  <a:cubicBezTo>
                    <a:pt x="59" y="179"/>
                    <a:pt x="58" y="173"/>
                    <a:pt x="54" y="173"/>
                  </a:cubicBezTo>
                  <a:cubicBezTo>
                    <a:pt x="50" y="173"/>
                    <a:pt x="52" y="175"/>
                    <a:pt x="49" y="174"/>
                  </a:cubicBezTo>
                  <a:cubicBezTo>
                    <a:pt x="46" y="173"/>
                    <a:pt x="44" y="174"/>
                    <a:pt x="42" y="168"/>
                  </a:cubicBezTo>
                  <a:cubicBezTo>
                    <a:pt x="40" y="162"/>
                    <a:pt x="42" y="162"/>
                    <a:pt x="40" y="157"/>
                  </a:cubicBezTo>
                  <a:cubicBezTo>
                    <a:pt x="38" y="152"/>
                    <a:pt x="38" y="155"/>
                    <a:pt x="36" y="152"/>
                  </a:cubicBezTo>
                  <a:cubicBezTo>
                    <a:pt x="34" y="148"/>
                    <a:pt x="35" y="145"/>
                    <a:pt x="34" y="144"/>
                  </a:cubicBezTo>
                  <a:cubicBezTo>
                    <a:pt x="34" y="143"/>
                    <a:pt x="35" y="138"/>
                    <a:pt x="31" y="141"/>
                  </a:cubicBezTo>
                  <a:cubicBezTo>
                    <a:pt x="26" y="143"/>
                    <a:pt x="26" y="142"/>
                    <a:pt x="26" y="142"/>
                  </a:cubicBezTo>
                  <a:cubicBezTo>
                    <a:pt x="26" y="140"/>
                    <a:pt x="26" y="139"/>
                    <a:pt x="27" y="137"/>
                  </a:cubicBezTo>
                  <a:cubicBezTo>
                    <a:pt x="27" y="137"/>
                    <a:pt x="24" y="135"/>
                    <a:pt x="25" y="133"/>
                  </a:cubicBezTo>
                  <a:cubicBezTo>
                    <a:pt x="26" y="131"/>
                    <a:pt x="27" y="124"/>
                    <a:pt x="27" y="122"/>
                  </a:cubicBezTo>
                  <a:cubicBezTo>
                    <a:pt x="28" y="121"/>
                    <a:pt x="32" y="121"/>
                    <a:pt x="31" y="119"/>
                  </a:cubicBezTo>
                  <a:cubicBezTo>
                    <a:pt x="31" y="118"/>
                    <a:pt x="30" y="114"/>
                    <a:pt x="31" y="113"/>
                  </a:cubicBezTo>
                  <a:cubicBezTo>
                    <a:pt x="32" y="112"/>
                    <a:pt x="33" y="109"/>
                    <a:pt x="33" y="109"/>
                  </a:cubicBezTo>
                  <a:cubicBezTo>
                    <a:pt x="34" y="106"/>
                    <a:pt x="34" y="105"/>
                    <a:pt x="35" y="102"/>
                  </a:cubicBezTo>
                  <a:cubicBezTo>
                    <a:pt x="35" y="99"/>
                    <a:pt x="35" y="98"/>
                    <a:pt x="35" y="95"/>
                  </a:cubicBezTo>
                  <a:cubicBezTo>
                    <a:pt x="35" y="95"/>
                    <a:pt x="35" y="91"/>
                    <a:pt x="35" y="90"/>
                  </a:cubicBezTo>
                  <a:cubicBezTo>
                    <a:pt x="35" y="89"/>
                    <a:pt x="38" y="86"/>
                    <a:pt x="38" y="86"/>
                  </a:cubicBezTo>
                  <a:cubicBezTo>
                    <a:pt x="38" y="86"/>
                    <a:pt x="41" y="86"/>
                    <a:pt x="41" y="86"/>
                  </a:cubicBezTo>
                  <a:cubicBezTo>
                    <a:pt x="42" y="87"/>
                    <a:pt x="45" y="88"/>
                    <a:pt x="46" y="91"/>
                  </a:cubicBezTo>
                  <a:cubicBezTo>
                    <a:pt x="46" y="94"/>
                    <a:pt x="41" y="96"/>
                    <a:pt x="44" y="98"/>
                  </a:cubicBezTo>
                  <a:cubicBezTo>
                    <a:pt x="47" y="101"/>
                    <a:pt x="50" y="99"/>
                    <a:pt x="50" y="99"/>
                  </a:cubicBezTo>
                  <a:cubicBezTo>
                    <a:pt x="50" y="99"/>
                    <a:pt x="52" y="98"/>
                    <a:pt x="55" y="99"/>
                  </a:cubicBezTo>
                  <a:cubicBezTo>
                    <a:pt x="57" y="100"/>
                    <a:pt x="61" y="102"/>
                    <a:pt x="62" y="105"/>
                  </a:cubicBezTo>
                  <a:cubicBezTo>
                    <a:pt x="63" y="107"/>
                    <a:pt x="64" y="108"/>
                    <a:pt x="65" y="109"/>
                  </a:cubicBezTo>
                  <a:cubicBezTo>
                    <a:pt x="66" y="111"/>
                    <a:pt x="66" y="113"/>
                    <a:pt x="67" y="115"/>
                  </a:cubicBezTo>
                  <a:cubicBezTo>
                    <a:pt x="68" y="114"/>
                    <a:pt x="68" y="113"/>
                    <a:pt x="69" y="112"/>
                  </a:cubicBezTo>
                  <a:cubicBezTo>
                    <a:pt x="68" y="110"/>
                    <a:pt x="68" y="109"/>
                    <a:pt x="67" y="107"/>
                  </a:cubicBezTo>
                  <a:cubicBezTo>
                    <a:pt x="66" y="105"/>
                    <a:pt x="66" y="104"/>
                    <a:pt x="66" y="101"/>
                  </a:cubicBezTo>
                  <a:cubicBezTo>
                    <a:pt x="64" y="98"/>
                    <a:pt x="63" y="97"/>
                    <a:pt x="61" y="93"/>
                  </a:cubicBezTo>
                  <a:cubicBezTo>
                    <a:pt x="61" y="91"/>
                    <a:pt x="61" y="90"/>
                    <a:pt x="61" y="88"/>
                  </a:cubicBezTo>
                  <a:cubicBezTo>
                    <a:pt x="61" y="88"/>
                    <a:pt x="61" y="88"/>
                    <a:pt x="61" y="88"/>
                  </a:cubicBezTo>
                  <a:cubicBezTo>
                    <a:pt x="61" y="87"/>
                    <a:pt x="65" y="82"/>
                    <a:pt x="68" y="80"/>
                  </a:cubicBezTo>
                  <a:cubicBezTo>
                    <a:pt x="71" y="78"/>
                    <a:pt x="75" y="76"/>
                    <a:pt x="77" y="76"/>
                  </a:cubicBezTo>
                  <a:cubicBezTo>
                    <a:pt x="77" y="76"/>
                    <a:pt x="78" y="76"/>
                    <a:pt x="78" y="77"/>
                  </a:cubicBezTo>
                  <a:cubicBezTo>
                    <a:pt x="78" y="76"/>
                    <a:pt x="78" y="77"/>
                    <a:pt x="78" y="77"/>
                  </a:cubicBezTo>
                  <a:cubicBezTo>
                    <a:pt x="78" y="77"/>
                    <a:pt x="79" y="77"/>
                    <a:pt x="79" y="77"/>
                  </a:cubicBezTo>
                  <a:cubicBezTo>
                    <a:pt x="80" y="77"/>
                    <a:pt x="81" y="77"/>
                    <a:pt x="81" y="77"/>
                  </a:cubicBezTo>
                  <a:cubicBezTo>
                    <a:pt x="83" y="77"/>
                    <a:pt x="84" y="77"/>
                    <a:pt x="85" y="78"/>
                  </a:cubicBezTo>
                  <a:cubicBezTo>
                    <a:pt x="86" y="77"/>
                    <a:pt x="87" y="77"/>
                    <a:pt x="89" y="76"/>
                  </a:cubicBezTo>
                  <a:cubicBezTo>
                    <a:pt x="91" y="78"/>
                    <a:pt x="92" y="78"/>
                    <a:pt x="94" y="80"/>
                  </a:cubicBezTo>
                  <a:cubicBezTo>
                    <a:pt x="95" y="79"/>
                    <a:pt x="98" y="76"/>
                    <a:pt x="98" y="76"/>
                  </a:cubicBezTo>
                  <a:cubicBezTo>
                    <a:pt x="98" y="76"/>
                    <a:pt x="98" y="76"/>
                    <a:pt x="98" y="76"/>
                  </a:cubicBezTo>
                  <a:cubicBezTo>
                    <a:pt x="98" y="75"/>
                    <a:pt x="97" y="71"/>
                    <a:pt x="97" y="71"/>
                  </a:cubicBezTo>
                  <a:cubicBezTo>
                    <a:pt x="97" y="70"/>
                    <a:pt x="97" y="70"/>
                    <a:pt x="97" y="70"/>
                  </a:cubicBezTo>
                  <a:cubicBezTo>
                    <a:pt x="98" y="68"/>
                    <a:pt x="98" y="67"/>
                    <a:pt x="99" y="64"/>
                  </a:cubicBezTo>
                  <a:cubicBezTo>
                    <a:pt x="98" y="63"/>
                    <a:pt x="97" y="62"/>
                    <a:pt x="96" y="60"/>
                  </a:cubicBezTo>
                  <a:cubicBezTo>
                    <a:pt x="96" y="60"/>
                    <a:pt x="89" y="55"/>
                    <a:pt x="87" y="52"/>
                  </a:cubicBezTo>
                  <a:cubicBezTo>
                    <a:pt x="86" y="51"/>
                    <a:pt x="86" y="49"/>
                    <a:pt x="86" y="47"/>
                  </a:cubicBezTo>
                  <a:cubicBezTo>
                    <a:pt x="87" y="45"/>
                    <a:pt x="87" y="42"/>
                    <a:pt x="88" y="41"/>
                  </a:cubicBezTo>
                  <a:cubicBezTo>
                    <a:pt x="88" y="41"/>
                    <a:pt x="88" y="41"/>
                    <a:pt x="88" y="41"/>
                  </a:cubicBezTo>
                  <a:cubicBezTo>
                    <a:pt x="87" y="41"/>
                    <a:pt x="87" y="40"/>
                    <a:pt x="87" y="40"/>
                  </a:cubicBezTo>
                  <a:cubicBezTo>
                    <a:pt x="86" y="40"/>
                    <a:pt x="84" y="39"/>
                    <a:pt x="84" y="38"/>
                  </a:cubicBezTo>
                  <a:cubicBezTo>
                    <a:pt x="82" y="37"/>
                    <a:pt x="78" y="31"/>
                    <a:pt x="77" y="30"/>
                  </a:cubicBezTo>
                  <a:cubicBezTo>
                    <a:pt x="75" y="29"/>
                    <a:pt x="74" y="28"/>
                    <a:pt x="71" y="27"/>
                  </a:cubicBezTo>
                  <a:cubicBezTo>
                    <a:pt x="70" y="30"/>
                    <a:pt x="69" y="31"/>
                    <a:pt x="67" y="34"/>
                  </a:cubicBezTo>
                  <a:cubicBezTo>
                    <a:pt x="64" y="34"/>
                    <a:pt x="63" y="34"/>
                    <a:pt x="60" y="33"/>
                  </a:cubicBezTo>
                  <a:cubicBezTo>
                    <a:pt x="60" y="33"/>
                    <a:pt x="60" y="33"/>
                    <a:pt x="60" y="33"/>
                  </a:cubicBezTo>
                  <a:cubicBezTo>
                    <a:pt x="60" y="33"/>
                    <a:pt x="56" y="31"/>
                    <a:pt x="54" y="29"/>
                  </a:cubicBezTo>
                  <a:cubicBezTo>
                    <a:pt x="54" y="29"/>
                    <a:pt x="54" y="29"/>
                    <a:pt x="54" y="29"/>
                  </a:cubicBezTo>
                  <a:cubicBezTo>
                    <a:pt x="53" y="30"/>
                    <a:pt x="53" y="30"/>
                    <a:pt x="52" y="31"/>
                  </a:cubicBezTo>
                  <a:cubicBezTo>
                    <a:pt x="52" y="32"/>
                    <a:pt x="51" y="33"/>
                    <a:pt x="51" y="33"/>
                  </a:cubicBezTo>
                  <a:cubicBezTo>
                    <a:pt x="51" y="33"/>
                    <a:pt x="51" y="33"/>
                    <a:pt x="51" y="33"/>
                  </a:cubicBezTo>
                  <a:cubicBezTo>
                    <a:pt x="48" y="35"/>
                    <a:pt x="47" y="36"/>
                    <a:pt x="45" y="38"/>
                  </a:cubicBezTo>
                  <a:cubicBezTo>
                    <a:pt x="44" y="38"/>
                    <a:pt x="44" y="38"/>
                    <a:pt x="44" y="38"/>
                  </a:cubicBezTo>
                  <a:cubicBezTo>
                    <a:pt x="43" y="38"/>
                    <a:pt x="42" y="38"/>
                    <a:pt x="41" y="37"/>
                  </a:cubicBezTo>
                  <a:cubicBezTo>
                    <a:pt x="41" y="33"/>
                    <a:pt x="42" y="31"/>
                    <a:pt x="42" y="26"/>
                  </a:cubicBezTo>
                  <a:cubicBezTo>
                    <a:pt x="42" y="25"/>
                    <a:pt x="41" y="25"/>
                    <a:pt x="41" y="23"/>
                  </a:cubicBezTo>
                  <a:cubicBezTo>
                    <a:pt x="41" y="23"/>
                    <a:pt x="41" y="23"/>
                    <a:pt x="41" y="23"/>
                  </a:cubicBezTo>
                  <a:cubicBezTo>
                    <a:pt x="42" y="21"/>
                    <a:pt x="42" y="21"/>
                    <a:pt x="43" y="19"/>
                  </a:cubicBezTo>
                  <a:cubicBezTo>
                    <a:pt x="43" y="18"/>
                    <a:pt x="43" y="12"/>
                    <a:pt x="43" y="11"/>
                  </a:cubicBezTo>
                  <a:cubicBezTo>
                    <a:pt x="43" y="11"/>
                    <a:pt x="43" y="11"/>
                    <a:pt x="41" y="10"/>
                  </a:cubicBezTo>
                  <a:cubicBezTo>
                    <a:pt x="40" y="10"/>
                    <a:pt x="40" y="10"/>
                    <a:pt x="39" y="10"/>
                  </a:cubicBezTo>
                  <a:cubicBezTo>
                    <a:pt x="37" y="10"/>
                    <a:pt x="36" y="10"/>
                    <a:pt x="35" y="10"/>
                  </a:cubicBezTo>
                  <a:cubicBezTo>
                    <a:pt x="32" y="10"/>
                    <a:pt x="32" y="8"/>
                    <a:pt x="32" y="7"/>
                  </a:cubicBezTo>
                  <a:cubicBezTo>
                    <a:pt x="32" y="7"/>
                    <a:pt x="32" y="7"/>
                    <a:pt x="31" y="7"/>
                  </a:cubicBezTo>
                  <a:cubicBezTo>
                    <a:pt x="32" y="7"/>
                    <a:pt x="32" y="7"/>
                    <a:pt x="32" y="7"/>
                  </a:cubicBezTo>
                  <a:cubicBezTo>
                    <a:pt x="32" y="5"/>
                    <a:pt x="32" y="4"/>
                    <a:pt x="33" y="2"/>
                  </a:cubicBezTo>
                  <a:cubicBezTo>
                    <a:pt x="32" y="1"/>
                    <a:pt x="32" y="1"/>
                    <a:pt x="32" y="0"/>
                  </a:cubicBezTo>
                  <a:cubicBezTo>
                    <a:pt x="32" y="0"/>
                    <a:pt x="32" y="0"/>
                    <a:pt x="31" y="0"/>
                  </a:cubicBezTo>
                  <a:cubicBezTo>
                    <a:pt x="31" y="0"/>
                    <a:pt x="31" y="0"/>
                    <a:pt x="31" y="0"/>
                  </a:cubicBezTo>
                  <a:cubicBezTo>
                    <a:pt x="28" y="1"/>
                    <a:pt x="26" y="1"/>
                    <a:pt x="23" y="1"/>
                  </a:cubicBezTo>
                  <a:cubicBezTo>
                    <a:pt x="22" y="2"/>
                    <a:pt x="22" y="2"/>
                    <a:pt x="21" y="3"/>
                  </a:cubicBezTo>
                  <a:cubicBezTo>
                    <a:pt x="21" y="3"/>
                    <a:pt x="20" y="3"/>
                    <a:pt x="20" y="3"/>
                  </a:cubicBezTo>
                  <a:cubicBezTo>
                    <a:pt x="19" y="3"/>
                    <a:pt x="19" y="3"/>
                    <a:pt x="18" y="3"/>
                  </a:cubicBezTo>
                  <a:cubicBezTo>
                    <a:pt x="18" y="5"/>
                    <a:pt x="18" y="6"/>
                    <a:pt x="18" y="7"/>
                  </a:cubicBezTo>
                  <a:cubicBezTo>
                    <a:pt x="13" y="7"/>
                    <a:pt x="10" y="7"/>
                    <a:pt x="5" y="6"/>
                  </a:cubicBezTo>
                  <a:cubicBezTo>
                    <a:pt x="5" y="7"/>
                    <a:pt x="5" y="7"/>
                    <a:pt x="5" y="8"/>
                  </a:cubicBezTo>
                  <a:cubicBezTo>
                    <a:pt x="4" y="10"/>
                    <a:pt x="4" y="12"/>
                    <a:pt x="4" y="14"/>
                  </a:cubicBezTo>
                  <a:cubicBezTo>
                    <a:pt x="4" y="15"/>
                    <a:pt x="4" y="15"/>
                    <a:pt x="4" y="15"/>
                  </a:cubicBezTo>
                  <a:cubicBezTo>
                    <a:pt x="4" y="18"/>
                    <a:pt x="4" y="19"/>
                    <a:pt x="5" y="21"/>
                  </a:cubicBezTo>
                  <a:cubicBezTo>
                    <a:pt x="3" y="21"/>
                    <a:pt x="2" y="21"/>
                    <a:pt x="0" y="21"/>
                  </a:cubicBezTo>
                  <a:cubicBezTo>
                    <a:pt x="1" y="23"/>
                    <a:pt x="2" y="23"/>
                    <a:pt x="3" y="25"/>
                  </a:cubicBezTo>
                  <a:cubicBezTo>
                    <a:pt x="3" y="25"/>
                    <a:pt x="3" y="25"/>
                    <a:pt x="3" y="25"/>
                  </a:cubicBezTo>
                  <a:cubicBezTo>
                    <a:pt x="3" y="25"/>
                    <a:pt x="4" y="29"/>
                    <a:pt x="5" y="31"/>
                  </a:cubicBezTo>
                  <a:cubicBezTo>
                    <a:pt x="6" y="32"/>
                    <a:pt x="10" y="35"/>
                    <a:pt x="12" y="37"/>
                  </a:cubicBezTo>
                  <a:cubicBezTo>
                    <a:pt x="13" y="40"/>
                    <a:pt x="16" y="44"/>
                    <a:pt x="16" y="44"/>
                  </a:cubicBezTo>
                  <a:cubicBezTo>
                    <a:pt x="16" y="44"/>
                    <a:pt x="16" y="44"/>
                    <a:pt x="16" y="44"/>
                  </a:cubicBezTo>
                  <a:cubicBezTo>
                    <a:pt x="16" y="44"/>
                    <a:pt x="16" y="44"/>
                    <a:pt x="16" y="44"/>
                  </a:cubicBezTo>
                  <a:cubicBezTo>
                    <a:pt x="16" y="45"/>
                    <a:pt x="16" y="46"/>
                    <a:pt x="16" y="47"/>
                  </a:cubicBezTo>
                  <a:cubicBezTo>
                    <a:pt x="18" y="47"/>
                    <a:pt x="19" y="46"/>
                    <a:pt x="21" y="46"/>
                  </a:cubicBezTo>
                  <a:cubicBezTo>
                    <a:pt x="20" y="49"/>
                    <a:pt x="20" y="50"/>
                    <a:pt x="19" y="53"/>
                  </a:cubicBezTo>
                  <a:cubicBezTo>
                    <a:pt x="19" y="53"/>
                    <a:pt x="19" y="53"/>
                    <a:pt x="19" y="53"/>
                  </a:cubicBezTo>
                  <a:cubicBezTo>
                    <a:pt x="18" y="53"/>
                    <a:pt x="17" y="53"/>
                    <a:pt x="16" y="53"/>
                  </a:cubicBezTo>
                  <a:cubicBezTo>
                    <a:pt x="16" y="56"/>
                    <a:pt x="16" y="58"/>
                    <a:pt x="17" y="61"/>
                  </a:cubicBezTo>
                  <a:cubicBezTo>
                    <a:pt x="15" y="62"/>
                    <a:pt x="15" y="63"/>
                    <a:pt x="13" y="65"/>
                  </a:cubicBezTo>
                  <a:cubicBezTo>
                    <a:pt x="14" y="66"/>
                    <a:pt x="15" y="69"/>
                    <a:pt x="16" y="72"/>
                  </a:cubicBezTo>
                  <a:cubicBezTo>
                    <a:pt x="18" y="76"/>
                    <a:pt x="21" y="78"/>
                    <a:pt x="23" y="80"/>
                  </a:cubicBezTo>
                  <a:cubicBezTo>
                    <a:pt x="25" y="82"/>
                    <a:pt x="25" y="84"/>
                    <a:pt x="25" y="86"/>
                  </a:cubicBezTo>
                  <a:cubicBezTo>
                    <a:pt x="25" y="87"/>
                    <a:pt x="25" y="88"/>
                    <a:pt x="25" y="89"/>
                  </a:cubicBezTo>
                  <a:cubicBezTo>
                    <a:pt x="25" y="89"/>
                    <a:pt x="25" y="90"/>
                    <a:pt x="25" y="90"/>
                  </a:cubicBezTo>
                  <a:cubicBezTo>
                    <a:pt x="25" y="92"/>
                    <a:pt x="25" y="94"/>
                    <a:pt x="26" y="96"/>
                  </a:cubicBezTo>
                  <a:cubicBezTo>
                    <a:pt x="26" y="98"/>
                    <a:pt x="29" y="100"/>
                    <a:pt x="31" y="104"/>
                  </a:cubicBezTo>
                  <a:cubicBezTo>
                    <a:pt x="31" y="104"/>
                    <a:pt x="31" y="105"/>
                    <a:pt x="31" y="105"/>
                  </a:cubicBezTo>
                  <a:cubicBezTo>
                    <a:pt x="31" y="105"/>
                    <a:pt x="31" y="105"/>
                    <a:pt x="31" y="105"/>
                  </a:cubicBezTo>
                  <a:cubicBezTo>
                    <a:pt x="31" y="105"/>
                    <a:pt x="31" y="105"/>
                    <a:pt x="32" y="105"/>
                  </a:cubicBezTo>
                  <a:cubicBezTo>
                    <a:pt x="32" y="105"/>
                    <a:pt x="32" y="106"/>
                    <a:pt x="32" y="106"/>
                  </a:cubicBezTo>
                  <a:cubicBezTo>
                    <a:pt x="32" y="107"/>
                    <a:pt x="32" y="107"/>
                    <a:pt x="31" y="108"/>
                  </a:cubicBezTo>
                  <a:cubicBezTo>
                    <a:pt x="30" y="112"/>
                    <a:pt x="30" y="113"/>
                    <a:pt x="27" y="117"/>
                  </a:cubicBezTo>
                  <a:cubicBezTo>
                    <a:pt x="24" y="120"/>
                    <a:pt x="22" y="121"/>
                    <a:pt x="22" y="122"/>
                  </a:cubicBezTo>
                  <a:cubicBezTo>
                    <a:pt x="21" y="123"/>
                    <a:pt x="21" y="129"/>
                    <a:pt x="21" y="129"/>
                  </a:cubicBezTo>
                  <a:cubicBezTo>
                    <a:pt x="21" y="129"/>
                    <a:pt x="21" y="129"/>
                    <a:pt x="21" y="129"/>
                  </a:cubicBezTo>
                  <a:cubicBezTo>
                    <a:pt x="21" y="129"/>
                    <a:pt x="21" y="129"/>
                    <a:pt x="21" y="129"/>
                  </a:cubicBezTo>
                  <a:cubicBezTo>
                    <a:pt x="21" y="129"/>
                    <a:pt x="19" y="132"/>
                    <a:pt x="17" y="135"/>
                  </a:cubicBezTo>
                  <a:cubicBezTo>
                    <a:pt x="17" y="138"/>
                    <a:pt x="16" y="141"/>
                    <a:pt x="16" y="145"/>
                  </a:cubicBezTo>
                  <a:cubicBezTo>
                    <a:pt x="15" y="151"/>
                    <a:pt x="14" y="156"/>
                    <a:pt x="15" y="155"/>
                  </a:cubicBezTo>
                  <a:cubicBezTo>
                    <a:pt x="16" y="155"/>
                    <a:pt x="18" y="152"/>
                    <a:pt x="19" y="154"/>
                  </a:cubicBezTo>
                  <a:cubicBezTo>
                    <a:pt x="20" y="155"/>
                    <a:pt x="19" y="154"/>
                    <a:pt x="22" y="158"/>
                  </a:cubicBezTo>
                  <a:cubicBezTo>
                    <a:pt x="24" y="161"/>
                    <a:pt x="26" y="161"/>
                    <a:pt x="27" y="163"/>
                  </a:cubicBezTo>
                  <a:cubicBezTo>
                    <a:pt x="27" y="166"/>
                    <a:pt x="29" y="169"/>
                    <a:pt x="29" y="168"/>
                  </a:cubicBezTo>
                  <a:cubicBezTo>
                    <a:pt x="30" y="167"/>
                    <a:pt x="33" y="167"/>
                    <a:pt x="32" y="169"/>
                  </a:cubicBezTo>
                  <a:cubicBezTo>
                    <a:pt x="32" y="171"/>
                    <a:pt x="34" y="175"/>
                    <a:pt x="34" y="175"/>
                  </a:cubicBezTo>
                  <a:cubicBezTo>
                    <a:pt x="34" y="175"/>
                    <a:pt x="34" y="176"/>
                    <a:pt x="35" y="177"/>
                  </a:cubicBezTo>
                  <a:close/>
                </a:path>
              </a:pathLst>
            </a:custGeom>
            <a:solidFill>
              <a:srgbClr val="A7B3B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52" name="Freeform 47">
              <a:extLst>
                <a:ext uri="{FF2B5EF4-FFF2-40B4-BE49-F238E27FC236}">
                  <a16:creationId xmlns:a16="http://schemas.microsoft.com/office/drawing/2014/main" id="{283F0B33-6494-4614-9303-B43B3FCF9ECD}"/>
                </a:ext>
              </a:extLst>
            </p:cNvPr>
            <p:cNvSpPr>
              <a:spLocks/>
            </p:cNvSpPr>
            <p:nvPr/>
          </p:nvSpPr>
          <p:spPr bwMode="auto">
            <a:xfrm>
              <a:off x="5272" y="3659"/>
              <a:ext cx="19" cy="16"/>
            </a:xfrm>
            <a:custGeom>
              <a:avLst/>
              <a:gdLst>
                <a:gd name="T0" fmla="*/ 2 w 5"/>
                <a:gd name="T1" fmla="*/ 4 h 4"/>
                <a:gd name="T2" fmla="*/ 5 w 5"/>
                <a:gd name="T3" fmla="*/ 3 h 4"/>
                <a:gd name="T4" fmla="*/ 4 w 5"/>
                <a:gd name="T5" fmla="*/ 0 h 4"/>
                <a:gd name="T6" fmla="*/ 2 w 5"/>
                <a:gd name="T7" fmla="*/ 0 h 4"/>
                <a:gd name="T8" fmla="*/ 0 w 5"/>
                <a:gd name="T9" fmla="*/ 2 h 4"/>
                <a:gd name="T10" fmla="*/ 2 w 5"/>
                <a:gd name="T11" fmla="*/ 4 h 4"/>
              </a:gdLst>
              <a:ahLst/>
              <a:cxnLst>
                <a:cxn ang="0">
                  <a:pos x="T0" y="T1"/>
                </a:cxn>
                <a:cxn ang="0">
                  <a:pos x="T2" y="T3"/>
                </a:cxn>
                <a:cxn ang="0">
                  <a:pos x="T4" y="T5"/>
                </a:cxn>
                <a:cxn ang="0">
                  <a:pos x="T6" y="T7"/>
                </a:cxn>
                <a:cxn ang="0">
                  <a:pos x="T8" y="T9"/>
                </a:cxn>
                <a:cxn ang="0">
                  <a:pos x="T10" y="T11"/>
                </a:cxn>
              </a:cxnLst>
              <a:rect l="0" t="0" r="r" b="b"/>
              <a:pathLst>
                <a:path w="5" h="4">
                  <a:moveTo>
                    <a:pt x="2" y="4"/>
                  </a:moveTo>
                  <a:cubicBezTo>
                    <a:pt x="3" y="4"/>
                    <a:pt x="5" y="3"/>
                    <a:pt x="5" y="3"/>
                  </a:cubicBezTo>
                  <a:cubicBezTo>
                    <a:pt x="4" y="2"/>
                    <a:pt x="4" y="1"/>
                    <a:pt x="4" y="0"/>
                  </a:cubicBezTo>
                  <a:cubicBezTo>
                    <a:pt x="3" y="0"/>
                    <a:pt x="3" y="0"/>
                    <a:pt x="2" y="0"/>
                  </a:cubicBezTo>
                  <a:cubicBezTo>
                    <a:pt x="1" y="0"/>
                    <a:pt x="1" y="1"/>
                    <a:pt x="0" y="2"/>
                  </a:cubicBezTo>
                  <a:cubicBezTo>
                    <a:pt x="0" y="2"/>
                    <a:pt x="1" y="4"/>
                    <a:pt x="2" y="4"/>
                  </a:cubicBezTo>
                  <a:close/>
                </a:path>
              </a:pathLst>
            </a:custGeom>
            <a:solidFill>
              <a:srgbClr val="A7B3B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53" name="Freeform 48">
              <a:extLst>
                <a:ext uri="{FF2B5EF4-FFF2-40B4-BE49-F238E27FC236}">
                  <a16:creationId xmlns:a16="http://schemas.microsoft.com/office/drawing/2014/main" id="{45D3ABBC-3A5D-4FC3-B541-2B00575F5F0B}"/>
                </a:ext>
              </a:extLst>
            </p:cNvPr>
            <p:cNvSpPr>
              <a:spLocks/>
            </p:cNvSpPr>
            <p:nvPr/>
          </p:nvSpPr>
          <p:spPr bwMode="auto">
            <a:xfrm>
              <a:off x="5206" y="3192"/>
              <a:ext cx="409" cy="920"/>
            </a:xfrm>
            <a:custGeom>
              <a:avLst/>
              <a:gdLst>
                <a:gd name="T0" fmla="*/ 95 w 106"/>
                <a:gd name="T1" fmla="*/ 92 h 238"/>
                <a:gd name="T2" fmla="*/ 81 w 106"/>
                <a:gd name="T3" fmla="*/ 81 h 238"/>
                <a:gd name="T4" fmla="*/ 81 w 106"/>
                <a:gd name="T5" fmla="*/ 75 h 238"/>
                <a:gd name="T6" fmla="*/ 77 w 106"/>
                <a:gd name="T7" fmla="*/ 68 h 238"/>
                <a:gd name="T8" fmla="*/ 69 w 106"/>
                <a:gd name="T9" fmla="*/ 58 h 238"/>
                <a:gd name="T10" fmla="*/ 61 w 106"/>
                <a:gd name="T11" fmla="*/ 56 h 238"/>
                <a:gd name="T12" fmla="*/ 62 w 106"/>
                <a:gd name="T13" fmla="*/ 41 h 238"/>
                <a:gd name="T14" fmla="*/ 69 w 106"/>
                <a:gd name="T15" fmla="*/ 27 h 238"/>
                <a:gd name="T16" fmla="*/ 64 w 106"/>
                <a:gd name="T17" fmla="*/ 13 h 238"/>
                <a:gd name="T18" fmla="*/ 53 w 106"/>
                <a:gd name="T19" fmla="*/ 0 h 238"/>
                <a:gd name="T20" fmla="*/ 48 w 106"/>
                <a:gd name="T21" fmla="*/ 10 h 238"/>
                <a:gd name="T22" fmla="*/ 43 w 106"/>
                <a:gd name="T23" fmla="*/ 16 h 238"/>
                <a:gd name="T24" fmla="*/ 30 w 106"/>
                <a:gd name="T25" fmla="*/ 20 h 238"/>
                <a:gd name="T26" fmla="*/ 30 w 106"/>
                <a:gd name="T27" fmla="*/ 29 h 238"/>
                <a:gd name="T28" fmla="*/ 28 w 106"/>
                <a:gd name="T29" fmla="*/ 35 h 238"/>
                <a:gd name="T30" fmla="*/ 26 w 106"/>
                <a:gd name="T31" fmla="*/ 45 h 238"/>
                <a:gd name="T32" fmla="*/ 20 w 106"/>
                <a:gd name="T33" fmla="*/ 59 h 238"/>
                <a:gd name="T34" fmla="*/ 13 w 106"/>
                <a:gd name="T35" fmla="*/ 63 h 238"/>
                <a:gd name="T36" fmla="*/ 12 w 106"/>
                <a:gd name="T37" fmla="*/ 79 h 238"/>
                <a:gd name="T38" fmla="*/ 7 w 106"/>
                <a:gd name="T39" fmla="*/ 82 h 238"/>
                <a:gd name="T40" fmla="*/ 0 w 106"/>
                <a:gd name="T41" fmla="*/ 93 h 238"/>
                <a:gd name="T42" fmla="*/ 8 w 106"/>
                <a:gd name="T43" fmla="*/ 106 h 238"/>
                <a:gd name="T44" fmla="*/ 16 w 106"/>
                <a:gd name="T45" fmla="*/ 109 h 238"/>
                <a:gd name="T46" fmla="*/ 20 w 106"/>
                <a:gd name="T47" fmla="*/ 115 h 238"/>
                <a:gd name="T48" fmla="*/ 26 w 106"/>
                <a:gd name="T49" fmla="*/ 122 h 238"/>
                <a:gd name="T50" fmla="*/ 30 w 106"/>
                <a:gd name="T51" fmla="*/ 160 h 238"/>
                <a:gd name="T52" fmla="*/ 38 w 106"/>
                <a:gd name="T53" fmla="*/ 161 h 238"/>
                <a:gd name="T54" fmla="*/ 42 w 106"/>
                <a:gd name="T55" fmla="*/ 163 h 238"/>
                <a:gd name="T56" fmla="*/ 59 w 106"/>
                <a:gd name="T57" fmla="*/ 153 h 238"/>
                <a:gd name="T58" fmla="*/ 62 w 106"/>
                <a:gd name="T59" fmla="*/ 145 h 238"/>
                <a:gd name="T60" fmla="*/ 71 w 106"/>
                <a:gd name="T61" fmla="*/ 153 h 238"/>
                <a:gd name="T62" fmla="*/ 72 w 106"/>
                <a:gd name="T63" fmla="*/ 173 h 238"/>
                <a:gd name="T64" fmla="*/ 81 w 106"/>
                <a:gd name="T65" fmla="*/ 191 h 238"/>
                <a:gd name="T66" fmla="*/ 85 w 106"/>
                <a:gd name="T67" fmla="*/ 210 h 238"/>
                <a:gd name="T68" fmla="*/ 82 w 106"/>
                <a:gd name="T69" fmla="*/ 232 h 238"/>
                <a:gd name="T70" fmla="*/ 86 w 106"/>
                <a:gd name="T71" fmla="*/ 229 h 238"/>
                <a:gd name="T72" fmla="*/ 96 w 106"/>
                <a:gd name="T73" fmla="*/ 215 h 238"/>
                <a:gd name="T74" fmla="*/ 88 w 106"/>
                <a:gd name="T75" fmla="*/ 198 h 238"/>
                <a:gd name="T76" fmla="*/ 88 w 106"/>
                <a:gd name="T77" fmla="*/ 190 h 238"/>
                <a:gd name="T78" fmla="*/ 77 w 106"/>
                <a:gd name="T79" fmla="*/ 172 h 238"/>
                <a:gd name="T80" fmla="*/ 81 w 106"/>
                <a:gd name="T81" fmla="*/ 159 h 238"/>
                <a:gd name="T82" fmla="*/ 79 w 106"/>
                <a:gd name="T83" fmla="*/ 158 h 238"/>
                <a:gd name="T84" fmla="*/ 76 w 106"/>
                <a:gd name="T85" fmla="*/ 147 h 238"/>
                <a:gd name="T86" fmla="*/ 62 w 106"/>
                <a:gd name="T87" fmla="*/ 127 h 238"/>
                <a:gd name="T88" fmla="*/ 67 w 106"/>
                <a:gd name="T89" fmla="*/ 122 h 238"/>
                <a:gd name="T90" fmla="*/ 71 w 106"/>
                <a:gd name="T91" fmla="*/ 112 h 238"/>
                <a:gd name="T92" fmla="*/ 82 w 106"/>
                <a:gd name="T93" fmla="*/ 108 h 238"/>
                <a:gd name="T94" fmla="*/ 88 w 106"/>
                <a:gd name="T95" fmla="*/ 106 h 238"/>
                <a:gd name="T96" fmla="*/ 95 w 106"/>
                <a:gd name="T97" fmla="*/ 103 h 238"/>
                <a:gd name="T98" fmla="*/ 106 w 106"/>
                <a:gd name="T99" fmla="*/ 92 h 2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06" h="238">
                  <a:moveTo>
                    <a:pt x="104" y="89"/>
                  </a:moveTo>
                  <a:cubicBezTo>
                    <a:pt x="103" y="90"/>
                    <a:pt x="103" y="91"/>
                    <a:pt x="102" y="92"/>
                  </a:cubicBezTo>
                  <a:cubicBezTo>
                    <a:pt x="99" y="92"/>
                    <a:pt x="98" y="92"/>
                    <a:pt x="95" y="92"/>
                  </a:cubicBezTo>
                  <a:cubicBezTo>
                    <a:pt x="94" y="90"/>
                    <a:pt x="93" y="89"/>
                    <a:pt x="91" y="87"/>
                  </a:cubicBezTo>
                  <a:cubicBezTo>
                    <a:pt x="90" y="86"/>
                    <a:pt x="83" y="85"/>
                    <a:pt x="82" y="84"/>
                  </a:cubicBezTo>
                  <a:cubicBezTo>
                    <a:pt x="81" y="83"/>
                    <a:pt x="81" y="82"/>
                    <a:pt x="81" y="81"/>
                  </a:cubicBezTo>
                  <a:cubicBezTo>
                    <a:pt x="81" y="80"/>
                    <a:pt x="81" y="78"/>
                    <a:pt x="82" y="76"/>
                  </a:cubicBezTo>
                  <a:cubicBezTo>
                    <a:pt x="82" y="76"/>
                    <a:pt x="82" y="76"/>
                    <a:pt x="82" y="76"/>
                  </a:cubicBezTo>
                  <a:cubicBezTo>
                    <a:pt x="81" y="75"/>
                    <a:pt x="81" y="75"/>
                    <a:pt x="81" y="75"/>
                  </a:cubicBezTo>
                  <a:cubicBezTo>
                    <a:pt x="82" y="74"/>
                    <a:pt x="83" y="72"/>
                    <a:pt x="84" y="72"/>
                  </a:cubicBezTo>
                  <a:cubicBezTo>
                    <a:pt x="81" y="70"/>
                    <a:pt x="80" y="70"/>
                    <a:pt x="77" y="69"/>
                  </a:cubicBezTo>
                  <a:cubicBezTo>
                    <a:pt x="77" y="69"/>
                    <a:pt x="77" y="69"/>
                    <a:pt x="77" y="68"/>
                  </a:cubicBezTo>
                  <a:cubicBezTo>
                    <a:pt x="77" y="68"/>
                    <a:pt x="74" y="63"/>
                    <a:pt x="73" y="61"/>
                  </a:cubicBezTo>
                  <a:cubicBezTo>
                    <a:pt x="73" y="60"/>
                    <a:pt x="74" y="58"/>
                    <a:pt x="74" y="57"/>
                  </a:cubicBezTo>
                  <a:cubicBezTo>
                    <a:pt x="72" y="57"/>
                    <a:pt x="69" y="58"/>
                    <a:pt x="69" y="58"/>
                  </a:cubicBezTo>
                  <a:cubicBezTo>
                    <a:pt x="66" y="59"/>
                    <a:pt x="64" y="59"/>
                    <a:pt x="61" y="60"/>
                  </a:cubicBezTo>
                  <a:cubicBezTo>
                    <a:pt x="61" y="59"/>
                    <a:pt x="61" y="59"/>
                    <a:pt x="61" y="58"/>
                  </a:cubicBezTo>
                  <a:cubicBezTo>
                    <a:pt x="61" y="57"/>
                    <a:pt x="61" y="57"/>
                    <a:pt x="61" y="56"/>
                  </a:cubicBezTo>
                  <a:cubicBezTo>
                    <a:pt x="60" y="55"/>
                    <a:pt x="59" y="50"/>
                    <a:pt x="59" y="48"/>
                  </a:cubicBezTo>
                  <a:cubicBezTo>
                    <a:pt x="59" y="48"/>
                    <a:pt x="59" y="47"/>
                    <a:pt x="59" y="47"/>
                  </a:cubicBezTo>
                  <a:cubicBezTo>
                    <a:pt x="60" y="45"/>
                    <a:pt x="62" y="41"/>
                    <a:pt x="62" y="41"/>
                  </a:cubicBezTo>
                  <a:cubicBezTo>
                    <a:pt x="63" y="39"/>
                    <a:pt x="63" y="38"/>
                    <a:pt x="64" y="37"/>
                  </a:cubicBezTo>
                  <a:cubicBezTo>
                    <a:pt x="66" y="36"/>
                    <a:pt x="67" y="35"/>
                    <a:pt x="68" y="34"/>
                  </a:cubicBezTo>
                  <a:cubicBezTo>
                    <a:pt x="69" y="33"/>
                    <a:pt x="69" y="30"/>
                    <a:pt x="69" y="27"/>
                  </a:cubicBezTo>
                  <a:cubicBezTo>
                    <a:pt x="69" y="25"/>
                    <a:pt x="69" y="23"/>
                    <a:pt x="69" y="22"/>
                  </a:cubicBezTo>
                  <a:cubicBezTo>
                    <a:pt x="68" y="18"/>
                    <a:pt x="67" y="15"/>
                    <a:pt x="67" y="13"/>
                  </a:cubicBezTo>
                  <a:cubicBezTo>
                    <a:pt x="66" y="13"/>
                    <a:pt x="65" y="13"/>
                    <a:pt x="64" y="13"/>
                  </a:cubicBezTo>
                  <a:cubicBezTo>
                    <a:pt x="62" y="10"/>
                    <a:pt x="61" y="8"/>
                    <a:pt x="59" y="4"/>
                  </a:cubicBezTo>
                  <a:cubicBezTo>
                    <a:pt x="58" y="3"/>
                    <a:pt x="57" y="3"/>
                    <a:pt x="56" y="1"/>
                  </a:cubicBezTo>
                  <a:cubicBezTo>
                    <a:pt x="55" y="1"/>
                    <a:pt x="54" y="0"/>
                    <a:pt x="53" y="0"/>
                  </a:cubicBezTo>
                  <a:cubicBezTo>
                    <a:pt x="52" y="1"/>
                    <a:pt x="52" y="2"/>
                    <a:pt x="52" y="3"/>
                  </a:cubicBezTo>
                  <a:cubicBezTo>
                    <a:pt x="52" y="3"/>
                    <a:pt x="52" y="3"/>
                    <a:pt x="52" y="3"/>
                  </a:cubicBezTo>
                  <a:cubicBezTo>
                    <a:pt x="50" y="6"/>
                    <a:pt x="49" y="8"/>
                    <a:pt x="48" y="10"/>
                  </a:cubicBezTo>
                  <a:cubicBezTo>
                    <a:pt x="49" y="12"/>
                    <a:pt x="49" y="12"/>
                    <a:pt x="50" y="14"/>
                  </a:cubicBezTo>
                  <a:cubicBezTo>
                    <a:pt x="50" y="17"/>
                    <a:pt x="51" y="18"/>
                    <a:pt x="51" y="21"/>
                  </a:cubicBezTo>
                  <a:cubicBezTo>
                    <a:pt x="48" y="19"/>
                    <a:pt x="46" y="18"/>
                    <a:pt x="43" y="16"/>
                  </a:cubicBezTo>
                  <a:cubicBezTo>
                    <a:pt x="42" y="16"/>
                    <a:pt x="39" y="16"/>
                    <a:pt x="39" y="16"/>
                  </a:cubicBezTo>
                  <a:cubicBezTo>
                    <a:pt x="38" y="16"/>
                    <a:pt x="38" y="16"/>
                    <a:pt x="35" y="18"/>
                  </a:cubicBezTo>
                  <a:cubicBezTo>
                    <a:pt x="33" y="20"/>
                    <a:pt x="31" y="20"/>
                    <a:pt x="30" y="20"/>
                  </a:cubicBezTo>
                  <a:cubicBezTo>
                    <a:pt x="29" y="21"/>
                    <a:pt x="29" y="20"/>
                    <a:pt x="29" y="22"/>
                  </a:cubicBezTo>
                  <a:cubicBezTo>
                    <a:pt x="28" y="23"/>
                    <a:pt x="28" y="23"/>
                    <a:pt x="28" y="24"/>
                  </a:cubicBezTo>
                  <a:cubicBezTo>
                    <a:pt x="28" y="27"/>
                    <a:pt x="30" y="29"/>
                    <a:pt x="30" y="29"/>
                  </a:cubicBezTo>
                  <a:cubicBezTo>
                    <a:pt x="30" y="29"/>
                    <a:pt x="30" y="29"/>
                    <a:pt x="30" y="29"/>
                  </a:cubicBezTo>
                  <a:cubicBezTo>
                    <a:pt x="30" y="30"/>
                    <a:pt x="30" y="30"/>
                    <a:pt x="30" y="30"/>
                  </a:cubicBezTo>
                  <a:cubicBezTo>
                    <a:pt x="30" y="30"/>
                    <a:pt x="29" y="34"/>
                    <a:pt x="28" y="35"/>
                  </a:cubicBezTo>
                  <a:cubicBezTo>
                    <a:pt x="27" y="36"/>
                    <a:pt x="26" y="39"/>
                    <a:pt x="25" y="40"/>
                  </a:cubicBezTo>
                  <a:cubicBezTo>
                    <a:pt x="25" y="41"/>
                    <a:pt x="26" y="42"/>
                    <a:pt x="26" y="44"/>
                  </a:cubicBezTo>
                  <a:cubicBezTo>
                    <a:pt x="26" y="44"/>
                    <a:pt x="26" y="45"/>
                    <a:pt x="26" y="45"/>
                  </a:cubicBezTo>
                  <a:cubicBezTo>
                    <a:pt x="25" y="46"/>
                    <a:pt x="24" y="49"/>
                    <a:pt x="23" y="52"/>
                  </a:cubicBezTo>
                  <a:cubicBezTo>
                    <a:pt x="22" y="55"/>
                    <a:pt x="21" y="58"/>
                    <a:pt x="21" y="58"/>
                  </a:cubicBezTo>
                  <a:cubicBezTo>
                    <a:pt x="21" y="58"/>
                    <a:pt x="21" y="59"/>
                    <a:pt x="20" y="59"/>
                  </a:cubicBezTo>
                  <a:cubicBezTo>
                    <a:pt x="17" y="58"/>
                    <a:pt x="15" y="58"/>
                    <a:pt x="12" y="57"/>
                  </a:cubicBezTo>
                  <a:cubicBezTo>
                    <a:pt x="13" y="58"/>
                    <a:pt x="13" y="60"/>
                    <a:pt x="13" y="62"/>
                  </a:cubicBezTo>
                  <a:cubicBezTo>
                    <a:pt x="13" y="62"/>
                    <a:pt x="13" y="63"/>
                    <a:pt x="13" y="63"/>
                  </a:cubicBezTo>
                  <a:cubicBezTo>
                    <a:pt x="12" y="67"/>
                    <a:pt x="11" y="69"/>
                    <a:pt x="11" y="69"/>
                  </a:cubicBezTo>
                  <a:cubicBezTo>
                    <a:pt x="11" y="72"/>
                    <a:pt x="11" y="73"/>
                    <a:pt x="11" y="75"/>
                  </a:cubicBezTo>
                  <a:cubicBezTo>
                    <a:pt x="11" y="77"/>
                    <a:pt x="12" y="78"/>
                    <a:pt x="12" y="79"/>
                  </a:cubicBezTo>
                  <a:cubicBezTo>
                    <a:pt x="12" y="79"/>
                    <a:pt x="12" y="79"/>
                    <a:pt x="11" y="80"/>
                  </a:cubicBezTo>
                  <a:cubicBezTo>
                    <a:pt x="10" y="81"/>
                    <a:pt x="9" y="81"/>
                    <a:pt x="8" y="82"/>
                  </a:cubicBezTo>
                  <a:cubicBezTo>
                    <a:pt x="8" y="82"/>
                    <a:pt x="7" y="82"/>
                    <a:pt x="7" y="82"/>
                  </a:cubicBezTo>
                  <a:cubicBezTo>
                    <a:pt x="7" y="82"/>
                    <a:pt x="7" y="82"/>
                    <a:pt x="6" y="82"/>
                  </a:cubicBezTo>
                  <a:cubicBezTo>
                    <a:pt x="5" y="92"/>
                    <a:pt x="5" y="92"/>
                    <a:pt x="5" y="92"/>
                  </a:cubicBezTo>
                  <a:cubicBezTo>
                    <a:pt x="0" y="93"/>
                    <a:pt x="0" y="93"/>
                    <a:pt x="0" y="93"/>
                  </a:cubicBezTo>
                  <a:cubicBezTo>
                    <a:pt x="2" y="96"/>
                    <a:pt x="3" y="99"/>
                    <a:pt x="5" y="102"/>
                  </a:cubicBezTo>
                  <a:cubicBezTo>
                    <a:pt x="8" y="106"/>
                    <a:pt x="9" y="101"/>
                    <a:pt x="9" y="101"/>
                  </a:cubicBezTo>
                  <a:cubicBezTo>
                    <a:pt x="8" y="103"/>
                    <a:pt x="8" y="104"/>
                    <a:pt x="8" y="106"/>
                  </a:cubicBezTo>
                  <a:cubicBezTo>
                    <a:pt x="8" y="106"/>
                    <a:pt x="10" y="109"/>
                    <a:pt x="11" y="108"/>
                  </a:cubicBezTo>
                  <a:cubicBezTo>
                    <a:pt x="12" y="107"/>
                    <a:pt x="14" y="104"/>
                    <a:pt x="15" y="106"/>
                  </a:cubicBezTo>
                  <a:cubicBezTo>
                    <a:pt x="16" y="107"/>
                    <a:pt x="16" y="109"/>
                    <a:pt x="16" y="109"/>
                  </a:cubicBezTo>
                  <a:cubicBezTo>
                    <a:pt x="17" y="110"/>
                    <a:pt x="18" y="110"/>
                    <a:pt x="19" y="111"/>
                  </a:cubicBezTo>
                  <a:cubicBezTo>
                    <a:pt x="20" y="113"/>
                    <a:pt x="21" y="113"/>
                    <a:pt x="23" y="115"/>
                  </a:cubicBezTo>
                  <a:cubicBezTo>
                    <a:pt x="22" y="115"/>
                    <a:pt x="21" y="115"/>
                    <a:pt x="20" y="115"/>
                  </a:cubicBezTo>
                  <a:cubicBezTo>
                    <a:pt x="19" y="116"/>
                    <a:pt x="19" y="116"/>
                    <a:pt x="19" y="116"/>
                  </a:cubicBezTo>
                  <a:cubicBezTo>
                    <a:pt x="19" y="118"/>
                    <a:pt x="20" y="119"/>
                    <a:pt x="21" y="121"/>
                  </a:cubicBezTo>
                  <a:cubicBezTo>
                    <a:pt x="21" y="121"/>
                    <a:pt x="26" y="121"/>
                    <a:pt x="26" y="122"/>
                  </a:cubicBezTo>
                  <a:cubicBezTo>
                    <a:pt x="25" y="123"/>
                    <a:pt x="30" y="128"/>
                    <a:pt x="31" y="132"/>
                  </a:cubicBezTo>
                  <a:cubicBezTo>
                    <a:pt x="31" y="136"/>
                    <a:pt x="33" y="144"/>
                    <a:pt x="30" y="152"/>
                  </a:cubicBezTo>
                  <a:cubicBezTo>
                    <a:pt x="27" y="160"/>
                    <a:pt x="30" y="160"/>
                    <a:pt x="30" y="160"/>
                  </a:cubicBezTo>
                  <a:cubicBezTo>
                    <a:pt x="32" y="158"/>
                    <a:pt x="33" y="157"/>
                    <a:pt x="35" y="155"/>
                  </a:cubicBezTo>
                  <a:cubicBezTo>
                    <a:pt x="35" y="155"/>
                    <a:pt x="34" y="158"/>
                    <a:pt x="34" y="160"/>
                  </a:cubicBezTo>
                  <a:cubicBezTo>
                    <a:pt x="34" y="161"/>
                    <a:pt x="38" y="161"/>
                    <a:pt x="38" y="161"/>
                  </a:cubicBezTo>
                  <a:cubicBezTo>
                    <a:pt x="38" y="162"/>
                    <a:pt x="38" y="162"/>
                    <a:pt x="39" y="163"/>
                  </a:cubicBezTo>
                  <a:cubicBezTo>
                    <a:pt x="40" y="162"/>
                    <a:pt x="41" y="162"/>
                    <a:pt x="42" y="161"/>
                  </a:cubicBezTo>
                  <a:cubicBezTo>
                    <a:pt x="42" y="162"/>
                    <a:pt x="42" y="163"/>
                    <a:pt x="42" y="163"/>
                  </a:cubicBezTo>
                  <a:cubicBezTo>
                    <a:pt x="42" y="163"/>
                    <a:pt x="45" y="163"/>
                    <a:pt x="46" y="162"/>
                  </a:cubicBezTo>
                  <a:cubicBezTo>
                    <a:pt x="46" y="161"/>
                    <a:pt x="44" y="159"/>
                    <a:pt x="50" y="158"/>
                  </a:cubicBezTo>
                  <a:cubicBezTo>
                    <a:pt x="57" y="156"/>
                    <a:pt x="58" y="154"/>
                    <a:pt x="59" y="153"/>
                  </a:cubicBezTo>
                  <a:cubicBezTo>
                    <a:pt x="59" y="152"/>
                    <a:pt x="60" y="147"/>
                    <a:pt x="60" y="147"/>
                  </a:cubicBezTo>
                  <a:cubicBezTo>
                    <a:pt x="60" y="144"/>
                    <a:pt x="60" y="143"/>
                    <a:pt x="60" y="140"/>
                  </a:cubicBezTo>
                  <a:cubicBezTo>
                    <a:pt x="60" y="140"/>
                    <a:pt x="62" y="140"/>
                    <a:pt x="62" y="145"/>
                  </a:cubicBezTo>
                  <a:cubicBezTo>
                    <a:pt x="63" y="149"/>
                    <a:pt x="67" y="150"/>
                    <a:pt x="67" y="153"/>
                  </a:cubicBezTo>
                  <a:cubicBezTo>
                    <a:pt x="68" y="156"/>
                    <a:pt x="69" y="157"/>
                    <a:pt x="69" y="157"/>
                  </a:cubicBezTo>
                  <a:cubicBezTo>
                    <a:pt x="70" y="156"/>
                    <a:pt x="70" y="155"/>
                    <a:pt x="71" y="153"/>
                  </a:cubicBezTo>
                  <a:cubicBezTo>
                    <a:pt x="71" y="153"/>
                    <a:pt x="72" y="155"/>
                    <a:pt x="71" y="159"/>
                  </a:cubicBezTo>
                  <a:cubicBezTo>
                    <a:pt x="69" y="162"/>
                    <a:pt x="72" y="162"/>
                    <a:pt x="72" y="165"/>
                  </a:cubicBezTo>
                  <a:cubicBezTo>
                    <a:pt x="72" y="168"/>
                    <a:pt x="70" y="168"/>
                    <a:pt x="72" y="173"/>
                  </a:cubicBezTo>
                  <a:cubicBezTo>
                    <a:pt x="73" y="178"/>
                    <a:pt x="75" y="179"/>
                    <a:pt x="76" y="182"/>
                  </a:cubicBezTo>
                  <a:cubicBezTo>
                    <a:pt x="77" y="186"/>
                    <a:pt x="78" y="191"/>
                    <a:pt x="78" y="191"/>
                  </a:cubicBezTo>
                  <a:cubicBezTo>
                    <a:pt x="79" y="191"/>
                    <a:pt x="80" y="191"/>
                    <a:pt x="81" y="191"/>
                  </a:cubicBezTo>
                  <a:cubicBezTo>
                    <a:pt x="81" y="194"/>
                    <a:pt x="82" y="195"/>
                    <a:pt x="82" y="197"/>
                  </a:cubicBezTo>
                  <a:cubicBezTo>
                    <a:pt x="82" y="197"/>
                    <a:pt x="82" y="200"/>
                    <a:pt x="83" y="203"/>
                  </a:cubicBezTo>
                  <a:cubicBezTo>
                    <a:pt x="84" y="205"/>
                    <a:pt x="85" y="208"/>
                    <a:pt x="85" y="210"/>
                  </a:cubicBezTo>
                  <a:cubicBezTo>
                    <a:pt x="85" y="213"/>
                    <a:pt x="85" y="216"/>
                    <a:pt x="85" y="217"/>
                  </a:cubicBezTo>
                  <a:cubicBezTo>
                    <a:pt x="86" y="219"/>
                    <a:pt x="85" y="223"/>
                    <a:pt x="85" y="225"/>
                  </a:cubicBezTo>
                  <a:cubicBezTo>
                    <a:pt x="85" y="227"/>
                    <a:pt x="81" y="228"/>
                    <a:pt x="82" y="232"/>
                  </a:cubicBezTo>
                  <a:cubicBezTo>
                    <a:pt x="82" y="234"/>
                    <a:pt x="83" y="236"/>
                    <a:pt x="84" y="238"/>
                  </a:cubicBezTo>
                  <a:cubicBezTo>
                    <a:pt x="84" y="237"/>
                    <a:pt x="84" y="236"/>
                    <a:pt x="84" y="236"/>
                  </a:cubicBezTo>
                  <a:cubicBezTo>
                    <a:pt x="85" y="235"/>
                    <a:pt x="85" y="231"/>
                    <a:pt x="86" y="229"/>
                  </a:cubicBezTo>
                  <a:cubicBezTo>
                    <a:pt x="87" y="227"/>
                    <a:pt x="89" y="226"/>
                    <a:pt x="91" y="223"/>
                  </a:cubicBezTo>
                  <a:cubicBezTo>
                    <a:pt x="94" y="220"/>
                    <a:pt x="93" y="220"/>
                    <a:pt x="95" y="216"/>
                  </a:cubicBezTo>
                  <a:cubicBezTo>
                    <a:pt x="95" y="215"/>
                    <a:pt x="96" y="215"/>
                    <a:pt x="96" y="215"/>
                  </a:cubicBezTo>
                  <a:cubicBezTo>
                    <a:pt x="95" y="214"/>
                    <a:pt x="94" y="213"/>
                    <a:pt x="94" y="212"/>
                  </a:cubicBezTo>
                  <a:cubicBezTo>
                    <a:pt x="93" y="209"/>
                    <a:pt x="91" y="208"/>
                    <a:pt x="90" y="205"/>
                  </a:cubicBezTo>
                  <a:cubicBezTo>
                    <a:pt x="89" y="203"/>
                    <a:pt x="88" y="201"/>
                    <a:pt x="88" y="198"/>
                  </a:cubicBezTo>
                  <a:cubicBezTo>
                    <a:pt x="89" y="198"/>
                    <a:pt x="89" y="197"/>
                    <a:pt x="89" y="197"/>
                  </a:cubicBezTo>
                  <a:cubicBezTo>
                    <a:pt x="89" y="196"/>
                    <a:pt x="89" y="195"/>
                    <a:pt x="89" y="194"/>
                  </a:cubicBezTo>
                  <a:cubicBezTo>
                    <a:pt x="89" y="192"/>
                    <a:pt x="89" y="191"/>
                    <a:pt x="88" y="190"/>
                  </a:cubicBezTo>
                  <a:cubicBezTo>
                    <a:pt x="86" y="188"/>
                    <a:pt x="82" y="186"/>
                    <a:pt x="80" y="181"/>
                  </a:cubicBezTo>
                  <a:cubicBezTo>
                    <a:pt x="78" y="177"/>
                    <a:pt x="77" y="173"/>
                    <a:pt x="77" y="173"/>
                  </a:cubicBezTo>
                  <a:cubicBezTo>
                    <a:pt x="77" y="172"/>
                    <a:pt x="77" y="172"/>
                    <a:pt x="77" y="172"/>
                  </a:cubicBezTo>
                  <a:cubicBezTo>
                    <a:pt x="78" y="170"/>
                    <a:pt x="79" y="170"/>
                    <a:pt x="80" y="168"/>
                  </a:cubicBezTo>
                  <a:cubicBezTo>
                    <a:pt x="80" y="165"/>
                    <a:pt x="80" y="163"/>
                    <a:pt x="80" y="159"/>
                  </a:cubicBezTo>
                  <a:cubicBezTo>
                    <a:pt x="80" y="159"/>
                    <a:pt x="80" y="159"/>
                    <a:pt x="81" y="159"/>
                  </a:cubicBezTo>
                  <a:cubicBezTo>
                    <a:pt x="82" y="159"/>
                    <a:pt x="82" y="159"/>
                    <a:pt x="83" y="159"/>
                  </a:cubicBezTo>
                  <a:cubicBezTo>
                    <a:pt x="84" y="158"/>
                    <a:pt x="84" y="158"/>
                    <a:pt x="84" y="157"/>
                  </a:cubicBezTo>
                  <a:cubicBezTo>
                    <a:pt x="82" y="157"/>
                    <a:pt x="81" y="157"/>
                    <a:pt x="79" y="158"/>
                  </a:cubicBezTo>
                  <a:cubicBezTo>
                    <a:pt x="79" y="157"/>
                    <a:pt x="79" y="157"/>
                    <a:pt x="79" y="156"/>
                  </a:cubicBezTo>
                  <a:cubicBezTo>
                    <a:pt x="79" y="155"/>
                    <a:pt x="79" y="154"/>
                    <a:pt x="79" y="152"/>
                  </a:cubicBezTo>
                  <a:cubicBezTo>
                    <a:pt x="79" y="152"/>
                    <a:pt x="77" y="148"/>
                    <a:pt x="76" y="147"/>
                  </a:cubicBezTo>
                  <a:cubicBezTo>
                    <a:pt x="74" y="145"/>
                    <a:pt x="70" y="142"/>
                    <a:pt x="69" y="140"/>
                  </a:cubicBezTo>
                  <a:cubicBezTo>
                    <a:pt x="68" y="138"/>
                    <a:pt x="67" y="135"/>
                    <a:pt x="67" y="134"/>
                  </a:cubicBezTo>
                  <a:cubicBezTo>
                    <a:pt x="65" y="131"/>
                    <a:pt x="64" y="130"/>
                    <a:pt x="62" y="127"/>
                  </a:cubicBezTo>
                  <a:cubicBezTo>
                    <a:pt x="64" y="127"/>
                    <a:pt x="65" y="127"/>
                    <a:pt x="68" y="127"/>
                  </a:cubicBezTo>
                  <a:cubicBezTo>
                    <a:pt x="68" y="125"/>
                    <a:pt x="68" y="125"/>
                    <a:pt x="67" y="123"/>
                  </a:cubicBezTo>
                  <a:cubicBezTo>
                    <a:pt x="67" y="123"/>
                    <a:pt x="67" y="123"/>
                    <a:pt x="67" y="122"/>
                  </a:cubicBezTo>
                  <a:cubicBezTo>
                    <a:pt x="68" y="120"/>
                    <a:pt x="68" y="118"/>
                    <a:pt x="68" y="116"/>
                  </a:cubicBezTo>
                  <a:cubicBezTo>
                    <a:pt x="69" y="114"/>
                    <a:pt x="69" y="114"/>
                    <a:pt x="69" y="113"/>
                  </a:cubicBezTo>
                  <a:cubicBezTo>
                    <a:pt x="70" y="113"/>
                    <a:pt x="70" y="112"/>
                    <a:pt x="71" y="112"/>
                  </a:cubicBezTo>
                  <a:cubicBezTo>
                    <a:pt x="71" y="112"/>
                    <a:pt x="71" y="112"/>
                    <a:pt x="71" y="112"/>
                  </a:cubicBezTo>
                  <a:cubicBezTo>
                    <a:pt x="75" y="112"/>
                    <a:pt x="77" y="113"/>
                    <a:pt x="82" y="113"/>
                  </a:cubicBezTo>
                  <a:cubicBezTo>
                    <a:pt x="82" y="111"/>
                    <a:pt x="82" y="110"/>
                    <a:pt x="82" y="108"/>
                  </a:cubicBezTo>
                  <a:cubicBezTo>
                    <a:pt x="83" y="109"/>
                    <a:pt x="83" y="109"/>
                    <a:pt x="83" y="109"/>
                  </a:cubicBezTo>
                  <a:cubicBezTo>
                    <a:pt x="84" y="109"/>
                    <a:pt x="85" y="109"/>
                    <a:pt x="86" y="109"/>
                  </a:cubicBezTo>
                  <a:cubicBezTo>
                    <a:pt x="87" y="108"/>
                    <a:pt x="87" y="107"/>
                    <a:pt x="88" y="106"/>
                  </a:cubicBezTo>
                  <a:cubicBezTo>
                    <a:pt x="91" y="106"/>
                    <a:pt x="92" y="106"/>
                    <a:pt x="95" y="106"/>
                  </a:cubicBezTo>
                  <a:cubicBezTo>
                    <a:pt x="95" y="105"/>
                    <a:pt x="95" y="104"/>
                    <a:pt x="95" y="103"/>
                  </a:cubicBezTo>
                  <a:cubicBezTo>
                    <a:pt x="95" y="103"/>
                    <a:pt x="95" y="103"/>
                    <a:pt x="95" y="103"/>
                  </a:cubicBezTo>
                  <a:cubicBezTo>
                    <a:pt x="97" y="102"/>
                    <a:pt x="98" y="101"/>
                    <a:pt x="99" y="101"/>
                  </a:cubicBezTo>
                  <a:cubicBezTo>
                    <a:pt x="99" y="99"/>
                    <a:pt x="100" y="98"/>
                    <a:pt x="100" y="96"/>
                  </a:cubicBezTo>
                  <a:cubicBezTo>
                    <a:pt x="102" y="94"/>
                    <a:pt x="103" y="94"/>
                    <a:pt x="106" y="92"/>
                  </a:cubicBezTo>
                  <a:cubicBezTo>
                    <a:pt x="105" y="91"/>
                    <a:pt x="104" y="91"/>
                    <a:pt x="104" y="89"/>
                  </a:cubicBezTo>
                  <a:close/>
                </a:path>
              </a:pathLst>
            </a:custGeom>
            <a:solidFill>
              <a:srgbClr val="A7B3B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54" name="Freeform 49">
              <a:extLst>
                <a:ext uri="{FF2B5EF4-FFF2-40B4-BE49-F238E27FC236}">
                  <a16:creationId xmlns:a16="http://schemas.microsoft.com/office/drawing/2014/main" id="{CB61B94E-E00F-4F81-8361-FEFF26BDA623}"/>
                </a:ext>
              </a:extLst>
            </p:cNvPr>
            <p:cNvSpPr>
              <a:spLocks/>
            </p:cNvSpPr>
            <p:nvPr/>
          </p:nvSpPr>
          <p:spPr bwMode="auto">
            <a:xfrm>
              <a:off x="5006" y="3277"/>
              <a:ext cx="216" cy="266"/>
            </a:xfrm>
            <a:custGeom>
              <a:avLst/>
              <a:gdLst>
                <a:gd name="T0" fmla="*/ 50 w 56"/>
                <a:gd name="T1" fmla="*/ 69 h 69"/>
                <a:gd name="T2" fmla="*/ 55 w 56"/>
                <a:gd name="T3" fmla="*/ 68 h 69"/>
                <a:gd name="T4" fmla="*/ 56 w 56"/>
                <a:gd name="T5" fmla="*/ 59 h 69"/>
                <a:gd name="T6" fmla="*/ 49 w 56"/>
                <a:gd name="T7" fmla="*/ 39 h 69"/>
                <a:gd name="T8" fmla="*/ 48 w 56"/>
                <a:gd name="T9" fmla="*/ 39 h 69"/>
                <a:gd name="T10" fmla="*/ 47 w 56"/>
                <a:gd name="T11" fmla="*/ 42 h 69"/>
                <a:gd name="T12" fmla="*/ 46 w 56"/>
                <a:gd name="T13" fmla="*/ 45 h 69"/>
                <a:gd name="T14" fmla="*/ 45 w 56"/>
                <a:gd name="T15" fmla="*/ 45 h 69"/>
                <a:gd name="T16" fmla="*/ 40 w 56"/>
                <a:gd name="T17" fmla="*/ 43 h 69"/>
                <a:gd name="T18" fmla="*/ 36 w 56"/>
                <a:gd name="T19" fmla="*/ 36 h 69"/>
                <a:gd name="T20" fmla="*/ 36 w 56"/>
                <a:gd name="T21" fmla="*/ 35 h 69"/>
                <a:gd name="T22" fmla="*/ 38 w 56"/>
                <a:gd name="T23" fmla="*/ 29 h 69"/>
                <a:gd name="T24" fmla="*/ 45 w 56"/>
                <a:gd name="T25" fmla="*/ 27 h 69"/>
                <a:gd name="T26" fmla="*/ 49 w 56"/>
                <a:gd name="T27" fmla="*/ 21 h 69"/>
                <a:gd name="T28" fmla="*/ 50 w 56"/>
                <a:gd name="T29" fmla="*/ 19 h 69"/>
                <a:gd name="T30" fmla="*/ 46 w 56"/>
                <a:gd name="T31" fmla="*/ 17 h 69"/>
                <a:gd name="T32" fmla="*/ 39 w 56"/>
                <a:gd name="T33" fmla="*/ 17 h 69"/>
                <a:gd name="T34" fmla="*/ 37 w 56"/>
                <a:gd name="T35" fmla="*/ 17 h 69"/>
                <a:gd name="T36" fmla="*/ 35 w 56"/>
                <a:gd name="T37" fmla="*/ 17 h 69"/>
                <a:gd name="T38" fmla="*/ 27 w 56"/>
                <a:gd name="T39" fmla="*/ 17 h 69"/>
                <a:gd name="T40" fmla="*/ 18 w 56"/>
                <a:gd name="T41" fmla="*/ 15 h 69"/>
                <a:gd name="T42" fmla="*/ 17 w 56"/>
                <a:gd name="T43" fmla="*/ 15 h 69"/>
                <a:gd name="T44" fmla="*/ 16 w 56"/>
                <a:gd name="T45" fmla="*/ 5 h 69"/>
                <a:gd name="T46" fmla="*/ 16 w 56"/>
                <a:gd name="T47" fmla="*/ 4 h 69"/>
                <a:gd name="T48" fmla="*/ 15 w 56"/>
                <a:gd name="T49" fmla="*/ 6 h 69"/>
                <a:gd name="T50" fmla="*/ 8 w 56"/>
                <a:gd name="T51" fmla="*/ 1 h 69"/>
                <a:gd name="T52" fmla="*/ 7 w 56"/>
                <a:gd name="T53" fmla="*/ 3 h 69"/>
                <a:gd name="T54" fmla="*/ 3 w 56"/>
                <a:gd name="T55" fmla="*/ 0 h 69"/>
                <a:gd name="T56" fmla="*/ 0 w 56"/>
                <a:gd name="T57" fmla="*/ 5 h 69"/>
                <a:gd name="T58" fmla="*/ 3 w 56"/>
                <a:gd name="T59" fmla="*/ 9 h 69"/>
                <a:gd name="T60" fmla="*/ 7 w 56"/>
                <a:gd name="T61" fmla="*/ 9 h 69"/>
                <a:gd name="T62" fmla="*/ 11 w 56"/>
                <a:gd name="T63" fmla="*/ 15 h 69"/>
                <a:gd name="T64" fmla="*/ 9 w 56"/>
                <a:gd name="T65" fmla="*/ 15 h 69"/>
                <a:gd name="T66" fmla="*/ 5 w 56"/>
                <a:gd name="T67" fmla="*/ 16 h 69"/>
                <a:gd name="T68" fmla="*/ 4 w 56"/>
                <a:gd name="T69" fmla="*/ 18 h 69"/>
                <a:gd name="T70" fmla="*/ 8 w 56"/>
                <a:gd name="T71" fmla="*/ 24 h 69"/>
                <a:gd name="T72" fmla="*/ 8 w 56"/>
                <a:gd name="T73" fmla="*/ 25 h 69"/>
                <a:gd name="T74" fmla="*/ 8 w 56"/>
                <a:gd name="T75" fmla="*/ 29 h 69"/>
                <a:gd name="T76" fmla="*/ 8 w 56"/>
                <a:gd name="T77" fmla="*/ 34 h 69"/>
                <a:gd name="T78" fmla="*/ 11 w 56"/>
                <a:gd name="T79" fmla="*/ 41 h 69"/>
                <a:gd name="T80" fmla="*/ 14 w 56"/>
                <a:gd name="T81" fmla="*/ 52 h 69"/>
                <a:gd name="T82" fmla="*/ 17 w 56"/>
                <a:gd name="T83" fmla="*/ 61 h 69"/>
                <a:gd name="T84" fmla="*/ 19 w 56"/>
                <a:gd name="T85" fmla="*/ 60 h 69"/>
                <a:gd name="T86" fmla="*/ 23 w 56"/>
                <a:gd name="T87" fmla="*/ 58 h 69"/>
                <a:gd name="T88" fmla="*/ 27 w 56"/>
                <a:gd name="T89" fmla="*/ 56 h 69"/>
                <a:gd name="T90" fmla="*/ 28 w 56"/>
                <a:gd name="T91" fmla="*/ 59 h 69"/>
                <a:gd name="T92" fmla="*/ 32 w 56"/>
                <a:gd name="T93" fmla="*/ 57 h 69"/>
                <a:gd name="T94" fmla="*/ 35 w 56"/>
                <a:gd name="T95" fmla="*/ 56 h 69"/>
                <a:gd name="T96" fmla="*/ 37 w 56"/>
                <a:gd name="T97" fmla="*/ 50 h 69"/>
                <a:gd name="T98" fmla="*/ 39 w 56"/>
                <a:gd name="T99" fmla="*/ 56 h 69"/>
                <a:gd name="T100" fmla="*/ 40 w 56"/>
                <a:gd name="T101" fmla="*/ 50 h 69"/>
                <a:gd name="T102" fmla="*/ 43 w 56"/>
                <a:gd name="T103" fmla="*/ 52 h 69"/>
                <a:gd name="T104" fmla="*/ 46 w 56"/>
                <a:gd name="T105" fmla="*/ 57 h 69"/>
                <a:gd name="T106" fmla="*/ 50 w 56"/>
                <a:gd name="T107" fmla="*/ 69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56" h="69">
                  <a:moveTo>
                    <a:pt x="50" y="69"/>
                  </a:moveTo>
                  <a:cubicBezTo>
                    <a:pt x="55" y="68"/>
                    <a:pt x="55" y="68"/>
                    <a:pt x="55" y="68"/>
                  </a:cubicBezTo>
                  <a:cubicBezTo>
                    <a:pt x="56" y="59"/>
                    <a:pt x="56" y="59"/>
                    <a:pt x="56" y="59"/>
                  </a:cubicBezTo>
                  <a:cubicBezTo>
                    <a:pt x="53" y="51"/>
                    <a:pt x="52" y="47"/>
                    <a:pt x="49" y="39"/>
                  </a:cubicBezTo>
                  <a:cubicBezTo>
                    <a:pt x="48" y="39"/>
                    <a:pt x="48" y="39"/>
                    <a:pt x="48" y="39"/>
                  </a:cubicBezTo>
                  <a:cubicBezTo>
                    <a:pt x="47" y="40"/>
                    <a:pt x="47" y="41"/>
                    <a:pt x="47" y="42"/>
                  </a:cubicBezTo>
                  <a:cubicBezTo>
                    <a:pt x="47" y="43"/>
                    <a:pt x="47" y="44"/>
                    <a:pt x="46" y="45"/>
                  </a:cubicBezTo>
                  <a:cubicBezTo>
                    <a:pt x="46" y="45"/>
                    <a:pt x="46" y="45"/>
                    <a:pt x="45" y="45"/>
                  </a:cubicBezTo>
                  <a:cubicBezTo>
                    <a:pt x="45" y="45"/>
                    <a:pt x="42" y="46"/>
                    <a:pt x="40" y="43"/>
                  </a:cubicBezTo>
                  <a:cubicBezTo>
                    <a:pt x="40" y="42"/>
                    <a:pt x="36" y="36"/>
                    <a:pt x="36" y="36"/>
                  </a:cubicBezTo>
                  <a:cubicBezTo>
                    <a:pt x="36" y="36"/>
                    <a:pt x="36" y="36"/>
                    <a:pt x="36" y="35"/>
                  </a:cubicBezTo>
                  <a:cubicBezTo>
                    <a:pt x="37" y="33"/>
                    <a:pt x="37" y="32"/>
                    <a:pt x="38" y="29"/>
                  </a:cubicBezTo>
                  <a:cubicBezTo>
                    <a:pt x="41" y="28"/>
                    <a:pt x="42" y="28"/>
                    <a:pt x="45" y="27"/>
                  </a:cubicBezTo>
                  <a:cubicBezTo>
                    <a:pt x="47" y="24"/>
                    <a:pt x="48" y="23"/>
                    <a:pt x="49" y="21"/>
                  </a:cubicBezTo>
                  <a:cubicBezTo>
                    <a:pt x="49" y="20"/>
                    <a:pt x="49" y="20"/>
                    <a:pt x="50" y="19"/>
                  </a:cubicBezTo>
                  <a:cubicBezTo>
                    <a:pt x="48" y="18"/>
                    <a:pt x="48" y="18"/>
                    <a:pt x="46" y="17"/>
                  </a:cubicBezTo>
                  <a:cubicBezTo>
                    <a:pt x="45" y="17"/>
                    <a:pt x="42" y="18"/>
                    <a:pt x="39" y="17"/>
                  </a:cubicBezTo>
                  <a:cubicBezTo>
                    <a:pt x="38" y="17"/>
                    <a:pt x="38" y="17"/>
                    <a:pt x="37" y="17"/>
                  </a:cubicBezTo>
                  <a:cubicBezTo>
                    <a:pt x="37" y="17"/>
                    <a:pt x="36" y="17"/>
                    <a:pt x="35" y="17"/>
                  </a:cubicBezTo>
                  <a:cubicBezTo>
                    <a:pt x="32" y="17"/>
                    <a:pt x="30" y="17"/>
                    <a:pt x="27" y="17"/>
                  </a:cubicBezTo>
                  <a:cubicBezTo>
                    <a:pt x="23" y="17"/>
                    <a:pt x="18" y="15"/>
                    <a:pt x="18" y="15"/>
                  </a:cubicBezTo>
                  <a:cubicBezTo>
                    <a:pt x="18" y="15"/>
                    <a:pt x="17" y="15"/>
                    <a:pt x="17" y="15"/>
                  </a:cubicBezTo>
                  <a:cubicBezTo>
                    <a:pt x="17" y="11"/>
                    <a:pt x="17" y="9"/>
                    <a:pt x="16" y="5"/>
                  </a:cubicBezTo>
                  <a:cubicBezTo>
                    <a:pt x="16" y="4"/>
                    <a:pt x="16" y="4"/>
                    <a:pt x="16" y="4"/>
                  </a:cubicBezTo>
                  <a:cubicBezTo>
                    <a:pt x="15" y="5"/>
                    <a:pt x="15" y="5"/>
                    <a:pt x="15" y="6"/>
                  </a:cubicBezTo>
                  <a:cubicBezTo>
                    <a:pt x="12" y="4"/>
                    <a:pt x="11" y="3"/>
                    <a:pt x="8" y="1"/>
                  </a:cubicBezTo>
                  <a:cubicBezTo>
                    <a:pt x="8" y="1"/>
                    <a:pt x="7" y="2"/>
                    <a:pt x="7" y="3"/>
                  </a:cubicBezTo>
                  <a:cubicBezTo>
                    <a:pt x="5" y="2"/>
                    <a:pt x="4" y="1"/>
                    <a:pt x="3" y="0"/>
                  </a:cubicBezTo>
                  <a:cubicBezTo>
                    <a:pt x="2" y="2"/>
                    <a:pt x="1" y="3"/>
                    <a:pt x="0" y="5"/>
                  </a:cubicBezTo>
                  <a:cubicBezTo>
                    <a:pt x="1" y="6"/>
                    <a:pt x="2" y="7"/>
                    <a:pt x="3" y="9"/>
                  </a:cubicBezTo>
                  <a:cubicBezTo>
                    <a:pt x="5" y="9"/>
                    <a:pt x="6" y="9"/>
                    <a:pt x="7" y="9"/>
                  </a:cubicBezTo>
                  <a:cubicBezTo>
                    <a:pt x="9" y="11"/>
                    <a:pt x="10" y="13"/>
                    <a:pt x="11" y="15"/>
                  </a:cubicBezTo>
                  <a:cubicBezTo>
                    <a:pt x="10" y="15"/>
                    <a:pt x="10" y="15"/>
                    <a:pt x="9" y="15"/>
                  </a:cubicBezTo>
                  <a:cubicBezTo>
                    <a:pt x="7" y="15"/>
                    <a:pt x="7" y="16"/>
                    <a:pt x="5" y="16"/>
                  </a:cubicBezTo>
                  <a:cubicBezTo>
                    <a:pt x="5" y="17"/>
                    <a:pt x="4" y="17"/>
                    <a:pt x="4" y="18"/>
                  </a:cubicBezTo>
                  <a:cubicBezTo>
                    <a:pt x="6" y="21"/>
                    <a:pt x="6" y="22"/>
                    <a:pt x="8" y="24"/>
                  </a:cubicBezTo>
                  <a:cubicBezTo>
                    <a:pt x="8" y="24"/>
                    <a:pt x="8" y="25"/>
                    <a:pt x="8" y="25"/>
                  </a:cubicBezTo>
                  <a:cubicBezTo>
                    <a:pt x="8" y="27"/>
                    <a:pt x="8" y="28"/>
                    <a:pt x="8" y="29"/>
                  </a:cubicBezTo>
                  <a:cubicBezTo>
                    <a:pt x="8" y="31"/>
                    <a:pt x="8" y="32"/>
                    <a:pt x="8" y="34"/>
                  </a:cubicBezTo>
                  <a:cubicBezTo>
                    <a:pt x="9" y="37"/>
                    <a:pt x="10" y="38"/>
                    <a:pt x="11" y="41"/>
                  </a:cubicBezTo>
                  <a:cubicBezTo>
                    <a:pt x="12" y="45"/>
                    <a:pt x="13" y="48"/>
                    <a:pt x="14" y="52"/>
                  </a:cubicBezTo>
                  <a:cubicBezTo>
                    <a:pt x="15" y="56"/>
                    <a:pt x="16" y="57"/>
                    <a:pt x="17" y="61"/>
                  </a:cubicBezTo>
                  <a:cubicBezTo>
                    <a:pt x="18" y="60"/>
                    <a:pt x="19" y="60"/>
                    <a:pt x="19" y="60"/>
                  </a:cubicBezTo>
                  <a:cubicBezTo>
                    <a:pt x="21" y="59"/>
                    <a:pt x="21" y="59"/>
                    <a:pt x="23" y="58"/>
                  </a:cubicBezTo>
                  <a:cubicBezTo>
                    <a:pt x="23" y="58"/>
                    <a:pt x="27" y="55"/>
                    <a:pt x="27" y="56"/>
                  </a:cubicBezTo>
                  <a:cubicBezTo>
                    <a:pt x="26" y="57"/>
                    <a:pt x="28" y="59"/>
                    <a:pt x="28" y="59"/>
                  </a:cubicBezTo>
                  <a:cubicBezTo>
                    <a:pt x="29" y="58"/>
                    <a:pt x="30" y="58"/>
                    <a:pt x="32" y="57"/>
                  </a:cubicBezTo>
                  <a:cubicBezTo>
                    <a:pt x="33" y="57"/>
                    <a:pt x="34" y="57"/>
                    <a:pt x="35" y="56"/>
                  </a:cubicBezTo>
                  <a:cubicBezTo>
                    <a:pt x="35" y="56"/>
                    <a:pt x="36" y="48"/>
                    <a:pt x="37" y="50"/>
                  </a:cubicBezTo>
                  <a:cubicBezTo>
                    <a:pt x="37" y="53"/>
                    <a:pt x="39" y="56"/>
                    <a:pt x="39" y="56"/>
                  </a:cubicBezTo>
                  <a:cubicBezTo>
                    <a:pt x="39" y="53"/>
                    <a:pt x="39" y="52"/>
                    <a:pt x="40" y="50"/>
                  </a:cubicBezTo>
                  <a:cubicBezTo>
                    <a:pt x="40" y="50"/>
                    <a:pt x="42" y="51"/>
                    <a:pt x="43" y="52"/>
                  </a:cubicBezTo>
                  <a:cubicBezTo>
                    <a:pt x="44" y="54"/>
                    <a:pt x="45" y="52"/>
                    <a:pt x="46" y="57"/>
                  </a:cubicBezTo>
                  <a:cubicBezTo>
                    <a:pt x="48" y="62"/>
                    <a:pt x="46" y="65"/>
                    <a:pt x="50" y="69"/>
                  </a:cubicBezTo>
                  <a:close/>
                </a:path>
              </a:pathLst>
            </a:custGeom>
            <a:solidFill>
              <a:srgbClr val="A7B3B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55" name="Freeform 50">
              <a:extLst>
                <a:ext uri="{FF2B5EF4-FFF2-40B4-BE49-F238E27FC236}">
                  <a16:creationId xmlns:a16="http://schemas.microsoft.com/office/drawing/2014/main" id="{63DA458B-DE18-4459-91E4-72E8BCD220CD}"/>
                </a:ext>
              </a:extLst>
            </p:cNvPr>
            <p:cNvSpPr>
              <a:spLocks/>
            </p:cNvSpPr>
            <p:nvPr/>
          </p:nvSpPr>
          <p:spPr bwMode="auto">
            <a:xfrm>
              <a:off x="4106" y="2801"/>
              <a:ext cx="1289" cy="1368"/>
            </a:xfrm>
            <a:custGeom>
              <a:avLst/>
              <a:gdLst>
                <a:gd name="T0" fmla="*/ 328 w 334"/>
                <a:gd name="T1" fmla="*/ 101 h 354"/>
                <a:gd name="T2" fmla="*/ 323 w 334"/>
                <a:gd name="T3" fmla="*/ 93 h 354"/>
                <a:gd name="T4" fmla="*/ 319 w 334"/>
                <a:gd name="T5" fmla="*/ 89 h 354"/>
                <a:gd name="T6" fmla="*/ 310 w 334"/>
                <a:gd name="T7" fmla="*/ 91 h 354"/>
                <a:gd name="T8" fmla="*/ 287 w 334"/>
                <a:gd name="T9" fmla="*/ 96 h 354"/>
                <a:gd name="T10" fmla="*/ 270 w 334"/>
                <a:gd name="T11" fmla="*/ 107 h 354"/>
                <a:gd name="T12" fmla="*/ 249 w 334"/>
                <a:gd name="T13" fmla="*/ 119 h 354"/>
                <a:gd name="T14" fmla="*/ 236 w 334"/>
                <a:gd name="T15" fmla="*/ 111 h 354"/>
                <a:gd name="T16" fmla="*/ 235 w 334"/>
                <a:gd name="T17" fmla="*/ 100 h 354"/>
                <a:gd name="T18" fmla="*/ 229 w 334"/>
                <a:gd name="T19" fmla="*/ 112 h 354"/>
                <a:gd name="T20" fmla="*/ 229 w 334"/>
                <a:gd name="T21" fmla="*/ 122 h 354"/>
                <a:gd name="T22" fmla="*/ 203 w 334"/>
                <a:gd name="T23" fmla="*/ 119 h 354"/>
                <a:gd name="T24" fmla="*/ 184 w 334"/>
                <a:gd name="T25" fmla="*/ 114 h 354"/>
                <a:gd name="T26" fmla="*/ 164 w 334"/>
                <a:gd name="T27" fmla="*/ 103 h 354"/>
                <a:gd name="T28" fmla="*/ 130 w 334"/>
                <a:gd name="T29" fmla="*/ 86 h 354"/>
                <a:gd name="T30" fmla="*/ 129 w 334"/>
                <a:gd name="T31" fmla="*/ 63 h 354"/>
                <a:gd name="T32" fmla="*/ 110 w 334"/>
                <a:gd name="T33" fmla="*/ 52 h 354"/>
                <a:gd name="T34" fmla="*/ 110 w 334"/>
                <a:gd name="T35" fmla="*/ 36 h 354"/>
                <a:gd name="T36" fmla="*/ 114 w 334"/>
                <a:gd name="T37" fmla="*/ 30 h 354"/>
                <a:gd name="T38" fmla="*/ 104 w 334"/>
                <a:gd name="T39" fmla="*/ 19 h 354"/>
                <a:gd name="T40" fmla="*/ 94 w 334"/>
                <a:gd name="T41" fmla="*/ 5 h 354"/>
                <a:gd name="T42" fmla="*/ 75 w 334"/>
                <a:gd name="T43" fmla="*/ 9 h 354"/>
                <a:gd name="T44" fmla="*/ 48 w 334"/>
                <a:gd name="T45" fmla="*/ 10 h 354"/>
                <a:gd name="T46" fmla="*/ 53 w 334"/>
                <a:gd name="T47" fmla="*/ 19 h 354"/>
                <a:gd name="T48" fmla="*/ 54 w 334"/>
                <a:gd name="T49" fmla="*/ 25 h 354"/>
                <a:gd name="T50" fmla="*/ 61 w 334"/>
                <a:gd name="T51" fmla="*/ 45 h 354"/>
                <a:gd name="T52" fmla="*/ 51 w 334"/>
                <a:gd name="T53" fmla="*/ 79 h 354"/>
                <a:gd name="T54" fmla="*/ 20 w 334"/>
                <a:gd name="T55" fmla="*/ 94 h 354"/>
                <a:gd name="T56" fmla="*/ 20 w 334"/>
                <a:gd name="T57" fmla="*/ 110 h 354"/>
                <a:gd name="T58" fmla="*/ 34 w 334"/>
                <a:gd name="T59" fmla="*/ 135 h 354"/>
                <a:gd name="T60" fmla="*/ 26 w 334"/>
                <a:gd name="T61" fmla="*/ 140 h 354"/>
                <a:gd name="T62" fmla="*/ 6 w 334"/>
                <a:gd name="T63" fmla="*/ 145 h 354"/>
                <a:gd name="T64" fmla="*/ 27 w 334"/>
                <a:gd name="T65" fmla="*/ 157 h 354"/>
                <a:gd name="T66" fmla="*/ 27 w 334"/>
                <a:gd name="T67" fmla="*/ 184 h 354"/>
                <a:gd name="T68" fmla="*/ 50 w 334"/>
                <a:gd name="T69" fmla="*/ 168 h 354"/>
                <a:gd name="T70" fmla="*/ 57 w 334"/>
                <a:gd name="T71" fmla="*/ 185 h 354"/>
                <a:gd name="T72" fmla="*/ 65 w 334"/>
                <a:gd name="T73" fmla="*/ 243 h 354"/>
                <a:gd name="T74" fmla="*/ 105 w 334"/>
                <a:gd name="T75" fmla="*/ 331 h 354"/>
                <a:gd name="T76" fmla="*/ 136 w 334"/>
                <a:gd name="T77" fmla="*/ 339 h 354"/>
                <a:gd name="T78" fmla="*/ 146 w 334"/>
                <a:gd name="T79" fmla="*/ 326 h 354"/>
                <a:gd name="T80" fmla="*/ 149 w 334"/>
                <a:gd name="T81" fmla="*/ 277 h 354"/>
                <a:gd name="T82" fmla="*/ 161 w 334"/>
                <a:gd name="T83" fmla="*/ 248 h 354"/>
                <a:gd name="T84" fmla="*/ 187 w 334"/>
                <a:gd name="T85" fmla="*/ 228 h 354"/>
                <a:gd name="T86" fmla="*/ 224 w 334"/>
                <a:gd name="T87" fmla="*/ 194 h 354"/>
                <a:gd name="T88" fmla="*/ 237 w 334"/>
                <a:gd name="T89" fmla="*/ 183 h 354"/>
                <a:gd name="T90" fmla="*/ 242 w 334"/>
                <a:gd name="T91" fmla="*/ 165 h 354"/>
                <a:gd name="T92" fmla="*/ 235 w 334"/>
                <a:gd name="T93" fmla="*/ 141 h 354"/>
                <a:gd name="T94" fmla="*/ 235 w 334"/>
                <a:gd name="T95" fmla="*/ 134 h 354"/>
                <a:gd name="T96" fmla="*/ 241 w 334"/>
                <a:gd name="T97" fmla="*/ 120 h 354"/>
                <a:gd name="T98" fmla="*/ 252 w 334"/>
                <a:gd name="T99" fmla="*/ 136 h 354"/>
                <a:gd name="T100" fmla="*/ 272 w 334"/>
                <a:gd name="T101" fmla="*/ 138 h 354"/>
                <a:gd name="T102" fmla="*/ 284 w 334"/>
                <a:gd name="T103" fmla="*/ 145 h 354"/>
                <a:gd name="T104" fmla="*/ 276 w 334"/>
                <a:gd name="T105" fmla="*/ 166 h 354"/>
                <a:gd name="T106" fmla="*/ 280 w 334"/>
                <a:gd name="T107" fmla="*/ 160 h 354"/>
                <a:gd name="T108" fmla="*/ 294 w 334"/>
                <a:gd name="T109" fmla="*/ 176 h 354"/>
                <a:gd name="T110" fmla="*/ 293 w 334"/>
                <a:gd name="T111" fmla="*/ 156 h 354"/>
                <a:gd name="T112" fmla="*/ 307 w 334"/>
                <a:gd name="T113" fmla="*/ 142 h 354"/>
                <a:gd name="T114" fmla="*/ 311 w 334"/>
                <a:gd name="T115" fmla="*/ 125 h 354"/>
                <a:gd name="T116" fmla="*/ 328 w 334"/>
                <a:gd name="T117" fmla="*/ 114 h 3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334" h="354">
                  <a:moveTo>
                    <a:pt x="330" y="112"/>
                  </a:moveTo>
                  <a:cubicBezTo>
                    <a:pt x="332" y="109"/>
                    <a:pt x="332" y="107"/>
                    <a:pt x="334" y="104"/>
                  </a:cubicBezTo>
                  <a:cubicBezTo>
                    <a:pt x="334" y="104"/>
                    <a:pt x="333" y="103"/>
                    <a:pt x="333" y="103"/>
                  </a:cubicBezTo>
                  <a:cubicBezTo>
                    <a:pt x="333" y="103"/>
                    <a:pt x="332" y="103"/>
                    <a:pt x="332" y="103"/>
                  </a:cubicBezTo>
                  <a:cubicBezTo>
                    <a:pt x="331" y="103"/>
                    <a:pt x="329" y="102"/>
                    <a:pt x="328" y="101"/>
                  </a:cubicBezTo>
                  <a:cubicBezTo>
                    <a:pt x="327" y="101"/>
                    <a:pt x="327" y="101"/>
                    <a:pt x="327" y="101"/>
                  </a:cubicBezTo>
                  <a:cubicBezTo>
                    <a:pt x="326" y="101"/>
                    <a:pt x="325" y="102"/>
                    <a:pt x="325" y="102"/>
                  </a:cubicBezTo>
                  <a:cubicBezTo>
                    <a:pt x="324" y="101"/>
                    <a:pt x="324" y="101"/>
                    <a:pt x="323" y="100"/>
                  </a:cubicBezTo>
                  <a:cubicBezTo>
                    <a:pt x="324" y="99"/>
                    <a:pt x="324" y="98"/>
                    <a:pt x="325" y="96"/>
                  </a:cubicBezTo>
                  <a:cubicBezTo>
                    <a:pt x="324" y="95"/>
                    <a:pt x="324" y="94"/>
                    <a:pt x="323" y="93"/>
                  </a:cubicBezTo>
                  <a:cubicBezTo>
                    <a:pt x="322" y="93"/>
                    <a:pt x="321" y="93"/>
                    <a:pt x="320" y="93"/>
                  </a:cubicBezTo>
                  <a:cubicBezTo>
                    <a:pt x="320" y="93"/>
                    <a:pt x="319" y="93"/>
                    <a:pt x="319" y="93"/>
                  </a:cubicBezTo>
                  <a:cubicBezTo>
                    <a:pt x="319" y="92"/>
                    <a:pt x="319" y="92"/>
                    <a:pt x="319" y="92"/>
                  </a:cubicBezTo>
                  <a:cubicBezTo>
                    <a:pt x="319" y="91"/>
                    <a:pt x="319" y="90"/>
                    <a:pt x="320" y="89"/>
                  </a:cubicBezTo>
                  <a:cubicBezTo>
                    <a:pt x="320" y="89"/>
                    <a:pt x="319" y="89"/>
                    <a:pt x="319" y="89"/>
                  </a:cubicBezTo>
                  <a:cubicBezTo>
                    <a:pt x="318" y="88"/>
                    <a:pt x="317" y="88"/>
                    <a:pt x="317" y="88"/>
                  </a:cubicBezTo>
                  <a:cubicBezTo>
                    <a:pt x="316" y="88"/>
                    <a:pt x="316" y="88"/>
                    <a:pt x="316" y="88"/>
                  </a:cubicBezTo>
                  <a:cubicBezTo>
                    <a:pt x="314" y="90"/>
                    <a:pt x="311" y="91"/>
                    <a:pt x="311" y="91"/>
                  </a:cubicBezTo>
                  <a:cubicBezTo>
                    <a:pt x="311" y="91"/>
                    <a:pt x="311" y="91"/>
                    <a:pt x="311" y="91"/>
                  </a:cubicBezTo>
                  <a:cubicBezTo>
                    <a:pt x="311" y="91"/>
                    <a:pt x="310" y="91"/>
                    <a:pt x="310" y="91"/>
                  </a:cubicBezTo>
                  <a:cubicBezTo>
                    <a:pt x="310" y="91"/>
                    <a:pt x="306" y="90"/>
                    <a:pt x="304" y="90"/>
                  </a:cubicBezTo>
                  <a:cubicBezTo>
                    <a:pt x="303" y="89"/>
                    <a:pt x="302" y="89"/>
                    <a:pt x="301" y="89"/>
                  </a:cubicBezTo>
                  <a:cubicBezTo>
                    <a:pt x="301" y="89"/>
                    <a:pt x="300" y="89"/>
                    <a:pt x="300" y="89"/>
                  </a:cubicBezTo>
                  <a:cubicBezTo>
                    <a:pt x="299" y="90"/>
                    <a:pt x="296" y="92"/>
                    <a:pt x="294" y="94"/>
                  </a:cubicBezTo>
                  <a:cubicBezTo>
                    <a:pt x="292" y="96"/>
                    <a:pt x="288" y="96"/>
                    <a:pt x="287" y="96"/>
                  </a:cubicBezTo>
                  <a:cubicBezTo>
                    <a:pt x="285" y="98"/>
                    <a:pt x="284" y="99"/>
                    <a:pt x="282" y="101"/>
                  </a:cubicBezTo>
                  <a:cubicBezTo>
                    <a:pt x="282" y="103"/>
                    <a:pt x="282" y="104"/>
                    <a:pt x="282" y="106"/>
                  </a:cubicBezTo>
                  <a:cubicBezTo>
                    <a:pt x="279" y="106"/>
                    <a:pt x="277" y="106"/>
                    <a:pt x="275" y="107"/>
                  </a:cubicBezTo>
                  <a:cubicBezTo>
                    <a:pt x="273" y="107"/>
                    <a:pt x="272" y="107"/>
                    <a:pt x="270" y="107"/>
                  </a:cubicBezTo>
                  <a:cubicBezTo>
                    <a:pt x="270" y="107"/>
                    <a:pt x="270" y="107"/>
                    <a:pt x="270" y="107"/>
                  </a:cubicBezTo>
                  <a:cubicBezTo>
                    <a:pt x="271" y="108"/>
                    <a:pt x="271" y="108"/>
                    <a:pt x="272" y="109"/>
                  </a:cubicBezTo>
                  <a:cubicBezTo>
                    <a:pt x="274" y="110"/>
                    <a:pt x="275" y="111"/>
                    <a:pt x="278" y="113"/>
                  </a:cubicBezTo>
                  <a:cubicBezTo>
                    <a:pt x="275" y="115"/>
                    <a:pt x="274" y="116"/>
                    <a:pt x="272" y="119"/>
                  </a:cubicBezTo>
                  <a:cubicBezTo>
                    <a:pt x="267" y="119"/>
                    <a:pt x="264" y="119"/>
                    <a:pt x="259" y="120"/>
                  </a:cubicBezTo>
                  <a:cubicBezTo>
                    <a:pt x="255" y="119"/>
                    <a:pt x="253" y="119"/>
                    <a:pt x="249" y="119"/>
                  </a:cubicBezTo>
                  <a:cubicBezTo>
                    <a:pt x="246" y="118"/>
                    <a:pt x="244" y="118"/>
                    <a:pt x="242" y="117"/>
                  </a:cubicBezTo>
                  <a:cubicBezTo>
                    <a:pt x="239" y="115"/>
                    <a:pt x="238" y="114"/>
                    <a:pt x="236" y="113"/>
                  </a:cubicBezTo>
                  <a:cubicBezTo>
                    <a:pt x="236" y="113"/>
                    <a:pt x="236" y="112"/>
                    <a:pt x="236" y="112"/>
                  </a:cubicBezTo>
                  <a:cubicBezTo>
                    <a:pt x="236" y="112"/>
                    <a:pt x="236" y="111"/>
                    <a:pt x="236" y="111"/>
                  </a:cubicBezTo>
                  <a:cubicBezTo>
                    <a:pt x="236" y="111"/>
                    <a:pt x="236" y="111"/>
                    <a:pt x="236" y="111"/>
                  </a:cubicBezTo>
                  <a:cubicBezTo>
                    <a:pt x="235" y="112"/>
                    <a:pt x="235" y="112"/>
                    <a:pt x="234" y="113"/>
                  </a:cubicBezTo>
                  <a:cubicBezTo>
                    <a:pt x="234" y="112"/>
                    <a:pt x="234" y="111"/>
                    <a:pt x="234" y="110"/>
                  </a:cubicBezTo>
                  <a:cubicBezTo>
                    <a:pt x="234" y="110"/>
                    <a:pt x="235" y="106"/>
                    <a:pt x="235" y="103"/>
                  </a:cubicBezTo>
                  <a:cubicBezTo>
                    <a:pt x="235" y="102"/>
                    <a:pt x="235" y="100"/>
                    <a:pt x="235" y="100"/>
                  </a:cubicBezTo>
                  <a:cubicBezTo>
                    <a:pt x="235" y="100"/>
                    <a:pt x="235" y="100"/>
                    <a:pt x="235" y="100"/>
                  </a:cubicBezTo>
                  <a:cubicBezTo>
                    <a:pt x="234" y="100"/>
                    <a:pt x="231" y="101"/>
                    <a:pt x="231" y="101"/>
                  </a:cubicBezTo>
                  <a:cubicBezTo>
                    <a:pt x="231" y="101"/>
                    <a:pt x="231" y="101"/>
                    <a:pt x="231" y="101"/>
                  </a:cubicBezTo>
                  <a:cubicBezTo>
                    <a:pt x="231" y="101"/>
                    <a:pt x="231" y="102"/>
                    <a:pt x="231" y="102"/>
                  </a:cubicBezTo>
                  <a:cubicBezTo>
                    <a:pt x="231" y="102"/>
                    <a:pt x="230" y="102"/>
                    <a:pt x="230" y="102"/>
                  </a:cubicBezTo>
                  <a:cubicBezTo>
                    <a:pt x="229" y="106"/>
                    <a:pt x="229" y="108"/>
                    <a:pt x="229" y="112"/>
                  </a:cubicBezTo>
                  <a:cubicBezTo>
                    <a:pt x="230" y="113"/>
                    <a:pt x="231" y="114"/>
                    <a:pt x="232" y="115"/>
                  </a:cubicBezTo>
                  <a:cubicBezTo>
                    <a:pt x="232" y="116"/>
                    <a:pt x="232" y="116"/>
                    <a:pt x="232" y="116"/>
                  </a:cubicBezTo>
                  <a:cubicBezTo>
                    <a:pt x="232" y="117"/>
                    <a:pt x="232" y="117"/>
                    <a:pt x="232" y="118"/>
                  </a:cubicBezTo>
                  <a:cubicBezTo>
                    <a:pt x="231" y="120"/>
                    <a:pt x="231" y="120"/>
                    <a:pt x="231" y="120"/>
                  </a:cubicBezTo>
                  <a:cubicBezTo>
                    <a:pt x="230" y="121"/>
                    <a:pt x="230" y="121"/>
                    <a:pt x="229" y="122"/>
                  </a:cubicBezTo>
                  <a:cubicBezTo>
                    <a:pt x="226" y="122"/>
                    <a:pt x="224" y="122"/>
                    <a:pt x="221" y="122"/>
                  </a:cubicBezTo>
                  <a:cubicBezTo>
                    <a:pt x="221" y="122"/>
                    <a:pt x="221" y="122"/>
                    <a:pt x="220" y="122"/>
                  </a:cubicBezTo>
                  <a:cubicBezTo>
                    <a:pt x="219" y="121"/>
                    <a:pt x="218" y="120"/>
                    <a:pt x="217" y="119"/>
                  </a:cubicBezTo>
                  <a:cubicBezTo>
                    <a:pt x="216" y="120"/>
                    <a:pt x="215" y="121"/>
                    <a:pt x="214" y="122"/>
                  </a:cubicBezTo>
                  <a:cubicBezTo>
                    <a:pt x="210" y="120"/>
                    <a:pt x="208" y="120"/>
                    <a:pt x="203" y="119"/>
                  </a:cubicBezTo>
                  <a:cubicBezTo>
                    <a:pt x="203" y="118"/>
                    <a:pt x="203" y="118"/>
                    <a:pt x="203" y="118"/>
                  </a:cubicBezTo>
                  <a:cubicBezTo>
                    <a:pt x="202" y="117"/>
                    <a:pt x="202" y="117"/>
                    <a:pt x="200" y="116"/>
                  </a:cubicBezTo>
                  <a:cubicBezTo>
                    <a:pt x="198" y="116"/>
                    <a:pt x="188" y="115"/>
                    <a:pt x="185" y="114"/>
                  </a:cubicBezTo>
                  <a:cubicBezTo>
                    <a:pt x="185" y="114"/>
                    <a:pt x="184" y="115"/>
                    <a:pt x="184" y="114"/>
                  </a:cubicBezTo>
                  <a:cubicBezTo>
                    <a:pt x="184" y="114"/>
                    <a:pt x="184" y="114"/>
                    <a:pt x="184" y="114"/>
                  </a:cubicBezTo>
                  <a:cubicBezTo>
                    <a:pt x="184" y="114"/>
                    <a:pt x="184" y="114"/>
                    <a:pt x="183" y="113"/>
                  </a:cubicBezTo>
                  <a:cubicBezTo>
                    <a:pt x="183" y="113"/>
                    <a:pt x="183" y="113"/>
                    <a:pt x="182" y="113"/>
                  </a:cubicBezTo>
                  <a:cubicBezTo>
                    <a:pt x="181" y="112"/>
                    <a:pt x="179" y="111"/>
                    <a:pt x="178" y="110"/>
                  </a:cubicBezTo>
                  <a:cubicBezTo>
                    <a:pt x="174" y="108"/>
                    <a:pt x="171" y="107"/>
                    <a:pt x="171" y="107"/>
                  </a:cubicBezTo>
                  <a:cubicBezTo>
                    <a:pt x="168" y="105"/>
                    <a:pt x="167" y="105"/>
                    <a:pt x="164" y="103"/>
                  </a:cubicBezTo>
                  <a:cubicBezTo>
                    <a:pt x="161" y="103"/>
                    <a:pt x="159" y="102"/>
                    <a:pt x="156" y="101"/>
                  </a:cubicBezTo>
                  <a:cubicBezTo>
                    <a:pt x="154" y="100"/>
                    <a:pt x="153" y="100"/>
                    <a:pt x="150" y="98"/>
                  </a:cubicBezTo>
                  <a:cubicBezTo>
                    <a:pt x="147" y="96"/>
                    <a:pt x="146" y="95"/>
                    <a:pt x="143" y="92"/>
                  </a:cubicBezTo>
                  <a:cubicBezTo>
                    <a:pt x="138" y="90"/>
                    <a:pt x="135" y="89"/>
                    <a:pt x="130" y="87"/>
                  </a:cubicBezTo>
                  <a:cubicBezTo>
                    <a:pt x="130" y="86"/>
                    <a:pt x="130" y="86"/>
                    <a:pt x="130" y="86"/>
                  </a:cubicBezTo>
                  <a:cubicBezTo>
                    <a:pt x="131" y="84"/>
                    <a:pt x="131" y="83"/>
                    <a:pt x="131" y="81"/>
                  </a:cubicBezTo>
                  <a:cubicBezTo>
                    <a:pt x="132" y="78"/>
                    <a:pt x="132" y="77"/>
                    <a:pt x="133" y="74"/>
                  </a:cubicBezTo>
                  <a:cubicBezTo>
                    <a:pt x="135" y="72"/>
                    <a:pt x="136" y="71"/>
                    <a:pt x="138" y="70"/>
                  </a:cubicBezTo>
                  <a:cubicBezTo>
                    <a:pt x="135" y="68"/>
                    <a:pt x="134" y="68"/>
                    <a:pt x="132" y="66"/>
                  </a:cubicBezTo>
                  <a:cubicBezTo>
                    <a:pt x="131" y="65"/>
                    <a:pt x="130" y="64"/>
                    <a:pt x="129" y="63"/>
                  </a:cubicBezTo>
                  <a:cubicBezTo>
                    <a:pt x="127" y="61"/>
                    <a:pt x="126" y="61"/>
                    <a:pt x="125" y="60"/>
                  </a:cubicBezTo>
                  <a:cubicBezTo>
                    <a:pt x="123" y="59"/>
                    <a:pt x="122" y="58"/>
                    <a:pt x="120" y="57"/>
                  </a:cubicBezTo>
                  <a:cubicBezTo>
                    <a:pt x="119" y="56"/>
                    <a:pt x="118" y="55"/>
                    <a:pt x="116" y="54"/>
                  </a:cubicBezTo>
                  <a:cubicBezTo>
                    <a:pt x="114" y="54"/>
                    <a:pt x="113" y="54"/>
                    <a:pt x="110" y="53"/>
                  </a:cubicBezTo>
                  <a:cubicBezTo>
                    <a:pt x="110" y="53"/>
                    <a:pt x="110" y="53"/>
                    <a:pt x="110" y="52"/>
                  </a:cubicBezTo>
                  <a:cubicBezTo>
                    <a:pt x="110" y="51"/>
                    <a:pt x="110" y="51"/>
                    <a:pt x="110" y="50"/>
                  </a:cubicBezTo>
                  <a:cubicBezTo>
                    <a:pt x="109" y="47"/>
                    <a:pt x="109" y="46"/>
                    <a:pt x="108" y="44"/>
                  </a:cubicBezTo>
                  <a:cubicBezTo>
                    <a:pt x="106" y="41"/>
                    <a:pt x="105" y="39"/>
                    <a:pt x="104" y="36"/>
                  </a:cubicBezTo>
                  <a:cubicBezTo>
                    <a:pt x="106" y="36"/>
                    <a:pt x="107" y="35"/>
                    <a:pt x="110" y="35"/>
                  </a:cubicBezTo>
                  <a:cubicBezTo>
                    <a:pt x="110" y="35"/>
                    <a:pt x="110" y="35"/>
                    <a:pt x="110" y="36"/>
                  </a:cubicBezTo>
                  <a:cubicBezTo>
                    <a:pt x="110" y="37"/>
                    <a:pt x="110" y="37"/>
                    <a:pt x="111" y="38"/>
                  </a:cubicBezTo>
                  <a:cubicBezTo>
                    <a:pt x="111" y="38"/>
                    <a:pt x="112" y="38"/>
                    <a:pt x="112" y="38"/>
                  </a:cubicBezTo>
                  <a:cubicBezTo>
                    <a:pt x="113" y="38"/>
                    <a:pt x="113" y="38"/>
                    <a:pt x="114" y="38"/>
                  </a:cubicBezTo>
                  <a:cubicBezTo>
                    <a:pt x="115" y="37"/>
                    <a:pt x="115" y="36"/>
                    <a:pt x="116" y="35"/>
                  </a:cubicBezTo>
                  <a:cubicBezTo>
                    <a:pt x="115" y="33"/>
                    <a:pt x="115" y="32"/>
                    <a:pt x="114" y="30"/>
                  </a:cubicBezTo>
                  <a:cubicBezTo>
                    <a:pt x="113" y="30"/>
                    <a:pt x="112" y="30"/>
                    <a:pt x="111" y="30"/>
                  </a:cubicBezTo>
                  <a:cubicBezTo>
                    <a:pt x="109" y="28"/>
                    <a:pt x="108" y="28"/>
                    <a:pt x="106" y="27"/>
                  </a:cubicBezTo>
                  <a:cubicBezTo>
                    <a:pt x="106" y="24"/>
                    <a:pt x="106" y="23"/>
                    <a:pt x="106" y="20"/>
                  </a:cubicBezTo>
                  <a:cubicBezTo>
                    <a:pt x="105" y="20"/>
                    <a:pt x="105" y="20"/>
                    <a:pt x="103" y="20"/>
                  </a:cubicBezTo>
                  <a:cubicBezTo>
                    <a:pt x="104" y="20"/>
                    <a:pt x="104" y="19"/>
                    <a:pt x="104" y="19"/>
                  </a:cubicBezTo>
                  <a:cubicBezTo>
                    <a:pt x="105" y="17"/>
                    <a:pt x="105" y="16"/>
                    <a:pt x="106" y="15"/>
                  </a:cubicBezTo>
                  <a:cubicBezTo>
                    <a:pt x="105" y="15"/>
                    <a:pt x="105" y="15"/>
                    <a:pt x="105" y="14"/>
                  </a:cubicBezTo>
                  <a:cubicBezTo>
                    <a:pt x="103" y="14"/>
                    <a:pt x="102" y="13"/>
                    <a:pt x="101" y="12"/>
                  </a:cubicBezTo>
                  <a:cubicBezTo>
                    <a:pt x="99" y="11"/>
                    <a:pt x="98" y="11"/>
                    <a:pt x="97" y="10"/>
                  </a:cubicBezTo>
                  <a:cubicBezTo>
                    <a:pt x="96" y="8"/>
                    <a:pt x="95" y="7"/>
                    <a:pt x="94" y="5"/>
                  </a:cubicBezTo>
                  <a:cubicBezTo>
                    <a:pt x="93" y="3"/>
                    <a:pt x="92" y="2"/>
                    <a:pt x="92" y="1"/>
                  </a:cubicBezTo>
                  <a:cubicBezTo>
                    <a:pt x="90" y="1"/>
                    <a:pt x="89" y="0"/>
                    <a:pt x="88" y="0"/>
                  </a:cubicBezTo>
                  <a:cubicBezTo>
                    <a:pt x="85" y="2"/>
                    <a:pt x="84" y="3"/>
                    <a:pt x="81" y="5"/>
                  </a:cubicBezTo>
                  <a:cubicBezTo>
                    <a:pt x="79" y="7"/>
                    <a:pt x="77" y="8"/>
                    <a:pt x="75" y="9"/>
                  </a:cubicBezTo>
                  <a:cubicBezTo>
                    <a:pt x="75" y="9"/>
                    <a:pt x="75" y="9"/>
                    <a:pt x="75" y="9"/>
                  </a:cubicBezTo>
                  <a:cubicBezTo>
                    <a:pt x="75" y="9"/>
                    <a:pt x="66" y="10"/>
                    <a:pt x="64" y="10"/>
                  </a:cubicBezTo>
                  <a:cubicBezTo>
                    <a:pt x="63" y="10"/>
                    <a:pt x="58" y="8"/>
                    <a:pt x="55" y="6"/>
                  </a:cubicBezTo>
                  <a:cubicBezTo>
                    <a:pt x="55" y="6"/>
                    <a:pt x="54" y="6"/>
                    <a:pt x="53" y="6"/>
                  </a:cubicBezTo>
                  <a:cubicBezTo>
                    <a:pt x="52" y="6"/>
                    <a:pt x="50" y="6"/>
                    <a:pt x="49" y="7"/>
                  </a:cubicBezTo>
                  <a:cubicBezTo>
                    <a:pt x="49" y="8"/>
                    <a:pt x="49" y="9"/>
                    <a:pt x="48" y="10"/>
                  </a:cubicBezTo>
                  <a:cubicBezTo>
                    <a:pt x="49" y="12"/>
                    <a:pt x="49" y="13"/>
                    <a:pt x="50" y="14"/>
                  </a:cubicBezTo>
                  <a:cubicBezTo>
                    <a:pt x="53" y="14"/>
                    <a:pt x="54" y="15"/>
                    <a:pt x="58" y="15"/>
                  </a:cubicBezTo>
                  <a:cubicBezTo>
                    <a:pt x="57" y="16"/>
                    <a:pt x="56" y="16"/>
                    <a:pt x="55" y="17"/>
                  </a:cubicBezTo>
                  <a:cubicBezTo>
                    <a:pt x="55" y="17"/>
                    <a:pt x="53" y="18"/>
                    <a:pt x="53" y="19"/>
                  </a:cubicBezTo>
                  <a:cubicBezTo>
                    <a:pt x="53" y="19"/>
                    <a:pt x="53" y="19"/>
                    <a:pt x="53" y="19"/>
                  </a:cubicBezTo>
                  <a:cubicBezTo>
                    <a:pt x="53" y="19"/>
                    <a:pt x="53" y="19"/>
                    <a:pt x="53" y="19"/>
                  </a:cubicBezTo>
                  <a:cubicBezTo>
                    <a:pt x="54" y="20"/>
                    <a:pt x="55" y="23"/>
                    <a:pt x="55" y="23"/>
                  </a:cubicBezTo>
                  <a:cubicBezTo>
                    <a:pt x="55" y="24"/>
                    <a:pt x="55" y="24"/>
                    <a:pt x="56" y="24"/>
                  </a:cubicBezTo>
                  <a:cubicBezTo>
                    <a:pt x="55" y="24"/>
                    <a:pt x="55" y="24"/>
                    <a:pt x="55" y="25"/>
                  </a:cubicBezTo>
                  <a:cubicBezTo>
                    <a:pt x="54" y="25"/>
                    <a:pt x="54" y="25"/>
                    <a:pt x="54" y="25"/>
                  </a:cubicBezTo>
                  <a:cubicBezTo>
                    <a:pt x="55" y="26"/>
                    <a:pt x="56" y="27"/>
                    <a:pt x="57" y="28"/>
                  </a:cubicBezTo>
                  <a:cubicBezTo>
                    <a:pt x="58" y="29"/>
                    <a:pt x="59" y="29"/>
                    <a:pt x="61" y="29"/>
                  </a:cubicBezTo>
                  <a:cubicBezTo>
                    <a:pt x="63" y="32"/>
                    <a:pt x="63" y="33"/>
                    <a:pt x="65" y="35"/>
                  </a:cubicBezTo>
                  <a:cubicBezTo>
                    <a:pt x="68" y="37"/>
                    <a:pt x="70" y="38"/>
                    <a:pt x="72" y="40"/>
                  </a:cubicBezTo>
                  <a:cubicBezTo>
                    <a:pt x="68" y="42"/>
                    <a:pt x="66" y="43"/>
                    <a:pt x="61" y="45"/>
                  </a:cubicBezTo>
                  <a:cubicBezTo>
                    <a:pt x="63" y="49"/>
                    <a:pt x="64" y="51"/>
                    <a:pt x="66" y="55"/>
                  </a:cubicBezTo>
                  <a:cubicBezTo>
                    <a:pt x="63" y="58"/>
                    <a:pt x="61" y="59"/>
                    <a:pt x="58" y="62"/>
                  </a:cubicBezTo>
                  <a:cubicBezTo>
                    <a:pt x="59" y="64"/>
                    <a:pt x="59" y="65"/>
                    <a:pt x="60" y="67"/>
                  </a:cubicBezTo>
                  <a:cubicBezTo>
                    <a:pt x="57" y="68"/>
                    <a:pt x="55" y="69"/>
                    <a:pt x="52" y="70"/>
                  </a:cubicBezTo>
                  <a:cubicBezTo>
                    <a:pt x="52" y="74"/>
                    <a:pt x="51" y="75"/>
                    <a:pt x="51" y="79"/>
                  </a:cubicBezTo>
                  <a:cubicBezTo>
                    <a:pt x="49" y="80"/>
                    <a:pt x="48" y="81"/>
                    <a:pt x="46" y="83"/>
                  </a:cubicBezTo>
                  <a:cubicBezTo>
                    <a:pt x="44" y="85"/>
                    <a:pt x="43" y="86"/>
                    <a:pt x="42" y="89"/>
                  </a:cubicBezTo>
                  <a:cubicBezTo>
                    <a:pt x="39" y="92"/>
                    <a:pt x="38" y="93"/>
                    <a:pt x="36" y="96"/>
                  </a:cubicBezTo>
                  <a:cubicBezTo>
                    <a:pt x="31" y="97"/>
                    <a:pt x="29" y="97"/>
                    <a:pt x="25" y="97"/>
                  </a:cubicBezTo>
                  <a:cubicBezTo>
                    <a:pt x="23" y="96"/>
                    <a:pt x="22" y="95"/>
                    <a:pt x="20" y="94"/>
                  </a:cubicBezTo>
                  <a:cubicBezTo>
                    <a:pt x="18" y="95"/>
                    <a:pt x="16" y="99"/>
                    <a:pt x="15" y="100"/>
                  </a:cubicBezTo>
                  <a:cubicBezTo>
                    <a:pt x="14" y="101"/>
                    <a:pt x="12" y="106"/>
                    <a:pt x="12" y="108"/>
                  </a:cubicBezTo>
                  <a:cubicBezTo>
                    <a:pt x="12" y="108"/>
                    <a:pt x="12" y="108"/>
                    <a:pt x="13" y="109"/>
                  </a:cubicBezTo>
                  <a:cubicBezTo>
                    <a:pt x="13" y="109"/>
                    <a:pt x="14" y="109"/>
                    <a:pt x="15" y="110"/>
                  </a:cubicBezTo>
                  <a:cubicBezTo>
                    <a:pt x="18" y="110"/>
                    <a:pt x="20" y="110"/>
                    <a:pt x="20" y="110"/>
                  </a:cubicBezTo>
                  <a:cubicBezTo>
                    <a:pt x="20" y="110"/>
                    <a:pt x="20" y="110"/>
                    <a:pt x="21" y="110"/>
                  </a:cubicBezTo>
                  <a:cubicBezTo>
                    <a:pt x="21" y="113"/>
                    <a:pt x="21" y="115"/>
                    <a:pt x="21" y="118"/>
                  </a:cubicBezTo>
                  <a:cubicBezTo>
                    <a:pt x="21" y="120"/>
                    <a:pt x="22" y="120"/>
                    <a:pt x="22" y="122"/>
                  </a:cubicBezTo>
                  <a:cubicBezTo>
                    <a:pt x="24" y="122"/>
                    <a:pt x="25" y="122"/>
                    <a:pt x="28" y="122"/>
                  </a:cubicBezTo>
                  <a:cubicBezTo>
                    <a:pt x="30" y="128"/>
                    <a:pt x="32" y="130"/>
                    <a:pt x="34" y="135"/>
                  </a:cubicBezTo>
                  <a:cubicBezTo>
                    <a:pt x="34" y="137"/>
                    <a:pt x="33" y="138"/>
                    <a:pt x="33" y="141"/>
                  </a:cubicBezTo>
                  <a:cubicBezTo>
                    <a:pt x="33" y="141"/>
                    <a:pt x="32" y="141"/>
                    <a:pt x="32" y="141"/>
                  </a:cubicBezTo>
                  <a:cubicBezTo>
                    <a:pt x="31" y="142"/>
                    <a:pt x="30" y="142"/>
                    <a:pt x="29" y="143"/>
                  </a:cubicBezTo>
                  <a:cubicBezTo>
                    <a:pt x="28" y="143"/>
                    <a:pt x="28" y="143"/>
                    <a:pt x="28" y="143"/>
                  </a:cubicBezTo>
                  <a:cubicBezTo>
                    <a:pt x="27" y="141"/>
                    <a:pt x="27" y="141"/>
                    <a:pt x="26" y="140"/>
                  </a:cubicBezTo>
                  <a:cubicBezTo>
                    <a:pt x="24" y="141"/>
                    <a:pt x="23" y="142"/>
                    <a:pt x="21" y="143"/>
                  </a:cubicBezTo>
                  <a:cubicBezTo>
                    <a:pt x="18" y="143"/>
                    <a:pt x="17" y="142"/>
                    <a:pt x="14" y="142"/>
                  </a:cubicBezTo>
                  <a:cubicBezTo>
                    <a:pt x="11" y="142"/>
                    <a:pt x="10" y="141"/>
                    <a:pt x="7" y="141"/>
                  </a:cubicBezTo>
                  <a:cubicBezTo>
                    <a:pt x="7" y="143"/>
                    <a:pt x="7" y="143"/>
                    <a:pt x="7" y="145"/>
                  </a:cubicBezTo>
                  <a:cubicBezTo>
                    <a:pt x="6" y="145"/>
                    <a:pt x="6" y="145"/>
                    <a:pt x="6" y="145"/>
                  </a:cubicBezTo>
                  <a:cubicBezTo>
                    <a:pt x="4" y="145"/>
                    <a:pt x="3" y="145"/>
                    <a:pt x="1" y="145"/>
                  </a:cubicBezTo>
                  <a:cubicBezTo>
                    <a:pt x="1" y="146"/>
                    <a:pt x="0" y="147"/>
                    <a:pt x="0" y="147"/>
                  </a:cubicBezTo>
                  <a:cubicBezTo>
                    <a:pt x="1" y="149"/>
                    <a:pt x="3" y="152"/>
                    <a:pt x="3" y="153"/>
                  </a:cubicBezTo>
                  <a:cubicBezTo>
                    <a:pt x="4" y="154"/>
                    <a:pt x="10" y="160"/>
                    <a:pt x="16" y="160"/>
                  </a:cubicBezTo>
                  <a:cubicBezTo>
                    <a:pt x="22" y="159"/>
                    <a:pt x="27" y="157"/>
                    <a:pt x="27" y="157"/>
                  </a:cubicBezTo>
                  <a:cubicBezTo>
                    <a:pt x="27" y="157"/>
                    <a:pt x="23" y="164"/>
                    <a:pt x="20" y="164"/>
                  </a:cubicBezTo>
                  <a:cubicBezTo>
                    <a:pt x="18" y="164"/>
                    <a:pt x="13" y="166"/>
                    <a:pt x="13" y="166"/>
                  </a:cubicBezTo>
                  <a:cubicBezTo>
                    <a:pt x="12" y="165"/>
                    <a:pt x="11" y="165"/>
                    <a:pt x="10" y="164"/>
                  </a:cubicBezTo>
                  <a:cubicBezTo>
                    <a:pt x="10" y="164"/>
                    <a:pt x="8" y="167"/>
                    <a:pt x="13" y="171"/>
                  </a:cubicBezTo>
                  <a:cubicBezTo>
                    <a:pt x="17" y="175"/>
                    <a:pt x="21" y="181"/>
                    <a:pt x="27" y="184"/>
                  </a:cubicBezTo>
                  <a:cubicBezTo>
                    <a:pt x="32" y="186"/>
                    <a:pt x="35" y="187"/>
                    <a:pt x="40" y="185"/>
                  </a:cubicBezTo>
                  <a:cubicBezTo>
                    <a:pt x="45" y="184"/>
                    <a:pt x="48" y="182"/>
                    <a:pt x="48" y="180"/>
                  </a:cubicBezTo>
                  <a:cubicBezTo>
                    <a:pt x="49" y="178"/>
                    <a:pt x="49" y="174"/>
                    <a:pt x="49" y="174"/>
                  </a:cubicBezTo>
                  <a:cubicBezTo>
                    <a:pt x="48" y="174"/>
                    <a:pt x="48" y="173"/>
                    <a:pt x="47" y="172"/>
                  </a:cubicBezTo>
                  <a:cubicBezTo>
                    <a:pt x="48" y="171"/>
                    <a:pt x="49" y="170"/>
                    <a:pt x="50" y="168"/>
                  </a:cubicBezTo>
                  <a:cubicBezTo>
                    <a:pt x="50" y="168"/>
                    <a:pt x="53" y="167"/>
                    <a:pt x="53" y="168"/>
                  </a:cubicBezTo>
                  <a:cubicBezTo>
                    <a:pt x="53" y="170"/>
                    <a:pt x="52" y="174"/>
                    <a:pt x="52" y="174"/>
                  </a:cubicBezTo>
                  <a:cubicBezTo>
                    <a:pt x="53" y="175"/>
                    <a:pt x="54" y="175"/>
                    <a:pt x="55" y="176"/>
                  </a:cubicBezTo>
                  <a:cubicBezTo>
                    <a:pt x="54" y="178"/>
                    <a:pt x="54" y="179"/>
                    <a:pt x="53" y="180"/>
                  </a:cubicBezTo>
                  <a:cubicBezTo>
                    <a:pt x="55" y="182"/>
                    <a:pt x="56" y="183"/>
                    <a:pt x="57" y="185"/>
                  </a:cubicBezTo>
                  <a:cubicBezTo>
                    <a:pt x="57" y="185"/>
                    <a:pt x="56" y="192"/>
                    <a:pt x="56" y="195"/>
                  </a:cubicBezTo>
                  <a:cubicBezTo>
                    <a:pt x="56" y="197"/>
                    <a:pt x="58" y="200"/>
                    <a:pt x="58" y="202"/>
                  </a:cubicBezTo>
                  <a:cubicBezTo>
                    <a:pt x="58" y="204"/>
                    <a:pt x="59" y="205"/>
                    <a:pt x="59" y="212"/>
                  </a:cubicBezTo>
                  <a:cubicBezTo>
                    <a:pt x="59" y="218"/>
                    <a:pt x="64" y="223"/>
                    <a:pt x="64" y="227"/>
                  </a:cubicBezTo>
                  <a:cubicBezTo>
                    <a:pt x="64" y="230"/>
                    <a:pt x="64" y="239"/>
                    <a:pt x="65" y="243"/>
                  </a:cubicBezTo>
                  <a:cubicBezTo>
                    <a:pt x="66" y="247"/>
                    <a:pt x="72" y="257"/>
                    <a:pt x="74" y="261"/>
                  </a:cubicBezTo>
                  <a:cubicBezTo>
                    <a:pt x="77" y="265"/>
                    <a:pt x="81" y="274"/>
                    <a:pt x="83" y="277"/>
                  </a:cubicBezTo>
                  <a:cubicBezTo>
                    <a:pt x="84" y="281"/>
                    <a:pt x="85" y="291"/>
                    <a:pt x="89" y="297"/>
                  </a:cubicBezTo>
                  <a:cubicBezTo>
                    <a:pt x="92" y="304"/>
                    <a:pt x="97" y="310"/>
                    <a:pt x="98" y="317"/>
                  </a:cubicBezTo>
                  <a:cubicBezTo>
                    <a:pt x="100" y="323"/>
                    <a:pt x="103" y="327"/>
                    <a:pt x="105" y="331"/>
                  </a:cubicBezTo>
                  <a:cubicBezTo>
                    <a:pt x="106" y="335"/>
                    <a:pt x="105" y="338"/>
                    <a:pt x="108" y="343"/>
                  </a:cubicBezTo>
                  <a:cubicBezTo>
                    <a:pt x="111" y="348"/>
                    <a:pt x="112" y="354"/>
                    <a:pt x="117" y="354"/>
                  </a:cubicBezTo>
                  <a:cubicBezTo>
                    <a:pt x="122" y="353"/>
                    <a:pt x="125" y="353"/>
                    <a:pt x="126" y="350"/>
                  </a:cubicBezTo>
                  <a:cubicBezTo>
                    <a:pt x="126" y="346"/>
                    <a:pt x="121" y="346"/>
                    <a:pt x="128" y="342"/>
                  </a:cubicBezTo>
                  <a:cubicBezTo>
                    <a:pt x="134" y="339"/>
                    <a:pt x="135" y="339"/>
                    <a:pt x="136" y="339"/>
                  </a:cubicBezTo>
                  <a:cubicBezTo>
                    <a:pt x="137" y="339"/>
                    <a:pt x="141" y="340"/>
                    <a:pt x="141" y="340"/>
                  </a:cubicBezTo>
                  <a:cubicBezTo>
                    <a:pt x="141" y="340"/>
                    <a:pt x="140" y="338"/>
                    <a:pt x="138" y="338"/>
                  </a:cubicBezTo>
                  <a:cubicBezTo>
                    <a:pt x="137" y="337"/>
                    <a:pt x="135" y="335"/>
                    <a:pt x="135" y="335"/>
                  </a:cubicBezTo>
                  <a:cubicBezTo>
                    <a:pt x="137" y="331"/>
                    <a:pt x="138" y="329"/>
                    <a:pt x="140" y="326"/>
                  </a:cubicBezTo>
                  <a:cubicBezTo>
                    <a:pt x="142" y="326"/>
                    <a:pt x="144" y="326"/>
                    <a:pt x="146" y="326"/>
                  </a:cubicBezTo>
                  <a:cubicBezTo>
                    <a:pt x="146" y="322"/>
                    <a:pt x="147" y="320"/>
                    <a:pt x="147" y="316"/>
                  </a:cubicBezTo>
                  <a:cubicBezTo>
                    <a:pt x="147" y="316"/>
                    <a:pt x="145" y="311"/>
                    <a:pt x="145" y="310"/>
                  </a:cubicBezTo>
                  <a:cubicBezTo>
                    <a:pt x="145" y="308"/>
                    <a:pt x="149" y="300"/>
                    <a:pt x="149" y="300"/>
                  </a:cubicBezTo>
                  <a:cubicBezTo>
                    <a:pt x="150" y="295"/>
                    <a:pt x="150" y="292"/>
                    <a:pt x="151" y="287"/>
                  </a:cubicBezTo>
                  <a:cubicBezTo>
                    <a:pt x="150" y="283"/>
                    <a:pt x="150" y="281"/>
                    <a:pt x="149" y="277"/>
                  </a:cubicBezTo>
                  <a:cubicBezTo>
                    <a:pt x="149" y="277"/>
                    <a:pt x="149" y="270"/>
                    <a:pt x="148" y="268"/>
                  </a:cubicBezTo>
                  <a:cubicBezTo>
                    <a:pt x="147" y="265"/>
                    <a:pt x="147" y="257"/>
                    <a:pt x="151" y="256"/>
                  </a:cubicBezTo>
                  <a:cubicBezTo>
                    <a:pt x="154" y="255"/>
                    <a:pt x="155" y="256"/>
                    <a:pt x="155" y="256"/>
                  </a:cubicBezTo>
                  <a:cubicBezTo>
                    <a:pt x="157" y="255"/>
                    <a:pt x="158" y="254"/>
                    <a:pt x="160" y="253"/>
                  </a:cubicBezTo>
                  <a:cubicBezTo>
                    <a:pt x="160" y="251"/>
                    <a:pt x="161" y="250"/>
                    <a:pt x="161" y="248"/>
                  </a:cubicBezTo>
                  <a:cubicBezTo>
                    <a:pt x="164" y="248"/>
                    <a:pt x="166" y="249"/>
                    <a:pt x="169" y="249"/>
                  </a:cubicBezTo>
                  <a:cubicBezTo>
                    <a:pt x="171" y="247"/>
                    <a:pt x="172" y="246"/>
                    <a:pt x="174" y="244"/>
                  </a:cubicBezTo>
                  <a:cubicBezTo>
                    <a:pt x="174" y="242"/>
                    <a:pt x="174" y="241"/>
                    <a:pt x="173" y="239"/>
                  </a:cubicBezTo>
                  <a:cubicBezTo>
                    <a:pt x="173" y="239"/>
                    <a:pt x="179" y="237"/>
                    <a:pt x="181" y="235"/>
                  </a:cubicBezTo>
                  <a:cubicBezTo>
                    <a:pt x="183" y="233"/>
                    <a:pt x="186" y="229"/>
                    <a:pt x="187" y="228"/>
                  </a:cubicBezTo>
                  <a:cubicBezTo>
                    <a:pt x="187" y="227"/>
                    <a:pt x="186" y="231"/>
                    <a:pt x="192" y="225"/>
                  </a:cubicBezTo>
                  <a:cubicBezTo>
                    <a:pt x="197" y="219"/>
                    <a:pt x="197" y="215"/>
                    <a:pt x="202" y="212"/>
                  </a:cubicBezTo>
                  <a:cubicBezTo>
                    <a:pt x="206" y="210"/>
                    <a:pt x="211" y="208"/>
                    <a:pt x="214" y="206"/>
                  </a:cubicBezTo>
                  <a:cubicBezTo>
                    <a:pt x="217" y="204"/>
                    <a:pt x="220" y="203"/>
                    <a:pt x="221" y="200"/>
                  </a:cubicBezTo>
                  <a:cubicBezTo>
                    <a:pt x="223" y="197"/>
                    <a:pt x="225" y="197"/>
                    <a:pt x="224" y="194"/>
                  </a:cubicBezTo>
                  <a:cubicBezTo>
                    <a:pt x="223" y="191"/>
                    <a:pt x="221" y="189"/>
                    <a:pt x="223" y="187"/>
                  </a:cubicBezTo>
                  <a:cubicBezTo>
                    <a:pt x="224" y="185"/>
                    <a:pt x="224" y="185"/>
                    <a:pt x="227" y="184"/>
                  </a:cubicBezTo>
                  <a:cubicBezTo>
                    <a:pt x="230" y="184"/>
                    <a:pt x="233" y="181"/>
                    <a:pt x="233" y="181"/>
                  </a:cubicBezTo>
                  <a:cubicBezTo>
                    <a:pt x="233" y="181"/>
                    <a:pt x="234" y="177"/>
                    <a:pt x="236" y="179"/>
                  </a:cubicBezTo>
                  <a:cubicBezTo>
                    <a:pt x="237" y="180"/>
                    <a:pt x="237" y="182"/>
                    <a:pt x="237" y="183"/>
                  </a:cubicBezTo>
                  <a:cubicBezTo>
                    <a:pt x="238" y="184"/>
                    <a:pt x="241" y="184"/>
                    <a:pt x="241" y="184"/>
                  </a:cubicBezTo>
                  <a:cubicBezTo>
                    <a:pt x="241" y="184"/>
                    <a:pt x="244" y="183"/>
                    <a:pt x="246" y="184"/>
                  </a:cubicBezTo>
                  <a:cubicBezTo>
                    <a:pt x="246" y="184"/>
                    <a:pt x="247" y="184"/>
                    <a:pt x="247" y="184"/>
                  </a:cubicBezTo>
                  <a:cubicBezTo>
                    <a:pt x="246" y="181"/>
                    <a:pt x="246" y="179"/>
                    <a:pt x="245" y="176"/>
                  </a:cubicBezTo>
                  <a:cubicBezTo>
                    <a:pt x="244" y="171"/>
                    <a:pt x="243" y="169"/>
                    <a:pt x="242" y="165"/>
                  </a:cubicBezTo>
                  <a:cubicBezTo>
                    <a:pt x="241" y="162"/>
                    <a:pt x="240" y="160"/>
                    <a:pt x="239" y="157"/>
                  </a:cubicBezTo>
                  <a:cubicBezTo>
                    <a:pt x="239" y="155"/>
                    <a:pt x="239" y="154"/>
                    <a:pt x="239" y="152"/>
                  </a:cubicBezTo>
                  <a:cubicBezTo>
                    <a:pt x="239" y="151"/>
                    <a:pt x="239" y="150"/>
                    <a:pt x="239" y="148"/>
                  </a:cubicBezTo>
                  <a:cubicBezTo>
                    <a:pt x="237" y="145"/>
                    <a:pt x="236" y="144"/>
                    <a:pt x="235" y="141"/>
                  </a:cubicBezTo>
                  <a:cubicBezTo>
                    <a:pt x="235" y="141"/>
                    <a:pt x="235" y="141"/>
                    <a:pt x="235" y="141"/>
                  </a:cubicBezTo>
                  <a:cubicBezTo>
                    <a:pt x="235" y="139"/>
                    <a:pt x="235" y="138"/>
                    <a:pt x="236" y="137"/>
                  </a:cubicBezTo>
                  <a:cubicBezTo>
                    <a:pt x="236" y="137"/>
                    <a:pt x="236" y="136"/>
                    <a:pt x="237" y="136"/>
                  </a:cubicBezTo>
                  <a:cubicBezTo>
                    <a:pt x="238" y="136"/>
                    <a:pt x="239" y="136"/>
                    <a:pt x="240" y="136"/>
                  </a:cubicBezTo>
                  <a:cubicBezTo>
                    <a:pt x="240" y="135"/>
                    <a:pt x="239" y="135"/>
                    <a:pt x="239" y="134"/>
                  </a:cubicBezTo>
                  <a:cubicBezTo>
                    <a:pt x="237" y="134"/>
                    <a:pt x="237" y="134"/>
                    <a:pt x="235" y="134"/>
                  </a:cubicBezTo>
                  <a:cubicBezTo>
                    <a:pt x="233" y="132"/>
                    <a:pt x="232" y="130"/>
                    <a:pt x="230" y="128"/>
                  </a:cubicBezTo>
                  <a:cubicBezTo>
                    <a:pt x="232" y="126"/>
                    <a:pt x="232" y="124"/>
                    <a:pt x="234" y="122"/>
                  </a:cubicBezTo>
                  <a:cubicBezTo>
                    <a:pt x="235" y="120"/>
                    <a:pt x="235" y="120"/>
                    <a:pt x="235" y="120"/>
                  </a:cubicBezTo>
                  <a:cubicBezTo>
                    <a:pt x="236" y="121"/>
                    <a:pt x="238" y="122"/>
                    <a:pt x="239" y="123"/>
                  </a:cubicBezTo>
                  <a:cubicBezTo>
                    <a:pt x="240" y="122"/>
                    <a:pt x="240" y="121"/>
                    <a:pt x="241" y="120"/>
                  </a:cubicBezTo>
                  <a:cubicBezTo>
                    <a:pt x="244" y="122"/>
                    <a:pt x="245" y="123"/>
                    <a:pt x="247" y="126"/>
                  </a:cubicBezTo>
                  <a:cubicBezTo>
                    <a:pt x="248" y="124"/>
                    <a:pt x="248" y="124"/>
                    <a:pt x="249" y="123"/>
                  </a:cubicBezTo>
                  <a:cubicBezTo>
                    <a:pt x="249" y="123"/>
                    <a:pt x="249" y="124"/>
                    <a:pt x="250" y="124"/>
                  </a:cubicBezTo>
                  <a:cubicBezTo>
                    <a:pt x="251" y="125"/>
                    <a:pt x="251" y="126"/>
                    <a:pt x="252" y="127"/>
                  </a:cubicBezTo>
                  <a:cubicBezTo>
                    <a:pt x="252" y="130"/>
                    <a:pt x="252" y="132"/>
                    <a:pt x="252" y="136"/>
                  </a:cubicBezTo>
                  <a:cubicBezTo>
                    <a:pt x="253" y="136"/>
                    <a:pt x="254" y="137"/>
                    <a:pt x="255" y="137"/>
                  </a:cubicBezTo>
                  <a:cubicBezTo>
                    <a:pt x="256" y="137"/>
                    <a:pt x="259" y="138"/>
                    <a:pt x="260" y="138"/>
                  </a:cubicBezTo>
                  <a:cubicBezTo>
                    <a:pt x="262" y="138"/>
                    <a:pt x="265" y="138"/>
                    <a:pt x="268" y="138"/>
                  </a:cubicBezTo>
                  <a:cubicBezTo>
                    <a:pt x="269" y="138"/>
                    <a:pt x="270" y="138"/>
                    <a:pt x="271" y="138"/>
                  </a:cubicBezTo>
                  <a:cubicBezTo>
                    <a:pt x="271" y="138"/>
                    <a:pt x="272" y="138"/>
                    <a:pt x="272" y="138"/>
                  </a:cubicBezTo>
                  <a:cubicBezTo>
                    <a:pt x="275" y="138"/>
                    <a:pt x="279" y="138"/>
                    <a:pt x="279" y="138"/>
                  </a:cubicBezTo>
                  <a:cubicBezTo>
                    <a:pt x="279" y="138"/>
                    <a:pt x="280" y="138"/>
                    <a:pt x="280" y="138"/>
                  </a:cubicBezTo>
                  <a:cubicBezTo>
                    <a:pt x="282" y="139"/>
                    <a:pt x="283" y="140"/>
                    <a:pt x="285" y="142"/>
                  </a:cubicBezTo>
                  <a:cubicBezTo>
                    <a:pt x="285" y="142"/>
                    <a:pt x="285" y="142"/>
                    <a:pt x="285" y="142"/>
                  </a:cubicBezTo>
                  <a:cubicBezTo>
                    <a:pt x="285" y="143"/>
                    <a:pt x="285" y="144"/>
                    <a:pt x="284" y="145"/>
                  </a:cubicBezTo>
                  <a:cubicBezTo>
                    <a:pt x="282" y="147"/>
                    <a:pt x="282" y="149"/>
                    <a:pt x="280" y="152"/>
                  </a:cubicBezTo>
                  <a:cubicBezTo>
                    <a:pt x="277" y="153"/>
                    <a:pt x="276" y="153"/>
                    <a:pt x="273" y="154"/>
                  </a:cubicBezTo>
                  <a:cubicBezTo>
                    <a:pt x="273" y="156"/>
                    <a:pt x="272" y="157"/>
                    <a:pt x="272" y="158"/>
                  </a:cubicBezTo>
                  <a:cubicBezTo>
                    <a:pt x="272" y="160"/>
                    <a:pt x="275" y="164"/>
                    <a:pt x="275" y="166"/>
                  </a:cubicBezTo>
                  <a:cubicBezTo>
                    <a:pt x="275" y="165"/>
                    <a:pt x="275" y="166"/>
                    <a:pt x="276" y="166"/>
                  </a:cubicBezTo>
                  <a:cubicBezTo>
                    <a:pt x="276" y="166"/>
                    <a:pt x="276" y="166"/>
                    <a:pt x="277" y="166"/>
                  </a:cubicBezTo>
                  <a:cubicBezTo>
                    <a:pt x="277" y="166"/>
                    <a:pt x="277" y="166"/>
                    <a:pt x="277" y="166"/>
                  </a:cubicBezTo>
                  <a:cubicBezTo>
                    <a:pt x="277" y="166"/>
                    <a:pt x="277" y="165"/>
                    <a:pt x="277" y="165"/>
                  </a:cubicBezTo>
                  <a:cubicBezTo>
                    <a:pt x="278" y="163"/>
                    <a:pt x="278" y="162"/>
                    <a:pt x="279" y="160"/>
                  </a:cubicBezTo>
                  <a:cubicBezTo>
                    <a:pt x="279" y="160"/>
                    <a:pt x="279" y="160"/>
                    <a:pt x="280" y="160"/>
                  </a:cubicBezTo>
                  <a:cubicBezTo>
                    <a:pt x="281" y="160"/>
                    <a:pt x="282" y="159"/>
                    <a:pt x="284" y="159"/>
                  </a:cubicBezTo>
                  <a:cubicBezTo>
                    <a:pt x="286" y="168"/>
                    <a:pt x="288" y="172"/>
                    <a:pt x="291" y="180"/>
                  </a:cubicBezTo>
                  <a:cubicBezTo>
                    <a:pt x="291" y="180"/>
                    <a:pt x="292" y="180"/>
                    <a:pt x="292" y="181"/>
                  </a:cubicBezTo>
                  <a:cubicBezTo>
                    <a:pt x="293" y="180"/>
                    <a:pt x="294" y="180"/>
                    <a:pt x="294" y="179"/>
                  </a:cubicBezTo>
                  <a:cubicBezTo>
                    <a:pt x="294" y="178"/>
                    <a:pt x="294" y="177"/>
                    <a:pt x="294" y="176"/>
                  </a:cubicBezTo>
                  <a:cubicBezTo>
                    <a:pt x="294" y="174"/>
                    <a:pt x="294" y="172"/>
                    <a:pt x="294" y="170"/>
                  </a:cubicBezTo>
                  <a:cubicBezTo>
                    <a:pt x="294" y="170"/>
                    <a:pt x="294" y="170"/>
                    <a:pt x="294" y="170"/>
                  </a:cubicBezTo>
                  <a:cubicBezTo>
                    <a:pt x="294" y="170"/>
                    <a:pt x="295" y="168"/>
                    <a:pt x="296" y="164"/>
                  </a:cubicBezTo>
                  <a:cubicBezTo>
                    <a:pt x="296" y="163"/>
                    <a:pt x="296" y="163"/>
                    <a:pt x="296" y="163"/>
                  </a:cubicBezTo>
                  <a:cubicBezTo>
                    <a:pt x="296" y="160"/>
                    <a:pt x="293" y="156"/>
                    <a:pt x="293" y="156"/>
                  </a:cubicBezTo>
                  <a:cubicBezTo>
                    <a:pt x="292" y="155"/>
                    <a:pt x="292" y="155"/>
                    <a:pt x="291" y="154"/>
                  </a:cubicBezTo>
                  <a:cubicBezTo>
                    <a:pt x="296" y="155"/>
                    <a:pt x="299" y="156"/>
                    <a:pt x="304" y="157"/>
                  </a:cubicBezTo>
                  <a:cubicBezTo>
                    <a:pt x="305" y="154"/>
                    <a:pt x="307" y="147"/>
                    <a:pt x="309" y="145"/>
                  </a:cubicBezTo>
                  <a:cubicBezTo>
                    <a:pt x="309" y="145"/>
                    <a:pt x="309" y="145"/>
                    <a:pt x="309" y="145"/>
                  </a:cubicBezTo>
                  <a:cubicBezTo>
                    <a:pt x="309" y="144"/>
                    <a:pt x="307" y="142"/>
                    <a:pt x="307" y="142"/>
                  </a:cubicBezTo>
                  <a:cubicBezTo>
                    <a:pt x="307" y="142"/>
                    <a:pt x="307" y="142"/>
                    <a:pt x="307" y="142"/>
                  </a:cubicBezTo>
                  <a:cubicBezTo>
                    <a:pt x="307" y="141"/>
                    <a:pt x="307" y="141"/>
                    <a:pt x="307" y="141"/>
                  </a:cubicBezTo>
                  <a:cubicBezTo>
                    <a:pt x="307" y="141"/>
                    <a:pt x="310" y="136"/>
                    <a:pt x="311" y="135"/>
                  </a:cubicBezTo>
                  <a:cubicBezTo>
                    <a:pt x="311" y="134"/>
                    <a:pt x="312" y="132"/>
                    <a:pt x="313" y="131"/>
                  </a:cubicBezTo>
                  <a:cubicBezTo>
                    <a:pt x="312" y="130"/>
                    <a:pt x="311" y="128"/>
                    <a:pt x="311" y="125"/>
                  </a:cubicBezTo>
                  <a:cubicBezTo>
                    <a:pt x="311" y="124"/>
                    <a:pt x="311" y="124"/>
                    <a:pt x="311" y="123"/>
                  </a:cubicBezTo>
                  <a:cubicBezTo>
                    <a:pt x="312" y="121"/>
                    <a:pt x="313" y="119"/>
                    <a:pt x="315" y="119"/>
                  </a:cubicBezTo>
                  <a:cubicBezTo>
                    <a:pt x="316" y="119"/>
                    <a:pt x="317" y="119"/>
                    <a:pt x="318" y="118"/>
                  </a:cubicBezTo>
                  <a:cubicBezTo>
                    <a:pt x="321" y="115"/>
                    <a:pt x="323" y="115"/>
                    <a:pt x="323" y="115"/>
                  </a:cubicBezTo>
                  <a:cubicBezTo>
                    <a:pt x="325" y="114"/>
                    <a:pt x="328" y="114"/>
                    <a:pt x="328" y="114"/>
                  </a:cubicBezTo>
                  <a:cubicBezTo>
                    <a:pt x="328" y="114"/>
                    <a:pt x="328" y="114"/>
                    <a:pt x="328" y="114"/>
                  </a:cubicBezTo>
                  <a:cubicBezTo>
                    <a:pt x="330" y="116"/>
                    <a:pt x="331" y="116"/>
                    <a:pt x="333" y="117"/>
                  </a:cubicBezTo>
                  <a:cubicBezTo>
                    <a:pt x="333" y="117"/>
                    <a:pt x="333" y="116"/>
                    <a:pt x="333" y="116"/>
                  </a:cubicBezTo>
                  <a:cubicBezTo>
                    <a:pt x="332" y="114"/>
                    <a:pt x="331" y="113"/>
                    <a:pt x="330" y="112"/>
                  </a:cubicBezTo>
                  <a:close/>
                </a:path>
              </a:pathLst>
            </a:custGeom>
            <a:solidFill>
              <a:srgbClr val="A7B3B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56" name="Freeform 51">
              <a:extLst>
                <a:ext uri="{FF2B5EF4-FFF2-40B4-BE49-F238E27FC236}">
                  <a16:creationId xmlns:a16="http://schemas.microsoft.com/office/drawing/2014/main" id="{F2DBD41B-3CB7-42DC-9B08-E3C87D3B18DF}"/>
                </a:ext>
              </a:extLst>
            </p:cNvPr>
            <p:cNvSpPr>
              <a:spLocks/>
            </p:cNvSpPr>
            <p:nvPr/>
          </p:nvSpPr>
          <p:spPr bwMode="auto">
            <a:xfrm>
              <a:off x="4234" y="1986"/>
              <a:ext cx="2439" cy="1642"/>
            </a:xfrm>
            <a:custGeom>
              <a:avLst/>
              <a:gdLst>
                <a:gd name="T0" fmla="*/ 364 w 632"/>
                <a:gd name="T1" fmla="*/ 407 h 425"/>
                <a:gd name="T2" fmla="*/ 385 w 632"/>
                <a:gd name="T3" fmla="*/ 387 h 425"/>
                <a:gd name="T4" fmla="*/ 425 w 632"/>
                <a:gd name="T5" fmla="*/ 388 h 425"/>
                <a:gd name="T6" fmla="*/ 449 w 632"/>
                <a:gd name="T7" fmla="*/ 408 h 425"/>
                <a:gd name="T8" fmla="*/ 472 w 632"/>
                <a:gd name="T9" fmla="*/ 413 h 425"/>
                <a:gd name="T10" fmla="*/ 512 w 632"/>
                <a:gd name="T11" fmla="*/ 405 h 425"/>
                <a:gd name="T12" fmla="*/ 549 w 632"/>
                <a:gd name="T13" fmla="*/ 389 h 425"/>
                <a:gd name="T14" fmla="*/ 568 w 632"/>
                <a:gd name="T15" fmla="*/ 359 h 425"/>
                <a:gd name="T16" fmla="*/ 584 w 632"/>
                <a:gd name="T17" fmla="*/ 319 h 425"/>
                <a:gd name="T18" fmla="*/ 571 w 632"/>
                <a:gd name="T19" fmla="*/ 305 h 425"/>
                <a:gd name="T20" fmla="*/ 564 w 632"/>
                <a:gd name="T21" fmla="*/ 273 h 425"/>
                <a:gd name="T22" fmla="*/ 549 w 632"/>
                <a:gd name="T23" fmla="*/ 220 h 425"/>
                <a:gd name="T24" fmla="*/ 531 w 632"/>
                <a:gd name="T25" fmla="*/ 212 h 425"/>
                <a:gd name="T26" fmla="*/ 507 w 632"/>
                <a:gd name="T27" fmla="*/ 186 h 425"/>
                <a:gd name="T28" fmla="*/ 536 w 632"/>
                <a:gd name="T29" fmla="*/ 179 h 425"/>
                <a:gd name="T30" fmla="*/ 567 w 632"/>
                <a:gd name="T31" fmla="*/ 174 h 425"/>
                <a:gd name="T32" fmla="*/ 599 w 632"/>
                <a:gd name="T33" fmla="*/ 154 h 425"/>
                <a:gd name="T34" fmla="*/ 612 w 632"/>
                <a:gd name="T35" fmla="*/ 142 h 425"/>
                <a:gd name="T36" fmla="*/ 630 w 632"/>
                <a:gd name="T37" fmla="*/ 109 h 425"/>
                <a:gd name="T38" fmla="*/ 620 w 632"/>
                <a:gd name="T39" fmla="*/ 76 h 425"/>
                <a:gd name="T40" fmla="*/ 552 w 632"/>
                <a:gd name="T41" fmla="*/ 58 h 425"/>
                <a:gd name="T42" fmla="*/ 491 w 632"/>
                <a:gd name="T43" fmla="*/ 12 h 425"/>
                <a:gd name="T44" fmla="*/ 441 w 632"/>
                <a:gd name="T45" fmla="*/ 10 h 425"/>
                <a:gd name="T46" fmla="*/ 444 w 632"/>
                <a:gd name="T47" fmla="*/ 30 h 425"/>
                <a:gd name="T48" fmla="*/ 425 w 632"/>
                <a:gd name="T49" fmla="*/ 47 h 425"/>
                <a:gd name="T50" fmla="*/ 448 w 632"/>
                <a:gd name="T51" fmla="*/ 67 h 425"/>
                <a:gd name="T52" fmla="*/ 463 w 632"/>
                <a:gd name="T53" fmla="*/ 86 h 425"/>
                <a:gd name="T54" fmla="*/ 443 w 632"/>
                <a:gd name="T55" fmla="*/ 97 h 425"/>
                <a:gd name="T56" fmla="*/ 398 w 632"/>
                <a:gd name="T57" fmla="*/ 107 h 425"/>
                <a:gd name="T58" fmla="*/ 348 w 632"/>
                <a:gd name="T59" fmla="*/ 143 h 425"/>
                <a:gd name="T60" fmla="*/ 300 w 632"/>
                <a:gd name="T61" fmla="*/ 130 h 425"/>
                <a:gd name="T62" fmla="*/ 224 w 632"/>
                <a:gd name="T63" fmla="*/ 109 h 425"/>
                <a:gd name="T64" fmla="*/ 193 w 632"/>
                <a:gd name="T65" fmla="*/ 96 h 425"/>
                <a:gd name="T66" fmla="*/ 141 w 632"/>
                <a:gd name="T67" fmla="*/ 56 h 425"/>
                <a:gd name="T68" fmla="*/ 107 w 632"/>
                <a:gd name="T69" fmla="*/ 39 h 425"/>
                <a:gd name="T70" fmla="*/ 97 w 632"/>
                <a:gd name="T71" fmla="*/ 49 h 425"/>
                <a:gd name="T72" fmla="*/ 78 w 632"/>
                <a:gd name="T73" fmla="*/ 84 h 425"/>
                <a:gd name="T74" fmla="*/ 65 w 632"/>
                <a:gd name="T75" fmla="*/ 112 h 425"/>
                <a:gd name="T76" fmla="*/ 63 w 632"/>
                <a:gd name="T77" fmla="*/ 121 h 425"/>
                <a:gd name="T78" fmla="*/ 48 w 632"/>
                <a:gd name="T79" fmla="*/ 134 h 425"/>
                <a:gd name="T80" fmla="*/ 15 w 632"/>
                <a:gd name="T81" fmla="*/ 144 h 425"/>
                <a:gd name="T82" fmla="*/ 2 w 632"/>
                <a:gd name="T83" fmla="*/ 162 h 425"/>
                <a:gd name="T84" fmla="*/ 16 w 632"/>
                <a:gd name="T85" fmla="*/ 186 h 425"/>
                <a:gd name="T86" fmla="*/ 41 w 632"/>
                <a:gd name="T87" fmla="*/ 202 h 425"/>
                <a:gd name="T88" fmla="*/ 83 w 632"/>
                <a:gd name="T89" fmla="*/ 208 h 425"/>
                <a:gd name="T90" fmla="*/ 79 w 632"/>
                <a:gd name="T91" fmla="*/ 239 h 425"/>
                <a:gd name="T92" fmla="*/ 74 w 632"/>
                <a:gd name="T93" fmla="*/ 249 h 425"/>
                <a:gd name="T94" fmla="*/ 107 w 632"/>
                <a:gd name="T95" fmla="*/ 280 h 425"/>
                <a:gd name="T96" fmla="*/ 154 w 632"/>
                <a:gd name="T97" fmla="*/ 301 h 425"/>
                <a:gd name="T98" fmla="*/ 170 w 632"/>
                <a:gd name="T99" fmla="*/ 309 h 425"/>
                <a:gd name="T100" fmla="*/ 204 w 632"/>
                <a:gd name="T101" fmla="*/ 314 h 425"/>
                <a:gd name="T102" fmla="*/ 227 w 632"/>
                <a:gd name="T103" fmla="*/ 311 h 425"/>
                <a:gd name="T104" fmla="*/ 260 w 632"/>
                <a:gd name="T105" fmla="*/ 303 h 425"/>
                <a:gd name="T106" fmla="*/ 290 w 632"/>
                <a:gd name="T107" fmla="*/ 300 h 425"/>
                <a:gd name="T108" fmla="*/ 300 w 632"/>
                <a:gd name="T109" fmla="*/ 312 h 425"/>
                <a:gd name="T110" fmla="*/ 323 w 632"/>
                <a:gd name="T111" fmla="*/ 334 h 425"/>
                <a:gd name="T112" fmla="*/ 315 w 632"/>
                <a:gd name="T113" fmla="*/ 367 h 425"/>
                <a:gd name="T114" fmla="*/ 328 w 632"/>
                <a:gd name="T115" fmla="*/ 373 h 425"/>
                <a:gd name="T116" fmla="*/ 335 w 632"/>
                <a:gd name="T117" fmla="*/ 394 h 4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632" h="425">
                  <a:moveTo>
                    <a:pt x="340" y="396"/>
                  </a:moveTo>
                  <a:cubicBezTo>
                    <a:pt x="342" y="396"/>
                    <a:pt x="344" y="396"/>
                    <a:pt x="344" y="396"/>
                  </a:cubicBezTo>
                  <a:cubicBezTo>
                    <a:pt x="345" y="396"/>
                    <a:pt x="345" y="397"/>
                    <a:pt x="345" y="397"/>
                  </a:cubicBezTo>
                  <a:cubicBezTo>
                    <a:pt x="346" y="399"/>
                    <a:pt x="347" y="400"/>
                    <a:pt x="349" y="402"/>
                  </a:cubicBezTo>
                  <a:cubicBezTo>
                    <a:pt x="350" y="402"/>
                    <a:pt x="351" y="402"/>
                    <a:pt x="353" y="402"/>
                  </a:cubicBezTo>
                  <a:cubicBezTo>
                    <a:pt x="354" y="400"/>
                    <a:pt x="355" y="399"/>
                    <a:pt x="356" y="397"/>
                  </a:cubicBezTo>
                  <a:cubicBezTo>
                    <a:pt x="358" y="400"/>
                    <a:pt x="359" y="402"/>
                    <a:pt x="361" y="405"/>
                  </a:cubicBezTo>
                  <a:cubicBezTo>
                    <a:pt x="361" y="405"/>
                    <a:pt x="361" y="405"/>
                    <a:pt x="360" y="405"/>
                  </a:cubicBezTo>
                  <a:cubicBezTo>
                    <a:pt x="360" y="406"/>
                    <a:pt x="360" y="406"/>
                    <a:pt x="360" y="407"/>
                  </a:cubicBezTo>
                  <a:cubicBezTo>
                    <a:pt x="362" y="407"/>
                    <a:pt x="362" y="407"/>
                    <a:pt x="364" y="407"/>
                  </a:cubicBezTo>
                  <a:cubicBezTo>
                    <a:pt x="364" y="405"/>
                    <a:pt x="364" y="405"/>
                    <a:pt x="365" y="403"/>
                  </a:cubicBezTo>
                  <a:cubicBezTo>
                    <a:pt x="363" y="400"/>
                    <a:pt x="362" y="398"/>
                    <a:pt x="361" y="395"/>
                  </a:cubicBezTo>
                  <a:cubicBezTo>
                    <a:pt x="361" y="393"/>
                    <a:pt x="361" y="392"/>
                    <a:pt x="361" y="389"/>
                  </a:cubicBezTo>
                  <a:cubicBezTo>
                    <a:pt x="364" y="390"/>
                    <a:pt x="366" y="390"/>
                    <a:pt x="369" y="391"/>
                  </a:cubicBezTo>
                  <a:cubicBezTo>
                    <a:pt x="370" y="389"/>
                    <a:pt x="371" y="389"/>
                    <a:pt x="372" y="387"/>
                  </a:cubicBezTo>
                  <a:cubicBezTo>
                    <a:pt x="375" y="389"/>
                    <a:pt x="376" y="390"/>
                    <a:pt x="379" y="392"/>
                  </a:cubicBezTo>
                  <a:cubicBezTo>
                    <a:pt x="380" y="390"/>
                    <a:pt x="381" y="389"/>
                    <a:pt x="383" y="387"/>
                  </a:cubicBezTo>
                  <a:cubicBezTo>
                    <a:pt x="383" y="388"/>
                    <a:pt x="383" y="388"/>
                    <a:pt x="383" y="388"/>
                  </a:cubicBezTo>
                  <a:cubicBezTo>
                    <a:pt x="384" y="389"/>
                    <a:pt x="384" y="389"/>
                    <a:pt x="384" y="389"/>
                  </a:cubicBezTo>
                  <a:cubicBezTo>
                    <a:pt x="385" y="388"/>
                    <a:pt x="385" y="388"/>
                    <a:pt x="385" y="387"/>
                  </a:cubicBezTo>
                  <a:cubicBezTo>
                    <a:pt x="387" y="389"/>
                    <a:pt x="388" y="389"/>
                    <a:pt x="390" y="391"/>
                  </a:cubicBezTo>
                  <a:cubicBezTo>
                    <a:pt x="391" y="389"/>
                    <a:pt x="392" y="388"/>
                    <a:pt x="393" y="387"/>
                  </a:cubicBezTo>
                  <a:cubicBezTo>
                    <a:pt x="393" y="387"/>
                    <a:pt x="393" y="388"/>
                    <a:pt x="394" y="388"/>
                  </a:cubicBezTo>
                  <a:cubicBezTo>
                    <a:pt x="394" y="389"/>
                    <a:pt x="395" y="390"/>
                    <a:pt x="395" y="391"/>
                  </a:cubicBezTo>
                  <a:cubicBezTo>
                    <a:pt x="397" y="390"/>
                    <a:pt x="397" y="390"/>
                    <a:pt x="399" y="389"/>
                  </a:cubicBezTo>
                  <a:cubicBezTo>
                    <a:pt x="398" y="387"/>
                    <a:pt x="398" y="386"/>
                    <a:pt x="398" y="385"/>
                  </a:cubicBezTo>
                  <a:cubicBezTo>
                    <a:pt x="401" y="383"/>
                    <a:pt x="402" y="383"/>
                    <a:pt x="406" y="381"/>
                  </a:cubicBezTo>
                  <a:cubicBezTo>
                    <a:pt x="407" y="383"/>
                    <a:pt x="408" y="384"/>
                    <a:pt x="410" y="386"/>
                  </a:cubicBezTo>
                  <a:cubicBezTo>
                    <a:pt x="412" y="386"/>
                    <a:pt x="413" y="387"/>
                    <a:pt x="414" y="388"/>
                  </a:cubicBezTo>
                  <a:cubicBezTo>
                    <a:pt x="419" y="388"/>
                    <a:pt x="421" y="388"/>
                    <a:pt x="425" y="388"/>
                  </a:cubicBezTo>
                  <a:cubicBezTo>
                    <a:pt x="424" y="391"/>
                    <a:pt x="423" y="392"/>
                    <a:pt x="422" y="394"/>
                  </a:cubicBezTo>
                  <a:cubicBezTo>
                    <a:pt x="422" y="396"/>
                    <a:pt x="422" y="397"/>
                    <a:pt x="423" y="399"/>
                  </a:cubicBezTo>
                  <a:cubicBezTo>
                    <a:pt x="424" y="400"/>
                    <a:pt x="428" y="402"/>
                    <a:pt x="431" y="403"/>
                  </a:cubicBezTo>
                  <a:cubicBezTo>
                    <a:pt x="433" y="405"/>
                    <a:pt x="436" y="406"/>
                    <a:pt x="436" y="406"/>
                  </a:cubicBezTo>
                  <a:cubicBezTo>
                    <a:pt x="436" y="406"/>
                    <a:pt x="437" y="406"/>
                    <a:pt x="437" y="406"/>
                  </a:cubicBezTo>
                  <a:cubicBezTo>
                    <a:pt x="438" y="408"/>
                    <a:pt x="439" y="409"/>
                    <a:pt x="440" y="410"/>
                  </a:cubicBezTo>
                  <a:cubicBezTo>
                    <a:pt x="441" y="410"/>
                    <a:pt x="441" y="410"/>
                    <a:pt x="441" y="410"/>
                  </a:cubicBezTo>
                  <a:cubicBezTo>
                    <a:pt x="442" y="409"/>
                    <a:pt x="442" y="409"/>
                    <a:pt x="443" y="408"/>
                  </a:cubicBezTo>
                  <a:cubicBezTo>
                    <a:pt x="444" y="407"/>
                    <a:pt x="445" y="406"/>
                    <a:pt x="446" y="404"/>
                  </a:cubicBezTo>
                  <a:cubicBezTo>
                    <a:pt x="447" y="406"/>
                    <a:pt x="448" y="406"/>
                    <a:pt x="449" y="408"/>
                  </a:cubicBezTo>
                  <a:cubicBezTo>
                    <a:pt x="450" y="409"/>
                    <a:pt x="451" y="409"/>
                    <a:pt x="453" y="410"/>
                  </a:cubicBezTo>
                  <a:cubicBezTo>
                    <a:pt x="454" y="410"/>
                    <a:pt x="455" y="410"/>
                    <a:pt x="456" y="410"/>
                  </a:cubicBezTo>
                  <a:cubicBezTo>
                    <a:pt x="458" y="410"/>
                    <a:pt x="458" y="410"/>
                    <a:pt x="460" y="409"/>
                  </a:cubicBezTo>
                  <a:cubicBezTo>
                    <a:pt x="460" y="409"/>
                    <a:pt x="462" y="410"/>
                    <a:pt x="462" y="411"/>
                  </a:cubicBezTo>
                  <a:cubicBezTo>
                    <a:pt x="461" y="412"/>
                    <a:pt x="460" y="416"/>
                    <a:pt x="460" y="417"/>
                  </a:cubicBezTo>
                  <a:cubicBezTo>
                    <a:pt x="460" y="418"/>
                    <a:pt x="463" y="424"/>
                    <a:pt x="463" y="424"/>
                  </a:cubicBezTo>
                  <a:cubicBezTo>
                    <a:pt x="466" y="425"/>
                    <a:pt x="467" y="425"/>
                    <a:pt x="470" y="425"/>
                  </a:cubicBezTo>
                  <a:cubicBezTo>
                    <a:pt x="470" y="425"/>
                    <a:pt x="469" y="421"/>
                    <a:pt x="469" y="420"/>
                  </a:cubicBezTo>
                  <a:cubicBezTo>
                    <a:pt x="469" y="419"/>
                    <a:pt x="469" y="415"/>
                    <a:pt x="469" y="414"/>
                  </a:cubicBezTo>
                  <a:cubicBezTo>
                    <a:pt x="470" y="413"/>
                    <a:pt x="469" y="413"/>
                    <a:pt x="472" y="413"/>
                  </a:cubicBezTo>
                  <a:cubicBezTo>
                    <a:pt x="475" y="412"/>
                    <a:pt x="477" y="412"/>
                    <a:pt x="478" y="411"/>
                  </a:cubicBezTo>
                  <a:cubicBezTo>
                    <a:pt x="479" y="411"/>
                    <a:pt x="481" y="410"/>
                    <a:pt x="481" y="410"/>
                  </a:cubicBezTo>
                  <a:cubicBezTo>
                    <a:pt x="484" y="409"/>
                    <a:pt x="485" y="409"/>
                    <a:pt x="487" y="408"/>
                  </a:cubicBezTo>
                  <a:cubicBezTo>
                    <a:pt x="488" y="409"/>
                    <a:pt x="489" y="409"/>
                    <a:pt x="491" y="410"/>
                  </a:cubicBezTo>
                  <a:cubicBezTo>
                    <a:pt x="492" y="409"/>
                    <a:pt x="492" y="409"/>
                    <a:pt x="493" y="408"/>
                  </a:cubicBezTo>
                  <a:cubicBezTo>
                    <a:pt x="494" y="408"/>
                    <a:pt x="495" y="407"/>
                    <a:pt x="497" y="407"/>
                  </a:cubicBezTo>
                  <a:cubicBezTo>
                    <a:pt x="498" y="406"/>
                    <a:pt x="499" y="405"/>
                    <a:pt x="501" y="404"/>
                  </a:cubicBezTo>
                  <a:cubicBezTo>
                    <a:pt x="502" y="403"/>
                    <a:pt x="502" y="403"/>
                    <a:pt x="503" y="403"/>
                  </a:cubicBezTo>
                  <a:cubicBezTo>
                    <a:pt x="504" y="403"/>
                    <a:pt x="505" y="404"/>
                    <a:pt x="506" y="404"/>
                  </a:cubicBezTo>
                  <a:cubicBezTo>
                    <a:pt x="509" y="404"/>
                    <a:pt x="510" y="405"/>
                    <a:pt x="512" y="405"/>
                  </a:cubicBezTo>
                  <a:cubicBezTo>
                    <a:pt x="513" y="405"/>
                    <a:pt x="514" y="405"/>
                    <a:pt x="515" y="406"/>
                  </a:cubicBezTo>
                  <a:cubicBezTo>
                    <a:pt x="515" y="404"/>
                    <a:pt x="516" y="403"/>
                    <a:pt x="516" y="401"/>
                  </a:cubicBezTo>
                  <a:cubicBezTo>
                    <a:pt x="518" y="400"/>
                    <a:pt x="519" y="399"/>
                    <a:pt x="521" y="398"/>
                  </a:cubicBezTo>
                  <a:cubicBezTo>
                    <a:pt x="522" y="399"/>
                    <a:pt x="523" y="399"/>
                    <a:pt x="525" y="399"/>
                  </a:cubicBezTo>
                  <a:cubicBezTo>
                    <a:pt x="526" y="398"/>
                    <a:pt x="527" y="398"/>
                    <a:pt x="528" y="398"/>
                  </a:cubicBezTo>
                  <a:cubicBezTo>
                    <a:pt x="530" y="398"/>
                    <a:pt x="531" y="398"/>
                    <a:pt x="534" y="398"/>
                  </a:cubicBezTo>
                  <a:cubicBezTo>
                    <a:pt x="536" y="396"/>
                    <a:pt x="537" y="396"/>
                    <a:pt x="539" y="395"/>
                  </a:cubicBezTo>
                  <a:cubicBezTo>
                    <a:pt x="539" y="392"/>
                    <a:pt x="539" y="391"/>
                    <a:pt x="540" y="389"/>
                  </a:cubicBezTo>
                  <a:cubicBezTo>
                    <a:pt x="541" y="389"/>
                    <a:pt x="542" y="388"/>
                    <a:pt x="543" y="388"/>
                  </a:cubicBezTo>
                  <a:cubicBezTo>
                    <a:pt x="543" y="388"/>
                    <a:pt x="548" y="390"/>
                    <a:pt x="549" y="389"/>
                  </a:cubicBezTo>
                  <a:cubicBezTo>
                    <a:pt x="549" y="388"/>
                    <a:pt x="551" y="385"/>
                    <a:pt x="551" y="385"/>
                  </a:cubicBezTo>
                  <a:cubicBezTo>
                    <a:pt x="551" y="385"/>
                    <a:pt x="554" y="376"/>
                    <a:pt x="555" y="378"/>
                  </a:cubicBezTo>
                  <a:cubicBezTo>
                    <a:pt x="556" y="379"/>
                    <a:pt x="558" y="380"/>
                    <a:pt x="558" y="380"/>
                  </a:cubicBezTo>
                  <a:cubicBezTo>
                    <a:pt x="560" y="378"/>
                    <a:pt x="561" y="378"/>
                    <a:pt x="563" y="376"/>
                  </a:cubicBezTo>
                  <a:cubicBezTo>
                    <a:pt x="563" y="375"/>
                    <a:pt x="563" y="374"/>
                    <a:pt x="563" y="372"/>
                  </a:cubicBezTo>
                  <a:cubicBezTo>
                    <a:pt x="565" y="370"/>
                    <a:pt x="565" y="369"/>
                    <a:pt x="566" y="367"/>
                  </a:cubicBezTo>
                  <a:cubicBezTo>
                    <a:pt x="568" y="367"/>
                    <a:pt x="569" y="367"/>
                    <a:pt x="571" y="367"/>
                  </a:cubicBezTo>
                  <a:cubicBezTo>
                    <a:pt x="571" y="365"/>
                    <a:pt x="572" y="365"/>
                    <a:pt x="572" y="363"/>
                  </a:cubicBezTo>
                  <a:cubicBezTo>
                    <a:pt x="571" y="363"/>
                    <a:pt x="570" y="363"/>
                    <a:pt x="568" y="363"/>
                  </a:cubicBezTo>
                  <a:cubicBezTo>
                    <a:pt x="568" y="361"/>
                    <a:pt x="568" y="360"/>
                    <a:pt x="568" y="359"/>
                  </a:cubicBezTo>
                  <a:cubicBezTo>
                    <a:pt x="568" y="358"/>
                    <a:pt x="569" y="357"/>
                    <a:pt x="569" y="356"/>
                  </a:cubicBezTo>
                  <a:cubicBezTo>
                    <a:pt x="570" y="355"/>
                    <a:pt x="570" y="354"/>
                    <a:pt x="571" y="353"/>
                  </a:cubicBezTo>
                  <a:cubicBezTo>
                    <a:pt x="572" y="352"/>
                    <a:pt x="573" y="352"/>
                    <a:pt x="574" y="351"/>
                  </a:cubicBezTo>
                  <a:cubicBezTo>
                    <a:pt x="574" y="351"/>
                    <a:pt x="571" y="347"/>
                    <a:pt x="573" y="347"/>
                  </a:cubicBezTo>
                  <a:cubicBezTo>
                    <a:pt x="574" y="347"/>
                    <a:pt x="577" y="344"/>
                    <a:pt x="578" y="343"/>
                  </a:cubicBezTo>
                  <a:cubicBezTo>
                    <a:pt x="578" y="342"/>
                    <a:pt x="577" y="337"/>
                    <a:pt x="577" y="337"/>
                  </a:cubicBezTo>
                  <a:cubicBezTo>
                    <a:pt x="578" y="335"/>
                    <a:pt x="579" y="335"/>
                    <a:pt x="581" y="333"/>
                  </a:cubicBezTo>
                  <a:cubicBezTo>
                    <a:pt x="583" y="332"/>
                    <a:pt x="583" y="332"/>
                    <a:pt x="585" y="331"/>
                  </a:cubicBezTo>
                  <a:cubicBezTo>
                    <a:pt x="586" y="327"/>
                    <a:pt x="586" y="325"/>
                    <a:pt x="586" y="322"/>
                  </a:cubicBezTo>
                  <a:cubicBezTo>
                    <a:pt x="585" y="321"/>
                    <a:pt x="585" y="320"/>
                    <a:pt x="584" y="319"/>
                  </a:cubicBezTo>
                  <a:cubicBezTo>
                    <a:pt x="586" y="318"/>
                    <a:pt x="587" y="318"/>
                    <a:pt x="589" y="317"/>
                  </a:cubicBezTo>
                  <a:cubicBezTo>
                    <a:pt x="588" y="315"/>
                    <a:pt x="588" y="315"/>
                    <a:pt x="588" y="313"/>
                  </a:cubicBezTo>
                  <a:cubicBezTo>
                    <a:pt x="589" y="312"/>
                    <a:pt x="589" y="312"/>
                    <a:pt x="591" y="311"/>
                  </a:cubicBezTo>
                  <a:cubicBezTo>
                    <a:pt x="589" y="307"/>
                    <a:pt x="589" y="306"/>
                    <a:pt x="587" y="303"/>
                  </a:cubicBezTo>
                  <a:cubicBezTo>
                    <a:pt x="586" y="303"/>
                    <a:pt x="586" y="303"/>
                    <a:pt x="585" y="304"/>
                  </a:cubicBezTo>
                  <a:cubicBezTo>
                    <a:pt x="585" y="307"/>
                    <a:pt x="585" y="308"/>
                    <a:pt x="584" y="310"/>
                  </a:cubicBezTo>
                  <a:cubicBezTo>
                    <a:pt x="584" y="311"/>
                    <a:pt x="583" y="312"/>
                    <a:pt x="582" y="313"/>
                  </a:cubicBezTo>
                  <a:cubicBezTo>
                    <a:pt x="582" y="310"/>
                    <a:pt x="582" y="309"/>
                    <a:pt x="582" y="306"/>
                  </a:cubicBezTo>
                  <a:cubicBezTo>
                    <a:pt x="582" y="306"/>
                    <a:pt x="582" y="305"/>
                    <a:pt x="578" y="304"/>
                  </a:cubicBezTo>
                  <a:cubicBezTo>
                    <a:pt x="573" y="304"/>
                    <a:pt x="573" y="307"/>
                    <a:pt x="571" y="305"/>
                  </a:cubicBezTo>
                  <a:cubicBezTo>
                    <a:pt x="569" y="303"/>
                    <a:pt x="566" y="303"/>
                    <a:pt x="566" y="303"/>
                  </a:cubicBezTo>
                  <a:cubicBezTo>
                    <a:pt x="566" y="303"/>
                    <a:pt x="572" y="303"/>
                    <a:pt x="572" y="301"/>
                  </a:cubicBezTo>
                  <a:cubicBezTo>
                    <a:pt x="573" y="299"/>
                    <a:pt x="575" y="298"/>
                    <a:pt x="577" y="298"/>
                  </a:cubicBezTo>
                  <a:cubicBezTo>
                    <a:pt x="578" y="297"/>
                    <a:pt x="581" y="296"/>
                    <a:pt x="581" y="296"/>
                  </a:cubicBezTo>
                  <a:cubicBezTo>
                    <a:pt x="580" y="294"/>
                    <a:pt x="579" y="293"/>
                    <a:pt x="579" y="291"/>
                  </a:cubicBezTo>
                  <a:cubicBezTo>
                    <a:pt x="578" y="289"/>
                    <a:pt x="578" y="288"/>
                    <a:pt x="578" y="286"/>
                  </a:cubicBezTo>
                  <a:cubicBezTo>
                    <a:pt x="578" y="285"/>
                    <a:pt x="578" y="284"/>
                    <a:pt x="579" y="283"/>
                  </a:cubicBezTo>
                  <a:cubicBezTo>
                    <a:pt x="579" y="283"/>
                    <a:pt x="577" y="282"/>
                    <a:pt x="574" y="280"/>
                  </a:cubicBezTo>
                  <a:cubicBezTo>
                    <a:pt x="572" y="278"/>
                    <a:pt x="571" y="276"/>
                    <a:pt x="570" y="275"/>
                  </a:cubicBezTo>
                  <a:cubicBezTo>
                    <a:pt x="569" y="274"/>
                    <a:pt x="565" y="274"/>
                    <a:pt x="564" y="273"/>
                  </a:cubicBezTo>
                  <a:cubicBezTo>
                    <a:pt x="563" y="272"/>
                    <a:pt x="563" y="270"/>
                    <a:pt x="563" y="270"/>
                  </a:cubicBezTo>
                  <a:cubicBezTo>
                    <a:pt x="563" y="270"/>
                    <a:pt x="565" y="270"/>
                    <a:pt x="561" y="266"/>
                  </a:cubicBezTo>
                  <a:cubicBezTo>
                    <a:pt x="556" y="262"/>
                    <a:pt x="554" y="257"/>
                    <a:pt x="553" y="254"/>
                  </a:cubicBezTo>
                  <a:cubicBezTo>
                    <a:pt x="551" y="251"/>
                    <a:pt x="552" y="250"/>
                    <a:pt x="549" y="249"/>
                  </a:cubicBezTo>
                  <a:cubicBezTo>
                    <a:pt x="546" y="249"/>
                    <a:pt x="542" y="247"/>
                    <a:pt x="540" y="245"/>
                  </a:cubicBezTo>
                  <a:cubicBezTo>
                    <a:pt x="537" y="243"/>
                    <a:pt x="536" y="244"/>
                    <a:pt x="536" y="241"/>
                  </a:cubicBezTo>
                  <a:cubicBezTo>
                    <a:pt x="536" y="237"/>
                    <a:pt x="539" y="233"/>
                    <a:pt x="539" y="233"/>
                  </a:cubicBezTo>
                  <a:cubicBezTo>
                    <a:pt x="539" y="233"/>
                    <a:pt x="539" y="230"/>
                    <a:pt x="542" y="229"/>
                  </a:cubicBezTo>
                  <a:cubicBezTo>
                    <a:pt x="544" y="228"/>
                    <a:pt x="546" y="227"/>
                    <a:pt x="547" y="225"/>
                  </a:cubicBezTo>
                  <a:cubicBezTo>
                    <a:pt x="547" y="223"/>
                    <a:pt x="549" y="220"/>
                    <a:pt x="549" y="220"/>
                  </a:cubicBezTo>
                  <a:cubicBezTo>
                    <a:pt x="549" y="220"/>
                    <a:pt x="549" y="220"/>
                    <a:pt x="552" y="219"/>
                  </a:cubicBezTo>
                  <a:cubicBezTo>
                    <a:pt x="555" y="218"/>
                    <a:pt x="556" y="215"/>
                    <a:pt x="558" y="217"/>
                  </a:cubicBezTo>
                  <a:cubicBezTo>
                    <a:pt x="560" y="219"/>
                    <a:pt x="562" y="220"/>
                    <a:pt x="562" y="219"/>
                  </a:cubicBezTo>
                  <a:cubicBezTo>
                    <a:pt x="563" y="218"/>
                    <a:pt x="563" y="213"/>
                    <a:pt x="563" y="213"/>
                  </a:cubicBezTo>
                  <a:cubicBezTo>
                    <a:pt x="563" y="213"/>
                    <a:pt x="561" y="210"/>
                    <a:pt x="559" y="210"/>
                  </a:cubicBezTo>
                  <a:cubicBezTo>
                    <a:pt x="557" y="210"/>
                    <a:pt x="551" y="209"/>
                    <a:pt x="550" y="209"/>
                  </a:cubicBezTo>
                  <a:cubicBezTo>
                    <a:pt x="549" y="208"/>
                    <a:pt x="543" y="205"/>
                    <a:pt x="543" y="205"/>
                  </a:cubicBezTo>
                  <a:cubicBezTo>
                    <a:pt x="543" y="205"/>
                    <a:pt x="539" y="202"/>
                    <a:pt x="537" y="203"/>
                  </a:cubicBezTo>
                  <a:cubicBezTo>
                    <a:pt x="536" y="205"/>
                    <a:pt x="533" y="205"/>
                    <a:pt x="533" y="207"/>
                  </a:cubicBezTo>
                  <a:cubicBezTo>
                    <a:pt x="533" y="209"/>
                    <a:pt x="533" y="212"/>
                    <a:pt x="531" y="212"/>
                  </a:cubicBezTo>
                  <a:cubicBezTo>
                    <a:pt x="530" y="212"/>
                    <a:pt x="529" y="213"/>
                    <a:pt x="526" y="211"/>
                  </a:cubicBezTo>
                  <a:cubicBezTo>
                    <a:pt x="523" y="210"/>
                    <a:pt x="521" y="211"/>
                    <a:pt x="521" y="207"/>
                  </a:cubicBezTo>
                  <a:cubicBezTo>
                    <a:pt x="521" y="204"/>
                    <a:pt x="521" y="203"/>
                    <a:pt x="519" y="202"/>
                  </a:cubicBezTo>
                  <a:cubicBezTo>
                    <a:pt x="518" y="200"/>
                    <a:pt x="517" y="197"/>
                    <a:pt x="515" y="198"/>
                  </a:cubicBezTo>
                  <a:cubicBezTo>
                    <a:pt x="513" y="198"/>
                    <a:pt x="515" y="199"/>
                    <a:pt x="511" y="198"/>
                  </a:cubicBezTo>
                  <a:cubicBezTo>
                    <a:pt x="507" y="197"/>
                    <a:pt x="504" y="196"/>
                    <a:pt x="504" y="196"/>
                  </a:cubicBezTo>
                  <a:cubicBezTo>
                    <a:pt x="504" y="196"/>
                    <a:pt x="499" y="193"/>
                    <a:pt x="499" y="191"/>
                  </a:cubicBezTo>
                  <a:cubicBezTo>
                    <a:pt x="499" y="188"/>
                    <a:pt x="499" y="183"/>
                    <a:pt x="500" y="184"/>
                  </a:cubicBezTo>
                  <a:cubicBezTo>
                    <a:pt x="502" y="184"/>
                    <a:pt x="501" y="187"/>
                    <a:pt x="504" y="187"/>
                  </a:cubicBezTo>
                  <a:cubicBezTo>
                    <a:pt x="506" y="187"/>
                    <a:pt x="505" y="185"/>
                    <a:pt x="507" y="186"/>
                  </a:cubicBezTo>
                  <a:cubicBezTo>
                    <a:pt x="510" y="186"/>
                    <a:pt x="512" y="187"/>
                    <a:pt x="513" y="185"/>
                  </a:cubicBezTo>
                  <a:cubicBezTo>
                    <a:pt x="514" y="183"/>
                    <a:pt x="514" y="181"/>
                    <a:pt x="514" y="179"/>
                  </a:cubicBezTo>
                  <a:cubicBezTo>
                    <a:pt x="514" y="178"/>
                    <a:pt x="513" y="178"/>
                    <a:pt x="517" y="176"/>
                  </a:cubicBezTo>
                  <a:cubicBezTo>
                    <a:pt x="521" y="174"/>
                    <a:pt x="522" y="176"/>
                    <a:pt x="522" y="173"/>
                  </a:cubicBezTo>
                  <a:cubicBezTo>
                    <a:pt x="523" y="170"/>
                    <a:pt x="527" y="167"/>
                    <a:pt x="527" y="167"/>
                  </a:cubicBezTo>
                  <a:cubicBezTo>
                    <a:pt x="527" y="167"/>
                    <a:pt x="527" y="163"/>
                    <a:pt x="530" y="164"/>
                  </a:cubicBezTo>
                  <a:cubicBezTo>
                    <a:pt x="532" y="164"/>
                    <a:pt x="533" y="165"/>
                    <a:pt x="533" y="165"/>
                  </a:cubicBezTo>
                  <a:cubicBezTo>
                    <a:pt x="533" y="165"/>
                    <a:pt x="533" y="162"/>
                    <a:pt x="536" y="165"/>
                  </a:cubicBezTo>
                  <a:cubicBezTo>
                    <a:pt x="540" y="168"/>
                    <a:pt x="542" y="169"/>
                    <a:pt x="542" y="171"/>
                  </a:cubicBezTo>
                  <a:cubicBezTo>
                    <a:pt x="541" y="173"/>
                    <a:pt x="537" y="176"/>
                    <a:pt x="536" y="179"/>
                  </a:cubicBezTo>
                  <a:cubicBezTo>
                    <a:pt x="536" y="181"/>
                    <a:pt x="538" y="182"/>
                    <a:pt x="539" y="183"/>
                  </a:cubicBezTo>
                  <a:cubicBezTo>
                    <a:pt x="541" y="185"/>
                    <a:pt x="544" y="185"/>
                    <a:pt x="541" y="188"/>
                  </a:cubicBezTo>
                  <a:cubicBezTo>
                    <a:pt x="537" y="190"/>
                    <a:pt x="538" y="191"/>
                    <a:pt x="538" y="192"/>
                  </a:cubicBezTo>
                  <a:cubicBezTo>
                    <a:pt x="538" y="193"/>
                    <a:pt x="539" y="193"/>
                    <a:pt x="542" y="192"/>
                  </a:cubicBezTo>
                  <a:cubicBezTo>
                    <a:pt x="544" y="192"/>
                    <a:pt x="547" y="189"/>
                    <a:pt x="547" y="188"/>
                  </a:cubicBezTo>
                  <a:cubicBezTo>
                    <a:pt x="548" y="187"/>
                    <a:pt x="548" y="185"/>
                    <a:pt x="552" y="184"/>
                  </a:cubicBezTo>
                  <a:cubicBezTo>
                    <a:pt x="556" y="183"/>
                    <a:pt x="559" y="180"/>
                    <a:pt x="562" y="180"/>
                  </a:cubicBezTo>
                  <a:cubicBezTo>
                    <a:pt x="563" y="181"/>
                    <a:pt x="565" y="181"/>
                    <a:pt x="566" y="181"/>
                  </a:cubicBezTo>
                  <a:cubicBezTo>
                    <a:pt x="567" y="178"/>
                    <a:pt x="567" y="177"/>
                    <a:pt x="567" y="174"/>
                  </a:cubicBezTo>
                  <a:cubicBezTo>
                    <a:pt x="567" y="174"/>
                    <a:pt x="567" y="174"/>
                    <a:pt x="567" y="174"/>
                  </a:cubicBezTo>
                  <a:cubicBezTo>
                    <a:pt x="568" y="174"/>
                    <a:pt x="572" y="171"/>
                    <a:pt x="575" y="171"/>
                  </a:cubicBezTo>
                  <a:cubicBezTo>
                    <a:pt x="575" y="171"/>
                    <a:pt x="575" y="170"/>
                    <a:pt x="576" y="170"/>
                  </a:cubicBezTo>
                  <a:cubicBezTo>
                    <a:pt x="576" y="170"/>
                    <a:pt x="577" y="169"/>
                    <a:pt x="577" y="168"/>
                  </a:cubicBezTo>
                  <a:cubicBezTo>
                    <a:pt x="579" y="166"/>
                    <a:pt x="580" y="164"/>
                    <a:pt x="581" y="162"/>
                  </a:cubicBezTo>
                  <a:cubicBezTo>
                    <a:pt x="583" y="158"/>
                    <a:pt x="584" y="156"/>
                    <a:pt x="586" y="155"/>
                  </a:cubicBezTo>
                  <a:cubicBezTo>
                    <a:pt x="586" y="155"/>
                    <a:pt x="586" y="155"/>
                    <a:pt x="587" y="155"/>
                  </a:cubicBezTo>
                  <a:cubicBezTo>
                    <a:pt x="587" y="155"/>
                    <a:pt x="587" y="155"/>
                    <a:pt x="587" y="155"/>
                  </a:cubicBezTo>
                  <a:cubicBezTo>
                    <a:pt x="589" y="155"/>
                    <a:pt x="596" y="158"/>
                    <a:pt x="599" y="159"/>
                  </a:cubicBezTo>
                  <a:cubicBezTo>
                    <a:pt x="598" y="157"/>
                    <a:pt x="598" y="156"/>
                    <a:pt x="597" y="154"/>
                  </a:cubicBezTo>
                  <a:cubicBezTo>
                    <a:pt x="598" y="154"/>
                    <a:pt x="598" y="154"/>
                    <a:pt x="599" y="154"/>
                  </a:cubicBezTo>
                  <a:cubicBezTo>
                    <a:pt x="599" y="154"/>
                    <a:pt x="605" y="153"/>
                    <a:pt x="607" y="153"/>
                  </a:cubicBezTo>
                  <a:cubicBezTo>
                    <a:pt x="607" y="153"/>
                    <a:pt x="607" y="153"/>
                    <a:pt x="607" y="153"/>
                  </a:cubicBezTo>
                  <a:cubicBezTo>
                    <a:pt x="607" y="152"/>
                    <a:pt x="607" y="152"/>
                    <a:pt x="607" y="152"/>
                  </a:cubicBezTo>
                  <a:cubicBezTo>
                    <a:pt x="607" y="151"/>
                    <a:pt x="607" y="151"/>
                    <a:pt x="607" y="151"/>
                  </a:cubicBezTo>
                  <a:cubicBezTo>
                    <a:pt x="607" y="151"/>
                    <a:pt x="607" y="151"/>
                    <a:pt x="607" y="150"/>
                  </a:cubicBezTo>
                  <a:cubicBezTo>
                    <a:pt x="608" y="150"/>
                    <a:pt x="609" y="150"/>
                    <a:pt x="610" y="149"/>
                  </a:cubicBezTo>
                  <a:cubicBezTo>
                    <a:pt x="610" y="149"/>
                    <a:pt x="610" y="148"/>
                    <a:pt x="610" y="147"/>
                  </a:cubicBezTo>
                  <a:cubicBezTo>
                    <a:pt x="611" y="147"/>
                    <a:pt x="611" y="147"/>
                    <a:pt x="611" y="147"/>
                  </a:cubicBezTo>
                  <a:cubicBezTo>
                    <a:pt x="610" y="146"/>
                    <a:pt x="610" y="146"/>
                    <a:pt x="610" y="146"/>
                  </a:cubicBezTo>
                  <a:cubicBezTo>
                    <a:pt x="610" y="144"/>
                    <a:pt x="612" y="142"/>
                    <a:pt x="612" y="142"/>
                  </a:cubicBezTo>
                  <a:cubicBezTo>
                    <a:pt x="612" y="141"/>
                    <a:pt x="612" y="141"/>
                    <a:pt x="613" y="141"/>
                  </a:cubicBezTo>
                  <a:cubicBezTo>
                    <a:pt x="615" y="142"/>
                    <a:pt x="616" y="143"/>
                    <a:pt x="619" y="145"/>
                  </a:cubicBezTo>
                  <a:cubicBezTo>
                    <a:pt x="621" y="145"/>
                    <a:pt x="621" y="144"/>
                    <a:pt x="623" y="144"/>
                  </a:cubicBezTo>
                  <a:cubicBezTo>
                    <a:pt x="623" y="142"/>
                    <a:pt x="623" y="141"/>
                    <a:pt x="623" y="139"/>
                  </a:cubicBezTo>
                  <a:cubicBezTo>
                    <a:pt x="622" y="137"/>
                    <a:pt x="619" y="131"/>
                    <a:pt x="618" y="129"/>
                  </a:cubicBezTo>
                  <a:cubicBezTo>
                    <a:pt x="617" y="128"/>
                    <a:pt x="610" y="118"/>
                    <a:pt x="610" y="118"/>
                  </a:cubicBezTo>
                  <a:cubicBezTo>
                    <a:pt x="609" y="118"/>
                    <a:pt x="609" y="118"/>
                    <a:pt x="609" y="117"/>
                  </a:cubicBezTo>
                  <a:cubicBezTo>
                    <a:pt x="612" y="116"/>
                    <a:pt x="613" y="115"/>
                    <a:pt x="616" y="113"/>
                  </a:cubicBezTo>
                  <a:cubicBezTo>
                    <a:pt x="622" y="114"/>
                    <a:pt x="625" y="115"/>
                    <a:pt x="631" y="116"/>
                  </a:cubicBezTo>
                  <a:cubicBezTo>
                    <a:pt x="630" y="113"/>
                    <a:pt x="630" y="112"/>
                    <a:pt x="630" y="109"/>
                  </a:cubicBezTo>
                  <a:cubicBezTo>
                    <a:pt x="630" y="109"/>
                    <a:pt x="630" y="109"/>
                    <a:pt x="630" y="109"/>
                  </a:cubicBezTo>
                  <a:cubicBezTo>
                    <a:pt x="630" y="109"/>
                    <a:pt x="632" y="108"/>
                    <a:pt x="632" y="105"/>
                  </a:cubicBezTo>
                  <a:cubicBezTo>
                    <a:pt x="632" y="104"/>
                    <a:pt x="632" y="103"/>
                    <a:pt x="631" y="101"/>
                  </a:cubicBezTo>
                  <a:cubicBezTo>
                    <a:pt x="628" y="95"/>
                    <a:pt x="627" y="89"/>
                    <a:pt x="627" y="89"/>
                  </a:cubicBezTo>
                  <a:cubicBezTo>
                    <a:pt x="627" y="89"/>
                    <a:pt x="627" y="89"/>
                    <a:pt x="627" y="89"/>
                  </a:cubicBezTo>
                  <a:cubicBezTo>
                    <a:pt x="628" y="87"/>
                    <a:pt x="629" y="86"/>
                    <a:pt x="630" y="84"/>
                  </a:cubicBezTo>
                  <a:cubicBezTo>
                    <a:pt x="629" y="83"/>
                    <a:pt x="626" y="81"/>
                    <a:pt x="626" y="80"/>
                  </a:cubicBezTo>
                  <a:cubicBezTo>
                    <a:pt x="625" y="79"/>
                    <a:pt x="625" y="79"/>
                    <a:pt x="625" y="79"/>
                  </a:cubicBezTo>
                  <a:cubicBezTo>
                    <a:pt x="625" y="78"/>
                    <a:pt x="626" y="76"/>
                    <a:pt x="626" y="75"/>
                  </a:cubicBezTo>
                  <a:cubicBezTo>
                    <a:pt x="624" y="76"/>
                    <a:pt x="623" y="76"/>
                    <a:pt x="620" y="76"/>
                  </a:cubicBezTo>
                  <a:cubicBezTo>
                    <a:pt x="618" y="77"/>
                    <a:pt x="617" y="78"/>
                    <a:pt x="614" y="79"/>
                  </a:cubicBezTo>
                  <a:cubicBezTo>
                    <a:pt x="611" y="81"/>
                    <a:pt x="610" y="81"/>
                    <a:pt x="607" y="83"/>
                  </a:cubicBezTo>
                  <a:cubicBezTo>
                    <a:pt x="599" y="83"/>
                    <a:pt x="596" y="84"/>
                    <a:pt x="588" y="84"/>
                  </a:cubicBezTo>
                  <a:cubicBezTo>
                    <a:pt x="586" y="80"/>
                    <a:pt x="584" y="78"/>
                    <a:pt x="582" y="74"/>
                  </a:cubicBezTo>
                  <a:cubicBezTo>
                    <a:pt x="580" y="73"/>
                    <a:pt x="580" y="72"/>
                    <a:pt x="578" y="70"/>
                  </a:cubicBezTo>
                  <a:cubicBezTo>
                    <a:pt x="578" y="70"/>
                    <a:pt x="578" y="70"/>
                    <a:pt x="578" y="70"/>
                  </a:cubicBezTo>
                  <a:cubicBezTo>
                    <a:pt x="578" y="69"/>
                    <a:pt x="578" y="68"/>
                    <a:pt x="577" y="66"/>
                  </a:cubicBezTo>
                  <a:cubicBezTo>
                    <a:pt x="575" y="66"/>
                    <a:pt x="573" y="66"/>
                    <a:pt x="571" y="65"/>
                  </a:cubicBezTo>
                  <a:cubicBezTo>
                    <a:pt x="566" y="62"/>
                    <a:pt x="564" y="61"/>
                    <a:pt x="560" y="58"/>
                  </a:cubicBezTo>
                  <a:cubicBezTo>
                    <a:pt x="557" y="58"/>
                    <a:pt x="555" y="58"/>
                    <a:pt x="552" y="58"/>
                  </a:cubicBezTo>
                  <a:cubicBezTo>
                    <a:pt x="552" y="58"/>
                    <a:pt x="552" y="58"/>
                    <a:pt x="552" y="58"/>
                  </a:cubicBezTo>
                  <a:cubicBezTo>
                    <a:pt x="552" y="58"/>
                    <a:pt x="541" y="55"/>
                    <a:pt x="538" y="53"/>
                  </a:cubicBezTo>
                  <a:cubicBezTo>
                    <a:pt x="538" y="53"/>
                    <a:pt x="537" y="53"/>
                    <a:pt x="537" y="52"/>
                  </a:cubicBezTo>
                  <a:cubicBezTo>
                    <a:pt x="537" y="52"/>
                    <a:pt x="536" y="51"/>
                    <a:pt x="535" y="49"/>
                  </a:cubicBezTo>
                  <a:cubicBezTo>
                    <a:pt x="534" y="48"/>
                    <a:pt x="534" y="48"/>
                    <a:pt x="533" y="47"/>
                  </a:cubicBezTo>
                  <a:cubicBezTo>
                    <a:pt x="532" y="47"/>
                    <a:pt x="530" y="46"/>
                    <a:pt x="527" y="43"/>
                  </a:cubicBezTo>
                  <a:cubicBezTo>
                    <a:pt x="524" y="40"/>
                    <a:pt x="519" y="38"/>
                    <a:pt x="514" y="30"/>
                  </a:cubicBezTo>
                  <a:cubicBezTo>
                    <a:pt x="511" y="26"/>
                    <a:pt x="510" y="25"/>
                    <a:pt x="508" y="24"/>
                  </a:cubicBezTo>
                  <a:cubicBezTo>
                    <a:pt x="507" y="23"/>
                    <a:pt x="505" y="23"/>
                    <a:pt x="503" y="20"/>
                  </a:cubicBezTo>
                  <a:cubicBezTo>
                    <a:pt x="500" y="16"/>
                    <a:pt x="497" y="17"/>
                    <a:pt x="491" y="12"/>
                  </a:cubicBezTo>
                  <a:cubicBezTo>
                    <a:pt x="487" y="8"/>
                    <a:pt x="485" y="7"/>
                    <a:pt x="484" y="6"/>
                  </a:cubicBezTo>
                  <a:cubicBezTo>
                    <a:pt x="482" y="7"/>
                    <a:pt x="481" y="7"/>
                    <a:pt x="479" y="8"/>
                  </a:cubicBezTo>
                  <a:cubicBezTo>
                    <a:pt x="479" y="8"/>
                    <a:pt x="479" y="8"/>
                    <a:pt x="479" y="8"/>
                  </a:cubicBezTo>
                  <a:cubicBezTo>
                    <a:pt x="479" y="8"/>
                    <a:pt x="470" y="5"/>
                    <a:pt x="467" y="2"/>
                  </a:cubicBezTo>
                  <a:cubicBezTo>
                    <a:pt x="466" y="1"/>
                    <a:pt x="465" y="1"/>
                    <a:pt x="463" y="1"/>
                  </a:cubicBezTo>
                  <a:cubicBezTo>
                    <a:pt x="460" y="1"/>
                    <a:pt x="456" y="1"/>
                    <a:pt x="451" y="1"/>
                  </a:cubicBezTo>
                  <a:cubicBezTo>
                    <a:pt x="445" y="0"/>
                    <a:pt x="439" y="3"/>
                    <a:pt x="438" y="4"/>
                  </a:cubicBezTo>
                  <a:cubicBezTo>
                    <a:pt x="437" y="6"/>
                    <a:pt x="436" y="7"/>
                    <a:pt x="435" y="9"/>
                  </a:cubicBezTo>
                  <a:cubicBezTo>
                    <a:pt x="437" y="9"/>
                    <a:pt x="438" y="9"/>
                    <a:pt x="440" y="10"/>
                  </a:cubicBezTo>
                  <a:cubicBezTo>
                    <a:pt x="441" y="10"/>
                    <a:pt x="441" y="10"/>
                    <a:pt x="441" y="10"/>
                  </a:cubicBezTo>
                  <a:cubicBezTo>
                    <a:pt x="442" y="11"/>
                    <a:pt x="443" y="12"/>
                    <a:pt x="444" y="13"/>
                  </a:cubicBezTo>
                  <a:cubicBezTo>
                    <a:pt x="444" y="13"/>
                    <a:pt x="444" y="13"/>
                    <a:pt x="444" y="13"/>
                  </a:cubicBezTo>
                  <a:cubicBezTo>
                    <a:pt x="444" y="13"/>
                    <a:pt x="445" y="15"/>
                    <a:pt x="447" y="18"/>
                  </a:cubicBezTo>
                  <a:cubicBezTo>
                    <a:pt x="448" y="18"/>
                    <a:pt x="448" y="19"/>
                    <a:pt x="448" y="20"/>
                  </a:cubicBezTo>
                  <a:cubicBezTo>
                    <a:pt x="448" y="23"/>
                    <a:pt x="444" y="23"/>
                    <a:pt x="444" y="24"/>
                  </a:cubicBezTo>
                  <a:cubicBezTo>
                    <a:pt x="444" y="24"/>
                    <a:pt x="444" y="24"/>
                    <a:pt x="444" y="24"/>
                  </a:cubicBezTo>
                  <a:cubicBezTo>
                    <a:pt x="444" y="25"/>
                    <a:pt x="444" y="27"/>
                    <a:pt x="444" y="27"/>
                  </a:cubicBezTo>
                  <a:cubicBezTo>
                    <a:pt x="444" y="27"/>
                    <a:pt x="444" y="27"/>
                    <a:pt x="444" y="27"/>
                  </a:cubicBezTo>
                  <a:cubicBezTo>
                    <a:pt x="444" y="27"/>
                    <a:pt x="444" y="27"/>
                    <a:pt x="444" y="27"/>
                  </a:cubicBezTo>
                  <a:cubicBezTo>
                    <a:pt x="444" y="28"/>
                    <a:pt x="444" y="29"/>
                    <a:pt x="444" y="30"/>
                  </a:cubicBezTo>
                  <a:cubicBezTo>
                    <a:pt x="444" y="31"/>
                    <a:pt x="443" y="35"/>
                    <a:pt x="443" y="36"/>
                  </a:cubicBezTo>
                  <a:cubicBezTo>
                    <a:pt x="443" y="36"/>
                    <a:pt x="443" y="37"/>
                    <a:pt x="443" y="37"/>
                  </a:cubicBezTo>
                  <a:cubicBezTo>
                    <a:pt x="444" y="37"/>
                    <a:pt x="444" y="38"/>
                    <a:pt x="445" y="39"/>
                  </a:cubicBezTo>
                  <a:cubicBezTo>
                    <a:pt x="446" y="40"/>
                    <a:pt x="447" y="41"/>
                    <a:pt x="447" y="42"/>
                  </a:cubicBezTo>
                  <a:cubicBezTo>
                    <a:pt x="447" y="43"/>
                    <a:pt x="447" y="43"/>
                    <a:pt x="447" y="43"/>
                  </a:cubicBezTo>
                  <a:cubicBezTo>
                    <a:pt x="445" y="44"/>
                    <a:pt x="441" y="45"/>
                    <a:pt x="440" y="45"/>
                  </a:cubicBezTo>
                  <a:cubicBezTo>
                    <a:pt x="438" y="47"/>
                    <a:pt x="438" y="48"/>
                    <a:pt x="436" y="51"/>
                  </a:cubicBezTo>
                  <a:cubicBezTo>
                    <a:pt x="436" y="50"/>
                    <a:pt x="436" y="50"/>
                    <a:pt x="435" y="50"/>
                  </a:cubicBezTo>
                  <a:cubicBezTo>
                    <a:pt x="434" y="50"/>
                    <a:pt x="433" y="49"/>
                    <a:pt x="431" y="49"/>
                  </a:cubicBezTo>
                  <a:cubicBezTo>
                    <a:pt x="429" y="48"/>
                    <a:pt x="427" y="48"/>
                    <a:pt x="425" y="47"/>
                  </a:cubicBezTo>
                  <a:cubicBezTo>
                    <a:pt x="423" y="46"/>
                    <a:pt x="423" y="46"/>
                    <a:pt x="422" y="45"/>
                  </a:cubicBezTo>
                  <a:cubicBezTo>
                    <a:pt x="421" y="51"/>
                    <a:pt x="421" y="54"/>
                    <a:pt x="421" y="59"/>
                  </a:cubicBezTo>
                  <a:cubicBezTo>
                    <a:pt x="421" y="61"/>
                    <a:pt x="422" y="61"/>
                    <a:pt x="422" y="63"/>
                  </a:cubicBezTo>
                  <a:cubicBezTo>
                    <a:pt x="422" y="63"/>
                    <a:pt x="422" y="63"/>
                    <a:pt x="422" y="63"/>
                  </a:cubicBezTo>
                  <a:cubicBezTo>
                    <a:pt x="421" y="64"/>
                    <a:pt x="421" y="64"/>
                    <a:pt x="421" y="65"/>
                  </a:cubicBezTo>
                  <a:cubicBezTo>
                    <a:pt x="423" y="67"/>
                    <a:pt x="424" y="68"/>
                    <a:pt x="426" y="70"/>
                  </a:cubicBezTo>
                  <a:cubicBezTo>
                    <a:pt x="427" y="69"/>
                    <a:pt x="432" y="68"/>
                    <a:pt x="434" y="68"/>
                  </a:cubicBezTo>
                  <a:cubicBezTo>
                    <a:pt x="434" y="68"/>
                    <a:pt x="435" y="68"/>
                    <a:pt x="435" y="68"/>
                  </a:cubicBezTo>
                  <a:cubicBezTo>
                    <a:pt x="437" y="68"/>
                    <a:pt x="440" y="70"/>
                    <a:pt x="441" y="71"/>
                  </a:cubicBezTo>
                  <a:cubicBezTo>
                    <a:pt x="442" y="70"/>
                    <a:pt x="445" y="68"/>
                    <a:pt x="448" y="67"/>
                  </a:cubicBezTo>
                  <a:cubicBezTo>
                    <a:pt x="449" y="67"/>
                    <a:pt x="450" y="67"/>
                    <a:pt x="451" y="67"/>
                  </a:cubicBezTo>
                  <a:cubicBezTo>
                    <a:pt x="455" y="67"/>
                    <a:pt x="457" y="71"/>
                    <a:pt x="458" y="71"/>
                  </a:cubicBezTo>
                  <a:cubicBezTo>
                    <a:pt x="460" y="72"/>
                    <a:pt x="468" y="76"/>
                    <a:pt x="470" y="78"/>
                  </a:cubicBezTo>
                  <a:cubicBezTo>
                    <a:pt x="471" y="80"/>
                    <a:pt x="477" y="85"/>
                    <a:pt x="477" y="85"/>
                  </a:cubicBezTo>
                  <a:cubicBezTo>
                    <a:pt x="477" y="85"/>
                    <a:pt x="477" y="85"/>
                    <a:pt x="477" y="85"/>
                  </a:cubicBezTo>
                  <a:cubicBezTo>
                    <a:pt x="477" y="86"/>
                    <a:pt x="477" y="86"/>
                    <a:pt x="477" y="86"/>
                  </a:cubicBezTo>
                  <a:cubicBezTo>
                    <a:pt x="477" y="86"/>
                    <a:pt x="477" y="87"/>
                    <a:pt x="476" y="88"/>
                  </a:cubicBezTo>
                  <a:cubicBezTo>
                    <a:pt x="475" y="88"/>
                    <a:pt x="473" y="89"/>
                    <a:pt x="471" y="89"/>
                  </a:cubicBezTo>
                  <a:cubicBezTo>
                    <a:pt x="470" y="89"/>
                    <a:pt x="470" y="88"/>
                    <a:pt x="469" y="88"/>
                  </a:cubicBezTo>
                  <a:cubicBezTo>
                    <a:pt x="465" y="88"/>
                    <a:pt x="464" y="87"/>
                    <a:pt x="463" y="86"/>
                  </a:cubicBezTo>
                  <a:cubicBezTo>
                    <a:pt x="461" y="86"/>
                    <a:pt x="458" y="87"/>
                    <a:pt x="456" y="88"/>
                  </a:cubicBezTo>
                  <a:cubicBezTo>
                    <a:pt x="455" y="88"/>
                    <a:pt x="454" y="88"/>
                    <a:pt x="454" y="88"/>
                  </a:cubicBezTo>
                  <a:cubicBezTo>
                    <a:pt x="453" y="88"/>
                    <a:pt x="452" y="88"/>
                    <a:pt x="452" y="88"/>
                  </a:cubicBezTo>
                  <a:cubicBezTo>
                    <a:pt x="451" y="88"/>
                    <a:pt x="451" y="89"/>
                    <a:pt x="450" y="90"/>
                  </a:cubicBezTo>
                  <a:cubicBezTo>
                    <a:pt x="450" y="90"/>
                    <a:pt x="450" y="90"/>
                    <a:pt x="450" y="90"/>
                  </a:cubicBezTo>
                  <a:cubicBezTo>
                    <a:pt x="450" y="90"/>
                    <a:pt x="448" y="90"/>
                    <a:pt x="446" y="90"/>
                  </a:cubicBezTo>
                  <a:cubicBezTo>
                    <a:pt x="445" y="91"/>
                    <a:pt x="443" y="91"/>
                    <a:pt x="443" y="91"/>
                  </a:cubicBezTo>
                  <a:cubicBezTo>
                    <a:pt x="443" y="91"/>
                    <a:pt x="443" y="91"/>
                    <a:pt x="443" y="92"/>
                  </a:cubicBezTo>
                  <a:cubicBezTo>
                    <a:pt x="443" y="93"/>
                    <a:pt x="443" y="97"/>
                    <a:pt x="443" y="97"/>
                  </a:cubicBezTo>
                  <a:cubicBezTo>
                    <a:pt x="443" y="97"/>
                    <a:pt x="443" y="97"/>
                    <a:pt x="443" y="97"/>
                  </a:cubicBezTo>
                  <a:cubicBezTo>
                    <a:pt x="443" y="98"/>
                    <a:pt x="443" y="98"/>
                    <a:pt x="442" y="98"/>
                  </a:cubicBezTo>
                  <a:cubicBezTo>
                    <a:pt x="442" y="98"/>
                    <a:pt x="438" y="101"/>
                    <a:pt x="434" y="102"/>
                  </a:cubicBezTo>
                  <a:cubicBezTo>
                    <a:pt x="432" y="103"/>
                    <a:pt x="430" y="103"/>
                    <a:pt x="428" y="103"/>
                  </a:cubicBezTo>
                  <a:cubicBezTo>
                    <a:pt x="428" y="103"/>
                    <a:pt x="427" y="103"/>
                    <a:pt x="427" y="103"/>
                  </a:cubicBezTo>
                  <a:cubicBezTo>
                    <a:pt x="426" y="104"/>
                    <a:pt x="423" y="107"/>
                    <a:pt x="421" y="108"/>
                  </a:cubicBezTo>
                  <a:cubicBezTo>
                    <a:pt x="420" y="109"/>
                    <a:pt x="419" y="109"/>
                    <a:pt x="418" y="109"/>
                  </a:cubicBezTo>
                  <a:cubicBezTo>
                    <a:pt x="415" y="109"/>
                    <a:pt x="410" y="107"/>
                    <a:pt x="408" y="106"/>
                  </a:cubicBezTo>
                  <a:cubicBezTo>
                    <a:pt x="406" y="104"/>
                    <a:pt x="404" y="104"/>
                    <a:pt x="402" y="104"/>
                  </a:cubicBezTo>
                  <a:cubicBezTo>
                    <a:pt x="401" y="104"/>
                    <a:pt x="401" y="104"/>
                    <a:pt x="399" y="104"/>
                  </a:cubicBezTo>
                  <a:cubicBezTo>
                    <a:pt x="399" y="104"/>
                    <a:pt x="398" y="105"/>
                    <a:pt x="398" y="107"/>
                  </a:cubicBezTo>
                  <a:cubicBezTo>
                    <a:pt x="398" y="108"/>
                    <a:pt x="398" y="110"/>
                    <a:pt x="399" y="111"/>
                  </a:cubicBezTo>
                  <a:cubicBezTo>
                    <a:pt x="403" y="114"/>
                    <a:pt x="405" y="116"/>
                    <a:pt x="410" y="119"/>
                  </a:cubicBezTo>
                  <a:cubicBezTo>
                    <a:pt x="406" y="122"/>
                    <a:pt x="405" y="123"/>
                    <a:pt x="402" y="125"/>
                  </a:cubicBezTo>
                  <a:cubicBezTo>
                    <a:pt x="400" y="128"/>
                    <a:pt x="399" y="129"/>
                    <a:pt x="397" y="132"/>
                  </a:cubicBezTo>
                  <a:cubicBezTo>
                    <a:pt x="395" y="133"/>
                    <a:pt x="393" y="133"/>
                    <a:pt x="391" y="134"/>
                  </a:cubicBezTo>
                  <a:cubicBezTo>
                    <a:pt x="389" y="135"/>
                    <a:pt x="388" y="135"/>
                    <a:pt x="386" y="136"/>
                  </a:cubicBezTo>
                  <a:cubicBezTo>
                    <a:pt x="386" y="136"/>
                    <a:pt x="386" y="136"/>
                    <a:pt x="386" y="136"/>
                  </a:cubicBezTo>
                  <a:cubicBezTo>
                    <a:pt x="382" y="136"/>
                    <a:pt x="373" y="136"/>
                    <a:pt x="369" y="136"/>
                  </a:cubicBezTo>
                  <a:cubicBezTo>
                    <a:pt x="365" y="135"/>
                    <a:pt x="354" y="139"/>
                    <a:pt x="354" y="140"/>
                  </a:cubicBezTo>
                  <a:cubicBezTo>
                    <a:pt x="352" y="141"/>
                    <a:pt x="350" y="142"/>
                    <a:pt x="348" y="143"/>
                  </a:cubicBezTo>
                  <a:cubicBezTo>
                    <a:pt x="345" y="144"/>
                    <a:pt x="343" y="145"/>
                    <a:pt x="343" y="145"/>
                  </a:cubicBezTo>
                  <a:cubicBezTo>
                    <a:pt x="342" y="145"/>
                    <a:pt x="342" y="146"/>
                    <a:pt x="341" y="146"/>
                  </a:cubicBezTo>
                  <a:cubicBezTo>
                    <a:pt x="341" y="146"/>
                    <a:pt x="341" y="146"/>
                    <a:pt x="341" y="146"/>
                  </a:cubicBezTo>
                  <a:cubicBezTo>
                    <a:pt x="338" y="145"/>
                    <a:pt x="335" y="143"/>
                    <a:pt x="334" y="141"/>
                  </a:cubicBezTo>
                  <a:cubicBezTo>
                    <a:pt x="334" y="141"/>
                    <a:pt x="334" y="141"/>
                    <a:pt x="334" y="141"/>
                  </a:cubicBezTo>
                  <a:cubicBezTo>
                    <a:pt x="333" y="141"/>
                    <a:pt x="331" y="142"/>
                    <a:pt x="329" y="142"/>
                  </a:cubicBezTo>
                  <a:cubicBezTo>
                    <a:pt x="329" y="142"/>
                    <a:pt x="329" y="142"/>
                    <a:pt x="329" y="142"/>
                  </a:cubicBezTo>
                  <a:cubicBezTo>
                    <a:pt x="326" y="141"/>
                    <a:pt x="319" y="139"/>
                    <a:pt x="313" y="138"/>
                  </a:cubicBezTo>
                  <a:cubicBezTo>
                    <a:pt x="307" y="137"/>
                    <a:pt x="303" y="135"/>
                    <a:pt x="302" y="131"/>
                  </a:cubicBezTo>
                  <a:cubicBezTo>
                    <a:pt x="301" y="130"/>
                    <a:pt x="301" y="130"/>
                    <a:pt x="300" y="130"/>
                  </a:cubicBezTo>
                  <a:cubicBezTo>
                    <a:pt x="298" y="130"/>
                    <a:pt x="296" y="130"/>
                    <a:pt x="294" y="130"/>
                  </a:cubicBezTo>
                  <a:cubicBezTo>
                    <a:pt x="293" y="130"/>
                    <a:pt x="292" y="130"/>
                    <a:pt x="291" y="130"/>
                  </a:cubicBezTo>
                  <a:cubicBezTo>
                    <a:pt x="290" y="129"/>
                    <a:pt x="288" y="129"/>
                    <a:pt x="286" y="129"/>
                  </a:cubicBezTo>
                  <a:cubicBezTo>
                    <a:pt x="283" y="129"/>
                    <a:pt x="280" y="129"/>
                    <a:pt x="280" y="129"/>
                  </a:cubicBezTo>
                  <a:cubicBezTo>
                    <a:pt x="280" y="129"/>
                    <a:pt x="278" y="129"/>
                    <a:pt x="276" y="129"/>
                  </a:cubicBezTo>
                  <a:cubicBezTo>
                    <a:pt x="274" y="129"/>
                    <a:pt x="271" y="128"/>
                    <a:pt x="269" y="128"/>
                  </a:cubicBezTo>
                  <a:cubicBezTo>
                    <a:pt x="264" y="127"/>
                    <a:pt x="256" y="127"/>
                    <a:pt x="252" y="126"/>
                  </a:cubicBezTo>
                  <a:cubicBezTo>
                    <a:pt x="248" y="125"/>
                    <a:pt x="242" y="126"/>
                    <a:pt x="237" y="123"/>
                  </a:cubicBezTo>
                  <a:cubicBezTo>
                    <a:pt x="233" y="120"/>
                    <a:pt x="231" y="119"/>
                    <a:pt x="228" y="114"/>
                  </a:cubicBezTo>
                  <a:cubicBezTo>
                    <a:pt x="226" y="111"/>
                    <a:pt x="225" y="110"/>
                    <a:pt x="224" y="109"/>
                  </a:cubicBezTo>
                  <a:cubicBezTo>
                    <a:pt x="223" y="108"/>
                    <a:pt x="222" y="108"/>
                    <a:pt x="222" y="108"/>
                  </a:cubicBezTo>
                  <a:cubicBezTo>
                    <a:pt x="222" y="108"/>
                    <a:pt x="222" y="108"/>
                    <a:pt x="222" y="108"/>
                  </a:cubicBezTo>
                  <a:cubicBezTo>
                    <a:pt x="222" y="108"/>
                    <a:pt x="222" y="108"/>
                    <a:pt x="222" y="107"/>
                  </a:cubicBezTo>
                  <a:cubicBezTo>
                    <a:pt x="221" y="106"/>
                    <a:pt x="221" y="106"/>
                    <a:pt x="221" y="105"/>
                  </a:cubicBezTo>
                  <a:cubicBezTo>
                    <a:pt x="220" y="105"/>
                    <a:pt x="219" y="105"/>
                    <a:pt x="217" y="105"/>
                  </a:cubicBezTo>
                  <a:cubicBezTo>
                    <a:pt x="216" y="105"/>
                    <a:pt x="215" y="104"/>
                    <a:pt x="213" y="103"/>
                  </a:cubicBezTo>
                  <a:cubicBezTo>
                    <a:pt x="211" y="102"/>
                    <a:pt x="208" y="101"/>
                    <a:pt x="206" y="99"/>
                  </a:cubicBezTo>
                  <a:cubicBezTo>
                    <a:pt x="204" y="97"/>
                    <a:pt x="199" y="96"/>
                    <a:pt x="195" y="96"/>
                  </a:cubicBezTo>
                  <a:cubicBezTo>
                    <a:pt x="195" y="96"/>
                    <a:pt x="194" y="96"/>
                    <a:pt x="194" y="96"/>
                  </a:cubicBezTo>
                  <a:cubicBezTo>
                    <a:pt x="194" y="96"/>
                    <a:pt x="193" y="96"/>
                    <a:pt x="193" y="96"/>
                  </a:cubicBezTo>
                  <a:cubicBezTo>
                    <a:pt x="189" y="96"/>
                    <a:pt x="182" y="92"/>
                    <a:pt x="176" y="92"/>
                  </a:cubicBezTo>
                  <a:cubicBezTo>
                    <a:pt x="169" y="92"/>
                    <a:pt x="166" y="90"/>
                    <a:pt x="163" y="86"/>
                  </a:cubicBezTo>
                  <a:cubicBezTo>
                    <a:pt x="162" y="85"/>
                    <a:pt x="162" y="83"/>
                    <a:pt x="162" y="82"/>
                  </a:cubicBezTo>
                  <a:cubicBezTo>
                    <a:pt x="162" y="81"/>
                    <a:pt x="163" y="80"/>
                    <a:pt x="163" y="79"/>
                  </a:cubicBezTo>
                  <a:cubicBezTo>
                    <a:pt x="163" y="78"/>
                    <a:pt x="161" y="76"/>
                    <a:pt x="161" y="72"/>
                  </a:cubicBezTo>
                  <a:cubicBezTo>
                    <a:pt x="160" y="69"/>
                    <a:pt x="160" y="69"/>
                    <a:pt x="160" y="69"/>
                  </a:cubicBezTo>
                  <a:cubicBezTo>
                    <a:pt x="159" y="69"/>
                    <a:pt x="158" y="68"/>
                    <a:pt x="156" y="66"/>
                  </a:cubicBezTo>
                  <a:cubicBezTo>
                    <a:pt x="154" y="63"/>
                    <a:pt x="151" y="61"/>
                    <a:pt x="149" y="59"/>
                  </a:cubicBezTo>
                  <a:cubicBezTo>
                    <a:pt x="147" y="57"/>
                    <a:pt x="141" y="56"/>
                    <a:pt x="141" y="56"/>
                  </a:cubicBezTo>
                  <a:cubicBezTo>
                    <a:pt x="141" y="56"/>
                    <a:pt x="141" y="56"/>
                    <a:pt x="141" y="56"/>
                  </a:cubicBezTo>
                  <a:cubicBezTo>
                    <a:pt x="141" y="56"/>
                    <a:pt x="141" y="56"/>
                    <a:pt x="141" y="56"/>
                  </a:cubicBezTo>
                  <a:cubicBezTo>
                    <a:pt x="140" y="55"/>
                    <a:pt x="139" y="55"/>
                    <a:pt x="138" y="54"/>
                  </a:cubicBezTo>
                  <a:cubicBezTo>
                    <a:pt x="135" y="53"/>
                    <a:pt x="133" y="53"/>
                    <a:pt x="130" y="53"/>
                  </a:cubicBezTo>
                  <a:cubicBezTo>
                    <a:pt x="128" y="51"/>
                    <a:pt x="126" y="50"/>
                    <a:pt x="124" y="48"/>
                  </a:cubicBezTo>
                  <a:cubicBezTo>
                    <a:pt x="124" y="48"/>
                    <a:pt x="121" y="47"/>
                    <a:pt x="119" y="45"/>
                  </a:cubicBezTo>
                  <a:cubicBezTo>
                    <a:pt x="117" y="44"/>
                    <a:pt x="116" y="43"/>
                    <a:pt x="114" y="42"/>
                  </a:cubicBezTo>
                  <a:cubicBezTo>
                    <a:pt x="114" y="41"/>
                    <a:pt x="114" y="41"/>
                    <a:pt x="114" y="41"/>
                  </a:cubicBezTo>
                  <a:cubicBezTo>
                    <a:pt x="114" y="40"/>
                    <a:pt x="114" y="40"/>
                    <a:pt x="114" y="40"/>
                  </a:cubicBezTo>
                  <a:cubicBezTo>
                    <a:pt x="114" y="40"/>
                    <a:pt x="114" y="40"/>
                    <a:pt x="114" y="40"/>
                  </a:cubicBezTo>
                  <a:cubicBezTo>
                    <a:pt x="111" y="39"/>
                    <a:pt x="110" y="39"/>
                    <a:pt x="107" y="39"/>
                  </a:cubicBezTo>
                  <a:cubicBezTo>
                    <a:pt x="107" y="39"/>
                    <a:pt x="107" y="39"/>
                    <a:pt x="107" y="39"/>
                  </a:cubicBezTo>
                  <a:cubicBezTo>
                    <a:pt x="107" y="39"/>
                    <a:pt x="106" y="39"/>
                    <a:pt x="106" y="39"/>
                  </a:cubicBezTo>
                  <a:cubicBezTo>
                    <a:pt x="106" y="39"/>
                    <a:pt x="106" y="40"/>
                    <a:pt x="106" y="40"/>
                  </a:cubicBezTo>
                  <a:cubicBezTo>
                    <a:pt x="106" y="41"/>
                    <a:pt x="106" y="42"/>
                    <a:pt x="106" y="44"/>
                  </a:cubicBezTo>
                  <a:cubicBezTo>
                    <a:pt x="106" y="44"/>
                    <a:pt x="106" y="45"/>
                    <a:pt x="106" y="46"/>
                  </a:cubicBezTo>
                  <a:cubicBezTo>
                    <a:pt x="105" y="46"/>
                    <a:pt x="104" y="47"/>
                    <a:pt x="103" y="47"/>
                  </a:cubicBezTo>
                  <a:cubicBezTo>
                    <a:pt x="102" y="47"/>
                    <a:pt x="102" y="47"/>
                    <a:pt x="102" y="46"/>
                  </a:cubicBezTo>
                  <a:cubicBezTo>
                    <a:pt x="100" y="46"/>
                    <a:pt x="99" y="46"/>
                    <a:pt x="98" y="46"/>
                  </a:cubicBezTo>
                  <a:cubicBezTo>
                    <a:pt x="97" y="46"/>
                    <a:pt x="98" y="45"/>
                    <a:pt x="97" y="49"/>
                  </a:cubicBezTo>
                  <a:cubicBezTo>
                    <a:pt x="97" y="49"/>
                    <a:pt x="97" y="49"/>
                    <a:pt x="97" y="49"/>
                  </a:cubicBezTo>
                  <a:cubicBezTo>
                    <a:pt x="97" y="53"/>
                    <a:pt x="98" y="54"/>
                    <a:pt x="100" y="56"/>
                  </a:cubicBezTo>
                  <a:cubicBezTo>
                    <a:pt x="100" y="57"/>
                    <a:pt x="103" y="59"/>
                    <a:pt x="103" y="61"/>
                  </a:cubicBezTo>
                  <a:cubicBezTo>
                    <a:pt x="103" y="62"/>
                    <a:pt x="102" y="63"/>
                    <a:pt x="101" y="63"/>
                  </a:cubicBezTo>
                  <a:cubicBezTo>
                    <a:pt x="98" y="64"/>
                    <a:pt x="99" y="66"/>
                    <a:pt x="95" y="67"/>
                  </a:cubicBezTo>
                  <a:cubicBezTo>
                    <a:pt x="94" y="67"/>
                    <a:pt x="94" y="66"/>
                    <a:pt x="93" y="66"/>
                  </a:cubicBezTo>
                  <a:cubicBezTo>
                    <a:pt x="89" y="63"/>
                    <a:pt x="89" y="64"/>
                    <a:pt x="83" y="63"/>
                  </a:cubicBezTo>
                  <a:cubicBezTo>
                    <a:pt x="79" y="63"/>
                    <a:pt x="76" y="62"/>
                    <a:pt x="74" y="61"/>
                  </a:cubicBezTo>
                  <a:cubicBezTo>
                    <a:pt x="74" y="69"/>
                    <a:pt x="74" y="72"/>
                    <a:pt x="74" y="80"/>
                  </a:cubicBezTo>
                  <a:cubicBezTo>
                    <a:pt x="75" y="80"/>
                    <a:pt x="78" y="81"/>
                    <a:pt x="78" y="83"/>
                  </a:cubicBezTo>
                  <a:cubicBezTo>
                    <a:pt x="78" y="84"/>
                    <a:pt x="78" y="84"/>
                    <a:pt x="78" y="84"/>
                  </a:cubicBezTo>
                  <a:cubicBezTo>
                    <a:pt x="77" y="87"/>
                    <a:pt x="74" y="88"/>
                    <a:pt x="72" y="88"/>
                  </a:cubicBezTo>
                  <a:cubicBezTo>
                    <a:pt x="70" y="88"/>
                    <a:pt x="68" y="86"/>
                    <a:pt x="67" y="85"/>
                  </a:cubicBezTo>
                  <a:cubicBezTo>
                    <a:pt x="65" y="85"/>
                    <a:pt x="62" y="86"/>
                    <a:pt x="59" y="86"/>
                  </a:cubicBezTo>
                  <a:cubicBezTo>
                    <a:pt x="56" y="87"/>
                    <a:pt x="52" y="88"/>
                    <a:pt x="51" y="88"/>
                  </a:cubicBezTo>
                  <a:cubicBezTo>
                    <a:pt x="53" y="90"/>
                    <a:pt x="56" y="90"/>
                    <a:pt x="56" y="90"/>
                  </a:cubicBezTo>
                  <a:cubicBezTo>
                    <a:pt x="56" y="90"/>
                    <a:pt x="56" y="90"/>
                    <a:pt x="57" y="90"/>
                  </a:cubicBezTo>
                  <a:cubicBezTo>
                    <a:pt x="57" y="90"/>
                    <a:pt x="57" y="91"/>
                    <a:pt x="57" y="91"/>
                  </a:cubicBezTo>
                  <a:cubicBezTo>
                    <a:pt x="57" y="91"/>
                    <a:pt x="57" y="98"/>
                    <a:pt x="59" y="100"/>
                  </a:cubicBezTo>
                  <a:cubicBezTo>
                    <a:pt x="61" y="102"/>
                    <a:pt x="62" y="103"/>
                    <a:pt x="64" y="106"/>
                  </a:cubicBezTo>
                  <a:cubicBezTo>
                    <a:pt x="65" y="108"/>
                    <a:pt x="65" y="112"/>
                    <a:pt x="65" y="112"/>
                  </a:cubicBezTo>
                  <a:cubicBezTo>
                    <a:pt x="65" y="112"/>
                    <a:pt x="65" y="112"/>
                    <a:pt x="65" y="113"/>
                  </a:cubicBezTo>
                  <a:cubicBezTo>
                    <a:pt x="65" y="113"/>
                    <a:pt x="65" y="113"/>
                    <a:pt x="64" y="113"/>
                  </a:cubicBezTo>
                  <a:cubicBezTo>
                    <a:pt x="64" y="113"/>
                    <a:pt x="63" y="113"/>
                    <a:pt x="63" y="113"/>
                  </a:cubicBezTo>
                  <a:cubicBezTo>
                    <a:pt x="63" y="114"/>
                    <a:pt x="64" y="114"/>
                    <a:pt x="64" y="115"/>
                  </a:cubicBezTo>
                  <a:cubicBezTo>
                    <a:pt x="64" y="115"/>
                    <a:pt x="64" y="115"/>
                    <a:pt x="64" y="115"/>
                  </a:cubicBezTo>
                  <a:cubicBezTo>
                    <a:pt x="64" y="115"/>
                    <a:pt x="62" y="118"/>
                    <a:pt x="62" y="119"/>
                  </a:cubicBezTo>
                  <a:cubicBezTo>
                    <a:pt x="62" y="120"/>
                    <a:pt x="62" y="120"/>
                    <a:pt x="62" y="120"/>
                  </a:cubicBezTo>
                  <a:cubicBezTo>
                    <a:pt x="62" y="120"/>
                    <a:pt x="62" y="120"/>
                    <a:pt x="62" y="120"/>
                  </a:cubicBezTo>
                  <a:cubicBezTo>
                    <a:pt x="62" y="121"/>
                    <a:pt x="63" y="121"/>
                    <a:pt x="63" y="121"/>
                  </a:cubicBezTo>
                  <a:cubicBezTo>
                    <a:pt x="63" y="121"/>
                    <a:pt x="63" y="121"/>
                    <a:pt x="63" y="121"/>
                  </a:cubicBezTo>
                  <a:cubicBezTo>
                    <a:pt x="63" y="121"/>
                    <a:pt x="63" y="121"/>
                    <a:pt x="63" y="122"/>
                  </a:cubicBezTo>
                  <a:cubicBezTo>
                    <a:pt x="64" y="123"/>
                    <a:pt x="64" y="125"/>
                    <a:pt x="64" y="125"/>
                  </a:cubicBezTo>
                  <a:cubicBezTo>
                    <a:pt x="65" y="125"/>
                    <a:pt x="65" y="125"/>
                    <a:pt x="65" y="125"/>
                  </a:cubicBezTo>
                  <a:cubicBezTo>
                    <a:pt x="64" y="126"/>
                    <a:pt x="64" y="126"/>
                    <a:pt x="64" y="126"/>
                  </a:cubicBezTo>
                  <a:cubicBezTo>
                    <a:pt x="64" y="126"/>
                    <a:pt x="62" y="127"/>
                    <a:pt x="61" y="128"/>
                  </a:cubicBezTo>
                  <a:cubicBezTo>
                    <a:pt x="59" y="129"/>
                    <a:pt x="58" y="130"/>
                    <a:pt x="56" y="130"/>
                  </a:cubicBezTo>
                  <a:cubicBezTo>
                    <a:pt x="56" y="130"/>
                    <a:pt x="56" y="130"/>
                    <a:pt x="56" y="130"/>
                  </a:cubicBezTo>
                  <a:cubicBezTo>
                    <a:pt x="56" y="130"/>
                    <a:pt x="56" y="130"/>
                    <a:pt x="56" y="131"/>
                  </a:cubicBezTo>
                  <a:cubicBezTo>
                    <a:pt x="55" y="131"/>
                    <a:pt x="54" y="131"/>
                    <a:pt x="53" y="132"/>
                  </a:cubicBezTo>
                  <a:cubicBezTo>
                    <a:pt x="52" y="133"/>
                    <a:pt x="50" y="134"/>
                    <a:pt x="48" y="134"/>
                  </a:cubicBezTo>
                  <a:cubicBezTo>
                    <a:pt x="46" y="134"/>
                    <a:pt x="39" y="138"/>
                    <a:pt x="39" y="138"/>
                  </a:cubicBezTo>
                  <a:cubicBezTo>
                    <a:pt x="39" y="138"/>
                    <a:pt x="39" y="138"/>
                    <a:pt x="39" y="138"/>
                  </a:cubicBezTo>
                  <a:cubicBezTo>
                    <a:pt x="39" y="138"/>
                    <a:pt x="38" y="138"/>
                    <a:pt x="38" y="138"/>
                  </a:cubicBezTo>
                  <a:cubicBezTo>
                    <a:pt x="38" y="138"/>
                    <a:pt x="38" y="138"/>
                    <a:pt x="37" y="138"/>
                  </a:cubicBezTo>
                  <a:cubicBezTo>
                    <a:pt x="35" y="138"/>
                    <a:pt x="32" y="139"/>
                    <a:pt x="31" y="139"/>
                  </a:cubicBezTo>
                  <a:cubicBezTo>
                    <a:pt x="31" y="140"/>
                    <a:pt x="30" y="144"/>
                    <a:pt x="29" y="146"/>
                  </a:cubicBezTo>
                  <a:cubicBezTo>
                    <a:pt x="27" y="147"/>
                    <a:pt x="24" y="147"/>
                    <a:pt x="22" y="147"/>
                  </a:cubicBezTo>
                  <a:cubicBezTo>
                    <a:pt x="21" y="147"/>
                    <a:pt x="20" y="148"/>
                    <a:pt x="18" y="148"/>
                  </a:cubicBezTo>
                  <a:cubicBezTo>
                    <a:pt x="18" y="148"/>
                    <a:pt x="17" y="147"/>
                    <a:pt x="17" y="147"/>
                  </a:cubicBezTo>
                  <a:cubicBezTo>
                    <a:pt x="17" y="146"/>
                    <a:pt x="16" y="145"/>
                    <a:pt x="15" y="144"/>
                  </a:cubicBezTo>
                  <a:cubicBezTo>
                    <a:pt x="13" y="144"/>
                    <a:pt x="11" y="144"/>
                    <a:pt x="9" y="144"/>
                  </a:cubicBezTo>
                  <a:cubicBezTo>
                    <a:pt x="8" y="144"/>
                    <a:pt x="7" y="145"/>
                    <a:pt x="6" y="146"/>
                  </a:cubicBezTo>
                  <a:cubicBezTo>
                    <a:pt x="4" y="148"/>
                    <a:pt x="2" y="149"/>
                    <a:pt x="2" y="150"/>
                  </a:cubicBezTo>
                  <a:cubicBezTo>
                    <a:pt x="1" y="152"/>
                    <a:pt x="1" y="153"/>
                    <a:pt x="1" y="154"/>
                  </a:cubicBezTo>
                  <a:cubicBezTo>
                    <a:pt x="1" y="156"/>
                    <a:pt x="1" y="156"/>
                    <a:pt x="1" y="156"/>
                  </a:cubicBezTo>
                  <a:cubicBezTo>
                    <a:pt x="1" y="157"/>
                    <a:pt x="1" y="157"/>
                    <a:pt x="1" y="157"/>
                  </a:cubicBezTo>
                  <a:cubicBezTo>
                    <a:pt x="1" y="157"/>
                    <a:pt x="1" y="157"/>
                    <a:pt x="1" y="157"/>
                  </a:cubicBezTo>
                  <a:cubicBezTo>
                    <a:pt x="0" y="158"/>
                    <a:pt x="0" y="158"/>
                    <a:pt x="0" y="158"/>
                  </a:cubicBezTo>
                  <a:cubicBezTo>
                    <a:pt x="1" y="160"/>
                    <a:pt x="1" y="160"/>
                    <a:pt x="2" y="161"/>
                  </a:cubicBezTo>
                  <a:cubicBezTo>
                    <a:pt x="2" y="162"/>
                    <a:pt x="2" y="162"/>
                    <a:pt x="2" y="162"/>
                  </a:cubicBezTo>
                  <a:cubicBezTo>
                    <a:pt x="2" y="163"/>
                    <a:pt x="2" y="164"/>
                    <a:pt x="1" y="165"/>
                  </a:cubicBezTo>
                  <a:cubicBezTo>
                    <a:pt x="2" y="166"/>
                    <a:pt x="3" y="166"/>
                    <a:pt x="3" y="167"/>
                  </a:cubicBezTo>
                  <a:cubicBezTo>
                    <a:pt x="4" y="166"/>
                    <a:pt x="5" y="165"/>
                    <a:pt x="6" y="164"/>
                  </a:cubicBezTo>
                  <a:cubicBezTo>
                    <a:pt x="10" y="166"/>
                    <a:pt x="12" y="167"/>
                    <a:pt x="16" y="169"/>
                  </a:cubicBezTo>
                  <a:cubicBezTo>
                    <a:pt x="16" y="170"/>
                    <a:pt x="15" y="170"/>
                    <a:pt x="15" y="170"/>
                  </a:cubicBezTo>
                  <a:cubicBezTo>
                    <a:pt x="15" y="172"/>
                    <a:pt x="15" y="172"/>
                    <a:pt x="14" y="174"/>
                  </a:cubicBezTo>
                  <a:cubicBezTo>
                    <a:pt x="16" y="176"/>
                    <a:pt x="17" y="177"/>
                    <a:pt x="18" y="179"/>
                  </a:cubicBezTo>
                  <a:cubicBezTo>
                    <a:pt x="21" y="181"/>
                    <a:pt x="22" y="183"/>
                    <a:pt x="24" y="185"/>
                  </a:cubicBezTo>
                  <a:cubicBezTo>
                    <a:pt x="23" y="185"/>
                    <a:pt x="22" y="185"/>
                    <a:pt x="22" y="185"/>
                  </a:cubicBezTo>
                  <a:cubicBezTo>
                    <a:pt x="19" y="185"/>
                    <a:pt x="18" y="185"/>
                    <a:pt x="16" y="186"/>
                  </a:cubicBezTo>
                  <a:cubicBezTo>
                    <a:pt x="16" y="186"/>
                    <a:pt x="16" y="186"/>
                    <a:pt x="16" y="186"/>
                  </a:cubicBezTo>
                  <a:cubicBezTo>
                    <a:pt x="16" y="186"/>
                    <a:pt x="16" y="186"/>
                    <a:pt x="16" y="186"/>
                  </a:cubicBezTo>
                  <a:cubicBezTo>
                    <a:pt x="19" y="187"/>
                    <a:pt x="20" y="187"/>
                    <a:pt x="23" y="187"/>
                  </a:cubicBezTo>
                  <a:cubicBezTo>
                    <a:pt x="25" y="189"/>
                    <a:pt x="26" y="189"/>
                    <a:pt x="27" y="190"/>
                  </a:cubicBezTo>
                  <a:cubicBezTo>
                    <a:pt x="28" y="190"/>
                    <a:pt x="29" y="190"/>
                    <a:pt x="30" y="190"/>
                  </a:cubicBezTo>
                  <a:cubicBezTo>
                    <a:pt x="32" y="192"/>
                    <a:pt x="33" y="193"/>
                    <a:pt x="35" y="195"/>
                  </a:cubicBezTo>
                  <a:cubicBezTo>
                    <a:pt x="35" y="196"/>
                    <a:pt x="35" y="196"/>
                    <a:pt x="35" y="196"/>
                  </a:cubicBezTo>
                  <a:cubicBezTo>
                    <a:pt x="36" y="198"/>
                    <a:pt x="36" y="199"/>
                    <a:pt x="36" y="200"/>
                  </a:cubicBezTo>
                  <a:cubicBezTo>
                    <a:pt x="37" y="201"/>
                    <a:pt x="37" y="202"/>
                    <a:pt x="38" y="203"/>
                  </a:cubicBezTo>
                  <a:cubicBezTo>
                    <a:pt x="39" y="203"/>
                    <a:pt x="40" y="202"/>
                    <a:pt x="41" y="202"/>
                  </a:cubicBezTo>
                  <a:cubicBezTo>
                    <a:pt x="41" y="202"/>
                    <a:pt x="41" y="202"/>
                    <a:pt x="41" y="202"/>
                  </a:cubicBezTo>
                  <a:cubicBezTo>
                    <a:pt x="42" y="203"/>
                    <a:pt x="43" y="203"/>
                    <a:pt x="44" y="203"/>
                  </a:cubicBezTo>
                  <a:cubicBezTo>
                    <a:pt x="46" y="205"/>
                    <a:pt x="47" y="205"/>
                    <a:pt x="49" y="207"/>
                  </a:cubicBezTo>
                  <a:cubicBezTo>
                    <a:pt x="51" y="208"/>
                    <a:pt x="52" y="208"/>
                    <a:pt x="55" y="209"/>
                  </a:cubicBezTo>
                  <a:cubicBezTo>
                    <a:pt x="56" y="209"/>
                    <a:pt x="57" y="209"/>
                    <a:pt x="59" y="210"/>
                  </a:cubicBezTo>
                  <a:cubicBezTo>
                    <a:pt x="60" y="208"/>
                    <a:pt x="61" y="208"/>
                    <a:pt x="63" y="206"/>
                  </a:cubicBezTo>
                  <a:cubicBezTo>
                    <a:pt x="65" y="205"/>
                    <a:pt x="67" y="205"/>
                    <a:pt x="69" y="204"/>
                  </a:cubicBezTo>
                  <a:cubicBezTo>
                    <a:pt x="72" y="204"/>
                    <a:pt x="73" y="204"/>
                    <a:pt x="75" y="203"/>
                  </a:cubicBezTo>
                  <a:cubicBezTo>
                    <a:pt x="75" y="204"/>
                    <a:pt x="76" y="204"/>
                    <a:pt x="76" y="204"/>
                  </a:cubicBezTo>
                  <a:cubicBezTo>
                    <a:pt x="76" y="204"/>
                    <a:pt x="82" y="207"/>
                    <a:pt x="83" y="208"/>
                  </a:cubicBezTo>
                  <a:cubicBezTo>
                    <a:pt x="84" y="208"/>
                    <a:pt x="87" y="209"/>
                    <a:pt x="87" y="209"/>
                  </a:cubicBezTo>
                  <a:cubicBezTo>
                    <a:pt x="87" y="209"/>
                    <a:pt x="87" y="209"/>
                    <a:pt x="88" y="210"/>
                  </a:cubicBezTo>
                  <a:cubicBezTo>
                    <a:pt x="87" y="212"/>
                    <a:pt x="87" y="214"/>
                    <a:pt x="86" y="217"/>
                  </a:cubicBezTo>
                  <a:cubicBezTo>
                    <a:pt x="86" y="219"/>
                    <a:pt x="86" y="220"/>
                    <a:pt x="85" y="221"/>
                  </a:cubicBezTo>
                  <a:cubicBezTo>
                    <a:pt x="85" y="222"/>
                    <a:pt x="85" y="222"/>
                    <a:pt x="85" y="222"/>
                  </a:cubicBezTo>
                  <a:cubicBezTo>
                    <a:pt x="84" y="223"/>
                    <a:pt x="84" y="223"/>
                    <a:pt x="83" y="224"/>
                  </a:cubicBezTo>
                  <a:cubicBezTo>
                    <a:pt x="82" y="227"/>
                    <a:pt x="81" y="228"/>
                    <a:pt x="79" y="230"/>
                  </a:cubicBezTo>
                  <a:cubicBezTo>
                    <a:pt x="78" y="230"/>
                    <a:pt x="77" y="230"/>
                    <a:pt x="76" y="230"/>
                  </a:cubicBezTo>
                  <a:cubicBezTo>
                    <a:pt x="76" y="233"/>
                    <a:pt x="76" y="234"/>
                    <a:pt x="76" y="236"/>
                  </a:cubicBezTo>
                  <a:cubicBezTo>
                    <a:pt x="77" y="237"/>
                    <a:pt x="78" y="238"/>
                    <a:pt x="79" y="239"/>
                  </a:cubicBezTo>
                  <a:cubicBezTo>
                    <a:pt x="81" y="239"/>
                    <a:pt x="81" y="239"/>
                    <a:pt x="82" y="240"/>
                  </a:cubicBezTo>
                  <a:cubicBezTo>
                    <a:pt x="84" y="242"/>
                    <a:pt x="85" y="243"/>
                    <a:pt x="86" y="246"/>
                  </a:cubicBezTo>
                  <a:cubicBezTo>
                    <a:pt x="85" y="248"/>
                    <a:pt x="84" y="249"/>
                    <a:pt x="83" y="251"/>
                  </a:cubicBezTo>
                  <a:cubicBezTo>
                    <a:pt x="82" y="251"/>
                    <a:pt x="82" y="251"/>
                    <a:pt x="82" y="251"/>
                  </a:cubicBezTo>
                  <a:cubicBezTo>
                    <a:pt x="81" y="251"/>
                    <a:pt x="80" y="251"/>
                    <a:pt x="79" y="252"/>
                  </a:cubicBezTo>
                  <a:cubicBezTo>
                    <a:pt x="79" y="252"/>
                    <a:pt x="79" y="252"/>
                    <a:pt x="79" y="252"/>
                  </a:cubicBezTo>
                  <a:cubicBezTo>
                    <a:pt x="78" y="251"/>
                    <a:pt x="77" y="251"/>
                    <a:pt x="75" y="251"/>
                  </a:cubicBezTo>
                  <a:cubicBezTo>
                    <a:pt x="75" y="250"/>
                    <a:pt x="75" y="250"/>
                    <a:pt x="75" y="250"/>
                  </a:cubicBezTo>
                  <a:cubicBezTo>
                    <a:pt x="75" y="249"/>
                    <a:pt x="75" y="249"/>
                    <a:pt x="75" y="248"/>
                  </a:cubicBezTo>
                  <a:cubicBezTo>
                    <a:pt x="75" y="249"/>
                    <a:pt x="75" y="249"/>
                    <a:pt x="74" y="249"/>
                  </a:cubicBezTo>
                  <a:cubicBezTo>
                    <a:pt x="75" y="251"/>
                    <a:pt x="76" y="252"/>
                    <a:pt x="77" y="254"/>
                  </a:cubicBezTo>
                  <a:cubicBezTo>
                    <a:pt x="78" y="256"/>
                    <a:pt x="79" y="258"/>
                    <a:pt x="80" y="260"/>
                  </a:cubicBezTo>
                  <a:cubicBezTo>
                    <a:pt x="80" y="261"/>
                    <a:pt x="80" y="261"/>
                    <a:pt x="80" y="261"/>
                  </a:cubicBezTo>
                  <a:cubicBezTo>
                    <a:pt x="80" y="261"/>
                    <a:pt x="80" y="262"/>
                    <a:pt x="80" y="262"/>
                  </a:cubicBezTo>
                  <a:cubicBezTo>
                    <a:pt x="82" y="262"/>
                    <a:pt x="83" y="262"/>
                    <a:pt x="84" y="263"/>
                  </a:cubicBezTo>
                  <a:cubicBezTo>
                    <a:pt x="86" y="264"/>
                    <a:pt x="87" y="265"/>
                    <a:pt x="89" y="266"/>
                  </a:cubicBezTo>
                  <a:cubicBezTo>
                    <a:pt x="90" y="267"/>
                    <a:pt x="91" y="268"/>
                    <a:pt x="93" y="269"/>
                  </a:cubicBezTo>
                  <a:cubicBezTo>
                    <a:pt x="95" y="270"/>
                    <a:pt x="96" y="271"/>
                    <a:pt x="98" y="272"/>
                  </a:cubicBezTo>
                  <a:cubicBezTo>
                    <a:pt x="99" y="273"/>
                    <a:pt x="99" y="274"/>
                    <a:pt x="101" y="276"/>
                  </a:cubicBezTo>
                  <a:cubicBezTo>
                    <a:pt x="103" y="277"/>
                    <a:pt x="104" y="278"/>
                    <a:pt x="107" y="280"/>
                  </a:cubicBezTo>
                  <a:cubicBezTo>
                    <a:pt x="108" y="280"/>
                    <a:pt x="109" y="280"/>
                    <a:pt x="110" y="281"/>
                  </a:cubicBezTo>
                  <a:cubicBezTo>
                    <a:pt x="110" y="279"/>
                    <a:pt x="110" y="278"/>
                    <a:pt x="110" y="276"/>
                  </a:cubicBezTo>
                  <a:cubicBezTo>
                    <a:pt x="114" y="277"/>
                    <a:pt x="115" y="277"/>
                    <a:pt x="119" y="277"/>
                  </a:cubicBezTo>
                  <a:cubicBezTo>
                    <a:pt x="121" y="279"/>
                    <a:pt x="122" y="280"/>
                    <a:pt x="124" y="282"/>
                  </a:cubicBezTo>
                  <a:cubicBezTo>
                    <a:pt x="126" y="283"/>
                    <a:pt x="127" y="284"/>
                    <a:pt x="128" y="285"/>
                  </a:cubicBezTo>
                  <a:cubicBezTo>
                    <a:pt x="131" y="286"/>
                    <a:pt x="133" y="287"/>
                    <a:pt x="136" y="288"/>
                  </a:cubicBezTo>
                  <a:cubicBezTo>
                    <a:pt x="137" y="290"/>
                    <a:pt x="138" y="291"/>
                    <a:pt x="139" y="292"/>
                  </a:cubicBezTo>
                  <a:cubicBezTo>
                    <a:pt x="141" y="292"/>
                    <a:pt x="142" y="292"/>
                    <a:pt x="144" y="292"/>
                  </a:cubicBezTo>
                  <a:cubicBezTo>
                    <a:pt x="146" y="294"/>
                    <a:pt x="147" y="295"/>
                    <a:pt x="149" y="297"/>
                  </a:cubicBezTo>
                  <a:cubicBezTo>
                    <a:pt x="151" y="299"/>
                    <a:pt x="152" y="299"/>
                    <a:pt x="154" y="301"/>
                  </a:cubicBezTo>
                  <a:cubicBezTo>
                    <a:pt x="155" y="301"/>
                    <a:pt x="156" y="301"/>
                    <a:pt x="157" y="300"/>
                  </a:cubicBezTo>
                  <a:cubicBezTo>
                    <a:pt x="157" y="300"/>
                    <a:pt x="157" y="300"/>
                    <a:pt x="157" y="301"/>
                  </a:cubicBezTo>
                  <a:cubicBezTo>
                    <a:pt x="157" y="301"/>
                    <a:pt x="160" y="301"/>
                    <a:pt x="160" y="303"/>
                  </a:cubicBezTo>
                  <a:cubicBezTo>
                    <a:pt x="160" y="304"/>
                    <a:pt x="160" y="304"/>
                    <a:pt x="160" y="304"/>
                  </a:cubicBezTo>
                  <a:cubicBezTo>
                    <a:pt x="160" y="304"/>
                    <a:pt x="160" y="304"/>
                    <a:pt x="160" y="304"/>
                  </a:cubicBezTo>
                  <a:cubicBezTo>
                    <a:pt x="160" y="304"/>
                    <a:pt x="160" y="305"/>
                    <a:pt x="160" y="305"/>
                  </a:cubicBezTo>
                  <a:cubicBezTo>
                    <a:pt x="161" y="305"/>
                    <a:pt x="161" y="305"/>
                    <a:pt x="162" y="305"/>
                  </a:cubicBezTo>
                  <a:cubicBezTo>
                    <a:pt x="163" y="305"/>
                    <a:pt x="164" y="305"/>
                    <a:pt x="165" y="305"/>
                  </a:cubicBezTo>
                  <a:cubicBezTo>
                    <a:pt x="166" y="305"/>
                    <a:pt x="167" y="305"/>
                    <a:pt x="168" y="307"/>
                  </a:cubicBezTo>
                  <a:cubicBezTo>
                    <a:pt x="168" y="307"/>
                    <a:pt x="169" y="308"/>
                    <a:pt x="170" y="309"/>
                  </a:cubicBezTo>
                  <a:cubicBezTo>
                    <a:pt x="170" y="308"/>
                    <a:pt x="170" y="307"/>
                    <a:pt x="170" y="306"/>
                  </a:cubicBezTo>
                  <a:cubicBezTo>
                    <a:pt x="172" y="308"/>
                    <a:pt x="173" y="308"/>
                    <a:pt x="176" y="310"/>
                  </a:cubicBezTo>
                  <a:cubicBezTo>
                    <a:pt x="177" y="310"/>
                    <a:pt x="178" y="309"/>
                    <a:pt x="180" y="309"/>
                  </a:cubicBezTo>
                  <a:cubicBezTo>
                    <a:pt x="180" y="309"/>
                    <a:pt x="180" y="309"/>
                    <a:pt x="181" y="309"/>
                  </a:cubicBezTo>
                  <a:cubicBezTo>
                    <a:pt x="182" y="310"/>
                    <a:pt x="186" y="313"/>
                    <a:pt x="187" y="313"/>
                  </a:cubicBezTo>
                  <a:cubicBezTo>
                    <a:pt x="187" y="313"/>
                    <a:pt x="187" y="313"/>
                    <a:pt x="187" y="313"/>
                  </a:cubicBezTo>
                  <a:cubicBezTo>
                    <a:pt x="187" y="313"/>
                    <a:pt x="196" y="311"/>
                    <a:pt x="197" y="310"/>
                  </a:cubicBezTo>
                  <a:cubicBezTo>
                    <a:pt x="198" y="310"/>
                    <a:pt x="200" y="309"/>
                    <a:pt x="202" y="309"/>
                  </a:cubicBezTo>
                  <a:cubicBezTo>
                    <a:pt x="202" y="309"/>
                    <a:pt x="203" y="309"/>
                    <a:pt x="204" y="310"/>
                  </a:cubicBezTo>
                  <a:cubicBezTo>
                    <a:pt x="205" y="311"/>
                    <a:pt x="204" y="313"/>
                    <a:pt x="204" y="314"/>
                  </a:cubicBezTo>
                  <a:cubicBezTo>
                    <a:pt x="204" y="316"/>
                    <a:pt x="204" y="317"/>
                    <a:pt x="204" y="319"/>
                  </a:cubicBezTo>
                  <a:cubicBezTo>
                    <a:pt x="205" y="318"/>
                    <a:pt x="206" y="317"/>
                    <a:pt x="207" y="316"/>
                  </a:cubicBezTo>
                  <a:cubicBezTo>
                    <a:pt x="207" y="316"/>
                    <a:pt x="207" y="316"/>
                    <a:pt x="207" y="316"/>
                  </a:cubicBezTo>
                  <a:cubicBezTo>
                    <a:pt x="207" y="315"/>
                    <a:pt x="213" y="309"/>
                    <a:pt x="213" y="309"/>
                  </a:cubicBezTo>
                  <a:cubicBezTo>
                    <a:pt x="213" y="309"/>
                    <a:pt x="213" y="309"/>
                    <a:pt x="213" y="309"/>
                  </a:cubicBezTo>
                  <a:cubicBezTo>
                    <a:pt x="216" y="308"/>
                    <a:pt x="218" y="308"/>
                    <a:pt x="221" y="308"/>
                  </a:cubicBezTo>
                  <a:cubicBezTo>
                    <a:pt x="221" y="308"/>
                    <a:pt x="221" y="308"/>
                    <a:pt x="221" y="308"/>
                  </a:cubicBezTo>
                  <a:cubicBezTo>
                    <a:pt x="222" y="309"/>
                    <a:pt x="223" y="310"/>
                    <a:pt x="224" y="311"/>
                  </a:cubicBezTo>
                  <a:cubicBezTo>
                    <a:pt x="225" y="311"/>
                    <a:pt x="225" y="311"/>
                    <a:pt x="226" y="311"/>
                  </a:cubicBezTo>
                  <a:cubicBezTo>
                    <a:pt x="226" y="311"/>
                    <a:pt x="227" y="311"/>
                    <a:pt x="227" y="311"/>
                  </a:cubicBezTo>
                  <a:cubicBezTo>
                    <a:pt x="228" y="312"/>
                    <a:pt x="229" y="312"/>
                    <a:pt x="230" y="312"/>
                  </a:cubicBezTo>
                  <a:cubicBezTo>
                    <a:pt x="232" y="312"/>
                    <a:pt x="234" y="312"/>
                    <a:pt x="236" y="312"/>
                  </a:cubicBezTo>
                  <a:cubicBezTo>
                    <a:pt x="236" y="312"/>
                    <a:pt x="236" y="312"/>
                    <a:pt x="236" y="313"/>
                  </a:cubicBezTo>
                  <a:cubicBezTo>
                    <a:pt x="237" y="314"/>
                    <a:pt x="237" y="314"/>
                    <a:pt x="237" y="316"/>
                  </a:cubicBezTo>
                  <a:cubicBezTo>
                    <a:pt x="239" y="316"/>
                    <a:pt x="240" y="316"/>
                    <a:pt x="241" y="316"/>
                  </a:cubicBezTo>
                  <a:cubicBezTo>
                    <a:pt x="244" y="315"/>
                    <a:pt x="245" y="315"/>
                    <a:pt x="247" y="315"/>
                  </a:cubicBezTo>
                  <a:cubicBezTo>
                    <a:pt x="247" y="313"/>
                    <a:pt x="247" y="313"/>
                    <a:pt x="247" y="311"/>
                  </a:cubicBezTo>
                  <a:cubicBezTo>
                    <a:pt x="249" y="309"/>
                    <a:pt x="250" y="308"/>
                    <a:pt x="252" y="305"/>
                  </a:cubicBezTo>
                  <a:cubicBezTo>
                    <a:pt x="253" y="305"/>
                    <a:pt x="253" y="305"/>
                    <a:pt x="253" y="305"/>
                  </a:cubicBezTo>
                  <a:cubicBezTo>
                    <a:pt x="253" y="305"/>
                    <a:pt x="258" y="305"/>
                    <a:pt x="260" y="303"/>
                  </a:cubicBezTo>
                  <a:cubicBezTo>
                    <a:pt x="262" y="301"/>
                    <a:pt x="266" y="298"/>
                    <a:pt x="266" y="298"/>
                  </a:cubicBezTo>
                  <a:cubicBezTo>
                    <a:pt x="266" y="298"/>
                    <a:pt x="266" y="298"/>
                    <a:pt x="266" y="298"/>
                  </a:cubicBezTo>
                  <a:cubicBezTo>
                    <a:pt x="266" y="298"/>
                    <a:pt x="266" y="298"/>
                    <a:pt x="267" y="298"/>
                  </a:cubicBezTo>
                  <a:cubicBezTo>
                    <a:pt x="267" y="298"/>
                    <a:pt x="267" y="298"/>
                    <a:pt x="268" y="298"/>
                  </a:cubicBezTo>
                  <a:cubicBezTo>
                    <a:pt x="269" y="298"/>
                    <a:pt x="271" y="298"/>
                    <a:pt x="272" y="298"/>
                  </a:cubicBezTo>
                  <a:cubicBezTo>
                    <a:pt x="273" y="299"/>
                    <a:pt x="276" y="300"/>
                    <a:pt x="277" y="300"/>
                  </a:cubicBezTo>
                  <a:cubicBezTo>
                    <a:pt x="278" y="299"/>
                    <a:pt x="280" y="298"/>
                    <a:pt x="281" y="297"/>
                  </a:cubicBezTo>
                  <a:cubicBezTo>
                    <a:pt x="282" y="297"/>
                    <a:pt x="283" y="297"/>
                    <a:pt x="284" y="297"/>
                  </a:cubicBezTo>
                  <a:cubicBezTo>
                    <a:pt x="286" y="297"/>
                    <a:pt x="289" y="299"/>
                    <a:pt x="289" y="299"/>
                  </a:cubicBezTo>
                  <a:cubicBezTo>
                    <a:pt x="290" y="299"/>
                    <a:pt x="290" y="299"/>
                    <a:pt x="290" y="300"/>
                  </a:cubicBezTo>
                  <a:cubicBezTo>
                    <a:pt x="290" y="300"/>
                    <a:pt x="290" y="300"/>
                    <a:pt x="289" y="301"/>
                  </a:cubicBezTo>
                  <a:cubicBezTo>
                    <a:pt x="290" y="301"/>
                    <a:pt x="289" y="301"/>
                    <a:pt x="288" y="302"/>
                  </a:cubicBezTo>
                  <a:cubicBezTo>
                    <a:pt x="289" y="302"/>
                    <a:pt x="291" y="302"/>
                    <a:pt x="291" y="302"/>
                  </a:cubicBezTo>
                  <a:cubicBezTo>
                    <a:pt x="291" y="302"/>
                    <a:pt x="291" y="302"/>
                    <a:pt x="291" y="302"/>
                  </a:cubicBezTo>
                  <a:cubicBezTo>
                    <a:pt x="293" y="304"/>
                    <a:pt x="293" y="305"/>
                    <a:pt x="294" y="306"/>
                  </a:cubicBezTo>
                  <a:cubicBezTo>
                    <a:pt x="294" y="308"/>
                    <a:pt x="293" y="308"/>
                    <a:pt x="293" y="310"/>
                  </a:cubicBezTo>
                  <a:cubicBezTo>
                    <a:pt x="293" y="310"/>
                    <a:pt x="293" y="310"/>
                    <a:pt x="294" y="310"/>
                  </a:cubicBezTo>
                  <a:cubicBezTo>
                    <a:pt x="294" y="310"/>
                    <a:pt x="295" y="310"/>
                    <a:pt x="296" y="311"/>
                  </a:cubicBezTo>
                  <a:cubicBezTo>
                    <a:pt x="297" y="311"/>
                    <a:pt x="298" y="312"/>
                    <a:pt x="299" y="312"/>
                  </a:cubicBezTo>
                  <a:cubicBezTo>
                    <a:pt x="300" y="312"/>
                    <a:pt x="300" y="312"/>
                    <a:pt x="300" y="312"/>
                  </a:cubicBezTo>
                  <a:cubicBezTo>
                    <a:pt x="301" y="312"/>
                    <a:pt x="301" y="312"/>
                    <a:pt x="301" y="311"/>
                  </a:cubicBezTo>
                  <a:cubicBezTo>
                    <a:pt x="301" y="312"/>
                    <a:pt x="301" y="312"/>
                    <a:pt x="302" y="312"/>
                  </a:cubicBezTo>
                  <a:cubicBezTo>
                    <a:pt x="302" y="312"/>
                    <a:pt x="302" y="312"/>
                    <a:pt x="302" y="313"/>
                  </a:cubicBezTo>
                  <a:cubicBezTo>
                    <a:pt x="303" y="311"/>
                    <a:pt x="303" y="310"/>
                    <a:pt x="304" y="308"/>
                  </a:cubicBezTo>
                  <a:cubicBezTo>
                    <a:pt x="306" y="310"/>
                    <a:pt x="307" y="310"/>
                    <a:pt x="309" y="312"/>
                  </a:cubicBezTo>
                  <a:cubicBezTo>
                    <a:pt x="311" y="313"/>
                    <a:pt x="312" y="314"/>
                    <a:pt x="313" y="315"/>
                  </a:cubicBezTo>
                  <a:cubicBezTo>
                    <a:pt x="315" y="318"/>
                    <a:pt x="316" y="320"/>
                    <a:pt x="317" y="323"/>
                  </a:cubicBezTo>
                  <a:cubicBezTo>
                    <a:pt x="319" y="322"/>
                    <a:pt x="319" y="322"/>
                    <a:pt x="320" y="322"/>
                  </a:cubicBezTo>
                  <a:cubicBezTo>
                    <a:pt x="320" y="322"/>
                    <a:pt x="321" y="323"/>
                    <a:pt x="321" y="323"/>
                  </a:cubicBezTo>
                  <a:cubicBezTo>
                    <a:pt x="321" y="323"/>
                    <a:pt x="322" y="329"/>
                    <a:pt x="323" y="334"/>
                  </a:cubicBezTo>
                  <a:cubicBezTo>
                    <a:pt x="324" y="335"/>
                    <a:pt x="324" y="337"/>
                    <a:pt x="324" y="339"/>
                  </a:cubicBezTo>
                  <a:cubicBezTo>
                    <a:pt x="323" y="343"/>
                    <a:pt x="323" y="346"/>
                    <a:pt x="323" y="346"/>
                  </a:cubicBezTo>
                  <a:cubicBezTo>
                    <a:pt x="323" y="347"/>
                    <a:pt x="323" y="347"/>
                    <a:pt x="323" y="347"/>
                  </a:cubicBezTo>
                  <a:cubicBezTo>
                    <a:pt x="321" y="348"/>
                    <a:pt x="320" y="349"/>
                    <a:pt x="318" y="350"/>
                  </a:cubicBezTo>
                  <a:cubicBezTo>
                    <a:pt x="317" y="352"/>
                    <a:pt x="317" y="352"/>
                    <a:pt x="316" y="354"/>
                  </a:cubicBezTo>
                  <a:cubicBezTo>
                    <a:pt x="316" y="354"/>
                    <a:pt x="314" y="358"/>
                    <a:pt x="313" y="360"/>
                  </a:cubicBezTo>
                  <a:cubicBezTo>
                    <a:pt x="313" y="360"/>
                    <a:pt x="313" y="360"/>
                    <a:pt x="313" y="360"/>
                  </a:cubicBezTo>
                  <a:cubicBezTo>
                    <a:pt x="313" y="362"/>
                    <a:pt x="315" y="367"/>
                    <a:pt x="315" y="367"/>
                  </a:cubicBezTo>
                  <a:cubicBezTo>
                    <a:pt x="315" y="367"/>
                    <a:pt x="315" y="367"/>
                    <a:pt x="315" y="367"/>
                  </a:cubicBezTo>
                  <a:cubicBezTo>
                    <a:pt x="315" y="367"/>
                    <a:pt x="315" y="367"/>
                    <a:pt x="315" y="367"/>
                  </a:cubicBezTo>
                  <a:cubicBezTo>
                    <a:pt x="315" y="368"/>
                    <a:pt x="315" y="368"/>
                    <a:pt x="315" y="369"/>
                  </a:cubicBezTo>
                  <a:cubicBezTo>
                    <a:pt x="317" y="368"/>
                    <a:pt x="318" y="368"/>
                    <a:pt x="320" y="368"/>
                  </a:cubicBezTo>
                  <a:cubicBezTo>
                    <a:pt x="320" y="368"/>
                    <a:pt x="325" y="366"/>
                    <a:pt x="327" y="366"/>
                  </a:cubicBezTo>
                  <a:cubicBezTo>
                    <a:pt x="327" y="366"/>
                    <a:pt x="327" y="366"/>
                    <a:pt x="327" y="366"/>
                  </a:cubicBezTo>
                  <a:cubicBezTo>
                    <a:pt x="328" y="366"/>
                    <a:pt x="329" y="367"/>
                    <a:pt x="329" y="368"/>
                  </a:cubicBezTo>
                  <a:cubicBezTo>
                    <a:pt x="329" y="368"/>
                    <a:pt x="329" y="368"/>
                    <a:pt x="329" y="368"/>
                  </a:cubicBezTo>
                  <a:cubicBezTo>
                    <a:pt x="329" y="368"/>
                    <a:pt x="329" y="368"/>
                    <a:pt x="329" y="368"/>
                  </a:cubicBezTo>
                  <a:cubicBezTo>
                    <a:pt x="329" y="368"/>
                    <a:pt x="329" y="368"/>
                    <a:pt x="329" y="368"/>
                  </a:cubicBezTo>
                  <a:cubicBezTo>
                    <a:pt x="328" y="369"/>
                    <a:pt x="328" y="372"/>
                    <a:pt x="328" y="373"/>
                  </a:cubicBezTo>
                  <a:cubicBezTo>
                    <a:pt x="328" y="373"/>
                    <a:pt x="328" y="373"/>
                    <a:pt x="328" y="373"/>
                  </a:cubicBezTo>
                  <a:cubicBezTo>
                    <a:pt x="328" y="374"/>
                    <a:pt x="328" y="374"/>
                    <a:pt x="328" y="374"/>
                  </a:cubicBezTo>
                  <a:cubicBezTo>
                    <a:pt x="328" y="375"/>
                    <a:pt x="329" y="376"/>
                    <a:pt x="329" y="376"/>
                  </a:cubicBezTo>
                  <a:cubicBezTo>
                    <a:pt x="330" y="377"/>
                    <a:pt x="331" y="379"/>
                    <a:pt x="331" y="379"/>
                  </a:cubicBezTo>
                  <a:cubicBezTo>
                    <a:pt x="335" y="381"/>
                    <a:pt x="336" y="381"/>
                    <a:pt x="340" y="383"/>
                  </a:cubicBezTo>
                  <a:cubicBezTo>
                    <a:pt x="339" y="384"/>
                    <a:pt x="339" y="384"/>
                    <a:pt x="339" y="384"/>
                  </a:cubicBezTo>
                  <a:cubicBezTo>
                    <a:pt x="339" y="384"/>
                    <a:pt x="336" y="386"/>
                    <a:pt x="336" y="387"/>
                  </a:cubicBezTo>
                  <a:cubicBezTo>
                    <a:pt x="336" y="387"/>
                    <a:pt x="336" y="387"/>
                    <a:pt x="336" y="387"/>
                  </a:cubicBezTo>
                  <a:cubicBezTo>
                    <a:pt x="336" y="388"/>
                    <a:pt x="336" y="388"/>
                    <a:pt x="336" y="389"/>
                  </a:cubicBezTo>
                  <a:cubicBezTo>
                    <a:pt x="336" y="390"/>
                    <a:pt x="335" y="392"/>
                    <a:pt x="335" y="393"/>
                  </a:cubicBezTo>
                  <a:cubicBezTo>
                    <a:pt x="335" y="394"/>
                    <a:pt x="335" y="394"/>
                    <a:pt x="335" y="394"/>
                  </a:cubicBezTo>
                  <a:cubicBezTo>
                    <a:pt x="335" y="394"/>
                    <a:pt x="335" y="394"/>
                    <a:pt x="335" y="394"/>
                  </a:cubicBezTo>
                  <a:cubicBezTo>
                    <a:pt x="335" y="394"/>
                    <a:pt x="338" y="395"/>
                    <a:pt x="340" y="396"/>
                  </a:cubicBezTo>
                  <a:close/>
                </a:path>
              </a:pathLst>
            </a:custGeom>
            <a:solidFill>
              <a:srgbClr val="A7B3B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57" name="Freeform 52">
              <a:extLst>
                <a:ext uri="{FF2B5EF4-FFF2-40B4-BE49-F238E27FC236}">
                  <a16:creationId xmlns:a16="http://schemas.microsoft.com/office/drawing/2014/main" id="{98E3ABC8-D139-450F-AB30-CE66EDD93052}"/>
                </a:ext>
              </a:extLst>
            </p:cNvPr>
            <p:cNvSpPr>
              <a:spLocks/>
            </p:cNvSpPr>
            <p:nvPr/>
          </p:nvSpPr>
          <p:spPr bwMode="auto">
            <a:xfrm>
              <a:off x="6430" y="2542"/>
              <a:ext cx="231" cy="252"/>
            </a:xfrm>
            <a:custGeom>
              <a:avLst/>
              <a:gdLst>
                <a:gd name="T0" fmla="*/ 60 w 60"/>
                <a:gd name="T1" fmla="*/ 9 h 65"/>
                <a:gd name="T2" fmla="*/ 60 w 60"/>
                <a:gd name="T3" fmla="*/ 8 h 65"/>
                <a:gd name="T4" fmla="*/ 54 w 60"/>
                <a:gd name="T5" fmla="*/ 2 h 65"/>
                <a:gd name="T6" fmla="*/ 49 w 60"/>
                <a:gd name="T7" fmla="*/ 3 h 65"/>
                <a:gd name="T8" fmla="*/ 44 w 60"/>
                <a:gd name="T9" fmla="*/ 0 h 65"/>
                <a:gd name="T10" fmla="*/ 44 w 60"/>
                <a:gd name="T11" fmla="*/ 2 h 65"/>
                <a:gd name="T12" fmla="*/ 44 w 60"/>
                <a:gd name="T13" fmla="*/ 4 h 65"/>
                <a:gd name="T14" fmla="*/ 43 w 60"/>
                <a:gd name="T15" fmla="*/ 6 h 65"/>
                <a:gd name="T16" fmla="*/ 43 w 60"/>
                <a:gd name="T17" fmla="*/ 7 h 65"/>
                <a:gd name="T18" fmla="*/ 43 w 60"/>
                <a:gd name="T19" fmla="*/ 7 h 65"/>
                <a:gd name="T20" fmla="*/ 40 w 60"/>
                <a:gd name="T21" fmla="*/ 8 h 65"/>
                <a:gd name="T22" fmla="*/ 40 w 60"/>
                <a:gd name="T23" fmla="*/ 9 h 65"/>
                <a:gd name="T24" fmla="*/ 38 w 60"/>
                <a:gd name="T25" fmla="*/ 11 h 65"/>
                <a:gd name="T26" fmla="*/ 31 w 60"/>
                <a:gd name="T27" fmla="*/ 12 h 65"/>
                <a:gd name="T28" fmla="*/ 35 w 60"/>
                <a:gd name="T29" fmla="*/ 20 h 65"/>
                <a:gd name="T30" fmla="*/ 32 w 60"/>
                <a:gd name="T31" fmla="*/ 19 h 65"/>
                <a:gd name="T32" fmla="*/ 25 w 60"/>
                <a:gd name="T33" fmla="*/ 16 h 65"/>
                <a:gd name="T34" fmla="*/ 18 w 60"/>
                <a:gd name="T35" fmla="*/ 13 h 65"/>
                <a:gd name="T36" fmla="*/ 14 w 60"/>
                <a:gd name="T37" fmla="*/ 19 h 65"/>
                <a:gd name="T38" fmla="*/ 6 w 60"/>
                <a:gd name="T39" fmla="*/ 29 h 65"/>
                <a:gd name="T40" fmla="*/ 0 w 60"/>
                <a:gd name="T41" fmla="*/ 32 h 65"/>
                <a:gd name="T42" fmla="*/ 0 w 60"/>
                <a:gd name="T43" fmla="*/ 37 h 65"/>
                <a:gd name="T44" fmla="*/ 5 w 60"/>
                <a:gd name="T45" fmla="*/ 38 h 65"/>
                <a:gd name="T46" fmla="*/ 14 w 60"/>
                <a:gd name="T47" fmla="*/ 42 h 65"/>
                <a:gd name="T48" fmla="*/ 15 w 60"/>
                <a:gd name="T49" fmla="*/ 50 h 65"/>
                <a:gd name="T50" fmla="*/ 18 w 60"/>
                <a:gd name="T51" fmla="*/ 51 h 65"/>
                <a:gd name="T52" fmla="*/ 14 w 60"/>
                <a:gd name="T53" fmla="*/ 55 h 65"/>
                <a:gd name="T54" fmla="*/ 15 w 60"/>
                <a:gd name="T55" fmla="*/ 60 h 65"/>
                <a:gd name="T56" fmla="*/ 18 w 60"/>
                <a:gd name="T57" fmla="*/ 61 h 65"/>
                <a:gd name="T58" fmla="*/ 21 w 60"/>
                <a:gd name="T59" fmla="*/ 62 h 65"/>
                <a:gd name="T60" fmla="*/ 23 w 60"/>
                <a:gd name="T61" fmla="*/ 65 h 65"/>
                <a:gd name="T62" fmla="*/ 27 w 60"/>
                <a:gd name="T63" fmla="*/ 64 h 65"/>
                <a:gd name="T64" fmla="*/ 31 w 60"/>
                <a:gd name="T65" fmla="*/ 65 h 65"/>
                <a:gd name="T66" fmla="*/ 34 w 60"/>
                <a:gd name="T67" fmla="*/ 64 h 65"/>
                <a:gd name="T68" fmla="*/ 39 w 60"/>
                <a:gd name="T69" fmla="*/ 58 h 65"/>
                <a:gd name="T70" fmla="*/ 48 w 60"/>
                <a:gd name="T71" fmla="*/ 56 h 65"/>
                <a:gd name="T72" fmla="*/ 48 w 60"/>
                <a:gd name="T73" fmla="*/ 56 h 65"/>
                <a:gd name="T74" fmla="*/ 52 w 60"/>
                <a:gd name="T75" fmla="*/ 57 h 65"/>
                <a:gd name="T76" fmla="*/ 53 w 60"/>
                <a:gd name="T77" fmla="*/ 55 h 65"/>
                <a:gd name="T78" fmla="*/ 45 w 60"/>
                <a:gd name="T79" fmla="*/ 51 h 65"/>
                <a:gd name="T80" fmla="*/ 36 w 60"/>
                <a:gd name="T81" fmla="*/ 44 h 65"/>
                <a:gd name="T82" fmla="*/ 38 w 60"/>
                <a:gd name="T83" fmla="*/ 37 h 65"/>
                <a:gd name="T84" fmla="*/ 42 w 60"/>
                <a:gd name="T85" fmla="*/ 36 h 65"/>
                <a:gd name="T86" fmla="*/ 45 w 60"/>
                <a:gd name="T87" fmla="*/ 36 h 65"/>
                <a:gd name="T88" fmla="*/ 50 w 60"/>
                <a:gd name="T89" fmla="*/ 31 h 65"/>
                <a:gd name="T90" fmla="*/ 55 w 60"/>
                <a:gd name="T91" fmla="*/ 26 h 65"/>
                <a:gd name="T92" fmla="*/ 53 w 60"/>
                <a:gd name="T93" fmla="*/ 20 h 65"/>
                <a:gd name="T94" fmla="*/ 50 w 60"/>
                <a:gd name="T95" fmla="*/ 17 h 65"/>
                <a:gd name="T96" fmla="*/ 54 w 60"/>
                <a:gd name="T97" fmla="*/ 8 h 65"/>
                <a:gd name="T98" fmla="*/ 60 w 60"/>
                <a:gd name="T99" fmla="*/ 9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60" h="65">
                  <a:moveTo>
                    <a:pt x="60" y="9"/>
                  </a:moveTo>
                  <a:cubicBezTo>
                    <a:pt x="60" y="9"/>
                    <a:pt x="60" y="8"/>
                    <a:pt x="60" y="8"/>
                  </a:cubicBezTo>
                  <a:cubicBezTo>
                    <a:pt x="54" y="2"/>
                    <a:pt x="54" y="2"/>
                    <a:pt x="54" y="2"/>
                  </a:cubicBezTo>
                  <a:cubicBezTo>
                    <a:pt x="53" y="3"/>
                    <a:pt x="52" y="3"/>
                    <a:pt x="49" y="3"/>
                  </a:cubicBezTo>
                  <a:cubicBezTo>
                    <a:pt x="47" y="2"/>
                    <a:pt x="46" y="1"/>
                    <a:pt x="44" y="0"/>
                  </a:cubicBezTo>
                  <a:cubicBezTo>
                    <a:pt x="44" y="1"/>
                    <a:pt x="44" y="1"/>
                    <a:pt x="44" y="2"/>
                  </a:cubicBezTo>
                  <a:cubicBezTo>
                    <a:pt x="44" y="2"/>
                    <a:pt x="44" y="3"/>
                    <a:pt x="44" y="4"/>
                  </a:cubicBezTo>
                  <a:cubicBezTo>
                    <a:pt x="44" y="5"/>
                    <a:pt x="43" y="6"/>
                    <a:pt x="43" y="6"/>
                  </a:cubicBezTo>
                  <a:cubicBezTo>
                    <a:pt x="43" y="6"/>
                    <a:pt x="43" y="7"/>
                    <a:pt x="43" y="7"/>
                  </a:cubicBezTo>
                  <a:cubicBezTo>
                    <a:pt x="43" y="7"/>
                    <a:pt x="43" y="7"/>
                    <a:pt x="43" y="7"/>
                  </a:cubicBezTo>
                  <a:cubicBezTo>
                    <a:pt x="42" y="7"/>
                    <a:pt x="41" y="8"/>
                    <a:pt x="40" y="8"/>
                  </a:cubicBezTo>
                  <a:cubicBezTo>
                    <a:pt x="40" y="8"/>
                    <a:pt x="40" y="9"/>
                    <a:pt x="40" y="9"/>
                  </a:cubicBezTo>
                  <a:cubicBezTo>
                    <a:pt x="40" y="9"/>
                    <a:pt x="40" y="11"/>
                    <a:pt x="38" y="11"/>
                  </a:cubicBezTo>
                  <a:cubicBezTo>
                    <a:pt x="37" y="11"/>
                    <a:pt x="34" y="12"/>
                    <a:pt x="31" y="12"/>
                  </a:cubicBezTo>
                  <a:cubicBezTo>
                    <a:pt x="33" y="15"/>
                    <a:pt x="34" y="17"/>
                    <a:pt x="35" y="20"/>
                  </a:cubicBezTo>
                  <a:cubicBezTo>
                    <a:pt x="34" y="19"/>
                    <a:pt x="33" y="19"/>
                    <a:pt x="32" y="19"/>
                  </a:cubicBezTo>
                  <a:cubicBezTo>
                    <a:pt x="32" y="19"/>
                    <a:pt x="29" y="17"/>
                    <a:pt x="25" y="16"/>
                  </a:cubicBezTo>
                  <a:cubicBezTo>
                    <a:pt x="22" y="14"/>
                    <a:pt x="19" y="13"/>
                    <a:pt x="18" y="13"/>
                  </a:cubicBezTo>
                  <a:cubicBezTo>
                    <a:pt x="17" y="13"/>
                    <a:pt x="16" y="16"/>
                    <a:pt x="14" y="19"/>
                  </a:cubicBezTo>
                  <a:cubicBezTo>
                    <a:pt x="11" y="23"/>
                    <a:pt x="10" y="28"/>
                    <a:pt x="6" y="29"/>
                  </a:cubicBezTo>
                  <a:cubicBezTo>
                    <a:pt x="5" y="29"/>
                    <a:pt x="2" y="31"/>
                    <a:pt x="0" y="32"/>
                  </a:cubicBezTo>
                  <a:cubicBezTo>
                    <a:pt x="0" y="34"/>
                    <a:pt x="0" y="35"/>
                    <a:pt x="0" y="37"/>
                  </a:cubicBezTo>
                  <a:cubicBezTo>
                    <a:pt x="1" y="37"/>
                    <a:pt x="3" y="37"/>
                    <a:pt x="5" y="38"/>
                  </a:cubicBezTo>
                  <a:cubicBezTo>
                    <a:pt x="10" y="39"/>
                    <a:pt x="13" y="39"/>
                    <a:pt x="14" y="42"/>
                  </a:cubicBezTo>
                  <a:cubicBezTo>
                    <a:pt x="15" y="45"/>
                    <a:pt x="15" y="50"/>
                    <a:pt x="15" y="50"/>
                  </a:cubicBezTo>
                  <a:cubicBezTo>
                    <a:pt x="16" y="51"/>
                    <a:pt x="18" y="51"/>
                    <a:pt x="18" y="51"/>
                  </a:cubicBezTo>
                  <a:cubicBezTo>
                    <a:pt x="17" y="53"/>
                    <a:pt x="16" y="53"/>
                    <a:pt x="14" y="55"/>
                  </a:cubicBezTo>
                  <a:cubicBezTo>
                    <a:pt x="14" y="55"/>
                    <a:pt x="14" y="60"/>
                    <a:pt x="15" y="60"/>
                  </a:cubicBezTo>
                  <a:cubicBezTo>
                    <a:pt x="16" y="61"/>
                    <a:pt x="18" y="61"/>
                    <a:pt x="18" y="61"/>
                  </a:cubicBezTo>
                  <a:cubicBezTo>
                    <a:pt x="19" y="62"/>
                    <a:pt x="20" y="62"/>
                    <a:pt x="21" y="62"/>
                  </a:cubicBezTo>
                  <a:cubicBezTo>
                    <a:pt x="22" y="64"/>
                    <a:pt x="22" y="64"/>
                    <a:pt x="23" y="65"/>
                  </a:cubicBezTo>
                  <a:cubicBezTo>
                    <a:pt x="24" y="65"/>
                    <a:pt x="25" y="64"/>
                    <a:pt x="27" y="64"/>
                  </a:cubicBezTo>
                  <a:cubicBezTo>
                    <a:pt x="28" y="64"/>
                    <a:pt x="29" y="65"/>
                    <a:pt x="31" y="65"/>
                  </a:cubicBezTo>
                  <a:cubicBezTo>
                    <a:pt x="32" y="65"/>
                    <a:pt x="33" y="65"/>
                    <a:pt x="34" y="64"/>
                  </a:cubicBezTo>
                  <a:cubicBezTo>
                    <a:pt x="36" y="62"/>
                    <a:pt x="37" y="60"/>
                    <a:pt x="39" y="58"/>
                  </a:cubicBezTo>
                  <a:cubicBezTo>
                    <a:pt x="43" y="57"/>
                    <a:pt x="44" y="57"/>
                    <a:pt x="48" y="56"/>
                  </a:cubicBezTo>
                  <a:cubicBezTo>
                    <a:pt x="48" y="56"/>
                    <a:pt x="48" y="56"/>
                    <a:pt x="48" y="56"/>
                  </a:cubicBezTo>
                  <a:cubicBezTo>
                    <a:pt x="49" y="57"/>
                    <a:pt x="50" y="57"/>
                    <a:pt x="52" y="57"/>
                  </a:cubicBezTo>
                  <a:cubicBezTo>
                    <a:pt x="52" y="56"/>
                    <a:pt x="52" y="56"/>
                    <a:pt x="53" y="55"/>
                  </a:cubicBezTo>
                  <a:cubicBezTo>
                    <a:pt x="49" y="53"/>
                    <a:pt x="49" y="55"/>
                    <a:pt x="45" y="51"/>
                  </a:cubicBezTo>
                  <a:cubicBezTo>
                    <a:pt x="40" y="47"/>
                    <a:pt x="37" y="46"/>
                    <a:pt x="36" y="44"/>
                  </a:cubicBezTo>
                  <a:cubicBezTo>
                    <a:pt x="35" y="42"/>
                    <a:pt x="38" y="37"/>
                    <a:pt x="38" y="37"/>
                  </a:cubicBezTo>
                  <a:cubicBezTo>
                    <a:pt x="39" y="37"/>
                    <a:pt x="40" y="36"/>
                    <a:pt x="42" y="36"/>
                  </a:cubicBezTo>
                  <a:cubicBezTo>
                    <a:pt x="43" y="36"/>
                    <a:pt x="44" y="36"/>
                    <a:pt x="45" y="36"/>
                  </a:cubicBezTo>
                  <a:cubicBezTo>
                    <a:pt x="45" y="36"/>
                    <a:pt x="48" y="31"/>
                    <a:pt x="50" y="31"/>
                  </a:cubicBezTo>
                  <a:cubicBezTo>
                    <a:pt x="51" y="30"/>
                    <a:pt x="55" y="26"/>
                    <a:pt x="55" y="26"/>
                  </a:cubicBezTo>
                  <a:cubicBezTo>
                    <a:pt x="54" y="24"/>
                    <a:pt x="54" y="23"/>
                    <a:pt x="53" y="20"/>
                  </a:cubicBezTo>
                  <a:cubicBezTo>
                    <a:pt x="53" y="20"/>
                    <a:pt x="50" y="17"/>
                    <a:pt x="50" y="17"/>
                  </a:cubicBezTo>
                  <a:cubicBezTo>
                    <a:pt x="50" y="16"/>
                    <a:pt x="54" y="8"/>
                    <a:pt x="54" y="8"/>
                  </a:cubicBezTo>
                  <a:cubicBezTo>
                    <a:pt x="56" y="8"/>
                    <a:pt x="57" y="8"/>
                    <a:pt x="60" y="9"/>
                  </a:cubicBezTo>
                  <a:close/>
                </a:path>
              </a:pathLst>
            </a:custGeom>
            <a:solidFill>
              <a:srgbClr val="A7B3B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58" name="Freeform 53">
              <a:extLst>
                <a:ext uri="{FF2B5EF4-FFF2-40B4-BE49-F238E27FC236}">
                  <a16:creationId xmlns:a16="http://schemas.microsoft.com/office/drawing/2014/main" id="{E8228D43-41A9-4326-92C8-9354E4161784}"/>
                </a:ext>
              </a:extLst>
            </p:cNvPr>
            <p:cNvSpPr>
              <a:spLocks/>
            </p:cNvSpPr>
            <p:nvPr/>
          </p:nvSpPr>
          <p:spPr bwMode="auto">
            <a:xfrm>
              <a:off x="6565" y="2759"/>
              <a:ext cx="177" cy="212"/>
            </a:xfrm>
            <a:custGeom>
              <a:avLst/>
              <a:gdLst>
                <a:gd name="T0" fmla="*/ 45 w 46"/>
                <a:gd name="T1" fmla="*/ 35 h 55"/>
                <a:gd name="T2" fmla="*/ 41 w 46"/>
                <a:gd name="T3" fmla="*/ 31 h 55"/>
                <a:gd name="T4" fmla="*/ 40 w 46"/>
                <a:gd name="T5" fmla="*/ 24 h 55"/>
                <a:gd name="T6" fmla="*/ 37 w 46"/>
                <a:gd name="T7" fmla="*/ 19 h 55"/>
                <a:gd name="T8" fmla="*/ 32 w 46"/>
                <a:gd name="T9" fmla="*/ 13 h 55"/>
                <a:gd name="T10" fmla="*/ 28 w 46"/>
                <a:gd name="T11" fmla="*/ 10 h 55"/>
                <a:gd name="T12" fmla="*/ 23 w 46"/>
                <a:gd name="T13" fmla="*/ 5 h 55"/>
                <a:gd name="T14" fmla="*/ 20 w 46"/>
                <a:gd name="T15" fmla="*/ 0 h 55"/>
                <a:gd name="T16" fmla="*/ 18 w 46"/>
                <a:gd name="T17" fmla="*/ 4 h 55"/>
                <a:gd name="T18" fmla="*/ 17 w 46"/>
                <a:gd name="T19" fmla="*/ 4 h 55"/>
                <a:gd name="T20" fmla="*/ 13 w 46"/>
                <a:gd name="T21" fmla="*/ 2 h 55"/>
                <a:gd name="T22" fmla="*/ 5 w 46"/>
                <a:gd name="T23" fmla="*/ 4 h 55"/>
                <a:gd name="T24" fmla="*/ 0 w 46"/>
                <a:gd name="T25" fmla="*/ 10 h 55"/>
                <a:gd name="T26" fmla="*/ 1 w 46"/>
                <a:gd name="T27" fmla="*/ 11 h 55"/>
                <a:gd name="T28" fmla="*/ 5 w 46"/>
                <a:gd name="T29" fmla="*/ 12 h 55"/>
                <a:gd name="T30" fmla="*/ 7 w 46"/>
                <a:gd name="T31" fmla="*/ 16 h 55"/>
                <a:gd name="T32" fmla="*/ 8 w 46"/>
                <a:gd name="T33" fmla="*/ 20 h 55"/>
                <a:gd name="T34" fmla="*/ 4 w 46"/>
                <a:gd name="T35" fmla="*/ 21 h 55"/>
                <a:gd name="T36" fmla="*/ 1 w 46"/>
                <a:gd name="T37" fmla="*/ 20 h 55"/>
                <a:gd name="T38" fmla="*/ 1 w 46"/>
                <a:gd name="T39" fmla="*/ 23 h 55"/>
                <a:gd name="T40" fmla="*/ 7 w 46"/>
                <a:gd name="T41" fmla="*/ 25 h 55"/>
                <a:gd name="T42" fmla="*/ 7 w 46"/>
                <a:gd name="T43" fmla="*/ 27 h 55"/>
                <a:gd name="T44" fmla="*/ 9 w 46"/>
                <a:gd name="T45" fmla="*/ 30 h 55"/>
                <a:gd name="T46" fmla="*/ 12 w 46"/>
                <a:gd name="T47" fmla="*/ 33 h 55"/>
                <a:gd name="T48" fmla="*/ 12 w 46"/>
                <a:gd name="T49" fmla="*/ 36 h 55"/>
                <a:gd name="T50" fmla="*/ 13 w 46"/>
                <a:gd name="T51" fmla="*/ 40 h 55"/>
                <a:gd name="T52" fmla="*/ 11 w 46"/>
                <a:gd name="T53" fmla="*/ 43 h 55"/>
                <a:gd name="T54" fmla="*/ 15 w 46"/>
                <a:gd name="T55" fmla="*/ 48 h 55"/>
                <a:gd name="T56" fmla="*/ 13 w 46"/>
                <a:gd name="T57" fmla="*/ 53 h 55"/>
                <a:gd name="T58" fmla="*/ 14 w 46"/>
                <a:gd name="T59" fmla="*/ 55 h 55"/>
                <a:gd name="T60" fmla="*/ 16 w 46"/>
                <a:gd name="T61" fmla="*/ 53 h 55"/>
                <a:gd name="T62" fmla="*/ 18 w 46"/>
                <a:gd name="T63" fmla="*/ 55 h 55"/>
                <a:gd name="T64" fmla="*/ 19 w 46"/>
                <a:gd name="T65" fmla="*/ 53 h 55"/>
                <a:gd name="T66" fmla="*/ 22 w 46"/>
                <a:gd name="T67" fmla="*/ 53 h 55"/>
                <a:gd name="T68" fmla="*/ 23 w 46"/>
                <a:gd name="T69" fmla="*/ 52 h 55"/>
                <a:gd name="T70" fmla="*/ 25 w 46"/>
                <a:gd name="T71" fmla="*/ 54 h 55"/>
                <a:gd name="T72" fmla="*/ 27 w 46"/>
                <a:gd name="T73" fmla="*/ 51 h 55"/>
                <a:gd name="T74" fmla="*/ 29 w 46"/>
                <a:gd name="T75" fmla="*/ 49 h 55"/>
                <a:gd name="T76" fmla="*/ 33 w 46"/>
                <a:gd name="T77" fmla="*/ 52 h 55"/>
                <a:gd name="T78" fmla="*/ 33 w 46"/>
                <a:gd name="T79" fmla="*/ 48 h 55"/>
                <a:gd name="T80" fmla="*/ 36 w 46"/>
                <a:gd name="T81" fmla="*/ 49 h 55"/>
                <a:gd name="T82" fmla="*/ 39 w 46"/>
                <a:gd name="T83" fmla="*/ 51 h 55"/>
                <a:gd name="T84" fmla="*/ 41 w 46"/>
                <a:gd name="T85" fmla="*/ 48 h 55"/>
                <a:gd name="T86" fmla="*/ 41 w 46"/>
                <a:gd name="T87" fmla="*/ 46 h 55"/>
                <a:gd name="T88" fmla="*/ 46 w 46"/>
                <a:gd name="T89" fmla="*/ 46 h 55"/>
                <a:gd name="T90" fmla="*/ 45 w 46"/>
                <a:gd name="T91" fmla="*/ 39 h 55"/>
                <a:gd name="T92" fmla="*/ 45 w 46"/>
                <a:gd name="T93" fmla="*/ 35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6" h="55">
                  <a:moveTo>
                    <a:pt x="45" y="35"/>
                  </a:moveTo>
                  <a:cubicBezTo>
                    <a:pt x="44" y="34"/>
                    <a:pt x="41" y="32"/>
                    <a:pt x="41" y="31"/>
                  </a:cubicBezTo>
                  <a:cubicBezTo>
                    <a:pt x="41" y="29"/>
                    <a:pt x="40" y="24"/>
                    <a:pt x="40" y="24"/>
                  </a:cubicBezTo>
                  <a:cubicBezTo>
                    <a:pt x="40" y="24"/>
                    <a:pt x="38" y="20"/>
                    <a:pt x="37" y="19"/>
                  </a:cubicBezTo>
                  <a:cubicBezTo>
                    <a:pt x="36" y="19"/>
                    <a:pt x="32" y="13"/>
                    <a:pt x="32" y="13"/>
                  </a:cubicBezTo>
                  <a:cubicBezTo>
                    <a:pt x="30" y="12"/>
                    <a:pt x="30" y="11"/>
                    <a:pt x="28" y="10"/>
                  </a:cubicBezTo>
                  <a:cubicBezTo>
                    <a:pt x="28" y="10"/>
                    <a:pt x="23" y="6"/>
                    <a:pt x="23" y="5"/>
                  </a:cubicBezTo>
                  <a:cubicBezTo>
                    <a:pt x="22" y="4"/>
                    <a:pt x="22" y="2"/>
                    <a:pt x="20" y="0"/>
                  </a:cubicBezTo>
                  <a:cubicBezTo>
                    <a:pt x="19" y="2"/>
                    <a:pt x="19" y="3"/>
                    <a:pt x="18" y="4"/>
                  </a:cubicBezTo>
                  <a:cubicBezTo>
                    <a:pt x="18" y="4"/>
                    <a:pt x="17" y="4"/>
                    <a:pt x="17" y="4"/>
                  </a:cubicBezTo>
                  <a:cubicBezTo>
                    <a:pt x="15" y="3"/>
                    <a:pt x="14" y="3"/>
                    <a:pt x="13" y="2"/>
                  </a:cubicBezTo>
                  <a:cubicBezTo>
                    <a:pt x="10" y="3"/>
                    <a:pt x="8" y="3"/>
                    <a:pt x="5" y="4"/>
                  </a:cubicBezTo>
                  <a:cubicBezTo>
                    <a:pt x="3" y="6"/>
                    <a:pt x="2" y="7"/>
                    <a:pt x="0" y="10"/>
                  </a:cubicBezTo>
                  <a:cubicBezTo>
                    <a:pt x="1" y="10"/>
                    <a:pt x="1" y="10"/>
                    <a:pt x="1" y="11"/>
                  </a:cubicBezTo>
                  <a:cubicBezTo>
                    <a:pt x="3" y="11"/>
                    <a:pt x="3" y="11"/>
                    <a:pt x="5" y="12"/>
                  </a:cubicBezTo>
                  <a:cubicBezTo>
                    <a:pt x="5" y="14"/>
                    <a:pt x="6" y="15"/>
                    <a:pt x="7" y="16"/>
                  </a:cubicBezTo>
                  <a:cubicBezTo>
                    <a:pt x="7" y="18"/>
                    <a:pt x="7" y="18"/>
                    <a:pt x="8" y="20"/>
                  </a:cubicBezTo>
                  <a:cubicBezTo>
                    <a:pt x="7" y="20"/>
                    <a:pt x="6" y="20"/>
                    <a:pt x="4" y="21"/>
                  </a:cubicBezTo>
                  <a:cubicBezTo>
                    <a:pt x="3" y="20"/>
                    <a:pt x="3" y="20"/>
                    <a:pt x="1" y="20"/>
                  </a:cubicBezTo>
                  <a:cubicBezTo>
                    <a:pt x="1" y="20"/>
                    <a:pt x="0" y="23"/>
                    <a:pt x="1" y="23"/>
                  </a:cubicBezTo>
                  <a:cubicBezTo>
                    <a:pt x="2" y="23"/>
                    <a:pt x="7" y="25"/>
                    <a:pt x="7" y="25"/>
                  </a:cubicBezTo>
                  <a:cubicBezTo>
                    <a:pt x="7" y="26"/>
                    <a:pt x="7" y="26"/>
                    <a:pt x="7" y="27"/>
                  </a:cubicBezTo>
                  <a:cubicBezTo>
                    <a:pt x="7" y="29"/>
                    <a:pt x="8" y="29"/>
                    <a:pt x="9" y="30"/>
                  </a:cubicBezTo>
                  <a:cubicBezTo>
                    <a:pt x="10" y="31"/>
                    <a:pt x="11" y="32"/>
                    <a:pt x="12" y="33"/>
                  </a:cubicBezTo>
                  <a:cubicBezTo>
                    <a:pt x="12" y="34"/>
                    <a:pt x="12" y="35"/>
                    <a:pt x="12" y="36"/>
                  </a:cubicBezTo>
                  <a:cubicBezTo>
                    <a:pt x="12" y="38"/>
                    <a:pt x="12" y="39"/>
                    <a:pt x="13" y="40"/>
                  </a:cubicBezTo>
                  <a:cubicBezTo>
                    <a:pt x="12" y="41"/>
                    <a:pt x="12" y="42"/>
                    <a:pt x="11" y="43"/>
                  </a:cubicBezTo>
                  <a:cubicBezTo>
                    <a:pt x="12" y="45"/>
                    <a:pt x="13" y="46"/>
                    <a:pt x="15" y="48"/>
                  </a:cubicBezTo>
                  <a:cubicBezTo>
                    <a:pt x="14" y="50"/>
                    <a:pt x="13" y="51"/>
                    <a:pt x="13" y="53"/>
                  </a:cubicBezTo>
                  <a:cubicBezTo>
                    <a:pt x="13" y="54"/>
                    <a:pt x="14" y="54"/>
                    <a:pt x="14" y="55"/>
                  </a:cubicBezTo>
                  <a:cubicBezTo>
                    <a:pt x="15" y="54"/>
                    <a:pt x="15" y="54"/>
                    <a:pt x="16" y="53"/>
                  </a:cubicBezTo>
                  <a:cubicBezTo>
                    <a:pt x="17" y="54"/>
                    <a:pt x="17" y="54"/>
                    <a:pt x="18" y="55"/>
                  </a:cubicBezTo>
                  <a:cubicBezTo>
                    <a:pt x="18" y="54"/>
                    <a:pt x="19" y="54"/>
                    <a:pt x="19" y="53"/>
                  </a:cubicBezTo>
                  <a:cubicBezTo>
                    <a:pt x="20" y="53"/>
                    <a:pt x="21" y="53"/>
                    <a:pt x="22" y="53"/>
                  </a:cubicBezTo>
                  <a:cubicBezTo>
                    <a:pt x="22" y="53"/>
                    <a:pt x="22" y="51"/>
                    <a:pt x="23" y="52"/>
                  </a:cubicBezTo>
                  <a:cubicBezTo>
                    <a:pt x="23" y="53"/>
                    <a:pt x="25" y="54"/>
                    <a:pt x="25" y="54"/>
                  </a:cubicBezTo>
                  <a:cubicBezTo>
                    <a:pt x="26" y="53"/>
                    <a:pt x="26" y="52"/>
                    <a:pt x="27" y="51"/>
                  </a:cubicBezTo>
                  <a:cubicBezTo>
                    <a:pt x="28" y="50"/>
                    <a:pt x="28" y="50"/>
                    <a:pt x="29" y="49"/>
                  </a:cubicBezTo>
                  <a:cubicBezTo>
                    <a:pt x="30" y="51"/>
                    <a:pt x="31" y="51"/>
                    <a:pt x="33" y="52"/>
                  </a:cubicBezTo>
                  <a:cubicBezTo>
                    <a:pt x="33" y="51"/>
                    <a:pt x="33" y="50"/>
                    <a:pt x="33" y="48"/>
                  </a:cubicBezTo>
                  <a:cubicBezTo>
                    <a:pt x="34" y="49"/>
                    <a:pt x="35" y="49"/>
                    <a:pt x="36" y="49"/>
                  </a:cubicBezTo>
                  <a:cubicBezTo>
                    <a:pt x="37" y="50"/>
                    <a:pt x="38" y="50"/>
                    <a:pt x="39" y="51"/>
                  </a:cubicBezTo>
                  <a:cubicBezTo>
                    <a:pt x="40" y="50"/>
                    <a:pt x="40" y="49"/>
                    <a:pt x="41" y="48"/>
                  </a:cubicBezTo>
                  <a:cubicBezTo>
                    <a:pt x="41" y="47"/>
                    <a:pt x="41" y="47"/>
                    <a:pt x="41" y="46"/>
                  </a:cubicBezTo>
                  <a:cubicBezTo>
                    <a:pt x="41" y="46"/>
                    <a:pt x="46" y="48"/>
                    <a:pt x="46" y="46"/>
                  </a:cubicBezTo>
                  <a:cubicBezTo>
                    <a:pt x="46" y="44"/>
                    <a:pt x="45" y="39"/>
                    <a:pt x="45" y="39"/>
                  </a:cubicBezTo>
                  <a:cubicBezTo>
                    <a:pt x="45" y="39"/>
                    <a:pt x="46" y="35"/>
                    <a:pt x="45" y="35"/>
                  </a:cubicBezTo>
                  <a:close/>
                </a:path>
              </a:pathLst>
            </a:custGeom>
            <a:solidFill>
              <a:srgbClr val="A7B3B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59" name="Freeform 54">
              <a:extLst>
                <a:ext uri="{FF2B5EF4-FFF2-40B4-BE49-F238E27FC236}">
                  <a16:creationId xmlns:a16="http://schemas.microsoft.com/office/drawing/2014/main" id="{35345C5F-4E91-4546-85BE-3EF79A22067B}"/>
                </a:ext>
              </a:extLst>
            </p:cNvPr>
            <p:cNvSpPr>
              <a:spLocks/>
            </p:cNvSpPr>
            <p:nvPr/>
          </p:nvSpPr>
          <p:spPr bwMode="auto">
            <a:xfrm>
              <a:off x="2779" y="1147"/>
              <a:ext cx="69" cy="39"/>
            </a:xfrm>
            <a:custGeom>
              <a:avLst/>
              <a:gdLst>
                <a:gd name="T0" fmla="*/ 3 w 18"/>
                <a:gd name="T1" fmla="*/ 10 h 10"/>
                <a:gd name="T2" fmla="*/ 10 w 18"/>
                <a:gd name="T3" fmla="*/ 9 h 10"/>
                <a:gd name="T4" fmla="*/ 14 w 18"/>
                <a:gd name="T5" fmla="*/ 7 h 10"/>
                <a:gd name="T6" fmla="*/ 18 w 18"/>
                <a:gd name="T7" fmla="*/ 4 h 10"/>
                <a:gd name="T8" fmla="*/ 11 w 18"/>
                <a:gd name="T9" fmla="*/ 1 h 10"/>
                <a:gd name="T10" fmla="*/ 7 w 18"/>
                <a:gd name="T11" fmla="*/ 0 h 10"/>
                <a:gd name="T12" fmla="*/ 1 w 18"/>
                <a:gd name="T13" fmla="*/ 1 h 10"/>
                <a:gd name="T14" fmla="*/ 0 w 18"/>
                <a:gd name="T15" fmla="*/ 6 h 10"/>
                <a:gd name="T16" fmla="*/ 3 w 18"/>
                <a:gd name="T17" fmla="*/ 10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8" h="10">
                  <a:moveTo>
                    <a:pt x="3" y="10"/>
                  </a:moveTo>
                  <a:cubicBezTo>
                    <a:pt x="4" y="9"/>
                    <a:pt x="10" y="9"/>
                    <a:pt x="10" y="9"/>
                  </a:cubicBezTo>
                  <a:cubicBezTo>
                    <a:pt x="12" y="8"/>
                    <a:pt x="13" y="8"/>
                    <a:pt x="14" y="7"/>
                  </a:cubicBezTo>
                  <a:cubicBezTo>
                    <a:pt x="16" y="6"/>
                    <a:pt x="16" y="5"/>
                    <a:pt x="18" y="4"/>
                  </a:cubicBezTo>
                  <a:cubicBezTo>
                    <a:pt x="15" y="3"/>
                    <a:pt x="14" y="2"/>
                    <a:pt x="11" y="1"/>
                  </a:cubicBezTo>
                  <a:cubicBezTo>
                    <a:pt x="9" y="1"/>
                    <a:pt x="8" y="0"/>
                    <a:pt x="7" y="0"/>
                  </a:cubicBezTo>
                  <a:cubicBezTo>
                    <a:pt x="4" y="1"/>
                    <a:pt x="3" y="1"/>
                    <a:pt x="1" y="1"/>
                  </a:cubicBezTo>
                  <a:cubicBezTo>
                    <a:pt x="0" y="3"/>
                    <a:pt x="0" y="4"/>
                    <a:pt x="0" y="6"/>
                  </a:cubicBezTo>
                  <a:cubicBezTo>
                    <a:pt x="0" y="6"/>
                    <a:pt x="2" y="10"/>
                    <a:pt x="3" y="10"/>
                  </a:cubicBezTo>
                  <a:close/>
                </a:path>
              </a:pathLst>
            </a:custGeom>
            <a:solidFill>
              <a:srgbClr val="A7B3B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60" name="Freeform 55">
              <a:extLst>
                <a:ext uri="{FF2B5EF4-FFF2-40B4-BE49-F238E27FC236}">
                  <a16:creationId xmlns:a16="http://schemas.microsoft.com/office/drawing/2014/main" id="{BF27C281-2F1A-4D9B-973C-C5FBD5E25268}"/>
                </a:ext>
              </a:extLst>
            </p:cNvPr>
            <p:cNvSpPr>
              <a:spLocks/>
            </p:cNvSpPr>
            <p:nvPr/>
          </p:nvSpPr>
          <p:spPr bwMode="auto">
            <a:xfrm>
              <a:off x="3439" y="993"/>
              <a:ext cx="54" cy="19"/>
            </a:xfrm>
            <a:custGeom>
              <a:avLst/>
              <a:gdLst>
                <a:gd name="T0" fmla="*/ 9 w 14"/>
                <a:gd name="T1" fmla="*/ 0 h 5"/>
                <a:gd name="T2" fmla="*/ 0 w 14"/>
                <a:gd name="T3" fmla="*/ 1 h 5"/>
                <a:gd name="T4" fmla="*/ 0 w 14"/>
                <a:gd name="T5" fmla="*/ 5 h 5"/>
                <a:gd name="T6" fmla="*/ 9 w 14"/>
                <a:gd name="T7" fmla="*/ 5 h 5"/>
                <a:gd name="T8" fmla="*/ 14 w 14"/>
                <a:gd name="T9" fmla="*/ 4 h 5"/>
                <a:gd name="T10" fmla="*/ 10 w 14"/>
                <a:gd name="T11" fmla="*/ 2 h 5"/>
                <a:gd name="T12" fmla="*/ 9 w 14"/>
                <a:gd name="T13" fmla="*/ 0 h 5"/>
              </a:gdLst>
              <a:ahLst/>
              <a:cxnLst>
                <a:cxn ang="0">
                  <a:pos x="T0" y="T1"/>
                </a:cxn>
                <a:cxn ang="0">
                  <a:pos x="T2" y="T3"/>
                </a:cxn>
                <a:cxn ang="0">
                  <a:pos x="T4" y="T5"/>
                </a:cxn>
                <a:cxn ang="0">
                  <a:pos x="T6" y="T7"/>
                </a:cxn>
                <a:cxn ang="0">
                  <a:pos x="T8" y="T9"/>
                </a:cxn>
                <a:cxn ang="0">
                  <a:pos x="T10" y="T11"/>
                </a:cxn>
                <a:cxn ang="0">
                  <a:pos x="T12" y="T13"/>
                </a:cxn>
              </a:cxnLst>
              <a:rect l="0" t="0" r="r" b="b"/>
              <a:pathLst>
                <a:path w="14" h="5">
                  <a:moveTo>
                    <a:pt x="9" y="0"/>
                  </a:moveTo>
                  <a:cubicBezTo>
                    <a:pt x="6" y="0"/>
                    <a:pt x="0" y="1"/>
                    <a:pt x="0" y="1"/>
                  </a:cubicBezTo>
                  <a:cubicBezTo>
                    <a:pt x="0" y="3"/>
                    <a:pt x="0" y="4"/>
                    <a:pt x="0" y="5"/>
                  </a:cubicBezTo>
                  <a:cubicBezTo>
                    <a:pt x="0" y="5"/>
                    <a:pt x="7" y="5"/>
                    <a:pt x="9" y="5"/>
                  </a:cubicBezTo>
                  <a:cubicBezTo>
                    <a:pt x="11" y="5"/>
                    <a:pt x="14" y="4"/>
                    <a:pt x="14" y="4"/>
                  </a:cubicBezTo>
                  <a:cubicBezTo>
                    <a:pt x="13" y="3"/>
                    <a:pt x="12" y="3"/>
                    <a:pt x="10" y="2"/>
                  </a:cubicBezTo>
                  <a:cubicBezTo>
                    <a:pt x="10" y="2"/>
                    <a:pt x="12" y="1"/>
                    <a:pt x="9" y="0"/>
                  </a:cubicBezTo>
                  <a:close/>
                </a:path>
              </a:pathLst>
            </a:custGeom>
            <a:solidFill>
              <a:srgbClr val="A7B3B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61" name="Freeform 56">
              <a:extLst>
                <a:ext uri="{FF2B5EF4-FFF2-40B4-BE49-F238E27FC236}">
                  <a16:creationId xmlns:a16="http://schemas.microsoft.com/office/drawing/2014/main" id="{6E4D76CB-7063-4028-9FAE-D7F3268AC472}"/>
                </a:ext>
              </a:extLst>
            </p:cNvPr>
            <p:cNvSpPr>
              <a:spLocks/>
            </p:cNvSpPr>
            <p:nvPr/>
          </p:nvSpPr>
          <p:spPr bwMode="auto">
            <a:xfrm>
              <a:off x="2837" y="857"/>
              <a:ext cx="482" cy="251"/>
            </a:xfrm>
            <a:custGeom>
              <a:avLst/>
              <a:gdLst>
                <a:gd name="T0" fmla="*/ 54 w 125"/>
                <a:gd name="T1" fmla="*/ 6 h 65"/>
                <a:gd name="T2" fmla="*/ 50 w 125"/>
                <a:gd name="T3" fmla="*/ 9 h 65"/>
                <a:gd name="T4" fmla="*/ 43 w 125"/>
                <a:gd name="T5" fmla="*/ 11 h 65"/>
                <a:gd name="T6" fmla="*/ 37 w 125"/>
                <a:gd name="T7" fmla="*/ 13 h 65"/>
                <a:gd name="T8" fmla="*/ 32 w 125"/>
                <a:gd name="T9" fmla="*/ 14 h 65"/>
                <a:gd name="T10" fmla="*/ 27 w 125"/>
                <a:gd name="T11" fmla="*/ 16 h 65"/>
                <a:gd name="T12" fmla="*/ 23 w 125"/>
                <a:gd name="T13" fmla="*/ 18 h 65"/>
                <a:gd name="T14" fmla="*/ 25 w 125"/>
                <a:gd name="T15" fmla="*/ 21 h 65"/>
                <a:gd name="T16" fmla="*/ 18 w 125"/>
                <a:gd name="T17" fmla="*/ 28 h 65"/>
                <a:gd name="T18" fmla="*/ 18 w 125"/>
                <a:gd name="T19" fmla="*/ 32 h 65"/>
                <a:gd name="T20" fmla="*/ 14 w 125"/>
                <a:gd name="T21" fmla="*/ 35 h 65"/>
                <a:gd name="T22" fmla="*/ 9 w 125"/>
                <a:gd name="T23" fmla="*/ 39 h 65"/>
                <a:gd name="T24" fmla="*/ 9 w 125"/>
                <a:gd name="T25" fmla="*/ 42 h 65"/>
                <a:gd name="T26" fmla="*/ 4 w 125"/>
                <a:gd name="T27" fmla="*/ 47 h 65"/>
                <a:gd name="T28" fmla="*/ 8 w 125"/>
                <a:gd name="T29" fmla="*/ 55 h 65"/>
                <a:gd name="T30" fmla="*/ 13 w 125"/>
                <a:gd name="T31" fmla="*/ 54 h 65"/>
                <a:gd name="T32" fmla="*/ 16 w 125"/>
                <a:gd name="T33" fmla="*/ 58 h 65"/>
                <a:gd name="T34" fmla="*/ 20 w 125"/>
                <a:gd name="T35" fmla="*/ 58 h 65"/>
                <a:gd name="T36" fmla="*/ 19 w 125"/>
                <a:gd name="T37" fmla="*/ 55 h 65"/>
                <a:gd name="T38" fmla="*/ 25 w 125"/>
                <a:gd name="T39" fmla="*/ 62 h 65"/>
                <a:gd name="T40" fmla="*/ 45 w 125"/>
                <a:gd name="T41" fmla="*/ 64 h 65"/>
                <a:gd name="T42" fmla="*/ 56 w 125"/>
                <a:gd name="T43" fmla="*/ 65 h 65"/>
                <a:gd name="T44" fmla="*/ 61 w 125"/>
                <a:gd name="T45" fmla="*/ 62 h 65"/>
                <a:gd name="T46" fmla="*/ 39 w 125"/>
                <a:gd name="T47" fmla="*/ 53 h 65"/>
                <a:gd name="T48" fmla="*/ 34 w 125"/>
                <a:gd name="T49" fmla="*/ 45 h 65"/>
                <a:gd name="T50" fmla="*/ 39 w 125"/>
                <a:gd name="T51" fmla="*/ 38 h 65"/>
                <a:gd name="T52" fmla="*/ 48 w 125"/>
                <a:gd name="T53" fmla="*/ 31 h 65"/>
                <a:gd name="T54" fmla="*/ 55 w 125"/>
                <a:gd name="T55" fmla="*/ 24 h 65"/>
                <a:gd name="T56" fmla="*/ 64 w 125"/>
                <a:gd name="T57" fmla="*/ 22 h 65"/>
                <a:gd name="T58" fmla="*/ 100 w 125"/>
                <a:gd name="T59" fmla="*/ 12 h 65"/>
                <a:gd name="T60" fmla="*/ 123 w 125"/>
                <a:gd name="T61" fmla="*/ 3 h 65"/>
                <a:gd name="T62" fmla="*/ 103 w 125"/>
                <a:gd name="T63" fmla="*/ 1 h 65"/>
                <a:gd name="T64" fmla="*/ 92 w 125"/>
                <a:gd name="T65" fmla="*/ 4 h 65"/>
                <a:gd name="T66" fmla="*/ 71 w 125"/>
                <a:gd name="T67" fmla="*/ 6 h 65"/>
                <a:gd name="T68" fmla="*/ 61 w 125"/>
                <a:gd name="T69" fmla="*/ 9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25" h="65">
                  <a:moveTo>
                    <a:pt x="61" y="9"/>
                  </a:moveTo>
                  <a:cubicBezTo>
                    <a:pt x="58" y="7"/>
                    <a:pt x="57" y="7"/>
                    <a:pt x="54" y="6"/>
                  </a:cubicBezTo>
                  <a:cubicBezTo>
                    <a:pt x="54" y="7"/>
                    <a:pt x="53" y="7"/>
                    <a:pt x="53" y="8"/>
                  </a:cubicBezTo>
                  <a:cubicBezTo>
                    <a:pt x="51" y="8"/>
                    <a:pt x="51" y="9"/>
                    <a:pt x="50" y="9"/>
                  </a:cubicBezTo>
                  <a:cubicBezTo>
                    <a:pt x="50" y="9"/>
                    <a:pt x="48" y="9"/>
                    <a:pt x="45" y="9"/>
                  </a:cubicBezTo>
                  <a:cubicBezTo>
                    <a:pt x="42" y="10"/>
                    <a:pt x="43" y="11"/>
                    <a:pt x="43" y="11"/>
                  </a:cubicBezTo>
                  <a:cubicBezTo>
                    <a:pt x="42" y="11"/>
                    <a:pt x="41" y="11"/>
                    <a:pt x="40" y="11"/>
                  </a:cubicBezTo>
                  <a:cubicBezTo>
                    <a:pt x="39" y="12"/>
                    <a:pt x="38" y="12"/>
                    <a:pt x="37" y="13"/>
                  </a:cubicBezTo>
                  <a:cubicBezTo>
                    <a:pt x="37" y="14"/>
                    <a:pt x="36" y="14"/>
                    <a:pt x="36" y="15"/>
                  </a:cubicBezTo>
                  <a:cubicBezTo>
                    <a:pt x="34" y="15"/>
                    <a:pt x="33" y="15"/>
                    <a:pt x="32" y="14"/>
                  </a:cubicBezTo>
                  <a:cubicBezTo>
                    <a:pt x="31" y="15"/>
                    <a:pt x="30" y="16"/>
                    <a:pt x="30" y="17"/>
                  </a:cubicBezTo>
                  <a:cubicBezTo>
                    <a:pt x="29" y="16"/>
                    <a:pt x="28" y="16"/>
                    <a:pt x="27" y="16"/>
                  </a:cubicBezTo>
                  <a:cubicBezTo>
                    <a:pt x="26" y="16"/>
                    <a:pt x="26" y="16"/>
                    <a:pt x="25" y="16"/>
                  </a:cubicBezTo>
                  <a:cubicBezTo>
                    <a:pt x="24" y="17"/>
                    <a:pt x="24" y="17"/>
                    <a:pt x="23" y="18"/>
                  </a:cubicBezTo>
                  <a:cubicBezTo>
                    <a:pt x="24" y="18"/>
                    <a:pt x="25" y="19"/>
                    <a:pt x="26" y="19"/>
                  </a:cubicBezTo>
                  <a:cubicBezTo>
                    <a:pt x="25" y="20"/>
                    <a:pt x="25" y="20"/>
                    <a:pt x="25" y="21"/>
                  </a:cubicBezTo>
                  <a:cubicBezTo>
                    <a:pt x="23" y="22"/>
                    <a:pt x="22" y="23"/>
                    <a:pt x="21" y="23"/>
                  </a:cubicBezTo>
                  <a:cubicBezTo>
                    <a:pt x="20" y="25"/>
                    <a:pt x="19" y="26"/>
                    <a:pt x="18" y="28"/>
                  </a:cubicBezTo>
                  <a:cubicBezTo>
                    <a:pt x="15" y="28"/>
                    <a:pt x="14" y="29"/>
                    <a:pt x="12" y="30"/>
                  </a:cubicBezTo>
                  <a:cubicBezTo>
                    <a:pt x="15" y="31"/>
                    <a:pt x="16" y="31"/>
                    <a:pt x="18" y="32"/>
                  </a:cubicBezTo>
                  <a:cubicBezTo>
                    <a:pt x="18" y="33"/>
                    <a:pt x="18" y="34"/>
                    <a:pt x="18" y="35"/>
                  </a:cubicBezTo>
                  <a:cubicBezTo>
                    <a:pt x="17" y="35"/>
                    <a:pt x="16" y="35"/>
                    <a:pt x="14" y="35"/>
                  </a:cubicBezTo>
                  <a:cubicBezTo>
                    <a:pt x="13" y="36"/>
                    <a:pt x="13" y="37"/>
                    <a:pt x="12" y="38"/>
                  </a:cubicBezTo>
                  <a:cubicBezTo>
                    <a:pt x="11" y="38"/>
                    <a:pt x="10" y="39"/>
                    <a:pt x="9" y="39"/>
                  </a:cubicBezTo>
                  <a:cubicBezTo>
                    <a:pt x="8" y="39"/>
                    <a:pt x="7" y="40"/>
                    <a:pt x="7" y="40"/>
                  </a:cubicBezTo>
                  <a:cubicBezTo>
                    <a:pt x="8" y="41"/>
                    <a:pt x="8" y="41"/>
                    <a:pt x="9" y="42"/>
                  </a:cubicBezTo>
                  <a:cubicBezTo>
                    <a:pt x="9" y="43"/>
                    <a:pt x="9" y="43"/>
                    <a:pt x="9" y="44"/>
                  </a:cubicBezTo>
                  <a:cubicBezTo>
                    <a:pt x="9" y="44"/>
                    <a:pt x="8" y="48"/>
                    <a:pt x="4" y="47"/>
                  </a:cubicBezTo>
                  <a:cubicBezTo>
                    <a:pt x="0" y="46"/>
                    <a:pt x="0" y="49"/>
                    <a:pt x="0" y="49"/>
                  </a:cubicBezTo>
                  <a:cubicBezTo>
                    <a:pt x="0" y="49"/>
                    <a:pt x="6" y="54"/>
                    <a:pt x="8" y="55"/>
                  </a:cubicBezTo>
                  <a:cubicBezTo>
                    <a:pt x="10" y="55"/>
                    <a:pt x="11" y="53"/>
                    <a:pt x="11" y="53"/>
                  </a:cubicBezTo>
                  <a:cubicBezTo>
                    <a:pt x="12" y="53"/>
                    <a:pt x="12" y="53"/>
                    <a:pt x="13" y="54"/>
                  </a:cubicBezTo>
                  <a:cubicBezTo>
                    <a:pt x="13" y="55"/>
                    <a:pt x="12" y="55"/>
                    <a:pt x="11" y="57"/>
                  </a:cubicBezTo>
                  <a:cubicBezTo>
                    <a:pt x="13" y="57"/>
                    <a:pt x="14" y="58"/>
                    <a:pt x="16" y="58"/>
                  </a:cubicBezTo>
                  <a:cubicBezTo>
                    <a:pt x="17" y="59"/>
                    <a:pt x="17" y="59"/>
                    <a:pt x="19" y="60"/>
                  </a:cubicBezTo>
                  <a:cubicBezTo>
                    <a:pt x="19" y="59"/>
                    <a:pt x="19" y="59"/>
                    <a:pt x="20" y="58"/>
                  </a:cubicBezTo>
                  <a:cubicBezTo>
                    <a:pt x="19" y="57"/>
                    <a:pt x="18" y="57"/>
                    <a:pt x="17" y="56"/>
                  </a:cubicBezTo>
                  <a:cubicBezTo>
                    <a:pt x="18" y="56"/>
                    <a:pt x="18" y="55"/>
                    <a:pt x="19" y="55"/>
                  </a:cubicBezTo>
                  <a:cubicBezTo>
                    <a:pt x="21" y="56"/>
                    <a:pt x="22" y="56"/>
                    <a:pt x="24" y="57"/>
                  </a:cubicBezTo>
                  <a:cubicBezTo>
                    <a:pt x="25" y="59"/>
                    <a:pt x="25" y="60"/>
                    <a:pt x="25" y="62"/>
                  </a:cubicBezTo>
                  <a:cubicBezTo>
                    <a:pt x="31" y="63"/>
                    <a:pt x="34" y="64"/>
                    <a:pt x="40" y="65"/>
                  </a:cubicBezTo>
                  <a:cubicBezTo>
                    <a:pt x="42" y="65"/>
                    <a:pt x="43" y="65"/>
                    <a:pt x="45" y="64"/>
                  </a:cubicBezTo>
                  <a:cubicBezTo>
                    <a:pt x="47" y="64"/>
                    <a:pt x="48" y="64"/>
                    <a:pt x="51" y="65"/>
                  </a:cubicBezTo>
                  <a:cubicBezTo>
                    <a:pt x="53" y="65"/>
                    <a:pt x="54" y="65"/>
                    <a:pt x="56" y="65"/>
                  </a:cubicBezTo>
                  <a:cubicBezTo>
                    <a:pt x="58" y="65"/>
                    <a:pt x="59" y="64"/>
                    <a:pt x="61" y="63"/>
                  </a:cubicBezTo>
                  <a:cubicBezTo>
                    <a:pt x="61" y="63"/>
                    <a:pt x="61" y="63"/>
                    <a:pt x="61" y="62"/>
                  </a:cubicBezTo>
                  <a:cubicBezTo>
                    <a:pt x="61" y="62"/>
                    <a:pt x="54" y="61"/>
                    <a:pt x="51" y="59"/>
                  </a:cubicBezTo>
                  <a:cubicBezTo>
                    <a:pt x="47" y="57"/>
                    <a:pt x="45" y="55"/>
                    <a:pt x="39" y="53"/>
                  </a:cubicBezTo>
                  <a:cubicBezTo>
                    <a:pt x="34" y="50"/>
                    <a:pt x="36" y="47"/>
                    <a:pt x="36" y="47"/>
                  </a:cubicBezTo>
                  <a:cubicBezTo>
                    <a:pt x="36" y="47"/>
                    <a:pt x="35" y="46"/>
                    <a:pt x="34" y="45"/>
                  </a:cubicBezTo>
                  <a:cubicBezTo>
                    <a:pt x="33" y="44"/>
                    <a:pt x="38" y="41"/>
                    <a:pt x="38" y="41"/>
                  </a:cubicBezTo>
                  <a:cubicBezTo>
                    <a:pt x="39" y="40"/>
                    <a:pt x="39" y="40"/>
                    <a:pt x="39" y="38"/>
                  </a:cubicBezTo>
                  <a:cubicBezTo>
                    <a:pt x="40" y="37"/>
                    <a:pt x="41" y="37"/>
                    <a:pt x="42" y="36"/>
                  </a:cubicBezTo>
                  <a:cubicBezTo>
                    <a:pt x="44" y="34"/>
                    <a:pt x="45" y="33"/>
                    <a:pt x="48" y="31"/>
                  </a:cubicBezTo>
                  <a:cubicBezTo>
                    <a:pt x="48" y="31"/>
                    <a:pt x="49" y="30"/>
                    <a:pt x="50" y="28"/>
                  </a:cubicBezTo>
                  <a:cubicBezTo>
                    <a:pt x="51" y="27"/>
                    <a:pt x="55" y="24"/>
                    <a:pt x="55" y="24"/>
                  </a:cubicBezTo>
                  <a:cubicBezTo>
                    <a:pt x="55" y="24"/>
                    <a:pt x="56" y="24"/>
                    <a:pt x="57" y="24"/>
                  </a:cubicBezTo>
                  <a:cubicBezTo>
                    <a:pt x="59" y="23"/>
                    <a:pt x="61" y="22"/>
                    <a:pt x="64" y="22"/>
                  </a:cubicBezTo>
                  <a:cubicBezTo>
                    <a:pt x="64" y="22"/>
                    <a:pt x="63" y="18"/>
                    <a:pt x="68" y="17"/>
                  </a:cubicBezTo>
                  <a:cubicBezTo>
                    <a:pt x="72" y="16"/>
                    <a:pt x="95" y="13"/>
                    <a:pt x="100" y="12"/>
                  </a:cubicBezTo>
                  <a:cubicBezTo>
                    <a:pt x="105" y="11"/>
                    <a:pt x="115" y="9"/>
                    <a:pt x="120" y="9"/>
                  </a:cubicBezTo>
                  <a:cubicBezTo>
                    <a:pt x="125" y="8"/>
                    <a:pt x="124" y="5"/>
                    <a:pt x="123" y="3"/>
                  </a:cubicBezTo>
                  <a:cubicBezTo>
                    <a:pt x="122" y="2"/>
                    <a:pt x="122" y="0"/>
                    <a:pt x="116" y="1"/>
                  </a:cubicBezTo>
                  <a:cubicBezTo>
                    <a:pt x="110" y="2"/>
                    <a:pt x="108" y="0"/>
                    <a:pt x="103" y="1"/>
                  </a:cubicBezTo>
                  <a:cubicBezTo>
                    <a:pt x="98" y="2"/>
                    <a:pt x="99" y="3"/>
                    <a:pt x="99" y="3"/>
                  </a:cubicBezTo>
                  <a:cubicBezTo>
                    <a:pt x="96" y="4"/>
                    <a:pt x="95" y="4"/>
                    <a:pt x="92" y="4"/>
                  </a:cubicBezTo>
                  <a:cubicBezTo>
                    <a:pt x="88" y="5"/>
                    <a:pt x="86" y="5"/>
                    <a:pt x="82" y="6"/>
                  </a:cubicBezTo>
                  <a:cubicBezTo>
                    <a:pt x="82" y="6"/>
                    <a:pt x="74" y="6"/>
                    <a:pt x="71" y="6"/>
                  </a:cubicBezTo>
                  <a:cubicBezTo>
                    <a:pt x="69" y="5"/>
                    <a:pt x="63" y="6"/>
                    <a:pt x="63" y="6"/>
                  </a:cubicBezTo>
                  <a:cubicBezTo>
                    <a:pt x="62" y="7"/>
                    <a:pt x="62" y="7"/>
                    <a:pt x="61" y="9"/>
                  </a:cubicBezTo>
                  <a:close/>
                </a:path>
              </a:pathLst>
            </a:custGeom>
            <a:solidFill>
              <a:srgbClr val="A7B3B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62" name="Freeform 57">
              <a:extLst>
                <a:ext uri="{FF2B5EF4-FFF2-40B4-BE49-F238E27FC236}">
                  <a16:creationId xmlns:a16="http://schemas.microsoft.com/office/drawing/2014/main" id="{3DE24019-3E68-4A7E-B4E3-209DA2A52BA7}"/>
                </a:ext>
              </a:extLst>
            </p:cNvPr>
            <p:cNvSpPr>
              <a:spLocks/>
            </p:cNvSpPr>
            <p:nvPr/>
          </p:nvSpPr>
          <p:spPr bwMode="auto">
            <a:xfrm>
              <a:off x="1837" y="1777"/>
              <a:ext cx="116" cy="46"/>
            </a:xfrm>
            <a:custGeom>
              <a:avLst/>
              <a:gdLst>
                <a:gd name="T0" fmla="*/ 10 w 30"/>
                <a:gd name="T1" fmla="*/ 1 h 12"/>
                <a:gd name="T2" fmla="*/ 1 w 30"/>
                <a:gd name="T3" fmla="*/ 5 h 12"/>
                <a:gd name="T4" fmla="*/ 0 w 30"/>
                <a:gd name="T5" fmla="*/ 10 h 12"/>
                <a:gd name="T6" fmla="*/ 3 w 30"/>
                <a:gd name="T7" fmla="*/ 10 h 12"/>
                <a:gd name="T8" fmla="*/ 13 w 30"/>
                <a:gd name="T9" fmla="*/ 12 h 12"/>
                <a:gd name="T10" fmla="*/ 15 w 30"/>
                <a:gd name="T11" fmla="*/ 11 h 12"/>
                <a:gd name="T12" fmla="*/ 28 w 30"/>
                <a:gd name="T13" fmla="*/ 11 h 12"/>
                <a:gd name="T14" fmla="*/ 30 w 30"/>
                <a:gd name="T15" fmla="*/ 7 h 12"/>
                <a:gd name="T16" fmla="*/ 28 w 30"/>
                <a:gd name="T17" fmla="*/ 5 h 12"/>
                <a:gd name="T18" fmla="*/ 28 w 30"/>
                <a:gd name="T19" fmla="*/ 5 h 12"/>
                <a:gd name="T20" fmla="*/ 28 w 30"/>
                <a:gd name="T21" fmla="*/ 4 h 12"/>
                <a:gd name="T22" fmla="*/ 26 w 30"/>
                <a:gd name="T23" fmla="*/ 4 h 12"/>
                <a:gd name="T24" fmla="*/ 22 w 30"/>
                <a:gd name="T25" fmla="*/ 4 h 12"/>
                <a:gd name="T26" fmla="*/ 20 w 30"/>
                <a:gd name="T27" fmla="*/ 4 h 12"/>
                <a:gd name="T28" fmla="*/ 13 w 30"/>
                <a:gd name="T29" fmla="*/ 2 h 12"/>
                <a:gd name="T30" fmla="*/ 10 w 30"/>
                <a:gd name="T31" fmla="*/ 0 h 12"/>
                <a:gd name="T32" fmla="*/ 10 w 30"/>
                <a:gd name="T33" fmla="*/ 1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0" h="12">
                  <a:moveTo>
                    <a:pt x="10" y="1"/>
                  </a:moveTo>
                  <a:cubicBezTo>
                    <a:pt x="7" y="4"/>
                    <a:pt x="1" y="3"/>
                    <a:pt x="1" y="5"/>
                  </a:cubicBezTo>
                  <a:cubicBezTo>
                    <a:pt x="1" y="5"/>
                    <a:pt x="1" y="8"/>
                    <a:pt x="0" y="10"/>
                  </a:cubicBezTo>
                  <a:cubicBezTo>
                    <a:pt x="1" y="10"/>
                    <a:pt x="2" y="10"/>
                    <a:pt x="3" y="10"/>
                  </a:cubicBezTo>
                  <a:cubicBezTo>
                    <a:pt x="6" y="10"/>
                    <a:pt x="9" y="12"/>
                    <a:pt x="13" y="12"/>
                  </a:cubicBezTo>
                  <a:cubicBezTo>
                    <a:pt x="14" y="12"/>
                    <a:pt x="14" y="12"/>
                    <a:pt x="15" y="11"/>
                  </a:cubicBezTo>
                  <a:cubicBezTo>
                    <a:pt x="20" y="11"/>
                    <a:pt x="26" y="11"/>
                    <a:pt x="28" y="11"/>
                  </a:cubicBezTo>
                  <a:cubicBezTo>
                    <a:pt x="29" y="9"/>
                    <a:pt x="29" y="8"/>
                    <a:pt x="30" y="7"/>
                  </a:cubicBezTo>
                  <a:cubicBezTo>
                    <a:pt x="29" y="6"/>
                    <a:pt x="29" y="6"/>
                    <a:pt x="28" y="5"/>
                  </a:cubicBezTo>
                  <a:cubicBezTo>
                    <a:pt x="28" y="5"/>
                    <a:pt x="28" y="5"/>
                    <a:pt x="28" y="5"/>
                  </a:cubicBezTo>
                  <a:cubicBezTo>
                    <a:pt x="28" y="5"/>
                    <a:pt x="28" y="5"/>
                    <a:pt x="28" y="4"/>
                  </a:cubicBezTo>
                  <a:cubicBezTo>
                    <a:pt x="27" y="4"/>
                    <a:pt x="27" y="4"/>
                    <a:pt x="26" y="4"/>
                  </a:cubicBezTo>
                  <a:cubicBezTo>
                    <a:pt x="25" y="4"/>
                    <a:pt x="23" y="4"/>
                    <a:pt x="22" y="4"/>
                  </a:cubicBezTo>
                  <a:cubicBezTo>
                    <a:pt x="21" y="4"/>
                    <a:pt x="20" y="4"/>
                    <a:pt x="20" y="4"/>
                  </a:cubicBezTo>
                  <a:cubicBezTo>
                    <a:pt x="18" y="4"/>
                    <a:pt x="13" y="2"/>
                    <a:pt x="13" y="2"/>
                  </a:cubicBezTo>
                  <a:cubicBezTo>
                    <a:pt x="12" y="1"/>
                    <a:pt x="11" y="1"/>
                    <a:pt x="10" y="0"/>
                  </a:cubicBezTo>
                  <a:cubicBezTo>
                    <a:pt x="10" y="1"/>
                    <a:pt x="10" y="1"/>
                    <a:pt x="10" y="1"/>
                  </a:cubicBezTo>
                  <a:close/>
                </a:path>
              </a:pathLst>
            </a:custGeom>
            <a:solidFill>
              <a:srgbClr val="82C9E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63" name="Freeform 58">
              <a:extLst>
                <a:ext uri="{FF2B5EF4-FFF2-40B4-BE49-F238E27FC236}">
                  <a16:creationId xmlns:a16="http://schemas.microsoft.com/office/drawing/2014/main" id="{F96809F9-EE45-4E54-9345-325434A3ADAF}"/>
                </a:ext>
              </a:extLst>
            </p:cNvPr>
            <p:cNvSpPr>
              <a:spLocks noEditPoints="1"/>
            </p:cNvSpPr>
            <p:nvPr/>
          </p:nvSpPr>
          <p:spPr bwMode="auto">
            <a:xfrm>
              <a:off x="2099" y="861"/>
              <a:ext cx="5863" cy="1705"/>
            </a:xfrm>
            <a:custGeom>
              <a:avLst/>
              <a:gdLst>
                <a:gd name="T0" fmla="*/ 1461 w 1519"/>
                <a:gd name="T1" fmla="*/ 169 h 441"/>
                <a:gd name="T2" fmla="*/ 1247 w 1519"/>
                <a:gd name="T3" fmla="*/ 115 h 441"/>
                <a:gd name="T4" fmla="*/ 1019 w 1519"/>
                <a:gd name="T5" fmla="*/ 80 h 441"/>
                <a:gd name="T6" fmla="*/ 953 w 1519"/>
                <a:gd name="T7" fmla="*/ 78 h 441"/>
                <a:gd name="T8" fmla="*/ 858 w 1519"/>
                <a:gd name="T9" fmla="*/ 56 h 441"/>
                <a:gd name="T10" fmla="*/ 719 w 1519"/>
                <a:gd name="T11" fmla="*/ 48 h 441"/>
                <a:gd name="T12" fmla="*/ 674 w 1519"/>
                <a:gd name="T13" fmla="*/ 39 h 441"/>
                <a:gd name="T14" fmla="*/ 624 w 1519"/>
                <a:gd name="T15" fmla="*/ 13 h 441"/>
                <a:gd name="T16" fmla="*/ 547 w 1519"/>
                <a:gd name="T17" fmla="*/ 15 h 441"/>
                <a:gd name="T18" fmla="*/ 448 w 1519"/>
                <a:gd name="T19" fmla="*/ 49 h 441"/>
                <a:gd name="T20" fmla="*/ 440 w 1519"/>
                <a:gd name="T21" fmla="*/ 63 h 441"/>
                <a:gd name="T22" fmla="*/ 409 w 1519"/>
                <a:gd name="T23" fmla="*/ 83 h 441"/>
                <a:gd name="T24" fmla="*/ 420 w 1519"/>
                <a:gd name="T25" fmla="*/ 108 h 441"/>
                <a:gd name="T26" fmla="*/ 380 w 1519"/>
                <a:gd name="T27" fmla="*/ 59 h 441"/>
                <a:gd name="T28" fmla="*/ 367 w 1519"/>
                <a:gd name="T29" fmla="*/ 89 h 441"/>
                <a:gd name="T30" fmla="*/ 284 w 1519"/>
                <a:gd name="T31" fmla="*/ 88 h 441"/>
                <a:gd name="T32" fmla="*/ 227 w 1519"/>
                <a:gd name="T33" fmla="*/ 80 h 441"/>
                <a:gd name="T34" fmla="*/ 143 w 1519"/>
                <a:gd name="T35" fmla="*/ 93 h 441"/>
                <a:gd name="T36" fmla="*/ 94 w 1519"/>
                <a:gd name="T37" fmla="*/ 131 h 441"/>
                <a:gd name="T38" fmla="*/ 100 w 1519"/>
                <a:gd name="T39" fmla="*/ 111 h 441"/>
                <a:gd name="T40" fmla="*/ 19 w 1519"/>
                <a:gd name="T41" fmla="*/ 69 h 441"/>
                <a:gd name="T42" fmla="*/ 16 w 1519"/>
                <a:gd name="T43" fmla="*/ 115 h 441"/>
                <a:gd name="T44" fmla="*/ 12 w 1519"/>
                <a:gd name="T45" fmla="*/ 171 h 441"/>
                <a:gd name="T46" fmla="*/ 13 w 1519"/>
                <a:gd name="T47" fmla="*/ 214 h 441"/>
                <a:gd name="T48" fmla="*/ 47 w 1519"/>
                <a:gd name="T49" fmla="*/ 232 h 441"/>
                <a:gd name="T50" fmla="*/ 55 w 1519"/>
                <a:gd name="T51" fmla="*/ 265 h 441"/>
                <a:gd name="T52" fmla="*/ 105 w 1519"/>
                <a:gd name="T53" fmla="*/ 298 h 441"/>
                <a:gd name="T54" fmla="*/ 147 w 1519"/>
                <a:gd name="T55" fmla="*/ 339 h 441"/>
                <a:gd name="T56" fmla="*/ 191 w 1519"/>
                <a:gd name="T57" fmla="*/ 389 h 441"/>
                <a:gd name="T58" fmla="*/ 260 w 1519"/>
                <a:gd name="T59" fmla="*/ 411 h 441"/>
                <a:gd name="T60" fmla="*/ 254 w 1519"/>
                <a:gd name="T61" fmla="*/ 346 h 441"/>
                <a:gd name="T62" fmla="*/ 229 w 1519"/>
                <a:gd name="T63" fmla="*/ 302 h 441"/>
                <a:gd name="T64" fmla="*/ 283 w 1519"/>
                <a:gd name="T65" fmla="*/ 287 h 441"/>
                <a:gd name="T66" fmla="*/ 360 w 1519"/>
                <a:gd name="T67" fmla="*/ 300 h 441"/>
                <a:gd name="T68" fmla="*/ 362 w 1519"/>
                <a:gd name="T69" fmla="*/ 263 h 441"/>
                <a:gd name="T70" fmla="*/ 451 w 1519"/>
                <a:gd name="T71" fmla="*/ 245 h 441"/>
                <a:gd name="T72" fmla="*/ 511 w 1519"/>
                <a:gd name="T73" fmla="*/ 260 h 441"/>
                <a:gd name="T74" fmla="*/ 626 w 1519"/>
                <a:gd name="T75" fmla="*/ 312 h 441"/>
                <a:gd name="T76" fmla="*/ 680 w 1519"/>
                <a:gd name="T77" fmla="*/ 322 h 441"/>
                <a:gd name="T78" fmla="*/ 713 w 1519"/>
                <a:gd name="T79" fmla="*/ 307 h 441"/>
                <a:gd name="T80" fmla="*/ 762 w 1519"/>
                <a:gd name="T81" fmla="*/ 308 h 441"/>
                <a:gd name="T82" fmla="*/ 863 w 1519"/>
                <a:gd name="T83" fmla="*/ 321 h 441"/>
                <a:gd name="T84" fmla="*/ 979 w 1519"/>
                <a:gd name="T85" fmla="*/ 336 h 441"/>
                <a:gd name="T86" fmla="*/ 985 w 1519"/>
                <a:gd name="T87" fmla="*/ 301 h 441"/>
                <a:gd name="T88" fmla="*/ 1094 w 1519"/>
                <a:gd name="T89" fmla="*/ 343 h 441"/>
                <a:gd name="T90" fmla="*/ 1186 w 1519"/>
                <a:gd name="T91" fmla="*/ 374 h 441"/>
                <a:gd name="T92" fmla="*/ 1202 w 1519"/>
                <a:gd name="T93" fmla="*/ 440 h 441"/>
                <a:gd name="T94" fmla="*/ 1211 w 1519"/>
                <a:gd name="T95" fmla="*/ 316 h 441"/>
                <a:gd name="T96" fmla="*/ 1144 w 1519"/>
                <a:gd name="T97" fmla="*/ 287 h 441"/>
                <a:gd name="T98" fmla="*/ 1191 w 1519"/>
                <a:gd name="T99" fmla="*/ 235 h 441"/>
                <a:gd name="T100" fmla="*/ 1239 w 1519"/>
                <a:gd name="T101" fmla="*/ 238 h 441"/>
                <a:gd name="T102" fmla="*/ 1286 w 1519"/>
                <a:gd name="T103" fmla="*/ 209 h 441"/>
                <a:gd name="T104" fmla="*/ 1331 w 1519"/>
                <a:gd name="T105" fmla="*/ 211 h 441"/>
                <a:gd name="T106" fmla="*/ 1338 w 1519"/>
                <a:gd name="T107" fmla="*/ 299 h 441"/>
                <a:gd name="T108" fmla="*/ 1404 w 1519"/>
                <a:gd name="T109" fmla="*/ 301 h 441"/>
                <a:gd name="T110" fmla="*/ 1368 w 1519"/>
                <a:gd name="T111" fmla="*/ 236 h 441"/>
                <a:gd name="T112" fmla="*/ 1454 w 1519"/>
                <a:gd name="T113" fmla="*/ 214 h 441"/>
                <a:gd name="T114" fmla="*/ 1430 w 1519"/>
                <a:gd name="T115" fmla="*/ 187 h 441"/>
                <a:gd name="T116" fmla="*/ 1519 w 1519"/>
                <a:gd name="T117" fmla="*/ 198 h 441"/>
                <a:gd name="T118" fmla="*/ 841 w 1519"/>
                <a:gd name="T119" fmla="*/ 296 h 4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519" h="441">
                  <a:moveTo>
                    <a:pt x="1516" y="194"/>
                  </a:moveTo>
                  <a:cubicBezTo>
                    <a:pt x="1515" y="193"/>
                    <a:pt x="1515" y="192"/>
                    <a:pt x="1514" y="191"/>
                  </a:cubicBezTo>
                  <a:cubicBezTo>
                    <a:pt x="1513" y="192"/>
                    <a:pt x="1512" y="192"/>
                    <a:pt x="1510" y="193"/>
                  </a:cubicBezTo>
                  <a:cubicBezTo>
                    <a:pt x="1510" y="192"/>
                    <a:pt x="1510" y="192"/>
                    <a:pt x="1511" y="191"/>
                  </a:cubicBezTo>
                  <a:cubicBezTo>
                    <a:pt x="1508" y="188"/>
                    <a:pt x="1507" y="187"/>
                    <a:pt x="1505" y="185"/>
                  </a:cubicBezTo>
                  <a:cubicBezTo>
                    <a:pt x="1508" y="185"/>
                    <a:pt x="1510" y="185"/>
                    <a:pt x="1513" y="184"/>
                  </a:cubicBezTo>
                  <a:cubicBezTo>
                    <a:pt x="1514" y="184"/>
                    <a:pt x="1515" y="183"/>
                    <a:pt x="1516" y="183"/>
                  </a:cubicBezTo>
                  <a:cubicBezTo>
                    <a:pt x="1514" y="181"/>
                    <a:pt x="1513" y="180"/>
                    <a:pt x="1511" y="179"/>
                  </a:cubicBezTo>
                  <a:cubicBezTo>
                    <a:pt x="1510" y="177"/>
                    <a:pt x="1509" y="176"/>
                    <a:pt x="1508" y="173"/>
                  </a:cubicBezTo>
                  <a:cubicBezTo>
                    <a:pt x="1508" y="173"/>
                    <a:pt x="1507" y="178"/>
                    <a:pt x="1505" y="176"/>
                  </a:cubicBezTo>
                  <a:cubicBezTo>
                    <a:pt x="1504" y="174"/>
                    <a:pt x="1497" y="173"/>
                    <a:pt x="1497" y="173"/>
                  </a:cubicBezTo>
                  <a:cubicBezTo>
                    <a:pt x="1497" y="173"/>
                    <a:pt x="1496" y="171"/>
                    <a:pt x="1492" y="170"/>
                  </a:cubicBezTo>
                  <a:cubicBezTo>
                    <a:pt x="1488" y="169"/>
                    <a:pt x="1484" y="166"/>
                    <a:pt x="1484" y="166"/>
                  </a:cubicBezTo>
                  <a:cubicBezTo>
                    <a:pt x="1484" y="166"/>
                    <a:pt x="1480" y="166"/>
                    <a:pt x="1478" y="165"/>
                  </a:cubicBezTo>
                  <a:cubicBezTo>
                    <a:pt x="1476" y="165"/>
                    <a:pt x="1469" y="164"/>
                    <a:pt x="1469" y="164"/>
                  </a:cubicBezTo>
                  <a:cubicBezTo>
                    <a:pt x="1464" y="163"/>
                    <a:pt x="1461" y="163"/>
                    <a:pt x="1455" y="162"/>
                  </a:cubicBezTo>
                  <a:cubicBezTo>
                    <a:pt x="1459" y="164"/>
                    <a:pt x="1461" y="165"/>
                    <a:pt x="1465" y="167"/>
                  </a:cubicBezTo>
                  <a:cubicBezTo>
                    <a:pt x="1467" y="168"/>
                    <a:pt x="1468" y="169"/>
                    <a:pt x="1470" y="170"/>
                  </a:cubicBezTo>
                  <a:cubicBezTo>
                    <a:pt x="1470" y="170"/>
                    <a:pt x="1462" y="171"/>
                    <a:pt x="1461" y="169"/>
                  </a:cubicBezTo>
                  <a:cubicBezTo>
                    <a:pt x="1461" y="168"/>
                    <a:pt x="1453" y="163"/>
                    <a:pt x="1453" y="163"/>
                  </a:cubicBezTo>
                  <a:cubicBezTo>
                    <a:pt x="1453" y="163"/>
                    <a:pt x="1450" y="159"/>
                    <a:pt x="1448" y="159"/>
                  </a:cubicBezTo>
                  <a:cubicBezTo>
                    <a:pt x="1447" y="159"/>
                    <a:pt x="1438" y="154"/>
                    <a:pt x="1428" y="151"/>
                  </a:cubicBezTo>
                  <a:cubicBezTo>
                    <a:pt x="1418" y="149"/>
                    <a:pt x="1407" y="144"/>
                    <a:pt x="1399" y="142"/>
                  </a:cubicBezTo>
                  <a:cubicBezTo>
                    <a:pt x="1392" y="140"/>
                    <a:pt x="1375" y="134"/>
                    <a:pt x="1365" y="131"/>
                  </a:cubicBezTo>
                  <a:cubicBezTo>
                    <a:pt x="1354" y="129"/>
                    <a:pt x="1340" y="126"/>
                    <a:pt x="1330" y="123"/>
                  </a:cubicBezTo>
                  <a:cubicBezTo>
                    <a:pt x="1319" y="120"/>
                    <a:pt x="1311" y="120"/>
                    <a:pt x="1300" y="119"/>
                  </a:cubicBezTo>
                  <a:cubicBezTo>
                    <a:pt x="1290" y="118"/>
                    <a:pt x="1269" y="113"/>
                    <a:pt x="1269" y="113"/>
                  </a:cubicBezTo>
                  <a:cubicBezTo>
                    <a:pt x="1270" y="115"/>
                    <a:pt x="1271" y="116"/>
                    <a:pt x="1272" y="118"/>
                  </a:cubicBezTo>
                  <a:cubicBezTo>
                    <a:pt x="1272" y="118"/>
                    <a:pt x="1279" y="121"/>
                    <a:pt x="1279" y="122"/>
                  </a:cubicBezTo>
                  <a:cubicBezTo>
                    <a:pt x="1280" y="123"/>
                    <a:pt x="1289" y="126"/>
                    <a:pt x="1288" y="128"/>
                  </a:cubicBezTo>
                  <a:cubicBezTo>
                    <a:pt x="1288" y="130"/>
                    <a:pt x="1284" y="130"/>
                    <a:pt x="1281" y="129"/>
                  </a:cubicBezTo>
                  <a:cubicBezTo>
                    <a:pt x="1278" y="128"/>
                    <a:pt x="1275" y="125"/>
                    <a:pt x="1273" y="125"/>
                  </a:cubicBezTo>
                  <a:cubicBezTo>
                    <a:pt x="1270" y="125"/>
                    <a:pt x="1267" y="124"/>
                    <a:pt x="1264" y="123"/>
                  </a:cubicBezTo>
                  <a:cubicBezTo>
                    <a:pt x="1262" y="123"/>
                    <a:pt x="1258" y="121"/>
                    <a:pt x="1258" y="121"/>
                  </a:cubicBezTo>
                  <a:cubicBezTo>
                    <a:pt x="1258" y="121"/>
                    <a:pt x="1259" y="119"/>
                    <a:pt x="1261" y="120"/>
                  </a:cubicBezTo>
                  <a:cubicBezTo>
                    <a:pt x="1263" y="120"/>
                    <a:pt x="1267" y="119"/>
                    <a:pt x="1264" y="117"/>
                  </a:cubicBezTo>
                  <a:cubicBezTo>
                    <a:pt x="1260" y="115"/>
                    <a:pt x="1260" y="117"/>
                    <a:pt x="1255" y="115"/>
                  </a:cubicBezTo>
                  <a:cubicBezTo>
                    <a:pt x="1250" y="113"/>
                    <a:pt x="1247" y="114"/>
                    <a:pt x="1247" y="115"/>
                  </a:cubicBezTo>
                  <a:cubicBezTo>
                    <a:pt x="1247" y="116"/>
                    <a:pt x="1247" y="119"/>
                    <a:pt x="1247" y="119"/>
                  </a:cubicBezTo>
                  <a:cubicBezTo>
                    <a:pt x="1247" y="119"/>
                    <a:pt x="1244" y="119"/>
                    <a:pt x="1240" y="118"/>
                  </a:cubicBezTo>
                  <a:cubicBezTo>
                    <a:pt x="1236" y="118"/>
                    <a:pt x="1215" y="114"/>
                    <a:pt x="1213" y="114"/>
                  </a:cubicBezTo>
                  <a:cubicBezTo>
                    <a:pt x="1210" y="114"/>
                    <a:pt x="1205" y="114"/>
                    <a:pt x="1199" y="114"/>
                  </a:cubicBezTo>
                  <a:cubicBezTo>
                    <a:pt x="1193" y="114"/>
                    <a:pt x="1188" y="112"/>
                    <a:pt x="1183" y="112"/>
                  </a:cubicBezTo>
                  <a:cubicBezTo>
                    <a:pt x="1177" y="112"/>
                    <a:pt x="1175" y="113"/>
                    <a:pt x="1174" y="110"/>
                  </a:cubicBezTo>
                  <a:cubicBezTo>
                    <a:pt x="1173" y="107"/>
                    <a:pt x="1169" y="104"/>
                    <a:pt x="1165" y="101"/>
                  </a:cubicBezTo>
                  <a:cubicBezTo>
                    <a:pt x="1161" y="99"/>
                    <a:pt x="1152" y="96"/>
                    <a:pt x="1143" y="95"/>
                  </a:cubicBezTo>
                  <a:cubicBezTo>
                    <a:pt x="1133" y="95"/>
                    <a:pt x="1123" y="94"/>
                    <a:pt x="1116" y="94"/>
                  </a:cubicBezTo>
                  <a:cubicBezTo>
                    <a:pt x="1109" y="94"/>
                    <a:pt x="1105" y="96"/>
                    <a:pt x="1100" y="95"/>
                  </a:cubicBezTo>
                  <a:cubicBezTo>
                    <a:pt x="1094" y="94"/>
                    <a:pt x="1089" y="92"/>
                    <a:pt x="1089" y="92"/>
                  </a:cubicBezTo>
                  <a:cubicBezTo>
                    <a:pt x="1089" y="92"/>
                    <a:pt x="1078" y="88"/>
                    <a:pt x="1075" y="88"/>
                  </a:cubicBezTo>
                  <a:cubicBezTo>
                    <a:pt x="1073" y="89"/>
                    <a:pt x="1068" y="86"/>
                    <a:pt x="1068" y="86"/>
                  </a:cubicBezTo>
                  <a:cubicBezTo>
                    <a:pt x="1065" y="86"/>
                    <a:pt x="1064" y="86"/>
                    <a:pt x="1062" y="86"/>
                  </a:cubicBezTo>
                  <a:cubicBezTo>
                    <a:pt x="1060" y="84"/>
                    <a:pt x="1059" y="84"/>
                    <a:pt x="1056" y="83"/>
                  </a:cubicBezTo>
                  <a:cubicBezTo>
                    <a:pt x="1056" y="83"/>
                    <a:pt x="1054" y="79"/>
                    <a:pt x="1053" y="78"/>
                  </a:cubicBezTo>
                  <a:cubicBezTo>
                    <a:pt x="1052" y="78"/>
                    <a:pt x="1025" y="73"/>
                    <a:pt x="1026" y="75"/>
                  </a:cubicBezTo>
                  <a:cubicBezTo>
                    <a:pt x="1028" y="77"/>
                    <a:pt x="1026" y="80"/>
                    <a:pt x="1026" y="80"/>
                  </a:cubicBezTo>
                  <a:cubicBezTo>
                    <a:pt x="1026" y="80"/>
                    <a:pt x="1020" y="80"/>
                    <a:pt x="1019" y="80"/>
                  </a:cubicBezTo>
                  <a:cubicBezTo>
                    <a:pt x="1018" y="80"/>
                    <a:pt x="1015" y="78"/>
                    <a:pt x="1016" y="78"/>
                  </a:cubicBezTo>
                  <a:cubicBezTo>
                    <a:pt x="1017" y="78"/>
                    <a:pt x="1018" y="76"/>
                    <a:pt x="1018" y="76"/>
                  </a:cubicBezTo>
                  <a:cubicBezTo>
                    <a:pt x="1019" y="76"/>
                    <a:pt x="1020" y="76"/>
                    <a:pt x="1021" y="77"/>
                  </a:cubicBezTo>
                  <a:cubicBezTo>
                    <a:pt x="1021" y="77"/>
                    <a:pt x="1024" y="79"/>
                    <a:pt x="1024" y="78"/>
                  </a:cubicBezTo>
                  <a:cubicBezTo>
                    <a:pt x="1024" y="77"/>
                    <a:pt x="1023" y="74"/>
                    <a:pt x="1023" y="74"/>
                  </a:cubicBezTo>
                  <a:cubicBezTo>
                    <a:pt x="1018" y="74"/>
                    <a:pt x="1016" y="73"/>
                    <a:pt x="1012" y="73"/>
                  </a:cubicBezTo>
                  <a:cubicBezTo>
                    <a:pt x="1012" y="73"/>
                    <a:pt x="1011" y="71"/>
                    <a:pt x="999" y="70"/>
                  </a:cubicBezTo>
                  <a:cubicBezTo>
                    <a:pt x="988" y="69"/>
                    <a:pt x="963" y="65"/>
                    <a:pt x="963" y="65"/>
                  </a:cubicBezTo>
                  <a:cubicBezTo>
                    <a:pt x="963" y="65"/>
                    <a:pt x="963" y="65"/>
                    <a:pt x="966" y="67"/>
                  </a:cubicBezTo>
                  <a:cubicBezTo>
                    <a:pt x="969" y="68"/>
                    <a:pt x="969" y="69"/>
                    <a:pt x="967" y="69"/>
                  </a:cubicBezTo>
                  <a:cubicBezTo>
                    <a:pt x="966" y="69"/>
                    <a:pt x="957" y="68"/>
                    <a:pt x="957" y="69"/>
                  </a:cubicBezTo>
                  <a:cubicBezTo>
                    <a:pt x="957" y="71"/>
                    <a:pt x="958" y="73"/>
                    <a:pt x="960" y="73"/>
                  </a:cubicBezTo>
                  <a:cubicBezTo>
                    <a:pt x="962" y="73"/>
                    <a:pt x="966" y="73"/>
                    <a:pt x="966" y="73"/>
                  </a:cubicBezTo>
                  <a:cubicBezTo>
                    <a:pt x="966" y="73"/>
                    <a:pt x="963" y="74"/>
                    <a:pt x="965" y="75"/>
                  </a:cubicBezTo>
                  <a:cubicBezTo>
                    <a:pt x="966" y="76"/>
                    <a:pt x="970" y="77"/>
                    <a:pt x="970" y="77"/>
                  </a:cubicBezTo>
                  <a:cubicBezTo>
                    <a:pt x="972" y="78"/>
                    <a:pt x="973" y="79"/>
                    <a:pt x="974" y="80"/>
                  </a:cubicBezTo>
                  <a:cubicBezTo>
                    <a:pt x="974" y="80"/>
                    <a:pt x="973" y="82"/>
                    <a:pt x="968" y="80"/>
                  </a:cubicBezTo>
                  <a:cubicBezTo>
                    <a:pt x="963" y="79"/>
                    <a:pt x="962" y="77"/>
                    <a:pt x="960" y="78"/>
                  </a:cubicBezTo>
                  <a:cubicBezTo>
                    <a:pt x="959" y="79"/>
                    <a:pt x="953" y="78"/>
                    <a:pt x="953" y="78"/>
                  </a:cubicBezTo>
                  <a:cubicBezTo>
                    <a:pt x="953" y="78"/>
                    <a:pt x="953" y="79"/>
                    <a:pt x="950" y="79"/>
                  </a:cubicBezTo>
                  <a:cubicBezTo>
                    <a:pt x="948" y="78"/>
                    <a:pt x="944" y="77"/>
                    <a:pt x="940" y="77"/>
                  </a:cubicBezTo>
                  <a:cubicBezTo>
                    <a:pt x="936" y="77"/>
                    <a:pt x="936" y="78"/>
                    <a:pt x="931" y="78"/>
                  </a:cubicBezTo>
                  <a:cubicBezTo>
                    <a:pt x="927" y="78"/>
                    <a:pt x="924" y="79"/>
                    <a:pt x="921" y="78"/>
                  </a:cubicBezTo>
                  <a:cubicBezTo>
                    <a:pt x="917" y="77"/>
                    <a:pt x="905" y="72"/>
                    <a:pt x="905" y="72"/>
                  </a:cubicBezTo>
                  <a:cubicBezTo>
                    <a:pt x="905" y="72"/>
                    <a:pt x="904" y="76"/>
                    <a:pt x="905" y="77"/>
                  </a:cubicBezTo>
                  <a:cubicBezTo>
                    <a:pt x="906" y="79"/>
                    <a:pt x="907" y="78"/>
                    <a:pt x="908" y="81"/>
                  </a:cubicBezTo>
                  <a:cubicBezTo>
                    <a:pt x="909" y="84"/>
                    <a:pt x="912" y="86"/>
                    <a:pt x="907" y="85"/>
                  </a:cubicBezTo>
                  <a:cubicBezTo>
                    <a:pt x="903" y="84"/>
                    <a:pt x="905" y="83"/>
                    <a:pt x="899" y="82"/>
                  </a:cubicBezTo>
                  <a:cubicBezTo>
                    <a:pt x="893" y="81"/>
                    <a:pt x="893" y="80"/>
                    <a:pt x="885" y="77"/>
                  </a:cubicBezTo>
                  <a:cubicBezTo>
                    <a:pt x="876" y="75"/>
                    <a:pt x="874" y="72"/>
                    <a:pt x="874" y="72"/>
                  </a:cubicBezTo>
                  <a:cubicBezTo>
                    <a:pt x="870" y="69"/>
                    <a:pt x="868" y="68"/>
                    <a:pt x="863" y="66"/>
                  </a:cubicBezTo>
                  <a:cubicBezTo>
                    <a:pt x="867" y="67"/>
                    <a:pt x="869" y="68"/>
                    <a:pt x="873" y="68"/>
                  </a:cubicBezTo>
                  <a:cubicBezTo>
                    <a:pt x="872" y="67"/>
                    <a:pt x="872" y="66"/>
                    <a:pt x="871" y="64"/>
                  </a:cubicBezTo>
                  <a:cubicBezTo>
                    <a:pt x="871" y="64"/>
                    <a:pt x="868" y="63"/>
                    <a:pt x="867" y="63"/>
                  </a:cubicBezTo>
                  <a:cubicBezTo>
                    <a:pt x="866" y="63"/>
                    <a:pt x="862" y="63"/>
                    <a:pt x="862" y="63"/>
                  </a:cubicBezTo>
                  <a:cubicBezTo>
                    <a:pt x="863" y="62"/>
                    <a:pt x="864" y="62"/>
                    <a:pt x="865" y="61"/>
                  </a:cubicBezTo>
                  <a:cubicBezTo>
                    <a:pt x="863" y="60"/>
                    <a:pt x="862" y="60"/>
                    <a:pt x="860" y="59"/>
                  </a:cubicBezTo>
                  <a:cubicBezTo>
                    <a:pt x="860" y="59"/>
                    <a:pt x="859" y="56"/>
                    <a:pt x="858" y="56"/>
                  </a:cubicBezTo>
                  <a:cubicBezTo>
                    <a:pt x="857" y="56"/>
                    <a:pt x="854" y="57"/>
                    <a:pt x="849" y="55"/>
                  </a:cubicBezTo>
                  <a:cubicBezTo>
                    <a:pt x="844" y="53"/>
                    <a:pt x="836" y="52"/>
                    <a:pt x="836" y="52"/>
                  </a:cubicBezTo>
                  <a:cubicBezTo>
                    <a:pt x="833" y="52"/>
                    <a:pt x="832" y="53"/>
                    <a:pt x="830" y="53"/>
                  </a:cubicBezTo>
                  <a:cubicBezTo>
                    <a:pt x="830" y="53"/>
                    <a:pt x="831" y="51"/>
                    <a:pt x="827" y="51"/>
                  </a:cubicBezTo>
                  <a:cubicBezTo>
                    <a:pt x="822" y="50"/>
                    <a:pt x="811" y="48"/>
                    <a:pt x="811" y="48"/>
                  </a:cubicBezTo>
                  <a:cubicBezTo>
                    <a:pt x="807" y="48"/>
                    <a:pt x="806" y="49"/>
                    <a:pt x="802" y="49"/>
                  </a:cubicBezTo>
                  <a:cubicBezTo>
                    <a:pt x="805" y="51"/>
                    <a:pt x="806" y="52"/>
                    <a:pt x="808" y="54"/>
                  </a:cubicBezTo>
                  <a:cubicBezTo>
                    <a:pt x="809" y="54"/>
                    <a:pt x="810" y="55"/>
                    <a:pt x="811" y="55"/>
                  </a:cubicBezTo>
                  <a:cubicBezTo>
                    <a:pt x="812" y="56"/>
                    <a:pt x="813" y="56"/>
                    <a:pt x="815" y="57"/>
                  </a:cubicBezTo>
                  <a:cubicBezTo>
                    <a:pt x="813" y="58"/>
                    <a:pt x="812" y="58"/>
                    <a:pt x="810" y="58"/>
                  </a:cubicBezTo>
                  <a:cubicBezTo>
                    <a:pt x="810" y="58"/>
                    <a:pt x="801" y="55"/>
                    <a:pt x="794" y="55"/>
                  </a:cubicBezTo>
                  <a:cubicBezTo>
                    <a:pt x="788" y="55"/>
                    <a:pt x="784" y="54"/>
                    <a:pt x="780" y="54"/>
                  </a:cubicBezTo>
                  <a:cubicBezTo>
                    <a:pt x="776" y="54"/>
                    <a:pt x="763" y="52"/>
                    <a:pt x="763" y="52"/>
                  </a:cubicBezTo>
                  <a:cubicBezTo>
                    <a:pt x="765" y="51"/>
                    <a:pt x="765" y="50"/>
                    <a:pt x="767" y="49"/>
                  </a:cubicBezTo>
                  <a:cubicBezTo>
                    <a:pt x="767" y="49"/>
                    <a:pt x="763" y="46"/>
                    <a:pt x="758" y="47"/>
                  </a:cubicBezTo>
                  <a:cubicBezTo>
                    <a:pt x="753" y="47"/>
                    <a:pt x="743" y="43"/>
                    <a:pt x="737" y="45"/>
                  </a:cubicBezTo>
                  <a:cubicBezTo>
                    <a:pt x="731" y="47"/>
                    <a:pt x="721" y="47"/>
                    <a:pt x="721" y="47"/>
                  </a:cubicBezTo>
                  <a:cubicBezTo>
                    <a:pt x="723" y="48"/>
                    <a:pt x="723" y="48"/>
                    <a:pt x="725" y="49"/>
                  </a:cubicBezTo>
                  <a:cubicBezTo>
                    <a:pt x="725" y="49"/>
                    <a:pt x="720" y="49"/>
                    <a:pt x="719" y="48"/>
                  </a:cubicBezTo>
                  <a:cubicBezTo>
                    <a:pt x="718" y="47"/>
                    <a:pt x="717" y="44"/>
                    <a:pt x="716" y="44"/>
                  </a:cubicBezTo>
                  <a:cubicBezTo>
                    <a:pt x="715" y="44"/>
                    <a:pt x="709" y="42"/>
                    <a:pt x="709" y="42"/>
                  </a:cubicBezTo>
                  <a:cubicBezTo>
                    <a:pt x="709" y="42"/>
                    <a:pt x="709" y="44"/>
                    <a:pt x="706" y="44"/>
                  </a:cubicBezTo>
                  <a:cubicBezTo>
                    <a:pt x="704" y="44"/>
                    <a:pt x="703" y="44"/>
                    <a:pt x="699" y="43"/>
                  </a:cubicBezTo>
                  <a:cubicBezTo>
                    <a:pt x="696" y="42"/>
                    <a:pt x="696" y="41"/>
                    <a:pt x="692" y="41"/>
                  </a:cubicBezTo>
                  <a:cubicBezTo>
                    <a:pt x="689" y="41"/>
                    <a:pt x="682" y="41"/>
                    <a:pt x="682" y="41"/>
                  </a:cubicBezTo>
                  <a:cubicBezTo>
                    <a:pt x="684" y="42"/>
                    <a:pt x="685" y="43"/>
                    <a:pt x="686" y="44"/>
                  </a:cubicBezTo>
                  <a:cubicBezTo>
                    <a:pt x="688" y="45"/>
                    <a:pt x="689" y="45"/>
                    <a:pt x="691" y="45"/>
                  </a:cubicBezTo>
                  <a:cubicBezTo>
                    <a:pt x="691" y="45"/>
                    <a:pt x="686" y="46"/>
                    <a:pt x="684" y="46"/>
                  </a:cubicBezTo>
                  <a:cubicBezTo>
                    <a:pt x="681" y="46"/>
                    <a:pt x="679" y="48"/>
                    <a:pt x="676" y="48"/>
                  </a:cubicBezTo>
                  <a:cubicBezTo>
                    <a:pt x="672" y="48"/>
                    <a:pt x="667" y="48"/>
                    <a:pt x="667" y="48"/>
                  </a:cubicBezTo>
                  <a:cubicBezTo>
                    <a:pt x="664" y="48"/>
                    <a:pt x="663" y="48"/>
                    <a:pt x="661" y="48"/>
                  </a:cubicBezTo>
                  <a:cubicBezTo>
                    <a:pt x="659" y="50"/>
                    <a:pt x="658" y="50"/>
                    <a:pt x="656" y="52"/>
                  </a:cubicBezTo>
                  <a:cubicBezTo>
                    <a:pt x="655" y="51"/>
                    <a:pt x="655" y="50"/>
                    <a:pt x="654" y="50"/>
                  </a:cubicBezTo>
                  <a:cubicBezTo>
                    <a:pt x="656" y="48"/>
                    <a:pt x="657" y="48"/>
                    <a:pt x="659" y="46"/>
                  </a:cubicBezTo>
                  <a:cubicBezTo>
                    <a:pt x="660" y="46"/>
                    <a:pt x="661" y="46"/>
                    <a:pt x="662" y="45"/>
                  </a:cubicBezTo>
                  <a:cubicBezTo>
                    <a:pt x="663" y="45"/>
                    <a:pt x="664" y="44"/>
                    <a:pt x="666" y="43"/>
                  </a:cubicBezTo>
                  <a:cubicBezTo>
                    <a:pt x="666" y="43"/>
                    <a:pt x="669" y="44"/>
                    <a:pt x="670" y="43"/>
                  </a:cubicBezTo>
                  <a:cubicBezTo>
                    <a:pt x="672" y="42"/>
                    <a:pt x="673" y="40"/>
                    <a:pt x="674" y="39"/>
                  </a:cubicBezTo>
                  <a:cubicBezTo>
                    <a:pt x="675" y="39"/>
                    <a:pt x="680" y="39"/>
                    <a:pt x="680" y="39"/>
                  </a:cubicBezTo>
                  <a:cubicBezTo>
                    <a:pt x="680" y="38"/>
                    <a:pt x="680" y="37"/>
                    <a:pt x="680" y="35"/>
                  </a:cubicBezTo>
                  <a:cubicBezTo>
                    <a:pt x="680" y="35"/>
                    <a:pt x="683" y="34"/>
                    <a:pt x="685" y="34"/>
                  </a:cubicBezTo>
                  <a:cubicBezTo>
                    <a:pt x="687" y="34"/>
                    <a:pt x="688" y="34"/>
                    <a:pt x="690" y="33"/>
                  </a:cubicBezTo>
                  <a:cubicBezTo>
                    <a:pt x="692" y="32"/>
                    <a:pt x="696" y="31"/>
                    <a:pt x="696" y="31"/>
                  </a:cubicBezTo>
                  <a:cubicBezTo>
                    <a:pt x="697" y="29"/>
                    <a:pt x="698" y="28"/>
                    <a:pt x="699" y="26"/>
                  </a:cubicBezTo>
                  <a:cubicBezTo>
                    <a:pt x="699" y="26"/>
                    <a:pt x="696" y="24"/>
                    <a:pt x="694" y="22"/>
                  </a:cubicBezTo>
                  <a:cubicBezTo>
                    <a:pt x="693" y="21"/>
                    <a:pt x="688" y="19"/>
                    <a:pt x="688" y="19"/>
                  </a:cubicBezTo>
                  <a:cubicBezTo>
                    <a:pt x="686" y="18"/>
                    <a:pt x="684" y="17"/>
                    <a:pt x="682" y="15"/>
                  </a:cubicBezTo>
                  <a:cubicBezTo>
                    <a:pt x="682" y="15"/>
                    <a:pt x="681" y="16"/>
                    <a:pt x="681" y="17"/>
                  </a:cubicBezTo>
                  <a:cubicBezTo>
                    <a:pt x="681" y="18"/>
                    <a:pt x="682" y="19"/>
                    <a:pt x="680" y="18"/>
                  </a:cubicBezTo>
                  <a:cubicBezTo>
                    <a:pt x="678" y="17"/>
                    <a:pt x="675" y="14"/>
                    <a:pt x="675" y="14"/>
                  </a:cubicBezTo>
                  <a:cubicBezTo>
                    <a:pt x="675" y="14"/>
                    <a:pt x="673" y="13"/>
                    <a:pt x="670" y="13"/>
                  </a:cubicBezTo>
                  <a:cubicBezTo>
                    <a:pt x="666" y="13"/>
                    <a:pt x="669" y="14"/>
                    <a:pt x="665" y="13"/>
                  </a:cubicBezTo>
                  <a:cubicBezTo>
                    <a:pt x="660" y="12"/>
                    <a:pt x="660" y="12"/>
                    <a:pt x="656" y="11"/>
                  </a:cubicBezTo>
                  <a:cubicBezTo>
                    <a:pt x="651" y="11"/>
                    <a:pt x="635" y="11"/>
                    <a:pt x="635" y="11"/>
                  </a:cubicBezTo>
                  <a:cubicBezTo>
                    <a:pt x="635" y="12"/>
                    <a:pt x="635" y="12"/>
                    <a:pt x="635" y="12"/>
                  </a:cubicBezTo>
                  <a:cubicBezTo>
                    <a:pt x="632" y="13"/>
                    <a:pt x="630" y="13"/>
                    <a:pt x="627" y="13"/>
                  </a:cubicBezTo>
                  <a:cubicBezTo>
                    <a:pt x="626" y="13"/>
                    <a:pt x="625" y="13"/>
                    <a:pt x="624" y="13"/>
                  </a:cubicBezTo>
                  <a:cubicBezTo>
                    <a:pt x="625" y="11"/>
                    <a:pt x="626" y="10"/>
                    <a:pt x="627" y="8"/>
                  </a:cubicBezTo>
                  <a:cubicBezTo>
                    <a:pt x="627" y="8"/>
                    <a:pt x="623" y="8"/>
                    <a:pt x="621" y="8"/>
                  </a:cubicBezTo>
                  <a:cubicBezTo>
                    <a:pt x="619" y="8"/>
                    <a:pt x="613" y="7"/>
                    <a:pt x="613" y="7"/>
                  </a:cubicBezTo>
                  <a:cubicBezTo>
                    <a:pt x="608" y="7"/>
                    <a:pt x="606" y="7"/>
                    <a:pt x="601" y="7"/>
                  </a:cubicBezTo>
                  <a:cubicBezTo>
                    <a:pt x="604" y="6"/>
                    <a:pt x="605" y="6"/>
                    <a:pt x="607" y="5"/>
                  </a:cubicBezTo>
                  <a:cubicBezTo>
                    <a:pt x="608" y="4"/>
                    <a:pt x="609" y="4"/>
                    <a:pt x="610" y="3"/>
                  </a:cubicBezTo>
                  <a:cubicBezTo>
                    <a:pt x="610" y="3"/>
                    <a:pt x="605" y="1"/>
                    <a:pt x="603" y="1"/>
                  </a:cubicBezTo>
                  <a:cubicBezTo>
                    <a:pt x="602" y="1"/>
                    <a:pt x="593" y="0"/>
                    <a:pt x="593" y="0"/>
                  </a:cubicBezTo>
                  <a:cubicBezTo>
                    <a:pt x="593" y="0"/>
                    <a:pt x="585" y="0"/>
                    <a:pt x="582" y="1"/>
                  </a:cubicBezTo>
                  <a:cubicBezTo>
                    <a:pt x="580" y="1"/>
                    <a:pt x="578" y="2"/>
                    <a:pt x="577" y="4"/>
                  </a:cubicBezTo>
                  <a:cubicBezTo>
                    <a:pt x="576" y="6"/>
                    <a:pt x="578" y="9"/>
                    <a:pt x="578" y="9"/>
                  </a:cubicBezTo>
                  <a:cubicBezTo>
                    <a:pt x="579" y="10"/>
                    <a:pt x="580" y="10"/>
                    <a:pt x="581" y="11"/>
                  </a:cubicBezTo>
                  <a:cubicBezTo>
                    <a:pt x="579" y="11"/>
                    <a:pt x="578" y="11"/>
                    <a:pt x="576" y="11"/>
                  </a:cubicBezTo>
                  <a:cubicBezTo>
                    <a:pt x="576" y="11"/>
                    <a:pt x="563" y="10"/>
                    <a:pt x="563" y="11"/>
                  </a:cubicBezTo>
                  <a:cubicBezTo>
                    <a:pt x="564" y="12"/>
                    <a:pt x="569" y="15"/>
                    <a:pt x="569" y="15"/>
                  </a:cubicBezTo>
                  <a:cubicBezTo>
                    <a:pt x="572" y="15"/>
                    <a:pt x="573" y="15"/>
                    <a:pt x="576" y="16"/>
                  </a:cubicBezTo>
                  <a:cubicBezTo>
                    <a:pt x="570" y="15"/>
                    <a:pt x="568" y="15"/>
                    <a:pt x="563" y="14"/>
                  </a:cubicBezTo>
                  <a:cubicBezTo>
                    <a:pt x="560" y="14"/>
                    <a:pt x="558" y="15"/>
                    <a:pt x="555" y="15"/>
                  </a:cubicBezTo>
                  <a:cubicBezTo>
                    <a:pt x="552" y="15"/>
                    <a:pt x="550" y="15"/>
                    <a:pt x="547" y="15"/>
                  </a:cubicBezTo>
                  <a:cubicBezTo>
                    <a:pt x="548" y="14"/>
                    <a:pt x="548" y="14"/>
                    <a:pt x="549" y="13"/>
                  </a:cubicBezTo>
                  <a:cubicBezTo>
                    <a:pt x="546" y="12"/>
                    <a:pt x="544" y="12"/>
                    <a:pt x="541" y="11"/>
                  </a:cubicBezTo>
                  <a:cubicBezTo>
                    <a:pt x="541" y="11"/>
                    <a:pt x="534" y="13"/>
                    <a:pt x="533" y="14"/>
                  </a:cubicBezTo>
                  <a:cubicBezTo>
                    <a:pt x="531" y="14"/>
                    <a:pt x="526" y="16"/>
                    <a:pt x="525" y="16"/>
                  </a:cubicBezTo>
                  <a:cubicBezTo>
                    <a:pt x="523" y="15"/>
                    <a:pt x="520" y="11"/>
                    <a:pt x="519" y="12"/>
                  </a:cubicBezTo>
                  <a:cubicBezTo>
                    <a:pt x="518" y="14"/>
                    <a:pt x="519" y="15"/>
                    <a:pt x="519" y="15"/>
                  </a:cubicBezTo>
                  <a:cubicBezTo>
                    <a:pt x="517" y="16"/>
                    <a:pt x="516" y="16"/>
                    <a:pt x="515" y="16"/>
                  </a:cubicBezTo>
                  <a:cubicBezTo>
                    <a:pt x="515" y="16"/>
                    <a:pt x="500" y="18"/>
                    <a:pt x="495" y="19"/>
                  </a:cubicBezTo>
                  <a:cubicBezTo>
                    <a:pt x="490" y="19"/>
                    <a:pt x="488" y="22"/>
                    <a:pt x="486" y="22"/>
                  </a:cubicBezTo>
                  <a:cubicBezTo>
                    <a:pt x="485" y="22"/>
                    <a:pt x="478" y="22"/>
                    <a:pt x="478" y="22"/>
                  </a:cubicBezTo>
                  <a:cubicBezTo>
                    <a:pt x="477" y="24"/>
                    <a:pt x="477" y="25"/>
                    <a:pt x="476" y="27"/>
                  </a:cubicBezTo>
                  <a:cubicBezTo>
                    <a:pt x="479" y="29"/>
                    <a:pt x="480" y="29"/>
                    <a:pt x="483" y="31"/>
                  </a:cubicBezTo>
                  <a:cubicBezTo>
                    <a:pt x="483" y="31"/>
                    <a:pt x="488" y="34"/>
                    <a:pt x="487" y="35"/>
                  </a:cubicBezTo>
                  <a:cubicBezTo>
                    <a:pt x="486" y="35"/>
                    <a:pt x="482" y="35"/>
                    <a:pt x="477" y="35"/>
                  </a:cubicBezTo>
                  <a:cubicBezTo>
                    <a:pt x="473" y="36"/>
                    <a:pt x="465" y="36"/>
                    <a:pt x="459" y="36"/>
                  </a:cubicBezTo>
                  <a:cubicBezTo>
                    <a:pt x="454" y="36"/>
                    <a:pt x="440" y="35"/>
                    <a:pt x="438" y="36"/>
                  </a:cubicBezTo>
                  <a:cubicBezTo>
                    <a:pt x="436" y="37"/>
                    <a:pt x="433" y="39"/>
                    <a:pt x="436" y="41"/>
                  </a:cubicBezTo>
                  <a:cubicBezTo>
                    <a:pt x="440" y="42"/>
                    <a:pt x="442" y="41"/>
                    <a:pt x="442" y="43"/>
                  </a:cubicBezTo>
                  <a:cubicBezTo>
                    <a:pt x="443" y="45"/>
                    <a:pt x="443" y="48"/>
                    <a:pt x="448" y="49"/>
                  </a:cubicBezTo>
                  <a:cubicBezTo>
                    <a:pt x="453" y="50"/>
                    <a:pt x="459" y="50"/>
                    <a:pt x="463" y="52"/>
                  </a:cubicBezTo>
                  <a:cubicBezTo>
                    <a:pt x="467" y="54"/>
                    <a:pt x="470" y="56"/>
                    <a:pt x="466" y="56"/>
                  </a:cubicBezTo>
                  <a:cubicBezTo>
                    <a:pt x="461" y="56"/>
                    <a:pt x="458" y="57"/>
                    <a:pt x="453" y="55"/>
                  </a:cubicBezTo>
                  <a:cubicBezTo>
                    <a:pt x="449" y="53"/>
                    <a:pt x="445" y="51"/>
                    <a:pt x="441" y="50"/>
                  </a:cubicBezTo>
                  <a:cubicBezTo>
                    <a:pt x="437" y="50"/>
                    <a:pt x="431" y="48"/>
                    <a:pt x="429" y="48"/>
                  </a:cubicBezTo>
                  <a:cubicBezTo>
                    <a:pt x="427" y="48"/>
                    <a:pt x="424" y="48"/>
                    <a:pt x="423" y="47"/>
                  </a:cubicBezTo>
                  <a:cubicBezTo>
                    <a:pt x="422" y="47"/>
                    <a:pt x="419" y="45"/>
                    <a:pt x="418" y="46"/>
                  </a:cubicBezTo>
                  <a:cubicBezTo>
                    <a:pt x="416" y="46"/>
                    <a:pt x="413" y="49"/>
                    <a:pt x="413" y="49"/>
                  </a:cubicBezTo>
                  <a:cubicBezTo>
                    <a:pt x="416" y="49"/>
                    <a:pt x="417" y="49"/>
                    <a:pt x="420" y="50"/>
                  </a:cubicBezTo>
                  <a:cubicBezTo>
                    <a:pt x="420" y="50"/>
                    <a:pt x="418" y="51"/>
                    <a:pt x="419" y="51"/>
                  </a:cubicBezTo>
                  <a:cubicBezTo>
                    <a:pt x="420" y="51"/>
                    <a:pt x="425" y="51"/>
                    <a:pt x="425" y="51"/>
                  </a:cubicBezTo>
                  <a:cubicBezTo>
                    <a:pt x="425" y="51"/>
                    <a:pt x="428" y="53"/>
                    <a:pt x="427" y="53"/>
                  </a:cubicBezTo>
                  <a:cubicBezTo>
                    <a:pt x="426" y="54"/>
                    <a:pt x="422" y="54"/>
                    <a:pt x="421" y="54"/>
                  </a:cubicBezTo>
                  <a:cubicBezTo>
                    <a:pt x="420" y="53"/>
                    <a:pt x="415" y="51"/>
                    <a:pt x="414" y="51"/>
                  </a:cubicBezTo>
                  <a:cubicBezTo>
                    <a:pt x="413" y="51"/>
                    <a:pt x="408" y="51"/>
                    <a:pt x="409" y="53"/>
                  </a:cubicBezTo>
                  <a:cubicBezTo>
                    <a:pt x="410" y="55"/>
                    <a:pt x="414" y="57"/>
                    <a:pt x="416" y="58"/>
                  </a:cubicBezTo>
                  <a:cubicBezTo>
                    <a:pt x="419" y="58"/>
                    <a:pt x="426" y="59"/>
                    <a:pt x="427" y="59"/>
                  </a:cubicBezTo>
                  <a:cubicBezTo>
                    <a:pt x="429" y="59"/>
                    <a:pt x="431" y="61"/>
                    <a:pt x="433" y="62"/>
                  </a:cubicBezTo>
                  <a:cubicBezTo>
                    <a:pt x="436" y="63"/>
                    <a:pt x="440" y="63"/>
                    <a:pt x="440" y="63"/>
                  </a:cubicBezTo>
                  <a:cubicBezTo>
                    <a:pt x="440" y="63"/>
                    <a:pt x="436" y="65"/>
                    <a:pt x="434" y="65"/>
                  </a:cubicBezTo>
                  <a:cubicBezTo>
                    <a:pt x="433" y="65"/>
                    <a:pt x="429" y="62"/>
                    <a:pt x="427" y="62"/>
                  </a:cubicBezTo>
                  <a:cubicBezTo>
                    <a:pt x="426" y="62"/>
                    <a:pt x="421" y="60"/>
                    <a:pt x="419" y="60"/>
                  </a:cubicBezTo>
                  <a:cubicBezTo>
                    <a:pt x="417" y="61"/>
                    <a:pt x="406" y="59"/>
                    <a:pt x="406" y="59"/>
                  </a:cubicBezTo>
                  <a:cubicBezTo>
                    <a:pt x="406" y="58"/>
                    <a:pt x="406" y="57"/>
                    <a:pt x="406" y="56"/>
                  </a:cubicBezTo>
                  <a:cubicBezTo>
                    <a:pt x="404" y="55"/>
                    <a:pt x="404" y="54"/>
                    <a:pt x="402" y="52"/>
                  </a:cubicBezTo>
                  <a:cubicBezTo>
                    <a:pt x="402" y="52"/>
                    <a:pt x="403" y="49"/>
                    <a:pt x="402" y="48"/>
                  </a:cubicBezTo>
                  <a:cubicBezTo>
                    <a:pt x="400" y="46"/>
                    <a:pt x="397" y="43"/>
                    <a:pt x="397" y="43"/>
                  </a:cubicBezTo>
                  <a:cubicBezTo>
                    <a:pt x="395" y="43"/>
                    <a:pt x="394" y="43"/>
                    <a:pt x="392" y="43"/>
                  </a:cubicBezTo>
                  <a:cubicBezTo>
                    <a:pt x="394" y="45"/>
                    <a:pt x="395" y="46"/>
                    <a:pt x="396" y="47"/>
                  </a:cubicBezTo>
                  <a:cubicBezTo>
                    <a:pt x="396" y="47"/>
                    <a:pt x="398" y="51"/>
                    <a:pt x="397" y="51"/>
                  </a:cubicBezTo>
                  <a:cubicBezTo>
                    <a:pt x="395" y="51"/>
                    <a:pt x="392" y="52"/>
                    <a:pt x="390" y="53"/>
                  </a:cubicBezTo>
                  <a:cubicBezTo>
                    <a:pt x="388" y="54"/>
                    <a:pt x="386" y="58"/>
                    <a:pt x="386" y="58"/>
                  </a:cubicBezTo>
                  <a:cubicBezTo>
                    <a:pt x="386" y="58"/>
                    <a:pt x="391" y="59"/>
                    <a:pt x="394" y="61"/>
                  </a:cubicBezTo>
                  <a:cubicBezTo>
                    <a:pt x="396" y="63"/>
                    <a:pt x="402" y="65"/>
                    <a:pt x="402" y="67"/>
                  </a:cubicBezTo>
                  <a:cubicBezTo>
                    <a:pt x="403" y="70"/>
                    <a:pt x="401" y="69"/>
                    <a:pt x="400" y="71"/>
                  </a:cubicBezTo>
                  <a:cubicBezTo>
                    <a:pt x="400" y="74"/>
                    <a:pt x="401" y="76"/>
                    <a:pt x="402" y="77"/>
                  </a:cubicBezTo>
                  <a:cubicBezTo>
                    <a:pt x="404" y="78"/>
                    <a:pt x="406" y="78"/>
                    <a:pt x="406" y="80"/>
                  </a:cubicBezTo>
                  <a:cubicBezTo>
                    <a:pt x="406" y="82"/>
                    <a:pt x="409" y="83"/>
                    <a:pt x="409" y="83"/>
                  </a:cubicBezTo>
                  <a:cubicBezTo>
                    <a:pt x="409" y="83"/>
                    <a:pt x="413" y="83"/>
                    <a:pt x="415" y="83"/>
                  </a:cubicBezTo>
                  <a:cubicBezTo>
                    <a:pt x="417" y="83"/>
                    <a:pt x="419" y="83"/>
                    <a:pt x="422" y="83"/>
                  </a:cubicBezTo>
                  <a:cubicBezTo>
                    <a:pt x="424" y="82"/>
                    <a:pt x="430" y="84"/>
                    <a:pt x="432" y="84"/>
                  </a:cubicBezTo>
                  <a:cubicBezTo>
                    <a:pt x="433" y="83"/>
                    <a:pt x="436" y="84"/>
                    <a:pt x="438" y="85"/>
                  </a:cubicBezTo>
                  <a:cubicBezTo>
                    <a:pt x="440" y="86"/>
                    <a:pt x="440" y="83"/>
                    <a:pt x="444" y="88"/>
                  </a:cubicBezTo>
                  <a:cubicBezTo>
                    <a:pt x="448" y="92"/>
                    <a:pt x="450" y="93"/>
                    <a:pt x="450" y="93"/>
                  </a:cubicBezTo>
                  <a:cubicBezTo>
                    <a:pt x="450" y="94"/>
                    <a:pt x="450" y="95"/>
                    <a:pt x="449" y="96"/>
                  </a:cubicBezTo>
                  <a:cubicBezTo>
                    <a:pt x="450" y="97"/>
                    <a:pt x="451" y="97"/>
                    <a:pt x="452" y="99"/>
                  </a:cubicBezTo>
                  <a:cubicBezTo>
                    <a:pt x="453" y="99"/>
                    <a:pt x="453" y="100"/>
                    <a:pt x="454" y="100"/>
                  </a:cubicBezTo>
                  <a:cubicBezTo>
                    <a:pt x="452" y="100"/>
                    <a:pt x="450" y="100"/>
                    <a:pt x="448" y="100"/>
                  </a:cubicBezTo>
                  <a:cubicBezTo>
                    <a:pt x="447" y="98"/>
                    <a:pt x="446" y="97"/>
                    <a:pt x="445" y="95"/>
                  </a:cubicBezTo>
                  <a:cubicBezTo>
                    <a:pt x="445" y="95"/>
                    <a:pt x="442" y="89"/>
                    <a:pt x="441" y="89"/>
                  </a:cubicBezTo>
                  <a:cubicBezTo>
                    <a:pt x="440" y="89"/>
                    <a:pt x="434" y="86"/>
                    <a:pt x="434" y="86"/>
                  </a:cubicBezTo>
                  <a:cubicBezTo>
                    <a:pt x="434" y="86"/>
                    <a:pt x="434" y="84"/>
                    <a:pt x="429" y="85"/>
                  </a:cubicBezTo>
                  <a:cubicBezTo>
                    <a:pt x="425" y="85"/>
                    <a:pt x="419" y="87"/>
                    <a:pt x="418" y="87"/>
                  </a:cubicBezTo>
                  <a:cubicBezTo>
                    <a:pt x="417" y="87"/>
                    <a:pt x="416" y="90"/>
                    <a:pt x="418" y="91"/>
                  </a:cubicBezTo>
                  <a:cubicBezTo>
                    <a:pt x="420" y="92"/>
                    <a:pt x="422" y="94"/>
                    <a:pt x="424" y="96"/>
                  </a:cubicBezTo>
                  <a:cubicBezTo>
                    <a:pt x="425" y="98"/>
                    <a:pt x="422" y="99"/>
                    <a:pt x="422" y="102"/>
                  </a:cubicBezTo>
                  <a:cubicBezTo>
                    <a:pt x="421" y="105"/>
                    <a:pt x="420" y="108"/>
                    <a:pt x="420" y="108"/>
                  </a:cubicBezTo>
                  <a:cubicBezTo>
                    <a:pt x="417" y="109"/>
                    <a:pt x="415" y="109"/>
                    <a:pt x="412" y="110"/>
                  </a:cubicBezTo>
                  <a:cubicBezTo>
                    <a:pt x="411" y="112"/>
                    <a:pt x="411" y="112"/>
                    <a:pt x="410" y="114"/>
                  </a:cubicBezTo>
                  <a:cubicBezTo>
                    <a:pt x="410" y="115"/>
                    <a:pt x="409" y="115"/>
                    <a:pt x="409" y="116"/>
                  </a:cubicBezTo>
                  <a:cubicBezTo>
                    <a:pt x="409" y="116"/>
                    <a:pt x="404" y="113"/>
                    <a:pt x="402" y="113"/>
                  </a:cubicBezTo>
                  <a:cubicBezTo>
                    <a:pt x="400" y="113"/>
                    <a:pt x="394" y="114"/>
                    <a:pt x="392" y="113"/>
                  </a:cubicBezTo>
                  <a:cubicBezTo>
                    <a:pt x="391" y="112"/>
                    <a:pt x="387" y="110"/>
                    <a:pt x="387" y="110"/>
                  </a:cubicBezTo>
                  <a:cubicBezTo>
                    <a:pt x="385" y="109"/>
                    <a:pt x="384" y="109"/>
                    <a:pt x="382" y="108"/>
                  </a:cubicBezTo>
                  <a:cubicBezTo>
                    <a:pt x="386" y="108"/>
                    <a:pt x="387" y="108"/>
                    <a:pt x="391" y="108"/>
                  </a:cubicBezTo>
                  <a:cubicBezTo>
                    <a:pt x="395" y="107"/>
                    <a:pt x="397" y="107"/>
                    <a:pt x="402" y="107"/>
                  </a:cubicBezTo>
                  <a:cubicBezTo>
                    <a:pt x="402" y="107"/>
                    <a:pt x="404" y="102"/>
                    <a:pt x="405" y="101"/>
                  </a:cubicBezTo>
                  <a:cubicBezTo>
                    <a:pt x="406" y="101"/>
                    <a:pt x="410" y="98"/>
                    <a:pt x="410" y="98"/>
                  </a:cubicBezTo>
                  <a:cubicBezTo>
                    <a:pt x="410" y="97"/>
                    <a:pt x="410" y="96"/>
                    <a:pt x="410" y="95"/>
                  </a:cubicBezTo>
                  <a:cubicBezTo>
                    <a:pt x="409" y="94"/>
                    <a:pt x="409" y="94"/>
                    <a:pt x="408" y="93"/>
                  </a:cubicBezTo>
                  <a:cubicBezTo>
                    <a:pt x="408" y="91"/>
                    <a:pt x="409" y="90"/>
                    <a:pt x="410" y="89"/>
                  </a:cubicBezTo>
                  <a:cubicBezTo>
                    <a:pt x="410" y="89"/>
                    <a:pt x="403" y="87"/>
                    <a:pt x="400" y="86"/>
                  </a:cubicBezTo>
                  <a:cubicBezTo>
                    <a:pt x="398" y="84"/>
                    <a:pt x="393" y="75"/>
                    <a:pt x="393" y="75"/>
                  </a:cubicBezTo>
                  <a:cubicBezTo>
                    <a:pt x="391" y="73"/>
                    <a:pt x="390" y="71"/>
                    <a:pt x="389" y="69"/>
                  </a:cubicBezTo>
                  <a:cubicBezTo>
                    <a:pt x="389" y="69"/>
                    <a:pt x="388" y="64"/>
                    <a:pt x="387" y="63"/>
                  </a:cubicBezTo>
                  <a:cubicBezTo>
                    <a:pt x="385" y="61"/>
                    <a:pt x="382" y="60"/>
                    <a:pt x="380" y="59"/>
                  </a:cubicBezTo>
                  <a:cubicBezTo>
                    <a:pt x="377" y="58"/>
                    <a:pt x="374" y="56"/>
                    <a:pt x="374" y="56"/>
                  </a:cubicBezTo>
                  <a:cubicBezTo>
                    <a:pt x="374" y="56"/>
                    <a:pt x="377" y="53"/>
                    <a:pt x="377" y="52"/>
                  </a:cubicBezTo>
                  <a:cubicBezTo>
                    <a:pt x="377" y="50"/>
                    <a:pt x="379" y="45"/>
                    <a:pt x="376" y="44"/>
                  </a:cubicBezTo>
                  <a:cubicBezTo>
                    <a:pt x="372" y="43"/>
                    <a:pt x="368" y="41"/>
                    <a:pt x="364" y="41"/>
                  </a:cubicBezTo>
                  <a:cubicBezTo>
                    <a:pt x="360" y="41"/>
                    <a:pt x="358" y="41"/>
                    <a:pt x="354" y="41"/>
                  </a:cubicBezTo>
                  <a:cubicBezTo>
                    <a:pt x="350" y="41"/>
                    <a:pt x="344" y="39"/>
                    <a:pt x="343" y="41"/>
                  </a:cubicBezTo>
                  <a:cubicBezTo>
                    <a:pt x="342" y="42"/>
                    <a:pt x="341" y="46"/>
                    <a:pt x="343" y="48"/>
                  </a:cubicBezTo>
                  <a:cubicBezTo>
                    <a:pt x="345" y="50"/>
                    <a:pt x="345" y="52"/>
                    <a:pt x="343" y="53"/>
                  </a:cubicBezTo>
                  <a:cubicBezTo>
                    <a:pt x="341" y="55"/>
                    <a:pt x="331" y="58"/>
                    <a:pt x="333" y="60"/>
                  </a:cubicBezTo>
                  <a:cubicBezTo>
                    <a:pt x="334" y="63"/>
                    <a:pt x="340" y="61"/>
                    <a:pt x="340" y="64"/>
                  </a:cubicBezTo>
                  <a:cubicBezTo>
                    <a:pt x="340" y="66"/>
                    <a:pt x="339" y="68"/>
                    <a:pt x="341" y="70"/>
                  </a:cubicBezTo>
                  <a:cubicBezTo>
                    <a:pt x="343" y="71"/>
                    <a:pt x="340" y="69"/>
                    <a:pt x="340" y="72"/>
                  </a:cubicBezTo>
                  <a:cubicBezTo>
                    <a:pt x="340" y="75"/>
                    <a:pt x="342" y="77"/>
                    <a:pt x="342" y="77"/>
                  </a:cubicBezTo>
                  <a:cubicBezTo>
                    <a:pt x="342" y="77"/>
                    <a:pt x="344" y="76"/>
                    <a:pt x="346" y="76"/>
                  </a:cubicBezTo>
                  <a:cubicBezTo>
                    <a:pt x="348" y="77"/>
                    <a:pt x="352" y="77"/>
                    <a:pt x="352" y="77"/>
                  </a:cubicBezTo>
                  <a:cubicBezTo>
                    <a:pt x="352" y="77"/>
                    <a:pt x="354" y="76"/>
                    <a:pt x="355" y="79"/>
                  </a:cubicBezTo>
                  <a:cubicBezTo>
                    <a:pt x="355" y="81"/>
                    <a:pt x="356" y="80"/>
                    <a:pt x="359" y="82"/>
                  </a:cubicBezTo>
                  <a:cubicBezTo>
                    <a:pt x="361" y="83"/>
                    <a:pt x="367" y="85"/>
                    <a:pt x="367" y="85"/>
                  </a:cubicBezTo>
                  <a:cubicBezTo>
                    <a:pt x="367" y="86"/>
                    <a:pt x="367" y="87"/>
                    <a:pt x="367" y="89"/>
                  </a:cubicBezTo>
                  <a:cubicBezTo>
                    <a:pt x="367" y="89"/>
                    <a:pt x="366" y="92"/>
                    <a:pt x="365" y="92"/>
                  </a:cubicBezTo>
                  <a:cubicBezTo>
                    <a:pt x="364" y="92"/>
                    <a:pt x="363" y="92"/>
                    <a:pt x="362" y="91"/>
                  </a:cubicBezTo>
                  <a:cubicBezTo>
                    <a:pt x="361" y="91"/>
                    <a:pt x="363" y="88"/>
                    <a:pt x="359" y="88"/>
                  </a:cubicBezTo>
                  <a:cubicBezTo>
                    <a:pt x="355" y="88"/>
                    <a:pt x="352" y="84"/>
                    <a:pt x="345" y="83"/>
                  </a:cubicBezTo>
                  <a:cubicBezTo>
                    <a:pt x="338" y="82"/>
                    <a:pt x="327" y="77"/>
                    <a:pt x="322" y="77"/>
                  </a:cubicBezTo>
                  <a:cubicBezTo>
                    <a:pt x="318" y="76"/>
                    <a:pt x="301" y="73"/>
                    <a:pt x="298" y="72"/>
                  </a:cubicBezTo>
                  <a:cubicBezTo>
                    <a:pt x="295" y="72"/>
                    <a:pt x="287" y="72"/>
                    <a:pt x="287" y="72"/>
                  </a:cubicBezTo>
                  <a:cubicBezTo>
                    <a:pt x="287" y="72"/>
                    <a:pt x="285" y="75"/>
                    <a:pt x="284" y="74"/>
                  </a:cubicBezTo>
                  <a:cubicBezTo>
                    <a:pt x="283" y="72"/>
                    <a:pt x="284" y="71"/>
                    <a:pt x="282" y="71"/>
                  </a:cubicBezTo>
                  <a:cubicBezTo>
                    <a:pt x="280" y="70"/>
                    <a:pt x="271" y="65"/>
                    <a:pt x="268" y="65"/>
                  </a:cubicBezTo>
                  <a:cubicBezTo>
                    <a:pt x="266" y="65"/>
                    <a:pt x="261" y="65"/>
                    <a:pt x="264" y="67"/>
                  </a:cubicBezTo>
                  <a:cubicBezTo>
                    <a:pt x="267" y="70"/>
                    <a:pt x="270" y="70"/>
                    <a:pt x="273" y="72"/>
                  </a:cubicBezTo>
                  <a:cubicBezTo>
                    <a:pt x="276" y="74"/>
                    <a:pt x="276" y="74"/>
                    <a:pt x="278" y="74"/>
                  </a:cubicBezTo>
                  <a:cubicBezTo>
                    <a:pt x="280" y="74"/>
                    <a:pt x="279" y="73"/>
                    <a:pt x="282" y="75"/>
                  </a:cubicBezTo>
                  <a:cubicBezTo>
                    <a:pt x="285" y="78"/>
                    <a:pt x="286" y="79"/>
                    <a:pt x="288" y="79"/>
                  </a:cubicBezTo>
                  <a:cubicBezTo>
                    <a:pt x="289" y="79"/>
                    <a:pt x="292" y="81"/>
                    <a:pt x="291" y="82"/>
                  </a:cubicBezTo>
                  <a:cubicBezTo>
                    <a:pt x="291" y="83"/>
                    <a:pt x="286" y="85"/>
                    <a:pt x="286" y="85"/>
                  </a:cubicBezTo>
                  <a:cubicBezTo>
                    <a:pt x="286" y="85"/>
                    <a:pt x="283" y="84"/>
                    <a:pt x="283" y="85"/>
                  </a:cubicBezTo>
                  <a:cubicBezTo>
                    <a:pt x="283" y="86"/>
                    <a:pt x="286" y="88"/>
                    <a:pt x="284" y="88"/>
                  </a:cubicBezTo>
                  <a:cubicBezTo>
                    <a:pt x="283" y="88"/>
                    <a:pt x="279" y="88"/>
                    <a:pt x="279" y="88"/>
                  </a:cubicBezTo>
                  <a:cubicBezTo>
                    <a:pt x="279" y="87"/>
                    <a:pt x="279" y="86"/>
                    <a:pt x="278" y="85"/>
                  </a:cubicBezTo>
                  <a:cubicBezTo>
                    <a:pt x="278" y="85"/>
                    <a:pt x="282" y="85"/>
                    <a:pt x="279" y="84"/>
                  </a:cubicBezTo>
                  <a:cubicBezTo>
                    <a:pt x="277" y="83"/>
                    <a:pt x="275" y="83"/>
                    <a:pt x="275" y="82"/>
                  </a:cubicBezTo>
                  <a:cubicBezTo>
                    <a:pt x="275" y="80"/>
                    <a:pt x="276" y="78"/>
                    <a:pt x="274" y="78"/>
                  </a:cubicBezTo>
                  <a:cubicBezTo>
                    <a:pt x="272" y="78"/>
                    <a:pt x="270" y="78"/>
                    <a:pt x="270" y="78"/>
                  </a:cubicBezTo>
                  <a:cubicBezTo>
                    <a:pt x="271" y="79"/>
                    <a:pt x="272" y="80"/>
                    <a:pt x="272" y="81"/>
                  </a:cubicBezTo>
                  <a:cubicBezTo>
                    <a:pt x="271" y="81"/>
                    <a:pt x="270" y="82"/>
                    <a:pt x="268" y="82"/>
                  </a:cubicBezTo>
                  <a:cubicBezTo>
                    <a:pt x="265" y="82"/>
                    <a:pt x="264" y="83"/>
                    <a:pt x="260" y="83"/>
                  </a:cubicBezTo>
                  <a:cubicBezTo>
                    <a:pt x="260" y="83"/>
                    <a:pt x="260" y="85"/>
                    <a:pt x="259" y="85"/>
                  </a:cubicBezTo>
                  <a:cubicBezTo>
                    <a:pt x="258" y="85"/>
                    <a:pt x="250" y="85"/>
                    <a:pt x="250" y="85"/>
                  </a:cubicBezTo>
                  <a:cubicBezTo>
                    <a:pt x="250" y="85"/>
                    <a:pt x="240" y="85"/>
                    <a:pt x="241" y="86"/>
                  </a:cubicBezTo>
                  <a:cubicBezTo>
                    <a:pt x="241" y="87"/>
                    <a:pt x="240" y="89"/>
                    <a:pt x="240" y="89"/>
                  </a:cubicBezTo>
                  <a:cubicBezTo>
                    <a:pt x="239" y="89"/>
                    <a:pt x="238" y="88"/>
                    <a:pt x="237" y="88"/>
                  </a:cubicBezTo>
                  <a:cubicBezTo>
                    <a:pt x="237" y="88"/>
                    <a:pt x="235" y="88"/>
                    <a:pt x="234" y="88"/>
                  </a:cubicBezTo>
                  <a:cubicBezTo>
                    <a:pt x="233" y="88"/>
                    <a:pt x="231" y="88"/>
                    <a:pt x="231" y="88"/>
                  </a:cubicBezTo>
                  <a:cubicBezTo>
                    <a:pt x="231" y="88"/>
                    <a:pt x="229" y="85"/>
                    <a:pt x="229" y="84"/>
                  </a:cubicBezTo>
                  <a:cubicBezTo>
                    <a:pt x="229" y="84"/>
                    <a:pt x="233" y="81"/>
                    <a:pt x="233" y="81"/>
                  </a:cubicBezTo>
                  <a:cubicBezTo>
                    <a:pt x="233" y="81"/>
                    <a:pt x="231" y="79"/>
                    <a:pt x="227" y="80"/>
                  </a:cubicBezTo>
                  <a:cubicBezTo>
                    <a:pt x="223" y="82"/>
                    <a:pt x="216" y="84"/>
                    <a:pt x="216" y="84"/>
                  </a:cubicBezTo>
                  <a:cubicBezTo>
                    <a:pt x="216" y="84"/>
                    <a:pt x="217" y="85"/>
                    <a:pt x="217" y="86"/>
                  </a:cubicBezTo>
                  <a:cubicBezTo>
                    <a:pt x="217" y="88"/>
                    <a:pt x="214" y="87"/>
                    <a:pt x="214" y="87"/>
                  </a:cubicBezTo>
                  <a:cubicBezTo>
                    <a:pt x="214" y="87"/>
                    <a:pt x="215" y="86"/>
                    <a:pt x="209" y="85"/>
                  </a:cubicBezTo>
                  <a:cubicBezTo>
                    <a:pt x="202" y="85"/>
                    <a:pt x="201" y="87"/>
                    <a:pt x="197" y="89"/>
                  </a:cubicBezTo>
                  <a:cubicBezTo>
                    <a:pt x="193" y="91"/>
                    <a:pt x="185" y="92"/>
                    <a:pt x="185" y="92"/>
                  </a:cubicBezTo>
                  <a:cubicBezTo>
                    <a:pt x="186" y="93"/>
                    <a:pt x="186" y="94"/>
                    <a:pt x="187" y="95"/>
                  </a:cubicBezTo>
                  <a:cubicBezTo>
                    <a:pt x="187" y="95"/>
                    <a:pt x="179" y="94"/>
                    <a:pt x="179" y="95"/>
                  </a:cubicBezTo>
                  <a:cubicBezTo>
                    <a:pt x="179" y="96"/>
                    <a:pt x="178" y="100"/>
                    <a:pt x="179" y="101"/>
                  </a:cubicBezTo>
                  <a:cubicBezTo>
                    <a:pt x="179" y="102"/>
                    <a:pt x="180" y="104"/>
                    <a:pt x="172" y="103"/>
                  </a:cubicBezTo>
                  <a:cubicBezTo>
                    <a:pt x="164" y="103"/>
                    <a:pt x="165" y="104"/>
                    <a:pt x="161" y="101"/>
                  </a:cubicBezTo>
                  <a:cubicBezTo>
                    <a:pt x="157" y="99"/>
                    <a:pt x="152" y="96"/>
                    <a:pt x="152" y="96"/>
                  </a:cubicBezTo>
                  <a:cubicBezTo>
                    <a:pt x="152" y="96"/>
                    <a:pt x="153" y="93"/>
                    <a:pt x="157" y="93"/>
                  </a:cubicBezTo>
                  <a:cubicBezTo>
                    <a:pt x="160" y="93"/>
                    <a:pt x="168" y="93"/>
                    <a:pt x="168" y="93"/>
                  </a:cubicBezTo>
                  <a:cubicBezTo>
                    <a:pt x="168" y="93"/>
                    <a:pt x="160" y="88"/>
                    <a:pt x="159" y="86"/>
                  </a:cubicBezTo>
                  <a:cubicBezTo>
                    <a:pt x="159" y="84"/>
                    <a:pt x="157" y="82"/>
                    <a:pt x="150" y="83"/>
                  </a:cubicBezTo>
                  <a:cubicBezTo>
                    <a:pt x="144" y="84"/>
                    <a:pt x="134" y="82"/>
                    <a:pt x="134" y="82"/>
                  </a:cubicBezTo>
                  <a:cubicBezTo>
                    <a:pt x="134" y="82"/>
                    <a:pt x="138" y="85"/>
                    <a:pt x="140" y="86"/>
                  </a:cubicBezTo>
                  <a:cubicBezTo>
                    <a:pt x="142" y="88"/>
                    <a:pt x="145" y="89"/>
                    <a:pt x="143" y="93"/>
                  </a:cubicBezTo>
                  <a:cubicBezTo>
                    <a:pt x="141" y="96"/>
                    <a:pt x="140" y="97"/>
                    <a:pt x="142" y="99"/>
                  </a:cubicBezTo>
                  <a:cubicBezTo>
                    <a:pt x="144" y="100"/>
                    <a:pt x="149" y="99"/>
                    <a:pt x="149" y="101"/>
                  </a:cubicBezTo>
                  <a:cubicBezTo>
                    <a:pt x="149" y="103"/>
                    <a:pt x="151" y="104"/>
                    <a:pt x="150" y="108"/>
                  </a:cubicBezTo>
                  <a:cubicBezTo>
                    <a:pt x="148" y="111"/>
                    <a:pt x="151" y="112"/>
                    <a:pt x="146" y="111"/>
                  </a:cubicBezTo>
                  <a:cubicBezTo>
                    <a:pt x="142" y="110"/>
                    <a:pt x="142" y="107"/>
                    <a:pt x="138" y="107"/>
                  </a:cubicBezTo>
                  <a:cubicBezTo>
                    <a:pt x="134" y="107"/>
                    <a:pt x="130" y="105"/>
                    <a:pt x="129" y="107"/>
                  </a:cubicBezTo>
                  <a:cubicBezTo>
                    <a:pt x="129" y="108"/>
                    <a:pt x="128" y="109"/>
                    <a:pt x="124" y="111"/>
                  </a:cubicBezTo>
                  <a:cubicBezTo>
                    <a:pt x="121" y="113"/>
                    <a:pt x="118" y="112"/>
                    <a:pt x="117" y="113"/>
                  </a:cubicBezTo>
                  <a:cubicBezTo>
                    <a:pt x="116" y="113"/>
                    <a:pt x="111" y="115"/>
                    <a:pt x="111" y="117"/>
                  </a:cubicBezTo>
                  <a:cubicBezTo>
                    <a:pt x="110" y="118"/>
                    <a:pt x="108" y="119"/>
                    <a:pt x="113" y="122"/>
                  </a:cubicBezTo>
                  <a:cubicBezTo>
                    <a:pt x="117" y="125"/>
                    <a:pt x="118" y="125"/>
                    <a:pt x="118" y="127"/>
                  </a:cubicBezTo>
                  <a:cubicBezTo>
                    <a:pt x="118" y="129"/>
                    <a:pt x="118" y="129"/>
                    <a:pt x="113" y="129"/>
                  </a:cubicBezTo>
                  <a:cubicBezTo>
                    <a:pt x="109" y="128"/>
                    <a:pt x="107" y="127"/>
                    <a:pt x="104" y="126"/>
                  </a:cubicBezTo>
                  <a:cubicBezTo>
                    <a:pt x="100" y="126"/>
                    <a:pt x="95" y="125"/>
                    <a:pt x="93" y="124"/>
                  </a:cubicBezTo>
                  <a:cubicBezTo>
                    <a:pt x="91" y="124"/>
                    <a:pt x="87" y="120"/>
                    <a:pt x="85" y="121"/>
                  </a:cubicBezTo>
                  <a:cubicBezTo>
                    <a:pt x="84" y="121"/>
                    <a:pt x="81" y="124"/>
                    <a:pt x="81" y="124"/>
                  </a:cubicBezTo>
                  <a:cubicBezTo>
                    <a:pt x="82" y="125"/>
                    <a:pt x="83" y="126"/>
                    <a:pt x="85" y="127"/>
                  </a:cubicBezTo>
                  <a:cubicBezTo>
                    <a:pt x="87" y="129"/>
                    <a:pt x="88" y="129"/>
                    <a:pt x="90" y="131"/>
                  </a:cubicBezTo>
                  <a:cubicBezTo>
                    <a:pt x="90" y="131"/>
                    <a:pt x="93" y="130"/>
                    <a:pt x="94" y="131"/>
                  </a:cubicBezTo>
                  <a:cubicBezTo>
                    <a:pt x="96" y="131"/>
                    <a:pt x="98" y="134"/>
                    <a:pt x="98" y="134"/>
                  </a:cubicBezTo>
                  <a:cubicBezTo>
                    <a:pt x="96" y="135"/>
                    <a:pt x="95" y="135"/>
                    <a:pt x="93" y="136"/>
                  </a:cubicBezTo>
                  <a:cubicBezTo>
                    <a:pt x="93" y="136"/>
                    <a:pt x="88" y="137"/>
                    <a:pt x="86" y="136"/>
                  </a:cubicBezTo>
                  <a:cubicBezTo>
                    <a:pt x="83" y="135"/>
                    <a:pt x="82" y="133"/>
                    <a:pt x="78" y="132"/>
                  </a:cubicBezTo>
                  <a:cubicBezTo>
                    <a:pt x="73" y="130"/>
                    <a:pt x="69" y="130"/>
                    <a:pt x="68" y="130"/>
                  </a:cubicBezTo>
                  <a:cubicBezTo>
                    <a:pt x="67" y="129"/>
                    <a:pt x="68" y="126"/>
                    <a:pt x="66" y="125"/>
                  </a:cubicBezTo>
                  <a:cubicBezTo>
                    <a:pt x="65" y="124"/>
                    <a:pt x="62" y="121"/>
                    <a:pt x="62" y="121"/>
                  </a:cubicBezTo>
                  <a:cubicBezTo>
                    <a:pt x="61" y="119"/>
                    <a:pt x="61" y="118"/>
                    <a:pt x="61" y="116"/>
                  </a:cubicBezTo>
                  <a:cubicBezTo>
                    <a:pt x="61" y="115"/>
                    <a:pt x="62" y="114"/>
                    <a:pt x="62" y="113"/>
                  </a:cubicBezTo>
                  <a:cubicBezTo>
                    <a:pt x="62" y="113"/>
                    <a:pt x="58" y="110"/>
                    <a:pt x="57" y="109"/>
                  </a:cubicBezTo>
                  <a:cubicBezTo>
                    <a:pt x="56" y="108"/>
                    <a:pt x="49" y="107"/>
                    <a:pt x="49" y="107"/>
                  </a:cubicBezTo>
                  <a:cubicBezTo>
                    <a:pt x="47" y="106"/>
                    <a:pt x="47" y="106"/>
                    <a:pt x="45" y="105"/>
                  </a:cubicBezTo>
                  <a:cubicBezTo>
                    <a:pt x="42" y="103"/>
                    <a:pt x="40" y="103"/>
                    <a:pt x="37" y="101"/>
                  </a:cubicBezTo>
                  <a:cubicBezTo>
                    <a:pt x="40" y="102"/>
                    <a:pt x="41" y="103"/>
                    <a:pt x="45" y="104"/>
                  </a:cubicBezTo>
                  <a:cubicBezTo>
                    <a:pt x="49" y="104"/>
                    <a:pt x="51" y="104"/>
                    <a:pt x="55" y="105"/>
                  </a:cubicBezTo>
                  <a:cubicBezTo>
                    <a:pt x="55" y="105"/>
                    <a:pt x="65" y="107"/>
                    <a:pt x="67" y="107"/>
                  </a:cubicBezTo>
                  <a:cubicBezTo>
                    <a:pt x="69" y="108"/>
                    <a:pt x="80" y="108"/>
                    <a:pt x="80" y="108"/>
                  </a:cubicBezTo>
                  <a:cubicBezTo>
                    <a:pt x="83" y="109"/>
                    <a:pt x="85" y="110"/>
                    <a:pt x="89" y="111"/>
                  </a:cubicBezTo>
                  <a:cubicBezTo>
                    <a:pt x="93" y="111"/>
                    <a:pt x="96" y="111"/>
                    <a:pt x="100" y="111"/>
                  </a:cubicBezTo>
                  <a:cubicBezTo>
                    <a:pt x="104" y="110"/>
                    <a:pt x="106" y="110"/>
                    <a:pt x="110" y="109"/>
                  </a:cubicBezTo>
                  <a:cubicBezTo>
                    <a:pt x="113" y="107"/>
                    <a:pt x="115" y="106"/>
                    <a:pt x="118" y="105"/>
                  </a:cubicBezTo>
                  <a:cubicBezTo>
                    <a:pt x="118" y="102"/>
                    <a:pt x="118" y="101"/>
                    <a:pt x="118" y="98"/>
                  </a:cubicBezTo>
                  <a:cubicBezTo>
                    <a:pt x="117" y="97"/>
                    <a:pt x="116" y="96"/>
                    <a:pt x="114" y="95"/>
                  </a:cubicBezTo>
                  <a:cubicBezTo>
                    <a:pt x="115" y="94"/>
                    <a:pt x="115" y="94"/>
                    <a:pt x="115" y="93"/>
                  </a:cubicBezTo>
                  <a:cubicBezTo>
                    <a:pt x="115" y="93"/>
                    <a:pt x="109" y="92"/>
                    <a:pt x="108" y="91"/>
                  </a:cubicBezTo>
                  <a:cubicBezTo>
                    <a:pt x="107" y="91"/>
                    <a:pt x="101" y="88"/>
                    <a:pt x="100" y="88"/>
                  </a:cubicBezTo>
                  <a:cubicBezTo>
                    <a:pt x="98" y="89"/>
                    <a:pt x="95" y="85"/>
                    <a:pt x="92" y="85"/>
                  </a:cubicBezTo>
                  <a:cubicBezTo>
                    <a:pt x="89" y="85"/>
                    <a:pt x="85" y="83"/>
                    <a:pt x="83" y="83"/>
                  </a:cubicBezTo>
                  <a:cubicBezTo>
                    <a:pt x="80" y="82"/>
                    <a:pt x="71" y="77"/>
                    <a:pt x="66" y="77"/>
                  </a:cubicBezTo>
                  <a:cubicBezTo>
                    <a:pt x="61" y="77"/>
                    <a:pt x="52" y="75"/>
                    <a:pt x="52" y="75"/>
                  </a:cubicBezTo>
                  <a:cubicBezTo>
                    <a:pt x="50" y="74"/>
                    <a:pt x="48" y="74"/>
                    <a:pt x="45" y="74"/>
                  </a:cubicBezTo>
                  <a:cubicBezTo>
                    <a:pt x="44" y="74"/>
                    <a:pt x="43" y="74"/>
                    <a:pt x="41" y="75"/>
                  </a:cubicBezTo>
                  <a:cubicBezTo>
                    <a:pt x="40" y="74"/>
                    <a:pt x="40" y="74"/>
                    <a:pt x="39" y="73"/>
                  </a:cubicBezTo>
                  <a:cubicBezTo>
                    <a:pt x="38" y="73"/>
                    <a:pt x="37" y="73"/>
                    <a:pt x="35" y="73"/>
                  </a:cubicBezTo>
                  <a:cubicBezTo>
                    <a:pt x="36" y="71"/>
                    <a:pt x="36" y="71"/>
                    <a:pt x="37" y="70"/>
                  </a:cubicBezTo>
                  <a:cubicBezTo>
                    <a:pt x="33" y="69"/>
                    <a:pt x="31" y="69"/>
                    <a:pt x="27" y="68"/>
                  </a:cubicBezTo>
                  <a:cubicBezTo>
                    <a:pt x="27" y="68"/>
                    <a:pt x="25" y="69"/>
                    <a:pt x="22" y="69"/>
                  </a:cubicBezTo>
                  <a:cubicBezTo>
                    <a:pt x="21" y="70"/>
                    <a:pt x="20" y="70"/>
                    <a:pt x="19" y="69"/>
                  </a:cubicBezTo>
                  <a:cubicBezTo>
                    <a:pt x="19" y="71"/>
                    <a:pt x="18" y="72"/>
                    <a:pt x="18" y="74"/>
                  </a:cubicBezTo>
                  <a:cubicBezTo>
                    <a:pt x="17" y="73"/>
                    <a:pt x="17" y="73"/>
                    <a:pt x="17" y="73"/>
                  </a:cubicBezTo>
                  <a:cubicBezTo>
                    <a:pt x="15" y="73"/>
                    <a:pt x="15" y="73"/>
                    <a:pt x="13" y="72"/>
                  </a:cubicBezTo>
                  <a:cubicBezTo>
                    <a:pt x="12" y="73"/>
                    <a:pt x="11" y="74"/>
                    <a:pt x="10" y="75"/>
                  </a:cubicBezTo>
                  <a:cubicBezTo>
                    <a:pt x="8" y="76"/>
                    <a:pt x="7" y="77"/>
                    <a:pt x="4" y="78"/>
                  </a:cubicBezTo>
                  <a:cubicBezTo>
                    <a:pt x="3" y="79"/>
                    <a:pt x="2" y="79"/>
                    <a:pt x="0" y="80"/>
                  </a:cubicBezTo>
                  <a:cubicBezTo>
                    <a:pt x="0" y="82"/>
                    <a:pt x="0" y="83"/>
                    <a:pt x="0" y="85"/>
                  </a:cubicBezTo>
                  <a:cubicBezTo>
                    <a:pt x="2" y="86"/>
                    <a:pt x="6" y="87"/>
                    <a:pt x="7" y="87"/>
                  </a:cubicBezTo>
                  <a:cubicBezTo>
                    <a:pt x="10" y="88"/>
                    <a:pt x="14" y="91"/>
                    <a:pt x="14" y="91"/>
                  </a:cubicBezTo>
                  <a:cubicBezTo>
                    <a:pt x="14" y="91"/>
                    <a:pt x="14" y="91"/>
                    <a:pt x="14" y="91"/>
                  </a:cubicBezTo>
                  <a:cubicBezTo>
                    <a:pt x="14" y="91"/>
                    <a:pt x="14" y="91"/>
                    <a:pt x="14" y="91"/>
                  </a:cubicBezTo>
                  <a:cubicBezTo>
                    <a:pt x="14" y="91"/>
                    <a:pt x="14" y="92"/>
                    <a:pt x="14" y="92"/>
                  </a:cubicBezTo>
                  <a:cubicBezTo>
                    <a:pt x="15" y="93"/>
                    <a:pt x="14" y="95"/>
                    <a:pt x="11" y="96"/>
                  </a:cubicBezTo>
                  <a:cubicBezTo>
                    <a:pt x="8" y="97"/>
                    <a:pt x="8" y="100"/>
                    <a:pt x="7" y="101"/>
                  </a:cubicBezTo>
                  <a:cubicBezTo>
                    <a:pt x="9" y="102"/>
                    <a:pt x="13" y="105"/>
                    <a:pt x="14" y="107"/>
                  </a:cubicBezTo>
                  <a:cubicBezTo>
                    <a:pt x="16" y="108"/>
                    <a:pt x="19" y="113"/>
                    <a:pt x="19" y="113"/>
                  </a:cubicBezTo>
                  <a:cubicBezTo>
                    <a:pt x="20" y="113"/>
                    <a:pt x="20" y="114"/>
                    <a:pt x="20" y="114"/>
                  </a:cubicBezTo>
                  <a:cubicBezTo>
                    <a:pt x="20" y="114"/>
                    <a:pt x="19" y="114"/>
                    <a:pt x="19" y="114"/>
                  </a:cubicBezTo>
                  <a:cubicBezTo>
                    <a:pt x="18" y="115"/>
                    <a:pt x="17" y="115"/>
                    <a:pt x="16" y="115"/>
                  </a:cubicBezTo>
                  <a:cubicBezTo>
                    <a:pt x="16" y="117"/>
                    <a:pt x="17" y="118"/>
                    <a:pt x="17" y="120"/>
                  </a:cubicBezTo>
                  <a:cubicBezTo>
                    <a:pt x="17" y="121"/>
                    <a:pt x="17" y="121"/>
                    <a:pt x="17" y="121"/>
                  </a:cubicBezTo>
                  <a:cubicBezTo>
                    <a:pt x="17" y="121"/>
                    <a:pt x="17" y="122"/>
                    <a:pt x="16" y="122"/>
                  </a:cubicBezTo>
                  <a:cubicBezTo>
                    <a:pt x="17" y="122"/>
                    <a:pt x="19" y="123"/>
                    <a:pt x="21" y="124"/>
                  </a:cubicBezTo>
                  <a:cubicBezTo>
                    <a:pt x="22" y="124"/>
                    <a:pt x="23" y="125"/>
                    <a:pt x="23" y="126"/>
                  </a:cubicBezTo>
                  <a:cubicBezTo>
                    <a:pt x="22" y="127"/>
                    <a:pt x="22" y="128"/>
                    <a:pt x="21" y="129"/>
                  </a:cubicBezTo>
                  <a:cubicBezTo>
                    <a:pt x="24" y="130"/>
                    <a:pt x="25" y="131"/>
                    <a:pt x="28" y="132"/>
                  </a:cubicBezTo>
                  <a:cubicBezTo>
                    <a:pt x="28" y="132"/>
                    <a:pt x="28" y="132"/>
                    <a:pt x="27" y="133"/>
                  </a:cubicBezTo>
                  <a:cubicBezTo>
                    <a:pt x="27" y="134"/>
                    <a:pt x="27" y="134"/>
                    <a:pt x="26" y="135"/>
                  </a:cubicBezTo>
                  <a:cubicBezTo>
                    <a:pt x="25" y="136"/>
                    <a:pt x="25" y="136"/>
                    <a:pt x="24" y="137"/>
                  </a:cubicBezTo>
                  <a:cubicBezTo>
                    <a:pt x="25" y="138"/>
                    <a:pt x="28" y="139"/>
                    <a:pt x="30" y="140"/>
                  </a:cubicBezTo>
                  <a:cubicBezTo>
                    <a:pt x="33" y="142"/>
                    <a:pt x="39" y="147"/>
                    <a:pt x="39" y="147"/>
                  </a:cubicBezTo>
                  <a:cubicBezTo>
                    <a:pt x="39" y="147"/>
                    <a:pt x="39" y="147"/>
                    <a:pt x="39" y="147"/>
                  </a:cubicBezTo>
                  <a:cubicBezTo>
                    <a:pt x="39" y="148"/>
                    <a:pt x="39" y="148"/>
                    <a:pt x="39" y="148"/>
                  </a:cubicBezTo>
                  <a:cubicBezTo>
                    <a:pt x="38" y="148"/>
                    <a:pt x="31" y="156"/>
                    <a:pt x="29" y="157"/>
                  </a:cubicBezTo>
                  <a:cubicBezTo>
                    <a:pt x="29" y="157"/>
                    <a:pt x="29" y="157"/>
                    <a:pt x="28" y="158"/>
                  </a:cubicBezTo>
                  <a:cubicBezTo>
                    <a:pt x="28" y="158"/>
                    <a:pt x="28" y="158"/>
                    <a:pt x="27" y="159"/>
                  </a:cubicBezTo>
                  <a:cubicBezTo>
                    <a:pt x="26" y="160"/>
                    <a:pt x="25" y="161"/>
                    <a:pt x="23" y="163"/>
                  </a:cubicBezTo>
                  <a:cubicBezTo>
                    <a:pt x="20" y="166"/>
                    <a:pt x="16" y="169"/>
                    <a:pt x="12" y="171"/>
                  </a:cubicBezTo>
                  <a:cubicBezTo>
                    <a:pt x="10" y="172"/>
                    <a:pt x="9" y="174"/>
                    <a:pt x="8" y="175"/>
                  </a:cubicBezTo>
                  <a:cubicBezTo>
                    <a:pt x="9" y="175"/>
                    <a:pt x="14" y="173"/>
                    <a:pt x="14" y="173"/>
                  </a:cubicBezTo>
                  <a:cubicBezTo>
                    <a:pt x="14" y="173"/>
                    <a:pt x="14" y="176"/>
                    <a:pt x="16" y="177"/>
                  </a:cubicBezTo>
                  <a:cubicBezTo>
                    <a:pt x="17" y="178"/>
                    <a:pt x="20" y="180"/>
                    <a:pt x="23" y="180"/>
                  </a:cubicBezTo>
                  <a:cubicBezTo>
                    <a:pt x="26" y="180"/>
                    <a:pt x="30" y="181"/>
                    <a:pt x="30" y="181"/>
                  </a:cubicBezTo>
                  <a:cubicBezTo>
                    <a:pt x="30" y="181"/>
                    <a:pt x="25" y="183"/>
                    <a:pt x="22" y="183"/>
                  </a:cubicBezTo>
                  <a:cubicBezTo>
                    <a:pt x="20" y="183"/>
                    <a:pt x="17" y="183"/>
                    <a:pt x="16" y="183"/>
                  </a:cubicBezTo>
                  <a:cubicBezTo>
                    <a:pt x="15" y="183"/>
                    <a:pt x="11" y="184"/>
                    <a:pt x="10" y="185"/>
                  </a:cubicBezTo>
                  <a:cubicBezTo>
                    <a:pt x="10" y="185"/>
                    <a:pt x="10" y="185"/>
                    <a:pt x="10" y="185"/>
                  </a:cubicBezTo>
                  <a:cubicBezTo>
                    <a:pt x="10" y="185"/>
                    <a:pt x="10" y="186"/>
                    <a:pt x="10" y="186"/>
                  </a:cubicBezTo>
                  <a:cubicBezTo>
                    <a:pt x="9" y="189"/>
                    <a:pt x="8" y="190"/>
                    <a:pt x="7" y="194"/>
                  </a:cubicBezTo>
                  <a:cubicBezTo>
                    <a:pt x="6" y="195"/>
                    <a:pt x="6" y="196"/>
                    <a:pt x="5" y="197"/>
                  </a:cubicBezTo>
                  <a:cubicBezTo>
                    <a:pt x="6" y="198"/>
                    <a:pt x="6" y="199"/>
                    <a:pt x="7" y="200"/>
                  </a:cubicBezTo>
                  <a:cubicBezTo>
                    <a:pt x="7" y="201"/>
                    <a:pt x="7" y="201"/>
                    <a:pt x="7" y="201"/>
                  </a:cubicBezTo>
                  <a:cubicBezTo>
                    <a:pt x="7" y="202"/>
                    <a:pt x="7" y="203"/>
                    <a:pt x="7" y="204"/>
                  </a:cubicBezTo>
                  <a:cubicBezTo>
                    <a:pt x="9" y="205"/>
                    <a:pt x="10" y="205"/>
                    <a:pt x="12" y="206"/>
                  </a:cubicBezTo>
                  <a:cubicBezTo>
                    <a:pt x="11" y="208"/>
                    <a:pt x="10" y="209"/>
                    <a:pt x="8" y="210"/>
                  </a:cubicBezTo>
                  <a:cubicBezTo>
                    <a:pt x="10" y="210"/>
                    <a:pt x="12" y="210"/>
                    <a:pt x="13" y="213"/>
                  </a:cubicBezTo>
                  <a:cubicBezTo>
                    <a:pt x="13" y="213"/>
                    <a:pt x="13" y="214"/>
                    <a:pt x="13" y="214"/>
                  </a:cubicBezTo>
                  <a:cubicBezTo>
                    <a:pt x="12" y="216"/>
                    <a:pt x="11" y="218"/>
                    <a:pt x="11" y="218"/>
                  </a:cubicBezTo>
                  <a:cubicBezTo>
                    <a:pt x="12" y="219"/>
                    <a:pt x="14" y="221"/>
                    <a:pt x="14" y="221"/>
                  </a:cubicBezTo>
                  <a:cubicBezTo>
                    <a:pt x="14" y="221"/>
                    <a:pt x="14" y="221"/>
                    <a:pt x="15" y="221"/>
                  </a:cubicBezTo>
                  <a:cubicBezTo>
                    <a:pt x="15" y="223"/>
                    <a:pt x="16" y="225"/>
                    <a:pt x="17" y="227"/>
                  </a:cubicBezTo>
                  <a:cubicBezTo>
                    <a:pt x="18" y="227"/>
                    <a:pt x="19" y="226"/>
                    <a:pt x="20" y="226"/>
                  </a:cubicBezTo>
                  <a:cubicBezTo>
                    <a:pt x="20" y="226"/>
                    <a:pt x="20" y="226"/>
                    <a:pt x="20" y="227"/>
                  </a:cubicBezTo>
                  <a:cubicBezTo>
                    <a:pt x="21" y="227"/>
                    <a:pt x="21" y="227"/>
                    <a:pt x="22" y="228"/>
                  </a:cubicBezTo>
                  <a:cubicBezTo>
                    <a:pt x="23" y="228"/>
                    <a:pt x="24" y="227"/>
                    <a:pt x="25" y="227"/>
                  </a:cubicBezTo>
                  <a:cubicBezTo>
                    <a:pt x="25" y="227"/>
                    <a:pt x="25" y="227"/>
                    <a:pt x="25" y="227"/>
                  </a:cubicBezTo>
                  <a:cubicBezTo>
                    <a:pt x="27" y="227"/>
                    <a:pt x="28" y="227"/>
                    <a:pt x="31" y="228"/>
                  </a:cubicBezTo>
                  <a:cubicBezTo>
                    <a:pt x="30" y="228"/>
                    <a:pt x="30" y="228"/>
                    <a:pt x="30" y="229"/>
                  </a:cubicBezTo>
                  <a:cubicBezTo>
                    <a:pt x="30" y="229"/>
                    <a:pt x="30" y="230"/>
                    <a:pt x="30" y="230"/>
                  </a:cubicBezTo>
                  <a:cubicBezTo>
                    <a:pt x="30" y="231"/>
                    <a:pt x="30" y="231"/>
                    <a:pt x="30" y="231"/>
                  </a:cubicBezTo>
                  <a:cubicBezTo>
                    <a:pt x="31" y="231"/>
                    <a:pt x="32" y="231"/>
                    <a:pt x="32" y="231"/>
                  </a:cubicBezTo>
                  <a:cubicBezTo>
                    <a:pt x="33" y="230"/>
                    <a:pt x="34" y="229"/>
                    <a:pt x="34" y="229"/>
                  </a:cubicBezTo>
                  <a:cubicBezTo>
                    <a:pt x="34" y="229"/>
                    <a:pt x="34" y="229"/>
                    <a:pt x="35" y="228"/>
                  </a:cubicBezTo>
                  <a:cubicBezTo>
                    <a:pt x="35" y="229"/>
                    <a:pt x="35" y="229"/>
                    <a:pt x="35" y="229"/>
                  </a:cubicBezTo>
                  <a:cubicBezTo>
                    <a:pt x="35" y="229"/>
                    <a:pt x="38" y="229"/>
                    <a:pt x="40" y="230"/>
                  </a:cubicBezTo>
                  <a:cubicBezTo>
                    <a:pt x="41" y="230"/>
                    <a:pt x="47" y="232"/>
                    <a:pt x="47" y="232"/>
                  </a:cubicBezTo>
                  <a:cubicBezTo>
                    <a:pt x="47" y="232"/>
                    <a:pt x="47" y="233"/>
                    <a:pt x="48" y="233"/>
                  </a:cubicBezTo>
                  <a:cubicBezTo>
                    <a:pt x="47" y="235"/>
                    <a:pt x="47" y="236"/>
                    <a:pt x="46" y="239"/>
                  </a:cubicBezTo>
                  <a:cubicBezTo>
                    <a:pt x="47" y="239"/>
                    <a:pt x="47" y="240"/>
                    <a:pt x="48" y="240"/>
                  </a:cubicBezTo>
                  <a:cubicBezTo>
                    <a:pt x="48" y="241"/>
                    <a:pt x="48" y="241"/>
                    <a:pt x="48" y="241"/>
                  </a:cubicBezTo>
                  <a:cubicBezTo>
                    <a:pt x="47" y="242"/>
                    <a:pt x="47" y="242"/>
                    <a:pt x="46" y="243"/>
                  </a:cubicBezTo>
                  <a:cubicBezTo>
                    <a:pt x="47" y="244"/>
                    <a:pt x="48" y="244"/>
                    <a:pt x="49" y="244"/>
                  </a:cubicBezTo>
                  <a:cubicBezTo>
                    <a:pt x="50" y="246"/>
                    <a:pt x="50" y="247"/>
                    <a:pt x="52" y="249"/>
                  </a:cubicBezTo>
                  <a:cubicBezTo>
                    <a:pt x="54" y="250"/>
                    <a:pt x="55" y="250"/>
                    <a:pt x="57" y="251"/>
                  </a:cubicBezTo>
                  <a:cubicBezTo>
                    <a:pt x="57" y="251"/>
                    <a:pt x="57" y="251"/>
                    <a:pt x="57" y="251"/>
                  </a:cubicBezTo>
                  <a:cubicBezTo>
                    <a:pt x="58" y="252"/>
                    <a:pt x="59" y="253"/>
                    <a:pt x="59" y="254"/>
                  </a:cubicBezTo>
                  <a:cubicBezTo>
                    <a:pt x="61" y="254"/>
                    <a:pt x="62" y="254"/>
                    <a:pt x="63" y="254"/>
                  </a:cubicBezTo>
                  <a:cubicBezTo>
                    <a:pt x="63" y="254"/>
                    <a:pt x="63" y="254"/>
                    <a:pt x="64" y="254"/>
                  </a:cubicBezTo>
                  <a:cubicBezTo>
                    <a:pt x="64" y="255"/>
                    <a:pt x="65" y="256"/>
                    <a:pt x="66" y="257"/>
                  </a:cubicBezTo>
                  <a:cubicBezTo>
                    <a:pt x="66" y="257"/>
                    <a:pt x="66" y="257"/>
                    <a:pt x="66" y="257"/>
                  </a:cubicBezTo>
                  <a:cubicBezTo>
                    <a:pt x="66" y="258"/>
                    <a:pt x="66" y="258"/>
                    <a:pt x="66" y="259"/>
                  </a:cubicBezTo>
                  <a:cubicBezTo>
                    <a:pt x="68" y="260"/>
                    <a:pt x="68" y="260"/>
                    <a:pt x="70" y="260"/>
                  </a:cubicBezTo>
                  <a:cubicBezTo>
                    <a:pt x="69" y="261"/>
                    <a:pt x="69" y="261"/>
                    <a:pt x="69" y="262"/>
                  </a:cubicBezTo>
                  <a:cubicBezTo>
                    <a:pt x="68" y="262"/>
                    <a:pt x="64" y="266"/>
                    <a:pt x="61" y="266"/>
                  </a:cubicBezTo>
                  <a:cubicBezTo>
                    <a:pt x="60" y="266"/>
                    <a:pt x="56" y="265"/>
                    <a:pt x="55" y="265"/>
                  </a:cubicBezTo>
                  <a:cubicBezTo>
                    <a:pt x="55" y="265"/>
                    <a:pt x="55" y="265"/>
                    <a:pt x="55" y="265"/>
                  </a:cubicBezTo>
                  <a:cubicBezTo>
                    <a:pt x="55" y="266"/>
                    <a:pt x="55" y="266"/>
                    <a:pt x="55" y="266"/>
                  </a:cubicBezTo>
                  <a:cubicBezTo>
                    <a:pt x="56" y="268"/>
                    <a:pt x="58" y="274"/>
                    <a:pt x="59" y="275"/>
                  </a:cubicBezTo>
                  <a:cubicBezTo>
                    <a:pt x="61" y="276"/>
                    <a:pt x="62" y="276"/>
                    <a:pt x="64" y="277"/>
                  </a:cubicBezTo>
                  <a:cubicBezTo>
                    <a:pt x="64" y="275"/>
                    <a:pt x="64" y="274"/>
                    <a:pt x="65" y="273"/>
                  </a:cubicBezTo>
                  <a:cubicBezTo>
                    <a:pt x="67" y="274"/>
                    <a:pt x="69" y="274"/>
                    <a:pt x="71" y="275"/>
                  </a:cubicBezTo>
                  <a:cubicBezTo>
                    <a:pt x="72" y="274"/>
                    <a:pt x="73" y="273"/>
                    <a:pt x="75" y="272"/>
                  </a:cubicBezTo>
                  <a:cubicBezTo>
                    <a:pt x="77" y="273"/>
                    <a:pt x="78" y="273"/>
                    <a:pt x="80" y="274"/>
                  </a:cubicBezTo>
                  <a:cubicBezTo>
                    <a:pt x="82" y="274"/>
                    <a:pt x="83" y="275"/>
                    <a:pt x="85" y="275"/>
                  </a:cubicBezTo>
                  <a:cubicBezTo>
                    <a:pt x="87" y="278"/>
                    <a:pt x="89" y="279"/>
                    <a:pt x="92" y="281"/>
                  </a:cubicBezTo>
                  <a:cubicBezTo>
                    <a:pt x="91" y="282"/>
                    <a:pt x="91" y="282"/>
                    <a:pt x="90" y="282"/>
                  </a:cubicBezTo>
                  <a:cubicBezTo>
                    <a:pt x="89" y="283"/>
                    <a:pt x="88" y="283"/>
                    <a:pt x="86" y="284"/>
                  </a:cubicBezTo>
                  <a:cubicBezTo>
                    <a:pt x="87" y="285"/>
                    <a:pt x="87" y="285"/>
                    <a:pt x="87" y="286"/>
                  </a:cubicBezTo>
                  <a:cubicBezTo>
                    <a:pt x="90" y="287"/>
                    <a:pt x="91" y="287"/>
                    <a:pt x="94" y="288"/>
                  </a:cubicBezTo>
                  <a:cubicBezTo>
                    <a:pt x="95" y="288"/>
                    <a:pt x="96" y="287"/>
                    <a:pt x="97" y="287"/>
                  </a:cubicBezTo>
                  <a:cubicBezTo>
                    <a:pt x="97" y="287"/>
                    <a:pt x="97" y="287"/>
                    <a:pt x="97" y="287"/>
                  </a:cubicBezTo>
                  <a:cubicBezTo>
                    <a:pt x="97" y="288"/>
                    <a:pt x="102" y="291"/>
                    <a:pt x="103" y="294"/>
                  </a:cubicBezTo>
                  <a:cubicBezTo>
                    <a:pt x="102" y="294"/>
                    <a:pt x="103" y="295"/>
                    <a:pt x="104" y="296"/>
                  </a:cubicBezTo>
                  <a:cubicBezTo>
                    <a:pt x="105" y="297"/>
                    <a:pt x="105" y="297"/>
                    <a:pt x="105" y="298"/>
                  </a:cubicBezTo>
                  <a:cubicBezTo>
                    <a:pt x="106" y="297"/>
                    <a:pt x="107" y="297"/>
                    <a:pt x="108" y="296"/>
                  </a:cubicBezTo>
                  <a:cubicBezTo>
                    <a:pt x="111" y="297"/>
                    <a:pt x="112" y="298"/>
                    <a:pt x="115" y="300"/>
                  </a:cubicBezTo>
                  <a:cubicBezTo>
                    <a:pt x="118" y="299"/>
                    <a:pt x="120" y="298"/>
                    <a:pt x="123" y="297"/>
                  </a:cubicBezTo>
                  <a:cubicBezTo>
                    <a:pt x="127" y="300"/>
                    <a:pt x="129" y="301"/>
                    <a:pt x="132" y="304"/>
                  </a:cubicBezTo>
                  <a:cubicBezTo>
                    <a:pt x="133" y="303"/>
                    <a:pt x="133" y="303"/>
                    <a:pt x="134" y="302"/>
                  </a:cubicBezTo>
                  <a:cubicBezTo>
                    <a:pt x="137" y="304"/>
                    <a:pt x="139" y="305"/>
                    <a:pt x="142" y="307"/>
                  </a:cubicBezTo>
                  <a:cubicBezTo>
                    <a:pt x="147" y="307"/>
                    <a:pt x="149" y="307"/>
                    <a:pt x="154" y="307"/>
                  </a:cubicBezTo>
                  <a:cubicBezTo>
                    <a:pt x="155" y="309"/>
                    <a:pt x="156" y="311"/>
                    <a:pt x="157" y="313"/>
                  </a:cubicBezTo>
                  <a:cubicBezTo>
                    <a:pt x="157" y="314"/>
                    <a:pt x="156" y="314"/>
                    <a:pt x="156" y="314"/>
                  </a:cubicBezTo>
                  <a:cubicBezTo>
                    <a:pt x="155" y="315"/>
                    <a:pt x="155" y="316"/>
                    <a:pt x="154" y="317"/>
                  </a:cubicBezTo>
                  <a:cubicBezTo>
                    <a:pt x="155" y="318"/>
                    <a:pt x="155" y="318"/>
                    <a:pt x="156" y="319"/>
                  </a:cubicBezTo>
                  <a:cubicBezTo>
                    <a:pt x="156" y="319"/>
                    <a:pt x="156" y="319"/>
                    <a:pt x="155" y="320"/>
                  </a:cubicBezTo>
                  <a:cubicBezTo>
                    <a:pt x="154" y="320"/>
                    <a:pt x="153" y="321"/>
                    <a:pt x="152" y="321"/>
                  </a:cubicBezTo>
                  <a:cubicBezTo>
                    <a:pt x="154" y="323"/>
                    <a:pt x="155" y="324"/>
                    <a:pt x="156" y="326"/>
                  </a:cubicBezTo>
                  <a:cubicBezTo>
                    <a:pt x="156" y="329"/>
                    <a:pt x="155" y="330"/>
                    <a:pt x="155" y="333"/>
                  </a:cubicBezTo>
                  <a:cubicBezTo>
                    <a:pt x="150" y="332"/>
                    <a:pt x="148" y="332"/>
                    <a:pt x="144" y="332"/>
                  </a:cubicBezTo>
                  <a:cubicBezTo>
                    <a:pt x="142" y="333"/>
                    <a:pt x="141" y="334"/>
                    <a:pt x="140" y="335"/>
                  </a:cubicBezTo>
                  <a:cubicBezTo>
                    <a:pt x="139" y="337"/>
                    <a:pt x="139" y="338"/>
                    <a:pt x="139" y="340"/>
                  </a:cubicBezTo>
                  <a:cubicBezTo>
                    <a:pt x="142" y="339"/>
                    <a:pt x="144" y="339"/>
                    <a:pt x="147" y="339"/>
                  </a:cubicBezTo>
                  <a:cubicBezTo>
                    <a:pt x="147" y="340"/>
                    <a:pt x="146" y="341"/>
                    <a:pt x="146" y="342"/>
                  </a:cubicBezTo>
                  <a:cubicBezTo>
                    <a:pt x="141" y="344"/>
                    <a:pt x="139" y="345"/>
                    <a:pt x="135" y="346"/>
                  </a:cubicBezTo>
                  <a:cubicBezTo>
                    <a:pt x="135" y="346"/>
                    <a:pt x="140" y="350"/>
                    <a:pt x="139" y="351"/>
                  </a:cubicBezTo>
                  <a:cubicBezTo>
                    <a:pt x="139" y="352"/>
                    <a:pt x="136" y="357"/>
                    <a:pt x="136" y="357"/>
                  </a:cubicBezTo>
                  <a:cubicBezTo>
                    <a:pt x="134" y="358"/>
                    <a:pt x="134" y="359"/>
                    <a:pt x="132" y="361"/>
                  </a:cubicBezTo>
                  <a:cubicBezTo>
                    <a:pt x="129" y="361"/>
                    <a:pt x="127" y="361"/>
                    <a:pt x="123" y="361"/>
                  </a:cubicBezTo>
                  <a:cubicBezTo>
                    <a:pt x="123" y="363"/>
                    <a:pt x="123" y="364"/>
                    <a:pt x="124" y="366"/>
                  </a:cubicBezTo>
                  <a:cubicBezTo>
                    <a:pt x="124" y="366"/>
                    <a:pt x="125" y="366"/>
                    <a:pt x="126" y="365"/>
                  </a:cubicBezTo>
                  <a:cubicBezTo>
                    <a:pt x="129" y="367"/>
                    <a:pt x="130" y="368"/>
                    <a:pt x="134" y="370"/>
                  </a:cubicBezTo>
                  <a:cubicBezTo>
                    <a:pt x="136" y="370"/>
                    <a:pt x="137" y="371"/>
                    <a:pt x="139" y="371"/>
                  </a:cubicBezTo>
                  <a:cubicBezTo>
                    <a:pt x="141" y="374"/>
                    <a:pt x="142" y="375"/>
                    <a:pt x="145" y="377"/>
                  </a:cubicBezTo>
                  <a:cubicBezTo>
                    <a:pt x="145" y="377"/>
                    <a:pt x="143" y="374"/>
                    <a:pt x="150" y="378"/>
                  </a:cubicBezTo>
                  <a:cubicBezTo>
                    <a:pt x="155" y="381"/>
                    <a:pt x="159" y="386"/>
                    <a:pt x="162" y="388"/>
                  </a:cubicBezTo>
                  <a:cubicBezTo>
                    <a:pt x="163" y="386"/>
                    <a:pt x="164" y="385"/>
                    <a:pt x="165" y="384"/>
                  </a:cubicBezTo>
                  <a:cubicBezTo>
                    <a:pt x="165" y="384"/>
                    <a:pt x="165" y="384"/>
                    <a:pt x="166" y="384"/>
                  </a:cubicBezTo>
                  <a:cubicBezTo>
                    <a:pt x="166" y="384"/>
                    <a:pt x="174" y="386"/>
                    <a:pt x="177" y="387"/>
                  </a:cubicBezTo>
                  <a:cubicBezTo>
                    <a:pt x="179" y="387"/>
                    <a:pt x="186" y="389"/>
                    <a:pt x="188" y="389"/>
                  </a:cubicBezTo>
                  <a:cubicBezTo>
                    <a:pt x="188" y="389"/>
                    <a:pt x="188" y="389"/>
                    <a:pt x="188" y="389"/>
                  </a:cubicBezTo>
                  <a:cubicBezTo>
                    <a:pt x="188" y="389"/>
                    <a:pt x="190" y="389"/>
                    <a:pt x="191" y="389"/>
                  </a:cubicBezTo>
                  <a:cubicBezTo>
                    <a:pt x="193" y="389"/>
                    <a:pt x="195" y="389"/>
                    <a:pt x="196" y="390"/>
                  </a:cubicBezTo>
                  <a:cubicBezTo>
                    <a:pt x="199" y="392"/>
                    <a:pt x="201" y="393"/>
                    <a:pt x="203" y="394"/>
                  </a:cubicBezTo>
                  <a:cubicBezTo>
                    <a:pt x="205" y="395"/>
                    <a:pt x="206" y="395"/>
                    <a:pt x="207" y="395"/>
                  </a:cubicBezTo>
                  <a:cubicBezTo>
                    <a:pt x="207" y="395"/>
                    <a:pt x="208" y="395"/>
                    <a:pt x="208" y="395"/>
                  </a:cubicBezTo>
                  <a:cubicBezTo>
                    <a:pt x="209" y="395"/>
                    <a:pt x="209" y="395"/>
                    <a:pt x="211" y="395"/>
                  </a:cubicBezTo>
                  <a:cubicBezTo>
                    <a:pt x="210" y="396"/>
                    <a:pt x="209" y="396"/>
                    <a:pt x="209" y="397"/>
                  </a:cubicBezTo>
                  <a:cubicBezTo>
                    <a:pt x="209" y="397"/>
                    <a:pt x="208" y="397"/>
                    <a:pt x="208" y="397"/>
                  </a:cubicBezTo>
                  <a:cubicBezTo>
                    <a:pt x="210" y="397"/>
                    <a:pt x="212" y="398"/>
                    <a:pt x="213" y="398"/>
                  </a:cubicBezTo>
                  <a:cubicBezTo>
                    <a:pt x="214" y="397"/>
                    <a:pt x="216" y="396"/>
                    <a:pt x="218" y="396"/>
                  </a:cubicBezTo>
                  <a:cubicBezTo>
                    <a:pt x="219" y="396"/>
                    <a:pt x="219" y="396"/>
                    <a:pt x="219" y="396"/>
                  </a:cubicBezTo>
                  <a:cubicBezTo>
                    <a:pt x="221" y="396"/>
                    <a:pt x="228" y="399"/>
                    <a:pt x="228" y="399"/>
                  </a:cubicBezTo>
                  <a:cubicBezTo>
                    <a:pt x="228" y="399"/>
                    <a:pt x="229" y="399"/>
                    <a:pt x="229" y="399"/>
                  </a:cubicBezTo>
                  <a:cubicBezTo>
                    <a:pt x="230" y="401"/>
                    <a:pt x="230" y="402"/>
                    <a:pt x="231" y="404"/>
                  </a:cubicBezTo>
                  <a:cubicBezTo>
                    <a:pt x="234" y="405"/>
                    <a:pt x="235" y="405"/>
                    <a:pt x="238" y="406"/>
                  </a:cubicBezTo>
                  <a:cubicBezTo>
                    <a:pt x="238" y="406"/>
                    <a:pt x="238" y="406"/>
                    <a:pt x="239" y="406"/>
                  </a:cubicBezTo>
                  <a:cubicBezTo>
                    <a:pt x="240" y="406"/>
                    <a:pt x="243" y="407"/>
                    <a:pt x="245" y="410"/>
                  </a:cubicBezTo>
                  <a:cubicBezTo>
                    <a:pt x="248" y="415"/>
                    <a:pt x="248" y="415"/>
                    <a:pt x="250" y="415"/>
                  </a:cubicBezTo>
                  <a:cubicBezTo>
                    <a:pt x="252" y="415"/>
                    <a:pt x="255" y="416"/>
                    <a:pt x="257" y="416"/>
                  </a:cubicBezTo>
                  <a:cubicBezTo>
                    <a:pt x="258" y="414"/>
                    <a:pt x="259" y="413"/>
                    <a:pt x="260" y="411"/>
                  </a:cubicBezTo>
                  <a:cubicBezTo>
                    <a:pt x="261" y="410"/>
                    <a:pt x="261" y="409"/>
                    <a:pt x="262" y="408"/>
                  </a:cubicBezTo>
                  <a:cubicBezTo>
                    <a:pt x="261" y="407"/>
                    <a:pt x="260" y="406"/>
                    <a:pt x="258" y="405"/>
                  </a:cubicBezTo>
                  <a:cubicBezTo>
                    <a:pt x="252" y="401"/>
                    <a:pt x="249" y="396"/>
                    <a:pt x="249" y="396"/>
                  </a:cubicBezTo>
                  <a:cubicBezTo>
                    <a:pt x="249" y="393"/>
                    <a:pt x="249" y="392"/>
                    <a:pt x="248" y="390"/>
                  </a:cubicBezTo>
                  <a:cubicBezTo>
                    <a:pt x="248" y="387"/>
                    <a:pt x="248" y="386"/>
                    <a:pt x="248" y="384"/>
                  </a:cubicBezTo>
                  <a:cubicBezTo>
                    <a:pt x="248" y="384"/>
                    <a:pt x="245" y="381"/>
                    <a:pt x="241" y="379"/>
                  </a:cubicBezTo>
                  <a:cubicBezTo>
                    <a:pt x="238" y="377"/>
                    <a:pt x="237" y="376"/>
                    <a:pt x="237" y="376"/>
                  </a:cubicBezTo>
                  <a:cubicBezTo>
                    <a:pt x="237" y="374"/>
                    <a:pt x="238" y="373"/>
                    <a:pt x="239" y="372"/>
                  </a:cubicBezTo>
                  <a:cubicBezTo>
                    <a:pt x="239" y="372"/>
                    <a:pt x="241" y="368"/>
                    <a:pt x="241" y="367"/>
                  </a:cubicBezTo>
                  <a:cubicBezTo>
                    <a:pt x="242" y="366"/>
                    <a:pt x="243" y="360"/>
                    <a:pt x="243" y="360"/>
                  </a:cubicBezTo>
                  <a:cubicBezTo>
                    <a:pt x="245" y="360"/>
                    <a:pt x="245" y="360"/>
                    <a:pt x="247" y="360"/>
                  </a:cubicBezTo>
                  <a:cubicBezTo>
                    <a:pt x="249" y="360"/>
                    <a:pt x="249" y="359"/>
                    <a:pt x="251" y="359"/>
                  </a:cubicBezTo>
                  <a:cubicBezTo>
                    <a:pt x="252" y="358"/>
                    <a:pt x="252" y="358"/>
                    <a:pt x="253" y="357"/>
                  </a:cubicBezTo>
                  <a:cubicBezTo>
                    <a:pt x="254" y="358"/>
                    <a:pt x="255" y="358"/>
                    <a:pt x="256" y="358"/>
                  </a:cubicBezTo>
                  <a:cubicBezTo>
                    <a:pt x="256" y="358"/>
                    <a:pt x="256" y="356"/>
                    <a:pt x="257" y="355"/>
                  </a:cubicBezTo>
                  <a:cubicBezTo>
                    <a:pt x="258" y="355"/>
                    <a:pt x="258" y="354"/>
                    <a:pt x="258" y="354"/>
                  </a:cubicBezTo>
                  <a:cubicBezTo>
                    <a:pt x="253" y="351"/>
                    <a:pt x="251" y="350"/>
                    <a:pt x="246" y="347"/>
                  </a:cubicBezTo>
                  <a:cubicBezTo>
                    <a:pt x="247" y="347"/>
                    <a:pt x="248" y="347"/>
                    <a:pt x="249" y="347"/>
                  </a:cubicBezTo>
                  <a:cubicBezTo>
                    <a:pt x="251" y="346"/>
                    <a:pt x="252" y="346"/>
                    <a:pt x="254" y="346"/>
                  </a:cubicBezTo>
                  <a:cubicBezTo>
                    <a:pt x="251" y="343"/>
                    <a:pt x="250" y="341"/>
                    <a:pt x="248" y="338"/>
                  </a:cubicBezTo>
                  <a:cubicBezTo>
                    <a:pt x="244" y="336"/>
                    <a:pt x="243" y="335"/>
                    <a:pt x="239" y="333"/>
                  </a:cubicBezTo>
                  <a:cubicBezTo>
                    <a:pt x="237" y="334"/>
                    <a:pt x="236" y="334"/>
                    <a:pt x="234" y="335"/>
                  </a:cubicBezTo>
                  <a:cubicBezTo>
                    <a:pt x="234" y="335"/>
                    <a:pt x="234" y="335"/>
                    <a:pt x="234" y="334"/>
                  </a:cubicBezTo>
                  <a:cubicBezTo>
                    <a:pt x="233" y="333"/>
                    <a:pt x="233" y="332"/>
                    <a:pt x="232" y="331"/>
                  </a:cubicBezTo>
                  <a:cubicBezTo>
                    <a:pt x="232" y="330"/>
                    <a:pt x="232" y="330"/>
                    <a:pt x="233" y="330"/>
                  </a:cubicBezTo>
                  <a:cubicBezTo>
                    <a:pt x="233" y="330"/>
                    <a:pt x="233" y="330"/>
                    <a:pt x="233" y="330"/>
                  </a:cubicBezTo>
                  <a:cubicBezTo>
                    <a:pt x="233" y="330"/>
                    <a:pt x="233" y="330"/>
                    <a:pt x="232" y="329"/>
                  </a:cubicBezTo>
                  <a:cubicBezTo>
                    <a:pt x="229" y="328"/>
                    <a:pt x="224" y="325"/>
                    <a:pt x="224" y="325"/>
                  </a:cubicBezTo>
                  <a:cubicBezTo>
                    <a:pt x="224" y="325"/>
                    <a:pt x="224" y="325"/>
                    <a:pt x="224" y="325"/>
                  </a:cubicBezTo>
                  <a:cubicBezTo>
                    <a:pt x="224" y="325"/>
                    <a:pt x="224" y="324"/>
                    <a:pt x="224" y="324"/>
                  </a:cubicBezTo>
                  <a:cubicBezTo>
                    <a:pt x="224" y="324"/>
                    <a:pt x="224" y="319"/>
                    <a:pt x="228" y="316"/>
                  </a:cubicBezTo>
                  <a:cubicBezTo>
                    <a:pt x="228" y="316"/>
                    <a:pt x="229" y="316"/>
                    <a:pt x="229" y="315"/>
                  </a:cubicBezTo>
                  <a:cubicBezTo>
                    <a:pt x="229" y="315"/>
                    <a:pt x="229" y="315"/>
                    <a:pt x="229" y="315"/>
                  </a:cubicBezTo>
                  <a:cubicBezTo>
                    <a:pt x="228" y="315"/>
                    <a:pt x="228" y="315"/>
                    <a:pt x="227" y="314"/>
                  </a:cubicBezTo>
                  <a:cubicBezTo>
                    <a:pt x="224" y="312"/>
                    <a:pt x="224" y="308"/>
                    <a:pt x="224" y="308"/>
                  </a:cubicBezTo>
                  <a:cubicBezTo>
                    <a:pt x="224" y="308"/>
                    <a:pt x="224" y="308"/>
                    <a:pt x="224" y="308"/>
                  </a:cubicBezTo>
                  <a:cubicBezTo>
                    <a:pt x="226" y="307"/>
                    <a:pt x="227" y="306"/>
                    <a:pt x="229" y="305"/>
                  </a:cubicBezTo>
                  <a:cubicBezTo>
                    <a:pt x="229" y="304"/>
                    <a:pt x="229" y="303"/>
                    <a:pt x="229" y="302"/>
                  </a:cubicBezTo>
                  <a:cubicBezTo>
                    <a:pt x="229" y="301"/>
                    <a:pt x="229" y="298"/>
                    <a:pt x="232" y="298"/>
                  </a:cubicBezTo>
                  <a:cubicBezTo>
                    <a:pt x="232" y="298"/>
                    <a:pt x="233" y="298"/>
                    <a:pt x="233" y="298"/>
                  </a:cubicBezTo>
                  <a:cubicBezTo>
                    <a:pt x="236" y="300"/>
                    <a:pt x="239" y="304"/>
                    <a:pt x="240" y="305"/>
                  </a:cubicBezTo>
                  <a:cubicBezTo>
                    <a:pt x="240" y="306"/>
                    <a:pt x="242" y="306"/>
                    <a:pt x="244" y="306"/>
                  </a:cubicBezTo>
                  <a:cubicBezTo>
                    <a:pt x="244" y="306"/>
                    <a:pt x="244" y="306"/>
                    <a:pt x="244" y="306"/>
                  </a:cubicBezTo>
                  <a:cubicBezTo>
                    <a:pt x="244" y="306"/>
                    <a:pt x="244" y="306"/>
                    <a:pt x="244" y="306"/>
                  </a:cubicBezTo>
                  <a:cubicBezTo>
                    <a:pt x="245" y="306"/>
                    <a:pt x="245" y="304"/>
                    <a:pt x="245" y="304"/>
                  </a:cubicBezTo>
                  <a:cubicBezTo>
                    <a:pt x="243" y="301"/>
                    <a:pt x="242" y="299"/>
                    <a:pt x="239" y="296"/>
                  </a:cubicBezTo>
                  <a:cubicBezTo>
                    <a:pt x="240" y="296"/>
                    <a:pt x="241" y="296"/>
                    <a:pt x="241" y="296"/>
                  </a:cubicBezTo>
                  <a:cubicBezTo>
                    <a:pt x="243" y="296"/>
                    <a:pt x="244" y="296"/>
                    <a:pt x="246" y="296"/>
                  </a:cubicBezTo>
                  <a:cubicBezTo>
                    <a:pt x="247" y="295"/>
                    <a:pt x="248" y="295"/>
                    <a:pt x="249" y="294"/>
                  </a:cubicBezTo>
                  <a:cubicBezTo>
                    <a:pt x="249" y="292"/>
                    <a:pt x="249" y="292"/>
                    <a:pt x="249" y="290"/>
                  </a:cubicBezTo>
                  <a:cubicBezTo>
                    <a:pt x="252" y="290"/>
                    <a:pt x="253" y="289"/>
                    <a:pt x="256" y="289"/>
                  </a:cubicBezTo>
                  <a:cubicBezTo>
                    <a:pt x="257" y="288"/>
                    <a:pt x="260" y="283"/>
                    <a:pt x="263" y="283"/>
                  </a:cubicBezTo>
                  <a:cubicBezTo>
                    <a:pt x="266" y="283"/>
                    <a:pt x="268" y="285"/>
                    <a:pt x="269" y="285"/>
                  </a:cubicBezTo>
                  <a:cubicBezTo>
                    <a:pt x="270" y="285"/>
                    <a:pt x="271" y="285"/>
                    <a:pt x="272" y="286"/>
                  </a:cubicBezTo>
                  <a:cubicBezTo>
                    <a:pt x="273" y="285"/>
                    <a:pt x="276" y="282"/>
                    <a:pt x="278" y="282"/>
                  </a:cubicBezTo>
                  <a:cubicBezTo>
                    <a:pt x="279" y="282"/>
                    <a:pt x="279" y="282"/>
                    <a:pt x="279" y="283"/>
                  </a:cubicBezTo>
                  <a:cubicBezTo>
                    <a:pt x="280" y="283"/>
                    <a:pt x="282" y="286"/>
                    <a:pt x="283" y="287"/>
                  </a:cubicBezTo>
                  <a:cubicBezTo>
                    <a:pt x="287" y="287"/>
                    <a:pt x="289" y="287"/>
                    <a:pt x="293" y="287"/>
                  </a:cubicBezTo>
                  <a:cubicBezTo>
                    <a:pt x="295" y="289"/>
                    <a:pt x="296" y="290"/>
                    <a:pt x="299" y="291"/>
                  </a:cubicBezTo>
                  <a:cubicBezTo>
                    <a:pt x="300" y="293"/>
                    <a:pt x="301" y="294"/>
                    <a:pt x="303" y="296"/>
                  </a:cubicBezTo>
                  <a:cubicBezTo>
                    <a:pt x="304" y="297"/>
                    <a:pt x="304" y="298"/>
                    <a:pt x="305" y="299"/>
                  </a:cubicBezTo>
                  <a:cubicBezTo>
                    <a:pt x="306" y="299"/>
                    <a:pt x="306" y="299"/>
                    <a:pt x="306" y="299"/>
                  </a:cubicBezTo>
                  <a:cubicBezTo>
                    <a:pt x="305" y="297"/>
                    <a:pt x="305" y="296"/>
                    <a:pt x="304" y="294"/>
                  </a:cubicBezTo>
                  <a:cubicBezTo>
                    <a:pt x="305" y="293"/>
                    <a:pt x="305" y="293"/>
                    <a:pt x="306" y="292"/>
                  </a:cubicBezTo>
                  <a:cubicBezTo>
                    <a:pt x="306" y="292"/>
                    <a:pt x="313" y="298"/>
                    <a:pt x="316" y="299"/>
                  </a:cubicBezTo>
                  <a:cubicBezTo>
                    <a:pt x="316" y="300"/>
                    <a:pt x="316" y="300"/>
                    <a:pt x="316" y="300"/>
                  </a:cubicBezTo>
                  <a:cubicBezTo>
                    <a:pt x="317" y="299"/>
                    <a:pt x="318" y="298"/>
                    <a:pt x="319" y="297"/>
                  </a:cubicBezTo>
                  <a:cubicBezTo>
                    <a:pt x="321" y="295"/>
                    <a:pt x="322" y="294"/>
                    <a:pt x="323" y="294"/>
                  </a:cubicBezTo>
                  <a:cubicBezTo>
                    <a:pt x="324" y="294"/>
                    <a:pt x="327" y="292"/>
                    <a:pt x="330" y="292"/>
                  </a:cubicBezTo>
                  <a:cubicBezTo>
                    <a:pt x="330" y="292"/>
                    <a:pt x="330" y="292"/>
                    <a:pt x="331" y="293"/>
                  </a:cubicBezTo>
                  <a:cubicBezTo>
                    <a:pt x="332" y="293"/>
                    <a:pt x="335" y="294"/>
                    <a:pt x="336" y="295"/>
                  </a:cubicBezTo>
                  <a:cubicBezTo>
                    <a:pt x="337" y="294"/>
                    <a:pt x="337" y="294"/>
                    <a:pt x="338" y="293"/>
                  </a:cubicBezTo>
                  <a:cubicBezTo>
                    <a:pt x="338" y="293"/>
                    <a:pt x="341" y="292"/>
                    <a:pt x="344" y="292"/>
                  </a:cubicBezTo>
                  <a:cubicBezTo>
                    <a:pt x="345" y="292"/>
                    <a:pt x="347" y="292"/>
                    <a:pt x="348" y="293"/>
                  </a:cubicBezTo>
                  <a:cubicBezTo>
                    <a:pt x="349" y="296"/>
                    <a:pt x="353" y="298"/>
                    <a:pt x="353" y="298"/>
                  </a:cubicBezTo>
                  <a:cubicBezTo>
                    <a:pt x="356" y="299"/>
                    <a:pt x="357" y="299"/>
                    <a:pt x="360" y="300"/>
                  </a:cubicBezTo>
                  <a:cubicBezTo>
                    <a:pt x="361" y="300"/>
                    <a:pt x="361" y="300"/>
                    <a:pt x="361" y="299"/>
                  </a:cubicBezTo>
                  <a:cubicBezTo>
                    <a:pt x="362" y="298"/>
                    <a:pt x="362" y="297"/>
                    <a:pt x="364" y="296"/>
                  </a:cubicBezTo>
                  <a:cubicBezTo>
                    <a:pt x="364" y="296"/>
                    <a:pt x="365" y="297"/>
                    <a:pt x="365" y="297"/>
                  </a:cubicBezTo>
                  <a:cubicBezTo>
                    <a:pt x="365" y="297"/>
                    <a:pt x="367" y="299"/>
                    <a:pt x="371" y="299"/>
                  </a:cubicBezTo>
                  <a:cubicBezTo>
                    <a:pt x="371" y="299"/>
                    <a:pt x="372" y="299"/>
                    <a:pt x="372" y="299"/>
                  </a:cubicBezTo>
                  <a:cubicBezTo>
                    <a:pt x="375" y="299"/>
                    <a:pt x="376" y="296"/>
                    <a:pt x="376" y="295"/>
                  </a:cubicBezTo>
                  <a:cubicBezTo>
                    <a:pt x="375" y="294"/>
                    <a:pt x="373" y="292"/>
                    <a:pt x="371" y="292"/>
                  </a:cubicBezTo>
                  <a:cubicBezTo>
                    <a:pt x="368" y="291"/>
                    <a:pt x="364" y="288"/>
                    <a:pt x="364" y="288"/>
                  </a:cubicBezTo>
                  <a:cubicBezTo>
                    <a:pt x="361" y="286"/>
                    <a:pt x="359" y="285"/>
                    <a:pt x="355" y="283"/>
                  </a:cubicBezTo>
                  <a:cubicBezTo>
                    <a:pt x="360" y="281"/>
                    <a:pt x="362" y="280"/>
                    <a:pt x="366" y="278"/>
                  </a:cubicBezTo>
                  <a:cubicBezTo>
                    <a:pt x="365" y="276"/>
                    <a:pt x="364" y="276"/>
                    <a:pt x="363" y="274"/>
                  </a:cubicBezTo>
                  <a:cubicBezTo>
                    <a:pt x="364" y="272"/>
                    <a:pt x="365" y="271"/>
                    <a:pt x="367" y="269"/>
                  </a:cubicBezTo>
                  <a:cubicBezTo>
                    <a:pt x="367" y="269"/>
                    <a:pt x="367" y="269"/>
                    <a:pt x="368" y="269"/>
                  </a:cubicBezTo>
                  <a:cubicBezTo>
                    <a:pt x="369" y="269"/>
                    <a:pt x="370" y="269"/>
                    <a:pt x="371" y="269"/>
                  </a:cubicBezTo>
                  <a:cubicBezTo>
                    <a:pt x="370" y="269"/>
                    <a:pt x="370" y="268"/>
                    <a:pt x="369" y="268"/>
                  </a:cubicBezTo>
                  <a:cubicBezTo>
                    <a:pt x="366" y="267"/>
                    <a:pt x="365" y="267"/>
                    <a:pt x="363" y="266"/>
                  </a:cubicBezTo>
                  <a:cubicBezTo>
                    <a:pt x="364" y="266"/>
                    <a:pt x="364" y="266"/>
                    <a:pt x="365" y="265"/>
                  </a:cubicBezTo>
                  <a:cubicBezTo>
                    <a:pt x="366" y="265"/>
                    <a:pt x="366" y="265"/>
                    <a:pt x="366" y="264"/>
                  </a:cubicBezTo>
                  <a:cubicBezTo>
                    <a:pt x="364" y="264"/>
                    <a:pt x="364" y="263"/>
                    <a:pt x="362" y="263"/>
                  </a:cubicBezTo>
                  <a:cubicBezTo>
                    <a:pt x="362" y="263"/>
                    <a:pt x="362" y="262"/>
                    <a:pt x="362" y="262"/>
                  </a:cubicBezTo>
                  <a:cubicBezTo>
                    <a:pt x="361" y="260"/>
                    <a:pt x="361" y="260"/>
                    <a:pt x="360" y="258"/>
                  </a:cubicBezTo>
                  <a:cubicBezTo>
                    <a:pt x="361" y="258"/>
                    <a:pt x="361" y="258"/>
                    <a:pt x="362" y="258"/>
                  </a:cubicBezTo>
                  <a:cubicBezTo>
                    <a:pt x="363" y="257"/>
                    <a:pt x="364" y="257"/>
                    <a:pt x="366" y="257"/>
                  </a:cubicBezTo>
                  <a:cubicBezTo>
                    <a:pt x="370" y="257"/>
                    <a:pt x="372" y="257"/>
                    <a:pt x="376" y="257"/>
                  </a:cubicBezTo>
                  <a:cubicBezTo>
                    <a:pt x="379" y="256"/>
                    <a:pt x="380" y="256"/>
                    <a:pt x="382" y="256"/>
                  </a:cubicBezTo>
                  <a:cubicBezTo>
                    <a:pt x="384" y="255"/>
                    <a:pt x="386" y="255"/>
                    <a:pt x="388" y="255"/>
                  </a:cubicBezTo>
                  <a:cubicBezTo>
                    <a:pt x="390" y="255"/>
                    <a:pt x="391" y="254"/>
                    <a:pt x="393" y="253"/>
                  </a:cubicBezTo>
                  <a:cubicBezTo>
                    <a:pt x="393" y="253"/>
                    <a:pt x="393" y="253"/>
                    <a:pt x="393" y="253"/>
                  </a:cubicBezTo>
                  <a:cubicBezTo>
                    <a:pt x="396" y="253"/>
                    <a:pt x="397" y="253"/>
                    <a:pt x="399" y="253"/>
                  </a:cubicBezTo>
                  <a:cubicBezTo>
                    <a:pt x="400" y="253"/>
                    <a:pt x="401" y="253"/>
                    <a:pt x="402" y="253"/>
                  </a:cubicBezTo>
                  <a:cubicBezTo>
                    <a:pt x="402" y="252"/>
                    <a:pt x="402" y="251"/>
                    <a:pt x="403" y="250"/>
                  </a:cubicBezTo>
                  <a:cubicBezTo>
                    <a:pt x="403" y="250"/>
                    <a:pt x="403" y="250"/>
                    <a:pt x="404" y="250"/>
                  </a:cubicBezTo>
                  <a:cubicBezTo>
                    <a:pt x="405" y="250"/>
                    <a:pt x="406" y="250"/>
                    <a:pt x="408" y="250"/>
                  </a:cubicBezTo>
                  <a:cubicBezTo>
                    <a:pt x="413" y="250"/>
                    <a:pt x="416" y="249"/>
                    <a:pt x="421" y="249"/>
                  </a:cubicBezTo>
                  <a:cubicBezTo>
                    <a:pt x="425" y="248"/>
                    <a:pt x="426" y="248"/>
                    <a:pt x="430" y="247"/>
                  </a:cubicBezTo>
                  <a:cubicBezTo>
                    <a:pt x="430" y="245"/>
                    <a:pt x="430" y="245"/>
                    <a:pt x="431" y="244"/>
                  </a:cubicBezTo>
                  <a:cubicBezTo>
                    <a:pt x="433" y="243"/>
                    <a:pt x="434" y="242"/>
                    <a:pt x="437" y="241"/>
                  </a:cubicBezTo>
                  <a:cubicBezTo>
                    <a:pt x="442" y="243"/>
                    <a:pt x="445" y="244"/>
                    <a:pt x="451" y="245"/>
                  </a:cubicBezTo>
                  <a:cubicBezTo>
                    <a:pt x="453" y="244"/>
                    <a:pt x="454" y="244"/>
                    <a:pt x="457" y="243"/>
                  </a:cubicBezTo>
                  <a:cubicBezTo>
                    <a:pt x="459" y="245"/>
                    <a:pt x="460" y="246"/>
                    <a:pt x="462" y="248"/>
                  </a:cubicBezTo>
                  <a:cubicBezTo>
                    <a:pt x="463" y="250"/>
                    <a:pt x="464" y="251"/>
                    <a:pt x="465" y="252"/>
                  </a:cubicBezTo>
                  <a:cubicBezTo>
                    <a:pt x="466" y="254"/>
                    <a:pt x="466" y="255"/>
                    <a:pt x="467" y="257"/>
                  </a:cubicBezTo>
                  <a:cubicBezTo>
                    <a:pt x="469" y="257"/>
                    <a:pt x="469" y="258"/>
                    <a:pt x="471" y="258"/>
                  </a:cubicBezTo>
                  <a:cubicBezTo>
                    <a:pt x="473" y="257"/>
                    <a:pt x="474" y="256"/>
                    <a:pt x="476" y="256"/>
                  </a:cubicBezTo>
                  <a:cubicBezTo>
                    <a:pt x="478" y="258"/>
                    <a:pt x="479" y="259"/>
                    <a:pt x="481" y="261"/>
                  </a:cubicBezTo>
                  <a:cubicBezTo>
                    <a:pt x="483" y="260"/>
                    <a:pt x="483" y="260"/>
                    <a:pt x="484" y="259"/>
                  </a:cubicBezTo>
                  <a:cubicBezTo>
                    <a:pt x="485" y="259"/>
                    <a:pt x="485" y="260"/>
                    <a:pt x="485" y="260"/>
                  </a:cubicBezTo>
                  <a:cubicBezTo>
                    <a:pt x="486" y="260"/>
                    <a:pt x="487" y="260"/>
                    <a:pt x="488" y="261"/>
                  </a:cubicBezTo>
                  <a:cubicBezTo>
                    <a:pt x="490" y="260"/>
                    <a:pt x="491" y="260"/>
                    <a:pt x="494" y="260"/>
                  </a:cubicBezTo>
                  <a:cubicBezTo>
                    <a:pt x="495" y="261"/>
                    <a:pt x="496" y="262"/>
                    <a:pt x="498" y="264"/>
                  </a:cubicBezTo>
                  <a:cubicBezTo>
                    <a:pt x="496" y="265"/>
                    <a:pt x="495" y="265"/>
                    <a:pt x="492" y="266"/>
                  </a:cubicBezTo>
                  <a:cubicBezTo>
                    <a:pt x="493" y="267"/>
                    <a:pt x="493" y="267"/>
                    <a:pt x="493" y="268"/>
                  </a:cubicBezTo>
                  <a:cubicBezTo>
                    <a:pt x="495" y="268"/>
                    <a:pt x="496" y="267"/>
                    <a:pt x="497" y="267"/>
                  </a:cubicBezTo>
                  <a:cubicBezTo>
                    <a:pt x="497" y="267"/>
                    <a:pt x="498" y="267"/>
                    <a:pt x="498" y="267"/>
                  </a:cubicBezTo>
                  <a:cubicBezTo>
                    <a:pt x="500" y="267"/>
                    <a:pt x="501" y="267"/>
                    <a:pt x="502" y="267"/>
                  </a:cubicBezTo>
                  <a:cubicBezTo>
                    <a:pt x="504" y="266"/>
                    <a:pt x="505" y="265"/>
                    <a:pt x="506" y="264"/>
                  </a:cubicBezTo>
                  <a:cubicBezTo>
                    <a:pt x="508" y="263"/>
                    <a:pt x="509" y="262"/>
                    <a:pt x="511" y="260"/>
                  </a:cubicBezTo>
                  <a:cubicBezTo>
                    <a:pt x="517" y="258"/>
                    <a:pt x="520" y="257"/>
                    <a:pt x="525" y="256"/>
                  </a:cubicBezTo>
                  <a:cubicBezTo>
                    <a:pt x="525" y="257"/>
                    <a:pt x="525" y="258"/>
                    <a:pt x="525" y="260"/>
                  </a:cubicBezTo>
                  <a:cubicBezTo>
                    <a:pt x="525" y="260"/>
                    <a:pt x="525" y="260"/>
                    <a:pt x="525" y="260"/>
                  </a:cubicBezTo>
                  <a:cubicBezTo>
                    <a:pt x="525" y="261"/>
                    <a:pt x="524" y="261"/>
                    <a:pt x="524" y="262"/>
                  </a:cubicBezTo>
                  <a:cubicBezTo>
                    <a:pt x="526" y="263"/>
                    <a:pt x="530" y="265"/>
                    <a:pt x="534" y="267"/>
                  </a:cubicBezTo>
                  <a:cubicBezTo>
                    <a:pt x="541" y="270"/>
                    <a:pt x="541" y="274"/>
                    <a:pt x="550" y="280"/>
                  </a:cubicBezTo>
                  <a:cubicBezTo>
                    <a:pt x="560" y="285"/>
                    <a:pt x="567" y="292"/>
                    <a:pt x="570" y="296"/>
                  </a:cubicBezTo>
                  <a:cubicBezTo>
                    <a:pt x="573" y="298"/>
                    <a:pt x="576" y="301"/>
                    <a:pt x="577" y="302"/>
                  </a:cubicBezTo>
                  <a:cubicBezTo>
                    <a:pt x="577" y="302"/>
                    <a:pt x="577" y="302"/>
                    <a:pt x="578" y="301"/>
                  </a:cubicBezTo>
                  <a:cubicBezTo>
                    <a:pt x="579" y="299"/>
                    <a:pt x="579" y="298"/>
                    <a:pt x="580" y="296"/>
                  </a:cubicBezTo>
                  <a:cubicBezTo>
                    <a:pt x="583" y="298"/>
                    <a:pt x="585" y="298"/>
                    <a:pt x="588" y="299"/>
                  </a:cubicBezTo>
                  <a:cubicBezTo>
                    <a:pt x="588" y="300"/>
                    <a:pt x="588" y="300"/>
                    <a:pt x="588" y="300"/>
                  </a:cubicBezTo>
                  <a:cubicBezTo>
                    <a:pt x="589" y="301"/>
                    <a:pt x="589" y="302"/>
                    <a:pt x="589" y="303"/>
                  </a:cubicBezTo>
                  <a:cubicBezTo>
                    <a:pt x="591" y="303"/>
                    <a:pt x="591" y="304"/>
                    <a:pt x="593" y="305"/>
                  </a:cubicBezTo>
                  <a:cubicBezTo>
                    <a:pt x="595" y="305"/>
                    <a:pt x="596" y="305"/>
                    <a:pt x="599" y="305"/>
                  </a:cubicBezTo>
                  <a:cubicBezTo>
                    <a:pt x="602" y="304"/>
                    <a:pt x="604" y="303"/>
                    <a:pt x="608" y="302"/>
                  </a:cubicBezTo>
                  <a:cubicBezTo>
                    <a:pt x="608" y="302"/>
                    <a:pt x="608" y="302"/>
                    <a:pt x="608" y="302"/>
                  </a:cubicBezTo>
                  <a:cubicBezTo>
                    <a:pt x="608" y="302"/>
                    <a:pt x="613" y="302"/>
                    <a:pt x="617" y="304"/>
                  </a:cubicBezTo>
                  <a:cubicBezTo>
                    <a:pt x="622" y="307"/>
                    <a:pt x="625" y="310"/>
                    <a:pt x="626" y="312"/>
                  </a:cubicBezTo>
                  <a:cubicBezTo>
                    <a:pt x="626" y="312"/>
                    <a:pt x="628" y="313"/>
                    <a:pt x="629" y="313"/>
                  </a:cubicBezTo>
                  <a:cubicBezTo>
                    <a:pt x="630" y="314"/>
                    <a:pt x="632" y="314"/>
                    <a:pt x="632" y="314"/>
                  </a:cubicBezTo>
                  <a:cubicBezTo>
                    <a:pt x="632" y="314"/>
                    <a:pt x="632" y="314"/>
                    <a:pt x="632" y="314"/>
                  </a:cubicBezTo>
                  <a:cubicBezTo>
                    <a:pt x="632" y="314"/>
                    <a:pt x="632" y="314"/>
                    <a:pt x="632" y="314"/>
                  </a:cubicBezTo>
                  <a:cubicBezTo>
                    <a:pt x="632" y="314"/>
                    <a:pt x="633" y="316"/>
                    <a:pt x="634" y="317"/>
                  </a:cubicBezTo>
                  <a:cubicBezTo>
                    <a:pt x="635" y="318"/>
                    <a:pt x="636" y="319"/>
                    <a:pt x="637" y="319"/>
                  </a:cubicBezTo>
                  <a:cubicBezTo>
                    <a:pt x="638" y="320"/>
                    <a:pt x="645" y="322"/>
                    <a:pt x="646" y="322"/>
                  </a:cubicBezTo>
                  <a:cubicBezTo>
                    <a:pt x="646" y="322"/>
                    <a:pt x="648" y="321"/>
                    <a:pt x="650" y="320"/>
                  </a:cubicBezTo>
                  <a:cubicBezTo>
                    <a:pt x="651" y="319"/>
                    <a:pt x="653" y="319"/>
                    <a:pt x="653" y="319"/>
                  </a:cubicBezTo>
                  <a:cubicBezTo>
                    <a:pt x="653" y="318"/>
                    <a:pt x="654" y="318"/>
                    <a:pt x="654" y="318"/>
                  </a:cubicBezTo>
                  <a:cubicBezTo>
                    <a:pt x="654" y="318"/>
                    <a:pt x="655" y="319"/>
                    <a:pt x="655" y="319"/>
                  </a:cubicBezTo>
                  <a:cubicBezTo>
                    <a:pt x="655" y="319"/>
                    <a:pt x="656" y="322"/>
                    <a:pt x="657" y="324"/>
                  </a:cubicBezTo>
                  <a:cubicBezTo>
                    <a:pt x="658" y="326"/>
                    <a:pt x="660" y="327"/>
                    <a:pt x="661" y="328"/>
                  </a:cubicBezTo>
                  <a:cubicBezTo>
                    <a:pt x="663" y="328"/>
                    <a:pt x="664" y="328"/>
                    <a:pt x="666" y="329"/>
                  </a:cubicBezTo>
                  <a:cubicBezTo>
                    <a:pt x="667" y="328"/>
                    <a:pt x="667" y="328"/>
                    <a:pt x="668" y="328"/>
                  </a:cubicBezTo>
                  <a:cubicBezTo>
                    <a:pt x="668" y="326"/>
                    <a:pt x="668" y="325"/>
                    <a:pt x="668" y="323"/>
                  </a:cubicBezTo>
                  <a:cubicBezTo>
                    <a:pt x="669" y="323"/>
                    <a:pt x="669" y="323"/>
                    <a:pt x="670" y="323"/>
                  </a:cubicBezTo>
                  <a:cubicBezTo>
                    <a:pt x="671" y="323"/>
                    <a:pt x="671" y="323"/>
                    <a:pt x="673" y="323"/>
                  </a:cubicBezTo>
                  <a:cubicBezTo>
                    <a:pt x="673" y="323"/>
                    <a:pt x="677" y="323"/>
                    <a:pt x="680" y="322"/>
                  </a:cubicBezTo>
                  <a:cubicBezTo>
                    <a:pt x="680" y="322"/>
                    <a:pt x="681" y="322"/>
                    <a:pt x="682" y="321"/>
                  </a:cubicBezTo>
                  <a:cubicBezTo>
                    <a:pt x="682" y="320"/>
                    <a:pt x="683" y="318"/>
                    <a:pt x="683" y="318"/>
                  </a:cubicBezTo>
                  <a:cubicBezTo>
                    <a:pt x="683" y="318"/>
                    <a:pt x="683" y="318"/>
                    <a:pt x="683" y="318"/>
                  </a:cubicBezTo>
                  <a:cubicBezTo>
                    <a:pt x="683" y="318"/>
                    <a:pt x="683" y="318"/>
                    <a:pt x="683" y="318"/>
                  </a:cubicBezTo>
                  <a:cubicBezTo>
                    <a:pt x="684" y="317"/>
                    <a:pt x="685" y="316"/>
                    <a:pt x="686" y="315"/>
                  </a:cubicBezTo>
                  <a:cubicBezTo>
                    <a:pt x="688" y="315"/>
                    <a:pt x="689" y="315"/>
                    <a:pt x="689" y="315"/>
                  </a:cubicBezTo>
                  <a:cubicBezTo>
                    <a:pt x="691" y="315"/>
                    <a:pt x="692" y="315"/>
                    <a:pt x="693" y="316"/>
                  </a:cubicBezTo>
                  <a:cubicBezTo>
                    <a:pt x="693" y="316"/>
                    <a:pt x="693" y="315"/>
                    <a:pt x="693" y="315"/>
                  </a:cubicBezTo>
                  <a:cubicBezTo>
                    <a:pt x="693" y="315"/>
                    <a:pt x="693" y="314"/>
                    <a:pt x="694" y="314"/>
                  </a:cubicBezTo>
                  <a:cubicBezTo>
                    <a:pt x="696" y="313"/>
                    <a:pt x="697" y="313"/>
                    <a:pt x="699" y="313"/>
                  </a:cubicBezTo>
                  <a:cubicBezTo>
                    <a:pt x="700" y="312"/>
                    <a:pt x="700" y="313"/>
                    <a:pt x="700" y="312"/>
                  </a:cubicBezTo>
                  <a:cubicBezTo>
                    <a:pt x="700" y="312"/>
                    <a:pt x="700" y="311"/>
                    <a:pt x="700" y="311"/>
                  </a:cubicBezTo>
                  <a:cubicBezTo>
                    <a:pt x="700" y="310"/>
                    <a:pt x="700" y="309"/>
                    <a:pt x="701" y="309"/>
                  </a:cubicBezTo>
                  <a:cubicBezTo>
                    <a:pt x="701" y="309"/>
                    <a:pt x="702" y="309"/>
                    <a:pt x="703" y="309"/>
                  </a:cubicBezTo>
                  <a:cubicBezTo>
                    <a:pt x="703" y="309"/>
                    <a:pt x="704" y="309"/>
                    <a:pt x="705" y="309"/>
                  </a:cubicBezTo>
                  <a:cubicBezTo>
                    <a:pt x="705" y="308"/>
                    <a:pt x="705" y="308"/>
                    <a:pt x="706" y="307"/>
                  </a:cubicBezTo>
                  <a:cubicBezTo>
                    <a:pt x="706" y="307"/>
                    <a:pt x="706" y="307"/>
                    <a:pt x="707" y="308"/>
                  </a:cubicBezTo>
                  <a:cubicBezTo>
                    <a:pt x="708" y="308"/>
                    <a:pt x="709" y="309"/>
                    <a:pt x="710" y="309"/>
                  </a:cubicBezTo>
                  <a:cubicBezTo>
                    <a:pt x="711" y="308"/>
                    <a:pt x="712" y="308"/>
                    <a:pt x="713" y="307"/>
                  </a:cubicBezTo>
                  <a:cubicBezTo>
                    <a:pt x="713" y="307"/>
                    <a:pt x="713" y="308"/>
                    <a:pt x="714" y="308"/>
                  </a:cubicBezTo>
                  <a:cubicBezTo>
                    <a:pt x="714" y="308"/>
                    <a:pt x="714" y="308"/>
                    <a:pt x="714" y="309"/>
                  </a:cubicBezTo>
                  <a:cubicBezTo>
                    <a:pt x="715" y="309"/>
                    <a:pt x="716" y="310"/>
                    <a:pt x="717" y="310"/>
                  </a:cubicBezTo>
                  <a:cubicBezTo>
                    <a:pt x="721" y="310"/>
                    <a:pt x="725" y="311"/>
                    <a:pt x="728" y="312"/>
                  </a:cubicBezTo>
                  <a:cubicBezTo>
                    <a:pt x="732" y="312"/>
                    <a:pt x="733" y="316"/>
                    <a:pt x="735" y="317"/>
                  </a:cubicBezTo>
                  <a:cubicBezTo>
                    <a:pt x="736" y="318"/>
                    <a:pt x="741" y="319"/>
                    <a:pt x="745" y="320"/>
                  </a:cubicBezTo>
                  <a:cubicBezTo>
                    <a:pt x="746" y="321"/>
                    <a:pt x="746" y="321"/>
                    <a:pt x="746" y="321"/>
                  </a:cubicBezTo>
                  <a:cubicBezTo>
                    <a:pt x="747" y="321"/>
                    <a:pt x="748" y="320"/>
                    <a:pt x="748" y="320"/>
                  </a:cubicBezTo>
                  <a:cubicBezTo>
                    <a:pt x="748" y="320"/>
                    <a:pt x="748" y="320"/>
                    <a:pt x="748" y="320"/>
                  </a:cubicBezTo>
                  <a:cubicBezTo>
                    <a:pt x="748" y="320"/>
                    <a:pt x="748" y="320"/>
                    <a:pt x="749" y="319"/>
                  </a:cubicBezTo>
                  <a:cubicBezTo>
                    <a:pt x="749" y="319"/>
                    <a:pt x="749" y="319"/>
                    <a:pt x="749" y="319"/>
                  </a:cubicBezTo>
                  <a:cubicBezTo>
                    <a:pt x="749" y="319"/>
                    <a:pt x="758" y="321"/>
                    <a:pt x="759" y="322"/>
                  </a:cubicBezTo>
                  <a:cubicBezTo>
                    <a:pt x="761" y="322"/>
                    <a:pt x="765" y="324"/>
                    <a:pt x="767" y="324"/>
                  </a:cubicBezTo>
                  <a:cubicBezTo>
                    <a:pt x="767" y="324"/>
                    <a:pt x="767" y="324"/>
                    <a:pt x="767" y="324"/>
                  </a:cubicBezTo>
                  <a:cubicBezTo>
                    <a:pt x="768" y="325"/>
                    <a:pt x="771" y="322"/>
                    <a:pt x="773" y="321"/>
                  </a:cubicBezTo>
                  <a:cubicBezTo>
                    <a:pt x="773" y="321"/>
                    <a:pt x="773" y="321"/>
                    <a:pt x="773" y="321"/>
                  </a:cubicBezTo>
                  <a:cubicBezTo>
                    <a:pt x="773" y="320"/>
                    <a:pt x="772" y="318"/>
                    <a:pt x="772" y="316"/>
                  </a:cubicBezTo>
                  <a:cubicBezTo>
                    <a:pt x="772" y="316"/>
                    <a:pt x="770" y="316"/>
                    <a:pt x="767" y="314"/>
                  </a:cubicBezTo>
                  <a:cubicBezTo>
                    <a:pt x="766" y="313"/>
                    <a:pt x="764" y="311"/>
                    <a:pt x="762" y="308"/>
                  </a:cubicBezTo>
                  <a:cubicBezTo>
                    <a:pt x="761" y="307"/>
                    <a:pt x="761" y="306"/>
                    <a:pt x="761" y="305"/>
                  </a:cubicBezTo>
                  <a:cubicBezTo>
                    <a:pt x="762" y="303"/>
                    <a:pt x="764" y="301"/>
                    <a:pt x="765" y="301"/>
                  </a:cubicBezTo>
                  <a:cubicBezTo>
                    <a:pt x="765" y="301"/>
                    <a:pt x="765" y="301"/>
                    <a:pt x="765" y="301"/>
                  </a:cubicBezTo>
                  <a:cubicBezTo>
                    <a:pt x="765" y="301"/>
                    <a:pt x="765" y="300"/>
                    <a:pt x="765" y="300"/>
                  </a:cubicBezTo>
                  <a:cubicBezTo>
                    <a:pt x="765" y="300"/>
                    <a:pt x="766" y="299"/>
                    <a:pt x="766" y="298"/>
                  </a:cubicBezTo>
                  <a:cubicBezTo>
                    <a:pt x="766" y="296"/>
                    <a:pt x="767" y="295"/>
                    <a:pt x="767" y="295"/>
                  </a:cubicBezTo>
                  <a:cubicBezTo>
                    <a:pt x="767" y="294"/>
                    <a:pt x="767" y="294"/>
                    <a:pt x="767" y="293"/>
                  </a:cubicBezTo>
                  <a:cubicBezTo>
                    <a:pt x="767" y="294"/>
                    <a:pt x="768" y="294"/>
                    <a:pt x="768" y="294"/>
                  </a:cubicBezTo>
                  <a:cubicBezTo>
                    <a:pt x="768" y="294"/>
                    <a:pt x="779" y="300"/>
                    <a:pt x="786" y="301"/>
                  </a:cubicBezTo>
                  <a:cubicBezTo>
                    <a:pt x="793" y="302"/>
                    <a:pt x="798" y="304"/>
                    <a:pt x="803" y="305"/>
                  </a:cubicBezTo>
                  <a:cubicBezTo>
                    <a:pt x="809" y="306"/>
                    <a:pt x="811" y="308"/>
                    <a:pt x="812" y="311"/>
                  </a:cubicBezTo>
                  <a:cubicBezTo>
                    <a:pt x="813" y="312"/>
                    <a:pt x="824" y="318"/>
                    <a:pt x="824" y="318"/>
                  </a:cubicBezTo>
                  <a:cubicBezTo>
                    <a:pt x="824" y="318"/>
                    <a:pt x="827" y="320"/>
                    <a:pt x="831" y="321"/>
                  </a:cubicBezTo>
                  <a:cubicBezTo>
                    <a:pt x="833" y="321"/>
                    <a:pt x="834" y="322"/>
                    <a:pt x="835" y="322"/>
                  </a:cubicBezTo>
                  <a:cubicBezTo>
                    <a:pt x="836" y="322"/>
                    <a:pt x="837" y="322"/>
                    <a:pt x="838" y="321"/>
                  </a:cubicBezTo>
                  <a:cubicBezTo>
                    <a:pt x="840" y="321"/>
                    <a:pt x="844" y="319"/>
                    <a:pt x="847" y="319"/>
                  </a:cubicBezTo>
                  <a:cubicBezTo>
                    <a:pt x="847" y="319"/>
                    <a:pt x="848" y="319"/>
                    <a:pt x="849" y="319"/>
                  </a:cubicBezTo>
                  <a:cubicBezTo>
                    <a:pt x="851" y="319"/>
                    <a:pt x="853" y="320"/>
                    <a:pt x="856" y="320"/>
                  </a:cubicBezTo>
                  <a:cubicBezTo>
                    <a:pt x="860" y="321"/>
                    <a:pt x="860" y="321"/>
                    <a:pt x="863" y="321"/>
                  </a:cubicBezTo>
                  <a:cubicBezTo>
                    <a:pt x="866" y="321"/>
                    <a:pt x="867" y="322"/>
                    <a:pt x="870" y="325"/>
                  </a:cubicBezTo>
                  <a:cubicBezTo>
                    <a:pt x="872" y="326"/>
                    <a:pt x="875" y="327"/>
                    <a:pt x="877" y="327"/>
                  </a:cubicBezTo>
                  <a:cubicBezTo>
                    <a:pt x="878" y="327"/>
                    <a:pt x="879" y="327"/>
                    <a:pt x="879" y="327"/>
                  </a:cubicBezTo>
                  <a:cubicBezTo>
                    <a:pt x="879" y="327"/>
                    <a:pt x="880" y="327"/>
                    <a:pt x="880" y="327"/>
                  </a:cubicBezTo>
                  <a:cubicBezTo>
                    <a:pt x="884" y="330"/>
                    <a:pt x="885" y="332"/>
                    <a:pt x="889" y="335"/>
                  </a:cubicBezTo>
                  <a:cubicBezTo>
                    <a:pt x="889" y="335"/>
                    <a:pt x="890" y="335"/>
                    <a:pt x="890" y="336"/>
                  </a:cubicBezTo>
                  <a:cubicBezTo>
                    <a:pt x="893" y="336"/>
                    <a:pt x="898" y="336"/>
                    <a:pt x="901" y="337"/>
                  </a:cubicBezTo>
                  <a:cubicBezTo>
                    <a:pt x="905" y="339"/>
                    <a:pt x="912" y="339"/>
                    <a:pt x="913" y="339"/>
                  </a:cubicBezTo>
                  <a:cubicBezTo>
                    <a:pt x="915" y="339"/>
                    <a:pt x="916" y="338"/>
                    <a:pt x="918" y="338"/>
                  </a:cubicBezTo>
                  <a:cubicBezTo>
                    <a:pt x="918" y="338"/>
                    <a:pt x="926" y="337"/>
                    <a:pt x="930" y="336"/>
                  </a:cubicBezTo>
                  <a:cubicBezTo>
                    <a:pt x="933" y="336"/>
                    <a:pt x="934" y="334"/>
                    <a:pt x="935" y="333"/>
                  </a:cubicBezTo>
                  <a:cubicBezTo>
                    <a:pt x="936" y="330"/>
                    <a:pt x="943" y="327"/>
                    <a:pt x="949" y="327"/>
                  </a:cubicBezTo>
                  <a:cubicBezTo>
                    <a:pt x="954" y="328"/>
                    <a:pt x="958" y="333"/>
                    <a:pt x="959" y="332"/>
                  </a:cubicBezTo>
                  <a:cubicBezTo>
                    <a:pt x="959" y="332"/>
                    <a:pt x="959" y="332"/>
                    <a:pt x="959" y="332"/>
                  </a:cubicBezTo>
                  <a:cubicBezTo>
                    <a:pt x="961" y="333"/>
                    <a:pt x="965" y="330"/>
                    <a:pt x="965" y="330"/>
                  </a:cubicBezTo>
                  <a:cubicBezTo>
                    <a:pt x="966" y="330"/>
                    <a:pt x="966" y="330"/>
                    <a:pt x="966" y="330"/>
                  </a:cubicBezTo>
                  <a:cubicBezTo>
                    <a:pt x="969" y="332"/>
                    <a:pt x="971" y="332"/>
                    <a:pt x="975" y="334"/>
                  </a:cubicBezTo>
                  <a:cubicBezTo>
                    <a:pt x="975" y="334"/>
                    <a:pt x="975" y="334"/>
                    <a:pt x="975" y="334"/>
                  </a:cubicBezTo>
                  <a:cubicBezTo>
                    <a:pt x="976" y="335"/>
                    <a:pt x="977" y="335"/>
                    <a:pt x="979" y="336"/>
                  </a:cubicBezTo>
                  <a:cubicBezTo>
                    <a:pt x="981" y="337"/>
                    <a:pt x="982" y="337"/>
                    <a:pt x="985" y="338"/>
                  </a:cubicBezTo>
                  <a:cubicBezTo>
                    <a:pt x="986" y="338"/>
                    <a:pt x="987" y="338"/>
                    <a:pt x="988" y="339"/>
                  </a:cubicBezTo>
                  <a:cubicBezTo>
                    <a:pt x="989" y="337"/>
                    <a:pt x="990" y="336"/>
                    <a:pt x="991" y="334"/>
                  </a:cubicBezTo>
                  <a:cubicBezTo>
                    <a:pt x="992" y="334"/>
                    <a:pt x="992" y="334"/>
                    <a:pt x="992" y="334"/>
                  </a:cubicBezTo>
                  <a:cubicBezTo>
                    <a:pt x="992" y="334"/>
                    <a:pt x="993" y="334"/>
                    <a:pt x="995" y="334"/>
                  </a:cubicBezTo>
                  <a:cubicBezTo>
                    <a:pt x="996" y="333"/>
                    <a:pt x="997" y="333"/>
                    <a:pt x="998" y="333"/>
                  </a:cubicBezTo>
                  <a:cubicBezTo>
                    <a:pt x="997" y="333"/>
                    <a:pt x="997" y="333"/>
                    <a:pt x="997" y="333"/>
                  </a:cubicBezTo>
                  <a:cubicBezTo>
                    <a:pt x="997" y="332"/>
                    <a:pt x="996" y="332"/>
                    <a:pt x="996" y="331"/>
                  </a:cubicBezTo>
                  <a:cubicBezTo>
                    <a:pt x="995" y="330"/>
                    <a:pt x="994" y="329"/>
                    <a:pt x="994" y="327"/>
                  </a:cubicBezTo>
                  <a:cubicBezTo>
                    <a:pt x="994" y="327"/>
                    <a:pt x="994" y="327"/>
                    <a:pt x="994" y="327"/>
                  </a:cubicBezTo>
                  <a:cubicBezTo>
                    <a:pt x="994" y="326"/>
                    <a:pt x="995" y="321"/>
                    <a:pt x="995" y="321"/>
                  </a:cubicBezTo>
                  <a:cubicBezTo>
                    <a:pt x="995" y="320"/>
                    <a:pt x="995" y="319"/>
                    <a:pt x="995" y="318"/>
                  </a:cubicBezTo>
                  <a:cubicBezTo>
                    <a:pt x="995" y="318"/>
                    <a:pt x="994" y="316"/>
                    <a:pt x="994" y="315"/>
                  </a:cubicBezTo>
                  <a:cubicBezTo>
                    <a:pt x="994" y="314"/>
                    <a:pt x="994" y="314"/>
                    <a:pt x="995" y="313"/>
                  </a:cubicBezTo>
                  <a:cubicBezTo>
                    <a:pt x="997" y="312"/>
                    <a:pt x="999" y="311"/>
                    <a:pt x="999" y="311"/>
                  </a:cubicBezTo>
                  <a:cubicBezTo>
                    <a:pt x="999" y="311"/>
                    <a:pt x="999" y="310"/>
                    <a:pt x="998" y="310"/>
                  </a:cubicBezTo>
                  <a:cubicBezTo>
                    <a:pt x="996" y="307"/>
                    <a:pt x="995" y="306"/>
                    <a:pt x="995" y="305"/>
                  </a:cubicBezTo>
                  <a:cubicBezTo>
                    <a:pt x="994" y="304"/>
                    <a:pt x="993" y="304"/>
                    <a:pt x="992" y="303"/>
                  </a:cubicBezTo>
                  <a:cubicBezTo>
                    <a:pt x="989" y="302"/>
                    <a:pt x="988" y="302"/>
                    <a:pt x="985" y="301"/>
                  </a:cubicBezTo>
                  <a:cubicBezTo>
                    <a:pt x="987" y="298"/>
                    <a:pt x="988" y="296"/>
                    <a:pt x="990" y="293"/>
                  </a:cubicBezTo>
                  <a:cubicBezTo>
                    <a:pt x="990" y="293"/>
                    <a:pt x="990" y="293"/>
                    <a:pt x="990" y="293"/>
                  </a:cubicBezTo>
                  <a:cubicBezTo>
                    <a:pt x="990" y="293"/>
                    <a:pt x="996" y="289"/>
                    <a:pt x="1004" y="290"/>
                  </a:cubicBezTo>
                  <a:cubicBezTo>
                    <a:pt x="1009" y="290"/>
                    <a:pt x="1013" y="290"/>
                    <a:pt x="1016" y="290"/>
                  </a:cubicBezTo>
                  <a:cubicBezTo>
                    <a:pt x="1018" y="290"/>
                    <a:pt x="1020" y="290"/>
                    <a:pt x="1022" y="291"/>
                  </a:cubicBezTo>
                  <a:cubicBezTo>
                    <a:pt x="1024" y="293"/>
                    <a:pt x="1030" y="296"/>
                    <a:pt x="1032" y="296"/>
                  </a:cubicBezTo>
                  <a:cubicBezTo>
                    <a:pt x="1034" y="296"/>
                    <a:pt x="1035" y="295"/>
                    <a:pt x="1037" y="295"/>
                  </a:cubicBezTo>
                  <a:cubicBezTo>
                    <a:pt x="1037" y="295"/>
                    <a:pt x="1037" y="295"/>
                    <a:pt x="1037" y="295"/>
                  </a:cubicBezTo>
                  <a:cubicBezTo>
                    <a:pt x="1037" y="295"/>
                    <a:pt x="1040" y="296"/>
                    <a:pt x="1046" y="301"/>
                  </a:cubicBezTo>
                  <a:cubicBezTo>
                    <a:pt x="1051" y="306"/>
                    <a:pt x="1054" y="306"/>
                    <a:pt x="1058" y="310"/>
                  </a:cubicBezTo>
                  <a:cubicBezTo>
                    <a:pt x="1059" y="312"/>
                    <a:pt x="1060" y="312"/>
                    <a:pt x="1062" y="313"/>
                  </a:cubicBezTo>
                  <a:cubicBezTo>
                    <a:pt x="1064" y="314"/>
                    <a:pt x="1066" y="315"/>
                    <a:pt x="1069" y="320"/>
                  </a:cubicBezTo>
                  <a:cubicBezTo>
                    <a:pt x="1074" y="328"/>
                    <a:pt x="1078" y="329"/>
                    <a:pt x="1082" y="332"/>
                  </a:cubicBezTo>
                  <a:cubicBezTo>
                    <a:pt x="1085" y="336"/>
                    <a:pt x="1087" y="336"/>
                    <a:pt x="1087" y="336"/>
                  </a:cubicBezTo>
                  <a:cubicBezTo>
                    <a:pt x="1087" y="336"/>
                    <a:pt x="1087" y="336"/>
                    <a:pt x="1088" y="336"/>
                  </a:cubicBezTo>
                  <a:cubicBezTo>
                    <a:pt x="1088" y="336"/>
                    <a:pt x="1088" y="336"/>
                    <a:pt x="1088" y="337"/>
                  </a:cubicBezTo>
                  <a:cubicBezTo>
                    <a:pt x="1088" y="337"/>
                    <a:pt x="1091" y="341"/>
                    <a:pt x="1092" y="342"/>
                  </a:cubicBezTo>
                  <a:cubicBezTo>
                    <a:pt x="1092" y="342"/>
                    <a:pt x="1092" y="342"/>
                    <a:pt x="1092" y="342"/>
                  </a:cubicBezTo>
                  <a:cubicBezTo>
                    <a:pt x="1093" y="343"/>
                    <a:pt x="1093" y="343"/>
                    <a:pt x="1094" y="343"/>
                  </a:cubicBezTo>
                  <a:cubicBezTo>
                    <a:pt x="1095" y="344"/>
                    <a:pt x="1097" y="344"/>
                    <a:pt x="1099" y="345"/>
                  </a:cubicBezTo>
                  <a:cubicBezTo>
                    <a:pt x="1102" y="346"/>
                    <a:pt x="1105" y="347"/>
                    <a:pt x="1105" y="347"/>
                  </a:cubicBezTo>
                  <a:cubicBezTo>
                    <a:pt x="1109" y="347"/>
                    <a:pt x="1110" y="347"/>
                    <a:pt x="1113" y="347"/>
                  </a:cubicBezTo>
                  <a:cubicBezTo>
                    <a:pt x="1118" y="350"/>
                    <a:pt x="1120" y="351"/>
                    <a:pt x="1125" y="354"/>
                  </a:cubicBezTo>
                  <a:cubicBezTo>
                    <a:pt x="1128" y="355"/>
                    <a:pt x="1129" y="355"/>
                    <a:pt x="1132" y="355"/>
                  </a:cubicBezTo>
                  <a:cubicBezTo>
                    <a:pt x="1132" y="356"/>
                    <a:pt x="1132" y="356"/>
                    <a:pt x="1132" y="356"/>
                  </a:cubicBezTo>
                  <a:cubicBezTo>
                    <a:pt x="1133" y="358"/>
                    <a:pt x="1133" y="359"/>
                    <a:pt x="1133" y="360"/>
                  </a:cubicBezTo>
                  <a:cubicBezTo>
                    <a:pt x="1135" y="362"/>
                    <a:pt x="1135" y="362"/>
                    <a:pt x="1137" y="364"/>
                  </a:cubicBezTo>
                  <a:cubicBezTo>
                    <a:pt x="1139" y="368"/>
                    <a:pt x="1140" y="369"/>
                    <a:pt x="1142" y="373"/>
                  </a:cubicBezTo>
                  <a:cubicBezTo>
                    <a:pt x="1149" y="373"/>
                    <a:pt x="1152" y="372"/>
                    <a:pt x="1159" y="372"/>
                  </a:cubicBezTo>
                  <a:cubicBezTo>
                    <a:pt x="1162" y="370"/>
                    <a:pt x="1163" y="370"/>
                    <a:pt x="1166" y="368"/>
                  </a:cubicBezTo>
                  <a:cubicBezTo>
                    <a:pt x="1169" y="367"/>
                    <a:pt x="1170" y="366"/>
                    <a:pt x="1172" y="365"/>
                  </a:cubicBezTo>
                  <a:cubicBezTo>
                    <a:pt x="1176" y="365"/>
                    <a:pt x="1179" y="364"/>
                    <a:pt x="1183" y="364"/>
                  </a:cubicBezTo>
                  <a:cubicBezTo>
                    <a:pt x="1182" y="364"/>
                    <a:pt x="1182" y="365"/>
                    <a:pt x="1182" y="365"/>
                  </a:cubicBezTo>
                  <a:cubicBezTo>
                    <a:pt x="1182" y="365"/>
                    <a:pt x="1181" y="368"/>
                    <a:pt x="1181" y="370"/>
                  </a:cubicBezTo>
                  <a:cubicBezTo>
                    <a:pt x="1181" y="370"/>
                    <a:pt x="1181" y="370"/>
                    <a:pt x="1181" y="370"/>
                  </a:cubicBezTo>
                  <a:cubicBezTo>
                    <a:pt x="1181" y="370"/>
                    <a:pt x="1182" y="371"/>
                    <a:pt x="1183" y="372"/>
                  </a:cubicBezTo>
                  <a:cubicBezTo>
                    <a:pt x="1184" y="373"/>
                    <a:pt x="1185" y="374"/>
                    <a:pt x="1185" y="374"/>
                  </a:cubicBezTo>
                  <a:cubicBezTo>
                    <a:pt x="1186" y="374"/>
                    <a:pt x="1186" y="374"/>
                    <a:pt x="1186" y="374"/>
                  </a:cubicBezTo>
                  <a:cubicBezTo>
                    <a:pt x="1185" y="376"/>
                    <a:pt x="1184" y="378"/>
                    <a:pt x="1182" y="380"/>
                  </a:cubicBezTo>
                  <a:cubicBezTo>
                    <a:pt x="1183" y="381"/>
                    <a:pt x="1183" y="387"/>
                    <a:pt x="1186" y="391"/>
                  </a:cubicBezTo>
                  <a:cubicBezTo>
                    <a:pt x="1187" y="393"/>
                    <a:pt x="1187" y="395"/>
                    <a:pt x="1187" y="397"/>
                  </a:cubicBezTo>
                  <a:cubicBezTo>
                    <a:pt x="1187" y="399"/>
                    <a:pt x="1186" y="400"/>
                    <a:pt x="1185" y="401"/>
                  </a:cubicBezTo>
                  <a:cubicBezTo>
                    <a:pt x="1186" y="404"/>
                    <a:pt x="1186" y="406"/>
                    <a:pt x="1186" y="409"/>
                  </a:cubicBezTo>
                  <a:cubicBezTo>
                    <a:pt x="1180" y="408"/>
                    <a:pt x="1176" y="408"/>
                    <a:pt x="1169" y="406"/>
                  </a:cubicBezTo>
                  <a:cubicBezTo>
                    <a:pt x="1168" y="408"/>
                    <a:pt x="1167" y="408"/>
                    <a:pt x="1165" y="409"/>
                  </a:cubicBezTo>
                  <a:cubicBezTo>
                    <a:pt x="1167" y="411"/>
                    <a:pt x="1172" y="418"/>
                    <a:pt x="1173" y="419"/>
                  </a:cubicBezTo>
                  <a:cubicBezTo>
                    <a:pt x="1174" y="421"/>
                    <a:pt x="1178" y="429"/>
                    <a:pt x="1178" y="429"/>
                  </a:cubicBezTo>
                  <a:cubicBezTo>
                    <a:pt x="1178" y="429"/>
                    <a:pt x="1178" y="429"/>
                    <a:pt x="1178" y="429"/>
                  </a:cubicBezTo>
                  <a:cubicBezTo>
                    <a:pt x="1178" y="432"/>
                    <a:pt x="1178" y="433"/>
                    <a:pt x="1178" y="435"/>
                  </a:cubicBezTo>
                  <a:cubicBezTo>
                    <a:pt x="1182" y="439"/>
                    <a:pt x="1182" y="439"/>
                    <a:pt x="1182" y="439"/>
                  </a:cubicBezTo>
                  <a:cubicBezTo>
                    <a:pt x="1182" y="439"/>
                    <a:pt x="1182" y="439"/>
                    <a:pt x="1182" y="439"/>
                  </a:cubicBezTo>
                  <a:cubicBezTo>
                    <a:pt x="1182" y="438"/>
                    <a:pt x="1184" y="430"/>
                    <a:pt x="1184" y="430"/>
                  </a:cubicBezTo>
                  <a:cubicBezTo>
                    <a:pt x="1184" y="430"/>
                    <a:pt x="1184" y="436"/>
                    <a:pt x="1186" y="436"/>
                  </a:cubicBezTo>
                  <a:cubicBezTo>
                    <a:pt x="1187" y="436"/>
                    <a:pt x="1190" y="433"/>
                    <a:pt x="1190" y="433"/>
                  </a:cubicBezTo>
                  <a:cubicBezTo>
                    <a:pt x="1190" y="433"/>
                    <a:pt x="1191" y="437"/>
                    <a:pt x="1191" y="437"/>
                  </a:cubicBezTo>
                  <a:cubicBezTo>
                    <a:pt x="1192" y="438"/>
                    <a:pt x="1198" y="439"/>
                    <a:pt x="1198" y="439"/>
                  </a:cubicBezTo>
                  <a:cubicBezTo>
                    <a:pt x="1198" y="439"/>
                    <a:pt x="1200" y="441"/>
                    <a:pt x="1202" y="440"/>
                  </a:cubicBezTo>
                  <a:cubicBezTo>
                    <a:pt x="1204" y="440"/>
                    <a:pt x="1208" y="439"/>
                    <a:pt x="1211" y="438"/>
                  </a:cubicBezTo>
                  <a:cubicBezTo>
                    <a:pt x="1214" y="437"/>
                    <a:pt x="1218" y="433"/>
                    <a:pt x="1219" y="432"/>
                  </a:cubicBezTo>
                  <a:cubicBezTo>
                    <a:pt x="1220" y="431"/>
                    <a:pt x="1222" y="421"/>
                    <a:pt x="1222" y="421"/>
                  </a:cubicBezTo>
                  <a:cubicBezTo>
                    <a:pt x="1222" y="421"/>
                    <a:pt x="1226" y="412"/>
                    <a:pt x="1227" y="409"/>
                  </a:cubicBezTo>
                  <a:cubicBezTo>
                    <a:pt x="1228" y="407"/>
                    <a:pt x="1233" y="399"/>
                    <a:pt x="1233" y="397"/>
                  </a:cubicBezTo>
                  <a:cubicBezTo>
                    <a:pt x="1232" y="396"/>
                    <a:pt x="1231" y="388"/>
                    <a:pt x="1231" y="388"/>
                  </a:cubicBezTo>
                  <a:cubicBezTo>
                    <a:pt x="1231" y="388"/>
                    <a:pt x="1232" y="386"/>
                    <a:pt x="1233" y="384"/>
                  </a:cubicBezTo>
                  <a:cubicBezTo>
                    <a:pt x="1234" y="381"/>
                    <a:pt x="1233" y="378"/>
                    <a:pt x="1233" y="377"/>
                  </a:cubicBezTo>
                  <a:cubicBezTo>
                    <a:pt x="1233" y="375"/>
                    <a:pt x="1237" y="370"/>
                    <a:pt x="1237" y="370"/>
                  </a:cubicBezTo>
                  <a:cubicBezTo>
                    <a:pt x="1237" y="369"/>
                    <a:pt x="1235" y="368"/>
                    <a:pt x="1235" y="362"/>
                  </a:cubicBezTo>
                  <a:cubicBezTo>
                    <a:pt x="1234" y="357"/>
                    <a:pt x="1232" y="355"/>
                    <a:pt x="1231" y="354"/>
                  </a:cubicBezTo>
                  <a:cubicBezTo>
                    <a:pt x="1231" y="353"/>
                    <a:pt x="1229" y="352"/>
                    <a:pt x="1229" y="351"/>
                  </a:cubicBezTo>
                  <a:cubicBezTo>
                    <a:pt x="1229" y="350"/>
                    <a:pt x="1228" y="347"/>
                    <a:pt x="1228" y="347"/>
                  </a:cubicBezTo>
                  <a:cubicBezTo>
                    <a:pt x="1228" y="347"/>
                    <a:pt x="1226" y="343"/>
                    <a:pt x="1224" y="343"/>
                  </a:cubicBezTo>
                  <a:cubicBezTo>
                    <a:pt x="1222" y="342"/>
                    <a:pt x="1221" y="339"/>
                    <a:pt x="1221" y="338"/>
                  </a:cubicBezTo>
                  <a:cubicBezTo>
                    <a:pt x="1221" y="337"/>
                    <a:pt x="1219" y="333"/>
                    <a:pt x="1219" y="332"/>
                  </a:cubicBezTo>
                  <a:cubicBezTo>
                    <a:pt x="1219" y="331"/>
                    <a:pt x="1219" y="325"/>
                    <a:pt x="1219" y="325"/>
                  </a:cubicBezTo>
                  <a:cubicBezTo>
                    <a:pt x="1218" y="323"/>
                    <a:pt x="1217" y="322"/>
                    <a:pt x="1215" y="320"/>
                  </a:cubicBezTo>
                  <a:cubicBezTo>
                    <a:pt x="1214" y="318"/>
                    <a:pt x="1213" y="317"/>
                    <a:pt x="1211" y="316"/>
                  </a:cubicBezTo>
                  <a:cubicBezTo>
                    <a:pt x="1209" y="314"/>
                    <a:pt x="1209" y="313"/>
                    <a:pt x="1207" y="311"/>
                  </a:cubicBezTo>
                  <a:cubicBezTo>
                    <a:pt x="1207" y="309"/>
                    <a:pt x="1207" y="308"/>
                    <a:pt x="1206" y="306"/>
                  </a:cubicBezTo>
                  <a:cubicBezTo>
                    <a:pt x="1204" y="306"/>
                    <a:pt x="1203" y="305"/>
                    <a:pt x="1201" y="304"/>
                  </a:cubicBezTo>
                  <a:cubicBezTo>
                    <a:pt x="1198" y="303"/>
                    <a:pt x="1197" y="302"/>
                    <a:pt x="1194" y="301"/>
                  </a:cubicBezTo>
                  <a:cubicBezTo>
                    <a:pt x="1192" y="300"/>
                    <a:pt x="1191" y="299"/>
                    <a:pt x="1188" y="297"/>
                  </a:cubicBezTo>
                  <a:cubicBezTo>
                    <a:pt x="1187" y="296"/>
                    <a:pt x="1186" y="296"/>
                    <a:pt x="1185" y="295"/>
                  </a:cubicBezTo>
                  <a:cubicBezTo>
                    <a:pt x="1184" y="294"/>
                    <a:pt x="1183" y="294"/>
                    <a:pt x="1182" y="293"/>
                  </a:cubicBezTo>
                  <a:cubicBezTo>
                    <a:pt x="1182" y="293"/>
                    <a:pt x="1180" y="291"/>
                    <a:pt x="1178" y="291"/>
                  </a:cubicBezTo>
                  <a:cubicBezTo>
                    <a:pt x="1176" y="291"/>
                    <a:pt x="1174" y="291"/>
                    <a:pt x="1172" y="290"/>
                  </a:cubicBezTo>
                  <a:cubicBezTo>
                    <a:pt x="1170" y="290"/>
                    <a:pt x="1166" y="291"/>
                    <a:pt x="1166" y="291"/>
                  </a:cubicBezTo>
                  <a:cubicBezTo>
                    <a:pt x="1167" y="292"/>
                    <a:pt x="1168" y="293"/>
                    <a:pt x="1169" y="294"/>
                  </a:cubicBezTo>
                  <a:cubicBezTo>
                    <a:pt x="1168" y="296"/>
                    <a:pt x="1168" y="297"/>
                    <a:pt x="1167" y="298"/>
                  </a:cubicBezTo>
                  <a:cubicBezTo>
                    <a:pt x="1166" y="299"/>
                    <a:pt x="1165" y="299"/>
                    <a:pt x="1164" y="300"/>
                  </a:cubicBezTo>
                  <a:cubicBezTo>
                    <a:pt x="1164" y="300"/>
                    <a:pt x="1161" y="301"/>
                    <a:pt x="1161" y="299"/>
                  </a:cubicBezTo>
                  <a:cubicBezTo>
                    <a:pt x="1161" y="298"/>
                    <a:pt x="1162" y="296"/>
                    <a:pt x="1161" y="296"/>
                  </a:cubicBezTo>
                  <a:cubicBezTo>
                    <a:pt x="1160" y="296"/>
                    <a:pt x="1154" y="296"/>
                    <a:pt x="1154" y="296"/>
                  </a:cubicBezTo>
                  <a:cubicBezTo>
                    <a:pt x="1153" y="296"/>
                    <a:pt x="1152" y="296"/>
                    <a:pt x="1151" y="296"/>
                  </a:cubicBezTo>
                  <a:cubicBezTo>
                    <a:pt x="1150" y="294"/>
                    <a:pt x="1149" y="293"/>
                    <a:pt x="1148" y="291"/>
                  </a:cubicBezTo>
                  <a:cubicBezTo>
                    <a:pt x="1148" y="291"/>
                    <a:pt x="1148" y="288"/>
                    <a:pt x="1144" y="287"/>
                  </a:cubicBezTo>
                  <a:cubicBezTo>
                    <a:pt x="1140" y="287"/>
                    <a:pt x="1138" y="285"/>
                    <a:pt x="1135" y="285"/>
                  </a:cubicBezTo>
                  <a:cubicBezTo>
                    <a:pt x="1133" y="285"/>
                    <a:pt x="1127" y="284"/>
                    <a:pt x="1126" y="283"/>
                  </a:cubicBezTo>
                  <a:cubicBezTo>
                    <a:pt x="1125" y="281"/>
                    <a:pt x="1126" y="279"/>
                    <a:pt x="1126" y="279"/>
                  </a:cubicBezTo>
                  <a:cubicBezTo>
                    <a:pt x="1126" y="279"/>
                    <a:pt x="1129" y="277"/>
                    <a:pt x="1129" y="276"/>
                  </a:cubicBezTo>
                  <a:cubicBezTo>
                    <a:pt x="1129" y="276"/>
                    <a:pt x="1130" y="274"/>
                    <a:pt x="1132" y="274"/>
                  </a:cubicBezTo>
                  <a:cubicBezTo>
                    <a:pt x="1134" y="273"/>
                    <a:pt x="1137" y="270"/>
                    <a:pt x="1137" y="270"/>
                  </a:cubicBezTo>
                  <a:cubicBezTo>
                    <a:pt x="1137" y="268"/>
                    <a:pt x="1138" y="266"/>
                    <a:pt x="1138" y="264"/>
                  </a:cubicBezTo>
                  <a:cubicBezTo>
                    <a:pt x="1139" y="261"/>
                    <a:pt x="1140" y="260"/>
                    <a:pt x="1141" y="257"/>
                  </a:cubicBezTo>
                  <a:cubicBezTo>
                    <a:pt x="1142" y="255"/>
                    <a:pt x="1143" y="254"/>
                    <a:pt x="1144" y="251"/>
                  </a:cubicBezTo>
                  <a:cubicBezTo>
                    <a:pt x="1145" y="250"/>
                    <a:pt x="1146" y="250"/>
                    <a:pt x="1147" y="249"/>
                  </a:cubicBezTo>
                  <a:cubicBezTo>
                    <a:pt x="1147" y="248"/>
                    <a:pt x="1148" y="248"/>
                    <a:pt x="1148" y="247"/>
                  </a:cubicBezTo>
                  <a:cubicBezTo>
                    <a:pt x="1147" y="245"/>
                    <a:pt x="1147" y="244"/>
                    <a:pt x="1146" y="242"/>
                  </a:cubicBezTo>
                  <a:cubicBezTo>
                    <a:pt x="1148" y="241"/>
                    <a:pt x="1149" y="240"/>
                    <a:pt x="1151" y="239"/>
                  </a:cubicBezTo>
                  <a:cubicBezTo>
                    <a:pt x="1151" y="237"/>
                    <a:pt x="1151" y="236"/>
                    <a:pt x="1151" y="234"/>
                  </a:cubicBezTo>
                  <a:cubicBezTo>
                    <a:pt x="1151" y="234"/>
                    <a:pt x="1154" y="231"/>
                    <a:pt x="1157" y="231"/>
                  </a:cubicBezTo>
                  <a:cubicBezTo>
                    <a:pt x="1160" y="231"/>
                    <a:pt x="1166" y="230"/>
                    <a:pt x="1170" y="231"/>
                  </a:cubicBezTo>
                  <a:cubicBezTo>
                    <a:pt x="1174" y="231"/>
                    <a:pt x="1178" y="232"/>
                    <a:pt x="1181" y="232"/>
                  </a:cubicBezTo>
                  <a:cubicBezTo>
                    <a:pt x="1184" y="232"/>
                    <a:pt x="1184" y="235"/>
                    <a:pt x="1185" y="235"/>
                  </a:cubicBezTo>
                  <a:cubicBezTo>
                    <a:pt x="1187" y="235"/>
                    <a:pt x="1191" y="235"/>
                    <a:pt x="1191" y="235"/>
                  </a:cubicBezTo>
                  <a:cubicBezTo>
                    <a:pt x="1191" y="234"/>
                    <a:pt x="1190" y="233"/>
                    <a:pt x="1190" y="232"/>
                  </a:cubicBezTo>
                  <a:cubicBezTo>
                    <a:pt x="1190" y="232"/>
                    <a:pt x="1191" y="233"/>
                    <a:pt x="1194" y="233"/>
                  </a:cubicBezTo>
                  <a:cubicBezTo>
                    <a:pt x="1199" y="234"/>
                    <a:pt x="1198" y="234"/>
                    <a:pt x="1200" y="235"/>
                  </a:cubicBezTo>
                  <a:cubicBezTo>
                    <a:pt x="1203" y="235"/>
                    <a:pt x="1205" y="235"/>
                    <a:pt x="1205" y="235"/>
                  </a:cubicBezTo>
                  <a:cubicBezTo>
                    <a:pt x="1205" y="235"/>
                    <a:pt x="1206" y="232"/>
                    <a:pt x="1208" y="233"/>
                  </a:cubicBezTo>
                  <a:cubicBezTo>
                    <a:pt x="1209" y="234"/>
                    <a:pt x="1209" y="234"/>
                    <a:pt x="1211" y="235"/>
                  </a:cubicBezTo>
                  <a:cubicBezTo>
                    <a:pt x="1212" y="236"/>
                    <a:pt x="1217" y="235"/>
                    <a:pt x="1217" y="235"/>
                  </a:cubicBezTo>
                  <a:cubicBezTo>
                    <a:pt x="1216" y="234"/>
                    <a:pt x="1216" y="233"/>
                    <a:pt x="1215" y="232"/>
                  </a:cubicBezTo>
                  <a:cubicBezTo>
                    <a:pt x="1215" y="231"/>
                    <a:pt x="1214" y="230"/>
                    <a:pt x="1214" y="229"/>
                  </a:cubicBezTo>
                  <a:cubicBezTo>
                    <a:pt x="1216" y="230"/>
                    <a:pt x="1217" y="230"/>
                    <a:pt x="1218" y="230"/>
                  </a:cubicBezTo>
                  <a:cubicBezTo>
                    <a:pt x="1220" y="230"/>
                    <a:pt x="1220" y="229"/>
                    <a:pt x="1221" y="229"/>
                  </a:cubicBezTo>
                  <a:cubicBezTo>
                    <a:pt x="1223" y="230"/>
                    <a:pt x="1224" y="231"/>
                    <a:pt x="1226" y="232"/>
                  </a:cubicBezTo>
                  <a:cubicBezTo>
                    <a:pt x="1228" y="233"/>
                    <a:pt x="1228" y="233"/>
                    <a:pt x="1230" y="234"/>
                  </a:cubicBezTo>
                  <a:cubicBezTo>
                    <a:pt x="1232" y="233"/>
                    <a:pt x="1232" y="233"/>
                    <a:pt x="1234" y="233"/>
                  </a:cubicBezTo>
                  <a:cubicBezTo>
                    <a:pt x="1236" y="234"/>
                    <a:pt x="1238" y="234"/>
                    <a:pt x="1240" y="234"/>
                  </a:cubicBezTo>
                  <a:cubicBezTo>
                    <a:pt x="1242" y="235"/>
                    <a:pt x="1243" y="235"/>
                    <a:pt x="1245" y="236"/>
                  </a:cubicBezTo>
                  <a:cubicBezTo>
                    <a:pt x="1246" y="236"/>
                    <a:pt x="1247" y="236"/>
                    <a:pt x="1248" y="237"/>
                  </a:cubicBezTo>
                  <a:cubicBezTo>
                    <a:pt x="1247" y="237"/>
                    <a:pt x="1246" y="238"/>
                    <a:pt x="1244" y="238"/>
                  </a:cubicBezTo>
                  <a:cubicBezTo>
                    <a:pt x="1242" y="238"/>
                    <a:pt x="1241" y="238"/>
                    <a:pt x="1239" y="238"/>
                  </a:cubicBezTo>
                  <a:cubicBezTo>
                    <a:pt x="1239" y="238"/>
                    <a:pt x="1242" y="242"/>
                    <a:pt x="1245" y="242"/>
                  </a:cubicBezTo>
                  <a:cubicBezTo>
                    <a:pt x="1247" y="242"/>
                    <a:pt x="1254" y="241"/>
                    <a:pt x="1254" y="241"/>
                  </a:cubicBezTo>
                  <a:cubicBezTo>
                    <a:pt x="1255" y="242"/>
                    <a:pt x="1256" y="242"/>
                    <a:pt x="1258" y="243"/>
                  </a:cubicBezTo>
                  <a:cubicBezTo>
                    <a:pt x="1259" y="242"/>
                    <a:pt x="1260" y="241"/>
                    <a:pt x="1261" y="240"/>
                  </a:cubicBezTo>
                  <a:cubicBezTo>
                    <a:pt x="1261" y="240"/>
                    <a:pt x="1264" y="238"/>
                    <a:pt x="1266" y="240"/>
                  </a:cubicBezTo>
                  <a:cubicBezTo>
                    <a:pt x="1267" y="242"/>
                    <a:pt x="1271" y="242"/>
                    <a:pt x="1271" y="242"/>
                  </a:cubicBezTo>
                  <a:cubicBezTo>
                    <a:pt x="1271" y="242"/>
                    <a:pt x="1275" y="242"/>
                    <a:pt x="1276" y="241"/>
                  </a:cubicBezTo>
                  <a:cubicBezTo>
                    <a:pt x="1277" y="241"/>
                    <a:pt x="1278" y="239"/>
                    <a:pt x="1278" y="239"/>
                  </a:cubicBezTo>
                  <a:cubicBezTo>
                    <a:pt x="1276" y="238"/>
                    <a:pt x="1275" y="237"/>
                    <a:pt x="1273" y="236"/>
                  </a:cubicBezTo>
                  <a:cubicBezTo>
                    <a:pt x="1273" y="236"/>
                    <a:pt x="1268" y="236"/>
                    <a:pt x="1266" y="235"/>
                  </a:cubicBezTo>
                  <a:cubicBezTo>
                    <a:pt x="1265" y="234"/>
                    <a:pt x="1262" y="232"/>
                    <a:pt x="1262" y="232"/>
                  </a:cubicBezTo>
                  <a:cubicBezTo>
                    <a:pt x="1262" y="229"/>
                    <a:pt x="1262" y="228"/>
                    <a:pt x="1262" y="226"/>
                  </a:cubicBezTo>
                  <a:cubicBezTo>
                    <a:pt x="1263" y="225"/>
                    <a:pt x="1264" y="224"/>
                    <a:pt x="1265" y="223"/>
                  </a:cubicBezTo>
                  <a:cubicBezTo>
                    <a:pt x="1265" y="221"/>
                    <a:pt x="1266" y="220"/>
                    <a:pt x="1266" y="219"/>
                  </a:cubicBezTo>
                  <a:cubicBezTo>
                    <a:pt x="1267" y="218"/>
                    <a:pt x="1267" y="217"/>
                    <a:pt x="1268" y="216"/>
                  </a:cubicBezTo>
                  <a:cubicBezTo>
                    <a:pt x="1267" y="214"/>
                    <a:pt x="1267" y="214"/>
                    <a:pt x="1266" y="213"/>
                  </a:cubicBezTo>
                  <a:cubicBezTo>
                    <a:pt x="1266" y="213"/>
                    <a:pt x="1266" y="208"/>
                    <a:pt x="1270" y="208"/>
                  </a:cubicBezTo>
                  <a:cubicBezTo>
                    <a:pt x="1274" y="209"/>
                    <a:pt x="1278" y="209"/>
                    <a:pt x="1279" y="209"/>
                  </a:cubicBezTo>
                  <a:cubicBezTo>
                    <a:pt x="1281" y="209"/>
                    <a:pt x="1285" y="207"/>
                    <a:pt x="1286" y="209"/>
                  </a:cubicBezTo>
                  <a:cubicBezTo>
                    <a:pt x="1287" y="211"/>
                    <a:pt x="1291" y="212"/>
                    <a:pt x="1291" y="212"/>
                  </a:cubicBezTo>
                  <a:cubicBezTo>
                    <a:pt x="1292" y="211"/>
                    <a:pt x="1293" y="210"/>
                    <a:pt x="1295" y="209"/>
                  </a:cubicBezTo>
                  <a:cubicBezTo>
                    <a:pt x="1295" y="209"/>
                    <a:pt x="1297" y="213"/>
                    <a:pt x="1297" y="215"/>
                  </a:cubicBezTo>
                  <a:cubicBezTo>
                    <a:pt x="1297" y="217"/>
                    <a:pt x="1302" y="220"/>
                    <a:pt x="1302" y="220"/>
                  </a:cubicBezTo>
                  <a:cubicBezTo>
                    <a:pt x="1302" y="220"/>
                    <a:pt x="1307" y="219"/>
                    <a:pt x="1308" y="221"/>
                  </a:cubicBezTo>
                  <a:cubicBezTo>
                    <a:pt x="1308" y="222"/>
                    <a:pt x="1310" y="225"/>
                    <a:pt x="1310" y="226"/>
                  </a:cubicBezTo>
                  <a:cubicBezTo>
                    <a:pt x="1310" y="227"/>
                    <a:pt x="1314" y="226"/>
                    <a:pt x="1314" y="226"/>
                  </a:cubicBezTo>
                  <a:cubicBezTo>
                    <a:pt x="1315" y="224"/>
                    <a:pt x="1316" y="223"/>
                    <a:pt x="1317" y="221"/>
                  </a:cubicBezTo>
                  <a:cubicBezTo>
                    <a:pt x="1317" y="221"/>
                    <a:pt x="1317" y="219"/>
                    <a:pt x="1317" y="218"/>
                  </a:cubicBezTo>
                  <a:cubicBezTo>
                    <a:pt x="1318" y="217"/>
                    <a:pt x="1317" y="215"/>
                    <a:pt x="1320" y="215"/>
                  </a:cubicBezTo>
                  <a:cubicBezTo>
                    <a:pt x="1323" y="215"/>
                    <a:pt x="1326" y="216"/>
                    <a:pt x="1326" y="216"/>
                  </a:cubicBezTo>
                  <a:cubicBezTo>
                    <a:pt x="1326" y="215"/>
                    <a:pt x="1326" y="215"/>
                    <a:pt x="1326" y="214"/>
                  </a:cubicBezTo>
                  <a:cubicBezTo>
                    <a:pt x="1325" y="213"/>
                    <a:pt x="1324" y="213"/>
                    <a:pt x="1322" y="212"/>
                  </a:cubicBezTo>
                  <a:cubicBezTo>
                    <a:pt x="1321" y="210"/>
                    <a:pt x="1320" y="209"/>
                    <a:pt x="1318" y="207"/>
                  </a:cubicBezTo>
                  <a:cubicBezTo>
                    <a:pt x="1318" y="206"/>
                    <a:pt x="1318" y="205"/>
                    <a:pt x="1317" y="204"/>
                  </a:cubicBezTo>
                  <a:cubicBezTo>
                    <a:pt x="1320" y="203"/>
                    <a:pt x="1321" y="203"/>
                    <a:pt x="1323" y="202"/>
                  </a:cubicBezTo>
                  <a:cubicBezTo>
                    <a:pt x="1324" y="202"/>
                    <a:pt x="1325" y="203"/>
                    <a:pt x="1327" y="203"/>
                  </a:cubicBezTo>
                  <a:cubicBezTo>
                    <a:pt x="1327" y="205"/>
                    <a:pt x="1327" y="206"/>
                    <a:pt x="1327" y="207"/>
                  </a:cubicBezTo>
                  <a:cubicBezTo>
                    <a:pt x="1329" y="209"/>
                    <a:pt x="1330" y="210"/>
                    <a:pt x="1331" y="211"/>
                  </a:cubicBezTo>
                  <a:cubicBezTo>
                    <a:pt x="1331" y="211"/>
                    <a:pt x="1333" y="215"/>
                    <a:pt x="1334" y="217"/>
                  </a:cubicBezTo>
                  <a:cubicBezTo>
                    <a:pt x="1334" y="218"/>
                    <a:pt x="1337" y="219"/>
                    <a:pt x="1337" y="219"/>
                  </a:cubicBezTo>
                  <a:cubicBezTo>
                    <a:pt x="1337" y="219"/>
                    <a:pt x="1338" y="223"/>
                    <a:pt x="1339" y="224"/>
                  </a:cubicBezTo>
                  <a:cubicBezTo>
                    <a:pt x="1339" y="225"/>
                    <a:pt x="1337" y="226"/>
                    <a:pt x="1337" y="226"/>
                  </a:cubicBezTo>
                  <a:cubicBezTo>
                    <a:pt x="1337" y="226"/>
                    <a:pt x="1330" y="229"/>
                    <a:pt x="1330" y="230"/>
                  </a:cubicBezTo>
                  <a:cubicBezTo>
                    <a:pt x="1330" y="231"/>
                    <a:pt x="1332" y="232"/>
                    <a:pt x="1332" y="233"/>
                  </a:cubicBezTo>
                  <a:cubicBezTo>
                    <a:pt x="1332" y="234"/>
                    <a:pt x="1329" y="240"/>
                    <a:pt x="1329" y="240"/>
                  </a:cubicBezTo>
                  <a:cubicBezTo>
                    <a:pt x="1328" y="242"/>
                    <a:pt x="1328" y="242"/>
                    <a:pt x="1328" y="244"/>
                  </a:cubicBezTo>
                  <a:cubicBezTo>
                    <a:pt x="1328" y="246"/>
                    <a:pt x="1328" y="247"/>
                    <a:pt x="1328" y="249"/>
                  </a:cubicBezTo>
                  <a:cubicBezTo>
                    <a:pt x="1328" y="251"/>
                    <a:pt x="1327" y="253"/>
                    <a:pt x="1326" y="255"/>
                  </a:cubicBezTo>
                  <a:cubicBezTo>
                    <a:pt x="1325" y="257"/>
                    <a:pt x="1325" y="257"/>
                    <a:pt x="1323" y="259"/>
                  </a:cubicBezTo>
                  <a:cubicBezTo>
                    <a:pt x="1322" y="258"/>
                    <a:pt x="1321" y="258"/>
                    <a:pt x="1320" y="257"/>
                  </a:cubicBezTo>
                  <a:cubicBezTo>
                    <a:pt x="1320" y="258"/>
                    <a:pt x="1319" y="259"/>
                    <a:pt x="1319" y="260"/>
                  </a:cubicBezTo>
                  <a:cubicBezTo>
                    <a:pt x="1317" y="260"/>
                    <a:pt x="1317" y="260"/>
                    <a:pt x="1315" y="260"/>
                  </a:cubicBezTo>
                  <a:cubicBezTo>
                    <a:pt x="1314" y="260"/>
                    <a:pt x="1314" y="260"/>
                    <a:pt x="1313" y="259"/>
                  </a:cubicBezTo>
                  <a:cubicBezTo>
                    <a:pt x="1315" y="261"/>
                    <a:pt x="1315" y="261"/>
                    <a:pt x="1317" y="262"/>
                  </a:cubicBezTo>
                  <a:cubicBezTo>
                    <a:pt x="1317" y="262"/>
                    <a:pt x="1321" y="263"/>
                    <a:pt x="1319" y="269"/>
                  </a:cubicBezTo>
                  <a:cubicBezTo>
                    <a:pt x="1318" y="275"/>
                    <a:pt x="1317" y="274"/>
                    <a:pt x="1319" y="278"/>
                  </a:cubicBezTo>
                  <a:cubicBezTo>
                    <a:pt x="1322" y="281"/>
                    <a:pt x="1328" y="291"/>
                    <a:pt x="1338" y="299"/>
                  </a:cubicBezTo>
                  <a:cubicBezTo>
                    <a:pt x="1348" y="307"/>
                    <a:pt x="1350" y="311"/>
                    <a:pt x="1362" y="322"/>
                  </a:cubicBezTo>
                  <a:cubicBezTo>
                    <a:pt x="1373" y="332"/>
                    <a:pt x="1378" y="336"/>
                    <a:pt x="1382" y="341"/>
                  </a:cubicBezTo>
                  <a:cubicBezTo>
                    <a:pt x="1386" y="345"/>
                    <a:pt x="1389" y="349"/>
                    <a:pt x="1389" y="349"/>
                  </a:cubicBezTo>
                  <a:cubicBezTo>
                    <a:pt x="1390" y="349"/>
                    <a:pt x="1391" y="349"/>
                    <a:pt x="1392" y="349"/>
                  </a:cubicBezTo>
                  <a:cubicBezTo>
                    <a:pt x="1393" y="348"/>
                    <a:pt x="1393" y="347"/>
                    <a:pt x="1393" y="346"/>
                  </a:cubicBezTo>
                  <a:cubicBezTo>
                    <a:pt x="1394" y="344"/>
                    <a:pt x="1395" y="344"/>
                    <a:pt x="1395" y="342"/>
                  </a:cubicBezTo>
                  <a:cubicBezTo>
                    <a:pt x="1396" y="340"/>
                    <a:pt x="1396" y="339"/>
                    <a:pt x="1396" y="336"/>
                  </a:cubicBezTo>
                  <a:cubicBezTo>
                    <a:pt x="1396" y="334"/>
                    <a:pt x="1395" y="333"/>
                    <a:pt x="1394" y="331"/>
                  </a:cubicBezTo>
                  <a:cubicBezTo>
                    <a:pt x="1393" y="329"/>
                    <a:pt x="1392" y="328"/>
                    <a:pt x="1391" y="326"/>
                  </a:cubicBezTo>
                  <a:cubicBezTo>
                    <a:pt x="1392" y="325"/>
                    <a:pt x="1392" y="324"/>
                    <a:pt x="1393" y="323"/>
                  </a:cubicBezTo>
                  <a:cubicBezTo>
                    <a:pt x="1394" y="323"/>
                    <a:pt x="1395" y="322"/>
                    <a:pt x="1396" y="322"/>
                  </a:cubicBezTo>
                  <a:cubicBezTo>
                    <a:pt x="1398" y="322"/>
                    <a:pt x="1399" y="323"/>
                    <a:pt x="1402" y="324"/>
                  </a:cubicBezTo>
                  <a:cubicBezTo>
                    <a:pt x="1402" y="323"/>
                    <a:pt x="1402" y="322"/>
                    <a:pt x="1402" y="322"/>
                  </a:cubicBezTo>
                  <a:cubicBezTo>
                    <a:pt x="1400" y="320"/>
                    <a:pt x="1399" y="320"/>
                    <a:pt x="1398" y="318"/>
                  </a:cubicBezTo>
                  <a:cubicBezTo>
                    <a:pt x="1398" y="318"/>
                    <a:pt x="1391" y="313"/>
                    <a:pt x="1391" y="312"/>
                  </a:cubicBezTo>
                  <a:cubicBezTo>
                    <a:pt x="1390" y="310"/>
                    <a:pt x="1393" y="306"/>
                    <a:pt x="1393" y="306"/>
                  </a:cubicBezTo>
                  <a:cubicBezTo>
                    <a:pt x="1393" y="306"/>
                    <a:pt x="1397" y="307"/>
                    <a:pt x="1398" y="307"/>
                  </a:cubicBezTo>
                  <a:cubicBezTo>
                    <a:pt x="1399" y="307"/>
                    <a:pt x="1403" y="307"/>
                    <a:pt x="1403" y="307"/>
                  </a:cubicBezTo>
                  <a:cubicBezTo>
                    <a:pt x="1403" y="307"/>
                    <a:pt x="1405" y="301"/>
                    <a:pt x="1404" y="301"/>
                  </a:cubicBezTo>
                  <a:cubicBezTo>
                    <a:pt x="1402" y="301"/>
                    <a:pt x="1400" y="300"/>
                    <a:pt x="1396" y="297"/>
                  </a:cubicBezTo>
                  <a:cubicBezTo>
                    <a:pt x="1392" y="294"/>
                    <a:pt x="1390" y="289"/>
                    <a:pt x="1390" y="289"/>
                  </a:cubicBezTo>
                  <a:cubicBezTo>
                    <a:pt x="1390" y="289"/>
                    <a:pt x="1389" y="284"/>
                    <a:pt x="1391" y="285"/>
                  </a:cubicBezTo>
                  <a:cubicBezTo>
                    <a:pt x="1393" y="286"/>
                    <a:pt x="1398" y="286"/>
                    <a:pt x="1398" y="286"/>
                  </a:cubicBezTo>
                  <a:cubicBezTo>
                    <a:pt x="1398" y="286"/>
                    <a:pt x="1399" y="283"/>
                    <a:pt x="1397" y="283"/>
                  </a:cubicBezTo>
                  <a:cubicBezTo>
                    <a:pt x="1396" y="282"/>
                    <a:pt x="1395" y="279"/>
                    <a:pt x="1392" y="279"/>
                  </a:cubicBezTo>
                  <a:cubicBezTo>
                    <a:pt x="1389" y="278"/>
                    <a:pt x="1385" y="276"/>
                    <a:pt x="1384" y="275"/>
                  </a:cubicBezTo>
                  <a:cubicBezTo>
                    <a:pt x="1383" y="273"/>
                    <a:pt x="1378" y="273"/>
                    <a:pt x="1378" y="270"/>
                  </a:cubicBezTo>
                  <a:cubicBezTo>
                    <a:pt x="1379" y="268"/>
                    <a:pt x="1380" y="264"/>
                    <a:pt x="1380" y="264"/>
                  </a:cubicBezTo>
                  <a:cubicBezTo>
                    <a:pt x="1377" y="264"/>
                    <a:pt x="1376" y="263"/>
                    <a:pt x="1373" y="262"/>
                  </a:cubicBezTo>
                  <a:cubicBezTo>
                    <a:pt x="1373" y="262"/>
                    <a:pt x="1371" y="263"/>
                    <a:pt x="1368" y="262"/>
                  </a:cubicBezTo>
                  <a:cubicBezTo>
                    <a:pt x="1366" y="262"/>
                    <a:pt x="1362" y="261"/>
                    <a:pt x="1361" y="259"/>
                  </a:cubicBezTo>
                  <a:cubicBezTo>
                    <a:pt x="1359" y="258"/>
                    <a:pt x="1358" y="254"/>
                    <a:pt x="1359" y="253"/>
                  </a:cubicBezTo>
                  <a:cubicBezTo>
                    <a:pt x="1359" y="252"/>
                    <a:pt x="1362" y="248"/>
                    <a:pt x="1361" y="247"/>
                  </a:cubicBezTo>
                  <a:cubicBezTo>
                    <a:pt x="1360" y="247"/>
                    <a:pt x="1357" y="244"/>
                    <a:pt x="1357" y="241"/>
                  </a:cubicBezTo>
                  <a:cubicBezTo>
                    <a:pt x="1356" y="238"/>
                    <a:pt x="1357" y="236"/>
                    <a:pt x="1357" y="236"/>
                  </a:cubicBezTo>
                  <a:cubicBezTo>
                    <a:pt x="1357" y="236"/>
                    <a:pt x="1361" y="237"/>
                    <a:pt x="1363" y="238"/>
                  </a:cubicBezTo>
                  <a:cubicBezTo>
                    <a:pt x="1365" y="239"/>
                    <a:pt x="1369" y="241"/>
                    <a:pt x="1369" y="240"/>
                  </a:cubicBezTo>
                  <a:cubicBezTo>
                    <a:pt x="1369" y="239"/>
                    <a:pt x="1368" y="236"/>
                    <a:pt x="1368" y="236"/>
                  </a:cubicBezTo>
                  <a:cubicBezTo>
                    <a:pt x="1368" y="236"/>
                    <a:pt x="1369" y="232"/>
                    <a:pt x="1371" y="233"/>
                  </a:cubicBezTo>
                  <a:cubicBezTo>
                    <a:pt x="1374" y="234"/>
                    <a:pt x="1374" y="234"/>
                    <a:pt x="1376" y="237"/>
                  </a:cubicBezTo>
                  <a:cubicBezTo>
                    <a:pt x="1378" y="240"/>
                    <a:pt x="1381" y="240"/>
                    <a:pt x="1381" y="240"/>
                  </a:cubicBezTo>
                  <a:cubicBezTo>
                    <a:pt x="1381" y="240"/>
                    <a:pt x="1383" y="234"/>
                    <a:pt x="1384" y="234"/>
                  </a:cubicBezTo>
                  <a:cubicBezTo>
                    <a:pt x="1385" y="235"/>
                    <a:pt x="1394" y="233"/>
                    <a:pt x="1394" y="233"/>
                  </a:cubicBezTo>
                  <a:cubicBezTo>
                    <a:pt x="1394" y="233"/>
                    <a:pt x="1400" y="233"/>
                    <a:pt x="1402" y="234"/>
                  </a:cubicBezTo>
                  <a:cubicBezTo>
                    <a:pt x="1404" y="236"/>
                    <a:pt x="1408" y="238"/>
                    <a:pt x="1410" y="239"/>
                  </a:cubicBezTo>
                  <a:cubicBezTo>
                    <a:pt x="1412" y="240"/>
                    <a:pt x="1419" y="243"/>
                    <a:pt x="1419" y="243"/>
                  </a:cubicBezTo>
                  <a:cubicBezTo>
                    <a:pt x="1419" y="243"/>
                    <a:pt x="1419" y="240"/>
                    <a:pt x="1419" y="239"/>
                  </a:cubicBezTo>
                  <a:cubicBezTo>
                    <a:pt x="1419" y="238"/>
                    <a:pt x="1417" y="235"/>
                    <a:pt x="1417" y="235"/>
                  </a:cubicBezTo>
                  <a:cubicBezTo>
                    <a:pt x="1419" y="235"/>
                    <a:pt x="1420" y="235"/>
                    <a:pt x="1421" y="235"/>
                  </a:cubicBezTo>
                  <a:cubicBezTo>
                    <a:pt x="1422" y="234"/>
                    <a:pt x="1422" y="233"/>
                    <a:pt x="1423" y="232"/>
                  </a:cubicBezTo>
                  <a:cubicBezTo>
                    <a:pt x="1424" y="231"/>
                    <a:pt x="1424" y="230"/>
                    <a:pt x="1425" y="229"/>
                  </a:cubicBezTo>
                  <a:cubicBezTo>
                    <a:pt x="1427" y="226"/>
                    <a:pt x="1427" y="225"/>
                    <a:pt x="1429" y="223"/>
                  </a:cubicBezTo>
                  <a:cubicBezTo>
                    <a:pt x="1431" y="222"/>
                    <a:pt x="1432" y="222"/>
                    <a:pt x="1433" y="222"/>
                  </a:cubicBezTo>
                  <a:cubicBezTo>
                    <a:pt x="1435" y="221"/>
                    <a:pt x="1436" y="220"/>
                    <a:pt x="1438" y="219"/>
                  </a:cubicBezTo>
                  <a:cubicBezTo>
                    <a:pt x="1439" y="218"/>
                    <a:pt x="1440" y="217"/>
                    <a:pt x="1442" y="216"/>
                  </a:cubicBezTo>
                  <a:cubicBezTo>
                    <a:pt x="1444" y="215"/>
                    <a:pt x="1445" y="214"/>
                    <a:pt x="1447" y="213"/>
                  </a:cubicBezTo>
                  <a:cubicBezTo>
                    <a:pt x="1450" y="214"/>
                    <a:pt x="1451" y="214"/>
                    <a:pt x="1454" y="214"/>
                  </a:cubicBezTo>
                  <a:cubicBezTo>
                    <a:pt x="1457" y="215"/>
                    <a:pt x="1459" y="215"/>
                    <a:pt x="1462" y="216"/>
                  </a:cubicBezTo>
                  <a:cubicBezTo>
                    <a:pt x="1465" y="217"/>
                    <a:pt x="1467" y="217"/>
                    <a:pt x="1471" y="218"/>
                  </a:cubicBezTo>
                  <a:cubicBezTo>
                    <a:pt x="1470" y="216"/>
                    <a:pt x="1470" y="215"/>
                    <a:pt x="1470" y="212"/>
                  </a:cubicBezTo>
                  <a:cubicBezTo>
                    <a:pt x="1468" y="211"/>
                    <a:pt x="1466" y="211"/>
                    <a:pt x="1464" y="210"/>
                  </a:cubicBezTo>
                  <a:cubicBezTo>
                    <a:pt x="1464" y="210"/>
                    <a:pt x="1462" y="207"/>
                    <a:pt x="1460" y="207"/>
                  </a:cubicBezTo>
                  <a:cubicBezTo>
                    <a:pt x="1459" y="206"/>
                    <a:pt x="1457" y="206"/>
                    <a:pt x="1455" y="205"/>
                  </a:cubicBezTo>
                  <a:cubicBezTo>
                    <a:pt x="1452" y="204"/>
                    <a:pt x="1450" y="203"/>
                    <a:pt x="1448" y="202"/>
                  </a:cubicBezTo>
                  <a:cubicBezTo>
                    <a:pt x="1446" y="201"/>
                    <a:pt x="1440" y="195"/>
                    <a:pt x="1440" y="195"/>
                  </a:cubicBezTo>
                  <a:cubicBezTo>
                    <a:pt x="1437" y="194"/>
                    <a:pt x="1436" y="193"/>
                    <a:pt x="1433" y="192"/>
                  </a:cubicBezTo>
                  <a:cubicBezTo>
                    <a:pt x="1433" y="192"/>
                    <a:pt x="1432" y="192"/>
                    <a:pt x="1432" y="192"/>
                  </a:cubicBezTo>
                  <a:cubicBezTo>
                    <a:pt x="1429" y="191"/>
                    <a:pt x="1428" y="191"/>
                    <a:pt x="1425" y="190"/>
                  </a:cubicBezTo>
                  <a:cubicBezTo>
                    <a:pt x="1423" y="189"/>
                    <a:pt x="1422" y="188"/>
                    <a:pt x="1420" y="187"/>
                  </a:cubicBezTo>
                  <a:cubicBezTo>
                    <a:pt x="1418" y="186"/>
                    <a:pt x="1417" y="186"/>
                    <a:pt x="1416" y="185"/>
                  </a:cubicBezTo>
                  <a:cubicBezTo>
                    <a:pt x="1416" y="185"/>
                    <a:pt x="1409" y="184"/>
                    <a:pt x="1407" y="184"/>
                  </a:cubicBezTo>
                  <a:cubicBezTo>
                    <a:pt x="1406" y="183"/>
                    <a:pt x="1402" y="181"/>
                    <a:pt x="1402" y="181"/>
                  </a:cubicBezTo>
                  <a:cubicBezTo>
                    <a:pt x="1405" y="181"/>
                    <a:pt x="1407" y="181"/>
                    <a:pt x="1410" y="181"/>
                  </a:cubicBezTo>
                  <a:cubicBezTo>
                    <a:pt x="1412" y="182"/>
                    <a:pt x="1413" y="182"/>
                    <a:pt x="1416" y="183"/>
                  </a:cubicBezTo>
                  <a:cubicBezTo>
                    <a:pt x="1418" y="184"/>
                    <a:pt x="1420" y="185"/>
                    <a:pt x="1423" y="186"/>
                  </a:cubicBezTo>
                  <a:cubicBezTo>
                    <a:pt x="1426" y="187"/>
                    <a:pt x="1427" y="187"/>
                    <a:pt x="1430" y="187"/>
                  </a:cubicBezTo>
                  <a:cubicBezTo>
                    <a:pt x="1432" y="187"/>
                    <a:pt x="1433" y="186"/>
                    <a:pt x="1435" y="185"/>
                  </a:cubicBezTo>
                  <a:cubicBezTo>
                    <a:pt x="1435" y="185"/>
                    <a:pt x="1437" y="184"/>
                    <a:pt x="1438" y="182"/>
                  </a:cubicBezTo>
                  <a:cubicBezTo>
                    <a:pt x="1438" y="180"/>
                    <a:pt x="1434" y="177"/>
                    <a:pt x="1434" y="177"/>
                  </a:cubicBezTo>
                  <a:cubicBezTo>
                    <a:pt x="1434" y="177"/>
                    <a:pt x="1429" y="175"/>
                    <a:pt x="1427" y="174"/>
                  </a:cubicBezTo>
                  <a:cubicBezTo>
                    <a:pt x="1426" y="173"/>
                    <a:pt x="1421" y="170"/>
                    <a:pt x="1421" y="170"/>
                  </a:cubicBezTo>
                  <a:cubicBezTo>
                    <a:pt x="1423" y="170"/>
                    <a:pt x="1423" y="169"/>
                    <a:pt x="1425" y="169"/>
                  </a:cubicBezTo>
                  <a:cubicBezTo>
                    <a:pt x="1425" y="169"/>
                    <a:pt x="1427" y="170"/>
                    <a:pt x="1428" y="169"/>
                  </a:cubicBezTo>
                  <a:cubicBezTo>
                    <a:pt x="1429" y="169"/>
                    <a:pt x="1433" y="170"/>
                    <a:pt x="1433" y="170"/>
                  </a:cubicBezTo>
                  <a:cubicBezTo>
                    <a:pt x="1434" y="172"/>
                    <a:pt x="1434" y="172"/>
                    <a:pt x="1435" y="174"/>
                  </a:cubicBezTo>
                  <a:cubicBezTo>
                    <a:pt x="1438" y="175"/>
                    <a:pt x="1440" y="176"/>
                    <a:pt x="1443" y="178"/>
                  </a:cubicBezTo>
                  <a:cubicBezTo>
                    <a:pt x="1446" y="179"/>
                    <a:pt x="1447" y="179"/>
                    <a:pt x="1450" y="180"/>
                  </a:cubicBezTo>
                  <a:cubicBezTo>
                    <a:pt x="1452" y="180"/>
                    <a:pt x="1453" y="179"/>
                    <a:pt x="1455" y="179"/>
                  </a:cubicBezTo>
                  <a:cubicBezTo>
                    <a:pt x="1455" y="179"/>
                    <a:pt x="1464" y="180"/>
                    <a:pt x="1467" y="181"/>
                  </a:cubicBezTo>
                  <a:cubicBezTo>
                    <a:pt x="1469" y="183"/>
                    <a:pt x="1474" y="187"/>
                    <a:pt x="1478" y="189"/>
                  </a:cubicBezTo>
                  <a:cubicBezTo>
                    <a:pt x="1481" y="190"/>
                    <a:pt x="1487" y="190"/>
                    <a:pt x="1491" y="192"/>
                  </a:cubicBezTo>
                  <a:cubicBezTo>
                    <a:pt x="1495" y="194"/>
                    <a:pt x="1496" y="192"/>
                    <a:pt x="1502" y="195"/>
                  </a:cubicBezTo>
                  <a:cubicBezTo>
                    <a:pt x="1507" y="197"/>
                    <a:pt x="1509" y="197"/>
                    <a:pt x="1510" y="198"/>
                  </a:cubicBezTo>
                  <a:cubicBezTo>
                    <a:pt x="1511" y="199"/>
                    <a:pt x="1513" y="201"/>
                    <a:pt x="1514" y="201"/>
                  </a:cubicBezTo>
                  <a:cubicBezTo>
                    <a:pt x="1516" y="200"/>
                    <a:pt x="1519" y="198"/>
                    <a:pt x="1519" y="198"/>
                  </a:cubicBezTo>
                  <a:cubicBezTo>
                    <a:pt x="1518" y="196"/>
                    <a:pt x="1517" y="196"/>
                    <a:pt x="1516" y="194"/>
                  </a:cubicBezTo>
                  <a:close/>
                  <a:moveTo>
                    <a:pt x="865" y="279"/>
                  </a:moveTo>
                  <a:cubicBezTo>
                    <a:pt x="863" y="279"/>
                    <a:pt x="862" y="279"/>
                    <a:pt x="860" y="279"/>
                  </a:cubicBezTo>
                  <a:cubicBezTo>
                    <a:pt x="861" y="280"/>
                    <a:pt x="861" y="281"/>
                    <a:pt x="862" y="282"/>
                  </a:cubicBezTo>
                  <a:cubicBezTo>
                    <a:pt x="863" y="283"/>
                    <a:pt x="863" y="283"/>
                    <a:pt x="865" y="283"/>
                  </a:cubicBezTo>
                  <a:cubicBezTo>
                    <a:pt x="864" y="285"/>
                    <a:pt x="864" y="285"/>
                    <a:pt x="864" y="287"/>
                  </a:cubicBezTo>
                  <a:cubicBezTo>
                    <a:pt x="863" y="287"/>
                    <a:pt x="863" y="287"/>
                    <a:pt x="862" y="286"/>
                  </a:cubicBezTo>
                  <a:cubicBezTo>
                    <a:pt x="862" y="287"/>
                    <a:pt x="862" y="287"/>
                    <a:pt x="862" y="288"/>
                  </a:cubicBezTo>
                  <a:cubicBezTo>
                    <a:pt x="861" y="290"/>
                    <a:pt x="860" y="291"/>
                    <a:pt x="859" y="293"/>
                  </a:cubicBezTo>
                  <a:cubicBezTo>
                    <a:pt x="857" y="293"/>
                    <a:pt x="856" y="293"/>
                    <a:pt x="855" y="293"/>
                  </a:cubicBezTo>
                  <a:cubicBezTo>
                    <a:pt x="853" y="294"/>
                    <a:pt x="852" y="295"/>
                    <a:pt x="850" y="297"/>
                  </a:cubicBezTo>
                  <a:cubicBezTo>
                    <a:pt x="848" y="297"/>
                    <a:pt x="847" y="297"/>
                    <a:pt x="844" y="297"/>
                  </a:cubicBezTo>
                  <a:cubicBezTo>
                    <a:pt x="844" y="300"/>
                    <a:pt x="844" y="301"/>
                    <a:pt x="844" y="303"/>
                  </a:cubicBezTo>
                  <a:cubicBezTo>
                    <a:pt x="842" y="305"/>
                    <a:pt x="841" y="305"/>
                    <a:pt x="839" y="306"/>
                  </a:cubicBezTo>
                  <a:cubicBezTo>
                    <a:pt x="834" y="306"/>
                    <a:pt x="832" y="306"/>
                    <a:pt x="828" y="307"/>
                  </a:cubicBezTo>
                  <a:cubicBezTo>
                    <a:pt x="825" y="305"/>
                    <a:pt x="824" y="304"/>
                    <a:pt x="822" y="302"/>
                  </a:cubicBezTo>
                  <a:cubicBezTo>
                    <a:pt x="822" y="302"/>
                    <a:pt x="828" y="302"/>
                    <a:pt x="832" y="302"/>
                  </a:cubicBezTo>
                  <a:cubicBezTo>
                    <a:pt x="835" y="302"/>
                    <a:pt x="835" y="302"/>
                    <a:pt x="838" y="300"/>
                  </a:cubicBezTo>
                  <a:cubicBezTo>
                    <a:pt x="840" y="298"/>
                    <a:pt x="841" y="298"/>
                    <a:pt x="841" y="296"/>
                  </a:cubicBezTo>
                  <a:cubicBezTo>
                    <a:pt x="842" y="295"/>
                    <a:pt x="843" y="293"/>
                    <a:pt x="845" y="291"/>
                  </a:cubicBezTo>
                  <a:cubicBezTo>
                    <a:pt x="847" y="290"/>
                    <a:pt x="846" y="289"/>
                    <a:pt x="846" y="288"/>
                  </a:cubicBezTo>
                  <a:cubicBezTo>
                    <a:pt x="846" y="286"/>
                    <a:pt x="849" y="284"/>
                    <a:pt x="849" y="283"/>
                  </a:cubicBezTo>
                  <a:cubicBezTo>
                    <a:pt x="850" y="282"/>
                    <a:pt x="851" y="279"/>
                    <a:pt x="851" y="279"/>
                  </a:cubicBezTo>
                  <a:cubicBezTo>
                    <a:pt x="851" y="279"/>
                    <a:pt x="854" y="277"/>
                    <a:pt x="853" y="274"/>
                  </a:cubicBezTo>
                  <a:cubicBezTo>
                    <a:pt x="853" y="271"/>
                    <a:pt x="854" y="266"/>
                    <a:pt x="852" y="263"/>
                  </a:cubicBezTo>
                  <a:cubicBezTo>
                    <a:pt x="851" y="260"/>
                    <a:pt x="851" y="258"/>
                    <a:pt x="852" y="256"/>
                  </a:cubicBezTo>
                  <a:cubicBezTo>
                    <a:pt x="852" y="254"/>
                    <a:pt x="856" y="256"/>
                    <a:pt x="856" y="256"/>
                  </a:cubicBezTo>
                  <a:cubicBezTo>
                    <a:pt x="857" y="258"/>
                    <a:pt x="858" y="260"/>
                    <a:pt x="860" y="263"/>
                  </a:cubicBezTo>
                  <a:cubicBezTo>
                    <a:pt x="861" y="266"/>
                    <a:pt x="861" y="268"/>
                    <a:pt x="862" y="272"/>
                  </a:cubicBezTo>
                  <a:cubicBezTo>
                    <a:pt x="864" y="273"/>
                    <a:pt x="865" y="274"/>
                    <a:pt x="866" y="276"/>
                  </a:cubicBezTo>
                  <a:cubicBezTo>
                    <a:pt x="866" y="278"/>
                    <a:pt x="865" y="278"/>
                    <a:pt x="865" y="279"/>
                  </a:cubicBezTo>
                  <a:close/>
                </a:path>
              </a:pathLst>
            </a:custGeom>
            <a:solidFill>
              <a:srgbClr val="83C9E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64" name="Freeform 59">
              <a:extLst>
                <a:ext uri="{FF2B5EF4-FFF2-40B4-BE49-F238E27FC236}">
                  <a16:creationId xmlns:a16="http://schemas.microsoft.com/office/drawing/2014/main" id="{1B54DEC4-5A97-455C-9ED7-4CEFD061D7B4}"/>
                </a:ext>
              </a:extLst>
            </p:cNvPr>
            <p:cNvSpPr>
              <a:spLocks/>
            </p:cNvSpPr>
            <p:nvPr/>
          </p:nvSpPr>
          <p:spPr bwMode="auto">
            <a:xfrm>
              <a:off x="1246" y="1074"/>
              <a:ext cx="919" cy="579"/>
            </a:xfrm>
            <a:custGeom>
              <a:avLst/>
              <a:gdLst>
                <a:gd name="T0" fmla="*/ 11 w 238"/>
                <a:gd name="T1" fmla="*/ 107 h 150"/>
                <a:gd name="T2" fmla="*/ 8 w 238"/>
                <a:gd name="T3" fmla="*/ 113 h 150"/>
                <a:gd name="T4" fmla="*/ 8 w 238"/>
                <a:gd name="T5" fmla="*/ 125 h 150"/>
                <a:gd name="T6" fmla="*/ 4 w 238"/>
                <a:gd name="T7" fmla="*/ 128 h 150"/>
                <a:gd name="T8" fmla="*/ 11 w 238"/>
                <a:gd name="T9" fmla="*/ 135 h 150"/>
                <a:gd name="T10" fmla="*/ 19 w 238"/>
                <a:gd name="T11" fmla="*/ 149 h 150"/>
                <a:gd name="T12" fmla="*/ 48 w 238"/>
                <a:gd name="T13" fmla="*/ 137 h 150"/>
                <a:gd name="T14" fmla="*/ 60 w 238"/>
                <a:gd name="T15" fmla="*/ 138 h 150"/>
                <a:gd name="T16" fmla="*/ 67 w 238"/>
                <a:gd name="T17" fmla="*/ 137 h 150"/>
                <a:gd name="T18" fmla="*/ 74 w 238"/>
                <a:gd name="T19" fmla="*/ 125 h 150"/>
                <a:gd name="T20" fmla="*/ 72 w 238"/>
                <a:gd name="T21" fmla="*/ 114 h 150"/>
                <a:gd name="T22" fmla="*/ 77 w 238"/>
                <a:gd name="T23" fmla="*/ 109 h 150"/>
                <a:gd name="T24" fmla="*/ 71 w 238"/>
                <a:gd name="T25" fmla="*/ 100 h 150"/>
                <a:gd name="T26" fmla="*/ 69 w 238"/>
                <a:gd name="T27" fmla="*/ 92 h 150"/>
                <a:gd name="T28" fmla="*/ 73 w 238"/>
                <a:gd name="T29" fmla="*/ 80 h 150"/>
                <a:gd name="T30" fmla="*/ 88 w 238"/>
                <a:gd name="T31" fmla="*/ 77 h 150"/>
                <a:gd name="T32" fmla="*/ 90 w 238"/>
                <a:gd name="T33" fmla="*/ 64 h 150"/>
                <a:gd name="T34" fmla="*/ 100 w 238"/>
                <a:gd name="T35" fmla="*/ 50 h 150"/>
                <a:gd name="T36" fmla="*/ 110 w 238"/>
                <a:gd name="T37" fmla="*/ 37 h 150"/>
                <a:gd name="T38" fmla="*/ 124 w 238"/>
                <a:gd name="T39" fmla="*/ 27 h 150"/>
                <a:gd name="T40" fmla="*/ 137 w 238"/>
                <a:gd name="T41" fmla="*/ 28 h 150"/>
                <a:gd name="T42" fmla="*/ 142 w 238"/>
                <a:gd name="T43" fmla="*/ 22 h 150"/>
                <a:gd name="T44" fmla="*/ 162 w 238"/>
                <a:gd name="T45" fmla="*/ 23 h 150"/>
                <a:gd name="T46" fmla="*/ 178 w 238"/>
                <a:gd name="T47" fmla="*/ 24 h 150"/>
                <a:gd name="T48" fmla="*/ 190 w 238"/>
                <a:gd name="T49" fmla="*/ 23 h 150"/>
                <a:gd name="T50" fmla="*/ 193 w 238"/>
                <a:gd name="T51" fmla="*/ 14 h 150"/>
                <a:gd name="T52" fmla="*/ 215 w 238"/>
                <a:gd name="T53" fmla="*/ 12 h 150"/>
                <a:gd name="T54" fmla="*/ 226 w 238"/>
                <a:gd name="T55" fmla="*/ 18 h 150"/>
                <a:gd name="T56" fmla="*/ 224 w 238"/>
                <a:gd name="T57" fmla="*/ 21 h 150"/>
                <a:gd name="T58" fmla="*/ 237 w 238"/>
                <a:gd name="T59" fmla="*/ 16 h 150"/>
                <a:gd name="T60" fmla="*/ 232 w 238"/>
                <a:gd name="T61" fmla="*/ 10 h 150"/>
                <a:gd name="T62" fmla="*/ 221 w 238"/>
                <a:gd name="T63" fmla="*/ 3 h 150"/>
                <a:gd name="T64" fmla="*/ 213 w 238"/>
                <a:gd name="T65" fmla="*/ 1 h 150"/>
                <a:gd name="T66" fmla="*/ 199 w 238"/>
                <a:gd name="T67" fmla="*/ 2 h 150"/>
                <a:gd name="T68" fmla="*/ 191 w 238"/>
                <a:gd name="T69" fmla="*/ 3 h 150"/>
                <a:gd name="T70" fmla="*/ 183 w 238"/>
                <a:gd name="T71" fmla="*/ 1 h 150"/>
                <a:gd name="T72" fmla="*/ 171 w 238"/>
                <a:gd name="T73" fmla="*/ 11 h 150"/>
                <a:gd name="T74" fmla="*/ 168 w 238"/>
                <a:gd name="T75" fmla="*/ 6 h 150"/>
                <a:gd name="T76" fmla="*/ 156 w 238"/>
                <a:gd name="T77" fmla="*/ 6 h 150"/>
                <a:gd name="T78" fmla="*/ 151 w 238"/>
                <a:gd name="T79" fmla="*/ 9 h 150"/>
                <a:gd name="T80" fmla="*/ 142 w 238"/>
                <a:gd name="T81" fmla="*/ 11 h 150"/>
                <a:gd name="T82" fmla="*/ 138 w 238"/>
                <a:gd name="T83" fmla="*/ 10 h 150"/>
                <a:gd name="T84" fmla="*/ 127 w 238"/>
                <a:gd name="T85" fmla="*/ 11 h 150"/>
                <a:gd name="T86" fmla="*/ 118 w 238"/>
                <a:gd name="T87" fmla="*/ 16 h 150"/>
                <a:gd name="T88" fmla="*/ 119 w 238"/>
                <a:gd name="T89" fmla="*/ 20 h 150"/>
                <a:gd name="T90" fmla="*/ 111 w 238"/>
                <a:gd name="T91" fmla="*/ 26 h 150"/>
                <a:gd name="T92" fmla="*/ 105 w 238"/>
                <a:gd name="T93" fmla="*/ 22 h 150"/>
                <a:gd name="T94" fmla="*/ 97 w 238"/>
                <a:gd name="T95" fmla="*/ 23 h 150"/>
                <a:gd name="T96" fmla="*/ 77 w 238"/>
                <a:gd name="T97" fmla="*/ 35 h 150"/>
                <a:gd name="T98" fmla="*/ 101 w 238"/>
                <a:gd name="T99" fmla="*/ 30 h 150"/>
                <a:gd name="T100" fmla="*/ 96 w 238"/>
                <a:gd name="T101" fmla="*/ 34 h 150"/>
                <a:gd name="T102" fmla="*/ 80 w 238"/>
                <a:gd name="T103" fmla="*/ 49 h 150"/>
                <a:gd name="T104" fmla="*/ 72 w 238"/>
                <a:gd name="T105" fmla="*/ 56 h 150"/>
                <a:gd name="T106" fmla="*/ 65 w 238"/>
                <a:gd name="T107" fmla="*/ 68 h 150"/>
                <a:gd name="T108" fmla="*/ 58 w 238"/>
                <a:gd name="T109" fmla="*/ 73 h 150"/>
                <a:gd name="T110" fmla="*/ 45 w 238"/>
                <a:gd name="T111" fmla="*/ 81 h 150"/>
                <a:gd name="T112" fmla="*/ 37 w 238"/>
                <a:gd name="T113" fmla="*/ 82 h 150"/>
                <a:gd name="T114" fmla="*/ 33 w 238"/>
                <a:gd name="T115" fmla="*/ 89 h 150"/>
                <a:gd name="T116" fmla="*/ 27 w 238"/>
                <a:gd name="T117" fmla="*/ 88 h 150"/>
                <a:gd name="T118" fmla="*/ 23 w 238"/>
                <a:gd name="T119" fmla="*/ 93 h 150"/>
                <a:gd name="T120" fmla="*/ 13 w 238"/>
                <a:gd name="T121" fmla="*/ 98 h 150"/>
                <a:gd name="T122" fmla="*/ 6 w 238"/>
                <a:gd name="T123" fmla="*/ 101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38" h="150">
                  <a:moveTo>
                    <a:pt x="3" y="105"/>
                  </a:moveTo>
                  <a:cubicBezTo>
                    <a:pt x="5" y="104"/>
                    <a:pt x="6" y="104"/>
                    <a:pt x="7" y="103"/>
                  </a:cubicBezTo>
                  <a:cubicBezTo>
                    <a:pt x="10" y="104"/>
                    <a:pt x="11" y="104"/>
                    <a:pt x="14" y="105"/>
                  </a:cubicBezTo>
                  <a:cubicBezTo>
                    <a:pt x="13" y="106"/>
                    <a:pt x="12" y="106"/>
                    <a:pt x="11" y="107"/>
                  </a:cubicBezTo>
                  <a:cubicBezTo>
                    <a:pt x="9" y="107"/>
                    <a:pt x="8" y="107"/>
                    <a:pt x="6" y="107"/>
                  </a:cubicBezTo>
                  <a:cubicBezTo>
                    <a:pt x="5" y="107"/>
                    <a:pt x="4" y="108"/>
                    <a:pt x="3" y="108"/>
                  </a:cubicBezTo>
                  <a:cubicBezTo>
                    <a:pt x="3" y="108"/>
                    <a:pt x="3" y="112"/>
                    <a:pt x="3" y="112"/>
                  </a:cubicBezTo>
                  <a:cubicBezTo>
                    <a:pt x="3" y="113"/>
                    <a:pt x="8" y="113"/>
                    <a:pt x="8" y="113"/>
                  </a:cubicBezTo>
                  <a:cubicBezTo>
                    <a:pt x="8" y="114"/>
                    <a:pt x="7" y="114"/>
                    <a:pt x="7" y="115"/>
                  </a:cubicBezTo>
                  <a:cubicBezTo>
                    <a:pt x="5" y="115"/>
                    <a:pt x="5" y="116"/>
                    <a:pt x="3" y="117"/>
                  </a:cubicBezTo>
                  <a:cubicBezTo>
                    <a:pt x="2" y="120"/>
                    <a:pt x="2" y="121"/>
                    <a:pt x="2" y="124"/>
                  </a:cubicBezTo>
                  <a:cubicBezTo>
                    <a:pt x="4" y="124"/>
                    <a:pt x="5" y="125"/>
                    <a:pt x="8" y="125"/>
                  </a:cubicBezTo>
                  <a:cubicBezTo>
                    <a:pt x="11" y="124"/>
                    <a:pt x="12" y="124"/>
                    <a:pt x="15" y="123"/>
                  </a:cubicBezTo>
                  <a:cubicBezTo>
                    <a:pt x="15" y="124"/>
                    <a:pt x="15" y="125"/>
                    <a:pt x="15" y="126"/>
                  </a:cubicBezTo>
                  <a:cubicBezTo>
                    <a:pt x="12" y="126"/>
                    <a:pt x="11" y="126"/>
                    <a:pt x="9" y="127"/>
                  </a:cubicBezTo>
                  <a:cubicBezTo>
                    <a:pt x="7" y="127"/>
                    <a:pt x="6" y="128"/>
                    <a:pt x="4" y="128"/>
                  </a:cubicBezTo>
                  <a:cubicBezTo>
                    <a:pt x="4" y="130"/>
                    <a:pt x="3" y="131"/>
                    <a:pt x="3" y="133"/>
                  </a:cubicBezTo>
                  <a:cubicBezTo>
                    <a:pt x="3" y="135"/>
                    <a:pt x="2" y="136"/>
                    <a:pt x="2" y="138"/>
                  </a:cubicBezTo>
                  <a:cubicBezTo>
                    <a:pt x="5" y="137"/>
                    <a:pt x="6" y="136"/>
                    <a:pt x="9" y="135"/>
                  </a:cubicBezTo>
                  <a:cubicBezTo>
                    <a:pt x="10" y="135"/>
                    <a:pt x="10" y="135"/>
                    <a:pt x="11" y="135"/>
                  </a:cubicBezTo>
                  <a:cubicBezTo>
                    <a:pt x="11" y="136"/>
                    <a:pt x="11" y="137"/>
                    <a:pt x="11" y="138"/>
                  </a:cubicBezTo>
                  <a:cubicBezTo>
                    <a:pt x="11" y="138"/>
                    <a:pt x="4" y="140"/>
                    <a:pt x="6" y="142"/>
                  </a:cubicBezTo>
                  <a:cubicBezTo>
                    <a:pt x="8" y="144"/>
                    <a:pt x="10" y="146"/>
                    <a:pt x="12" y="147"/>
                  </a:cubicBezTo>
                  <a:cubicBezTo>
                    <a:pt x="13" y="148"/>
                    <a:pt x="19" y="149"/>
                    <a:pt x="19" y="149"/>
                  </a:cubicBezTo>
                  <a:cubicBezTo>
                    <a:pt x="22" y="149"/>
                    <a:pt x="24" y="149"/>
                    <a:pt x="27" y="150"/>
                  </a:cubicBezTo>
                  <a:cubicBezTo>
                    <a:pt x="27" y="150"/>
                    <a:pt x="35" y="149"/>
                    <a:pt x="38" y="146"/>
                  </a:cubicBezTo>
                  <a:cubicBezTo>
                    <a:pt x="41" y="143"/>
                    <a:pt x="45" y="139"/>
                    <a:pt x="45" y="139"/>
                  </a:cubicBezTo>
                  <a:cubicBezTo>
                    <a:pt x="45" y="139"/>
                    <a:pt x="47" y="137"/>
                    <a:pt x="48" y="137"/>
                  </a:cubicBezTo>
                  <a:cubicBezTo>
                    <a:pt x="49" y="138"/>
                    <a:pt x="53" y="137"/>
                    <a:pt x="53" y="137"/>
                  </a:cubicBezTo>
                  <a:cubicBezTo>
                    <a:pt x="53" y="137"/>
                    <a:pt x="54" y="128"/>
                    <a:pt x="56" y="130"/>
                  </a:cubicBezTo>
                  <a:cubicBezTo>
                    <a:pt x="58" y="132"/>
                    <a:pt x="58" y="136"/>
                    <a:pt x="58" y="136"/>
                  </a:cubicBezTo>
                  <a:cubicBezTo>
                    <a:pt x="58" y="136"/>
                    <a:pt x="59" y="136"/>
                    <a:pt x="60" y="138"/>
                  </a:cubicBezTo>
                  <a:cubicBezTo>
                    <a:pt x="60" y="138"/>
                    <a:pt x="60" y="138"/>
                    <a:pt x="60" y="138"/>
                  </a:cubicBezTo>
                  <a:cubicBezTo>
                    <a:pt x="62" y="137"/>
                    <a:pt x="63" y="136"/>
                    <a:pt x="65" y="136"/>
                  </a:cubicBezTo>
                  <a:cubicBezTo>
                    <a:pt x="65" y="136"/>
                    <a:pt x="65" y="136"/>
                    <a:pt x="66" y="136"/>
                  </a:cubicBezTo>
                  <a:cubicBezTo>
                    <a:pt x="66" y="136"/>
                    <a:pt x="66" y="136"/>
                    <a:pt x="67" y="137"/>
                  </a:cubicBezTo>
                  <a:cubicBezTo>
                    <a:pt x="68" y="133"/>
                    <a:pt x="68" y="131"/>
                    <a:pt x="69" y="127"/>
                  </a:cubicBezTo>
                  <a:cubicBezTo>
                    <a:pt x="69" y="127"/>
                    <a:pt x="69" y="127"/>
                    <a:pt x="70" y="126"/>
                  </a:cubicBezTo>
                  <a:cubicBezTo>
                    <a:pt x="70" y="126"/>
                    <a:pt x="72" y="126"/>
                    <a:pt x="73" y="125"/>
                  </a:cubicBezTo>
                  <a:cubicBezTo>
                    <a:pt x="74" y="125"/>
                    <a:pt x="74" y="125"/>
                    <a:pt x="74" y="125"/>
                  </a:cubicBezTo>
                  <a:cubicBezTo>
                    <a:pt x="74" y="124"/>
                    <a:pt x="75" y="122"/>
                    <a:pt x="75" y="121"/>
                  </a:cubicBezTo>
                  <a:cubicBezTo>
                    <a:pt x="75" y="121"/>
                    <a:pt x="75" y="121"/>
                    <a:pt x="75" y="121"/>
                  </a:cubicBezTo>
                  <a:cubicBezTo>
                    <a:pt x="74" y="120"/>
                    <a:pt x="72" y="117"/>
                    <a:pt x="72" y="115"/>
                  </a:cubicBezTo>
                  <a:cubicBezTo>
                    <a:pt x="72" y="115"/>
                    <a:pt x="72" y="115"/>
                    <a:pt x="72" y="114"/>
                  </a:cubicBezTo>
                  <a:cubicBezTo>
                    <a:pt x="73" y="113"/>
                    <a:pt x="74" y="113"/>
                    <a:pt x="75" y="112"/>
                  </a:cubicBezTo>
                  <a:cubicBezTo>
                    <a:pt x="76" y="112"/>
                    <a:pt x="77" y="112"/>
                    <a:pt x="78" y="111"/>
                  </a:cubicBezTo>
                  <a:cubicBezTo>
                    <a:pt x="78" y="111"/>
                    <a:pt x="78" y="110"/>
                    <a:pt x="78" y="110"/>
                  </a:cubicBezTo>
                  <a:cubicBezTo>
                    <a:pt x="78" y="110"/>
                    <a:pt x="78" y="110"/>
                    <a:pt x="77" y="109"/>
                  </a:cubicBezTo>
                  <a:cubicBezTo>
                    <a:pt x="74" y="108"/>
                    <a:pt x="71" y="106"/>
                    <a:pt x="71" y="106"/>
                  </a:cubicBezTo>
                  <a:cubicBezTo>
                    <a:pt x="71" y="106"/>
                    <a:pt x="71" y="105"/>
                    <a:pt x="70" y="105"/>
                  </a:cubicBezTo>
                  <a:cubicBezTo>
                    <a:pt x="70" y="105"/>
                    <a:pt x="70" y="105"/>
                    <a:pt x="70" y="105"/>
                  </a:cubicBezTo>
                  <a:cubicBezTo>
                    <a:pt x="70" y="105"/>
                    <a:pt x="71" y="101"/>
                    <a:pt x="71" y="100"/>
                  </a:cubicBezTo>
                  <a:cubicBezTo>
                    <a:pt x="71" y="99"/>
                    <a:pt x="71" y="99"/>
                    <a:pt x="71" y="99"/>
                  </a:cubicBezTo>
                  <a:cubicBezTo>
                    <a:pt x="71" y="98"/>
                    <a:pt x="69" y="93"/>
                    <a:pt x="69" y="93"/>
                  </a:cubicBezTo>
                  <a:cubicBezTo>
                    <a:pt x="69" y="93"/>
                    <a:pt x="69" y="93"/>
                    <a:pt x="69" y="93"/>
                  </a:cubicBezTo>
                  <a:cubicBezTo>
                    <a:pt x="69" y="92"/>
                    <a:pt x="69" y="92"/>
                    <a:pt x="69" y="92"/>
                  </a:cubicBezTo>
                  <a:cubicBezTo>
                    <a:pt x="70" y="91"/>
                    <a:pt x="70" y="91"/>
                    <a:pt x="70" y="90"/>
                  </a:cubicBezTo>
                  <a:cubicBezTo>
                    <a:pt x="70" y="89"/>
                    <a:pt x="69" y="88"/>
                    <a:pt x="69" y="87"/>
                  </a:cubicBezTo>
                  <a:cubicBezTo>
                    <a:pt x="69" y="87"/>
                    <a:pt x="69" y="87"/>
                    <a:pt x="69" y="87"/>
                  </a:cubicBezTo>
                  <a:cubicBezTo>
                    <a:pt x="69" y="87"/>
                    <a:pt x="70" y="83"/>
                    <a:pt x="73" y="80"/>
                  </a:cubicBezTo>
                  <a:cubicBezTo>
                    <a:pt x="75" y="78"/>
                    <a:pt x="78" y="78"/>
                    <a:pt x="80" y="78"/>
                  </a:cubicBezTo>
                  <a:cubicBezTo>
                    <a:pt x="83" y="78"/>
                    <a:pt x="85" y="78"/>
                    <a:pt x="86" y="78"/>
                  </a:cubicBezTo>
                  <a:cubicBezTo>
                    <a:pt x="86" y="78"/>
                    <a:pt x="86" y="78"/>
                    <a:pt x="86" y="78"/>
                  </a:cubicBezTo>
                  <a:cubicBezTo>
                    <a:pt x="86" y="78"/>
                    <a:pt x="87" y="77"/>
                    <a:pt x="88" y="77"/>
                  </a:cubicBezTo>
                  <a:cubicBezTo>
                    <a:pt x="89" y="76"/>
                    <a:pt x="89" y="75"/>
                    <a:pt x="89" y="75"/>
                  </a:cubicBezTo>
                  <a:cubicBezTo>
                    <a:pt x="89" y="75"/>
                    <a:pt x="86" y="74"/>
                    <a:pt x="85" y="74"/>
                  </a:cubicBezTo>
                  <a:cubicBezTo>
                    <a:pt x="85" y="74"/>
                    <a:pt x="85" y="74"/>
                    <a:pt x="84" y="73"/>
                  </a:cubicBezTo>
                  <a:cubicBezTo>
                    <a:pt x="86" y="70"/>
                    <a:pt x="88" y="68"/>
                    <a:pt x="90" y="64"/>
                  </a:cubicBezTo>
                  <a:cubicBezTo>
                    <a:pt x="91" y="60"/>
                    <a:pt x="91" y="58"/>
                    <a:pt x="92" y="53"/>
                  </a:cubicBezTo>
                  <a:cubicBezTo>
                    <a:pt x="93" y="53"/>
                    <a:pt x="93" y="53"/>
                    <a:pt x="93" y="53"/>
                  </a:cubicBezTo>
                  <a:cubicBezTo>
                    <a:pt x="93" y="53"/>
                    <a:pt x="99" y="53"/>
                    <a:pt x="101" y="53"/>
                  </a:cubicBezTo>
                  <a:cubicBezTo>
                    <a:pt x="100" y="51"/>
                    <a:pt x="100" y="50"/>
                    <a:pt x="100" y="50"/>
                  </a:cubicBezTo>
                  <a:cubicBezTo>
                    <a:pt x="100" y="50"/>
                    <a:pt x="100" y="49"/>
                    <a:pt x="100" y="49"/>
                  </a:cubicBezTo>
                  <a:cubicBezTo>
                    <a:pt x="103" y="47"/>
                    <a:pt x="105" y="46"/>
                    <a:pt x="107" y="44"/>
                  </a:cubicBezTo>
                  <a:cubicBezTo>
                    <a:pt x="106" y="43"/>
                    <a:pt x="106" y="42"/>
                    <a:pt x="105" y="41"/>
                  </a:cubicBezTo>
                  <a:cubicBezTo>
                    <a:pt x="107" y="39"/>
                    <a:pt x="108" y="39"/>
                    <a:pt x="110" y="37"/>
                  </a:cubicBezTo>
                  <a:cubicBezTo>
                    <a:pt x="111" y="36"/>
                    <a:pt x="112" y="35"/>
                    <a:pt x="114" y="33"/>
                  </a:cubicBezTo>
                  <a:cubicBezTo>
                    <a:pt x="116" y="33"/>
                    <a:pt x="117" y="33"/>
                    <a:pt x="118" y="33"/>
                  </a:cubicBezTo>
                  <a:cubicBezTo>
                    <a:pt x="120" y="33"/>
                    <a:pt x="122" y="34"/>
                    <a:pt x="123" y="34"/>
                  </a:cubicBezTo>
                  <a:cubicBezTo>
                    <a:pt x="123" y="31"/>
                    <a:pt x="124" y="27"/>
                    <a:pt x="124" y="27"/>
                  </a:cubicBezTo>
                  <a:cubicBezTo>
                    <a:pt x="124" y="27"/>
                    <a:pt x="124" y="27"/>
                    <a:pt x="124" y="26"/>
                  </a:cubicBezTo>
                  <a:cubicBezTo>
                    <a:pt x="124" y="26"/>
                    <a:pt x="124" y="26"/>
                    <a:pt x="125" y="26"/>
                  </a:cubicBezTo>
                  <a:cubicBezTo>
                    <a:pt x="125" y="26"/>
                    <a:pt x="126" y="26"/>
                    <a:pt x="129" y="26"/>
                  </a:cubicBezTo>
                  <a:cubicBezTo>
                    <a:pt x="131" y="26"/>
                    <a:pt x="135" y="26"/>
                    <a:pt x="137" y="28"/>
                  </a:cubicBezTo>
                  <a:cubicBezTo>
                    <a:pt x="138" y="28"/>
                    <a:pt x="139" y="29"/>
                    <a:pt x="140" y="29"/>
                  </a:cubicBezTo>
                  <a:cubicBezTo>
                    <a:pt x="141" y="29"/>
                    <a:pt x="142" y="28"/>
                    <a:pt x="142" y="28"/>
                  </a:cubicBezTo>
                  <a:cubicBezTo>
                    <a:pt x="142" y="27"/>
                    <a:pt x="142" y="23"/>
                    <a:pt x="142" y="23"/>
                  </a:cubicBezTo>
                  <a:cubicBezTo>
                    <a:pt x="142" y="22"/>
                    <a:pt x="142" y="22"/>
                    <a:pt x="142" y="22"/>
                  </a:cubicBezTo>
                  <a:cubicBezTo>
                    <a:pt x="145" y="21"/>
                    <a:pt x="146" y="21"/>
                    <a:pt x="149" y="20"/>
                  </a:cubicBezTo>
                  <a:cubicBezTo>
                    <a:pt x="150" y="19"/>
                    <a:pt x="152" y="18"/>
                    <a:pt x="154" y="18"/>
                  </a:cubicBezTo>
                  <a:cubicBezTo>
                    <a:pt x="155" y="18"/>
                    <a:pt x="156" y="18"/>
                    <a:pt x="157" y="19"/>
                  </a:cubicBezTo>
                  <a:cubicBezTo>
                    <a:pt x="159" y="19"/>
                    <a:pt x="161" y="21"/>
                    <a:pt x="162" y="23"/>
                  </a:cubicBezTo>
                  <a:cubicBezTo>
                    <a:pt x="163" y="24"/>
                    <a:pt x="165" y="25"/>
                    <a:pt x="165" y="25"/>
                  </a:cubicBezTo>
                  <a:cubicBezTo>
                    <a:pt x="167" y="25"/>
                    <a:pt x="173" y="25"/>
                    <a:pt x="174" y="24"/>
                  </a:cubicBezTo>
                  <a:cubicBezTo>
                    <a:pt x="174" y="24"/>
                    <a:pt x="175" y="24"/>
                    <a:pt x="176" y="24"/>
                  </a:cubicBezTo>
                  <a:cubicBezTo>
                    <a:pt x="177" y="24"/>
                    <a:pt x="178" y="24"/>
                    <a:pt x="178" y="24"/>
                  </a:cubicBezTo>
                  <a:cubicBezTo>
                    <a:pt x="178" y="24"/>
                    <a:pt x="179" y="25"/>
                    <a:pt x="181" y="26"/>
                  </a:cubicBezTo>
                  <a:cubicBezTo>
                    <a:pt x="182" y="26"/>
                    <a:pt x="184" y="27"/>
                    <a:pt x="185" y="27"/>
                  </a:cubicBezTo>
                  <a:cubicBezTo>
                    <a:pt x="186" y="26"/>
                    <a:pt x="189" y="23"/>
                    <a:pt x="189" y="23"/>
                  </a:cubicBezTo>
                  <a:cubicBezTo>
                    <a:pt x="190" y="23"/>
                    <a:pt x="190" y="23"/>
                    <a:pt x="190" y="23"/>
                  </a:cubicBezTo>
                  <a:cubicBezTo>
                    <a:pt x="190" y="23"/>
                    <a:pt x="190" y="23"/>
                    <a:pt x="190" y="23"/>
                  </a:cubicBezTo>
                  <a:cubicBezTo>
                    <a:pt x="191" y="23"/>
                    <a:pt x="191" y="23"/>
                    <a:pt x="192" y="23"/>
                  </a:cubicBezTo>
                  <a:cubicBezTo>
                    <a:pt x="192" y="22"/>
                    <a:pt x="192" y="21"/>
                    <a:pt x="192" y="20"/>
                  </a:cubicBezTo>
                  <a:cubicBezTo>
                    <a:pt x="192" y="17"/>
                    <a:pt x="192" y="16"/>
                    <a:pt x="193" y="14"/>
                  </a:cubicBezTo>
                  <a:cubicBezTo>
                    <a:pt x="195" y="13"/>
                    <a:pt x="201" y="12"/>
                    <a:pt x="201" y="12"/>
                  </a:cubicBezTo>
                  <a:cubicBezTo>
                    <a:pt x="204" y="11"/>
                    <a:pt x="206" y="10"/>
                    <a:pt x="210" y="9"/>
                  </a:cubicBezTo>
                  <a:cubicBezTo>
                    <a:pt x="210" y="9"/>
                    <a:pt x="210" y="9"/>
                    <a:pt x="210" y="10"/>
                  </a:cubicBezTo>
                  <a:cubicBezTo>
                    <a:pt x="210" y="10"/>
                    <a:pt x="213" y="11"/>
                    <a:pt x="215" y="12"/>
                  </a:cubicBezTo>
                  <a:cubicBezTo>
                    <a:pt x="219" y="12"/>
                    <a:pt x="223" y="14"/>
                    <a:pt x="223" y="14"/>
                  </a:cubicBezTo>
                  <a:cubicBezTo>
                    <a:pt x="223" y="14"/>
                    <a:pt x="223" y="14"/>
                    <a:pt x="224" y="14"/>
                  </a:cubicBezTo>
                  <a:cubicBezTo>
                    <a:pt x="224" y="14"/>
                    <a:pt x="224" y="15"/>
                    <a:pt x="224" y="15"/>
                  </a:cubicBezTo>
                  <a:cubicBezTo>
                    <a:pt x="225" y="16"/>
                    <a:pt x="225" y="17"/>
                    <a:pt x="226" y="18"/>
                  </a:cubicBezTo>
                  <a:cubicBezTo>
                    <a:pt x="225" y="19"/>
                    <a:pt x="225" y="19"/>
                    <a:pt x="225" y="19"/>
                  </a:cubicBezTo>
                  <a:cubicBezTo>
                    <a:pt x="224" y="20"/>
                    <a:pt x="223" y="20"/>
                    <a:pt x="222" y="21"/>
                  </a:cubicBezTo>
                  <a:cubicBezTo>
                    <a:pt x="222" y="21"/>
                    <a:pt x="222" y="22"/>
                    <a:pt x="222" y="22"/>
                  </a:cubicBezTo>
                  <a:cubicBezTo>
                    <a:pt x="223" y="22"/>
                    <a:pt x="223" y="21"/>
                    <a:pt x="224" y="21"/>
                  </a:cubicBezTo>
                  <a:cubicBezTo>
                    <a:pt x="226" y="20"/>
                    <a:pt x="227" y="19"/>
                    <a:pt x="230" y="18"/>
                  </a:cubicBezTo>
                  <a:cubicBezTo>
                    <a:pt x="231" y="17"/>
                    <a:pt x="232" y="16"/>
                    <a:pt x="234" y="15"/>
                  </a:cubicBezTo>
                  <a:cubicBezTo>
                    <a:pt x="234" y="15"/>
                    <a:pt x="234" y="15"/>
                    <a:pt x="234" y="15"/>
                  </a:cubicBezTo>
                  <a:cubicBezTo>
                    <a:pt x="235" y="15"/>
                    <a:pt x="236" y="16"/>
                    <a:pt x="237" y="16"/>
                  </a:cubicBezTo>
                  <a:cubicBezTo>
                    <a:pt x="237" y="15"/>
                    <a:pt x="238" y="15"/>
                    <a:pt x="238" y="14"/>
                  </a:cubicBezTo>
                  <a:cubicBezTo>
                    <a:pt x="235" y="14"/>
                    <a:pt x="232" y="14"/>
                    <a:pt x="232" y="14"/>
                  </a:cubicBezTo>
                  <a:cubicBezTo>
                    <a:pt x="231" y="13"/>
                    <a:pt x="230" y="13"/>
                    <a:pt x="228" y="12"/>
                  </a:cubicBezTo>
                  <a:cubicBezTo>
                    <a:pt x="230" y="11"/>
                    <a:pt x="230" y="11"/>
                    <a:pt x="232" y="10"/>
                  </a:cubicBezTo>
                  <a:cubicBezTo>
                    <a:pt x="234" y="10"/>
                    <a:pt x="234" y="10"/>
                    <a:pt x="236" y="10"/>
                  </a:cubicBezTo>
                  <a:cubicBezTo>
                    <a:pt x="237" y="9"/>
                    <a:pt x="237" y="9"/>
                    <a:pt x="238" y="8"/>
                  </a:cubicBezTo>
                  <a:cubicBezTo>
                    <a:pt x="235" y="7"/>
                    <a:pt x="234" y="6"/>
                    <a:pt x="231" y="6"/>
                  </a:cubicBezTo>
                  <a:cubicBezTo>
                    <a:pt x="227" y="5"/>
                    <a:pt x="225" y="4"/>
                    <a:pt x="221" y="3"/>
                  </a:cubicBezTo>
                  <a:cubicBezTo>
                    <a:pt x="220" y="3"/>
                    <a:pt x="219" y="3"/>
                    <a:pt x="218" y="2"/>
                  </a:cubicBezTo>
                  <a:cubicBezTo>
                    <a:pt x="216" y="4"/>
                    <a:pt x="215" y="5"/>
                    <a:pt x="213" y="7"/>
                  </a:cubicBezTo>
                  <a:cubicBezTo>
                    <a:pt x="212" y="5"/>
                    <a:pt x="212" y="4"/>
                    <a:pt x="212" y="3"/>
                  </a:cubicBezTo>
                  <a:cubicBezTo>
                    <a:pt x="212" y="2"/>
                    <a:pt x="213" y="2"/>
                    <a:pt x="213" y="1"/>
                  </a:cubicBezTo>
                  <a:cubicBezTo>
                    <a:pt x="210" y="1"/>
                    <a:pt x="208" y="1"/>
                    <a:pt x="204" y="1"/>
                  </a:cubicBezTo>
                  <a:cubicBezTo>
                    <a:pt x="204" y="1"/>
                    <a:pt x="203" y="5"/>
                    <a:pt x="202" y="6"/>
                  </a:cubicBezTo>
                  <a:cubicBezTo>
                    <a:pt x="200" y="7"/>
                    <a:pt x="198" y="8"/>
                    <a:pt x="198" y="7"/>
                  </a:cubicBezTo>
                  <a:cubicBezTo>
                    <a:pt x="198" y="5"/>
                    <a:pt x="199" y="2"/>
                    <a:pt x="199" y="2"/>
                  </a:cubicBezTo>
                  <a:cubicBezTo>
                    <a:pt x="197" y="3"/>
                    <a:pt x="196" y="3"/>
                    <a:pt x="194" y="4"/>
                  </a:cubicBezTo>
                  <a:cubicBezTo>
                    <a:pt x="191" y="7"/>
                    <a:pt x="189" y="9"/>
                    <a:pt x="186" y="12"/>
                  </a:cubicBezTo>
                  <a:cubicBezTo>
                    <a:pt x="186" y="12"/>
                    <a:pt x="185" y="9"/>
                    <a:pt x="185" y="8"/>
                  </a:cubicBezTo>
                  <a:cubicBezTo>
                    <a:pt x="186" y="7"/>
                    <a:pt x="191" y="3"/>
                    <a:pt x="191" y="3"/>
                  </a:cubicBezTo>
                  <a:cubicBezTo>
                    <a:pt x="192" y="2"/>
                    <a:pt x="192" y="1"/>
                    <a:pt x="193" y="0"/>
                  </a:cubicBezTo>
                  <a:cubicBezTo>
                    <a:pt x="191" y="0"/>
                    <a:pt x="190" y="0"/>
                    <a:pt x="188" y="0"/>
                  </a:cubicBezTo>
                  <a:cubicBezTo>
                    <a:pt x="187" y="1"/>
                    <a:pt x="187" y="1"/>
                    <a:pt x="186" y="2"/>
                  </a:cubicBezTo>
                  <a:cubicBezTo>
                    <a:pt x="185" y="2"/>
                    <a:pt x="184" y="2"/>
                    <a:pt x="183" y="1"/>
                  </a:cubicBezTo>
                  <a:cubicBezTo>
                    <a:pt x="182" y="1"/>
                    <a:pt x="181" y="0"/>
                    <a:pt x="179" y="0"/>
                  </a:cubicBezTo>
                  <a:cubicBezTo>
                    <a:pt x="178" y="1"/>
                    <a:pt x="178" y="2"/>
                    <a:pt x="178" y="4"/>
                  </a:cubicBezTo>
                  <a:cubicBezTo>
                    <a:pt x="177" y="6"/>
                    <a:pt x="176" y="7"/>
                    <a:pt x="175" y="8"/>
                  </a:cubicBezTo>
                  <a:cubicBezTo>
                    <a:pt x="174" y="9"/>
                    <a:pt x="173" y="10"/>
                    <a:pt x="171" y="11"/>
                  </a:cubicBezTo>
                  <a:cubicBezTo>
                    <a:pt x="171" y="10"/>
                    <a:pt x="171" y="9"/>
                    <a:pt x="171" y="8"/>
                  </a:cubicBezTo>
                  <a:cubicBezTo>
                    <a:pt x="172" y="7"/>
                    <a:pt x="173" y="7"/>
                    <a:pt x="175" y="6"/>
                  </a:cubicBezTo>
                  <a:cubicBezTo>
                    <a:pt x="174" y="5"/>
                    <a:pt x="173" y="5"/>
                    <a:pt x="172" y="5"/>
                  </a:cubicBezTo>
                  <a:cubicBezTo>
                    <a:pt x="170" y="5"/>
                    <a:pt x="170" y="5"/>
                    <a:pt x="168" y="6"/>
                  </a:cubicBezTo>
                  <a:cubicBezTo>
                    <a:pt x="169" y="5"/>
                    <a:pt x="170" y="4"/>
                    <a:pt x="171" y="3"/>
                  </a:cubicBezTo>
                  <a:cubicBezTo>
                    <a:pt x="169" y="3"/>
                    <a:pt x="168" y="3"/>
                    <a:pt x="166" y="4"/>
                  </a:cubicBezTo>
                  <a:cubicBezTo>
                    <a:pt x="163" y="4"/>
                    <a:pt x="162" y="4"/>
                    <a:pt x="160" y="4"/>
                  </a:cubicBezTo>
                  <a:cubicBezTo>
                    <a:pt x="158" y="5"/>
                    <a:pt x="158" y="5"/>
                    <a:pt x="156" y="6"/>
                  </a:cubicBezTo>
                  <a:cubicBezTo>
                    <a:pt x="158" y="6"/>
                    <a:pt x="159" y="6"/>
                    <a:pt x="161" y="6"/>
                  </a:cubicBezTo>
                  <a:cubicBezTo>
                    <a:pt x="161" y="6"/>
                    <a:pt x="161" y="9"/>
                    <a:pt x="160" y="9"/>
                  </a:cubicBezTo>
                  <a:cubicBezTo>
                    <a:pt x="159" y="9"/>
                    <a:pt x="155" y="8"/>
                    <a:pt x="155" y="8"/>
                  </a:cubicBezTo>
                  <a:cubicBezTo>
                    <a:pt x="153" y="9"/>
                    <a:pt x="152" y="9"/>
                    <a:pt x="151" y="9"/>
                  </a:cubicBezTo>
                  <a:cubicBezTo>
                    <a:pt x="150" y="11"/>
                    <a:pt x="150" y="11"/>
                    <a:pt x="150" y="13"/>
                  </a:cubicBezTo>
                  <a:cubicBezTo>
                    <a:pt x="149" y="12"/>
                    <a:pt x="148" y="12"/>
                    <a:pt x="147" y="11"/>
                  </a:cubicBezTo>
                  <a:cubicBezTo>
                    <a:pt x="147" y="10"/>
                    <a:pt x="147" y="10"/>
                    <a:pt x="146" y="9"/>
                  </a:cubicBezTo>
                  <a:cubicBezTo>
                    <a:pt x="145" y="10"/>
                    <a:pt x="144" y="10"/>
                    <a:pt x="142" y="11"/>
                  </a:cubicBezTo>
                  <a:cubicBezTo>
                    <a:pt x="142" y="12"/>
                    <a:pt x="142" y="12"/>
                    <a:pt x="141" y="13"/>
                  </a:cubicBezTo>
                  <a:cubicBezTo>
                    <a:pt x="141" y="13"/>
                    <a:pt x="137" y="17"/>
                    <a:pt x="137" y="16"/>
                  </a:cubicBezTo>
                  <a:cubicBezTo>
                    <a:pt x="136" y="14"/>
                    <a:pt x="139" y="11"/>
                    <a:pt x="139" y="11"/>
                  </a:cubicBezTo>
                  <a:cubicBezTo>
                    <a:pt x="139" y="11"/>
                    <a:pt x="138" y="10"/>
                    <a:pt x="138" y="10"/>
                  </a:cubicBezTo>
                  <a:cubicBezTo>
                    <a:pt x="136" y="10"/>
                    <a:pt x="136" y="10"/>
                    <a:pt x="134" y="11"/>
                  </a:cubicBezTo>
                  <a:cubicBezTo>
                    <a:pt x="133" y="10"/>
                    <a:pt x="133" y="10"/>
                    <a:pt x="132" y="9"/>
                  </a:cubicBezTo>
                  <a:cubicBezTo>
                    <a:pt x="131" y="10"/>
                    <a:pt x="131" y="10"/>
                    <a:pt x="130" y="11"/>
                  </a:cubicBezTo>
                  <a:cubicBezTo>
                    <a:pt x="129" y="11"/>
                    <a:pt x="128" y="11"/>
                    <a:pt x="127" y="11"/>
                  </a:cubicBezTo>
                  <a:cubicBezTo>
                    <a:pt x="127" y="12"/>
                    <a:pt x="127" y="13"/>
                    <a:pt x="127" y="14"/>
                  </a:cubicBezTo>
                  <a:cubicBezTo>
                    <a:pt x="126" y="15"/>
                    <a:pt x="126" y="15"/>
                    <a:pt x="125" y="16"/>
                  </a:cubicBezTo>
                  <a:cubicBezTo>
                    <a:pt x="125" y="16"/>
                    <a:pt x="123" y="19"/>
                    <a:pt x="122" y="18"/>
                  </a:cubicBezTo>
                  <a:cubicBezTo>
                    <a:pt x="120" y="17"/>
                    <a:pt x="120" y="15"/>
                    <a:pt x="118" y="16"/>
                  </a:cubicBezTo>
                  <a:cubicBezTo>
                    <a:pt x="116" y="18"/>
                    <a:pt x="113" y="19"/>
                    <a:pt x="113" y="19"/>
                  </a:cubicBezTo>
                  <a:cubicBezTo>
                    <a:pt x="113" y="20"/>
                    <a:pt x="113" y="21"/>
                    <a:pt x="114" y="22"/>
                  </a:cubicBezTo>
                  <a:cubicBezTo>
                    <a:pt x="115" y="21"/>
                    <a:pt x="115" y="21"/>
                    <a:pt x="117" y="21"/>
                  </a:cubicBezTo>
                  <a:cubicBezTo>
                    <a:pt x="117" y="20"/>
                    <a:pt x="118" y="20"/>
                    <a:pt x="119" y="20"/>
                  </a:cubicBezTo>
                  <a:cubicBezTo>
                    <a:pt x="119" y="21"/>
                    <a:pt x="118" y="21"/>
                    <a:pt x="118" y="23"/>
                  </a:cubicBezTo>
                  <a:cubicBezTo>
                    <a:pt x="118" y="23"/>
                    <a:pt x="118" y="24"/>
                    <a:pt x="118" y="25"/>
                  </a:cubicBezTo>
                  <a:cubicBezTo>
                    <a:pt x="117" y="24"/>
                    <a:pt x="116" y="24"/>
                    <a:pt x="115" y="23"/>
                  </a:cubicBezTo>
                  <a:cubicBezTo>
                    <a:pt x="114" y="24"/>
                    <a:pt x="113" y="25"/>
                    <a:pt x="111" y="26"/>
                  </a:cubicBezTo>
                  <a:cubicBezTo>
                    <a:pt x="111" y="25"/>
                    <a:pt x="111" y="25"/>
                    <a:pt x="110" y="24"/>
                  </a:cubicBezTo>
                  <a:cubicBezTo>
                    <a:pt x="109" y="24"/>
                    <a:pt x="108" y="24"/>
                    <a:pt x="106" y="24"/>
                  </a:cubicBezTo>
                  <a:cubicBezTo>
                    <a:pt x="105" y="24"/>
                    <a:pt x="105" y="25"/>
                    <a:pt x="103" y="25"/>
                  </a:cubicBezTo>
                  <a:cubicBezTo>
                    <a:pt x="103" y="25"/>
                    <a:pt x="104" y="23"/>
                    <a:pt x="105" y="22"/>
                  </a:cubicBezTo>
                  <a:cubicBezTo>
                    <a:pt x="105" y="21"/>
                    <a:pt x="104" y="19"/>
                    <a:pt x="103" y="20"/>
                  </a:cubicBezTo>
                  <a:cubicBezTo>
                    <a:pt x="103" y="20"/>
                    <a:pt x="99" y="23"/>
                    <a:pt x="99" y="23"/>
                  </a:cubicBezTo>
                  <a:cubicBezTo>
                    <a:pt x="99" y="23"/>
                    <a:pt x="98" y="24"/>
                    <a:pt x="98" y="24"/>
                  </a:cubicBezTo>
                  <a:cubicBezTo>
                    <a:pt x="97" y="24"/>
                    <a:pt x="97" y="23"/>
                    <a:pt x="97" y="23"/>
                  </a:cubicBezTo>
                  <a:cubicBezTo>
                    <a:pt x="94" y="24"/>
                    <a:pt x="92" y="24"/>
                    <a:pt x="90" y="25"/>
                  </a:cubicBezTo>
                  <a:cubicBezTo>
                    <a:pt x="90" y="25"/>
                    <a:pt x="92" y="27"/>
                    <a:pt x="91" y="28"/>
                  </a:cubicBezTo>
                  <a:cubicBezTo>
                    <a:pt x="90" y="29"/>
                    <a:pt x="85" y="30"/>
                    <a:pt x="85" y="30"/>
                  </a:cubicBezTo>
                  <a:cubicBezTo>
                    <a:pt x="82" y="32"/>
                    <a:pt x="80" y="33"/>
                    <a:pt x="77" y="35"/>
                  </a:cubicBezTo>
                  <a:cubicBezTo>
                    <a:pt x="77" y="35"/>
                    <a:pt x="81" y="35"/>
                    <a:pt x="84" y="33"/>
                  </a:cubicBezTo>
                  <a:cubicBezTo>
                    <a:pt x="87" y="32"/>
                    <a:pt x="89" y="34"/>
                    <a:pt x="91" y="33"/>
                  </a:cubicBezTo>
                  <a:cubicBezTo>
                    <a:pt x="93" y="32"/>
                    <a:pt x="97" y="31"/>
                    <a:pt x="97" y="31"/>
                  </a:cubicBezTo>
                  <a:cubicBezTo>
                    <a:pt x="99" y="31"/>
                    <a:pt x="100" y="30"/>
                    <a:pt x="101" y="30"/>
                  </a:cubicBezTo>
                  <a:cubicBezTo>
                    <a:pt x="101" y="30"/>
                    <a:pt x="106" y="28"/>
                    <a:pt x="107" y="30"/>
                  </a:cubicBezTo>
                  <a:cubicBezTo>
                    <a:pt x="107" y="31"/>
                    <a:pt x="104" y="32"/>
                    <a:pt x="104" y="32"/>
                  </a:cubicBezTo>
                  <a:cubicBezTo>
                    <a:pt x="102" y="33"/>
                    <a:pt x="100" y="33"/>
                    <a:pt x="98" y="33"/>
                  </a:cubicBezTo>
                  <a:cubicBezTo>
                    <a:pt x="97" y="34"/>
                    <a:pt x="97" y="34"/>
                    <a:pt x="96" y="34"/>
                  </a:cubicBezTo>
                  <a:cubicBezTo>
                    <a:pt x="95" y="35"/>
                    <a:pt x="95" y="35"/>
                    <a:pt x="94" y="36"/>
                  </a:cubicBezTo>
                  <a:cubicBezTo>
                    <a:pt x="94" y="38"/>
                    <a:pt x="94" y="38"/>
                    <a:pt x="94" y="39"/>
                  </a:cubicBezTo>
                  <a:cubicBezTo>
                    <a:pt x="94" y="39"/>
                    <a:pt x="90" y="42"/>
                    <a:pt x="88" y="43"/>
                  </a:cubicBezTo>
                  <a:cubicBezTo>
                    <a:pt x="87" y="44"/>
                    <a:pt x="80" y="49"/>
                    <a:pt x="80" y="49"/>
                  </a:cubicBezTo>
                  <a:cubicBezTo>
                    <a:pt x="79" y="51"/>
                    <a:pt x="79" y="51"/>
                    <a:pt x="78" y="53"/>
                  </a:cubicBezTo>
                  <a:cubicBezTo>
                    <a:pt x="77" y="54"/>
                    <a:pt x="77" y="54"/>
                    <a:pt x="76" y="55"/>
                  </a:cubicBezTo>
                  <a:cubicBezTo>
                    <a:pt x="75" y="55"/>
                    <a:pt x="75" y="54"/>
                    <a:pt x="74" y="54"/>
                  </a:cubicBezTo>
                  <a:cubicBezTo>
                    <a:pt x="73" y="55"/>
                    <a:pt x="73" y="55"/>
                    <a:pt x="72" y="56"/>
                  </a:cubicBezTo>
                  <a:cubicBezTo>
                    <a:pt x="72" y="57"/>
                    <a:pt x="72" y="58"/>
                    <a:pt x="71" y="60"/>
                  </a:cubicBezTo>
                  <a:cubicBezTo>
                    <a:pt x="71" y="62"/>
                    <a:pt x="71" y="63"/>
                    <a:pt x="71" y="64"/>
                  </a:cubicBezTo>
                  <a:cubicBezTo>
                    <a:pt x="69" y="65"/>
                    <a:pt x="68" y="66"/>
                    <a:pt x="65" y="66"/>
                  </a:cubicBezTo>
                  <a:cubicBezTo>
                    <a:pt x="65" y="67"/>
                    <a:pt x="65" y="68"/>
                    <a:pt x="65" y="68"/>
                  </a:cubicBezTo>
                  <a:cubicBezTo>
                    <a:pt x="62" y="68"/>
                    <a:pt x="61" y="68"/>
                    <a:pt x="58" y="68"/>
                  </a:cubicBezTo>
                  <a:cubicBezTo>
                    <a:pt x="59" y="69"/>
                    <a:pt x="60" y="70"/>
                    <a:pt x="61" y="71"/>
                  </a:cubicBezTo>
                  <a:cubicBezTo>
                    <a:pt x="61" y="71"/>
                    <a:pt x="61" y="72"/>
                    <a:pt x="60" y="72"/>
                  </a:cubicBezTo>
                  <a:cubicBezTo>
                    <a:pt x="59" y="72"/>
                    <a:pt x="59" y="72"/>
                    <a:pt x="58" y="73"/>
                  </a:cubicBezTo>
                  <a:cubicBezTo>
                    <a:pt x="56" y="74"/>
                    <a:pt x="55" y="74"/>
                    <a:pt x="54" y="75"/>
                  </a:cubicBezTo>
                  <a:cubicBezTo>
                    <a:pt x="53" y="77"/>
                    <a:pt x="52" y="77"/>
                    <a:pt x="51" y="78"/>
                  </a:cubicBezTo>
                  <a:cubicBezTo>
                    <a:pt x="50" y="79"/>
                    <a:pt x="50" y="80"/>
                    <a:pt x="50" y="81"/>
                  </a:cubicBezTo>
                  <a:cubicBezTo>
                    <a:pt x="48" y="81"/>
                    <a:pt x="47" y="81"/>
                    <a:pt x="45" y="81"/>
                  </a:cubicBezTo>
                  <a:cubicBezTo>
                    <a:pt x="45" y="83"/>
                    <a:pt x="45" y="83"/>
                    <a:pt x="45" y="85"/>
                  </a:cubicBezTo>
                  <a:cubicBezTo>
                    <a:pt x="44" y="85"/>
                    <a:pt x="43" y="86"/>
                    <a:pt x="42" y="87"/>
                  </a:cubicBezTo>
                  <a:cubicBezTo>
                    <a:pt x="41" y="85"/>
                    <a:pt x="41" y="85"/>
                    <a:pt x="41" y="83"/>
                  </a:cubicBezTo>
                  <a:cubicBezTo>
                    <a:pt x="39" y="83"/>
                    <a:pt x="39" y="82"/>
                    <a:pt x="37" y="82"/>
                  </a:cubicBezTo>
                  <a:cubicBezTo>
                    <a:pt x="36" y="82"/>
                    <a:pt x="35" y="82"/>
                    <a:pt x="34" y="82"/>
                  </a:cubicBezTo>
                  <a:cubicBezTo>
                    <a:pt x="34" y="83"/>
                    <a:pt x="34" y="84"/>
                    <a:pt x="34" y="85"/>
                  </a:cubicBezTo>
                  <a:cubicBezTo>
                    <a:pt x="36" y="86"/>
                    <a:pt x="37" y="87"/>
                    <a:pt x="38" y="88"/>
                  </a:cubicBezTo>
                  <a:cubicBezTo>
                    <a:pt x="36" y="88"/>
                    <a:pt x="35" y="89"/>
                    <a:pt x="33" y="89"/>
                  </a:cubicBezTo>
                  <a:cubicBezTo>
                    <a:pt x="33" y="87"/>
                    <a:pt x="32" y="86"/>
                    <a:pt x="32" y="85"/>
                  </a:cubicBezTo>
                  <a:cubicBezTo>
                    <a:pt x="31" y="86"/>
                    <a:pt x="30" y="86"/>
                    <a:pt x="29" y="87"/>
                  </a:cubicBezTo>
                  <a:cubicBezTo>
                    <a:pt x="30" y="88"/>
                    <a:pt x="30" y="89"/>
                    <a:pt x="31" y="90"/>
                  </a:cubicBezTo>
                  <a:cubicBezTo>
                    <a:pt x="29" y="89"/>
                    <a:pt x="28" y="89"/>
                    <a:pt x="27" y="88"/>
                  </a:cubicBezTo>
                  <a:cubicBezTo>
                    <a:pt x="26" y="89"/>
                    <a:pt x="26" y="90"/>
                    <a:pt x="26" y="91"/>
                  </a:cubicBezTo>
                  <a:cubicBezTo>
                    <a:pt x="27" y="91"/>
                    <a:pt x="28" y="92"/>
                    <a:pt x="29" y="92"/>
                  </a:cubicBezTo>
                  <a:cubicBezTo>
                    <a:pt x="29" y="93"/>
                    <a:pt x="29" y="93"/>
                    <a:pt x="28" y="94"/>
                  </a:cubicBezTo>
                  <a:cubicBezTo>
                    <a:pt x="26" y="93"/>
                    <a:pt x="25" y="93"/>
                    <a:pt x="23" y="93"/>
                  </a:cubicBezTo>
                  <a:cubicBezTo>
                    <a:pt x="23" y="92"/>
                    <a:pt x="22" y="91"/>
                    <a:pt x="22" y="90"/>
                  </a:cubicBezTo>
                  <a:cubicBezTo>
                    <a:pt x="20" y="91"/>
                    <a:pt x="19" y="92"/>
                    <a:pt x="18" y="93"/>
                  </a:cubicBezTo>
                  <a:cubicBezTo>
                    <a:pt x="17" y="94"/>
                    <a:pt x="16" y="95"/>
                    <a:pt x="15" y="96"/>
                  </a:cubicBezTo>
                  <a:cubicBezTo>
                    <a:pt x="14" y="97"/>
                    <a:pt x="14" y="97"/>
                    <a:pt x="13" y="98"/>
                  </a:cubicBezTo>
                  <a:cubicBezTo>
                    <a:pt x="15" y="99"/>
                    <a:pt x="15" y="99"/>
                    <a:pt x="16" y="100"/>
                  </a:cubicBezTo>
                  <a:cubicBezTo>
                    <a:pt x="15" y="100"/>
                    <a:pt x="15" y="100"/>
                    <a:pt x="14" y="100"/>
                  </a:cubicBezTo>
                  <a:cubicBezTo>
                    <a:pt x="13" y="99"/>
                    <a:pt x="12" y="99"/>
                    <a:pt x="11" y="98"/>
                  </a:cubicBezTo>
                  <a:cubicBezTo>
                    <a:pt x="9" y="99"/>
                    <a:pt x="8" y="100"/>
                    <a:pt x="6" y="101"/>
                  </a:cubicBezTo>
                  <a:cubicBezTo>
                    <a:pt x="6" y="101"/>
                    <a:pt x="1" y="99"/>
                    <a:pt x="2" y="99"/>
                  </a:cubicBezTo>
                  <a:cubicBezTo>
                    <a:pt x="3" y="100"/>
                    <a:pt x="0" y="106"/>
                    <a:pt x="0" y="106"/>
                  </a:cubicBezTo>
                  <a:cubicBezTo>
                    <a:pt x="2" y="106"/>
                    <a:pt x="2" y="106"/>
                    <a:pt x="3" y="105"/>
                  </a:cubicBezTo>
                  <a:close/>
                </a:path>
              </a:pathLst>
            </a:custGeom>
            <a:solidFill>
              <a:srgbClr val="A7B3B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65" name="Freeform 60">
              <a:extLst>
                <a:ext uri="{FF2B5EF4-FFF2-40B4-BE49-F238E27FC236}">
                  <a16:creationId xmlns:a16="http://schemas.microsoft.com/office/drawing/2014/main" id="{68A02639-12E0-4E95-A239-46E8180F08AA}"/>
                </a:ext>
              </a:extLst>
            </p:cNvPr>
            <p:cNvSpPr>
              <a:spLocks/>
            </p:cNvSpPr>
            <p:nvPr/>
          </p:nvSpPr>
          <p:spPr bwMode="auto">
            <a:xfrm>
              <a:off x="1358" y="1665"/>
              <a:ext cx="124" cy="131"/>
            </a:xfrm>
            <a:custGeom>
              <a:avLst/>
              <a:gdLst>
                <a:gd name="T0" fmla="*/ 12 w 32"/>
                <a:gd name="T1" fmla="*/ 8 h 34"/>
                <a:gd name="T2" fmla="*/ 7 w 32"/>
                <a:gd name="T3" fmla="*/ 8 h 34"/>
                <a:gd name="T4" fmla="*/ 2 w 32"/>
                <a:gd name="T5" fmla="*/ 14 h 34"/>
                <a:gd name="T6" fmla="*/ 1 w 32"/>
                <a:gd name="T7" fmla="*/ 20 h 34"/>
                <a:gd name="T8" fmla="*/ 2 w 32"/>
                <a:gd name="T9" fmla="*/ 25 h 34"/>
                <a:gd name="T10" fmla="*/ 5 w 32"/>
                <a:gd name="T11" fmla="*/ 28 h 34"/>
                <a:gd name="T12" fmla="*/ 6 w 32"/>
                <a:gd name="T13" fmla="*/ 30 h 34"/>
                <a:gd name="T14" fmla="*/ 5 w 32"/>
                <a:gd name="T15" fmla="*/ 33 h 34"/>
                <a:gd name="T16" fmla="*/ 7 w 32"/>
                <a:gd name="T17" fmla="*/ 33 h 34"/>
                <a:gd name="T18" fmla="*/ 12 w 32"/>
                <a:gd name="T19" fmla="*/ 33 h 34"/>
                <a:gd name="T20" fmla="*/ 19 w 32"/>
                <a:gd name="T21" fmla="*/ 34 h 34"/>
                <a:gd name="T22" fmla="*/ 19 w 32"/>
                <a:gd name="T23" fmla="*/ 34 h 34"/>
                <a:gd name="T24" fmla="*/ 16 w 32"/>
                <a:gd name="T25" fmla="*/ 29 h 34"/>
                <a:gd name="T26" fmla="*/ 20 w 32"/>
                <a:gd name="T27" fmla="*/ 24 h 34"/>
                <a:gd name="T28" fmla="*/ 26 w 32"/>
                <a:gd name="T29" fmla="*/ 20 h 34"/>
                <a:gd name="T30" fmla="*/ 28 w 32"/>
                <a:gd name="T31" fmla="*/ 18 h 34"/>
                <a:gd name="T32" fmla="*/ 32 w 32"/>
                <a:gd name="T33" fmla="*/ 14 h 34"/>
                <a:gd name="T34" fmla="*/ 27 w 32"/>
                <a:gd name="T35" fmla="*/ 14 h 34"/>
                <a:gd name="T36" fmla="*/ 25 w 32"/>
                <a:gd name="T37" fmla="*/ 11 h 34"/>
                <a:gd name="T38" fmla="*/ 27 w 32"/>
                <a:gd name="T39" fmla="*/ 6 h 34"/>
                <a:gd name="T40" fmla="*/ 26 w 32"/>
                <a:gd name="T41" fmla="*/ 0 h 34"/>
                <a:gd name="T42" fmla="*/ 22 w 32"/>
                <a:gd name="T43" fmla="*/ 1 h 34"/>
                <a:gd name="T44" fmla="*/ 18 w 32"/>
                <a:gd name="T45" fmla="*/ 5 h 34"/>
                <a:gd name="T46" fmla="*/ 14 w 32"/>
                <a:gd name="T47" fmla="*/ 7 h 34"/>
                <a:gd name="T48" fmla="*/ 13 w 32"/>
                <a:gd name="T49" fmla="*/ 9 h 34"/>
                <a:gd name="T50" fmla="*/ 12 w 32"/>
                <a:gd name="T51" fmla="*/ 11 h 34"/>
                <a:gd name="T52" fmla="*/ 10 w 32"/>
                <a:gd name="T53" fmla="*/ 10 h 34"/>
                <a:gd name="T54" fmla="*/ 12 w 32"/>
                <a:gd name="T55" fmla="*/ 8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32" h="34">
                  <a:moveTo>
                    <a:pt x="12" y="8"/>
                  </a:moveTo>
                  <a:cubicBezTo>
                    <a:pt x="12" y="8"/>
                    <a:pt x="8" y="7"/>
                    <a:pt x="7" y="8"/>
                  </a:cubicBezTo>
                  <a:cubicBezTo>
                    <a:pt x="7" y="9"/>
                    <a:pt x="2" y="13"/>
                    <a:pt x="2" y="14"/>
                  </a:cubicBezTo>
                  <a:cubicBezTo>
                    <a:pt x="2" y="15"/>
                    <a:pt x="0" y="19"/>
                    <a:pt x="1" y="20"/>
                  </a:cubicBezTo>
                  <a:cubicBezTo>
                    <a:pt x="1" y="22"/>
                    <a:pt x="2" y="23"/>
                    <a:pt x="2" y="25"/>
                  </a:cubicBezTo>
                  <a:cubicBezTo>
                    <a:pt x="2" y="26"/>
                    <a:pt x="5" y="28"/>
                    <a:pt x="5" y="28"/>
                  </a:cubicBezTo>
                  <a:cubicBezTo>
                    <a:pt x="5" y="29"/>
                    <a:pt x="5" y="29"/>
                    <a:pt x="6" y="30"/>
                  </a:cubicBezTo>
                  <a:cubicBezTo>
                    <a:pt x="6" y="31"/>
                    <a:pt x="5" y="32"/>
                    <a:pt x="5" y="33"/>
                  </a:cubicBezTo>
                  <a:cubicBezTo>
                    <a:pt x="6" y="33"/>
                    <a:pt x="6" y="33"/>
                    <a:pt x="7" y="33"/>
                  </a:cubicBezTo>
                  <a:cubicBezTo>
                    <a:pt x="9" y="33"/>
                    <a:pt x="10" y="33"/>
                    <a:pt x="12" y="33"/>
                  </a:cubicBezTo>
                  <a:cubicBezTo>
                    <a:pt x="15" y="33"/>
                    <a:pt x="17" y="34"/>
                    <a:pt x="19" y="34"/>
                  </a:cubicBezTo>
                  <a:cubicBezTo>
                    <a:pt x="19" y="34"/>
                    <a:pt x="19" y="34"/>
                    <a:pt x="19" y="34"/>
                  </a:cubicBezTo>
                  <a:cubicBezTo>
                    <a:pt x="19" y="34"/>
                    <a:pt x="15" y="31"/>
                    <a:pt x="16" y="29"/>
                  </a:cubicBezTo>
                  <a:cubicBezTo>
                    <a:pt x="17" y="28"/>
                    <a:pt x="17" y="26"/>
                    <a:pt x="20" y="24"/>
                  </a:cubicBezTo>
                  <a:cubicBezTo>
                    <a:pt x="22" y="23"/>
                    <a:pt x="25" y="21"/>
                    <a:pt x="26" y="20"/>
                  </a:cubicBezTo>
                  <a:cubicBezTo>
                    <a:pt x="26" y="19"/>
                    <a:pt x="27" y="18"/>
                    <a:pt x="28" y="18"/>
                  </a:cubicBezTo>
                  <a:cubicBezTo>
                    <a:pt x="29" y="17"/>
                    <a:pt x="32" y="14"/>
                    <a:pt x="32" y="14"/>
                  </a:cubicBezTo>
                  <a:cubicBezTo>
                    <a:pt x="30" y="14"/>
                    <a:pt x="29" y="14"/>
                    <a:pt x="27" y="14"/>
                  </a:cubicBezTo>
                  <a:cubicBezTo>
                    <a:pt x="27" y="14"/>
                    <a:pt x="24" y="12"/>
                    <a:pt x="25" y="11"/>
                  </a:cubicBezTo>
                  <a:cubicBezTo>
                    <a:pt x="25" y="10"/>
                    <a:pt x="27" y="9"/>
                    <a:pt x="27" y="6"/>
                  </a:cubicBezTo>
                  <a:cubicBezTo>
                    <a:pt x="27" y="4"/>
                    <a:pt x="26" y="0"/>
                    <a:pt x="26" y="0"/>
                  </a:cubicBezTo>
                  <a:cubicBezTo>
                    <a:pt x="24" y="0"/>
                    <a:pt x="23" y="0"/>
                    <a:pt x="22" y="1"/>
                  </a:cubicBezTo>
                  <a:cubicBezTo>
                    <a:pt x="22" y="1"/>
                    <a:pt x="19" y="5"/>
                    <a:pt x="18" y="5"/>
                  </a:cubicBezTo>
                  <a:cubicBezTo>
                    <a:pt x="16" y="6"/>
                    <a:pt x="14" y="7"/>
                    <a:pt x="14" y="7"/>
                  </a:cubicBezTo>
                  <a:cubicBezTo>
                    <a:pt x="14" y="8"/>
                    <a:pt x="13" y="8"/>
                    <a:pt x="13" y="9"/>
                  </a:cubicBezTo>
                  <a:cubicBezTo>
                    <a:pt x="13" y="10"/>
                    <a:pt x="12" y="10"/>
                    <a:pt x="12" y="11"/>
                  </a:cubicBezTo>
                  <a:cubicBezTo>
                    <a:pt x="12" y="11"/>
                    <a:pt x="10" y="11"/>
                    <a:pt x="10" y="10"/>
                  </a:cubicBezTo>
                  <a:cubicBezTo>
                    <a:pt x="11" y="10"/>
                    <a:pt x="12" y="8"/>
                    <a:pt x="12" y="8"/>
                  </a:cubicBezTo>
                  <a:close/>
                </a:path>
              </a:pathLst>
            </a:custGeom>
            <a:solidFill>
              <a:srgbClr val="A7B3B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66" name="Freeform 61">
              <a:extLst>
                <a:ext uri="{FF2B5EF4-FFF2-40B4-BE49-F238E27FC236}">
                  <a16:creationId xmlns:a16="http://schemas.microsoft.com/office/drawing/2014/main" id="{599318A5-49BC-42E2-89E0-55AC673DFD3B}"/>
                </a:ext>
              </a:extLst>
            </p:cNvPr>
            <p:cNvSpPr>
              <a:spLocks/>
            </p:cNvSpPr>
            <p:nvPr/>
          </p:nvSpPr>
          <p:spPr bwMode="auto">
            <a:xfrm>
              <a:off x="1621" y="1773"/>
              <a:ext cx="23" cy="23"/>
            </a:xfrm>
            <a:custGeom>
              <a:avLst/>
              <a:gdLst>
                <a:gd name="T0" fmla="*/ 5 w 6"/>
                <a:gd name="T1" fmla="*/ 6 h 6"/>
                <a:gd name="T2" fmla="*/ 6 w 6"/>
                <a:gd name="T3" fmla="*/ 4 h 6"/>
                <a:gd name="T4" fmla="*/ 3 w 6"/>
                <a:gd name="T5" fmla="*/ 1 h 6"/>
                <a:gd name="T6" fmla="*/ 1 w 6"/>
                <a:gd name="T7" fmla="*/ 3 h 6"/>
                <a:gd name="T8" fmla="*/ 5 w 6"/>
                <a:gd name="T9" fmla="*/ 6 h 6"/>
              </a:gdLst>
              <a:ahLst/>
              <a:cxnLst>
                <a:cxn ang="0">
                  <a:pos x="T0" y="T1"/>
                </a:cxn>
                <a:cxn ang="0">
                  <a:pos x="T2" y="T3"/>
                </a:cxn>
                <a:cxn ang="0">
                  <a:pos x="T4" y="T5"/>
                </a:cxn>
                <a:cxn ang="0">
                  <a:pos x="T6" y="T7"/>
                </a:cxn>
                <a:cxn ang="0">
                  <a:pos x="T8" y="T9"/>
                </a:cxn>
              </a:cxnLst>
              <a:rect l="0" t="0" r="r" b="b"/>
              <a:pathLst>
                <a:path w="6" h="6">
                  <a:moveTo>
                    <a:pt x="5" y="6"/>
                  </a:moveTo>
                  <a:cubicBezTo>
                    <a:pt x="5" y="5"/>
                    <a:pt x="6" y="5"/>
                    <a:pt x="6" y="4"/>
                  </a:cubicBezTo>
                  <a:cubicBezTo>
                    <a:pt x="6" y="4"/>
                    <a:pt x="5" y="0"/>
                    <a:pt x="3" y="1"/>
                  </a:cubicBezTo>
                  <a:cubicBezTo>
                    <a:pt x="2" y="2"/>
                    <a:pt x="0" y="2"/>
                    <a:pt x="1" y="3"/>
                  </a:cubicBezTo>
                  <a:cubicBezTo>
                    <a:pt x="2" y="5"/>
                    <a:pt x="5" y="6"/>
                    <a:pt x="5" y="6"/>
                  </a:cubicBezTo>
                  <a:close/>
                </a:path>
              </a:pathLst>
            </a:custGeom>
            <a:solidFill>
              <a:srgbClr val="A7B3B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67" name="Freeform 62">
              <a:extLst>
                <a:ext uri="{FF2B5EF4-FFF2-40B4-BE49-F238E27FC236}">
                  <a16:creationId xmlns:a16="http://schemas.microsoft.com/office/drawing/2014/main" id="{0FCF9760-15A1-4FB9-BC7D-12C4E54CE0F0}"/>
                </a:ext>
              </a:extLst>
            </p:cNvPr>
            <p:cNvSpPr>
              <a:spLocks/>
            </p:cNvSpPr>
            <p:nvPr/>
          </p:nvSpPr>
          <p:spPr bwMode="auto">
            <a:xfrm>
              <a:off x="1478" y="1742"/>
              <a:ext cx="62" cy="70"/>
            </a:xfrm>
            <a:custGeom>
              <a:avLst/>
              <a:gdLst>
                <a:gd name="T0" fmla="*/ 15 w 16"/>
                <a:gd name="T1" fmla="*/ 8 h 18"/>
                <a:gd name="T2" fmla="*/ 14 w 16"/>
                <a:gd name="T3" fmla="*/ 7 h 18"/>
                <a:gd name="T4" fmla="*/ 16 w 16"/>
                <a:gd name="T5" fmla="*/ 5 h 18"/>
                <a:gd name="T6" fmla="*/ 15 w 16"/>
                <a:gd name="T7" fmla="*/ 1 h 18"/>
                <a:gd name="T8" fmla="*/ 15 w 16"/>
                <a:gd name="T9" fmla="*/ 0 h 18"/>
                <a:gd name="T10" fmla="*/ 14 w 16"/>
                <a:gd name="T11" fmla="*/ 0 h 18"/>
                <a:gd name="T12" fmla="*/ 10 w 16"/>
                <a:gd name="T13" fmla="*/ 5 h 18"/>
                <a:gd name="T14" fmla="*/ 6 w 16"/>
                <a:gd name="T15" fmla="*/ 2 h 18"/>
                <a:gd name="T16" fmla="*/ 2 w 16"/>
                <a:gd name="T17" fmla="*/ 4 h 18"/>
                <a:gd name="T18" fmla="*/ 0 w 16"/>
                <a:gd name="T19" fmla="*/ 5 h 18"/>
                <a:gd name="T20" fmla="*/ 2 w 16"/>
                <a:gd name="T21" fmla="*/ 10 h 18"/>
                <a:gd name="T22" fmla="*/ 7 w 16"/>
                <a:gd name="T23" fmla="*/ 11 h 18"/>
                <a:gd name="T24" fmla="*/ 8 w 16"/>
                <a:gd name="T25" fmla="*/ 15 h 18"/>
                <a:gd name="T26" fmla="*/ 2 w 16"/>
                <a:gd name="T27" fmla="*/ 15 h 18"/>
                <a:gd name="T28" fmla="*/ 7 w 16"/>
                <a:gd name="T29" fmla="*/ 18 h 18"/>
                <a:gd name="T30" fmla="*/ 12 w 16"/>
                <a:gd name="T31" fmla="*/ 16 h 18"/>
                <a:gd name="T32" fmla="*/ 16 w 16"/>
                <a:gd name="T33" fmla="*/ 13 h 18"/>
                <a:gd name="T34" fmla="*/ 13 w 16"/>
                <a:gd name="T35" fmla="*/ 12 h 18"/>
                <a:gd name="T36" fmla="*/ 15 w 16"/>
                <a:gd name="T37" fmla="*/ 8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6" h="18">
                  <a:moveTo>
                    <a:pt x="15" y="8"/>
                  </a:moveTo>
                  <a:cubicBezTo>
                    <a:pt x="15" y="8"/>
                    <a:pt x="14" y="7"/>
                    <a:pt x="14" y="7"/>
                  </a:cubicBezTo>
                  <a:cubicBezTo>
                    <a:pt x="15" y="6"/>
                    <a:pt x="15" y="5"/>
                    <a:pt x="16" y="5"/>
                  </a:cubicBezTo>
                  <a:cubicBezTo>
                    <a:pt x="15" y="1"/>
                    <a:pt x="15" y="1"/>
                    <a:pt x="15" y="1"/>
                  </a:cubicBezTo>
                  <a:cubicBezTo>
                    <a:pt x="15" y="0"/>
                    <a:pt x="15" y="0"/>
                    <a:pt x="15" y="0"/>
                  </a:cubicBezTo>
                  <a:cubicBezTo>
                    <a:pt x="14" y="0"/>
                    <a:pt x="14" y="0"/>
                    <a:pt x="14" y="0"/>
                  </a:cubicBezTo>
                  <a:cubicBezTo>
                    <a:pt x="12" y="2"/>
                    <a:pt x="12" y="3"/>
                    <a:pt x="10" y="5"/>
                  </a:cubicBezTo>
                  <a:cubicBezTo>
                    <a:pt x="8" y="4"/>
                    <a:pt x="8" y="3"/>
                    <a:pt x="6" y="2"/>
                  </a:cubicBezTo>
                  <a:cubicBezTo>
                    <a:pt x="5" y="3"/>
                    <a:pt x="4" y="3"/>
                    <a:pt x="2" y="4"/>
                  </a:cubicBezTo>
                  <a:cubicBezTo>
                    <a:pt x="1" y="5"/>
                    <a:pt x="1" y="5"/>
                    <a:pt x="0" y="5"/>
                  </a:cubicBezTo>
                  <a:cubicBezTo>
                    <a:pt x="1" y="7"/>
                    <a:pt x="1" y="8"/>
                    <a:pt x="2" y="10"/>
                  </a:cubicBezTo>
                  <a:cubicBezTo>
                    <a:pt x="4" y="11"/>
                    <a:pt x="5" y="11"/>
                    <a:pt x="7" y="11"/>
                  </a:cubicBezTo>
                  <a:cubicBezTo>
                    <a:pt x="7" y="13"/>
                    <a:pt x="8" y="13"/>
                    <a:pt x="8" y="15"/>
                  </a:cubicBezTo>
                  <a:cubicBezTo>
                    <a:pt x="6" y="15"/>
                    <a:pt x="5" y="15"/>
                    <a:pt x="2" y="15"/>
                  </a:cubicBezTo>
                  <a:cubicBezTo>
                    <a:pt x="4" y="16"/>
                    <a:pt x="5" y="17"/>
                    <a:pt x="7" y="18"/>
                  </a:cubicBezTo>
                  <a:cubicBezTo>
                    <a:pt x="9" y="17"/>
                    <a:pt x="10" y="17"/>
                    <a:pt x="12" y="16"/>
                  </a:cubicBezTo>
                  <a:cubicBezTo>
                    <a:pt x="14" y="15"/>
                    <a:pt x="14" y="14"/>
                    <a:pt x="16" y="13"/>
                  </a:cubicBezTo>
                  <a:cubicBezTo>
                    <a:pt x="15" y="12"/>
                    <a:pt x="14" y="12"/>
                    <a:pt x="13" y="12"/>
                  </a:cubicBezTo>
                  <a:cubicBezTo>
                    <a:pt x="14" y="10"/>
                    <a:pt x="14" y="10"/>
                    <a:pt x="15" y="8"/>
                  </a:cubicBezTo>
                  <a:close/>
                </a:path>
              </a:pathLst>
            </a:custGeom>
            <a:solidFill>
              <a:srgbClr val="A7B3B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68" name="Freeform 63">
              <a:extLst>
                <a:ext uri="{FF2B5EF4-FFF2-40B4-BE49-F238E27FC236}">
                  <a16:creationId xmlns:a16="http://schemas.microsoft.com/office/drawing/2014/main" id="{93B598FC-893C-46A0-98CC-B639929E9D61}"/>
                </a:ext>
              </a:extLst>
            </p:cNvPr>
            <p:cNvSpPr>
              <a:spLocks/>
            </p:cNvSpPr>
            <p:nvPr/>
          </p:nvSpPr>
          <p:spPr bwMode="auto">
            <a:xfrm>
              <a:off x="1436" y="1754"/>
              <a:ext cx="42" cy="46"/>
            </a:xfrm>
            <a:custGeom>
              <a:avLst/>
              <a:gdLst>
                <a:gd name="T0" fmla="*/ 0 w 11"/>
                <a:gd name="T1" fmla="*/ 8 h 12"/>
                <a:gd name="T2" fmla="*/ 3 w 11"/>
                <a:gd name="T3" fmla="*/ 12 h 12"/>
                <a:gd name="T4" fmla="*/ 11 w 11"/>
                <a:gd name="T5" fmla="*/ 8 h 12"/>
                <a:gd name="T6" fmla="*/ 5 w 11"/>
                <a:gd name="T7" fmla="*/ 0 h 12"/>
                <a:gd name="T8" fmla="*/ 0 w 11"/>
                <a:gd name="T9" fmla="*/ 4 h 12"/>
                <a:gd name="T10" fmla="*/ 0 w 11"/>
                <a:gd name="T11" fmla="*/ 8 h 12"/>
              </a:gdLst>
              <a:ahLst/>
              <a:cxnLst>
                <a:cxn ang="0">
                  <a:pos x="T0" y="T1"/>
                </a:cxn>
                <a:cxn ang="0">
                  <a:pos x="T2" y="T3"/>
                </a:cxn>
                <a:cxn ang="0">
                  <a:pos x="T4" y="T5"/>
                </a:cxn>
                <a:cxn ang="0">
                  <a:pos x="T6" y="T7"/>
                </a:cxn>
                <a:cxn ang="0">
                  <a:pos x="T8" y="T9"/>
                </a:cxn>
                <a:cxn ang="0">
                  <a:pos x="T10" y="T11"/>
                </a:cxn>
              </a:cxnLst>
              <a:rect l="0" t="0" r="r" b="b"/>
              <a:pathLst>
                <a:path w="11" h="12">
                  <a:moveTo>
                    <a:pt x="0" y="8"/>
                  </a:moveTo>
                  <a:cubicBezTo>
                    <a:pt x="3" y="12"/>
                    <a:pt x="3" y="12"/>
                    <a:pt x="3" y="12"/>
                  </a:cubicBezTo>
                  <a:cubicBezTo>
                    <a:pt x="11" y="8"/>
                    <a:pt x="11" y="8"/>
                    <a:pt x="11" y="8"/>
                  </a:cubicBezTo>
                  <a:cubicBezTo>
                    <a:pt x="5" y="0"/>
                    <a:pt x="5" y="0"/>
                    <a:pt x="5" y="0"/>
                  </a:cubicBezTo>
                  <a:cubicBezTo>
                    <a:pt x="5" y="0"/>
                    <a:pt x="0" y="3"/>
                    <a:pt x="0" y="4"/>
                  </a:cubicBezTo>
                  <a:cubicBezTo>
                    <a:pt x="0" y="5"/>
                    <a:pt x="0" y="8"/>
                    <a:pt x="0" y="8"/>
                  </a:cubicBezTo>
                  <a:close/>
                </a:path>
              </a:pathLst>
            </a:custGeom>
            <a:solidFill>
              <a:srgbClr val="A7B3B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69" name="Freeform 64">
              <a:extLst>
                <a:ext uri="{FF2B5EF4-FFF2-40B4-BE49-F238E27FC236}">
                  <a16:creationId xmlns:a16="http://schemas.microsoft.com/office/drawing/2014/main" id="{293579DF-5A7D-413E-8A44-D5232003FBEC}"/>
                </a:ext>
              </a:extLst>
            </p:cNvPr>
            <p:cNvSpPr>
              <a:spLocks/>
            </p:cNvSpPr>
            <p:nvPr/>
          </p:nvSpPr>
          <p:spPr bwMode="auto">
            <a:xfrm>
              <a:off x="1879" y="1727"/>
              <a:ext cx="224" cy="116"/>
            </a:xfrm>
            <a:custGeom>
              <a:avLst/>
              <a:gdLst>
                <a:gd name="T0" fmla="*/ 4 w 58"/>
                <a:gd name="T1" fmla="*/ 4 h 30"/>
                <a:gd name="T2" fmla="*/ 0 w 58"/>
                <a:gd name="T3" fmla="*/ 5 h 30"/>
                <a:gd name="T4" fmla="*/ 0 w 58"/>
                <a:gd name="T5" fmla="*/ 7 h 30"/>
                <a:gd name="T6" fmla="*/ 1 w 58"/>
                <a:gd name="T7" fmla="*/ 12 h 30"/>
                <a:gd name="T8" fmla="*/ 3 w 58"/>
                <a:gd name="T9" fmla="*/ 13 h 30"/>
                <a:gd name="T10" fmla="*/ 6 w 58"/>
                <a:gd name="T11" fmla="*/ 14 h 30"/>
                <a:gd name="T12" fmla="*/ 9 w 58"/>
                <a:gd name="T13" fmla="*/ 15 h 30"/>
                <a:gd name="T14" fmla="*/ 11 w 58"/>
                <a:gd name="T15" fmla="*/ 15 h 30"/>
                <a:gd name="T16" fmla="*/ 19 w 58"/>
                <a:gd name="T17" fmla="*/ 16 h 30"/>
                <a:gd name="T18" fmla="*/ 21 w 58"/>
                <a:gd name="T19" fmla="*/ 19 h 30"/>
                <a:gd name="T20" fmla="*/ 22 w 58"/>
                <a:gd name="T21" fmla="*/ 20 h 30"/>
                <a:gd name="T22" fmla="*/ 21 w 58"/>
                <a:gd name="T23" fmla="*/ 20 h 30"/>
                <a:gd name="T24" fmla="*/ 20 w 58"/>
                <a:gd name="T25" fmla="*/ 24 h 30"/>
                <a:gd name="T26" fmla="*/ 26 w 58"/>
                <a:gd name="T27" fmla="*/ 27 h 30"/>
                <a:gd name="T28" fmla="*/ 26 w 58"/>
                <a:gd name="T29" fmla="*/ 27 h 30"/>
                <a:gd name="T30" fmla="*/ 28 w 58"/>
                <a:gd name="T31" fmla="*/ 30 h 30"/>
                <a:gd name="T32" fmla="*/ 32 w 58"/>
                <a:gd name="T33" fmla="*/ 29 h 30"/>
                <a:gd name="T34" fmla="*/ 39 w 58"/>
                <a:gd name="T35" fmla="*/ 29 h 30"/>
                <a:gd name="T36" fmla="*/ 41 w 58"/>
                <a:gd name="T37" fmla="*/ 27 h 30"/>
                <a:gd name="T38" fmla="*/ 41 w 58"/>
                <a:gd name="T39" fmla="*/ 27 h 30"/>
                <a:gd name="T40" fmla="*/ 44 w 58"/>
                <a:gd name="T41" fmla="*/ 26 h 30"/>
                <a:gd name="T42" fmla="*/ 47 w 58"/>
                <a:gd name="T43" fmla="*/ 24 h 30"/>
                <a:gd name="T44" fmla="*/ 48 w 58"/>
                <a:gd name="T45" fmla="*/ 25 h 30"/>
                <a:gd name="T46" fmla="*/ 48 w 58"/>
                <a:gd name="T47" fmla="*/ 26 h 30"/>
                <a:gd name="T48" fmla="*/ 50 w 58"/>
                <a:gd name="T49" fmla="*/ 25 h 30"/>
                <a:gd name="T50" fmla="*/ 48 w 58"/>
                <a:gd name="T51" fmla="*/ 23 h 30"/>
                <a:gd name="T52" fmla="*/ 49 w 58"/>
                <a:gd name="T53" fmla="*/ 17 h 30"/>
                <a:gd name="T54" fmla="*/ 50 w 58"/>
                <a:gd name="T55" fmla="*/ 17 h 30"/>
                <a:gd name="T56" fmla="*/ 54 w 58"/>
                <a:gd name="T57" fmla="*/ 15 h 30"/>
                <a:gd name="T58" fmla="*/ 57 w 58"/>
                <a:gd name="T59" fmla="*/ 14 h 30"/>
                <a:gd name="T60" fmla="*/ 58 w 58"/>
                <a:gd name="T61" fmla="*/ 13 h 30"/>
                <a:gd name="T62" fmla="*/ 55 w 58"/>
                <a:gd name="T63" fmla="*/ 12 h 30"/>
                <a:gd name="T64" fmla="*/ 55 w 58"/>
                <a:gd name="T65" fmla="*/ 11 h 30"/>
                <a:gd name="T66" fmla="*/ 56 w 58"/>
                <a:gd name="T67" fmla="*/ 10 h 30"/>
                <a:gd name="T68" fmla="*/ 47 w 58"/>
                <a:gd name="T69" fmla="*/ 5 h 30"/>
                <a:gd name="T70" fmla="*/ 41 w 58"/>
                <a:gd name="T71" fmla="*/ 3 h 30"/>
                <a:gd name="T72" fmla="*/ 38 w 58"/>
                <a:gd name="T73" fmla="*/ 0 h 30"/>
                <a:gd name="T74" fmla="*/ 31 w 58"/>
                <a:gd name="T75" fmla="*/ 0 h 30"/>
                <a:gd name="T76" fmla="*/ 23 w 58"/>
                <a:gd name="T77" fmla="*/ 2 h 30"/>
                <a:gd name="T78" fmla="*/ 22 w 58"/>
                <a:gd name="T79" fmla="*/ 2 h 30"/>
                <a:gd name="T80" fmla="*/ 21 w 58"/>
                <a:gd name="T81" fmla="*/ 1 h 30"/>
                <a:gd name="T82" fmla="*/ 11 w 58"/>
                <a:gd name="T83" fmla="*/ 2 h 30"/>
                <a:gd name="T84" fmla="*/ 10 w 58"/>
                <a:gd name="T85" fmla="*/ 2 h 30"/>
                <a:gd name="T86" fmla="*/ 10 w 58"/>
                <a:gd name="T87" fmla="*/ 2 h 30"/>
                <a:gd name="T88" fmla="*/ 4 w 58"/>
                <a:gd name="T89" fmla="*/ 4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58" h="30">
                  <a:moveTo>
                    <a:pt x="4" y="4"/>
                  </a:moveTo>
                  <a:cubicBezTo>
                    <a:pt x="2" y="4"/>
                    <a:pt x="0" y="5"/>
                    <a:pt x="0" y="5"/>
                  </a:cubicBezTo>
                  <a:cubicBezTo>
                    <a:pt x="0" y="6"/>
                    <a:pt x="0" y="7"/>
                    <a:pt x="0" y="7"/>
                  </a:cubicBezTo>
                  <a:cubicBezTo>
                    <a:pt x="1" y="11"/>
                    <a:pt x="1" y="11"/>
                    <a:pt x="1" y="12"/>
                  </a:cubicBezTo>
                  <a:cubicBezTo>
                    <a:pt x="2" y="12"/>
                    <a:pt x="2" y="12"/>
                    <a:pt x="3" y="13"/>
                  </a:cubicBezTo>
                  <a:cubicBezTo>
                    <a:pt x="3" y="13"/>
                    <a:pt x="4" y="13"/>
                    <a:pt x="6" y="14"/>
                  </a:cubicBezTo>
                  <a:cubicBezTo>
                    <a:pt x="7" y="14"/>
                    <a:pt x="9" y="15"/>
                    <a:pt x="9" y="15"/>
                  </a:cubicBezTo>
                  <a:cubicBezTo>
                    <a:pt x="9" y="15"/>
                    <a:pt x="10" y="15"/>
                    <a:pt x="11" y="15"/>
                  </a:cubicBezTo>
                  <a:cubicBezTo>
                    <a:pt x="14" y="15"/>
                    <a:pt x="17" y="14"/>
                    <a:pt x="19" y="16"/>
                  </a:cubicBezTo>
                  <a:cubicBezTo>
                    <a:pt x="20" y="18"/>
                    <a:pt x="21" y="19"/>
                    <a:pt x="21" y="19"/>
                  </a:cubicBezTo>
                  <a:cubicBezTo>
                    <a:pt x="21" y="19"/>
                    <a:pt x="21" y="19"/>
                    <a:pt x="22" y="20"/>
                  </a:cubicBezTo>
                  <a:cubicBezTo>
                    <a:pt x="21" y="20"/>
                    <a:pt x="21" y="20"/>
                    <a:pt x="21" y="20"/>
                  </a:cubicBezTo>
                  <a:cubicBezTo>
                    <a:pt x="21" y="22"/>
                    <a:pt x="20" y="23"/>
                    <a:pt x="20" y="24"/>
                  </a:cubicBezTo>
                  <a:cubicBezTo>
                    <a:pt x="22" y="25"/>
                    <a:pt x="24" y="26"/>
                    <a:pt x="26" y="27"/>
                  </a:cubicBezTo>
                  <a:cubicBezTo>
                    <a:pt x="26" y="27"/>
                    <a:pt x="26" y="27"/>
                    <a:pt x="26" y="27"/>
                  </a:cubicBezTo>
                  <a:cubicBezTo>
                    <a:pt x="27" y="28"/>
                    <a:pt x="27" y="29"/>
                    <a:pt x="28" y="30"/>
                  </a:cubicBezTo>
                  <a:cubicBezTo>
                    <a:pt x="29" y="30"/>
                    <a:pt x="31" y="29"/>
                    <a:pt x="32" y="29"/>
                  </a:cubicBezTo>
                  <a:cubicBezTo>
                    <a:pt x="34" y="29"/>
                    <a:pt x="38" y="29"/>
                    <a:pt x="39" y="29"/>
                  </a:cubicBezTo>
                  <a:cubicBezTo>
                    <a:pt x="40" y="28"/>
                    <a:pt x="40" y="28"/>
                    <a:pt x="41" y="27"/>
                  </a:cubicBezTo>
                  <a:cubicBezTo>
                    <a:pt x="41" y="27"/>
                    <a:pt x="41" y="27"/>
                    <a:pt x="41" y="27"/>
                  </a:cubicBezTo>
                  <a:cubicBezTo>
                    <a:pt x="42" y="27"/>
                    <a:pt x="43" y="26"/>
                    <a:pt x="44" y="26"/>
                  </a:cubicBezTo>
                  <a:cubicBezTo>
                    <a:pt x="45" y="25"/>
                    <a:pt x="46" y="25"/>
                    <a:pt x="47" y="24"/>
                  </a:cubicBezTo>
                  <a:cubicBezTo>
                    <a:pt x="47" y="25"/>
                    <a:pt x="47" y="25"/>
                    <a:pt x="48" y="25"/>
                  </a:cubicBezTo>
                  <a:cubicBezTo>
                    <a:pt x="48" y="26"/>
                    <a:pt x="48" y="26"/>
                    <a:pt x="48" y="26"/>
                  </a:cubicBezTo>
                  <a:cubicBezTo>
                    <a:pt x="49" y="25"/>
                    <a:pt x="49" y="25"/>
                    <a:pt x="50" y="25"/>
                  </a:cubicBezTo>
                  <a:cubicBezTo>
                    <a:pt x="49" y="24"/>
                    <a:pt x="49" y="24"/>
                    <a:pt x="48" y="23"/>
                  </a:cubicBezTo>
                  <a:cubicBezTo>
                    <a:pt x="48" y="20"/>
                    <a:pt x="49" y="19"/>
                    <a:pt x="49" y="17"/>
                  </a:cubicBezTo>
                  <a:cubicBezTo>
                    <a:pt x="49" y="17"/>
                    <a:pt x="49" y="17"/>
                    <a:pt x="50" y="17"/>
                  </a:cubicBezTo>
                  <a:cubicBezTo>
                    <a:pt x="51" y="16"/>
                    <a:pt x="52" y="16"/>
                    <a:pt x="54" y="15"/>
                  </a:cubicBezTo>
                  <a:cubicBezTo>
                    <a:pt x="55" y="15"/>
                    <a:pt x="56" y="15"/>
                    <a:pt x="57" y="14"/>
                  </a:cubicBezTo>
                  <a:cubicBezTo>
                    <a:pt x="58" y="14"/>
                    <a:pt x="58" y="14"/>
                    <a:pt x="58" y="13"/>
                  </a:cubicBezTo>
                  <a:cubicBezTo>
                    <a:pt x="57" y="13"/>
                    <a:pt x="56" y="12"/>
                    <a:pt x="55" y="12"/>
                  </a:cubicBezTo>
                  <a:cubicBezTo>
                    <a:pt x="55" y="11"/>
                    <a:pt x="55" y="11"/>
                    <a:pt x="55" y="11"/>
                  </a:cubicBezTo>
                  <a:cubicBezTo>
                    <a:pt x="56" y="10"/>
                    <a:pt x="56" y="10"/>
                    <a:pt x="56" y="10"/>
                  </a:cubicBezTo>
                  <a:cubicBezTo>
                    <a:pt x="52" y="8"/>
                    <a:pt x="51" y="7"/>
                    <a:pt x="47" y="5"/>
                  </a:cubicBezTo>
                  <a:cubicBezTo>
                    <a:pt x="45" y="5"/>
                    <a:pt x="43" y="4"/>
                    <a:pt x="41" y="3"/>
                  </a:cubicBezTo>
                  <a:cubicBezTo>
                    <a:pt x="39" y="2"/>
                    <a:pt x="39" y="1"/>
                    <a:pt x="38" y="0"/>
                  </a:cubicBezTo>
                  <a:cubicBezTo>
                    <a:pt x="37" y="0"/>
                    <a:pt x="34" y="0"/>
                    <a:pt x="31" y="0"/>
                  </a:cubicBezTo>
                  <a:cubicBezTo>
                    <a:pt x="28" y="1"/>
                    <a:pt x="25" y="2"/>
                    <a:pt x="23" y="2"/>
                  </a:cubicBezTo>
                  <a:cubicBezTo>
                    <a:pt x="22" y="2"/>
                    <a:pt x="22" y="2"/>
                    <a:pt x="22" y="2"/>
                  </a:cubicBezTo>
                  <a:cubicBezTo>
                    <a:pt x="21" y="2"/>
                    <a:pt x="21" y="1"/>
                    <a:pt x="21" y="1"/>
                  </a:cubicBezTo>
                  <a:cubicBezTo>
                    <a:pt x="18" y="1"/>
                    <a:pt x="13" y="2"/>
                    <a:pt x="11" y="2"/>
                  </a:cubicBezTo>
                  <a:cubicBezTo>
                    <a:pt x="11" y="2"/>
                    <a:pt x="11" y="2"/>
                    <a:pt x="10" y="2"/>
                  </a:cubicBezTo>
                  <a:cubicBezTo>
                    <a:pt x="10" y="2"/>
                    <a:pt x="10" y="2"/>
                    <a:pt x="10" y="2"/>
                  </a:cubicBezTo>
                  <a:cubicBezTo>
                    <a:pt x="10" y="2"/>
                    <a:pt x="7" y="3"/>
                    <a:pt x="4" y="4"/>
                  </a:cubicBezTo>
                  <a:close/>
                </a:path>
              </a:pathLst>
            </a:custGeom>
            <a:solidFill>
              <a:srgbClr val="A7B3B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70" name="Freeform 65">
              <a:extLst>
                <a:ext uri="{FF2B5EF4-FFF2-40B4-BE49-F238E27FC236}">
                  <a16:creationId xmlns:a16="http://schemas.microsoft.com/office/drawing/2014/main" id="{DE400CB7-6C5E-43A1-AEAD-84318181435B}"/>
                </a:ext>
              </a:extLst>
            </p:cNvPr>
            <p:cNvSpPr>
              <a:spLocks/>
            </p:cNvSpPr>
            <p:nvPr/>
          </p:nvSpPr>
          <p:spPr bwMode="auto">
            <a:xfrm>
              <a:off x="1864" y="1653"/>
              <a:ext cx="293" cy="105"/>
            </a:xfrm>
            <a:custGeom>
              <a:avLst/>
              <a:gdLst>
                <a:gd name="T0" fmla="*/ 71 w 76"/>
                <a:gd name="T1" fmla="*/ 8 h 27"/>
                <a:gd name="T2" fmla="*/ 71 w 76"/>
                <a:gd name="T3" fmla="*/ 8 h 27"/>
                <a:gd name="T4" fmla="*/ 68 w 76"/>
                <a:gd name="T5" fmla="*/ 7 h 27"/>
                <a:gd name="T6" fmla="*/ 67 w 76"/>
                <a:gd name="T7" fmla="*/ 7 h 27"/>
                <a:gd name="T8" fmla="*/ 63 w 76"/>
                <a:gd name="T9" fmla="*/ 8 h 27"/>
                <a:gd name="T10" fmla="*/ 64 w 76"/>
                <a:gd name="T11" fmla="*/ 7 h 27"/>
                <a:gd name="T12" fmla="*/ 62 w 76"/>
                <a:gd name="T13" fmla="*/ 5 h 27"/>
                <a:gd name="T14" fmla="*/ 59 w 76"/>
                <a:gd name="T15" fmla="*/ 7 h 27"/>
                <a:gd name="T16" fmla="*/ 58 w 76"/>
                <a:gd name="T17" fmla="*/ 6 h 27"/>
                <a:gd name="T18" fmla="*/ 56 w 76"/>
                <a:gd name="T19" fmla="*/ 5 h 27"/>
                <a:gd name="T20" fmla="*/ 50 w 76"/>
                <a:gd name="T21" fmla="*/ 2 h 27"/>
                <a:gd name="T22" fmla="*/ 43 w 76"/>
                <a:gd name="T23" fmla="*/ 0 h 27"/>
                <a:gd name="T24" fmla="*/ 37 w 76"/>
                <a:gd name="T25" fmla="*/ 2 h 27"/>
                <a:gd name="T26" fmla="*/ 36 w 76"/>
                <a:gd name="T27" fmla="*/ 10 h 27"/>
                <a:gd name="T28" fmla="*/ 29 w 76"/>
                <a:gd name="T29" fmla="*/ 11 h 27"/>
                <a:gd name="T30" fmla="*/ 19 w 76"/>
                <a:gd name="T31" fmla="*/ 5 h 27"/>
                <a:gd name="T32" fmla="*/ 10 w 76"/>
                <a:gd name="T33" fmla="*/ 5 h 27"/>
                <a:gd name="T34" fmla="*/ 2 w 76"/>
                <a:gd name="T35" fmla="*/ 15 h 27"/>
                <a:gd name="T36" fmla="*/ 3 w 76"/>
                <a:gd name="T37" fmla="*/ 22 h 27"/>
                <a:gd name="T38" fmla="*/ 14 w 76"/>
                <a:gd name="T39" fmla="*/ 19 h 27"/>
                <a:gd name="T40" fmla="*/ 15 w 76"/>
                <a:gd name="T41" fmla="*/ 19 h 27"/>
                <a:gd name="T42" fmla="*/ 15 w 76"/>
                <a:gd name="T43" fmla="*/ 19 h 27"/>
                <a:gd name="T44" fmla="*/ 25 w 76"/>
                <a:gd name="T45" fmla="*/ 18 h 27"/>
                <a:gd name="T46" fmla="*/ 26 w 76"/>
                <a:gd name="T47" fmla="*/ 18 h 27"/>
                <a:gd name="T48" fmla="*/ 27 w 76"/>
                <a:gd name="T49" fmla="*/ 18 h 27"/>
                <a:gd name="T50" fmla="*/ 35 w 76"/>
                <a:gd name="T51" fmla="*/ 17 h 27"/>
                <a:gd name="T52" fmla="*/ 42 w 76"/>
                <a:gd name="T53" fmla="*/ 16 h 27"/>
                <a:gd name="T54" fmla="*/ 43 w 76"/>
                <a:gd name="T55" fmla="*/ 16 h 27"/>
                <a:gd name="T56" fmla="*/ 46 w 76"/>
                <a:gd name="T57" fmla="*/ 21 h 27"/>
                <a:gd name="T58" fmla="*/ 52 w 76"/>
                <a:gd name="T59" fmla="*/ 22 h 27"/>
                <a:gd name="T60" fmla="*/ 62 w 76"/>
                <a:gd name="T61" fmla="*/ 27 h 27"/>
                <a:gd name="T62" fmla="*/ 71 w 76"/>
                <a:gd name="T63" fmla="*/ 24 h 27"/>
                <a:gd name="T64" fmla="*/ 76 w 76"/>
                <a:gd name="T65" fmla="*/ 23 h 27"/>
                <a:gd name="T66" fmla="*/ 73 w 76"/>
                <a:gd name="T67" fmla="*/ 17 h 27"/>
                <a:gd name="T68" fmla="*/ 71 w 76"/>
                <a:gd name="T69" fmla="*/ 15 h 27"/>
                <a:gd name="T70" fmla="*/ 71 w 76"/>
                <a:gd name="T71" fmla="*/ 15 h 27"/>
                <a:gd name="T72" fmla="*/ 69 w 76"/>
                <a:gd name="T73" fmla="*/ 15 h 27"/>
                <a:gd name="T74" fmla="*/ 69 w 76"/>
                <a:gd name="T75" fmla="*/ 14 h 27"/>
                <a:gd name="T76" fmla="*/ 71 w 76"/>
                <a:gd name="T77" fmla="*/ 8 h 27"/>
                <a:gd name="T78" fmla="*/ 71 w 76"/>
                <a:gd name="T79" fmla="*/ 8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76" h="27">
                  <a:moveTo>
                    <a:pt x="71" y="8"/>
                  </a:moveTo>
                  <a:cubicBezTo>
                    <a:pt x="71" y="8"/>
                    <a:pt x="72" y="8"/>
                    <a:pt x="71" y="8"/>
                  </a:cubicBezTo>
                  <a:cubicBezTo>
                    <a:pt x="70" y="7"/>
                    <a:pt x="69" y="7"/>
                    <a:pt x="68" y="7"/>
                  </a:cubicBezTo>
                  <a:cubicBezTo>
                    <a:pt x="67" y="7"/>
                    <a:pt x="67" y="7"/>
                    <a:pt x="67" y="7"/>
                  </a:cubicBezTo>
                  <a:cubicBezTo>
                    <a:pt x="65" y="8"/>
                    <a:pt x="65" y="8"/>
                    <a:pt x="63" y="8"/>
                  </a:cubicBezTo>
                  <a:cubicBezTo>
                    <a:pt x="64" y="7"/>
                    <a:pt x="64" y="7"/>
                    <a:pt x="64" y="7"/>
                  </a:cubicBezTo>
                  <a:cubicBezTo>
                    <a:pt x="64" y="6"/>
                    <a:pt x="63" y="6"/>
                    <a:pt x="62" y="5"/>
                  </a:cubicBezTo>
                  <a:cubicBezTo>
                    <a:pt x="61" y="6"/>
                    <a:pt x="60" y="6"/>
                    <a:pt x="59" y="7"/>
                  </a:cubicBezTo>
                  <a:cubicBezTo>
                    <a:pt x="59" y="7"/>
                    <a:pt x="58" y="6"/>
                    <a:pt x="58" y="6"/>
                  </a:cubicBezTo>
                  <a:cubicBezTo>
                    <a:pt x="57" y="6"/>
                    <a:pt x="57" y="6"/>
                    <a:pt x="56" y="5"/>
                  </a:cubicBezTo>
                  <a:cubicBezTo>
                    <a:pt x="56" y="5"/>
                    <a:pt x="53" y="3"/>
                    <a:pt x="50" y="2"/>
                  </a:cubicBezTo>
                  <a:cubicBezTo>
                    <a:pt x="49" y="1"/>
                    <a:pt x="44" y="1"/>
                    <a:pt x="43" y="0"/>
                  </a:cubicBezTo>
                  <a:cubicBezTo>
                    <a:pt x="40" y="1"/>
                    <a:pt x="39" y="1"/>
                    <a:pt x="37" y="2"/>
                  </a:cubicBezTo>
                  <a:cubicBezTo>
                    <a:pt x="37" y="5"/>
                    <a:pt x="36" y="9"/>
                    <a:pt x="36" y="10"/>
                  </a:cubicBezTo>
                  <a:cubicBezTo>
                    <a:pt x="35" y="11"/>
                    <a:pt x="30" y="12"/>
                    <a:pt x="29" y="11"/>
                  </a:cubicBezTo>
                  <a:cubicBezTo>
                    <a:pt x="28" y="11"/>
                    <a:pt x="19" y="5"/>
                    <a:pt x="19" y="5"/>
                  </a:cubicBezTo>
                  <a:cubicBezTo>
                    <a:pt x="19" y="5"/>
                    <a:pt x="10" y="3"/>
                    <a:pt x="10" y="5"/>
                  </a:cubicBezTo>
                  <a:cubicBezTo>
                    <a:pt x="9" y="6"/>
                    <a:pt x="0" y="9"/>
                    <a:pt x="2" y="15"/>
                  </a:cubicBezTo>
                  <a:cubicBezTo>
                    <a:pt x="2" y="19"/>
                    <a:pt x="3" y="20"/>
                    <a:pt x="3" y="22"/>
                  </a:cubicBezTo>
                  <a:cubicBezTo>
                    <a:pt x="5" y="21"/>
                    <a:pt x="12" y="19"/>
                    <a:pt x="14" y="19"/>
                  </a:cubicBezTo>
                  <a:cubicBezTo>
                    <a:pt x="15" y="19"/>
                    <a:pt x="15" y="19"/>
                    <a:pt x="15" y="19"/>
                  </a:cubicBezTo>
                  <a:cubicBezTo>
                    <a:pt x="15" y="19"/>
                    <a:pt x="15" y="19"/>
                    <a:pt x="15" y="19"/>
                  </a:cubicBezTo>
                  <a:cubicBezTo>
                    <a:pt x="17" y="19"/>
                    <a:pt x="22" y="18"/>
                    <a:pt x="25" y="18"/>
                  </a:cubicBezTo>
                  <a:cubicBezTo>
                    <a:pt x="25" y="18"/>
                    <a:pt x="26" y="18"/>
                    <a:pt x="26" y="18"/>
                  </a:cubicBezTo>
                  <a:cubicBezTo>
                    <a:pt x="26" y="18"/>
                    <a:pt x="27" y="18"/>
                    <a:pt x="27" y="18"/>
                  </a:cubicBezTo>
                  <a:cubicBezTo>
                    <a:pt x="29" y="18"/>
                    <a:pt x="31" y="18"/>
                    <a:pt x="35" y="17"/>
                  </a:cubicBezTo>
                  <a:cubicBezTo>
                    <a:pt x="39" y="17"/>
                    <a:pt x="42" y="16"/>
                    <a:pt x="42" y="16"/>
                  </a:cubicBezTo>
                  <a:cubicBezTo>
                    <a:pt x="42" y="16"/>
                    <a:pt x="43" y="16"/>
                    <a:pt x="43" y="16"/>
                  </a:cubicBezTo>
                  <a:cubicBezTo>
                    <a:pt x="44" y="18"/>
                    <a:pt x="45" y="19"/>
                    <a:pt x="46" y="21"/>
                  </a:cubicBezTo>
                  <a:cubicBezTo>
                    <a:pt x="49" y="21"/>
                    <a:pt x="50" y="22"/>
                    <a:pt x="52" y="22"/>
                  </a:cubicBezTo>
                  <a:cubicBezTo>
                    <a:pt x="56" y="24"/>
                    <a:pt x="58" y="25"/>
                    <a:pt x="62" y="27"/>
                  </a:cubicBezTo>
                  <a:cubicBezTo>
                    <a:pt x="64" y="27"/>
                    <a:pt x="71" y="24"/>
                    <a:pt x="71" y="24"/>
                  </a:cubicBezTo>
                  <a:cubicBezTo>
                    <a:pt x="72" y="24"/>
                    <a:pt x="74" y="23"/>
                    <a:pt x="76" y="23"/>
                  </a:cubicBezTo>
                  <a:cubicBezTo>
                    <a:pt x="75" y="21"/>
                    <a:pt x="74" y="19"/>
                    <a:pt x="73" y="17"/>
                  </a:cubicBezTo>
                  <a:cubicBezTo>
                    <a:pt x="73" y="17"/>
                    <a:pt x="71" y="15"/>
                    <a:pt x="71" y="15"/>
                  </a:cubicBezTo>
                  <a:cubicBezTo>
                    <a:pt x="71" y="15"/>
                    <a:pt x="71" y="15"/>
                    <a:pt x="71" y="15"/>
                  </a:cubicBezTo>
                  <a:cubicBezTo>
                    <a:pt x="70" y="15"/>
                    <a:pt x="70" y="15"/>
                    <a:pt x="69" y="15"/>
                  </a:cubicBezTo>
                  <a:cubicBezTo>
                    <a:pt x="69" y="14"/>
                    <a:pt x="69" y="14"/>
                    <a:pt x="69" y="14"/>
                  </a:cubicBezTo>
                  <a:cubicBezTo>
                    <a:pt x="69" y="12"/>
                    <a:pt x="70" y="11"/>
                    <a:pt x="71" y="8"/>
                  </a:cubicBezTo>
                  <a:cubicBezTo>
                    <a:pt x="71" y="8"/>
                    <a:pt x="71" y="8"/>
                    <a:pt x="71" y="8"/>
                  </a:cubicBezTo>
                  <a:close/>
                </a:path>
              </a:pathLst>
            </a:custGeom>
            <a:solidFill>
              <a:srgbClr val="A7B3B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71" name="Freeform 66">
              <a:extLst>
                <a:ext uri="{FF2B5EF4-FFF2-40B4-BE49-F238E27FC236}">
                  <a16:creationId xmlns:a16="http://schemas.microsoft.com/office/drawing/2014/main" id="{7C251203-F48D-4BCF-92CF-B82A6F1C946C}"/>
                </a:ext>
              </a:extLst>
            </p:cNvPr>
            <p:cNvSpPr>
              <a:spLocks/>
            </p:cNvSpPr>
            <p:nvPr/>
          </p:nvSpPr>
          <p:spPr bwMode="auto">
            <a:xfrm>
              <a:off x="1960" y="1580"/>
              <a:ext cx="170" cy="93"/>
            </a:xfrm>
            <a:custGeom>
              <a:avLst/>
              <a:gdLst>
                <a:gd name="T0" fmla="*/ 43 w 44"/>
                <a:gd name="T1" fmla="*/ 1 h 24"/>
                <a:gd name="T2" fmla="*/ 41 w 44"/>
                <a:gd name="T3" fmla="*/ 2 h 24"/>
                <a:gd name="T4" fmla="*/ 31 w 44"/>
                <a:gd name="T5" fmla="*/ 1 h 24"/>
                <a:gd name="T6" fmla="*/ 20 w 44"/>
                <a:gd name="T7" fmla="*/ 0 h 24"/>
                <a:gd name="T8" fmla="*/ 12 w 44"/>
                <a:gd name="T9" fmla="*/ 1 h 24"/>
                <a:gd name="T10" fmla="*/ 0 w 44"/>
                <a:gd name="T11" fmla="*/ 5 h 24"/>
                <a:gd name="T12" fmla="*/ 0 w 44"/>
                <a:gd name="T13" fmla="*/ 7 h 24"/>
                <a:gd name="T14" fmla="*/ 1 w 44"/>
                <a:gd name="T15" fmla="*/ 12 h 24"/>
                <a:gd name="T16" fmla="*/ 8 w 44"/>
                <a:gd name="T17" fmla="*/ 16 h 24"/>
                <a:gd name="T18" fmla="*/ 12 w 44"/>
                <a:gd name="T19" fmla="*/ 17 h 24"/>
                <a:gd name="T20" fmla="*/ 12 w 44"/>
                <a:gd name="T21" fmla="*/ 19 h 24"/>
                <a:gd name="T22" fmla="*/ 18 w 44"/>
                <a:gd name="T23" fmla="*/ 17 h 24"/>
                <a:gd name="T24" fmla="*/ 18 w 44"/>
                <a:gd name="T25" fmla="*/ 17 h 24"/>
                <a:gd name="T26" fmla="*/ 27 w 44"/>
                <a:gd name="T27" fmla="*/ 19 h 24"/>
                <a:gd name="T28" fmla="*/ 32 w 44"/>
                <a:gd name="T29" fmla="*/ 22 h 24"/>
                <a:gd name="T30" fmla="*/ 34 w 44"/>
                <a:gd name="T31" fmla="*/ 23 h 24"/>
                <a:gd name="T32" fmla="*/ 37 w 44"/>
                <a:gd name="T33" fmla="*/ 22 h 24"/>
                <a:gd name="T34" fmla="*/ 41 w 44"/>
                <a:gd name="T35" fmla="*/ 24 h 24"/>
                <a:gd name="T36" fmla="*/ 44 w 44"/>
                <a:gd name="T37" fmla="*/ 21 h 24"/>
                <a:gd name="T38" fmla="*/ 41 w 44"/>
                <a:gd name="T39" fmla="*/ 19 h 24"/>
                <a:gd name="T40" fmla="*/ 41 w 44"/>
                <a:gd name="T41" fmla="*/ 19 h 24"/>
                <a:gd name="T42" fmla="*/ 41 w 44"/>
                <a:gd name="T43" fmla="*/ 15 h 24"/>
                <a:gd name="T44" fmla="*/ 38 w 44"/>
                <a:gd name="T45" fmla="*/ 11 h 24"/>
                <a:gd name="T46" fmla="*/ 41 w 44"/>
                <a:gd name="T47" fmla="*/ 7 h 24"/>
                <a:gd name="T48" fmla="*/ 43 w 44"/>
                <a:gd name="T49" fmla="*/ 1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4" h="24">
                  <a:moveTo>
                    <a:pt x="43" y="1"/>
                  </a:moveTo>
                  <a:cubicBezTo>
                    <a:pt x="42" y="2"/>
                    <a:pt x="41" y="2"/>
                    <a:pt x="41" y="2"/>
                  </a:cubicBezTo>
                  <a:cubicBezTo>
                    <a:pt x="39" y="2"/>
                    <a:pt x="35" y="3"/>
                    <a:pt x="31" y="1"/>
                  </a:cubicBezTo>
                  <a:cubicBezTo>
                    <a:pt x="26" y="0"/>
                    <a:pt x="21" y="0"/>
                    <a:pt x="20" y="0"/>
                  </a:cubicBezTo>
                  <a:cubicBezTo>
                    <a:pt x="20" y="0"/>
                    <a:pt x="14" y="1"/>
                    <a:pt x="12" y="1"/>
                  </a:cubicBezTo>
                  <a:cubicBezTo>
                    <a:pt x="10" y="2"/>
                    <a:pt x="0" y="5"/>
                    <a:pt x="0" y="5"/>
                  </a:cubicBezTo>
                  <a:cubicBezTo>
                    <a:pt x="0" y="5"/>
                    <a:pt x="0" y="6"/>
                    <a:pt x="0" y="7"/>
                  </a:cubicBezTo>
                  <a:cubicBezTo>
                    <a:pt x="0" y="8"/>
                    <a:pt x="0" y="12"/>
                    <a:pt x="1" y="12"/>
                  </a:cubicBezTo>
                  <a:cubicBezTo>
                    <a:pt x="2" y="13"/>
                    <a:pt x="7" y="17"/>
                    <a:pt x="8" y="16"/>
                  </a:cubicBezTo>
                  <a:cubicBezTo>
                    <a:pt x="9" y="16"/>
                    <a:pt x="12" y="16"/>
                    <a:pt x="12" y="17"/>
                  </a:cubicBezTo>
                  <a:cubicBezTo>
                    <a:pt x="12" y="17"/>
                    <a:pt x="12" y="18"/>
                    <a:pt x="12" y="19"/>
                  </a:cubicBezTo>
                  <a:cubicBezTo>
                    <a:pt x="14" y="18"/>
                    <a:pt x="15" y="18"/>
                    <a:pt x="18" y="17"/>
                  </a:cubicBezTo>
                  <a:cubicBezTo>
                    <a:pt x="18" y="17"/>
                    <a:pt x="18" y="17"/>
                    <a:pt x="18" y="17"/>
                  </a:cubicBezTo>
                  <a:cubicBezTo>
                    <a:pt x="18" y="17"/>
                    <a:pt x="24" y="18"/>
                    <a:pt x="27" y="19"/>
                  </a:cubicBezTo>
                  <a:cubicBezTo>
                    <a:pt x="29" y="20"/>
                    <a:pt x="32" y="22"/>
                    <a:pt x="32" y="22"/>
                  </a:cubicBezTo>
                  <a:cubicBezTo>
                    <a:pt x="33" y="23"/>
                    <a:pt x="33" y="23"/>
                    <a:pt x="34" y="23"/>
                  </a:cubicBezTo>
                  <a:cubicBezTo>
                    <a:pt x="35" y="23"/>
                    <a:pt x="36" y="22"/>
                    <a:pt x="37" y="22"/>
                  </a:cubicBezTo>
                  <a:cubicBezTo>
                    <a:pt x="39" y="23"/>
                    <a:pt x="40" y="23"/>
                    <a:pt x="41" y="24"/>
                  </a:cubicBezTo>
                  <a:cubicBezTo>
                    <a:pt x="42" y="23"/>
                    <a:pt x="43" y="22"/>
                    <a:pt x="44" y="21"/>
                  </a:cubicBezTo>
                  <a:cubicBezTo>
                    <a:pt x="43" y="20"/>
                    <a:pt x="42" y="20"/>
                    <a:pt x="41" y="19"/>
                  </a:cubicBezTo>
                  <a:cubicBezTo>
                    <a:pt x="41" y="19"/>
                    <a:pt x="41" y="19"/>
                    <a:pt x="41" y="19"/>
                  </a:cubicBezTo>
                  <a:cubicBezTo>
                    <a:pt x="41" y="17"/>
                    <a:pt x="41" y="17"/>
                    <a:pt x="41" y="15"/>
                  </a:cubicBezTo>
                  <a:cubicBezTo>
                    <a:pt x="40" y="14"/>
                    <a:pt x="39" y="13"/>
                    <a:pt x="38" y="11"/>
                  </a:cubicBezTo>
                  <a:cubicBezTo>
                    <a:pt x="39" y="9"/>
                    <a:pt x="40" y="9"/>
                    <a:pt x="41" y="7"/>
                  </a:cubicBezTo>
                  <a:cubicBezTo>
                    <a:pt x="42" y="5"/>
                    <a:pt x="42" y="4"/>
                    <a:pt x="43" y="1"/>
                  </a:cubicBezTo>
                  <a:close/>
                </a:path>
              </a:pathLst>
            </a:custGeom>
            <a:solidFill>
              <a:srgbClr val="A7B3B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72" name="Freeform 67">
              <a:extLst>
                <a:ext uri="{FF2B5EF4-FFF2-40B4-BE49-F238E27FC236}">
                  <a16:creationId xmlns:a16="http://schemas.microsoft.com/office/drawing/2014/main" id="{D7C8CD60-2939-4C68-9CBE-F98651C09B92}"/>
                </a:ext>
              </a:extLst>
            </p:cNvPr>
            <p:cNvSpPr>
              <a:spLocks/>
            </p:cNvSpPr>
            <p:nvPr/>
          </p:nvSpPr>
          <p:spPr bwMode="auto">
            <a:xfrm>
              <a:off x="1899" y="1603"/>
              <a:ext cx="50" cy="54"/>
            </a:xfrm>
            <a:custGeom>
              <a:avLst/>
              <a:gdLst>
                <a:gd name="T0" fmla="*/ 5 w 13"/>
                <a:gd name="T1" fmla="*/ 6 h 14"/>
                <a:gd name="T2" fmla="*/ 2 w 13"/>
                <a:gd name="T3" fmla="*/ 6 h 14"/>
                <a:gd name="T4" fmla="*/ 0 w 13"/>
                <a:gd name="T5" fmla="*/ 7 h 14"/>
                <a:gd name="T6" fmla="*/ 2 w 13"/>
                <a:gd name="T7" fmla="*/ 10 h 14"/>
                <a:gd name="T8" fmla="*/ 3 w 13"/>
                <a:gd name="T9" fmla="*/ 12 h 14"/>
                <a:gd name="T10" fmla="*/ 2 w 13"/>
                <a:gd name="T11" fmla="*/ 14 h 14"/>
                <a:gd name="T12" fmla="*/ 5 w 13"/>
                <a:gd name="T13" fmla="*/ 14 h 14"/>
                <a:gd name="T14" fmla="*/ 8 w 13"/>
                <a:gd name="T15" fmla="*/ 11 h 14"/>
                <a:gd name="T16" fmla="*/ 11 w 13"/>
                <a:gd name="T17" fmla="*/ 11 h 14"/>
                <a:gd name="T18" fmla="*/ 13 w 13"/>
                <a:gd name="T19" fmla="*/ 8 h 14"/>
                <a:gd name="T20" fmla="*/ 13 w 13"/>
                <a:gd name="T21" fmla="*/ 6 h 14"/>
                <a:gd name="T22" fmla="*/ 9 w 13"/>
                <a:gd name="T23" fmla="*/ 6 h 14"/>
                <a:gd name="T24" fmla="*/ 7 w 13"/>
                <a:gd name="T25" fmla="*/ 5 h 14"/>
                <a:gd name="T26" fmla="*/ 9 w 13"/>
                <a:gd name="T27" fmla="*/ 3 h 14"/>
                <a:gd name="T28" fmla="*/ 10 w 13"/>
                <a:gd name="T29" fmla="*/ 2 h 14"/>
                <a:gd name="T30" fmla="*/ 8 w 13"/>
                <a:gd name="T31" fmla="*/ 0 h 14"/>
                <a:gd name="T32" fmla="*/ 3 w 13"/>
                <a:gd name="T33" fmla="*/ 1 h 14"/>
                <a:gd name="T34" fmla="*/ 6 w 13"/>
                <a:gd name="T35" fmla="*/ 3 h 14"/>
                <a:gd name="T36" fmla="*/ 6 w 13"/>
                <a:gd name="T37" fmla="*/ 5 h 14"/>
                <a:gd name="T38" fmla="*/ 5 w 13"/>
                <a:gd name="T39" fmla="*/ 6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3" h="14">
                  <a:moveTo>
                    <a:pt x="5" y="6"/>
                  </a:moveTo>
                  <a:cubicBezTo>
                    <a:pt x="4" y="6"/>
                    <a:pt x="3" y="6"/>
                    <a:pt x="2" y="6"/>
                  </a:cubicBezTo>
                  <a:cubicBezTo>
                    <a:pt x="1" y="7"/>
                    <a:pt x="1" y="7"/>
                    <a:pt x="0" y="7"/>
                  </a:cubicBezTo>
                  <a:cubicBezTo>
                    <a:pt x="0" y="8"/>
                    <a:pt x="1" y="9"/>
                    <a:pt x="2" y="10"/>
                  </a:cubicBezTo>
                  <a:cubicBezTo>
                    <a:pt x="2" y="11"/>
                    <a:pt x="2" y="11"/>
                    <a:pt x="3" y="12"/>
                  </a:cubicBezTo>
                  <a:cubicBezTo>
                    <a:pt x="3" y="13"/>
                    <a:pt x="2" y="14"/>
                    <a:pt x="2" y="14"/>
                  </a:cubicBezTo>
                  <a:cubicBezTo>
                    <a:pt x="3" y="14"/>
                    <a:pt x="4" y="14"/>
                    <a:pt x="5" y="14"/>
                  </a:cubicBezTo>
                  <a:cubicBezTo>
                    <a:pt x="6" y="13"/>
                    <a:pt x="7" y="12"/>
                    <a:pt x="8" y="11"/>
                  </a:cubicBezTo>
                  <a:cubicBezTo>
                    <a:pt x="9" y="11"/>
                    <a:pt x="10" y="11"/>
                    <a:pt x="11" y="11"/>
                  </a:cubicBezTo>
                  <a:cubicBezTo>
                    <a:pt x="12" y="10"/>
                    <a:pt x="12" y="9"/>
                    <a:pt x="13" y="8"/>
                  </a:cubicBezTo>
                  <a:cubicBezTo>
                    <a:pt x="13" y="7"/>
                    <a:pt x="13" y="7"/>
                    <a:pt x="13" y="6"/>
                  </a:cubicBezTo>
                  <a:cubicBezTo>
                    <a:pt x="12" y="6"/>
                    <a:pt x="11" y="6"/>
                    <a:pt x="9" y="6"/>
                  </a:cubicBezTo>
                  <a:cubicBezTo>
                    <a:pt x="8" y="6"/>
                    <a:pt x="8" y="6"/>
                    <a:pt x="7" y="5"/>
                  </a:cubicBezTo>
                  <a:cubicBezTo>
                    <a:pt x="8" y="5"/>
                    <a:pt x="8" y="4"/>
                    <a:pt x="9" y="3"/>
                  </a:cubicBezTo>
                  <a:cubicBezTo>
                    <a:pt x="9" y="3"/>
                    <a:pt x="10" y="2"/>
                    <a:pt x="10" y="2"/>
                  </a:cubicBezTo>
                  <a:cubicBezTo>
                    <a:pt x="9" y="1"/>
                    <a:pt x="9" y="1"/>
                    <a:pt x="8" y="0"/>
                  </a:cubicBezTo>
                  <a:cubicBezTo>
                    <a:pt x="6" y="1"/>
                    <a:pt x="5" y="1"/>
                    <a:pt x="3" y="1"/>
                  </a:cubicBezTo>
                  <a:cubicBezTo>
                    <a:pt x="4" y="2"/>
                    <a:pt x="5" y="2"/>
                    <a:pt x="6" y="3"/>
                  </a:cubicBezTo>
                  <a:cubicBezTo>
                    <a:pt x="6" y="4"/>
                    <a:pt x="6" y="4"/>
                    <a:pt x="6" y="5"/>
                  </a:cubicBezTo>
                  <a:cubicBezTo>
                    <a:pt x="6" y="5"/>
                    <a:pt x="6" y="6"/>
                    <a:pt x="5" y="6"/>
                  </a:cubicBezTo>
                  <a:close/>
                </a:path>
              </a:pathLst>
            </a:custGeom>
            <a:solidFill>
              <a:srgbClr val="A7B3B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73" name="Freeform 68">
              <a:extLst>
                <a:ext uri="{FF2B5EF4-FFF2-40B4-BE49-F238E27FC236}">
                  <a16:creationId xmlns:a16="http://schemas.microsoft.com/office/drawing/2014/main" id="{69FA6832-FF21-43B3-8AC3-59B558D96370}"/>
                </a:ext>
              </a:extLst>
            </p:cNvPr>
            <p:cNvSpPr>
              <a:spLocks/>
            </p:cNvSpPr>
            <p:nvPr/>
          </p:nvSpPr>
          <p:spPr bwMode="auto">
            <a:xfrm>
              <a:off x="1825" y="1120"/>
              <a:ext cx="413" cy="445"/>
            </a:xfrm>
            <a:custGeom>
              <a:avLst/>
              <a:gdLst>
                <a:gd name="T0" fmla="*/ 69 w 107"/>
                <a:gd name="T1" fmla="*/ 11 h 115"/>
                <a:gd name="T2" fmla="*/ 70 w 107"/>
                <a:gd name="T3" fmla="*/ 7 h 115"/>
                <a:gd name="T4" fmla="*/ 72 w 107"/>
                <a:gd name="T5" fmla="*/ 4 h 115"/>
                <a:gd name="T6" fmla="*/ 59 w 107"/>
                <a:gd name="T7" fmla="*/ 0 h 115"/>
                <a:gd name="T8" fmla="*/ 48 w 107"/>
                <a:gd name="T9" fmla="*/ 3 h 115"/>
                <a:gd name="T10" fmla="*/ 45 w 107"/>
                <a:gd name="T11" fmla="*/ 4 h 115"/>
                <a:gd name="T12" fmla="*/ 45 w 107"/>
                <a:gd name="T13" fmla="*/ 8 h 115"/>
                <a:gd name="T14" fmla="*/ 45 w 107"/>
                <a:gd name="T15" fmla="*/ 12 h 115"/>
                <a:gd name="T16" fmla="*/ 41 w 107"/>
                <a:gd name="T17" fmla="*/ 13 h 115"/>
                <a:gd name="T18" fmla="*/ 35 w 107"/>
                <a:gd name="T19" fmla="*/ 17 h 115"/>
                <a:gd name="T20" fmla="*/ 27 w 107"/>
                <a:gd name="T21" fmla="*/ 14 h 115"/>
                <a:gd name="T22" fmla="*/ 25 w 107"/>
                <a:gd name="T23" fmla="*/ 14 h 115"/>
                <a:gd name="T24" fmla="*/ 15 w 107"/>
                <a:gd name="T25" fmla="*/ 15 h 115"/>
                <a:gd name="T26" fmla="*/ 6 w 107"/>
                <a:gd name="T27" fmla="*/ 8 h 115"/>
                <a:gd name="T28" fmla="*/ 1 w 107"/>
                <a:gd name="T29" fmla="*/ 10 h 115"/>
                <a:gd name="T30" fmla="*/ 0 w 107"/>
                <a:gd name="T31" fmla="*/ 10 h 115"/>
                <a:gd name="T32" fmla="*/ 12 w 107"/>
                <a:gd name="T33" fmla="*/ 16 h 115"/>
                <a:gd name="T34" fmla="*/ 26 w 107"/>
                <a:gd name="T35" fmla="*/ 22 h 115"/>
                <a:gd name="T36" fmla="*/ 29 w 107"/>
                <a:gd name="T37" fmla="*/ 28 h 115"/>
                <a:gd name="T38" fmla="*/ 30 w 107"/>
                <a:gd name="T39" fmla="*/ 33 h 115"/>
                <a:gd name="T40" fmla="*/ 30 w 107"/>
                <a:gd name="T41" fmla="*/ 38 h 115"/>
                <a:gd name="T42" fmla="*/ 30 w 107"/>
                <a:gd name="T43" fmla="*/ 39 h 115"/>
                <a:gd name="T44" fmla="*/ 35 w 107"/>
                <a:gd name="T45" fmla="*/ 47 h 115"/>
                <a:gd name="T46" fmla="*/ 35 w 107"/>
                <a:gd name="T47" fmla="*/ 47 h 115"/>
                <a:gd name="T48" fmla="*/ 46 w 107"/>
                <a:gd name="T49" fmla="*/ 55 h 115"/>
                <a:gd name="T50" fmla="*/ 40 w 107"/>
                <a:gd name="T51" fmla="*/ 55 h 115"/>
                <a:gd name="T52" fmla="*/ 36 w 107"/>
                <a:gd name="T53" fmla="*/ 60 h 115"/>
                <a:gd name="T54" fmla="*/ 21 w 107"/>
                <a:gd name="T55" fmla="*/ 71 h 115"/>
                <a:gd name="T56" fmla="*/ 12 w 107"/>
                <a:gd name="T57" fmla="*/ 76 h 115"/>
                <a:gd name="T58" fmla="*/ 9 w 107"/>
                <a:gd name="T59" fmla="*/ 84 h 115"/>
                <a:gd name="T60" fmla="*/ 14 w 107"/>
                <a:gd name="T61" fmla="*/ 95 h 115"/>
                <a:gd name="T62" fmla="*/ 14 w 107"/>
                <a:gd name="T63" fmla="*/ 101 h 115"/>
                <a:gd name="T64" fmla="*/ 16 w 107"/>
                <a:gd name="T65" fmla="*/ 108 h 115"/>
                <a:gd name="T66" fmla="*/ 21 w 107"/>
                <a:gd name="T67" fmla="*/ 112 h 115"/>
                <a:gd name="T68" fmla="*/ 24 w 107"/>
                <a:gd name="T69" fmla="*/ 113 h 115"/>
                <a:gd name="T70" fmla="*/ 30 w 107"/>
                <a:gd name="T71" fmla="*/ 113 h 115"/>
                <a:gd name="T72" fmla="*/ 36 w 107"/>
                <a:gd name="T73" fmla="*/ 115 h 115"/>
                <a:gd name="T74" fmla="*/ 47 w 107"/>
                <a:gd name="T75" fmla="*/ 112 h 115"/>
                <a:gd name="T76" fmla="*/ 56 w 107"/>
                <a:gd name="T77" fmla="*/ 110 h 115"/>
                <a:gd name="T78" fmla="*/ 67 w 107"/>
                <a:gd name="T79" fmla="*/ 109 h 115"/>
                <a:gd name="T80" fmla="*/ 82 w 107"/>
                <a:gd name="T81" fmla="*/ 102 h 115"/>
                <a:gd name="T82" fmla="*/ 99 w 107"/>
                <a:gd name="T83" fmla="*/ 88 h 115"/>
                <a:gd name="T84" fmla="*/ 107 w 107"/>
                <a:gd name="T85" fmla="*/ 81 h 115"/>
                <a:gd name="T86" fmla="*/ 92 w 107"/>
                <a:gd name="T87" fmla="*/ 72 h 115"/>
                <a:gd name="T88" fmla="*/ 95 w 107"/>
                <a:gd name="T89" fmla="*/ 67 h 115"/>
                <a:gd name="T90" fmla="*/ 88 w 107"/>
                <a:gd name="T91" fmla="*/ 62 h 115"/>
                <a:gd name="T92" fmla="*/ 91 w 107"/>
                <a:gd name="T93" fmla="*/ 59 h 115"/>
                <a:gd name="T94" fmla="*/ 86 w 107"/>
                <a:gd name="T95" fmla="*/ 57 h 115"/>
                <a:gd name="T96" fmla="*/ 84 w 107"/>
                <a:gd name="T97" fmla="*/ 57 h 115"/>
                <a:gd name="T98" fmla="*/ 86 w 107"/>
                <a:gd name="T99" fmla="*/ 53 h 115"/>
                <a:gd name="T100" fmla="*/ 85 w 107"/>
                <a:gd name="T101" fmla="*/ 46 h 115"/>
                <a:gd name="T102" fmla="*/ 83 w 107"/>
                <a:gd name="T103" fmla="*/ 41 h 115"/>
                <a:gd name="T104" fmla="*/ 76 w 107"/>
                <a:gd name="T105" fmla="*/ 35 h 115"/>
                <a:gd name="T106" fmla="*/ 81 w 107"/>
                <a:gd name="T107" fmla="*/ 27 h 115"/>
                <a:gd name="T108" fmla="*/ 83 w 107"/>
                <a:gd name="T109" fmla="*/ 25 h 115"/>
                <a:gd name="T110" fmla="*/ 70 w 107"/>
                <a:gd name="T111" fmla="*/ 20 h 115"/>
                <a:gd name="T112" fmla="*/ 69 w 107"/>
                <a:gd name="T113" fmla="*/ 15 h 115"/>
                <a:gd name="T114" fmla="*/ 69 w 107"/>
                <a:gd name="T115" fmla="*/ 14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07" h="115">
                  <a:moveTo>
                    <a:pt x="69" y="11"/>
                  </a:moveTo>
                  <a:cubicBezTo>
                    <a:pt x="69" y="11"/>
                    <a:pt x="69" y="11"/>
                    <a:pt x="69" y="11"/>
                  </a:cubicBezTo>
                  <a:cubicBezTo>
                    <a:pt x="69" y="10"/>
                    <a:pt x="69" y="9"/>
                    <a:pt x="69" y="7"/>
                  </a:cubicBezTo>
                  <a:cubicBezTo>
                    <a:pt x="70" y="7"/>
                    <a:pt x="70" y="7"/>
                    <a:pt x="70" y="7"/>
                  </a:cubicBezTo>
                  <a:cubicBezTo>
                    <a:pt x="71" y="6"/>
                    <a:pt x="72" y="6"/>
                    <a:pt x="73" y="6"/>
                  </a:cubicBezTo>
                  <a:cubicBezTo>
                    <a:pt x="72" y="5"/>
                    <a:pt x="72" y="5"/>
                    <a:pt x="72" y="4"/>
                  </a:cubicBezTo>
                  <a:cubicBezTo>
                    <a:pt x="71" y="4"/>
                    <a:pt x="67" y="2"/>
                    <a:pt x="65" y="2"/>
                  </a:cubicBezTo>
                  <a:cubicBezTo>
                    <a:pt x="62" y="2"/>
                    <a:pt x="60" y="0"/>
                    <a:pt x="59" y="0"/>
                  </a:cubicBezTo>
                  <a:cubicBezTo>
                    <a:pt x="56" y="0"/>
                    <a:pt x="55" y="1"/>
                    <a:pt x="52" y="2"/>
                  </a:cubicBezTo>
                  <a:cubicBezTo>
                    <a:pt x="52" y="2"/>
                    <a:pt x="50" y="2"/>
                    <a:pt x="48" y="3"/>
                  </a:cubicBezTo>
                  <a:cubicBezTo>
                    <a:pt x="47" y="3"/>
                    <a:pt x="45" y="4"/>
                    <a:pt x="45" y="4"/>
                  </a:cubicBezTo>
                  <a:cubicBezTo>
                    <a:pt x="45" y="4"/>
                    <a:pt x="45" y="4"/>
                    <a:pt x="45" y="4"/>
                  </a:cubicBezTo>
                  <a:cubicBezTo>
                    <a:pt x="45" y="4"/>
                    <a:pt x="45" y="5"/>
                    <a:pt x="45" y="5"/>
                  </a:cubicBezTo>
                  <a:cubicBezTo>
                    <a:pt x="45" y="6"/>
                    <a:pt x="45" y="7"/>
                    <a:pt x="45" y="8"/>
                  </a:cubicBezTo>
                  <a:cubicBezTo>
                    <a:pt x="45" y="10"/>
                    <a:pt x="45" y="11"/>
                    <a:pt x="45" y="11"/>
                  </a:cubicBezTo>
                  <a:cubicBezTo>
                    <a:pt x="45" y="12"/>
                    <a:pt x="45" y="12"/>
                    <a:pt x="45" y="12"/>
                  </a:cubicBezTo>
                  <a:cubicBezTo>
                    <a:pt x="44" y="12"/>
                    <a:pt x="44" y="12"/>
                    <a:pt x="44" y="12"/>
                  </a:cubicBezTo>
                  <a:cubicBezTo>
                    <a:pt x="43" y="13"/>
                    <a:pt x="42" y="13"/>
                    <a:pt x="41" y="13"/>
                  </a:cubicBezTo>
                  <a:cubicBezTo>
                    <a:pt x="40" y="14"/>
                    <a:pt x="37" y="16"/>
                    <a:pt x="36" y="17"/>
                  </a:cubicBezTo>
                  <a:cubicBezTo>
                    <a:pt x="35" y="17"/>
                    <a:pt x="35" y="17"/>
                    <a:pt x="35" y="17"/>
                  </a:cubicBezTo>
                  <a:cubicBezTo>
                    <a:pt x="32" y="17"/>
                    <a:pt x="27" y="14"/>
                    <a:pt x="27" y="14"/>
                  </a:cubicBezTo>
                  <a:cubicBezTo>
                    <a:pt x="27" y="14"/>
                    <a:pt x="27" y="14"/>
                    <a:pt x="27" y="14"/>
                  </a:cubicBezTo>
                  <a:cubicBezTo>
                    <a:pt x="26" y="14"/>
                    <a:pt x="26" y="14"/>
                    <a:pt x="26" y="14"/>
                  </a:cubicBezTo>
                  <a:cubicBezTo>
                    <a:pt x="26" y="14"/>
                    <a:pt x="25" y="14"/>
                    <a:pt x="25" y="14"/>
                  </a:cubicBezTo>
                  <a:cubicBezTo>
                    <a:pt x="22" y="15"/>
                    <a:pt x="17" y="15"/>
                    <a:pt x="15" y="15"/>
                  </a:cubicBezTo>
                  <a:cubicBezTo>
                    <a:pt x="15" y="15"/>
                    <a:pt x="15" y="15"/>
                    <a:pt x="15" y="15"/>
                  </a:cubicBezTo>
                  <a:cubicBezTo>
                    <a:pt x="12" y="15"/>
                    <a:pt x="12" y="14"/>
                    <a:pt x="10" y="12"/>
                  </a:cubicBezTo>
                  <a:cubicBezTo>
                    <a:pt x="9" y="11"/>
                    <a:pt x="7" y="9"/>
                    <a:pt x="6" y="8"/>
                  </a:cubicBezTo>
                  <a:cubicBezTo>
                    <a:pt x="5" y="8"/>
                    <a:pt x="5" y="8"/>
                    <a:pt x="4" y="8"/>
                  </a:cubicBezTo>
                  <a:cubicBezTo>
                    <a:pt x="2" y="8"/>
                    <a:pt x="1" y="10"/>
                    <a:pt x="1" y="10"/>
                  </a:cubicBezTo>
                  <a:cubicBezTo>
                    <a:pt x="1" y="10"/>
                    <a:pt x="1" y="10"/>
                    <a:pt x="1" y="10"/>
                  </a:cubicBezTo>
                  <a:cubicBezTo>
                    <a:pt x="0" y="10"/>
                    <a:pt x="0" y="10"/>
                    <a:pt x="0" y="10"/>
                  </a:cubicBezTo>
                  <a:cubicBezTo>
                    <a:pt x="1" y="11"/>
                    <a:pt x="3" y="13"/>
                    <a:pt x="4" y="14"/>
                  </a:cubicBezTo>
                  <a:cubicBezTo>
                    <a:pt x="6" y="15"/>
                    <a:pt x="10" y="15"/>
                    <a:pt x="12" y="16"/>
                  </a:cubicBezTo>
                  <a:cubicBezTo>
                    <a:pt x="14" y="16"/>
                    <a:pt x="17" y="15"/>
                    <a:pt x="20" y="17"/>
                  </a:cubicBezTo>
                  <a:cubicBezTo>
                    <a:pt x="23" y="19"/>
                    <a:pt x="26" y="20"/>
                    <a:pt x="26" y="22"/>
                  </a:cubicBezTo>
                  <a:cubicBezTo>
                    <a:pt x="26" y="23"/>
                    <a:pt x="27" y="26"/>
                    <a:pt x="28" y="27"/>
                  </a:cubicBezTo>
                  <a:cubicBezTo>
                    <a:pt x="29" y="27"/>
                    <a:pt x="29" y="28"/>
                    <a:pt x="29" y="28"/>
                  </a:cubicBezTo>
                  <a:cubicBezTo>
                    <a:pt x="29" y="29"/>
                    <a:pt x="28" y="30"/>
                    <a:pt x="28" y="31"/>
                  </a:cubicBezTo>
                  <a:cubicBezTo>
                    <a:pt x="29" y="31"/>
                    <a:pt x="29" y="32"/>
                    <a:pt x="30" y="33"/>
                  </a:cubicBezTo>
                  <a:cubicBezTo>
                    <a:pt x="30" y="33"/>
                    <a:pt x="30" y="33"/>
                    <a:pt x="30" y="33"/>
                  </a:cubicBezTo>
                  <a:cubicBezTo>
                    <a:pt x="30" y="33"/>
                    <a:pt x="30" y="36"/>
                    <a:pt x="30" y="38"/>
                  </a:cubicBezTo>
                  <a:cubicBezTo>
                    <a:pt x="30" y="38"/>
                    <a:pt x="30" y="38"/>
                    <a:pt x="30" y="38"/>
                  </a:cubicBezTo>
                  <a:cubicBezTo>
                    <a:pt x="30" y="39"/>
                    <a:pt x="30" y="39"/>
                    <a:pt x="30" y="39"/>
                  </a:cubicBezTo>
                  <a:cubicBezTo>
                    <a:pt x="30" y="40"/>
                    <a:pt x="30" y="41"/>
                    <a:pt x="31" y="41"/>
                  </a:cubicBezTo>
                  <a:cubicBezTo>
                    <a:pt x="33" y="43"/>
                    <a:pt x="35" y="47"/>
                    <a:pt x="35" y="47"/>
                  </a:cubicBezTo>
                  <a:cubicBezTo>
                    <a:pt x="35" y="47"/>
                    <a:pt x="35" y="47"/>
                    <a:pt x="35" y="47"/>
                  </a:cubicBezTo>
                  <a:cubicBezTo>
                    <a:pt x="35" y="47"/>
                    <a:pt x="35" y="47"/>
                    <a:pt x="35" y="47"/>
                  </a:cubicBezTo>
                  <a:cubicBezTo>
                    <a:pt x="37" y="48"/>
                    <a:pt x="39" y="48"/>
                    <a:pt x="40" y="49"/>
                  </a:cubicBezTo>
                  <a:cubicBezTo>
                    <a:pt x="43" y="50"/>
                    <a:pt x="46" y="53"/>
                    <a:pt x="46" y="55"/>
                  </a:cubicBezTo>
                  <a:cubicBezTo>
                    <a:pt x="47" y="57"/>
                    <a:pt x="47" y="58"/>
                    <a:pt x="45" y="58"/>
                  </a:cubicBezTo>
                  <a:cubicBezTo>
                    <a:pt x="42" y="58"/>
                    <a:pt x="40" y="55"/>
                    <a:pt x="40" y="55"/>
                  </a:cubicBezTo>
                  <a:cubicBezTo>
                    <a:pt x="40" y="55"/>
                    <a:pt x="36" y="55"/>
                    <a:pt x="37" y="56"/>
                  </a:cubicBezTo>
                  <a:cubicBezTo>
                    <a:pt x="38" y="56"/>
                    <a:pt x="38" y="57"/>
                    <a:pt x="36" y="60"/>
                  </a:cubicBezTo>
                  <a:cubicBezTo>
                    <a:pt x="34" y="62"/>
                    <a:pt x="33" y="65"/>
                    <a:pt x="30" y="67"/>
                  </a:cubicBezTo>
                  <a:cubicBezTo>
                    <a:pt x="26" y="70"/>
                    <a:pt x="21" y="71"/>
                    <a:pt x="21" y="71"/>
                  </a:cubicBezTo>
                  <a:cubicBezTo>
                    <a:pt x="20" y="72"/>
                    <a:pt x="20" y="73"/>
                    <a:pt x="19" y="74"/>
                  </a:cubicBezTo>
                  <a:cubicBezTo>
                    <a:pt x="19" y="74"/>
                    <a:pt x="12" y="75"/>
                    <a:pt x="12" y="76"/>
                  </a:cubicBezTo>
                  <a:cubicBezTo>
                    <a:pt x="12" y="76"/>
                    <a:pt x="10" y="81"/>
                    <a:pt x="10" y="81"/>
                  </a:cubicBezTo>
                  <a:cubicBezTo>
                    <a:pt x="10" y="81"/>
                    <a:pt x="4" y="79"/>
                    <a:pt x="9" y="84"/>
                  </a:cubicBezTo>
                  <a:cubicBezTo>
                    <a:pt x="14" y="89"/>
                    <a:pt x="9" y="88"/>
                    <a:pt x="10" y="90"/>
                  </a:cubicBezTo>
                  <a:cubicBezTo>
                    <a:pt x="11" y="93"/>
                    <a:pt x="14" y="95"/>
                    <a:pt x="14" y="95"/>
                  </a:cubicBezTo>
                  <a:cubicBezTo>
                    <a:pt x="13" y="96"/>
                    <a:pt x="13" y="96"/>
                    <a:pt x="13" y="97"/>
                  </a:cubicBezTo>
                  <a:cubicBezTo>
                    <a:pt x="13" y="97"/>
                    <a:pt x="16" y="100"/>
                    <a:pt x="14" y="101"/>
                  </a:cubicBezTo>
                  <a:cubicBezTo>
                    <a:pt x="13" y="101"/>
                    <a:pt x="11" y="103"/>
                    <a:pt x="12" y="105"/>
                  </a:cubicBezTo>
                  <a:cubicBezTo>
                    <a:pt x="14" y="108"/>
                    <a:pt x="13" y="109"/>
                    <a:pt x="16" y="108"/>
                  </a:cubicBezTo>
                  <a:cubicBezTo>
                    <a:pt x="19" y="108"/>
                    <a:pt x="20" y="108"/>
                    <a:pt x="19" y="110"/>
                  </a:cubicBezTo>
                  <a:cubicBezTo>
                    <a:pt x="18" y="112"/>
                    <a:pt x="21" y="112"/>
                    <a:pt x="21" y="112"/>
                  </a:cubicBezTo>
                  <a:cubicBezTo>
                    <a:pt x="22" y="111"/>
                    <a:pt x="22" y="111"/>
                    <a:pt x="23" y="110"/>
                  </a:cubicBezTo>
                  <a:cubicBezTo>
                    <a:pt x="24" y="111"/>
                    <a:pt x="24" y="112"/>
                    <a:pt x="24" y="113"/>
                  </a:cubicBezTo>
                  <a:cubicBezTo>
                    <a:pt x="26" y="112"/>
                    <a:pt x="27" y="112"/>
                    <a:pt x="29" y="111"/>
                  </a:cubicBezTo>
                  <a:cubicBezTo>
                    <a:pt x="29" y="112"/>
                    <a:pt x="29" y="112"/>
                    <a:pt x="30" y="113"/>
                  </a:cubicBezTo>
                  <a:cubicBezTo>
                    <a:pt x="30" y="114"/>
                    <a:pt x="30" y="115"/>
                    <a:pt x="30" y="115"/>
                  </a:cubicBezTo>
                  <a:cubicBezTo>
                    <a:pt x="30" y="115"/>
                    <a:pt x="33" y="115"/>
                    <a:pt x="36" y="115"/>
                  </a:cubicBezTo>
                  <a:cubicBezTo>
                    <a:pt x="38" y="114"/>
                    <a:pt x="41" y="113"/>
                    <a:pt x="42" y="113"/>
                  </a:cubicBezTo>
                  <a:cubicBezTo>
                    <a:pt x="43" y="113"/>
                    <a:pt x="44" y="113"/>
                    <a:pt x="47" y="112"/>
                  </a:cubicBezTo>
                  <a:cubicBezTo>
                    <a:pt x="49" y="112"/>
                    <a:pt x="51" y="112"/>
                    <a:pt x="53" y="110"/>
                  </a:cubicBezTo>
                  <a:cubicBezTo>
                    <a:pt x="55" y="109"/>
                    <a:pt x="55" y="111"/>
                    <a:pt x="56" y="110"/>
                  </a:cubicBezTo>
                  <a:cubicBezTo>
                    <a:pt x="58" y="110"/>
                    <a:pt x="60" y="109"/>
                    <a:pt x="61" y="109"/>
                  </a:cubicBezTo>
                  <a:cubicBezTo>
                    <a:pt x="62" y="109"/>
                    <a:pt x="65" y="109"/>
                    <a:pt x="67" y="109"/>
                  </a:cubicBezTo>
                  <a:cubicBezTo>
                    <a:pt x="68" y="109"/>
                    <a:pt x="73" y="107"/>
                    <a:pt x="76" y="107"/>
                  </a:cubicBezTo>
                  <a:cubicBezTo>
                    <a:pt x="77" y="106"/>
                    <a:pt x="79" y="104"/>
                    <a:pt x="82" y="102"/>
                  </a:cubicBezTo>
                  <a:cubicBezTo>
                    <a:pt x="85" y="100"/>
                    <a:pt x="89" y="97"/>
                    <a:pt x="92" y="94"/>
                  </a:cubicBezTo>
                  <a:cubicBezTo>
                    <a:pt x="95" y="91"/>
                    <a:pt x="97" y="89"/>
                    <a:pt x="99" y="88"/>
                  </a:cubicBezTo>
                  <a:cubicBezTo>
                    <a:pt x="99" y="88"/>
                    <a:pt x="102" y="86"/>
                    <a:pt x="104" y="84"/>
                  </a:cubicBezTo>
                  <a:cubicBezTo>
                    <a:pt x="105" y="83"/>
                    <a:pt x="106" y="81"/>
                    <a:pt x="107" y="81"/>
                  </a:cubicBezTo>
                  <a:cubicBezTo>
                    <a:pt x="105" y="79"/>
                    <a:pt x="101" y="76"/>
                    <a:pt x="100" y="75"/>
                  </a:cubicBezTo>
                  <a:cubicBezTo>
                    <a:pt x="97" y="74"/>
                    <a:pt x="92" y="72"/>
                    <a:pt x="92" y="72"/>
                  </a:cubicBezTo>
                  <a:cubicBezTo>
                    <a:pt x="91" y="72"/>
                    <a:pt x="91" y="71"/>
                    <a:pt x="90" y="71"/>
                  </a:cubicBezTo>
                  <a:cubicBezTo>
                    <a:pt x="92" y="69"/>
                    <a:pt x="93" y="68"/>
                    <a:pt x="95" y="67"/>
                  </a:cubicBezTo>
                  <a:cubicBezTo>
                    <a:pt x="95" y="66"/>
                    <a:pt x="95" y="66"/>
                    <a:pt x="96" y="66"/>
                  </a:cubicBezTo>
                  <a:cubicBezTo>
                    <a:pt x="93" y="64"/>
                    <a:pt x="91" y="64"/>
                    <a:pt x="88" y="62"/>
                  </a:cubicBezTo>
                  <a:cubicBezTo>
                    <a:pt x="89" y="62"/>
                    <a:pt x="89" y="62"/>
                    <a:pt x="90" y="61"/>
                  </a:cubicBezTo>
                  <a:cubicBezTo>
                    <a:pt x="90" y="61"/>
                    <a:pt x="91" y="60"/>
                    <a:pt x="91" y="59"/>
                  </a:cubicBezTo>
                  <a:cubicBezTo>
                    <a:pt x="91" y="59"/>
                    <a:pt x="91" y="59"/>
                    <a:pt x="90" y="58"/>
                  </a:cubicBezTo>
                  <a:cubicBezTo>
                    <a:pt x="88" y="57"/>
                    <a:pt x="87" y="57"/>
                    <a:pt x="86" y="57"/>
                  </a:cubicBezTo>
                  <a:cubicBezTo>
                    <a:pt x="86" y="57"/>
                    <a:pt x="86" y="57"/>
                    <a:pt x="86" y="57"/>
                  </a:cubicBezTo>
                  <a:cubicBezTo>
                    <a:pt x="85" y="57"/>
                    <a:pt x="84" y="57"/>
                    <a:pt x="84" y="57"/>
                  </a:cubicBezTo>
                  <a:cubicBezTo>
                    <a:pt x="84" y="57"/>
                    <a:pt x="84" y="56"/>
                    <a:pt x="84" y="56"/>
                  </a:cubicBezTo>
                  <a:cubicBezTo>
                    <a:pt x="85" y="55"/>
                    <a:pt x="85" y="54"/>
                    <a:pt x="86" y="53"/>
                  </a:cubicBezTo>
                  <a:cubicBezTo>
                    <a:pt x="85" y="51"/>
                    <a:pt x="85" y="49"/>
                    <a:pt x="84" y="47"/>
                  </a:cubicBezTo>
                  <a:cubicBezTo>
                    <a:pt x="85" y="47"/>
                    <a:pt x="85" y="47"/>
                    <a:pt x="85" y="46"/>
                  </a:cubicBezTo>
                  <a:cubicBezTo>
                    <a:pt x="86" y="46"/>
                    <a:pt x="86" y="46"/>
                    <a:pt x="87" y="46"/>
                  </a:cubicBezTo>
                  <a:cubicBezTo>
                    <a:pt x="86" y="44"/>
                    <a:pt x="84" y="42"/>
                    <a:pt x="83" y="41"/>
                  </a:cubicBezTo>
                  <a:cubicBezTo>
                    <a:pt x="82" y="40"/>
                    <a:pt x="76" y="35"/>
                    <a:pt x="76" y="35"/>
                  </a:cubicBezTo>
                  <a:cubicBezTo>
                    <a:pt x="76" y="35"/>
                    <a:pt x="76" y="35"/>
                    <a:pt x="76" y="35"/>
                  </a:cubicBezTo>
                  <a:cubicBezTo>
                    <a:pt x="76" y="34"/>
                    <a:pt x="76" y="34"/>
                    <a:pt x="76" y="34"/>
                  </a:cubicBezTo>
                  <a:cubicBezTo>
                    <a:pt x="76" y="34"/>
                    <a:pt x="76" y="29"/>
                    <a:pt x="81" y="27"/>
                  </a:cubicBezTo>
                  <a:cubicBezTo>
                    <a:pt x="83" y="26"/>
                    <a:pt x="83" y="26"/>
                    <a:pt x="83" y="25"/>
                  </a:cubicBezTo>
                  <a:cubicBezTo>
                    <a:pt x="83" y="25"/>
                    <a:pt x="83" y="25"/>
                    <a:pt x="83" y="25"/>
                  </a:cubicBezTo>
                  <a:cubicBezTo>
                    <a:pt x="82" y="24"/>
                    <a:pt x="79" y="23"/>
                    <a:pt x="78" y="22"/>
                  </a:cubicBezTo>
                  <a:cubicBezTo>
                    <a:pt x="75" y="22"/>
                    <a:pt x="70" y="20"/>
                    <a:pt x="70" y="20"/>
                  </a:cubicBezTo>
                  <a:cubicBezTo>
                    <a:pt x="69" y="20"/>
                    <a:pt x="69" y="20"/>
                    <a:pt x="69" y="20"/>
                  </a:cubicBezTo>
                  <a:cubicBezTo>
                    <a:pt x="69" y="18"/>
                    <a:pt x="69" y="17"/>
                    <a:pt x="69" y="15"/>
                  </a:cubicBezTo>
                  <a:cubicBezTo>
                    <a:pt x="69" y="15"/>
                    <a:pt x="69" y="15"/>
                    <a:pt x="69" y="15"/>
                  </a:cubicBezTo>
                  <a:cubicBezTo>
                    <a:pt x="69" y="15"/>
                    <a:pt x="69" y="15"/>
                    <a:pt x="69" y="14"/>
                  </a:cubicBezTo>
                  <a:cubicBezTo>
                    <a:pt x="69" y="13"/>
                    <a:pt x="69" y="12"/>
                    <a:pt x="69" y="11"/>
                  </a:cubicBezTo>
                  <a:close/>
                </a:path>
              </a:pathLst>
            </a:custGeom>
            <a:solidFill>
              <a:srgbClr val="A7B3B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74" name="Freeform 69">
              <a:extLst>
                <a:ext uri="{FF2B5EF4-FFF2-40B4-BE49-F238E27FC236}">
                  <a16:creationId xmlns:a16="http://schemas.microsoft.com/office/drawing/2014/main" id="{1E6F4212-A940-49BC-8D58-6FE6DE2CCAD2}"/>
                </a:ext>
              </a:extLst>
            </p:cNvPr>
            <p:cNvSpPr>
              <a:spLocks/>
            </p:cNvSpPr>
            <p:nvPr/>
          </p:nvSpPr>
          <p:spPr bwMode="auto">
            <a:xfrm>
              <a:off x="1613" y="1796"/>
              <a:ext cx="405" cy="279"/>
            </a:xfrm>
            <a:custGeom>
              <a:avLst/>
              <a:gdLst>
                <a:gd name="T0" fmla="*/ 6 w 105"/>
                <a:gd name="T1" fmla="*/ 38 h 72"/>
                <a:gd name="T2" fmla="*/ 7 w 105"/>
                <a:gd name="T3" fmla="*/ 38 h 72"/>
                <a:gd name="T4" fmla="*/ 10 w 105"/>
                <a:gd name="T5" fmla="*/ 44 h 72"/>
                <a:gd name="T6" fmla="*/ 10 w 105"/>
                <a:gd name="T7" fmla="*/ 44 h 72"/>
                <a:gd name="T8" fmla="*/ 10 w 105"/>
                <a:gd name="T9" fmla="*/ 44 h 72"/>
                <a:gd name="T10" fmla="*/ 9 w 105"/>
                <a:gd name="T11" fmla="*/ 48 h 72"/>
                <a:gd name="T12" fmla="*/ 18 w 105"/>
                <a:gd name="T13" fmla="*/ 52 h 72"/>
                <a:gd name="T14" fmla="*/ 25 w 105"/>
                <a:gd name="T15" fmla="*/ 52 h 72"/>
                <a:gd name="T16" fmla="*/ 32 w 105"/>
                <a:gd name="T17" fmla="*/ 56 h 72"/>
                <a:gd name="T18" fmla="*/ 37 w 105"/>
                <a:gd name="T19" fmla="*/ 55 h 72"/>
                <a:gd name="T20" fmla="*/ 37 w 105"/>
                <a:gd name="T21" fmla="*/ 56 h 72"/>
                <a:gd name="T22" fmla="*/ 39 w 105"/>
                <a:gd name="T23" fmla="*/ 61 h 72"/>
                <a:gd name="T24" fmla="*/ 42 w 105"/>
                <a:gd name="T25" fmla="*/ 59 h 72"/>
                <a:gd name="T26" fmla="*/ 43 w 105"/>
                <a:gd name="T27" fmla="*/ 59 h 72"/>
                <a:gd name="T28" fmla="*/ 48 w 105"/>
                <a:gd name="T29" fmla="*/ 61 h 72"/>
                <a:gd name="T30" fmla="*/ 53 w 105"/>
                <a:gd name="T31" fmla="*/ 67 h 72"/>
                <a:gd name="T32" fmla="*/ 57 w 105"/>
                <a:gd name="T33" fmla="*/ 64 h 72"/>
                <a:gd name="T34" fmla="*/ 63 w 105"/>
                <a:gd name="T35" fmla="*/ 69 h 72"/>
                <a:gd name="T36" fmla="*/ 67 w 105"/>
                <a:gd name="T37" fmla="*/ 66 h 72"/>
                <a:gd name="T38" fmla="*/ 73 w 105"/>
                <a:gd name="T39" fmla="*/ 68 h 72"/>
                <a:gd name="T40" fmla="*/ 77 w 105"/>
                <a:gd name="T41" fmla="*/ 67 h 72"/>
                <a:gd name="T42" fmla="*/ 78 w 105"/>
                <a:gd name="T43" fmla="*/ 67 h 72"/>
                <a:gd name="T44" fmla="*/ 85 w 105"/>
                <a:gd name="T45" fmla="*/ 70 h 72"/>
                <a:gd name="T46" fmla="*/ 93 w 105"/>
                <a:gd name="T47" fmla="*/ 72 h 72"/>
                <a:gd name="T48" fmla="*/ 92 w 105"/>
                <a:gd name="T49" fmla="*/ 68 h 72"/>
                <a:gd name="T50" fmla="*/ 92 w 105"/>
                <a:gd name="T51" fmla="*/ 67 h 72"/>
                <a:gd name="T52" fmla="*/ 100 w 105"/>
                <a:gd name="T53" fmla="*/ 57 h 72"/>
                <a:gd name="T54" fmla="*/ 105 w 105"/>
                <a:gd name="T55" fmla="*/ 54 h 72"/>
                <a:gd name="T56" fmla="*/ 103 w 105"/>
                <a:gd name="T57" fmla="*/ 50 h 72"/>
                <a:gd name="T58" fmla="*/ 99 w 105"/>
                <a:gd name="T59" fmla="*/ 41 h 72"/>
                <a:gd name="T60" fmla="*/ 99 w 105"/>
                <a:gd name="T61" fmla="*/ 41 h 72"/>
                <a:gd name="T62" fmla="*/ 93 w 105"/>
                <a:gd name="T63" fmla="*/ 32 h 72"/>
                <a:gd name="T64" fmla="*/ 100 w 105"/>
                <a:gd name="T65" fmla="*/ 27 h 72"/>
                <a:gd name="T66" fmla="*/ 101 w 105"/>
                <a:gd name="T67" fmla="*/ 23 h 72"/>
                <a:gd name="T68" fmla="*/ 96 w 105"/>
                <a:gd name="T69" fmla="*/ 15 h 72"/>
                <a:gd name="T70" fmla="*/ 96 w 105"/>
                <a:gd name="T71" fmla="*/ 15 h 72"/>
                <a:gd name="T72" fmla="*/ 95 w 105"/>
                <a:gd name="T73" fmla="*/ 14 h 72"/>
                <a:gd name="T74" fmla="*/ 93 w 105"/>
                <a:gd name="T75" fmla="*/ 10 h 72"/>
                <a:gd name="T76" fmla="*/ 87 w 105"/>
                <a:gd name="T77" fmla="*/ 8 h 72"/>
                <a:gd name="T78" fmla="*/ 73 w 105"/>
                <a:gd name="T79" fmla="*/ 9 h 72"/>
                <a:gd name="T80" fmla="*/ 71 w 105"/>
                <a:gd name="T81" fmla="*/ 9 h 72"/>
                <a:gd name="T82" fmla="*/ 61 w 105"/>
                <a:gd name="T83" fmla="*/ 8 h 72"/>
                <a:gd name="T84" fmla="*/ 57 w 105"/>
                <a:gd name="T85" fmla="*/ 6 h 72"/>
                <a:gd name="T86" fmla="*/ 52 w 105"/>
                <a:gd name="T87" fmla="*/ 8 h 72"/>
                <a:gd name="T88" fmla="*/ 44 w 105"/>
                <a:gd name="T89" fmla="*/ 4 h 72"/>
                <a:gd name="T90" fmla="*/ 43 w 105"/>
                <a:gd name="T91" fmla="*/ 1 h 72"/>
                <a:gd name="T92" fmla="*/ 30 w 105"/>
                <a:gd name="T93" fmla="*/ 2 h 72"/>
                <a:gd name="T94" fmla="*/ 17 w 105"/>
                <a:gd name="T95" fmla="*/ 8 h 72"/>
                <a:gd name="T96" fmla="*/ 2 w 105"/>
                <a:gd name="T97" fmla="*/ 12 h 72"/>
                <a:gd name="T98" fmla="*/ 0 w 105"/>
                <a:gd name="T99" fmla="*/ 12 h 72"/>
                <a:gd name="T100" fmla="*/ 2 w 105"/>
                <a:gd name="T101" fmla="*/ 18 h 72"/>
                <a:gd name="T102" fmla="*/ 3 w 105"/>
                <a:gd name="T103" fmla="*/ 20 h 72"/>
                <a:gd name="T104" fmla="*/ 1 w 105"/>
                <a:gd name="T105" fmla="*/ 24 h 72"/>
                <a:gd name="T106" fmla="*/ 7 w 105"/>
                <a:gd name="T107" fmla="*/ 28 h 72"/>
                <a:gd name="T108" fmla="*/ 6 w 105"/>
                <a:gd name="T109" fmla="*/ 29 h 72"/>
                <a:gd name="T110" fmla="*/ 4 w 105"/>
                <a:gd name="T111" fmla="*/ 32 h 72"/>
                <a:gd name="T112" fmla="*/ 6 w 105"/>
                <a:gd name="T113" fmla="*/ 32 h 72"/>
                <a:gd name="T114" fmla="*/ 8 w 105"/>
                <a:gd name="T115" fmla="*/ 35 h 72"/>
                <a:gd name="T116" fmla="*/ 8 w 105"/>
                <a:gd name="T117" fmla="*/ 36 h 72"/>
                <a:gd name="T118" fmla="*/ 6 w 105"/>
                <a:gd name="T119" fmla="*/ 38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05" h="72">
                  <a:moveTo>
                    <a:pt x="6" y="38"/>
                  </a:moveTo>
                  <a:cubicBezTo>
                    <a:pt x="6" y="38"/>
                    <a:pt x="6" y="38"/>
                    <a:pt x="7" y="38"/>
                  </a:cubicBezTo>
                  <a:cubicBezTo>
                    <a:pt x="9" y="41"/>
                    <a:pt x="10" y="43"/>
                    <a:pt x="10" y="44"/>
                  </a:cubicBezTo>
                  <a:cubicBezTo>
                    <a:pt x="10" y="44"/>
                    <a:pt x="10" y="44"/>
                    <a:pt x="10" y="44"/>
                  </a:cubicBezTo>
                  <a:cubicBezTo>
                    <a:pt x="10" y="44"/>
                    <a:pt x="10" y="44"/>
                    <a:pt x="10" y="44"/>
                  </a:cubicBezTo>
                  <a:cubicBezTo>
                    <a:pt x="10" y="46"/>
                    <a:pt x="10" y="46"/>
                    <a:pt x="9" y="48"/>
                  </a:cubicBezTo>
                  <a:cubicBezTo>
                    <a:pt x="13" y="50"/>
                    <a:pt x="15" y="50"/>
                    <a:pt x="18" y="52"/>
                  </a:cubicBezTo>
                  <a:cubicBezTo>
                    <a:pt x="21" y="52"/>
                    <a:pt x="22" y="52"/>
                    <a:pt x="25" y="52"/>
                  </a:cubicBezTo>
                  <a:cubicBezTo>
                    <a:pt x="28" y="54"/>
                    <a:pt x="29" y="54"/>
                    <a:pt x="32" y="56"/>
                  </a:cubicBezTo>
                  <a:cubicBezTo>
                    <a:pt x="34" y="56"/>
                    <a:pt x="35" y="55"/>
                    <a:pt x="37" y="55"/>
                  </a:cubicBezTo>
                  <a:cubicBezTo>
                    <a:pt x="37" y="55"/>
                    <a:pt x="37" y="56"/>
                    <a:pt x="37" y="56"/>
                  </a:cubicBezTo>
                  <a:cubicBezTo>
                    <a:pt x="37" y="56"/>
                    <a:pt x="38" y="60"/>
                    <a:pt x="39" y="61"/>
                  </a:cubicBezTo>
                  <a:cubicBezTo>
                    <a:pt x="40" y="60"/>
                    <a:pt x="42" y="59"/>
                    <a:pt x="42" y="59"/>
                  </a:cubicBezTo>
                  <a:cubicBezTo>
                    <a:pt x="42" y="59"/>
                    <a:pt x="42" y="59"/>
                    <a:pt x="43" y="59"/>
                  </a:cubicBezTo>
                  <a:cubicBezTo>
                    <a:pt x="45" y="60"/>
                    <a:pt x="46" y="60"/>
                    <a:pt x="48" y="61"/>
                  </a:cubicBezTo>
                  <a:cubicBezTo>
                    <a:pt x="50" y="63"/>
                    <a:pt x="51" y="64"/>
                    <a:pt x="53" y="67"/>
                  </a:cubicBezTo>
                  <a:cubicBezTo>
                    <a:pt x="55" y="66"/>
                    <a:pt x="56" y="65"/>
                    <a:pt x="57" y="64"/>
                  </a:cubicBezTo>
                  <a:cubicBezTo>
                    <a:pt x="59" y="66"/>
                    <a:pt x="60" y="67"/>
                    <a:pt x="63" y="69"/>
                  </a:cubicBezTo>
                  <a:cubicBezTo>
                    <a:pt x="64" y="68"/>
                    <a:pt x="65" y="67"/>
                    <a:pt x="67" y="66"/>
                  </a:cubicBezTo>
                  <a:cubicBezTo>
                    <a:pt x="69" y="67"/>
                    <a:pt x="71" y="67"/>
                    <a:pt x="73" y="68"/>
                  </a:cubicBezTo>
                  <a:cubicBezTo>
                    <a:pt x="75" y="68"/>
                    <a:pt x="76" y="68"/>
                    <a:pt x="77" y="67"/>
                  </a:cubicBezTo>
                  <a:cubicBezTo>
                    <a:pt x="78" y="67"/>
                    <a:pt x="78" y="67"/>
                    <a:pt x="78" y="67"/>
                  </a:cubicBezTo>
                  <a:cubicBezTo>
                    <a:pt x="78" y="67"/>
                    <a:pt x="82" y="68"/>
                    <a:pt x="85" y="70"/>
                  </a:cubicBezTo>
                  <a:cubicBezTo>
                    <a:pt x="87" y="70"/>
                    <a:pt x="90" y="71"/>
                    <a:pt x="93" y="72"/>
                  </a:cubicBezTo>
                  <a:cubicBezTo>
                    <a:pt x="92" y="71"/>
                    <a:pt x="92" y="69"/>
                    <a:pt x="92" y="68"/>
                  </a:cubicBezTo>
                  <a:cubicBezTo>
                    <a:pt x="92" y="67"/>
                    <a:pt x="92" y="67"/>
                    <a:pt x="92" y="67"/>
                  </a:cubicBezTo>
                  <a:cubicBezTo>
                    <a:pt x="93" y="64"/>
                    <a:pt x="100" y="57"/>
                    <a:pt x="100" y="57"/>
                  </a:cubicBezTo>
                  <a:cubicBezTo>
                    <a:pt x="102" y="56"/>
                    <a:pt x="103" y="55"/>
                    <a:pt x="105" y="54"/>
                  </a:cubicBezTo>
                  <a:cubicBezTo>
                    <a:pt x="104" y="53"/>
                    <a:pt x="103" y="51"/>
                    <a:pt x="103" y="50"/>
                  </a:cubicBezTo>
                  <a:cubicBezTo>
                    <a:pt x="103" y="49"/>
                    <a:pt x="99" y="41"/>
                    <a:pt x="99" y="41"/>
                  </a:cubicBezTo>
                  <a:cubicBezTo>
                    <a:pt x="99" y="41"/>
                    <a:pt x="99" y="41"/>
                    <a:pt x="99" y="41"/>
                  </a:cubicBezTo>
                  <a:cubicBezTo>
                    <a:pt x="96" y="37"/>
                    <a:pt x="95" y="36"/>
                    <a:pt x="93" y="32"/>
                  </a:cubicBezTo>
                  <a:cubicBezTo>
                    <a:pt x="96" y="30"/>
                    <a:pt x="97" y="29"/>
                    <a:pt x="100" y="27"/>
                  </a:cubicBezTo>
                  <a:cubicBezTo>
                    <a:pt x="100" y="25"/>
                    <a:pt x="100" y="25"/>
                    <a:pt x="101" y="23"/>
                  </a:cubicBezTo>
                  <a:cubicBezTo>
                    <a:pt x="99" y="20"/>
                    <a:pt x="98" y="18"/>
                    <a:pt x="96" y="15"/>
                  </a:cubicBezTo>
                  <a:cubicBezTo>
                    <a:pt x="96" y="15"/>
                    <a:pt x="96" y="15"/>
                    <a:pt x="96" y="15"/>
                  </a:cubicBezTo>
                  <a:cubicBezTo>
                    <a:pt x="96" y="14"/>
                    <a:pt x="95" y="14"/>
                    <a:pt x="95" y="14"/>
                  </a:cubicBezTo>
                  <a:cubicBezTo>
                    <a:pt x="95" y="13"/>
                    <a:pt x="94" y="12"/>
                    <a:pt x="93" y="10"/>
                  </a:cubicBezTo>
                  <a:cubicBezTo>
                    <a:pt x="91" y="9"/>
                    <a:pt x="90" y="9"/>
                    <a:pt x="87" y="8"/>
                  </a:cubicBezTo>
                  <a:cubicBezTo>
                    <a:pt x="86" y="8"/>
                    <a:pt x="78" y="8"/>
                    <a:pt x="73" y="9"/>
                  </a:cubicBezTo>
                  <a:cubicBezTo>
                    <a:pt x="73" y="9"/>
                    <a:pt x="72" y="9"/>
                    <a:pt x="71" y="9"/>
                  </a:cubicBezTo>
                  <a:cubicBezTo>
                    <a:pt x="67" y="9"/>
                    <a:pt x="63" y="8"/>
                    <a:pt x="61" y="8"/>
                  </a:cubicBezTo>
                  <a:cubicBezTo>
                    <a:pt x="60" y="8"/>
                    <a:pt x="58" y="7"/>
                    <a:pt x="57" y="6"/>
                  </a:cubicBezTo>
                  <a:cubicBezTo>
                    <a:pt x="56" y="7"/>
                    <a:pt x="54" y="8"/>
                    <a:pt x="52" y="8"/>
                  </a:cubicBezTo>
                  <a:cubicBezTo>
                    <a:pt x="45" y="8"/>
                    <a:pt x="44" y="4"/>
                    <a:pt x="44" y="4"/>
                  </a:cubicBezTo>
                  <a:cubicBezTo>
                    <a:pt x="44" y="4"/>
                    <a:pt x="46" y="1"/>
                    <a:pt x="43" y="1"/>
                  </a:cubicBezTo>
                  <a:cubicBezTo>
                    <a:pt x="41" y="1"/>
                    <a:pt x="35" y="0"/>
                    <a:pt x="30" y="2"/>
                  </a:cubicBezTo>
                  <a:cubicBezTo>
                    <a:pt x="25" y="5"/>
                    <a:pt x="23" y="7"/>
                    <a:pt x="17" y="8"/>
                  </a:cubicBezTo>
                  <a:cubicBezTo>
                    <a:pt x="11" y="10"/>
                    <a:pt x="8" y="13"/>
                    <a:pt x="2" y="12"/>
                  </a:cubicBezTo>
                  <a:cubicBezTo>
                    <a:pt x="1" y="12"/>
                    <a:pt x="1" y="12"/>
                    <a:pt x="0" y="12"/>
                  </a:cubicBezTo>
                  <a:cubicBezTo>
                    <a:pt x="1" y="14"/>
                    <a:pt x="2" y="17"/>
                    <a:pt x="2" y="18"/>
                  </a:cubicBezTo>
                  <a:cubicBezTo>
                    <a:pt x="3" y="18"/>
                    <a:pt x="3" y="19"/>
                    <a:pt x="3" y="20"/>
                  </a:cubicBezTo>
                  <a:cubicBezTo>
                    <a:pt x="3" y="21"/>
                    <a:pt x="2" y="23"/>
                    <a:pt x="1" y="24"/>
                  </a:cubicBezTo>
                  <a:cubicBezTo>
                    <a:pt x="3" y="26"/>
                    <a:pt x="4" y="27"/>
                    <a:pt x="7" y="28"/>
                  </a:cubicBezTo>
                  <a:cubicBezTo>
                    <a:pt x="6" y="29"/>
                    <a:pt x="6" y="29"/>
                    <a:pt x="6" y="29"/>
                  </a:cubicBezTo>
                  <a:cubicBezTo>
                    <a:pt x="5" y="30"/>
                    <a:pt x="5" y="31"/>
                    <a:pt x="4" y="32"/>
                  </a:cubicBezTo>
                  <a:cubicBezTo>
                    <a:pt x="5" y="32"/>
                    <a:pt x="5" y="32"/>
                    <a:pt x="6" y="32"/>
                  </a:cubicBezTo>
                  <a:cubicBezTo>
                    <a:pt x="7" y="33"/>
                    <a:pt x="8" y="34"/>
                    <a:pt x="8" y="35"/>
                  </a:cubicBezTo>
                  <a:cubicBezTo>
                    <a:pt x="8" y="36"/>
                    <a:pt x="8" y="36"/>
                    <a:pt x="8" y="36"/>
                  </a:cubicBezTo>
                  <a:cubicBezTo>
                    <a:pt x="8" y="37"/>
                    <a:pt x="7" y="37"/>
                    <a:pt x="6" y="38"/>
                  </a:cubicBezTo>
                  <a:close/>
                </a:path>
              </a:pathLst>
            </a:custGeom>
            <a:solidFill>
              <a:srgbClr val="A7B3B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75" name="Freeform 70">
              <a:extLst>
                <a:ext uri="{FF2B5EF4-FFF2-40B4-BE49-F238E27FC236}">
                  <a16:creationId xmlns:a16="http://schemas.microsoft.com/office/drawing/2014/main" id="{1F984884-F286-4D03-8E3F-B151CD65AAAA}"/>
                </a:ext>
              </a:extLst>
            </p:cNvPr>
            <p:cNvSpPr>
              <a:spLocks/>
            </p:cNvSpPr>
            <p:nvPr/>
          </p:nvSpPr>
          <p:spPr bwMode="auto">
            <a:xfrm>
              <a:off x="1281" y="1800"/>
              <a:ext cx="363" cy="356"/>
            </a:xfrm>
            <a:custGeom>
              <a:avLst/>
              <a:gdLst>
                <a:gd name="T0" fmla="*/ 7 w 94"/>
                <a:gd name="T1" fmla="*/ 69 h 92"/>
                <a:gd name="T2" fmla="*/ 11 w 94"/>
                <a:gd name="T3" fmla="*/ 69 h 92"/>
                <a:gd name="T4" fmla="*/ 15 w 94"/>
                <a:gd name="T5" fmla="*/ 69 h 92"/>
                <a:gd name="T6" fmla="*/ 20 w 94"/>
                <a:gd name="T7" fmla="*/ 71 h 92"/>
                <a:gd name="T8" fmla="*/ 19 w 94"/>
                <a:gd name="T9" fmla="*/ 79 h 92"/>
                <a:gd name="T10" fmla="*/ 23 w 94"/>
                <a:gd name="T11" fmla="*/ 90 h 92"/>
                <a:gd name="T12" fmla="*/ 32 w 94"/>
                <a:gd name="T13" fmla="*/ 88 h 92"/>
                <a:gd name="T14" fmla="*/ 41 w 94"/>
                <a:gd name="T15" fmla="*/ 90 h 92"/>
                <a:gd name="T16" fmla="*/ 47 w 94"/>
                <a:gd name="T17" fmla="*/ 89 h 92"/>
                <a:gd name="T18" fmla="*/ 53 w 94"/>
                <a:gd name="T19" fmla="*/ 90 h 92"/>
                <a:gd name="T20" fmla="*/ 54 w 94"/>
                <a:gd name="T21" fmla="*/ 92 h 92"/>
                <a:gd name="T22" fmla="*/ 66 w 94"/>
                <a:gd name="T23" fmla="*/ 88 h 92"/>
                <a:gd name="T24" fmla="*/ 73 w 94"/>
                <a:gd name="T25" fmla="*/ 89 h 92"/>
                <a:gd name="T26" fmla="*/ 75 w 94"/>
                <a:gd name="T27" fmla="*/ 89 h 92"/>
                <a:gd name="T28" fmla="*/ 72 w 94"/>
                <a:gd name="T29" fmla="*/ 84 h 92"/>
                <a:gd name="T30" fmla="*/ 76 w 94"/>
                <a:gd name="T31" fmla="*/ 79 h 92"/>
                <a:gd name="T32" fmla="*/ 81 w 94"/>
                <a:gd name="T33" fmla="*/ 76 h 92"/>
                <a:gd name="T34" fmla="*/ 67 w 94"/>
                <a:gd name="T35" fmla="*/ 66 h 92"/>
                <a:gd name="T36" fmla="*/ 62 w 94"/>
                <a:gd name="T37" fmla="*/ 57 h 92"/>
                <a:gd name="T38" fmla="*/ 65 w 94"/>
                <a:gd name="T39" fmla="*/ 55 h 92"/>
                <a:gd name="T40" fmla="*/ 68 w 94"/>
                <a:gd name="T41" fmla="*/ 53 h 92"/>
                <a:gd name="T42" fmla="*/ 73 w 94"/>
                <a:gd name="T43" fmla="*/ 52 h 92"/>
                <a:gd name="T44" fmla="*/ 86 w 94"/>
                <a:gd name="T45" fmla="*/ 48 h 92"/>
                <a:gd name="T46" fmla="*/ 90 w 94"/>
                <a:gd name="T47" fmla="*/ 46 h 92"/>
                <a:gd name="T48" fmla="*/ 93 w 94"/>
                <a:gd name="T49" fmla="*/ 47 h 92"/>
                <a:gd name="T50" fmla="*/ 91 w 94"/>
                <a:gd name="T51" fmla="*/ 39 h 92"/>
                <a:gd name="T52" fmla="*/ 91 w 94"/>
                <a:gd name="T53" fmla="*/ 34 h 92"/>
                <a:gd name="T54" fmla="*/ 92 w 94"/>
                <a:gd name="T55" fmla="*/ 34 h 92"/>
                <a:gd name="T56" fmla="*/ 88 w 94"/>
                <a:gd name="T57" fmla="*/ 32 h 92"/>
                <a:gd name="T58" fmla="*/ 88 w 94"/>
                <a:gd name="T59" fmla="*/ 31 h 92"/>
                <a:gd name="T60" fmla="*/ 84 w 94"/>
                <a:gd name="T61" fmla="*/ 23 h 92"/>
                <a:gd name="T62" fmla="*/ 87 w 94"/>
                <a:gd name="T63" fmla="*/ 19 h 92"/>
                <a:gd name="T64" fmla="*/ 84 w 94"/>
                <a:gd name="T65" fmla="*/ 10 h 92"/>
                <a:gd name="T66" fmla="*/ 73 w 94"/>
                <a:gd name="T67" fmla="*/ 7 h 92"/>
                <a:gd name="T68" fmla="*/ 58 w 94"/>
                <a:gd name="T69" fmla="*/ 9 h 92"/>
                <a:gd name="T70" fmla="*/ 53 w 94"/>
                <a:gd name="T71" fmla="*/ 5 h 92"/>
                <a:gd name="T72" fmla="*/ 41 w 94"/>
                <a:gd name="T73" fmla="*/ 4 h 92"/>
                <a:gd name="T74" fmla="*/ 39 w 94"/>
                <a:gd name="T75" fmla="*/ 1 h 92"/>
                <a:gd name="T76" fmla="*/ 27 w 94"/>
                <a:gd name="T77" fmla="*/ 0 h 92"/>
                <a:gd name="T78" fmla="*/ 26 w 94"/>
                <a:gd name="T79" fmla="*/ 2 h 92"/>
                <a:gd name="T80" fmla="*/ 29 w 94"/>
                <a:gd name="T81" fmla="*/ 9 h 92"/>
                <a:gd name="T82" fmla="*/ 26 w 94"/>
                <a:gd name="T83" fmla="*/ 16 h 92"/>
                <a:gd name="T84" fmla="*/ 18 w 94"/>
                <a:gd name="T85" fmla="*/ 14 h 92"/>
                <a:gd name="T86" fmla="*/ 13 w 94"/>
                <a:gd name="T87" fmla="*/ 15 h 92"/>
                <a:gd name="T88" fmla="*/ 14 w 94"/>
                <a:gd name="T89" fmla="*/ 23 h 92"/>
                <a:gd name="T90" fmla="*/ 12 w 94"/>
                <a:gd name="T91" fmla="*/ 28 h 92"/>
                <a:gd name="T92" fmla="*/ 12 w 94"/>
                <a:gd name="T93" fmla="*/ 32 h 92"/>
                <a:gd name="T94" fmla="*/ 9 w 94"/>
                <a:gd name="T95" fmla="*/ 35 h 92"/>
                <a:gd name="T96" fmla="*/ 1 w 94"/>
                <a:gd name="T97" fmla="*/ 38 h 92"/>
                <a:gd name="T98" fmla="*/ 3 w 94"/>
                <a:gd name="T99" fmla="*/ 41 h 92"/>
                <a:gd name="T100" fmla="*/ 2 w 94"/>
                <a:gd name="T101" fmla="*/ 51 h 92"/>
                <a:gd name="T102" fmla="*/ 2 w 94"/>
                <a:gd name="T103" fmla="*/ 51 h 92"/>
                <a:gd name="T104" fmla="*/ 3 w 94"/>
                <a:gd name="T105" fmla="*/ 54 h 92"/>
                <a:gd name="T106" fmla="*/ 4 w 94"/>
                <a:gd name="T107" fmla="*/ 62 h 92"/>
                <a:gd name="T108" fmla="*/ 6 w 94"/>
                <a:gd name="T109" fmla="*/ 65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94" h="92">
                  <a:moveTo>
                    <a:pt x="4" y="67"/>
                  </a:moveTo>
                  <a:cubicBezTo>
                    <a:pt x="5" y="67"/>
                    <a:pt x="6" y="68"/>
                    <a:pt x="7" y="69"/>
                  </a:cubicBezTo>
                  <a:cubicBezTo>
                    <a:pt x="8" y="69"/>
                    <a:pt x="9" y="69"/>
                    <a:pt x="10" y="69"/>
                  </a:cubicBezTo>
                  <a:cubicBezTo>
                    <a:pt x="11" y="69"/>
                    <a:pt x="11" y="69"/>
                    <a:pt x="11" y="69"/>
                  </a:cubicBezTo>
                  <a:cubicBezTo>
                    <a:pt x="11" y="69"/>
                    <a:pt x="12" y="70"/>
                    <a:pt x="13" y="70"/>
                  </a:cubicBezTo>
                  <a:cubicBezTo>
                    <a:pt x="14" y="70"/>
                    <a:pt x="14" y="69"/>
                    <a:pt x="15" y="69"/>
                  </a:cubicBezTo>
                  <a:cubicBezTo>
                    <a:pt x="16" y="69"/>
                    <a:pt x="16" y="69"/>
                    <a:pt x="16" y="69"/>
                  </a:cubicBezTo>
                  <a:cubicBezTo>
                    <a:pt x="18" y="70"/>
                    <a:pt x="18" y="70"/>
                    <a:pt x="20" y="71"/>
                  </a:cubicBezTo>
                  <a:cubicBezTo>
                    <a:pt x="22" y="71"/>
                    <a:pt x="23" y="71"/>
                    <a:pt x="26" y="72"/>
                  </a:cubicBezTo>
                  <a:cubicBezTo>
                    <a:pt x="23" y="75"/>
                    <a:pt x="21" y="76"/>
                    <a:pt x="19" y="79"/>
                  </a:cubicBezTo>
                  <a:cubicBezTo>
                    <a:pt x="18" y="83"/>
                    <a:pt x="18" y="85"/>
                    <a:pt x="18" y="89"/>
                  </a:cubicBezTo>
                  <a:cubicBezTo>
                    <a:pt x="20" y="90"/>
                    <a:pt x="21" y="90"/>
                    <a:pt x="23" y="90"/>
                  </a:cubicBezTo>
                  <a:cubicBezTo>
                    <a:pt x="24" y="88"/>
                    <a:pt x="25" y="87"/>
                    <a:pt x="26" y="85"/>
                  </a:cubicBezTo>
                  <a:cubicBezTo>
                    <a:pt x="28" y="87"/>
                    <a:pt x="29" y="87"/>
                    <a:pt x="32" y="88"/>
                  </a:cubicBezTo>
                  <a:cubicBezTo>
                    <a:pt x="34" y="89"/>
                    <a:pt x="35" y="89"/>
                    <a:pt x="37" y="89"/>
                  </a:cubicBezTo>
                  <a:cubicBezTo>
                    <a:pt x="39" y="90"/>
                    <a:pt x="40" y="90"/>
                    <a:pt x="41" y="90"/>
                  </a:cubicBezTo>
                  <a:cubicBezTo>
                    <a:pt x="43" y="91"/>
                    <a:pt x="43" y="91"/>
                    <a:pt x="45" y="91"/>
                  </a:cubicBezTo>
                  <a:cubicBezTo>
                    <a:pt x="46" y="90"/>
                    <a:pt x="46" y="90"/>
                    <a:pt x="47" y="89"/>
                  </a:cubicBezTo>
                  <a:cubicBezTo>
                    <a:pt x="47" y="89"/>
                    <a:pt x="48" y="89"/>
                    <a:pt x="48" y="89"/>
                  </a:cubicBezTo>
                  <a:cubicBezTo>
                    <a:pt x="50" y="90"/>
                    <a:pt x="51" y="90"/>
                    <a:pt x="53" y="90"/>
                  </a:cubicBezTo>
                  <a:cubicBezTo>
                    <a:pt x="53" y="91"/>
                    <a:pt x="53" y="91"/>
                    <a:pt x="53" y="91"/>
                  </a:cubicBezTo>
                  <a:cubicBezTo>
                    <a:pt x="53" y="91"/>
                    <a:pt x="53" y="91"/>
                    <a:pt x="54" y="92"/>
                  </a:cubicBezTo>
                  <a:cubicBezTo>
                    <a:pt x="55" y="91"/>
                    <a:pt x="56" y="91"/>
                    <a:pt x="58" y="91"/>
                  </a:cubicBezTo>
                  <a:cubicBezTo>
                    <a:pt x="62" y="90"/>
                    <a:pt x="63" y="89"/>
                    <a:pt x="66" y="88"/>
                  </a:cubicBezTo>
                  <a:cubicBezTo>
                    <a:pt x="69" y="88"/>
                    <a:pt x="70" y="88"/>
                    <a:pt x="72" y="88"/>
                  </a:cubicBezTo>
                  <a:cubicBezTo>
                    <a:pt x="73" y="88"/>
                    <a:pt x="73" y="88"/>
                    <a:pt x="73" y="89"/>
                  </a:cubicBezTo>
                  <a:cubicBezTo>
                    <a:pt x="73" y="89"/>
                    <a:pt x="74" y="89"/>
                    <a:pt x="74" y="90"/>
                  </a:cubicBezTo>
                  <a:cubicBezTo>
                    <a:pt x="75" y="89"/>
                    <a:pt x="75" y="89"/>
                    <a:pt x="75" y="89"/>
                  </a:cubicBezTo>
                  <a:cubicBezTo>
                    <a:pt x="74" y="87"/>
                    <a:pt x="73" y="86"/>
                    <a:pt x="72" y="85"/>
                  </a:cubicBezTo>
                  <a:cubicBezTo>
                    <a:pt x="72" y="84"/>
                    <a:pt x="72" y="84"/>
                    <a:pt x="72" y="84"/>
                  </a:cubicBezTo>
                  <a:cubicBezTo>
                    <a:pt x="72" y="82"/>
                    <a:pt x="72" y="81"/>
                    <a:pt x="71" y="79"/>
                  </a:cubicBezTo>
                  <a:cubicBezTo>
                    <a:pt x="73" y="79"/>
                    <a:pt x="74" y="79"/>
                    <a:pt x="76" y="79"/>
                  </a:cubicBezTo>
                  <a:cubicBezTo>
                    <a:pt x="77" y="78"/>
                    <a:pt x="78" y="78"/>
                    <a:pt x="79" y="77"/>
                  </a:cubicBezTo>
                  <a:cubicBezTo>
                    <a:pt x="80" y="76"/>
                    <a:pt x="80" y="76"/>
                    <a:pt x="81" y="76"/>
                  </a:cubicBezTo>
                  <a:cubicBezTo>
                    <a:pt x="79" y="74"/>
                    <a:pt x="78" y="73"/>
                    <a:pt x="76" y="71"/>
                  </a:cubicBezTo>
                  <a:cubicBezTo>
                    <a:pt x="72" y="69"/>
                    <a:pt x="71" y="68"/>
                    <a:pt x="67" y="66"/>
                  </a:cubicBezTo>
                  <a:cubicBezTo>
                    <a:pt x="68" y="63"/>
                    <a:pt x="68" y="62"/>
                    <a:pt x="68" y="60"/>
                  </a:cubicBezTo>
                  <a:cubicBezTo>
                    <a:pt x="66" y="59"/>
                    <a:pt x="65" y="58"/>
                    <a:pt x="62" y="57"/>
                  </a:cubicBezTo>
                  <a:cubicBezTo>
                    <a:pt x="62" y="56"/>
                    <a:pt x="63" y="56"/>
                    <a:pt x="63" y="55"/>
                  </a:cubicBezTo>
                  <a:cubicBezTo>
                    <a:pt x="64" y="55"/>
                    <a:pt x="64" y="55"/>
                    <a:pt x="65" y="55"/>
                  </a:cubicBezTo>
                  <a:cubicBezTo>
                    <a:pt x="66" y="55"/>
                    <a:pt x="66" y="54"/>
                    <a:pt x="67" y="53"/>
                  </a:cubicBezTo>
                  <a:cubicBezTo>
                    <a:pt x="67" y="53"/>
                    <a:pt x="67" y="53"/>
                    <a:pt x="68" y="53"/>
                  </a:cubicBezTo>
                  <a:cubicBezTo>
                    <a:pt x="70" y="54"/>
                    <a:pt x="71" y="54"/>
                    <a:pt x="73" y="54"/>
                  </a:cubicBezTo>
                  <a:cubicBezTo>
                    <a:pt x="73" y="53"/>
                    <a:pt x="73" y="53"/>
                    <a:pt x="73" y="52"/>
                  </a:cubicBezTo>
                  <a:cubicBezTo>
                    <a:pt x="76" y="51"/>
                    <a:pt x="78" y="50"/>
                    <a:pt x="81" y="49"/>
                  </a:cubicBezTo>
                  <a:cubicBezTo>
                    <a:pt x="83" y="48"/>
                    <a:pt x="84" y="48"/>
                    <a:pt x="86" y="48"/>
                  </a:cubicBezTo>
                  <a:cubicBezTo>
                    <a:pt x="88" y="47"/>
                    <a:pt x="88" y="46"/>
                    <a:pt x="89" y="45"/>
                  </a:cubicBezTo>
                  <a:cubicBezTo>
                    <a:pt x="90" y="46"/>
                    <a:pt x="90" y="46"/>
                    <a:pt x="90" y="46"/>
                  </a:cubicBezTo>
                  <a:cubicBezTo>
                    <a:pt x="91" y="47"/>
                    <a:pt x="91" y="48"/>
                    <a:pt x="91" y="49"/>
                  </a:cubicBezTo>
                  <a:cubicBezTo>
                    <a:pt x="92" y="48"/>
                    <a:pt x="92" y="48"/>
                    <a:pt x="93" y="47"/>
                  </a:cubicBezTo>
                  <a:cubicBezTo>
                    <a:pt x="93" y="45"/>
                    <a:pt x="93" y="45"/>
                    <a:pt x="94" y="43"/>
                  </a:cubicBezTo>
                  <a:cubicBezTo>
                    <a:pt x="94" y="42"/>
                    <a:pt x="93" y="41"/>
                    <a:pt x="91" y="39"/>
                  </a:cubicBezTo>
                  <a:cubicBezTo>
                    <a:pt x="90" y="38"/>
                    <a:pt x="90" y="37"/>
                    <a:pt x="90" y="36"/>
                  </a:cubicBezTo>
                  <a:cubicBezTo>
                    <a:pt x="90" y="35"/>
                    <a:pt x="91" y="35"/>
                    <a:pt x="91" y="34"/>
                  </a:cubicBezTo>
                  <a:cubicBezTo>
                    <a:pt x="92" y="34"/>
                    <a:pt x="92" y="34"/>
                    <a:pt x="92" y="34"/>
                  </a:cubicBezTo>
                  <a:cubicBezTo>
                    <a:pt x="92" y="34"/>
                    <a:pt x="92" y="34"/>
                    <a:pt x="92" y="34"/>
                  </a:cubicBezTo>
                  <a:cubicBezTo>
                    <a:pt x="91" y="34"/>
                    <a:pt x="91" y="34"/>
                    <a:pt x="90" y="33"/>
                  </a:cubicBezTo>
                  <a:cubicBezTo>
                    <a:pt x="89" y="33"/>
                    <a:pt x="88" y="32"/>
                    <a:pt x="88" y="32"/>
                  </a:cubicBezTo>
                  <a:cubicBezTo>
                    <a:pt x="88" y="32"/>
                    <a:pt x="87" y="32"/>
                    <a:pt x="87" y="32"/>
                  </a:cubicBezTo>
                  <a:cubicBezTo>
                    <a:pt x="87" y="31"/>
                    <a:pt x="87" y="31"/>
                    <a:pt x="88" y="31"/>
                  </a:cubicBezTo>
                  <a:cubicBezTo>
                    <a:pt x="88" y="30"/>
                    <a:pt x="89" y="29"/>
                    <a:pt x="90" y="28"/>
                  </a:cubicBezTo>
                  <a:cubicBezTo>
                    <a:pt x="87" y="26"/>
                    <a:pt x="86" y="25"/>
                    <a:pt x="84" y="23"/>
                  </a:cubicBezTo>
                  <a:cubicBezTo>
                    <a:pt x="84" y="23"/>
                    <a:pt x="84" y="23"/>
                    <a:pt x="85" y="23"/>
                  </a:cubicBezTo>
                  <a:cubicBezTo>
                    <a:pt x="84" y="22"/>
                    <a:pt x="87" y="20"/>
                    <a:pt x="87" y="19"/>
                  </a:cubicBezTo>
                  <a:cubicBezTo>
                    <a:pt x="87" y="18"/>
                    <a:pt x="87" y="18"/>
                    <a:pt x="87" y="18"/>
                  </a:cubicBezTo>
                  <a:cubicBezTo>
                    <a:pt x="85" y="17"/>
                    <a:pt x="84" y="13"/>
                    <a:pt x="84" y="10"/>
                  </a:cubicBezTo>
                  <a:cubicBezTo>
                    <a:pt x="80" y="9"/>
                    <a:pt x="79" y="8"/>
                    <a:pt x="79" y="8"/>
                  </a:cubicBezTo>
                  <a:cubicBezTo>
                    <a:pt x="79" y="8"/>
                    <a:pt x="74" y="7"/>
                    <a:pt x="73" y="7"/>
                  </a:cubicBezTo>
                  <a:cubicBezTo>
                    <a:pt x="72" y="6"/>
                    <a:pt x="69" y="5"/>
                    <a:pt x="68" y="5"/>
                  </a:cubicBezTo>
                  <a:cubicBezTo>
                    <a:pt x="66" y="6"/>
                    <a:pt x="61" y="8"/>
                    <a:pt x="58" y="9"/>
                  </a:cubicBezTo>
                  <a:cubicBezTo>
                    <a:pt x="56" y="10"/>
                    <a:pt x="50" y="10"/>
                    <a:pt x="50" y="10"/>
                  </a:cubicBezTo>
                  <a:cubicBezTo>
                    <a:pt x="51" y="8"/>
                    <a:pt x="52" y="7"/>
                    <a:pt x="53" y="5"/>
                  </a:cubicBezTo>
                  <a:cubicBezTo>
                    <a:pt x="53" y="5"/>
                    <a:pt x="48" y="6"/>
                    <a:pt x="47" y="5"/>
                  </a:cubicBezTo>
                  <a:cubicBezTo>
                    <a:pt x="46" y="5"/>
                    <a:pt x="42" y="7"/>
                    <a:pt x="41" y="4"/>
                  </a:cubicBezTo>
                  <a:cubicBezTo>
                    <a:pt x="41" y="3"/>
                    <a:pt x="41" y="2"/>
                    <a:pt x="41" y="1"/>
                  </a:cubicBezTo>
                  <a:cubicBezTo>
                    <a:pt x="40" y="1"/>
                    <a:pt x="40" y="1"/>
                    <a:pt x="39" y="1"/>
                  </a:cubicBezTo>
                  <a:cubicBezTo>
                    <a:pt x="36" y="1"/>
                    <a:pt x="35" y="1"/>
                    <a:pt x="32" y="0"/>
                  </a:cubicBezTo>
                  <a:cubicBezTo>
                    <a:pt x="30" y="0"/>
                    <a:pt x="29" y="0"/>
                    <a:pt x="27" y="0"/>
                  </a:cubicBezTo>
                  <a:cubicBezTo>
                    <a:pt x="26" y="0"/>
                    <a:pt x="26" y="0"/>
                    <a:pt x="26" y="0"/>
                  </a:cubicBezTo>
                  <a:cubicBezTo>
                    <a:pt x="26" y="1"/>
                    <a:pt x="26" y="1"/>
                    <a:pt x="26" y="2"/>
                  </a:cubicBezTo>
                  <a:cubicBezTo>
                    <a:pt x="27" y="4"/>
                    <a:pt x="27" y="4"/>
                    <a:pt x="28" y="6"/>
                  </a:cubicBezTo>
                  <a:cubicBezTo>
                    <a:pt x="28" y="7"/>
                    <a:pt x="28" y="8"/>
                    <a:pt x="29" y="9"/>
                  </a:cubicBezTo>
                  <a:cubicBezTo>
                    <a:pt x="29" y="11"/>
                    <a:pt x="29" y="11"/>
                    <a:pt x="29" y="12"/>
                  </a:cubicBezTo>
                  <a:cubicBezTo>
                    <a:pt x="28" y="14"/>
                    <a:pt x="27" y="14"/>
                    <a:pt x="26" y="16"/>
                  </a:cubicBezTo>
                  <a:cubicBezTo>
                    <a:pt x="25" y="16"/>
                    <a:pt x="24" y="16"/>
                    <a:pt x="23" y="16"/>
                  </a:cubicBezTo>
                  <a:cubicBezTo>
                    <a:pt x="21" y="15"/>
                    <a:pt x="20" y="15"/>
                    <a:pt x="18" y="14"/>
                  </a:cubicBezTo>
                  <a:cubicBezTo>
                    <a:pt x="18" y="14"/>
                    <a:pt x="15" y="15"/>
                    <a:pt x="13" y="15"/>
                  </a:cubicBezTo>
                  <a:cubicBezTo>
                    <a:pt x="13" y="15"/>
                    <a:pt x="13" y="15"/>
                    <a:pt x="13" y="15"/>
                  </a:cubicBezTo>
                  <a:cubicBezTo>
                    <a:pt x="13" y="18"/>
                    <a:pt x="13" y="20"/>
                    <a:pt x="14" y="23"/>
                  </a:cubicBezTo>
                  <a:cubicBezTo>
                    <a:pt x="14" y="23"/>
                    <a:pt x="14" y="23"/>
                    <a:pt x="14" y="23"/>
                  </a:cubicBezTo>
                  <a:cubicBezTo>
                    <a:pt x="13" y="25"/>
                    <a:pt x="13" y="26"/>
                    <a:pt x="13" y="28"/>
                  </a:cubicBezTo>
                  <a:cubicBezTo>
                    <a:pt x="12" y="28"/>
                    <a:pt x="12" y="28"/>
                    <a:pt x="12" y="28"/>
                  </a:cubicBezTo>
                  <a:cubicBezTo>
                    <a:pt x="11" y="28"/>
                    <a:pt x="10" y="28"/>
                    <a:pt x="9" y="29"/>
                  </a:cubicBezTo>
                  <a:cubicBezTo>
                    <a:pt x="10" y="30"/>
                    <a:pt x="11" y="31"/>
                    <a:pt x="12" y="32"/>
                  </a:cubicBezTo>
                  <a:cubicBezTo>
                    <a:pt x="12" y="32"/>
                    <a:pt x="12" y="33"/>
                    <a:pt x="11" y="33"/>
                  </a:cubicBezTo>
                  <a:cubicBezTo>
                    <a:pt x="10" y="34"/>
                    <a:pt x="10" y="34"/>
                    <a:pt x="9" y="35"/>
                  </a:cubicBezTo>
                  <a:cubicBezTo>
                    <a:pt x="8" y="36"/>
                    <a:pt x="8" y="37"/>
                    <a:pt x="8" y="38"/>
                  </a:cubicBezTo>
                  <a:cubicBezTo>
                    <a:pt x="5" y="38"/>
                    <a:pt x="4" y="38"/>
                    <a:pt x="1" y="38"/>
                  </a:cubicBezTo>
                  <a:cubicBezTo>
                    <a:pt x="1" y="38"/>
                    <a:pt x="1" y="38"/>
                    <a:pt x="0" y="38"/>
                  </a:cubicBezTo>
                  <a:cubicBezTo>
                    <a:pt x="2" y="39"/>
                    <a:pt x="2" y="40"/>
                    <a:pt x="3" y="41"/>
                  </a:cubicBezTo>
                  <a:cubicBezTo>
                    <a:pt x="2" y="44"/>
                    <a:pt x="2" y="45"/>
                    <a:pt x="0" y="48"/>
                  </a:cubicBezTo>
                  <a:cubicBezTo>
                    <a:pt x="1" y="49"/>
                    <a:pt x="1" y="50"/>
                    <a:pt x="2" y="51"/>
                  </a:cubicBezTo>
                  <a:cubicBezTo>
                    <a:pt x="2" y="51"/>
                    <a:pt x="2" y="51"/>
                    <a:pt x="2" y="51"/>
                  </a:cubicBezTo>
                  <a:cubicBezTo>
                    <a:pt x="2" y="51"/>
                    <a:pt x="2" y="51"/>
                    <a:pt x="2" y="51"/>
                  </a:cubicBezTo>
                  <a:cubicBezTo>
                    <a:pt x="3" y="52"/>
                    <a:pt x="3" y="53"/>
                    <a:pt x="3" y="54"/>
                  </a:cubicBezTo>
                  <a:cubicBezTo>
                    <a:pt x="3" y="54"/>
                    <a:pt x="3" y="54"/>
                    <a:pt x="3" y="54"/>
                  </a:cubicBezTo>
                  <a:cubicBezTo>
                    <a:pt x="3" y="56"/>
                    <a:pt x="3" y="56"/>
                    <a:pt x="3" y="58"/>
                  </a:cubicBezTo>
                  <a:cubicBezTo>
                    <a:pt x="3" y="59"/>
                    <a:pt x="4" y="60"/>
                    <a:pt x="4" y="62"/>
                  </a:cubicBezTo>
                  <a:cubicBezTo>
                    <a:pt x="5" y="63"/>
                    <a:pt x="6" y="63"/>
                    <a:pt x="6" y="64"/>
                  </a:cubicBezTo>
                  <a:cubicBezTo>
                    <a:pt x="6" y="65"/>
                    <a:pt x="6" y="65"/>
                    <a:pt x="6" y="65"/>
                  </a:cubicBezTo>
                  <a:cubicBezTo>
                    <a:pt x="5" y="66"/>
                    <a:pt x="5" y="66"/>
                    <a:pt x="4" y="67"/>
                  </a:cubicBezTo>
                  <a:close/>
                </a:path>
              </a:pathLst>
            </a:custGeom>
            <a:solidFill>
              <a:srgbClr val="A7B3B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76" name="Freeform 71">
              <a:extLst>
                <a:ext uri="{FF2B5EF4-FFF2-40B4-BE49-F238E27FC236}">
                  <a16:creationId xmlns:a16="http://schemas.microsoft.com/office/drawing/2014/main" id="{1329C297-F2BE-42A2-B3B5-7A45C85F780D}"/>
                </a:ext>
              </a:extLst>
            </p:cNvPr>
            <p:cNvSpPr>
              <a:spLocks/>
            </p:cNvSpPr>
            <p:nvPr/>
          </p:nvSpPr>
          <p:spPr bwMode="auto">
            <a:xfrm>
              <a:off x="1559" y="1812"/>
              <a:ext cx="31" cy="19"/>
            </a:xfrm>
            <a:custGeom>
              <a:avLst/>
              <a:gdLst>
                <a:gd name="T0" fmla="*/ 7 w 8"/>
                <a:gd name="T1" fmla="*/ 0 h 5"/>
                <a:gd name="T2" fmla="*/ 5 w 8"/>
                <a:gd name="T3" fmla="*/ 0 h 5"/>
                <a:gd name="T4" fmla="*/ 0 w 8"/>
                <a:gd name="T5" fmla="*/ 2 h 5"/>
                <a:gd name="T6" fmla="*/ 3 w 8"/>
                <a:gd name="T7" fmla="*/ 4 h 5"/>
                <a:gd name="T8" fmla="*/ 7 w 8"/>
                <a:gd name="T9" fmla="*/ 5 h 5"/>
                <a:gd name="T10" fmla="*/ 8 w 8"/>
                <a:gd name="T11" fmla="*/ 3 h 5"/>
                <a:gd name="T12" fmla="*/ 7 w 8"/>
                <a:gd name="T13" fmla="*/ 0 h 5"/>
              </a:gdLst>
              <a:ahLst/>
              <a:cxnLst>
                <a:cxn ang="0">
                  <a:pos x="T0" y="T1"/>
                </a:cxn>
                <a:cxn ang="0">
                  <a:pos x="T2" y="T3"/>
                </a:cxn>
                <a:cxn ang="0">
                  <a:pos x="T4" y="T5"/>
                </a:cxn>
                <a:cxn ang="0">
                  <a:pos x="T6" y="T7"/>
                </a:cxn>
                <a:cxn ang="0">
                  <a:pos x="T8" y="T9"/>
                </a:cxn>
                <a:cxn ang="0">
                  <a:pos x="T10" y="T11"/>
                </a:cxn>
                <a:cxn ang="0">
                  <a:pos x="T12" y="T13"/>
                </a:cxn>
              </a:cxnLst>
              <a:rect l="0" t="0" r="r" b="b"/>
              <a:pathLst>
                <a:path w="8" h="5">
                  <a:moveTo>
                    <a:pt x="7" y="0"/>
                  </a:moveTo>
                  <a:cubicBezTo>
                    <a:pt x="6" y="0"/>
                    <a:pt x="5" y="0"/>
                    <a:pt x="5" y="0"/>
                  </a:cubicBezTo>
                  <a:cubicBezTo>
                    <a:pt x="3" y="1"/>
                    <a:pt x="2" y="1"/>
                    <a:pt x="0" y="2"/>
                  </a:cubicBezTo>
                  <a:cubicBezTo>
                    <a:pt x="1" y="3"/>
                    <a:pt x="2" y="3"/>
                    <a:pt x="3" y="4"/>
                  </a:cubicBezTo>
                  <a:cubicBezTo>
                    <a:pt x="4" y="4"/>
                    <a:pt x="5" y="4"/>
                    <a:pt x="7" y="5"/>
                  </a:cubicBezTo>
                  <a:cubicBezTo>
                    <a:pt x="7" y="4"/>
                    <a:pt x="7" y="3"/>
                    <a:pt x="8" y="3"/>
                  </a:cubicBezTo>
                  <a:cubicBezTo>
                    <a:pt x="7" y="1"/>
                    <a:pt x="7" y="1"/>
                    <a:pt x="7" y="0"/>
                  </a:cubicBezTo>
                  <a:close/>
                </a:path>
              </a:pathLst>
            </a:custGeom>
            <a:solidFill>
              <a:srgbClr val="A7B3B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77" name="Freeform 72">
              <a:extLst>
                <a:ext uri="{FF2B5EF4-FFF2-40B4-BE49-F238E27FC236}">
                  <a16:creationId xmlns:a16="http://schemas.microsoft.com/office/drawing/2014/main" id="{26576535-6E9E-425D-AADC-A71A43A1FF49}"/>
                </a:ext>
              </a:extLst>
            </p:cNvPr>
            <p:cNvSpPr>
              <a:spLocks/>
            </p:cNvSpPr>
            <p:nvPr/>
          </p:nvSpPr>
          <p:spPr bwMode="auto">
            <a:xfrm>
              <a:off x="1540" y="1990"/>
              <a:ext cx="262" cy="108"/>
            </a:xfrm>
            <a:custGeom>
              <a:avLst/>
              <a:gdLst>
                <a:gd name="T0" fmla="*/ 10 w 68"/>
                <a:gd name="T1" fmla="*/ 20 h 28"/>
                <a:gd name="T2" fmla="*/ 18 w 68"/>
                <a:gd name="T3" fmla="*/ 27 h 28"/>
                <a:gd name="T4" fmla="*/ 24 w 68"/>
                <a:gd name="T5" fmla="*/ 28 h 28"/>
                <a:gd name="T6" fmla="*/ 26 w 68"/>
                <a:gd name="T7" fmla="*/ 25 h 28"/>
                <a:gd name="T8" fmla="*/ 27 w 68"/>
                <a:gd name="T9" fmla="*/ 21 h 28"/>
                <a:gd name="T10" fmla="*/ 34 w 68"/>
                <a:gd name="T11" fmla="*/ 23 h 28"/>
                <a:gd name="T12" fmla="*/ 37 w 68"/>
                <a:gd name="T13" fmla="*/ 24 h 28"/>
                <a:gd name="T14" fmla="*/ 41 w 68"/>
                <a:gd name="T15" fmla="*/ 26 h 28"/>
                <a:gd name="T16" fmla="*/ 44 w 68"/>
                <a:gd name="T17" fmla="*/ 25 h 28"/>
                <a:gd name="T18" fmla="*/ 45 w 68"/>
                <a:gd name="T19" fmla="*/ 23 h 28"/>
                <a:gd name="T20" fmla="*/ 50 w 68"/>
                <a:gd name="T21" fmla="*/ 26 h 28"/>
                <a:gd name="T22" fmla="*/ 52 w 68"/>
                <a:gd name="T23" fmla="*/ 24 h 28"/>
                <a:gd name="T24" fmla="*/ 57 w 68"/>
                <a:gd name="T25" fmla="*/ 24 h 28"/>
                <a:gd name="T26" fmla="*/ 63 w 68"/>
                <a:gd name="T27" fmla="*/ 18 h 28"/>
                <a:gd name="T28" fmla="*/ 68 w 68"/>
                <a:gd name="T29" fmla="*/ 15 h 28"/>
                <a:gd name="T30" fmla="*/ 65 w 68"/>
                <a:gd name="T31" fmla="*/ 13 h 28"/>
                <a:gd name="T32" fmla="*/ 62 w 68"/>
                <a:gd name="T33" fmla="*/ 11 h 28"/>
                <a:gd name="T34" fmla="*/ 59 w 68"/>
                <a:gd name="T35" fmla="*/ 13 h 28"/>
                <a:gd name="T36" fmla="*/ 58 w 68"/>
                <a:gd name="T37" fmla="*/ 13 h 28"/>
                <a:gd name="T38" fmla="*/ 55 w 68"/>
                <a:gd name="T39" fmla="*/ 10 h 28"/>
                <a:gd name="T40" fmla="*/ 54 w 68"/>
                <a:gd name="T41" fmla="*/ 8 h 28"/>
                <a:gd name="T42" fmla="*/ 50 w 68"/>
                <a:gd name="T43" fmla="*/ 9 h 28"/>
                <a:gd name="T44" fmla="*/ 43 w 68"/>
                <a:gd name="T45" fmla="*/ 4 h 28"/>
                <a:gd name="T46" fmla="*/ 36 w 68"/>
                <a:gd name="T47" fmla="*/ 4 h 28"/>
                <a:gd name="T48" fmla="*/ 27 w 68"/>
                <a:gd name="T49" fmla="*/ 0 h 28"/>
                <a:gd name="T50" fmla="*/ 24 w 68"/>
                <a:gd name="T51" fmla="*/ 3 h 28"/>
                <a:gd name="T52" fmla="*/ 23 w 68"/>
                <a:gd name="T53" fmla="*/ 2 h 28"/>
                <a:gd name="T54" fmla="*/ 22 w 68"/>
                <a:gd name="T55" fmla="*/ 0 h 28"/>
                <a:gd name="T56" fmla="*/ 21 w 68"/>
                <a:gd name="T57" fmla="*/ 1 h 28"/>
                <a:gd name="T58" fmla="*/ 14 w 68"/>
                <a:gd name="T59" fmla="*/ 2 h 28"/>
                <a:gd name="T60" fmla="*/ 8 w 68"/>
                <a:gd name="T61" fmla="*/ 5 h 28"/>
                <a:gd name="T62" fmla="*/ 7 w 68"/>
                <a:gd name="T63" fmla="*/ 8 h 28"/>
                <a:gd name="T64" fmla="*/ 6 w 68"/>
                <a:gd name="T65" fmla="*/ 7 h 28"/>
                <a:gd name="T66" fmla="*/ 1 w 68"/>
                <a:gd name="T67" fmla="*/ 7 h 28"/>
                <a:gd name="T68" fmla="*/ 0 w 68"/>
                <a:gd name="T69" fmla="*/ 8 h 28"/>
                <a:gd name="T70" fmla="*/ 4 w 68"/>
                <a:gd name="T71" fmla="*/ 9 h 28"/>
                <a:gd name="T72" fmla="*/ 3 w 68"/>
                <a:gd name="T73" fmla="*/ 16 h 28"/>
                <a:gd name="T74" fmla="*/ 10 w 68"/>
                <a:gd name="T75" fmla="*/ 20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68" h="28">
                  <a:moveTo>
                    <a:pt x="10" y="20"/>
                  </a:moveTo>
                  <a:cubicBezTo>
                    <a:pt x="13" y="23"/>
                    <a:pt x="15" y="24"/>
                    <a:pt x="18" y="27"/>
                  </a:cubicBezTo>
                  <a:cubicBezTo>
                    <a:pt x="21" y="27"/>
                    <a:pt x="22" y="27"/>
                    <a:pt x="24" y="28"/>
                  </a:cubicBezTo>
                  <a:cubicBezTo>
                    <a:pt x="25" y="27"/>
                    <a:pt x="26" y="26"/>
                    <a:pt x="26" y="25"/>
                  </a:cubicBezTo>
                  <a:cubicBezTo>
                    <a:pt x="27" y="23"/>
                    <a:pt x="27" y="23"/>
                    <a:pt x="27" y="21"/>
                  </a:cubicBezTo>
                  <a:cubicBezTo>
                    <a:pt x="30" y="22"/>
                    <a:pt x="31" y="22"/>
                    <a:pt x="34" y="23"/>
                  </a:cubicBezTo>
                  <a:cubicBezTo>
                    <a:pt x="35" y="23"/>
                    <a:pt x="36" y="23"/>
                    <a:pt x="37" y="24"/>
                  </a:cubicBezTo>
                  <a:cubicBezTo>
                    <a:pt x="38" y="25"/>
                    <a:pt x="39" y="25"/>
                    <a:pt x="41" y="26"/>
                  </a:cubicBezTo>
                  <a:cubicBezTo>
                    <a:pt x="42" y="25"/>
                    <a:pt x="43" y="25"/>
                    <a:pt x="44" y="25"/>
                  </a:cubicBezTo>
                  <a:cubicBezTo>
                    <a:pt x="44" y="24"/>
                    <a:pt x="45" y="24"/>
                    <a:pt x="45" y="23"/>
                  </a:cubicBezTo>
                  <a:cubicBezTo>
                    <a:pt x="47" y="24"/>
                    <a:pt x="48" y="25"/>
                    <a:pt x="50" y="26"/>
                  </a:cubicBezTo>
                  <a:cubicBezTo>
                    <a:pt x="51" y="25"/>
                    <a:pt x="51" y="25"/>
                    <a:pt x="52" y="24"/>
                  </a:cubicBezTo>
                  <a:cubicBezTo>
                    <a:pt x="54" y="24"/>
                    <a:pt x="55" y="24"/>
                    <a:pt x="57" y="24"/>
                  </a:cubicBezTo>
                  <a:cubicBezTo>
                    <a:pt x="59" y="22"/>
                    <a:pt x="61" y="20"/>
                    <a:pt x="63" y="18"/>
                  </a:cubicBezTo>
                  <a:cubicBezTo>
                    <a:pt x="65" y="17"/>
                    <a:pt x="66" y="16"/>
                    <a:pt x="68" y="15"/>
                  </a:cubicBezTo>
                  <a:cubicBezTo>
                    <a:pt x="67" y="14"/>
                    <a:pt x="66" y="14"/>
                    <a:pt x="65" y="13"/>
                  </a:cubicBezTo>
                  <a:cubicBezTo>
                    <a:pt x="64" y="12"/>
                    <a:pt x="63" y="12"/>
                    <a:pt x="62" y="11"/>
                  </a:cubicBezTo>
                  <a:cubicBezTo>
                    <a:pt x="61" y="12"/>
                    <a:pt x="59" y="12"/>
                    <a:pt x="59" y="13"/>
                  </a:cubicBezTo>
                  <a:cubicBezTo>
                    <a:pt x="58" y="13"/>
                    <a:pt x="58" y="13"/>
                    <a:pt x="58" y="13"/>
                  </a:cubicBezTo>
                  <a:cubicBezTo>
                    <a:pt x="55" y="13"/>
                    <a:pt x="56" y="11"/>
                    <a:pt x="55" y="10"/>
                  </a:cubicBezTo>
                  <a:cubicBezTo>
                    <a:pt x="55" y="9"/>
                    <a:pt x="54" y="8"/>
                    <a:pt x="54" y="8"/>
                  </a:cubicBezTo>
                  <a:cubicBezTo>
                    <a:pt x="53" y="8"/>
                    <a:pt x="52" y="8"/>
                    <a:pt x="50" y="9"/>
                  </a:cubicBezTo>
                  <a:cubicBezTo>
                    <a:pt x="47" y="7"/>
                    <a:pt x="46" y="6"/>
                    <a:pt x="43" y="4"/>
                  </a:cubicBezTo>
                  <a:cubicBezTo>
                    <a:pt x="41" y="4"/>
                    <a:pt x="39" y="4"/>
                    <a:pt x="36" y="4"/>
                  </a:cubicBezTo>
                  <a:cubicBezTo>
                    <a:pt x="33" y="2"/>
                    <a:pt x="31" y="2"/>
                    <a:pt x="27" y="0"/>
                  </a:cubicBezTo>
                  <a:cubicBezTo>
                    <a:pt x="26" y="1"/>
                    <a:pt x="25" y="2"/>
                    <a:pt x="24" y="3"/>
                  </a:cubicBezTo>
                  <a:cubicBezTo>
                    <a:pt x="24" y="3"/>
                    <a:pt x="23" y="2"/>
                    <a:pt x="23" y="2"/>
                  </a:cubicBezTo>
                  <a:cubicBezTo>
                    <a:pt x="23" y="1"/>
                    <a:pt x="22" y="1"/>
                    <a:pt x="22" y="0"/>
                  </a:cubicBezTo>
                  <a:cubicBezTo>
                    <a:pt x="21" y="0"/>
                    <a:pt x="21" y="0"/>
                    <a:pt x="21" y="1"/>
                  </a:cubicBezTo>
                  <a:cubicBezTo>
                    <a:pt x="18" y="1"/>
                    <a:pt x="17" y="2"/>
                    <a:pt x="14" y="2"/>
                  </a:cubicBezTo>
                  <a:cubicBezTo>
                    <a:pt x="12" y="3"/>
                    <a:pt x="11" y="4"/>
                    <a:pt x="8" y="5"/>
                  </a:cubicBezTo>
                  <a:cubicBezTo>
                    <a:pt x="8" y="6"/>
                    <a:pt x="8" y="6"/>
                    <a:pt x="7" y="8"/>
                  </a:cubicBezTo>
                  <a:cubicBezTo>
                    <a:pt x="7" y="8"/>
                    <a:pt x="7" y="8"/>
                    <a:pt x="6" y="7"/>
                  </a:cubicBezTo>
                  <a:cubicBezTo>
                    <a:pt x="4" y="7"/>
                    <a:pt x="3" y="7"/>
                    <a:pt x="1" y="7"/>
                  </a:cubicBezTo>
                  <a:cubicBezTo>
                    <a:pt x="1" y="7"/>
                    <a:pt x="0" y="7"/>
                    <a:pt x="0" y="8"/>
                  </a:cubicBezTo>
                  <a:cubicBezTo>
                    <a:pt x="2" y="8"/>
                    <a:pt x="2" y="9"/>
                    <a:pt x="4" y="9"/>
                  </a:cubicBezTo>
                  <a:cubicBezTo>
                    <a:pt x="4" y="12"/>
                    <a:pt x="3" y="13"/>
                    <a:pt x="3" y="16"/>
                  </a:cubicBezTo>
                  <a:cubicBezTo>
                    <a:pt x="6" y="18"/>
                    <a:pt x="7" y="19"/>
                    <a:pt x="10" y="20"/>
                  </a:cubicBezTo>
                  <a:close/>
                </a:path>
              </a:pathLst>
            </a:custGeom>
            <a:solidFill>
              <a:srgbClr val="A7B3B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78" name="Freeform 73">
              <a:extLst>
                <a:ext uri="{FF2B5EF4-FFF2-40B4-BE49-F238E27FC236}">
                  <a16:creationId xmlns:a16="http://schemas.microsoft.com/office/drawing/2014/main" id="{4C77DC10-A86A-4EE6-956E-B1E6B23C8F10}"/>
                </a:ext>
              </a:extLst>
            </p:cNvPr>
            <p:cNvSpPr>
              <a:spLocks/>
            </p:cNvSpPr>
            <p:nvPr/>
          </p:nvSpPr>
          <p:spPr bwMode="auto">
            <a:xfrm>
              <a:off x="1737" y="2055"/>
              <a:ext cx="216" cy="85"/>
            </a:xfrm>
            <a:custGeom>
              <a:avLst/>
              <a:gdLst>
                <a:gd name="T0" fmla="*/ 52 w 56"/>
                <a:gd name="T1" fmla="*/ 5 h 22"/>
                <a:gd name="T2" fmla="*/ 45 w 56"/>
                <a:gd name="T3" fmla="*/ 3 h 22"/>
                <a:gd name="T4" fmla="*/ 41 w 56"/>
                <a:gd name="T5" fmla="*/ 3 h 22"/>
                <a:gd name="T6" fmla="*/ 35 w 56"/>
                <a:gd name="T7" fmla="*/ 2 h 22"/>
                <a:gd name="T8" fmla="*/ 30 w 56"/>
                <a:gd name="T9" fmla="*/ 5 h 22"/>
                <a:gd name="T10" fmla="*/ 25 w 56"/>
                <a:gd name="T11" fmla="*/ 0 h 22"/>
                <a:gd name="T12" fmla="*/ 21 w 56"/>
                <a:gd name="T13" fmla="*/ 3 h 22"/>
                <a:gd name="T14" fmla="*/ 18 w 56"/>
                <a:gd name="T15" fmla="*/ 0 h 22"/>
                <a:gd name="T16" fmla="*/ 13 w 56"/>
                <a:gd name="T17" fmla="*/ 3 h 22"/>
                <a:gd name="T18" fmla="*/ 7 w 56"/>
                <a:gd name="T19" fmla="*/ 9 h 22"/>
                <a:gd name="T20" fmla="*/ 2 w 56"/>
                <a:gd name="T21" fmla="*/ 9 h 22"/>
                <a:gd name="T22" fmla="*/ 0 w 56"/>
                <a:gd name="T23" fmla="*/ 12 h 22"/>
                <a:gd name="T24" fmla="*/ 2 w 56"/>
                <a:gd name="T25" fmla="*/ 17 h 22"/>
                <a:gd name="T26" fmla="*/ 2 w 56"/>
                <a:gd name="T27" fmla="*/ 18 h 22"/>
                <a:gd name="T28" fmla="*/ 9 w 56"/>
                <a:gd name="T29" fmla="*/ 22 h 22"/>
                <a:gd name="T30" fmla="*/ 18 w 56"/>
                <a:gd name="T31" fmla="*/ 21 h 22"/>
                <a:gd name="T32" fmla="*/ 29 w 56"/>
                <a:gd name="T33" fmla="*/ 17 h 22"/>
                <a:gd name="T34" fmla="*/ 34 w 56"/>
                <a:gd name="T35" fmla="*/ 17 h 22"/>
                <a:gd name="T36" fmla="*/ 36 w 56"/>
                <a:gd name="T37" fmla="*/ 16 h 22"/>
                <a:gd name="T38" fmla="*/ 34 w 56"/>
                <a:gd name="T39" fmla="*/ 10 h 22"/>
                <a:gd name="T40" fmla="*/ 43 w 56"/>
                <a:gd name="T41" fmla="*/ 12 h 22"/>
                <a:gd name="T42" fmla="*/ 49 w 56"/>
                <a:gd name="T43" fmla="*/ 11 h 22"/>
                <a:gd name="T44" fmla="*/ 53 w 56"/>
                <a:gd name="T45" fmla="*/ 13 h 22"/>
                <a:gd name="T46" fmla="*/ 53 w 56"/>
                <a:gd name="T47" fmla="*/ 12 h 22"/>
                <a:gd name="T48" fmla="*/ 56 w 56"/>
                <a:gd name="T49" fmla="*/ 6 h 22"/>
                <a:gd name="T50" fmla="*/ 52 w 56"/>
                <a:gd name="T51" fmla="*/ 5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6" h="22">
                  <a:moveTo>
                    <a:pt x="52" y="5"/>
                  </a:moveTo>
                  <a:cubicBezTo>
                    <a:pt x="50" y="4"/>
                    <a:pt x="46" y="3"/>
                    <a:pt x="45" y="3"/>
                  </a:cubicBezTo>
                  <a:cubicBezTo>
                    <a:pt x="44" y="3"/>
                    <a:pt x="43" y="3"/>
                    <a:pt x="41" y="3"/>
                  </a:cubicBezTo>
                  <a:cubicBezTo>
                    <a:pt x="39" y="3"/>
                    <a:pt x="38" y="2"/>
                    <a:pt x="35" y="2"/>
                  </a:cubicBezTo>
                  <a:cubicBezTo>
                    <a:pt x="33" y="3"/>
                    <a:pt x="32" y="4"/>
                    <a:pt x="30" y="5"/>
                  </a:cubicBezTo>
                  <a:cubicBezTo>
                    <a:pt x="28" y="3"/>
                    <a:pt x="27" y="2"/>
                    <a:pt x="25" y="0"/>
                  </a:cubicBezTo>
                  <a:cubicBezTo>
                    <a:pt x="23" y="1"/>
                    <a:pt x="23" y="2"/>
                    <a:pt x="21" y="3"/>
                  </a:cubicBezTo>
                  <a:cubicBezTo>
                    <a:pt x="20" y="1"/>
                    <a:pt x="19" y="1"/>
                    <a:pt x="18" y="0"/>
                  </a:cubicBezTo>
                  <a:cubicBezTo>
                    <a:pt x="16" y="1"/>
                    <a:pt x="15" y="2"/>
                    <a:pt x="13" y="3"/>
                  </a:cubicBezTo>
                  <a:cubicBezTo>
                    <a:pt x="11" y="5"/>
                    <a:pt x="10" y="7"/>
                    <a:pt x="7" y="9"/>
                  </a:cubicBezTo>
                  <a:cubicBezTo>
                    <a:pt x="5" y="9"/>
                    <a:pt x="4" y="9"/>
                    <a:pt x="2" y="9"/>
                  </a:cubicBezTo>
                  <a:cubicBezTo>
                    <a:pt x="1" y="10"/>
                    <a:pt x="1" y="11"/>
                    <a:pt x="0" y="12"/>
                  </a:cubicBezTo>
                  <a:cubicBezTo>
                    <a:pt x="1" y="14"/>
                    <a:pt x="1" y="15"/>
                    <a:pt x="2" y="17"/>
                  </a:cubicBezTo>
                  <a:cubicBezTo>
                    <a:pt x="2" y="17"/>
                    <a:pt x="2" y="18"/>
                    <a:pt x="2" y="18"/>
                  </a:cubicBezTo>
                  <a:cubicBezTo>
                    <a:pt x="5" y="19"/>
                    <a:pt x="6" y="20"/>
                    <a:pt x="9" y="22"/>
                  </a:cubicBezTo>
                  <a:cubicBezTo>
                    <a:pt x="13" y="21"/>
                    <a:pt x="14" y="21"/>
                    <a:pt x="18" y="21"/>
                  </a:cubicBezTo>
                  <a:cubicBezTo>
                    <a:pt x="22" y="19"/>
                    <a:pt x="24" y="19"/>
                    <a:pt x="29" y="17"/>
                  </a:cubicBezTo>
                  <a:cubicBezTo>
                    <a:pt x="31" y="17"/>
                    <a:pt x="32" y="17"/>
                    <a:pt x="34" y="17"/>
                  </a:cubicBezTo>
                  <a:cubicBezTo>
                    <a:pt x="35" y="17"/>
                    <a:pt x="35" y="16"/>
                    <a:pt x="36" y="16"/>
                  </a:cubicBezTo>
                  <a:cubicBezTo>
                    <a:pt x="35" y="14"/>
                    <a:pt x="35" y="13"/>
                    <a:pt x="34" y="10"/>
                  </a:cubicBezTo>
                  <a:cubicBezTo>
                    <a:pt x="38" y="11"/>
                    <a:pt x="40" y="12"/>
                    <a:pt x="43" y="12"/>
                  </a:cubicBezTo>
                  <a:cubicBezTo>
                    <a:pt x="46" y="12"/>
                    <a:pt x="47" y="11"/>
                    <a:pt x="49" y="11"/>
                  </a:cubicBezTo>
                  <a:cubicBezTo>
                    <a:pt x="51" y="12"/>
                    <a:pt x="52" y="12"/>
                    <a:pt x="53" y="13"/>
                  </a:cubicBezTo>
                  <a:cubicBezTo>
                    <a:pt x="53" y="13"/>
                    <a:pt x="53" y="13"/>
                    <a:pt x="53" y="12"/>
                  </a:cubicBezTo>
                  <a:cubicBezTo>
                    <a:pt x="53" y="10"/>
                    <a:pt x="55" y="8"/>
                    <a:pt x="56" y="6"/>
                  </a:cubicBezTo>
                  <a:cubicBezTo>
                    <a:pt x="55" y="6"/>
                    <a:pt x="53" y="5"/>
                    <a:pt x="52" y="5"/>
                  </a:cubicBezTo>
                  <a:close/>
                </a:path>
              </a:pathLst>
            </a:custGeom>
            <a:solidFill>
              <a:srgbClr val="A7B3B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79" name="Freeform 74">
              <a:extLst>
                <a:ext uri="{FF2B5EF4-FFF2-40B4-BE49-F238E27FC236}">
                  <a16:creationId xmlns:a16="http://schemas.microsoft.com/office/drawing/2014/main" id="{2681C0B7-B9E1-4281-862F-12F03FBDC58B}"/>
                </a:ext>
              </a:extLst>
            </p:cNvPr>
            <p:cNvSpPr>
              <a:spLocks/>
            </p:cNvSpPr>
            <p:nvPr/>
          </p:nvSpPr>
          <p:spPr bwMode="auto">
            <a:xfrm>
              <a:off x="1984" y="1746"/>
              <a:ext cx="370" cy="224"/>
            </a:xfrm>
            <a:custGeom>
              <a:avLst/>
              <a:gdLst>
                <a:gd name="T0" fmla="*/ 51 w 96"/>
                <a:gd name="T1" fmla="*/ 2 h 58"/>
                <a:gd name="T2" fmla="*/ 49 w 96"/>
                <a:gd name="T3" fmla="*/ 0 h 58"/>
                <a:gd name="T4" fmla="*/ 42 w 96"/>
                <a:gd name="T5" fmla="*/ 2 h 58"/>
                <a:gd name="T6" fmla="*/ 31 w 96"/>
                <a:gd name="T7" fmla="*/ 6 h 58"/>
                <a:gd name="T8" fmla="*/ 34 w 96"/>
                <a:gd name="T9" fmla="*/ 8 h 58"/>
                <a:gd name="T10" fmla="*/ 31 w 96"/>
                <a:gd name="T11" fmla="*/ 12 h 58"/>
                <a:gd name="T12" fmla="*/ 24 w 96"/>
                <a:gd name="T13" fmla="*/ 13 h 58"/>
                <a:gd name="T14" fmla="*/ 26 w 96"/>
                <a:gd name="T15" fmla="*/ 21 h 58"/>
                <a:gd name="T16" fmla="*/ 19 w 96"/>
                <a:gd name="T17" fmla="*/ 23 h 58"/>
                <a:gd name="T18" fmla="*/ 18 w 96"/>
                <a:gd name="T19" fmla="*/ 23 h 58"/>
                <a:gd name="T20" fmla="*/ 13 w 96"/>
                <a:gd name="T21" fmla="*/ 26 h 58"/>
                <a:gd name="T22" fmla="*/ 5 w 96"/>
                <a:gd name="T23" fmla="*/ 26 h 58"/>
                <a:gd name="T24" fmla="*/ 7 w 96"/>
                <a:gd name="T25" fmla="*/ 36 h 58"/>
                <a:gd name="T26" fmla="*/ 6 w 96"/>
                <a:gd name="T27" fmla="*/ 41 h 58"/>
                <a:gd name="T28" fmla="*/ 4 w 96"/>
                <a:gd name="T29" fmla="*/ 52 h 58"/>
                <a:gd name="T30" fmla="*/ 9 w 96"/>
                <a:gd name="T31" fmla="*/ 50 h 58"/>
                <a:gd name="T32" fmla="*/ 16 w 96"/>
                <a:gd name="T33" fmla="*/ 49 h 58"/>
                <a:gd name="T34" fmla="*/ 27 w 96"/>
                <a:gd name="T35" fmla="*/ 49 h 58"/>
                <a:gd name="T36" fmla="*/ 41 w 96"/>
                <a:gd name="T37" fmla="*/ 51 h 58"/>
                <a:gd name="T38" fmla="*/ 43 w 96"/>
                <a:gd name="T39" fmla="*/ 54 h 58"/>
                <a:gd name="T40" fmla="*/ 52 w 96"/>
                <a:gd name="T41" fmla="*/ 53 h 58"/>
                <a:gd name="T42" fmla="*/ 58 w 96"/>
                <a:gd name="T43" fmla="*/ 55 h 58"/>
                <a:gd name="T44" fmla="*/ 63 w 96"/>
                <a:gd name="T45" fmla="*/ 53 h 58"/>
                <a:gd name="T46" fmla="*/ 66 w 96"/>
                <a:gd name="T47" fmla="*/ 56 h 58"/>
                <a:gd name="T48" fmla="*/ 67 w 96"/>
                <a:gd name="T49" fmla="*/ 55 h 58"/>
                <a:gd name="T50" fmla="*/ 69 w 96"/>
                <a:gd name="T51" fmla="*/ 54 h 58"/>
                <a:gd name="T52" fmla="*/ 73 w 96"/>
                <a:gd name="T53" fmla="*/ 56 h 58"/>
                <a:gd name="T54" fmla="*/ 78 w 96"/>
                <a:gd name="T55" fmla="*/ 57 h 58"/>
                <a:gd name="T56" fmla="*/ 81 w 96"/>
                <a:gd name="T57" fmla="*/ 49 h 58"/>
                <a:gd name="T58" fmla="*/ 83 w 96"/>
                <a:gd name="T59" fmla="*/ 38 h 58"/>
                <a:gd name="T60" fmla="*/ 85 w 96"/>
                <a:gd name="T61" fmla="*/ 34 h 58"/>
                <a:gd name="T62" fmla="*/ 85 w 96"/>
                <a:gd name="T63" fmla="*/ 34 h 58"/>
                <a:gd name="T64" fmla="*/ 91 w 96"/>
                <a:gd name="T65" fmla="*/ 35 h 58"/>
                <a:gd name="T66" fmla="*/ 96 w 96"/>
                <a:gd name="T67" fmla="*/ 32 h 58"/>
                <a:gd name="T68" fmla="*/ 94 w 96"/>
                <a:gd name="T69" fmla="*/ 31 h 58"/>
                <a:gd name="T70" fmla="*/ 92 w 96"/>
                <a:gd name="T71" fmla="*/ 27 h 58"/>
                <a:gd name="T72" fmla="*/ 88 w 96"/>
                <a:gd name="T73" fmla="*/ 27 h 58"/>
                <a:gd name="T74" fmla="*/ 80 w 96"/>
                <a:gd name="T75" fmla="*/ 22 h 58"/>
                <a:gd name="T76" fmla="*/ 73 w 96"/>
                <a:gd name="T77" fmla="*/ 15 h 58"/>
                <a:gd name="T78" fmla="*/ 75 w 96"/>
                <a:gd name="T79" fmla="*/ 12 h 58"/>
                <a:gd name="T80" fmla="*/ 75 w 96"/>
                <a:gd name="T81" fmla="*/ 5 h 58"/>
                <a:gd name="T82" fmla="*/ 65 w 96"/>
                <a:gd name="T83" fmla="*/ 2 h 58"/>
                <a:gd name="T84" fmla="*/ 64 w 96"/>
                <a:gd name="T85" fmla="*/ 4 h 58"/>
                <a:gd name="T86" fmla="*/ 59 w 96"/>
                <a:gd name="T87" fmla="*/ 4 h 58"/>
                <a:gd name="T88" fmla="*/ 57 w 96"/>
                <a:gd name="T89" fmla="*/ 1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96" h="58">
                  <a:moveTo>
                    <a:pt x="55" y="0"/>
                  </a:moveTo>
                  <a:cubicBezTo>
                    <a:pt x="54" y="1"/>
                    <a:pt x="53" y="1"/>
                    <a:pt x="51" y="2"/>
                  </a:cubicBezTo>
                  <a:cubicBezTo>
                    <a:pt x="51" y="1"/>
                    <a:pt x="51" y="1"/>
                    <a:pt x="51" y="1"/>
                  </a:cubicBezTo>
                  <a:cubicBezTo>
                    <a:pt x="50" y="1"/>
                    <a:pt x="50" y="0"/>
                    <a:pt x="49" y="0"/>
                  </a:cubicBezTo>
                  <a:cubicBezTo>
                    <a:pt x="48" y="0"/>
                    <a:pt x="48" y="0"/>
                    <a:pt x="47" y="0"/>
                  </a:cubicBezTo>
                  <a:cubicBezTo>
                    <a:pt x="46" y="0"/>
                    <a:pt x="42" y="2"/>
                    <a:pt x="42" y="2"/>
                  </a:cubicBezTo>
                  <a:cubicBezTo>
                    <a:pt x="40" y="3"/>
                    <a:pt x="33" y="5"/>
                    <a:pt x="31" y="5"/>
                  </a:cubicBezTo>
                  <a:cubicBezTo>
                    <a:pt x="31" y="5"/>
                    <a:pt x="31" y="6"/>
                    <a:pt x="31" y="6"/>
                  </a:cubicBezTo>
                  <a:cubicBezTo>
                    <a:pt x="33" y="6"/>
                    <a:pt x="33" y="7"/>
                    <a:pt x="35" y="7"/>
                  </a:cubicBezTo>
                  <a:cubicBezTo>
                    <a:pt x="35" y="8"/>
                    <a:pt x="35" y="8"/>
                    <a:pt x="34" y="8"/>
                  </a:cubicBezTo>
                  <a:cubicBezTo>
                    <a:pt x="33" y="10"/>
                    <a:pt x="33" y="10"/>
                    <a:pt x="32" y="11"/>
                  </a:cubicBezTo>
                  <a:cubicBezTo>
                    <a:pt x="32" y="12"/>
                    <a:pt x="32" y="12"/>
                    <a:pt x="31" y="12"/>
                  </a:cubicBezTo>
                  <a:cubicBezTo>
                    <a:pt x="30" y="12"/>
                    <a:pt x="29" y="12"/>
                    <a:pt x="28" y="12"/>
                  </a:cubicBezTo>
                  <a:cubicBezTo>
                    <a:pt x="26" y="13"/>
                    <a:pt x="25" y="13"/>
                    <a:pt x="24" y="13"/>
                  </a:cubicBezTo>
                  <a:cubicBezTo>
                    <a:pt x="24" y="15"/>
                    <a:pt x="24" y="16"/>
                    <a:pt x="24" y="17"/>
                  </a:cubicBezTo>
                  <a:cubicBezTo>
                    <a:pt x="24" y="19"/>
                    <a:pt x="25" y="19"/>
                    <a:pt x="26" y="21"/>
                  </a:cubicBezTo>
                  <a:cubicBezTo>
                    <a:pt x="23" y="22"/>
                    <a:pt x="22" y="23"/>
                    <a:pt x="20" y="24"/>
                  </a:cubicBezTo>
                  <a:cubicBezTo>
                    <a:pt x="20" y="23"/>
                    <a:pt x="20" y="23"/>
                    <a:pt x="19" y="23"/>
                  </a:cubicBezTo>
                  <a:cubicBezTo>
                    <a:pt x="19" y="23"/>
                    <a:pt x="19" y="23"/>
                    <a:pt x="19" y="22"/>
                  </a:cubicBezTo>
                  <a:cubicBezTo>
                    <a:pt x="19" y="23"/>
                    <a:pt x="18" y="23"/>
                    <a:pt x="18" y="23"/>
                  </a:cubicBezTo>
                  <a:cubicBezTo>
                    <a:pt x="17" y="23"/>
                    <a:pt x="16" y="24"/>
                    <a:pt x="15" y="24"/>
                  </a:cubicBezTo>
                  <a:cubicBezTo>
                    <a:pt x="14" y="25"/>
                    <a:pt x="14" y="26"/>
                    <a:pt x="13" y="26"/>
                  </a:cubicBezTo>
                  <a:cubicBezTo>
                    <a:pt x="13" y="26"/>
                    <a:pt x="13" y="26"/>
                    <a:pt x="13" y="26"/>
                  </a:cubicBezTo>
                  <a:cubicBezTo>
                    <a:pt x="13" y="26"/>
                    <a:pt x="7" y="26"/>
                    <a:pt x="5" y="26"/>
                  </a:cubicBezTo>
                  <a:cubicBezTo>
                    <a:pt x="5" y="26"/>
                    <a:pt x="3" y="27"/>
                    <a:pt x="2" y="27"/>
                  </a:cubicBezTo>
                  <a:cubicBezTo>
                    <a:pt x="4" y="31"/>
                    <a:pt x="5" y="32"/>
                    <a:pt x="7" y="36"/>
                  </a:cubicBezTo>
                  <a:cubicBezTo>
                    <a:pt x="7" y="36"/>
                    <a:pt x="7" y="36"/>
                    <a:pt x="7" y="36"/>
                  </a:cubicBezTo>
                  <a:cubicBezTo>
                    <a:pt x="7" y="38"/>
                    <a:pt x="7" y="39"/>
                    <a:pt x="6" y="41"/>
                  </a:cubicBezTo>
                  <a:cubicBezTo>
                    <a:pt x="4" y="43"/>
                    <a:pt x="3" y="44"/>
                    <a:pt x="0" y="45"/>
                  </a:cubicBezTo>
                  <a:cubicBezTo>
                    <a:pt x="2" y="48"/>
                    <a:pt x="3" y="50"/>
                    <a:pt x="4" y="52"/>
                  </a:cubicBezTo>
                  <a:cubicBezTo>
                    <a:pt x="6" y="53"/>
                    <a:pt x="6" y="53"/>
                    <a:pt x="8" y="53"/>
                  </a:cubicBezTo>
                  <a:cubicBezTo>
                    <a:pt x="8" y="52"/>
                    <a:pt x="9" y="51"/>
                    <a:pt x="9" y="50"/>
                  </a:cubicBezTo>
                  <a:cubicBezTo>
                    <a:pt x="10" y="50"/>
                    <a:pt x="10" y="50"/>
                    <a:pt x="10" y="50"/>
                  </a:cubicBezTo>
                  <a:cubicBezTo>
                    <a:pt x="10" y="50"/>
                    <a:pt x="13" y="49"/>
                    <a:pt x="16" y="49"/>
                  </a:cubicBezTo>
                  <a:cubicBezTo>
                    <a:pt x="18" y="49"/>
                    <a:pt x="23" y="49"/>
                    <a:pt x="27" y="49"/>
                  </a:cubicBezTo>
                  <a:cubicBezTo>
                    <a:pt x="27" y="49"/>
                    <a:pt x="27" y="49"/>
                    <a:pt x="27" y="49"/>
                  </a:cubicBezTo>
                  <a:cubicBezTo>
                    <a:pt x="31" y="49"/>
                    <a:pt x="40" y="51"/>
                    <a:pt x="41" y="51"/>
                  </a:cubicBezTo>
                  <a:cubicBezTo>
                    <a:pt x="41" y="51"/>
                    <a:pt x="41" y="51"/>
                    <a:pt x="41" y="51"/>
                  </a:cubicBezTo>
                  <a:cubicBezTo>
                    <a:pt x="41" y="51"/>
                    <a:pt x="41" y="51"/>
                    <a:pt x="41" y="51"/>
                  </a:cubicBezTo>
                  <a:cubicBezTo>
                    <a:pt x="42" y="52"/>
                    <a:pt x="42" y="53"/>
                    <a:pt x="43" y="54"/>
                  </a:cubicBezTo>
                  <a:cubicBezTo>
                    <a:pt x="45" y="54"/>
                    <a:pt x="45" y="54"/>
                    <a:pt x="47" y="54"/>
                  </a:cubicBezTo>
                  <a:cubicBezTo>
                    <a:pt x="48" y="54"/>
                    <a:pt x="50" y="53"/>
                    <a:pt x="52" y="53"/>
                  </a:cubicBezTo>
                  <a:cubicBezTo>
                    <a:pt x="52" y="53"/>
                    <a:pt x="52" y="53"/>
                    <a:pt x="53" y="53"/>
                  </a:cubicBezTo>
                  <a:cubicBezTo>
                    <a:pt x="55" y="53"/>
                    <a:pt x="57" y="54"/>
                    <a:pt x="58" y="55"/>
                  </a:cubicBezTo>
                  <a:cubicBezTo>
                    <a:pt x="60" y="53"/>
                    <a:pt x="60" y="53"/>
                    <a:pt x="62" y="52"/>
                  </a:cubicBezTo>
                  <a:cubicBezTo>
                    <a:pt x="62" y="52"/>
                    <a:pt x="62" y="52"/>
                    <a:pt x="63" y="53"/>
                  </a:cubicBezTo>
                  <a:cubicBezTo>
                    <a:pt x="63" y="53"/>
                    <a:pt x="65" y="55"/>
                    <a:pt x="66" y="56"/>
                  </a:cubicBezTo>
                  <a:cubicBezTo>
                    <a:pt x="66" y="56"/>
                    <a:pt x="66" y="56"/>
                    <a:pt x="66" y="56"/>
                  </a:cubicBezTo>
                  <a:cubicBezTo>
                    <a:pt x="66" y="56"/>
                    <a:pt x="66" y="56"/>
                    <a:pt x="67" y="56"/>
                  </a:cubicBezTo>
                  <a:cubicBezTo>
                    <a:pt x="67" y="55"/>
                    <a:pt x="67" y="55"/>
                    <a:pt x="67" y="55"/>
                  </a:cubicBezTo>
                  <a:cubicBezTo>
                    <a:pt x="68" y="54"/>
                    <a:pt x="68" y="54"/>
                    <a:pt x="68" y="54"/>
                  </a:cubicBezTo>
                  <a:cubicBezTo>
                    <a:pt x="68" y="54"/>
                    <a:pt x="68" y="54"/>
                    <a:pt x="69" y="54"/>
                  </a:cubicBezTo>
                  <a:cubicBezTo>
                    <a:pt x="71" y="55"/>
                    <a:pt x="71" y="55"/>
                    <a:pt x="73" y="55"/>
                  </a:cubicBezTo>
                  <a:cubicBezTo>
                    <a:pt x="73" y="55"/>
                    <a:pt x="73" y="55"/>
                    <a:pt x="73" y="56"/>
                  </a:cubicBezTo>
                  <a:cubicBezTo>
                    <a:pt x="74" y="56"/>
                    <a:pt x="75" y="57"/>
                    <a:pt x="76" y="58"/>
                  </a:cubicBezTo>
                  <a:cubicBezTo>
                    <a:pt x="77" y="58"/>
                    <a:pt x="77" y="57"/>
                    <a:pt x="78" y="57"/>
                  </a:cubicBezTo>
                  <a:cubicBezTo>
                    <a:pt x="77" y="56"/>
                    <a:pt x="76" y="55"/>
                    <a:pt x="75" y="54"/>
                  </a:cubicBezTo>
                  <a:cubicBezTo>
                    <a:pt x="77" y="52"/>
                    <a:pt x="79" y="51"/>
                    <a:pt x="81" y="49"/>
                  </a:cubicBezTo>
                  <a:cubicBezTo>
                    <a:pt x="83" y="48"/>
                    <a:pt x="84" y="47"/>
                    <a:pt x="86" y="47"/>
                  </a:cubicBezTo>
                  <a:cubicBezTo>
                    <a:pt x="86" y="44"/>
                    <a:pt x="84" y="39"/>
                    <a:pt x="83" y="38"/>
                  </a:cubicBezTo>
                  <a:cubicBezTo>
                    <a:pt x="82" y="38"/>
                    <a:pt x="82" y="37"/>
                    <a:pt x="82" y="36"/>
                  </a:cubicBezTo>
                  <a:cubicBezTo>
                    <a:pt x="82" y="34"/>
                    <a:pt x="85" y="34"/>
                    <a:pt x="85" y="34"/>
                  </a:cubicBezTo>
                  <a:cubicBezTo>
                    <a:pt x="85" y="34"/>
                    <a:pt x="85" y="34"/>
                    <a:pt x="85" y="34"/>
                  </a:cubicBezTo>
                  <a:cubicBezTo>
                    <a:pt x="85" y="34"/>
                    <a:pt x="85" y="34"/>
                    <a:pt x="85" y="34"/>
                  </a:cubicBezTo>
                  <a:cubicBezTo>
                    <a:pt x="85" y="34"/>
                    <a:pt x="87" y="34"/>
                    <a:pt x="88" y="34"/>
                  </a:cubicBezTo>
                  <a:cubicBezTo>
                    <a:pt x="89" y="35"/>
                    <a:pt x="91" y="35"/>
                    <a:pt x="91" y="35"/>
                  </a:cubicBezTo>
                  <a:cubicBezTo>
                    <a:pt x="91" y="35"/>
                    <a:pt x="93" y="34"/>
                    <a:pt x="94" y="33"/>
                  </a:cubicBezTo>
                  <a:cubicBezTo>
                    <a:pt x="95" y="33"/>
                    <a:pt x="95" y="33"/>
                    <a:pt x="96" y="32"/>
                  </a:cubicBezTo>
                  <a:cubicBezTo>
                    <a:pt x="95" y="32"/>
                    <a:pt x="95" y="32"/>
                    <a:pt x="94" y="32"/>
                  </a:cubicBezTo>
                  <a:cubicBezTo>
                    <a:pt x="94" y="32"/>
                    <a:pt x="94" y="32"/>
                    <a:pt x="94" y="31"/>
                  </a:cubicBezTo>
                  <a:cubicBezTo>
                    <a:pt x="94" y="30"/>
                    <a:pt x="94" y="30"/>
                    <a:pt x="94" y="29"/>
                  </a:cubicBezTo>
                  <a:cubicBezTo>
                    <a:pt x="93" y="28"/>
                    <a:pt x="93" y="28"/>
                    <a:pt x="92" y="27"/>
                  </a:cubicBezTo>
                  <a:cubicBezTo>
                    <a:pt x="90" y="27"/>
                    <a:pt x="90" y="28"/>
                    <a:pt x="88" y="28"/>
                  </a:cubicBezTo>
                  <a:cubicBezTo>
                    <a:pt x="88" y="28"/>
                    <a:pt x="88" y="27"/>
                    <a:pt x="88" y="27"/>
                  </a:cubicBezTo>
                  <a:cubicBezTo>
                    <a:pt x="87" y="26"/>
                    <a:pt x="86" y="25"/>
                    <a:pt x="85" y="24"/>
                  </a:cubicBezTo>
                  <a:cubicBezTo>
                    <a:pt x="83" y="23"/>
                    <a:pt x="82" y="22"/>
                    <a:pt x="80" y="22"/>
                  </a:cubicBezTo>
                  <a:cubicBezTo>
                    <a:pt x="79" y="20"/>
                    <a:pt x="78" y="19"/>
                    <a:pt x="77" y="17"/>
                  </a:cubicBezTo>
                  <a:cubicBezTo>
                    <a:pt x="75" y="16"/>
                    <a:pt x="75" y="16"/>
                    <a:pt x="73" y="15"/>
                  </a:cubicBezTo>
                  <a:cubicBezTo>
                    <a:pt x="74" y="15"/>
                    <a:pt x="74" y="14"/>
                    <a:pt x="74" y="14"/>
                  </a:cubicBezTo>
                  <a:cubicBezTo>
                    <a:pt x="74" y="13"/>
                    <a:pt x="75" y="13"/>
                    <a:pt x="75" y="12"/>
                  </a:cubicBezTo>
                  <a:cubicBezTo>
                    <a:pt x="74" y="11"/>
                    <a:pt x="74" y="11"/>
                    <a:pt x="73" y="10"/>
                  </a:cubicBezTo>
                  <a:cubicBezTo>
                    <a:pt x="74" y="8"/>
                    <a:pt x="74" y="7"/>
                    <a:pt x="75" y="5"/>
                  </a:cubicBezTo>
                  <a:cubicBezTo>
                    <a:pt x="73" y="4"/>
                    <a:pt x="70" y="3"/>
                    <a:pt x="68" y="3"/>
                  </a:cubicBezTo>
                  <a:cubicBezTo>
                    <a:pt x="68" y="3"/>
                    <a:pt x="66" y="2"/>
                    <a:pt x="65" y="2"/>
                  </a:cubicBezTo>
                  <a:cubicBezTo>
                    <a:pt x="65" y="2"/>
                    <a:pt x="64" y="3"/>
                    <a:pt x="65" y="3"/>
                  </a:cubicBezTo>
                  <a:cubicBezTo>
                    <a:pt x="65" y="3"/>
                    <a:pt x="64" y="4"/>
                    <a:pt x="64" y="4"/>
                  </a:cubicBezTo>
                  <a:cubicBezTo>
                    <a:pt x="63" y="5"/>
                    <a:pt x="63" y="5"/>
                    <a:pt x="62" y="5"/>
                  </a:cubicBezTo>
                  <a:cubicBezTo>
                    <a:pt x="61" y="5"/>
                    <a:pt x="60" y="4"/>
                    <a:pt x="59" y="4"/>
                  </a:cubicBezTo>
                  <a:cubicBezTo>
                    <a:pt x="58" y="3"/>
                    <a:pt x="57" y="2"/>
                    <a:pt x="57" y="1"/>
                  </a:cubicBezTo>
                  <a:cubicBezTo>
                    <a:pt x="57" y="1"/>
                    <a:pt x="57" y="1"/>
                    <a:pt x="57" y="1"/>
                  </a:cubicBezTo>
                  <a:cubicBezTo>
                    <a:pt x="56" y="0"/>
                    <a:pt x="56" y="0"/>
                    <a:pt x="55" y="0"/>
                  </a:cubicBezTo>
                  <a:close/>
                </a:path>
              </a:pathLst>
            </a:custGeom>
            <a:solidFill>
              <a:srgbClr val="00A4E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80" name="Freeform 75">
              <a:extLst>
                <a:ext uri="{FF2B5EF4-FFF2-40B4-BE49-F238E27FC236}">
                  <a16:creationId xmlns:a16="http://schemas.microsoft.com/office/drawing/2014/main" id="{EEA82191-1C92-4551-99F7-4A60C19EAEE3}"/>
                </a:ext>
              </a:extLst>
            </p:cNvPr>
            <p:cNvSpPr>
              <a:spLocks/>
            </p:cNvSpPr>
            <p:nvPr/>
          </p:nvSpPr>
          <p:spPr bwMode="auto">
            <a:xfrm>
              <a:off x="1949" y="1920"/>
              <a:ext cx="745" cy="383"/>
            </a:xfrm>
            <a:custGeom>
              <a:avLst/>
              <a:gdLst>
                <a:gd name="T0" fmla="*/ 189 w 193"/>
                <a:gd name="T1" fmla="*/ 43 h 99"/>
                <a:gd name="T2" fmla="*/ 181 w 193"/>
                <a:gd name="T3" fmla="*/ 35 h 99"/>
                <a:gd name="T4" fmla="*/ 162 w 193"/>
                <a:gd name="T5" fmla="*/ 26 h 99"/>
                <a:gd name="T6" fmla="*/ 144 w 193"/>
                <a:gd name="T7" fmla="*/ 27 h 99"/>
                <a:gd name="T8" fmla="*/ 139 w 193"/>
                <a:gd name="T9" fmla="*/ 20 h 99"/>
                <a:gd name="T10" fmla="*/ 135 w 193"/>
                <a:gd name="T11" fmla="*/ 16 h 99"/>
                <a:gd name="T12" fmla="*/ 122 w 193"/>
                <a:gd name="T13" fmla="*/ 9 h 99"/>
                <a:gd name="T14" fmla="*/ 122 w 193"/>
                <a:gd name="T15" fmla="*/ 3 h 99"/>
                <a:gd name="T16" fmla="*/ 110 w 193"/>
                <a:gd name="T17" fmla="*/ 4 h 99"/>
                <a:gd name="T18" fmla="*/ 104 w 193"/>
                <a:gd name="T19" fmla="*/ 6 h 99"/>
                <a:gd name="T20" fmla="*/ 87 w 193"/>
                <a:gd name="T21" fmla="*/ 9 h 99"/>
                <a:gd name="T22" fmla="*/ 84 w 193"/>
                <a:gd name="T23" fmla="*/ 15 h 99"/>
                <a:gd name="T24" fmla="*/ 75 w 193"/>
                <a:gd name="T25" fmla="*/ 13 h 99"/>
                <a:gd name="T26" fmla="*/ 67 w 193"/>
                <a:gd name="T27" fmla="*/ 12 h 99"/>
                <a:gd name="T28" fmla="*/ 61 w 193"/>
                <a:gd name="T29" fmla="*/ 10 h 99"/>
                <a:gd name="T30" fmla="*/ 56 w 193"/>
                <a:gd name="T31" fmla="*/ 11 h 99"/>
                <a:gd name="T32" fmla="*/ 49 w 193"/>
                <a:gd name="T33" fmla="*/ 8 h 99"/>
                <a:gd name="T34" fmla="*/ 36 w 193"/>
                <a:gd name="T35" fmla="*/ 6 h 99"/>
                <a:gd name="T36" fmla="*/ 18 w 193"/>
                <a:gd name="T37" fmla="*/ 11 h 99"/>
                <a:gd name="T38" fmla="*/ 19 w 193"/>
                <a:gd name="T39" fmla="*/ 17 h 99"/>
                <a:gd name="T40" fmla="*/ 15 w 193"/>
                <a:gd name="T41" fmla="*/ 26 h 99"/>
                <a:gd name="T42" fmla="*/ 7 w 193"/>
                <a:gd name="T43" fmla="*/ 36 h 99"/>
                <a:gd name="T44" fmla="*/ 7 w 193"/>
                <a:gd name="T45" fmla="*/ 43 h 99"/>
                <a:gd name="T46" fmla="*/ 1 w 193"/>
                <a:gd name="T47" fmla="*/ 48 h 99"/>
                <a:gd name="T48" fmla="*/ 9 w 193"/>
                <a:gd name="T49" fmla="*/ 52 h 99"/>
                <a:gd name="T50" fmla="*/ 18 w 193"/>
                <a:gd name="T51" fmla="*/ 54 h 99"/>
                <a:gd name="T52" fmla="*/ 32 w 193"/>
                <a:gd name="T53" fmla="*/ 56 h 99"/>
                <a:gd name="T54" fmla="*/ 48 w 193"/>
                <a:gd name="T55" fmla="*/ 50 h 99"/>
                <a:gd name="T56" fmla="*/ 52 w 193"/>
                <a:gd name="T57" fmla="*/ 49 h 99"/>
                <a:gd name="T58" fmla="*/ 69 w 193"/>
                <a:gd name="T59" fmla="*/ 51 h 99"/>
                <a:gd name="T60" fmla="*/ 80 w 193"/>
                <a:gd name="T61" fmla="*/ 58 h 99"/>
                <a:gd name="T62" fmla="*/ 85 w 193"/>
                <a:gd name="T63" fmla="*/ 66 h 99"/>
                <a:gd name="T64" fmla="*/ 79 w 193"/>
                <a:gd name="T65" fmla="*/ 75 h 99"/>
                <a:gd name="T66" fmla="*/ 78 w 193"/>
                <a:gd name="T67" fmla="*/ 79 h 99"/>
                <a:gd name="T68" fmla="*/ 74 w 193"/>
                <a:gd name="T69" fmla="*/ 87 h 99"/>
                <a:gd name="T70" fmla="*/ 87 w 193"/>
                <a:gd name="T71" fmla="*/ 87 h 99"/>
                <a:gd name="T72" fmla="*/ 102 w 193"/>
                <a:gd name="T73" fmla="*/ 72 h 99"/>
                <a:gd name="T74" fmla="*/ 121 w 193"/>
                <a:gd name="T75" fmla="*/ 78 h 99"/>
                <a:gd name="T76" fmla="*/ 128 w 193"/>
                <a:gd name="T77" fmla="*/ 81 h 99"/>
                <a:gd name="T78" fmla="*/ 129 w 193"/>
                <a:gd name="T79" fmla="*/ 91 h 99"/>
                <a:gd name="T80" fmla="*/ 145 w 193"/>
                <a:gd name="T81" fmla="*/ 94 h 99"/>
                <a:gd name="T82" fmla="*/ 160 w 193"/>
                <a:gd name="T83" fmla="*/ 92 h 99"/>
                <a:gd name="T84" fmla="*/ 145 w 193"/>
                <a:gd name="T85" fmla="*/ 85 h 99"/>
                <a:gd name="T86" fmla="*/ 136 w 193"/>
                <a:gd name="T87" fmla="*/ 78 h 99"/>
                <a:gd name="T88" fmla="*/ 158 w 193"/>
                <a:gd name="T89" fmla="*/ 71 h 99"/>
                <a:gd name="T90" fmla="*/ 177 w 193"/>
                <a:gd name="T91" fmla="*/ 60 h 99"/>
                <a:gd name="T92" fmla="*/ 193 w 193"/>
                <a:gd name="T93" fmla="*/ 52 h 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93" h="99">
                  <a:moveTo>
                    <a:pt x="189" y="46"/>
                  </a:moveTo>
                  <a:cubicBezTo>
                    <a:pt x="190" y="46"/>
                    <a:pt x="190" y="45"/>
                    <a:pt x="191" y="45"/>
                  </a:cubicBezTo>
                  <a:cubicBezTo>
                    <a:pt x="191" y="44"/>
                    <a:pt x="190" y="44"/>
                    <a:pt x="189" y="43"/>
                  </a:cubicBezTo>
                  <a:cubicBezTo>
                    <a:pt x="191" y="42"/>
                    <a:pt x="191" y="41"/>
                    <a:pt x="193" y="39"/>
                  </a:cubicBezTo>
                  <a:cubicBezTo>
                    <a:pt x="192" y="37"/>
                    <a:pt x="192" y="37"/>
                    <a:pt x="191" y="35"/>
                  </a:cubicBezTo>
                  <a:cubicBezTo>
                    <a:pt x="187" y="35"/>
                    <a:pt x="185" y="35"/>
                    <a:pt x="181" y="35"/>
                  </a:cubicBezTo>
                  <a:cubicBezTo>
                    <a:pt x="178" y="33"/>
                    <a:pt x="176" y="33"/>
                    <a:pt x="173" y="31"/>
                  </a:cubicBezTo>
                  <a:cubicBezTo>
                    <a:pt x="172" y="32"/>
                    <a:pt x="172" y="32"/>
                    <a:pt x="171" y="33"/>
                  </a:cubicBezTo>
                  <a:cubicBezTo>
                    <a:pt x="167" y="30"/>
                    <a:pt x="166" y="29"/>
                    <a:pt x="162" y="26"/>
                  </a:cubicBezTo>
                  <a:cubicBezTo>
                    <a:pt x="158" y="27"/>
                    <a:pt x="157" y="27"/>
                    <a:pt x="153" y="28"/>
                  </a:cubicBezTo>
                  <a:cubicBezTo>
                    <a:pt x="151" y="27"/>
                    <a:pt x="150" y="26"/>
                    <a:pt x="147" y="25"/>
                  </a:cubicBezTo>
                  <a:cubicBezTo>
                    <a:pt x="146" y="25"/>
                    <a:pt x="145" y="26"/>
                    <a:pt x="144" y="27"/>
                  </a:cubicBezTo>
                  <a:cubicBezTo>
                    <a:pt x="144" y="26"/>
                    <a:pt x="144" y="26"/>
                    <a:pt x="143" y="26"/>
                  </a:cubicBezTo>
                  <a:cubicBezTo>
                    <a:pt x="143" y="26"/>
                    <a:pt x="139" y="23"/>
                    <a:pt x="139" y="20"/>
                  </a:cubicBezTo>
                  <a:cubicBezTo>
                    <a:pt x="139" y="20"/>
                    <a:pt x="139" y="20"/>
                    <a:pt x="139" y="20"/>
                  </a:cubicBezTo>
                  <a:cubicBezTo>
                    <a:pt x="139" y="20"/>
                    <a:pt x="139" y="19"/>
                    <a:pt x="139" y="19"/>
                  </a:cubicBezTo>
                  <a:cubicBezTo>
                    <a:pt x="138" y="19"/>
                    <a:pt x="138" y="18"/>
                    <a:pt x="137" y="17"/>
                  </a:cubicBezTo>
                  <a:cubicBezTo>
                    <a:pt x="136" y="17"/>
                    <a:pt x="136" y="16"/>
                    <a:pt x="135" y="16"/>
                  </a:cubicBezTo>
                  <a:cubicBezTo>
                    <a:pt x="134" y="16"/>
                    <a:pt x="134" y="16"/>
                    <a:pt x="133" y="16"/>
                  </a:cubicBezTo>
                  <a:cubicBezTo>
                    <a:pt x="130" y="15"/>
                    <a:pt x="128" y="15"/>
                    <a:pt x="124" y="14"/>
                  </a:cubicBezTo>
                  <a:cubicBezTo>
                    <a:pt x="124" y="12"/>
                    <a:pt x="123" y="11"/>
                    <a:pt x="122" y="9"/>
                  </a:cubicBezTo>
                  <a:cubicBezTo>
                    <a:pt x="122" y="9"/>
                    <a:pt x="123" y="9"/>
                    <a:pt x="123" y="8"/>
                  </a:cubicBezTo>
                  <a:cubicBezTo>
                    <a:pt x="124" y="8"/>
                    <a:pt x="125" y="7"/>
                    <a:pt x="127" y="7"/>
                  </a:cubicBezTo>
                  <a:cubicBezTo>
                    <a:pt x="125" y="5"/>
                    <a:pt x="124" y="5"/>
                    <a:pt x="122" y="3"/>
                  </a:cubicBezTo>
                  <a:cubicBezTo>
                    <a:pt x="121" y="3"/>
                    <a:pt x="120" y="2"/>
                    <a:pt x="119" y="2"/>
                  </a:cubicBezTo>
                  <a:cubicBezTo>
                    <a:pt x="117" y="1"/>
                    <a:pt x="116" y="1"/>
                    <a:pt x="114" y="0"/>
                  </a:cubicBezTo>
                  <a:cubicBezTo>
                    <a:pt x="113" y="2"/>
                    <a:pt x="112" y="2"/>
                    <a:pt x="110" y="4"/>
                  </a:cubicBezTo>
                  <a:cubicBezTo>
                    <a:pt x="110" y="4"/>
                    <a:pt x="110" y="4"/>
                    <a:pt x="110" y="3"/>
                  </a:cubicBezTo>
                  <a:cubicBezTo>
                    <a:pt x="108" y="3"/>
                    <a:pt x="107" y="2"/>
                    <a:pt x="105" y="2"/>
                  </a:cubicBezTo>
                  <a:cubicBezTo>
                    <a:pt x="105" y="3"/>
                    <a:pt x="105" y="4"/>
                    <a:pt x="104" y="6"/>
                  </a:cubicBezTo>
                  <a:cubicBezTo>
                    <a:pt x="101" y="5"/>
                    <a:pt x="100" y="4"/>
                    <a:pt x="97" y="3"/>
                  </a:cubicBezTo>
                  <a:cubicBezTo>
                    <a:pt x="95" y="4"/>
                    <a:pt x="93" y="5"/>
                    <a:pt x="91" y="5"/>
                  </a:cubicBezTo>
                  <a:cubicBezTo>
                    <a:pt x="90" y="7"/>
                    <a:pt x="89" y="8"/>
                    <a:pt x="87" y="9"/>
                  </a:cubicBezTo>
                  <a:cubicBezTo>
                    <a:pt x="89" y="11"/>
                    <a:pt x="89" y="11"/>
                    <a:pt x="91" y="13"/>
                  </a:cubicBezTo>
                  <a:cubicBezTo>
                    <a:pt x="88" y="14"/>
                    <a:pt x="87" y="14"/>
                    <a:pt x="85" y="15"/>
                  </a:cubicBezTo>
                  <a:cubicBezTo>
                    <a:pt x="84" y="15"/>
                    <a:pt x="84" y="15"/>
                    <a:pt x="84" y="15"/>
                  </a:cubicBezTo>
                  <a:cubicBezTo>
                    <a:pt x="83" y="14"/>
                    <a:pt x="82" y="13"/>
                    <a:pt x="81" y="12"/>
                  </a:cubicBezTo>
                  <a:cubicBezTo>
                    <a:pt x="80" y="12"/>
                    <a:pt x="79" y="12"/>
                    <a:pt x="78" y="11"/>
                  </a:cubicBezTo>
                  <a:cubicBezTo>
                    <a:pt x="77" y="12"/>
                    <a:pt x="76" y="13"/>
                    <a:pt x="75" y="13"/>
                  </a:cubicBezTo>
                  <a:cubicBezTo>
                    <a:pt x="74" y="13"/>
                    <a:pt x="73" y="13"/>
                    <a:pt x="73" y="13"/>
                  </a:cubicBezTo>
                  <a:cubicBezTo>
                    <a:pt x="73" y="12"/>
                    <a:pt x="71" y="11"/>
                    <a:pt x="71" y="10"/>
                  </a:cubicBezTo>
                  <a:cubicBezTo>
                    <a:pt x="69" y="11"/>
                    <a:pt x="69" y="11"/>
                    <a:pt x="67" y="12"/>
                  </a:cubicBezTo>
                  <a:cubicBezTo>
                    <a:pt x="67" y="12"/>
                    <a:pt x="67" y="12"/>
                    <a:pt x="67" y="12"/>
                  </a:cubicBezTo>
                  <a:cubicBezTo>
                    <a:pt x="67" y="12"/>
                    <a:pt x="63" y="10"/>
                    <a:pt x="61" y="10"/>
                  </a:cubicBezTo>
                  <a:cubicBezTo>
                    <a:pt x="61" y="10"/>
                    <a:pt x="61" y="10"/>
                    <a:pt x="61" y="10"/>
                  </a:cubicBezTo>
                  <a:cubicBezTo>
                    <a:pt x="59" y="10"/>
                    <a:pt x="56" y="11"/>
                    <a:pt x="56" y="11"/>
                  </a:cubicBezTo>
                  <a:cubicBezTo>
                    <a:pt x="56" y="11"/>
                    <a:pt x="56" y="11"/>
                    <a:pt x="56" y="12"/>
                  </a:cubicBezTo>
                  <a:cubicBezTo>
                    <a:pt x="56" y="11"/>
                    <a:pt x="56" y="11"/>
                    <a:pt x="56" y="11"/>
                  </a:cubicBezTo>
                  <a:cubicBezTo>
                    <a:pt x="54" y="11"/>
                    <a:pt x="53" y="11"/>
                    <a:pt x="51" y="11"/>
                  </a:cubicBezTo>
                  <a:cubicBezTo>
                    <a:pt x="51" y="10"/>
                    <a:pt x="51" y="10"/>
                    <a:pt x="51" y="10"/>
                  </a:cubicBezTo>
                  <a:cubicBezTo>
                    <a:pt x="50" y="9"/>
                    <a:pt x="49" y="9"/>
                    <a:pt x="49" y="8"/>
                  </a:cubicBezTo>
                  <a:cubicBezTo>
                    <a:pt x="48" y="8"/>
                    <a:pt x="46" y="7"/>
                    <a:pt x="44" y="7"/>
                  </a:cubicBezTo>
                  <a:cubicBezTo>
                    <a:pt x="41" y="6"/>
                    <a:pt x="38" y="6"/>
                    <a:pt x="36" y="6"/>
                  </a:cubicBezTo>
                  <a:cubicBezTo>
                    <a:pt x="36" y="6"/>
                    <a:pt x="36" y="6"/>
                    <a:pt x="36" y="6"/>
                  </a:cubicBezTo>
                  <a:cubicBezTo>
                    <a:pt x="33" y="6"/>
                    <a:pt x="27" y="7"/>
                    <a:pt x="25" y="7"/>
                  </a:cubicBezTo>
                  <a:cubicBezTo>
                    <a:pt x="23" y="7"/>
                    <a:pt x="21" y="7"/>
                    <a:pt x="20" y="7"/>
                  </a:cubicBezTo>
                  <a:cubicBezTo>
                    <a:pt x="19" y="9"/>
                    <a:pt x="19" y="9"/>
                    <a:pt x="18" y="11"/>
                  </a:cubicBezTo>
                  <a:cubicBezTo>
                    <a:pt x="18" y="11"/>
                    <a:pt x="18" y="11"/>
                    <a:pt x="17" y="10"/>
                  </a:cubicBezTo>
                  <a:cubicBezTo>
                    <a:pt x="16" y="10"/>
                    <a:pt x="16" y="10"/>
                    <a:pt x="15" y="10"/>
                  </a:cubicBezTo>
                  <a:cubicBezTo>
                    <a:pt x="16" y="13"/>
                    <a:pt x="18" y="17"/>
                    <a:pt x="19" y="17"/>
                  </a:cubicBezTo>
                  <a:cubicBezTo>
                    <a:pt x="19" y="18"/>
                    <a:pt x="20" y="22"/>
                    <a:pt x="20" y="22"/>
                  </a:cubicBezTo>
                  <a:cubicBezTo>
                    <a:pt x="20" y="23"/>
                    <a:pt x="21" y="23"/>
                    <a:pt x="21" y="23"/>
                  </a:cubicBezTo>
                  <a:cubicBezTo>
                    <a:pt x="18" y="24"/>
                    <a:pt x="17" y="25"/>
                    <a:pt x="15" y="26"/>
                  </a:cubicBezTo>
                  <a:cubicBezTo>
                    <a:pt x="15" y="26"/>
                    <a:pt x="13" y="28"/>
                    <a:pt x="11" y="30"/>
                  </a:cubicBezTo>
                  <a:cubicBezTo>
                    <a:pt x="9" y="32"/>
                    <a:pt x="7" y="35"/>
                    <a:pt x="7" y="35"/>
                  </a:cubicBezTo>
                  <a:cubicBezTo>
                    <a:pt x="7" y="35"/>
                    <a:pt x="7" y="35"/>
                    <a:pt x="7" y="36"/>
                  </a:cubicBezTo>
                  <a:cubicBezTo>
                    <a:pt x="7" y="38"/>
                    <a:pt x="9" y="42"/>
                    <a:pt x="9" y="42"/>
                  </a:cubicBezTo>
                  <a:cubicBezTo>
                    <a:pt x="9" y="42"/>
                    <a:pt x="9" y="43"/>
                    <a:pt x="10" y="44"/>
                  </a:cubicBezTo>
                  <a:cubicBezTo>
                    <a:pt x="9" y="44"/>
                    <a:pt x="8" y="43"/>
                    <a:pt x="7" y="43"/>
                  </a:cubicBezTo>
                  <a:cubicBezTo>
                    <a:pt x="7" y="43"/>
                    <a:pt x="6" y="43"/>
                    <a:pt x="4" y="42"/>
                  </a:cubicBezTo>
                  <a:cubicBezTo>
                    <a:pt x="3" y="43"/>
                    <a:pt x="0" y="46"/>
                    <a:pt x="1" y="47"/>
                  </a:cubicBezTo>
                  <a:cubicBezTo>
                    <a:pt x="1" y="48"/>
                    <a:pt x="1" y="48"/>
                    <a:pt x="1" y="48"/>
                  </a:cubicBezTo>
                  <a:cubicBezTo>
                    <a:pt x="4" y="50"/>
                    <a:pt x="7" y="51"/>
                    <a:pt x="9" y="52"/>
                  </a:cubicBezTo>
                  <a:cubicBezTo>
                    <a:pt x="9" y="52"/>
                    <a:pt x="9" y="52"/>
                    <a:pt x="9" y="51"/>
                  </a:cubicBezTo>
                  <a:cubicBezTo>
                    <a:pt x="9" y="52"/>
                    <a:pt x="9" y="52"/>
                    <a:pt x="9" y="52"/>
                  </a:cubicBezTo>
                  <a:cubicBezTo>
                    <a:pt x="10" y="52"/>
                    <a:pt x="10" y="52"/>
                    <a:pt x="10" y="52"/>
                  </a:cubicBezTo>
                  <a:cubicBezTo>
                    <a:pt x="12" y="52"/>
                    <a:pt x="12" y="51"/>
                    <a:pt x="13" y="51"/>
                  </a:cubicBezTo>
                  <a:cubicBezTo>
                    <a:pt x="15" y="52"/>
                    <a:pt x="16" y="53"/>
                    <a:pt x="18" y="54"/>
                  </a:cubicBezTo>
                  <a:cubicBezTo>
                    <a:pt x="20" y="54"/>
                    <a:pt x="21" y="54"/>
                    <a:pt x="24" y="53"/>
                  </a:cubicBezTo>
                  <a:cubicBezTo>
                    <a:pt x="25" y="53"/>
                    <a:pt x="26" y="52"/>
                    <a:pt x="27" y="51"/>
                  </a:cubicBezTo>
                  <a:cubicBezTo>
                    <a:pt x="29" y="53"/>
                    <a:pt x="30" y="54"/>
                    <a:pt x="32" y="56"/>
                  </a:cubicBezTo>
                  <a:cubicBezTo>
                    <a:pt x="33" y="56"/>
                    <a:pt x="33" y="55"/>
                    <a:pt x="34" y="54"/>
                  </a:cubicBezTo>
                  <a:cubicBezTo>
                    <a:pt x="38" y="54"/>
                    <a:pt x="39" y="53"/>
                    <a:pt x="43" y="53"/>
                  </a:cubicBezTo>
                  <a:cubicBezTo>
                    <a:pt x="45" y="52"/>
                    <a:pt x="46" y="51"/>
                    <a:pt x="48" y="50"/>
                  </a:cubicBezTo>
                  <a:cubicBezTo>
                    <a:pt x="50" y="50"/>
                    <a:pt x="50" y="49"/>
                    <a:pt x="52" y="49"/>
                  </a:cubicBezTo>
                  <a:cubicBezTo>
                    <a:pt x="52" y="49"/>
                    <a:pt x="52" y="49"/>
                    <a:pt x="52" y="49"/>
                  </a:cubicBezTo>
                  <a:cubicBezTo>
                    <a:pt x="52" y="49"/>
                    <a:pt x="52" y="49"/>
                    <a:pt x="52" y="49"/>
                  </a:cubicBezTo>
                  <a:cubicBezTo>
                    <a:pt x="53" y="49"/>
                    <a:pt x="53" y="49"/>
                    <a:pt x="53" y="49"/>
                  </a:cubicBezTo>
                  <a:cubicBezTo>
                    <a:pt x="56" y="48"/>
                    <a:pt x="57" y="48"/>
                    <a:pt x="60" y="47"/>
                  </a:cubicBezTo>
                  <a:cubicBezTo>
                    <a:pt x="64" y="48"/>
                    <a:pt x="66" y="49"/>
                    <a:pt x="69" y="51"/>
                  </a:cubicBezTo>
                  <a:cubicBezTo>
                    <a:pt x="71" y="51"/>
                    <a:pt x="72" y="51"/>
                    <a:pt x="73" y="51"/>
                  </a:cubicBezTo>
                  <a:cubicBezTo>
                    <a:pt x="76" y="53"/>
                    <a:pt x="78" y="54"/>
                    <a:pt x="81" y="57"/>
                  </a:cubicBezTo>
                  <a:cubicBezTo>
                    <a:pt x="80" y="57"/>
                    <a:pt x="80" y="57"/>
                    <a:pt x="80" y="58"/>
                  </a:cubicBezTo>
                  <a:cubicBezTo>
                    <a:pt x="80" y="58"/>
                    <a:pt x="78" y="59"/>
                    <a:pt x="79" y="59"/>
                  </a:cubicBezTo>
                  <a:cubicBezTo>
                    <a:pt x="79" y="59"/>
                    <a:pt x="79" y="60"/>
                    <a:pt x="79" y="60"/>
                  </a:cubicBezTo>
                  <a:cubicBezTo>
                    <a:pt x="81" y="62"/>
                    <a:pt x="82" y="63"/>
                    <a:pt x="85" y="66"/>
                  </a:cubicBezTo>
                  <a:cubicBezTo>
                    <a:pt x="88" y="70"/>
                    <a:pt x="88" y="74"/>
                    <a:pt x="88" y="74"/>
                  </a:cubicBezTo>
                  <a:cubicBezTo>
                    <a:pt x="88" y="75"/>
                    <a:pt x="88" y="75"/>
                    <a:pt x="88" y="76"/>
                  </a:cubicBezTo>
                  <a:cubicBezTo>
                    <a:pt x="85" y="75"/>
                    <a:pt x="83" y="75"/>
                    <a:pt x="79" y="75"/>
                  </a:cubicBezTo>
                  <a:cubicBezTo>
                    <a:pt x="79" y="75"/>
                    <a:pt x="78" y="75"/>
                    <a:pt x="78" y="75"/>
                  </a:cubicBezTo>
                  <a:cubicBezTo>
                    <a:pt x="78" y="76"/>
                    <a:pt x="78" y="77"/>
                    <a:pt x="79" y="78"/>
                  </a:cubicBezTo>
                  <a:cubicBezTo>
                    <a:pt x="79" y="78"/>
                    <a:pt x="78" y="79"/>
                    <a:pt x="78" y="79"/>
                  </a:cubicBezTo>
                  <a:cubicBezTo>
                    <a:pt x="77" y="80"/>
                    <a:pt x="74" y="83"/>
                    <a:pt x="74" y="84"/>
                  </a:cubicBezTo>
                  <a:cubicBezTo>
                    <a:pt x="73" y="85"/>
                    <a:pt x="73" y="85"/>
                    <a:pt x="72" y="86"/>
                  </a:cubicBezTo>
                  <a:cubicBezTo>
                    <a:pt x="73" y="87"/>
                    <a:pt x="73" y="87"/>
                    <a:pt x="74" y="87"/>
                  </a:cubicBezTo>
                  <a:cubicBezTo>
                    <a:pt x="77" y="87"/>
                    <a:pt x="79" y="86"/>
                    <a:pt x="83" y="86"/>
                  </a:cubicBezTo>
                  <a:cubicBezTo>
                    <a:pt x="85" y="88"/>
                    <a:pt x="85" y="89"/>
                    <a:pt x="87" y="91"/>
                  </a:cubicBezTo>
                  <a:cubicBezTo>
                    <a:pt x="87" y="89"/>
                    <a:pt x="87" y="87"/>
                    <a:pt x="87" y="87"/>
                  </a:cubicBezTo>
                  <a:cubicBezTo>
                    <a:pt x="88" y="85"/>
                    <a:pt x="88" y="84"/>
                    <a:pt x="89" y="83"/>
                  </a:cubicBezTo>
                  <a:cubicBezTo>
                    <a:pt x="91" y="81"/>
                    <a:pt x="92" y="80"/>
                    <a:pt x="93" y="79"/>
                  </a:cubicBezTo>
                  <a:cubicBezTo>
                    <a:pt x="93" y="79"/>
                    <a:pt x="98" y="72"/>
                    <a:pt x="102" y="72"/>
                  </a:cubicBezTo>
                  <a:cubicBezTo>
                    <a:pt x="106" y="71"/>
                    <a:pt x="109" y="74"/>
                    <a:pt x="109" y="74"/>
                  </a:cubicBezTo>
                  <a:cubicBezTo>
                    <a:pt x="110" y="75"/>
                    <a:pt x="111" y="76"/>
                    <a:pt x="112" y="78"/>
                  </a:cubicBezTo>
                  <a:cubicBezTo>
                    <a:pt x="116" y="78"/>
                    <a:pt x="118" y="78"/>
                    <a:pt x="121" y="78"/>
                  </a:cubicBezTo>
                  <a:cubicBezTo>
                    <a:pt x="125" y="78"/>
                    <a:pt x="126" y="78"/>
                    <a:pt x="129" y="78"/>
                  </a:cubicBezTo>
                  <a:cubicBezTo>
                    <a:pt x="130" y="78"/>
                    <a:pt x="130" y="78"/>
                    <a:pt x="131" y="78"/>
                  </a:cubicBezTo>
                  <a:cubicBezTo>
                    <a:pt x="130" y="79"/>
                    <a:pt x="129" y="81"/>
                    <a:pt x="128" y="81"/>
                  </a:cubicBezTo>
                  <a:cubicBezTo>
                    <a:pt x="123" y="83"/>
                    <a:pt x="121" y="85"/>
                    <a:pt x="116" y="87"/>
                  </a:cubicBezTo>
                  <a:cubicBezTo>
                    <a:pt x="119" y="87"/>
                    <a:pt x="120" y="87"/>
                    <a:pt x="123" y="87"/>
                  </a:cubicBezTo>
                  <a:cubicBezTo>
                    <a:pt x="125" y="89"/>
                    <a:pt x="127" y="89"/>
                    <a:pt x="129" y="91"/>
                  </a:cubicBezTo>
                  <a:cubicBezTo>
                    <a:pt x="129" y="91"/>
                    <a:pt x="125" y="98"/>
                    <a:pt x="128" y="98"/>
                  </a:cubicBezTo>
                  <a:cubicBezTo>
                    <a:pt x="131" y="99"/>
                    <a:pt x="138" y="99"/>
                    <a:pt x="138" y="99"/>
                  </a:cubicBezTo>
                  <a:cubicBezTo>
                    <a:pt x="138" y="99"/>
                    <a:pt x="144" y="94"/>
                    <a:pt x="145" y="94"/>
                  </a:cubicBezTo>
                  <a:cubicBezTo>
                    <a:pt x="146" y="93"/>
                    <a:pt x="151" y="91"/>
                    <a:pt x="151" y="91"/>
                  </a:cubicBezTo>
                  <a:cubicBezTo>
                    <a:pt x="154" y="92"/>
                    <a:pt x="155" y="92"/>
                    <a:pt x="158" y="92"/>
                  </a:cubicBezTo>
                  <a:cubicBezTo>
                    <a:pt x="159" y="92"/>
                    <a:pt x="159" y="92"/>
                    <a:pt x="160" y="92"/>
                  </a:cubicBezTo>
                  <a:cubicBezTo>
                    <a:pt x="160" y="90"/>
                    <a:pt x="160" y="89"/>
                    <a:pt x="160" y="87"/>
                  </a:cubicBezTo>
                  <a:cubicBezTo>
                    <a:pt x="157" y="88"/>
                    <a:pt x="154" y="88"/>
                    <a:pt x="151" y="89"/>
                  </a:cubicBezTo>
                  <a:cubicBezTo>
                    <a:pt x="149" y="88"/>
                    <a:pt x="147" y="87"/>
                    <a:pt x="145" y="85"/>
                  </a:cubicBezTo>
                  <a:cubicBezTo>
                    <a:pt x="144" y="84"/>
                    <a:pt x="143" y="83"/>
                    <a:pt x="141" y="81"/>
                  </a:cubicBezTo>
                  <a:cubicBezTo>
                    <a:pt x="140" y="81"/>
                    <a:pt x="138" y="79"/>
                    <a:pt x="136" y="78"/>
                  </a:cubicBezTo>
                  <a:cubicBezTo>
                    <a:pt x="136" y="78"/>
                    <a:pt x="136" y="78"/>
                    <a:pt x="136" y="78"/>
                  </a:cubicBezTo>
                  <a:cubicBezTo>
                    <a:pt x="139" y="78"/>
                    <a:pt x="140" y="77"/>
                    <a:pt x="143" y="77"/>
                  </a:cubicBezTo>
                  <a:cubicBezTo>
                    <a:pt x="146" y="76"/>
                    <a:pt x="147" y="75"/>
                    <a:pt x="150" y="74"/>
                  </a:cubicBezTo>
                  <a:cubicBezTo>
                    <a:pt x="150" y="74"/>
                    <a:pt x="157" y="71"/>
                    <a:pt x="158" y="71"/>
                  </a:cubicBezTo>
                  <a:cubicBezTo>
                    <a:pt x="159" y="70"/>
                    <a:pt x="163" y="70"/>
                    <a:pt x="166" y="69"/>
                  </a:cubicBezTo>
                  <a:cubicBezTo>
                    <a:pt x="167" y="68"/>
                    <a:pt x="172" y="67"/>
                    <a:pt x="175" y="66"/>
                  </a:cubicBezTo>
                  <a:cubicBezTo>
                    <a:pt x="176" y="64"/>
                    <a:pt x="176" y="63"/>
                    <a:pt x="177" y="60"/>
                  </a:cubicBezTo>
                  <a:cubicBezTo>
                    <a:pt x="179" y="58"/>
                    <a:pt x="180" y="57"/>
                    <a:pt x="182" y="55"/>
                  </a:cubicBezTo>
                  <a:cubicBezTo>
                    <a:pt x="186" y="56"/>
                    <a:pt x="188" y="56"/>
                    <a:pt x="192" y="57"/>
                  </a:cubicBezTo>
                  <a:cubicBezTo>
                    <a:pt x="192" y="55"/>
                    <a:pt x="192" y="54"/>
                    <a:pt x="193" y="52"/>
                  </a:cubicBezTo>
                  <a:cubicBezTo>
                    <a:pt x="191" y="50"/>
                    <a:pt x="190" y="49"/>
                    <a:pt x="188" y="47"/>
                  </a:cubicBezTo>
                  <a:cubicBezTo>
                    <a:pt x="188" y="47"/>
                    <a:pt x="188" y="47"/>
                    <a:pt x="189" y="46"/>
                  </a:cubicBezTo>
                  <a:close/>
                </a:path>
              </a:pathLst>
            </a:custGeom>
            <a:solidFill>
              <a:srgbClr val="43B9E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81" name="Freeform 76">
              <a:extLst>
                <a:ext uri="{FF2B5EF4-FFF2-40B4-BE49-F238E27FC236}">
                  <a16:creationId xmlns:a16="http://schemas.microsoft.com/office/drawing/2014/main" id="{5DEBBB93-2A2C-4AC3-9FE7-0A6B14AD7051}"/>
                </a:ext>
              </a:extLst>
            </p:cNvPr>
            <p:cNvSpPr>
              <a:spLocks/>
            </p:cNvSpPr>
            <p:nvPr/>
          </p:nvSpPr>
          <p:spPr bwMode="auto">
            <a:xfrm>
              <a:off x="2157" y="2109"/>
              <a:ext cx="124" cy="140"/>
            </a:xfrm>
            <a:custGeom>
              <a:avLst/>
              <a:gdLst>
                <a:gd name="T0" fmla="*/ 19 w 32"/>
                <a:gd name="T1" fmla="*/ 4 h 36"/>
                <a:gd name="T2" fmla="*/ 15 w 32"/>
                <a:gd name="T3" fmla="*/ 4 h 36"/>
                <a:gd name="T4" fmla="*/ 6 w 32"/>
                <a:gd name="T5" fmla="*/ 0 h 36"/>
                <a:gd name="T6" fmla="*/ 0 w 32"/>
                <a:gd name="T7" fmla="*/ 2 h 36"/>
                <a:gd name="T8" fmla="*/ 0 w 32"/>
                <a:gd name="T9" fmla="*/ 2 h 36"/>
                <a:gd name="T10" fmla="*/ 9 w 32"/>
                <a:gd name="T11" fmla="*/ 14 h 36"/>
                <a:gd name="T12" fmla="*/ 16 w 32"/>
                <a:gd name="T13" fmla="*/ 22 h 36"/>
                <a:gd name="T14" fmla="*/ 16 w 32"/>
                <a:gd name="T15" fmla="*/ 23 h 36"/>
                <a:gd name="T16" fmla="*/ 15 w 32"/>
                <a:gd name="T17" fmla="*/ 27 h 36"/>
                <a:gd name="T18" fmla="*/ 15 w 32"/>
                <a:gd name="T19" fmla="*/ 35 h 36"/>
                <a:gd name="T20" fmla="*/ 16 w 32"/>
                <a:gd name="T21" fmla="*/ 36 h 36"/>
                <a:gd name="T22" fmla="*/ 18 w 32"/>
                <a:gd name="T23" fmla="*/ 33 h 36"/>
                <a:gd name="T24" fmla="*/ 18 w 32"/>
                <a:gd name="T25" fmla="*/ 33 h 36"/>
                <a:gd name="T26" fmla="*/ 22 w 32"/>
                <a:gd name="T27" fmla="*/ 29 h 36"/>
                <a:gd name="T28" fmla="*/ 22 w 32"/>
                <a:gd name="T29" fmla="*/ 29 h 36"/>
                <a:gd name="T30" fmla="*/ 21 w 32"/>
                <a:gd name="T31" fmla="*/ 26 h 36"/>
                <a:gd name="T32" fmla="*/ 20 w 32"/>
                <a:gd name="T33" fmla="*/ 24 h 36"/>
                <a:gd name="T34" fmla="*/ 22 w 32"/>
                <a:gd name="T35" fmla="*/ 24 h 36"/>
                <a:gd name="T36" fmla="*/ 25 w 32"/>
                <a:gd name="T37" fmla="*/ 23 h 36"/>
                <a:gd name="T38" fmla="*/ 32 w 32"/>
                <a:gd name="T39" fmla="*/ 24 h 36"/>
                <a:gd name="T40" fmla="*/ 29 w 32"/>
                <a:gd name="T41" fmla="*/ 19 h 36"/>
                <a:gd name="T42" fmla="*/ 23 w 32"/>
                <a:gd name="T43" fmla="*/ 12 h 36"/>
                <a:gd name="T44" fmla="*/ 22 w 32"/>
                <a:gd name="T45" fmla="*/ 10 h 36"/>
                <a:gd name="T46" fmla="*/ 23 w 32"/>
                <a:gd name="T47" fmla="*/ 8 h 36"/>
                <a:gd name="T48" fmla="*/ 19 w 32"/>
                <a:gd name="T49" fmla="*/ 4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32" h="36">
                  <a:moveTo>
                    <a:pt x="19" y="4"/>
                  </a:moveTo>
                  <a:cubicBezTo>
                    <a:pt x="17" y="4"/>
                    <a:pt x="16" y="4"/>
                    <a:pt x="15" y="4"/>
                  </a:cubicBezTo>
                  <a:cubicBezTo>
                    <a:pt x="11" y="2"/>
                    <a:pt x="9" y="2"/>
                    <a:pt x="6" y="0"/>
                  </a:cubicBezTo>
                  <a:cubicBezTo>
                    <a:pt x="3" y="1"/>
                    <a:pt x="2" y="1"/>
                    <a:pt x="0" y="2"/>
                  </a:cubicBezTo>
                  <a:cubicBezTo>
                    <a:pt x="0" y="2"/>
                    <a:pt x="0" y="2"/>
                    <a:pt x="0" y="2"/>
                  </a:cubicBezTo>
                  <a:cubicBezTo>
                    <a:pt x="3" y="7"/>
                    <a:pt x="5" y="9"/>
                    <a:pt x="9" y="14"/>
                  </a:cubicBezTo>
                  <a:cubicBezTo>
                    <a:pt x="12" y="17"/>
                    <a:pt x="13" y="19"/>
                    <a:pt x="16" y="22"/>
                  </a:cubicBezTo>
                  <a:cubicBezTo>
                    <a:pt x="16" y="22"/>
                    <a:pt x="16" y="22"/>
                    <a:pt x="16" y="23"/>
                  </a:cubicBezTo>
                  <a:cubicBezTo>
                    <a:pt x="15" y="24"/>
                    <a:pt x="15" y="25"/>
                    <a:pt x="15" y="27"/>
                  </a:cubicBezTo>
                  <a:cubicBezTo>
                    <a:pt x="15" y="30"/>
                    <a:pt x="15" y="32"/>
                    <a:pt x="15" y="35"/>
                  </a:cubicBezTo>
                  <a:cubicBezTo>
                    <a:pt x="15" y="35"/>
                    <a:pt x="16" y="36"/>
                    <a:pt x="16" y="36"/>
                  </a:cubicBezTo>
                  <a:cubicBezTo>
                    <a:pt x="17" y="35"/>
                    <a:pt x="17" y="34"/>
                    <a:pt x="18" y="33"/>
                  </a:cubicBezTo>
                  <a:cubicBezTo>
                    <a:pt x="18" y="33"/>
                    <a:pt x="18" y="33"/>
                    <a:pt x="18" y="33"/>
                  </a:cubicBezTo>
                  <a:cubicBezTo>
                    <a:pt x="18" y="33"/>
                    <a:pt x="21" y="30"/>
                    <a:pt x="22" y="29"/>
                  </a:cubicBezTo>
                  <a:cubicBezTo>
                    <a:pt x="22" y="29"/>
                    <a:pt x="22" y="29"/>
                    <a:pt x="22" y="29"/>
                  </a:cubicBezTo>
                  <a:cubicBezTo>
                    <a:pt x="22" y="28"/>
                    <a:pt x="21" y="26"/>
                    <a:pt x="21" y="26"/>
                  </a:cubicBezTo>
                  <a:cubicBezTo>
                    <a:pt x="20" y="25"/>
                    <a:pt x="20" y="25"/>
                    <a:pt x="20" y="24"/>
                  </a:cubicBezTo>
                  <a:cubicBezTo>
                    <a:pt x="21" y="24"/>
                    <a:pt x="21" y="24"/>
                    <a:pt x="22" y="24"/>
                  </a:cubicBezTo>
                  <a:cubicBezTo>
                    <a:pt x="23" y="24"/>
                    <a:pt x="24" y="24"/>
                    <a:pt x="25" y="23"/>
                  </a:cubicBezTo>
                  <a:cubicBezTo>
                    <a:pt x="28" y="24"/>
                    <a:pt x="29" y="24"/>
                    <a:pt x="32" y="24"/>
                  </a:cubicBezTo>
                  <a:cubicBezTo>
                    <a:pt x="31" y="23"/>
                    <a:pt x="31" y="21"/>
                    <a:pt x="29" y="19"/>
                  </a:cubicBezTo>
                  <a:cubicBezTo>
                    <a:pt x="27" y="15"/>
                    <a:pt x="25" y="14"/>
                    <a:pt x="23" y="12"/>
                  </a:cubicBezTo>
                  <a:cubicBezTo>
                    <a:pt x="22" y="12"/>
                    <a:pt x="22" y="11"/>
                    <a:pt x="22" y="10"/>
                  </a:cubicBezTo>
                  <a:cubicBezTo>
                    <a:pt x="22" y="9"/>
                    <a:pt x="23" y="8"/>
                    <a:pt x="23" y="8"/>
                  </a:cubicBezTo>
                  <a:cubicBezTo>
                    <a:pt x="21" y="6"/>
                    <a:pt x="20" y="6"/>
                    <a:pt x="19" y="4"/>
                  </a:cubicBezTo>
                  <a:close/>
                </a:path>
              </a:pathLst>
            </a:custGeom>
            <a:solidFill>
              <a:srgbClr val="82C9E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93" name="Freeform 88">
              <a:extLst>
                <a:ext uri="{FF2B5EF4-FFF2-40B4-BE49-F238E27FC236}">
                  <a16:creationId xmlns:a16="http://schemas.microsoft.com/office/drawing/2014/main" id="{22DE8BB4-D789-45A3-9EAA-9AD0E41CAE26}"/>
                </a:ext>
              </a:extLst>
            </p:cNvPr>
            <p:cNvSpPr>
              <a:spLocks/>
            </p:cNvSpPr>
            <p:nvPr/>
          </p:nvSpPr>
          <p:spPr bwMode="auto">
            <a:xfrm>
              <a:off x="1891" y="2121"/>
              <a:ext cx="390" cy="220"/>
            </a:xfrm>
            <a:custGeom>
              <a:avLst/>
              <a:gdLst>
                <a:gd name="T0" fmla="*/ 91 w 101"/>
                <a:gd name="T1" fmla="*/ 55 h 57"/>
                <a:gd name="T2" fmla="*/ 94 w 101"/>
                <a:gd name="T3" fmla="*/ 45 h 57"/>
                <a:gd name="T4" fmla="*/ 99 w 101"/>
                <a:gd name="T5" fmla="*/ 42 h 57"/>
                <a:gd name="T6" fmla="*/ 101 w 101"/>
                <a:gd name="T7" fmla="*/ 41 h 57"/>
                <a:gd name="T8" fmla="*/ 97 w 101"/>
                <a:gd name="T9" fmla="*/ 36 h 57"/>
                <a:gd name="T10" fmla="*/ 88 w 101"/>
                <a:gd name="T11" fmla="*/ 38 h 57"/>
                <a:gd name="T12" fmla="*/ 81 w 101"/>
                <a:gd name="T13" fmla="*/ 33 h 57"/>
                <a:gd name="T14" fmla="*/ 82 w 101"/>
                <a:gd name="T15" fmla="*/ 24 h 57"/>
                <a:gd name="T16" fmla="*/ 82 w 101"/>
                <a:gd name="T17" fmla="*/ 20 h 57"/>
                <a:gd name="T18" fmla="*/ 76 w 101"/>
                <a:gd name="T19" fmla="*/ 13 h 57"/>
                <a:gd name="T20" fmla="*/ 66 w 101"/>
                <a:gd name="T21" fmla="*/ 0 h 57"/>
                <a:gd name="T22" fmla="*/ 64 w 101"/>
                <a:gd name="T23" fmla="*/ 0 h 57"/>
                <a:gd name="T24" fmla="*/ 58 w 101"/>
                <a:gd name="T25" fmla="*/ 3 h 57"/>
                <a:gd name="T26" fmla="*/ 51 w 101"/>
                <a:gd name="T27" fmla="*/ 4 h 57"/>
                <a:gd name="T28" fmla="*/ 47 w 101"/>
                <a:gd name="T29" fmla="*/ 8 h 57"/>
                <a:gd name="T30" fmla="*/ 42 w 101"/>
                <a:gd name="T31" fmla="*/ 2 h 57"/>
                <a:gd name="T32" fmla="*/ 39 w 101"/>
                <a:gd name="T33" fmla="*/ 4 h 57"/>
                <a:gd name="T34" fmla="*/ 39 w 101"/>
                <a:gd name="T35" fmla="*/ 4 h 57"/>
                <a:gd name="T36" fmla="*/ 33 w 101"/>
                <a:gd name="T37" fmla="*/ 4 h 57"/>
                <a:gd name="T38" fmla="*/ 28 w 101"/>
                <a:gd name="T39" fmla="*/ 1 h 57"/>
                <a:gd name="T40" fmla="*/ 25 w 101"/>
                <a:gd name="T41" fmla="*/ 3 h 57"/>
                <a:gd name="T42" fmla="*/ 25 w 101"/>
                <a:gd name="T43" fmla="*/ 2 h 57"/>
                <a:gd name="T44" fmla="*/ 24 w 101"/>
                <a:gd name="T45" fmla="*/ 2 h 57"/>
                <a:gd name="T46" fmla="*/ 23 w 101"/>
                <a:gd name="T47" fmla="*/ 4 h 57"/>
                <a:gd name="T48" fmla="*/ 18 w 101"/>
                <a:gd name="T49" fmla="*/ 6 h 57"/>
                <a:gd name="T50" fmla="*/ 15 w 101"/>
                <a:gd name="T51" fmla="*/ 9 h 57"/>
                <a:gd name="T52" fmla="*/ 17 w 101"/>
                <a:gd name="T53" fmla="*/ 13 h 57"/>
                <a:gd name="T54" fmla="*/ 16 w 101"/>
                <a:gd name="T55" fmla="*/ 13 h 57"/>
                <a:gd name="T56" fmla="*/ 13 w 101"/>
                <a:gd name="T57" fmla="*/ 16 h 57"/>
                <a:gd name="T58" fmla="*/ 9 w 101"/>
                <a:gd name="T59" fmla="*/ 20 h 57"/>
                <a:gd name="T60" fmla="*/ 5 w 101"/>
                <a:gd name="T61" fmla="*/ 24 h 57"/>
                <a:gd name="T62" fmla="*/ 2 w 101"/>
                <a:gd name="T63" fmla="*/ 24 h 57"/>
                <a:gd name="T64" fmla="*/ 0 w 101"/>
                <a:gd name="T65" fmla="*/ 26 h 57"/>
                <a:gd name="T66" fmla="*/ 0 w 101"/>
                <a:gd name="T67" fmla="*/ 26 h 57"/>
                <a:gd name="T68" fmla="*/ 5 w 101"/>
                <a:gd name="T69" fmla="*/ 29 h 57"/>
                <a:gd name="T70" fmla="*/ 5 w 101"/>
                <a:gd name="T71" fmla="*/ 30 h 57"/>
                <a:gd name="T72" fmla="*/ 3 w 101"/>
                <a:gd name="T73" fmla="*/ 33 h 57"/>
                <a:gd name="T74" fmla="*/ 10 w 101"/>
                <a:gd name="T75" fmla="*/ 40 h 57"/>
                <a:gd name="T76" fmla="*/ 13 w 101"/>
                <a:gd name="T77" fmla="*/ 43 h 57"/>
                <a:gd name="T78" fmla="*/ 18 w 101"/>
                <a:gd name="T79" fmla="*/ 45 h 57"/>
                <a:gd name="T80" fmla="*/ 20 w 101"/>
                <a:gd name="T81" fmla="*/ 41 h 57"/>
                <a:gd name="T82" fmla="*/ 28 w 101"/>
                <a:gd name="T83" fmla="*/ 45 h 57"/>
                <a:gd name="T84" fmla="*/ 27 w 101"/>
                <a:gd name="T85" fmla="*/ 46 h 57"/>
                <a:gd name="T86" fmla="*/ 24 w 101"/>
                <a:gd name="T87" fmla="*/ 47 h 57"/>
                <a:gd name="T88" fmla="*/ 29 w 101"/>
                <a:gd name="T89" fmla="*/ 50 h 57"/>
                <a:gd name="T90" fmla="*/ 29 w 101"/>
                <a:gd name="T91" fmla="*/ 51 h 57"/>
                <a:gd name="T92" fmla="*/ 28 w 101"/>
                <a:gd name="T93" fmla="*/ 53 h 57"/>
                <a:gd name="T94" fmla="*/ 42 w 101"/>
                <a:gd name="T95" fmla="*/ 57 h 57"/>
                <a:gd name="T96" fmla="*/ 44 w 101"/>
                <a:gd name="T97" fmla="*/ 54 h 57"/>
                <a:gd name="T98" fmla="*/ 56 w 101"/>
                <a:gd name="T99" fmla="*/ 56 h 57"/>
                <a:gd name="T100" fmla="*/ 61 w 101"/>
                <a:gd name="T101" fmla="*/ 52 h 57"/>
                <a:gd name="T102" fmla="*/ 70 w 101"/>
                <a:gd name="T103" fmla="*/ 50 h 57"/>
                <a:gd name="T104" fmla="*/ 78 w 101"/>
                <a:gd name="T105" fmla="*/ 50 h 57"/>
                <a:gd name="T106" fmla="*/ 86 w 101"/>
                <a:gd name="T107" fmla="*/ 54 h 57"/>
                <a:gd name="T108" fmla="*/ 91 w 101"/>
                <a:gd name="T109" fmla="*/ 56 h 57"/>
                <a:gd name="T110" fmla="*/ 91 w 101"/>
                <a:gd name="T111" fmla="*/ 55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01" h="57">
                  <a:moveTo>
                    <a:pt x="91" y="55"/>
                  </a:moveTo>
                  <a:cubicBezTo>
                    <a:pt x="91" y="55"/>
                    <a:pt x="93" y="46"/>
                    <a:pt x="94" y="45"/>
                  </a:cubicBezTo>
                  <a:cubicBezTo>
                    <a:pt x="95" y="44"/>
                    <a:pt x="94" y="44"/>
                    <a:pt x="99" y="42"/>
                  </a:cubicBezTo>
                  <a:cubicBezTo>
                    <a:pt x="100" y="42"/>
                    <a:pt x="101" y="41"/>
                    <a:pt x="101" y="41"/>
                  </a:cubicBezTo>
                  <a:cubicBezTo>
                    <a:pt x="99" y="39"/>
                    <a:pt x="99" y="38"/>
                    <a:pt x="97" y="36"/>
                  </a:cubicBezTo>
                  <a:cubicBezTo>
                    <a:pt x="93" y="37"/>
                    <a:pt x="92" y="37"/>
                    <a:pt x="88" y="38"/>
                  </a:cubicBezTo>
                  <a:cubicBezTo>
                    <a:pt x="85" y="36"/>
                    <a:pt x="84" y="35"/>
                    <a:pt x="81" y="33"/>
                  </a:cubicBezTo>
                  <a:cubicBezTo>
                    <a:pt x="81" y="29"/>
                    <a:pt x="82" y="27"/>
                    <a:pt x="82" y="24"/>
                  </a:cubicBezTo>
                  <a:cubicBezTo>
                    <a:pt x="82" y="22"/>
                    <a:pt x="82" y="21"/>
                    <a:pt x="82" y="20"/>
                  </a:cubicBezTo>
                  <a:cubicBezTo>
                    <a:pt x="80" y="17"/>
                    <a:pt x="78" y="16"/>
                    <a:pt x="76" y="13"/>
                  </a:cubicBezTo>
                  <a:cubicBezTo>
                    <a:pt x="72" y="7"/>
                    <a:pt x="70" y="5"/>
                    <a:pt x="66" y="0"/>
                  </a:cubicBezTo>
                  <a:cubicBezTo>
                    <a:pt x="65" y="0"/>
                    <a:pt x="65" y="0"/>
                    <a:pt x="64" y="0"/>
                  </a:cubicBezTo>
                  <a:cubicBezTo>
                    <a:pt x="62" y="1"/>
                    <a:pt x="61" y="2"/>
                    <a:pt x="58" y="3"/>
                  </a:cubicBezTo>
                  <a:cubicBezTo>
                    <a:pt x="55" y="3"/>
                    <a:pt x="54" y="4"/>
                    <a:pt x="51" y="4"/>
                  </a:cubicBezTo>
                  <a:cubicBezTo>
                    <a:pt x="49" y="6"/>
                    <a:pt x="48" y="6"/>
                    <a:pt x="47" y="8"/>
                  </a:cubicBezTo>
                  <a:cubicBezTo>
                    <a:pt x="45" y="6"/>
                    <a:pt x="44" y="4"/>
                    <a:pt x="42" y="2"/>
                  </a:cubicBezTo>
                  <a:cubicBezTo>
                    <a:pt x="41" y="3"/>
                    <a:pt x="40" y="3"/>
                    <a:pt x="39" y="4"/>
                  </a:cubicBezTo>
                  <a:cubicBezTo>
                    <a:pt x="39" y="4"/>
                    <a:pt x="39" y="4"/>
                    <a:pt x="39" y="4"/>
                  </a:cubicBezTo>
                  <a:cubicBezTo>
                    <a:pt x="37" y="4"/>
                    <a:pt x="35" y="4"/>
                    <a:pt x="33" y="4"/>
                  </a:cubicBezTo>
                  <a:cubicBezTo>
                    <a:pt x="31" y="3"/>
                    <a:pt x="30" y="2"/>
                    <a:pt x="28" y="1"/>
                  </a:cubicBezTo>
                  <a:cubicBezTo>
                    <a:pt x="27" y="2"/>
                    <a:pt x="27" y="2"/>
                    <a:pt x="25" y="3"/>
                  </a:cubicBezTo>
                  <a:cubicBezTo>
                    <a:pt x="25" y="2"/>
                    <a:pt x="25" y="2"/>
                    <a:pt x="25" y="2"/>
                  </a:cubicBezTo>
                  <a:cubicBezTo>
                    <a:pt x="25" y="2"/>
                    <a:pt x="25" y="2"/>
                    <a:pt x="24" y="2"/>
                  </a:cubicBezTo>
                  <a:cubicBezTo>
                    <a:pt x="24" y="3"/>
                    <a:pt x="23" y="3"/>
                    <a:pt x="23" y="4"/>
                  </a:cubicBezTo>
                  <a:cubicBezTo>
                    <a:pt x="21" y="5"/>
                    <a:pt x="20" y="5"/>
                    <a:pt x="18" y="6"/>
                  </a:cubicBezTo>
                  <a:cubicBezTo>
                    <a:pt x="17" y="7"/>
                    <a:pt x="16" y="8"/>
                    <a:pt x="15" y="9"/>
                  </a:cubicBezTo>
                  <a:cubicBezTo>
                    <a:pt x="16" y="11"/>
                    <a:pt x="16" y="11"/>
                    <a:pt x="17" y="13"/>
                  </a:cubicBezTo>
                  <a:cubicBezTo>
                    <a:pt x="16" y="13"/>
                    <a:pt x="16" y="13"/>
                    <a:pt x="16" y="13"/>
                  </a:cubicBezTo>
                  <a:cubicBezTo>
                    <a:pt x="15" y="14"/>
                    <a:pt x="14" y="15"/>
                    <a:pt x="13" y="16"/>
                  </a:cubicBezTo>
                  <a:cubicBezTo>
                    <a:pt x="12" y="18"/>
                    <a:pt x="11" y="19"/>
                    <a:pt x="9" y="20"/>
                  </a:cubicBezTo>
                  <a:cubicBezTo>
                    <a:pt x="8" y="22"/>
                    <a:pt x="7" y="23"/>
                    <a:pt x="5" y="24"/>
                  </a:cubicBezTo>
                  <a:cubicBezTo>
                    <a:pt x="4" y="24"/>
                    <a:pt x="3" y="24"/>
                    <a:pt x="2" y="24"/>
                  </a:cubicBezTo>
                  <a:cubicBezTo>
                    <a:pt x="1" y="25"/>
                    <a:pt x="1" y="25"/>
                    <a:pt x="0" y="26"/>
                  </a:cubicBezTo>
                  <a:cubicBezTo>
                    <a:pt x="0" y="26"/>
                    <a:pt x="0" y="26"/>
                    <a:pt x="0" y="26"/>
                  </a:cubicBezTo>
                  <a:cubicBezTo>
                    <a:pt x="2" y="27"/>
                    <a:pt x="3" y="28"/>
                    <a:pt x="5" y="29"/>
                  </a:cubicBezTo>
                  <a:cubicBezTo>
                    <a:pt x="5" y="30"/>
                    <a:pt x="5" y="30"/>
                    <a:pt x="5" y="30"/>
                  </a:cubicBezTo>
                  <a:cubicBezTo>
                    <a:pt x="4" y="32"/>
                    <a:pt x="4" y="32"/>
                    <a:pt x="3" y="33"/>
                  </a:cubicBezTo>
                  <a:cubicBezTo>
                    <a:pt x="6" y="36"/>
                    <a:pt x="7" y="38"/>
                    <a:pt x="10" y="40"/>
                  </a:cubicBezTo>
                  <a:cubicBezTo>
                    <a:pt x="11" y="41"/>
                    <a:pt x="12" y="42"/>
                    <a:pt x="13" y="43"/>
                  </a:cubicBezTo>
                  <a:cubicBezTo>
                    <a:pt x="15" y="44"/>
                    <a:pt x="16" y="44"/>
                    <a:pt x="18" y="45"/>
                  </a:cubicBezTo>
                  <a:cubicBezTo>
                    <a:pt x="19" y="43"/>
                    <a:pt x="19" y="43"/>
                    <a:pt x="20" y="41"/>
                  </a:cubicBezTo>
                  <a:cubicBezTo>
                    <a:pt x="23" y="42"/>
                    <a:pt x="25" y="43"/>
                    <a:pt x="28" y="45"/>
                  </a:cubicBezTo>
                  <a:cubicBezTo>
                    <a:pt x="28" y="45"/>
                    <a:pt x="27" y="45"/>
                    <a:pt x="27" y="46"/>
                  </a:cubicBezTo>
                  <a:cubicBezTo>
                    <a:pt x="26" y="46"/>
                    <a:pt x="25" y="47"/>
                    <a:pt x="24" y="47"/>
                  </a:cubicBezTo>
                  <a:cubicBezTo>
                    <a:pt x="26" y="48"/>
                    <a:pt x="27" y="49"/>
                    <a:pt x="29" y="50"/>
                  </a:cubicBezTo>
                  <a:cubicBezTo>
                    <a:pt x="29" y="50"/>
                    <a:pt x="29" y="51"/>
                    <a:pt x="29" y="51"/>
                  </a:cubicBezTo>
                  <a:cubicBezTo>
                    <a:pt x="28" y="52"/>
                    <a:pt x="28" y="52"/>
                    <a:pt x="28" y="53"/>
                  </a:cubicBezTo>
                  <a:cubicBezTo>
                    <a:pt x="34" y="54"/>
                    <a:pt x="36" y="55"/>
                    <a:pt x="42" y="57"/>
                  </a:cubicBezTo>
                  <a:cubicBezTo>
                    <a:pt x="43" y="56"/>
                    <a:pt x="43" y="55"/>
                    <a:pt x="44" y="54"/>
                  </a:cubicBezTo>
                  <a:cubicBezTo>
                    <a:pt x="49" y="55"/>
                    <a:pt x="51" y="55"/>
                    <a:pt x="56" y="56"/>
                  </a:cubicBezTo>
                  <a:cubicBezTo>
                    <a:pt x="58" y="54"/>
                    <a:pt x="59" y="53"/>
                    <a:pt x="61" y="52"/>
                  </a:cubicBezTo>
                  <a:cubicBezTo>
                    <a:pt x="65" y="51"/>
                    <a:pt x="67" y="51"/>
                    <a:pt x="70" y="50"/>
                  </a:cubicBezTo>
                  <a:cubicBezTo>
                    <a:pt x="73" y="50"/>
                    <a:pt x="75" y="50"/>
                    <a:pt x="78" y="50"/>
                  </a:cubicBezTo>
                  <a:cubicBezTo>
                    <a:pt x="82" y="52"/>
                    <a:pt x="83" y="52"/>
                    <a:pt x="86" y="54"/>
                  </a:cubicBezTo>
                  <a:cubicBezTo>
                    <a:pt x="88" y="55"/>
                    <a:pt x="89" y="55"/>
                    <a:pt x="91" y="56"/>
                  </a:cubicBezTo>
                  <a:cubicBezTo>
                    <a:pt x="91" y="56"/>
                    <a:pt x="91" y="55"/>
                    <a:pt x="91" y="55"/>
                  </a:cubicBezTo>
                  <a:close/>
                </a:path>
              </a:pathLst>
            </a:custGeom>
            <a:solidFill>
              <a:srgbClr val="A7B3B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94" name="Freeform 89">
              <a:extLst>
                <a:ext uri="{FF2B5EF4-FFF2-40B4-BE49-F238E27FC236}">
                  <a16:creationId xmlns:a16="http://schemas.microsoft.com/office/drawing/2014/main" id="{C259DF1A-09DF-4525-8A20-6A804A34D3DA}"/>
                </a:ext>
              </a:extLst>
            </p:cNvPr>
            <p:cNvSpPr>
              <a:spLocks/>
            </p:cNvSpPr>
            <p:nvPr/>
          </p:nvSpPr>
          <p:spPr bwMode="auto">
            <a:xfrm>
              <a:off x="1980" y="2318"/>
              <a:ext cx="258" cy="139"/>
            </a:xfrm>
            <a:custGeom>
              <a:avLst/>
              <a:gdLst>
                <a:gd name="T0" fmla="*/ 66 w 67"/>
                <a:gd name="T1" fmla="*/ 11 h 36"/>
                <a:gd name="T2" fmla="*/ 67 w 67"/>
                <a:gd name="T3" fmla="*/ 7 h 36"/>
                <a:gd name="T4" fmla="*/ 62 w 67"/>
                <a:gd name="T5" fmla="*/ 5 h 36"/>
                <a:gd name="T6" fmla="*/ 55 w 67"/>
                <a:gd name="T7" fmla="*/ 1 h 36"/>
                <a:gd name="T8" fmla="*/ 47 w 67"/>
                <a:gd name="T9" fmla="*/ 1 h 36"/>
                <a:gd name="T10" fmla="*/ 40 w 67"/>
                <a:gd name="T11" fmla="*/ 3 h 36"/>
                <a:gd name="T12" fmla="*/ 34 w 67"/>
                <a:gd name="T13" fmla="*/ 7 h 36"/>
                <a:gd name="T14" fmla="*/ 22 w 67"/>
                <a:gd name="T15" fmla="*/ 6 h 36"/>
                <a:gd name="T16" fmla="*/ 20 w 67"/>
                <a:gd name="T17" fmla="*/ 8 h 36"/>
                <a:gd name="T18" fmla="*/ 2 w 67"/>
                <a:gd name="T19" fmla="*/ 3 h 36"/>
                <a:gd name="T20" fmla="*/ 2 w 67"/>
                <a:gd name="T21" fmla="*/ 2 h 36"/>
                <a:gd name="T22" fmla="*/ 3 w 67"/>
                <a:gd name="T23" fmla="*/ 0 h 36"/>
                <a:gd name="T24" fmla="*/ 2 w 67"/>
                <a:gd name="T25" fmla="*/ 0 h 36"/>
                <a:gd name="T26" fmla="*/ 0 w 67"/>
                <a:gd name="T27" fmla="*/ 2 h 36"/>
                <a:gd name="T28" fmla="*/ 1 w 67"/>
                <a:gd name="T29" fmla="*/ 7 h 36"/>
                <a:gd name="T30" fmla="*/ 7 w 67"/>
                <a:gd name="T31" fmla="*/ 11 h 36"/>
                <a:gd name="T32" fmla="*/ 6 w 67"/>
                <a:gd name="T33" fmla="*/ 12 h 36"/>
                <a:gd name="T34" fmla="*/ 5 w 67"/>
                <a:gd name="T35" fmla="*/ 16 h 36"/>
                <a:gd name="T36" fmla="*/ 5 w 67"/>
                <a:gd name="T37" fmla="*/ 16 h 36"/>
                <a:gd name="T38" fmla="*/ 2 w 67"/>
                <a:gd name="T39" fmla="*/ 17 h 36"/>
                <a:gd name="T40" fmla="*/ 3 w 67"/>
                <a:gd name="T41" fmla="*/ 22 h 36"/>
                <a:gd name="T42" fmla="*/ 3 w 67"/>
                <a:gd name="T43" fmla="*/ 22 h 36"/>
                <a:gd name="T44" fmla="*/ 1 w 67"/>
                <a:gd name="T45" fmla="*/ 24 h 36"/>
                <a:gd name="T46" fmla="*/ 7 w 67"/>
                <a:gd name="T47" fmla="*/ 26 h 36"/>
                <a:gd name="T48" fmla="*/ 7 w 67"/>
                <a:gd name="T49" fmla="*/ 27 h 36"/>
                <a:gd name="T50" fmla="*/ 7 w 67"/>
                <a:gd name="T51" fmla="*/ 31 h 36"/>
                <a:gd name="T52" fmla="*/ 7 w 67"/>
                <a:gd name="T53" fmla="*/ 32 h 36"/>
                <a:gd name="T54" fmla="*/ 21 w 67"/>
                <a:gd name="T55" fmla="*/ 33 h 36"/>
                <a:gd name="T56" fmla="*/ 28 w 67"/>
                <a:gd name="T57" fmla="*/ 34 h 36"/>
                <a:gd name="T58" fmla="*/ 35 w 67"/>
                <a:gd name="T59" fmla="*/ 35 h 36"/>
                <a:gd name="T60" fmla="*/ 40 w 67"/>
                <a:gd name="T61" fmla="*/ 36 h 36"/>
                <a:gd name="T62" fmla="*/ 40 w 67"/>
                <a:gd name="T63" fmla="*/ 30 h 36"/>
                <a:gd name="T64" fmla="*/ 41 w 67"/>
                <a:gd name="T65" fmla="*/ 30 h 36"/>
                <a:gd name="T66" fmla="*/ 45 w 67"/>
                <a:gd name="T67" fmla="*/ 28 h 36"/>
                <a:gd name="T68" fmla="*/ 46 w 67"/>
                <a:gd name="T69" fmla="*/ 28 h 36"/>
                <a:gd name="T70" fmla="*/ 54 w 67"/>
                <a:gd name="T71" fmla="*/ 25 h 36"/>
                <a:gd name="T72" fmla="*/ 55 w 67"/>
                <a:gd name="T73" fmla="*/ 26 h 36"/>
                <a:gd name="T74" fmla="*/ 57 w 67"/>
                <a:gd name="T75" fmla="*/ 28 h 36"/>
                <a:gd name="T76" fmla="*/ 63 w 67"/>
                <a:gd name="T77" fmla="*/ 27 h 36"/>
                <a:gd name="T78" fmla="*/ 62 w 67"/>
                <a:gd name="T79" fmla="*/ 27 h 36"/>
                <a:gd name="T80" fmla="*/ 59 w 67"/>
                <a:gd name="T81" fmla="*/ 21 h 36"/>
                <a:gd name="T82" fmla="*/ 61 w 67"/>
                <a:gd name="T83" fmla="*/ 15 h 36"/>
                <a:gd name="T84" fmla="*/ 66 w 67"/>
                <a:gd name="T85" fmla="*/ 11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67" h="36">
                  <a:moveTo>
                    <a:pt x="66" y="11"/>
                  </a:moveTo>
                  <a:cubicBezTo>
                    <a:pt x="67" y="9"/>
                    <a:pt x="67" y="9"/>
                    <a:pt x="67" y="7"/>
                  </a:cubicBezTo>
                  <a:cubicBezTo>
                    <a:pt x="65" y="6"/>
                    <a:pt x="64" y="6"/>
                    <a:pt x="62" y="5"/>
                  </a:cubicBezTo>
                  <a:cubicBezTo>
                    <a:pt x="59" y="3"/>
                    <a:pt x="58" y="3"/>
                    <a:pt x="55" y="1"/>
                  </a:cubicBezTo>
                  <a:cubicBezTo>
                    <a:pt x="52" y="1"/>
                    <a:pt x="50" y="1"/>
                    <a:pt x="47" y="1"/>
                  </a:cubicBezTo>
                  <a:cubicBezTo>
                    <a:pt x="44" y="2"/>
                    <a:pt x="43" y="2"/>
                    <a:pt x="40" y="3"/>
                  </a:cubicBezTo>
                  <a:cubicBezTo>
                    <a:pt x="37" y="5"/>
                    <a:pt x="36" y="5"/>
                    <a:pt x="34" y="7"/>
                  </a:cubicBezTo>
                  <a:cubicBezTo>
                    <a:pt x="29" y="6"/>
                    <a:pt x="27" y="6"/>
                    <a:pt x="22" y="6"/>
                  </a:cubicBezTo>
                  <a:cubicBezTo>
                    <a:pt x="21" y="7"/>
                    <a:pt x="21" y="7"/>
                    <a:pt x="20" y="8"/>
                  </a:cubicBezTo>
                  <a:cubicBezTo>
                    <a:pt x="13" y="6"/>
                    <a:pt x="9" y="5"/>
                    <a:pt x="2" y="3"/>
                  </a:cubicBezTo>
                  <a:cubicBezTo>
                    <a:pt x="2" y="3"/>
                    <a:pt x="2" y="3"/>
                    <a:pt x="2" y="2"/>
                  </a:cubicBezTo>
                  <a:cubicBezTo>
                    <a:pt x="3" y="1"/>
                    <a:pt x="3" y="1"/>
                    <a:pt x="3" y="0"/>
                  </a:cubicBezTo>
                  <a:cubicBezTo>
                    <a:pt x="3" y="0"/>
                    <a:pt x="2" y="0"/>
                    <a:pt x="2" y="0"/>
                  </a:cubicBezTo>
                  <a:cubicBezTo>
                    <a:pt x="1" y="1"/>
                    <a:pt x="1" y="1"/>
                    <a:pt x="0" y="2"/>
                  </a:cubicBezTo>
                  <a:cubicBezTo>
                    <a:pt x="0" y="4"/>
                    <a:pt x="0" y="5"/>
                    <a:pt x="1" y="7"/>
                  </a:cubicBezTo>
                  <a:cubicBezTo>
                    <a:pt x="3" y="9"/>
                    <a:pt x="4" y="9"/>
                    <a:pt x="7" y="11"/>
                  </a:cubicBezTo>
                  <a:cubicBezTo>
                    <a:pt x="7" y="11"/>
                    <a:pt x="6" y="11"/>
                    <a:pt x="6" y="12"/>
                  </a:cubicBezTo>
                  <a:cubicBezTo>
                    <a:pt x="6" y="14"/>
                    <a:pt x="6" y="14"/>
                    <a:pt x="5" y="16"/>
                  </a:cubicBezTo>
                  <a:cubicBezTo>
                    <a:pt x="5" y="16"/>
                    <a:pt x="5" y="16"/>
                    <a:pt x="5" y="16"/>
                  </a:cubicBezTo>
                  <a:cubicBezTo>
                    <a:pt x="3" y="17"/>
                    <a:pt x="3" y="17"/>
                    <a:pt x="2" y="17"/>
                  </a:cubicBezTo>
                  <a:cubicBezTo>
                    <a:pt x="2" y="19"/>
                    <a:pt x="3" y="20"/>
                    <a:pt x="3" y="22"/>
                  </a:cubicBezTo>
                  <a:cubicBezTo>
                    <a:pt x="3" y="22"/>
                    <a:pt x="3" y="22"/>
                    <a:pt x="3" y="22"/>
                  </a:cubicBezTo>
                  <a:cubicBezTo>
                    <a:pt x="2" y="23"/>
                    <a:pt x="2" y="23"/>
                    <a:pt x="1" y="24"/>
                  </a:cubicBezTo>
                  <a:cubicBezTo>
                    <a:pt x="3" y="25"/>
                    <a:pt x="4" y="25"/>
                    <a:pt x="7" y="26"/>
                  </a:cubicBezTo>
                  <a:cubicBezTo>
                    <a:pt x="7" y="26"/>
                    <a:pt x="7" y="26"/>
                    <a:pt x="7" y="27"/>
                  </a:cubicBezTo>
                  <a:cubicBezTo>
                    <a:pt x="7" y="29"/>
                    <a:pt x="7" y="30"/>
                    <a:pt x="7" y="31"/>
                  </a:cubicBezTo>
                  <a:cubicBezTo>
                    <a:pt x="7" y="31"/>
                    <a:pt x="7" y="31"/>
                    <a:pt x="7" y="32"/>
                  </a:cubicBezTo>
                  <a:cubicBezTo>
                    <a:pt x="13" y="32"/>
                    <a:pt x="15" y="32"/>
                    <a:pt x="21" y="33"/>
                  </a:cubicBezTo>
                  <a:cubicBezTo>
                    <a:pt x="24" y="34"/>
                    <a:pt x="25" y="34"/>
                    <a:pt x="28" y="34"/>
                  </a:cubicBezTo>
                  <a:cubicBezTo>
                    <a:pt x="31" y="35"/>
                    <a:pt x="32" y="35"/>
                    <a:pt x="35" y="35"/>
                  </a:cubicBezTo>
                  <a:cubicBezTo>
                    <a:pt x="37" y="36"/>
                    <a:pt x="38" y="36"/>
                    <a:pt x="40" y="36"/>
                  </a:cubicBezTo>
                  <a:cubicBezTo>
                    <a:pt x="40" y="33"/>
                    <a:pt x="40" y="32"/>
                    <a:pt x="40" y="30"/>
                  </a:cubicBezTo>
                  <a:cubicBezTo>
                    <a:pt x="40" y="30"/>
                    <a:pt x="40" y="30"/>
                    <a:pt x="41" y="30"/>
                  </a:cubicBezTo>
                  <a:cubicBezTo>
                    <a:pt x="42" y="29"/>
                    <a:pt x="43" y="29"/>
                    <a:pt x="45" y="28"/>
                  </a:cubicBezTo>
                  <a:cubicBezTo>
                    <a:pt x="45" y="28"/>
                    <a:pt x="46" y="28"/>
                    <a:pt x="46" y="28"/>
                  </a:cubicBezTo>
                  <a:cubicBezTo>
                    <a:pt x="49" y="27"/>
                    <a:pt x="51" y="26"/>
                    <a:pt x="54" y="25"/>
                  </a:cubicBezTo>
                  <a:cubicBezTo>
                    <a:pt x="54" y="25"/>
                    <a:pt x="54" y="25"/>
                    <a:pt x="55" y="26"/>
                  </a:cubicBezTo>
                  <a:cubicBezTo>
                    <a:pt x="56" y="26"/>
                    <a:pt x="56" y="27"/>
                    <a:pt x="57" y="28"/>
                  </a:cubicBezTo>
                  <a:cubicBezTo>
                    <a:pt x="59" y="27"/>
                    <a:pt x="60" y="27"/>
                    <a:pt x="63" y="27"/>
                  </a:cubicBezTo>
                  <a:cubicBezTo>
                    <a:pt x="63" y="27"/>
                    <a:pt x="62" y="27"/>
                    <a:pt x="62" y="27"/>
                  </a:cubicBezTo>
                  <a:cubicBezTo>
                    <a:pt x="61" y="25"/>
                    <a:pt x="60" y="23"/>
                    <a:pt x="59" y="21"/>
                  </a:cubicBezTo>
                  <a:cubicBezTo>
                    <a:pt x="60" y="19"/>
                    <a:pt x="60" y="17"/>
                    <a:pt x="61" y="15"/>
                  </a:cubicBezTo>
                  <a:cubicBezTo>
                    <a:pt x="63" y="13"/>
                    <a:pt x="64" y="12"/>
                    <a:pt x="66" y="11"/>
                  </a:cubicBezTo>
                  <a:close/>
                </a:path>
              </a:pathLst>
            </a:custGeom>
            <a:solidFill>
              <a:srgbClr val="A7B3B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95" name="Freeform 90">
              <a:extLst>
                <a:ext uri="{FF2B5EF4-FFF2-40B4-BE49-F238E27FC236}">
                  <a16:creationId xmlns:a16="http://schemas.microsoft.com/office/drawing/2014/main" id="{F84B38B1-6711-494E-8078-E17B0A139744}"/>
                </a:ext>
              </a:extLst>
            </p:cNvPr>
            <p:cNvSpPr>
              <a:spLocks/>
            </p:cNvSpPr>
            <p:nvPr/>
          </p:nvSpPr>
          <p:spPr bwMode="auto">
            <a:xfrm>
              <a:off x="1883" y="2438"/>
              <a:ext cx="278" cy="201"/>
            </a:xfrm>
            <a:custGeom>
              <a:avLst/>
              <a:gdLst>
                <a:gd name="T0" fmla="*/ 72 w 72"/>
                <a:gd name="T1" fmla="*/ 2 h 52"/>
                <a:gd name="T2" fmla="*/ 67 w 72"/>
                <a:gd name="T3" fmla="*/ 0 h 52"/>
                <a:gd name="T4" fmla="*/ 60 w 72"/>
                <a:gd name="T5" fmla="*/ 7 h 52"/>
                <a:gd name="T6" fmla="*/ 46 w 72"/>
                <a:gd name="T7" fmla="*/ 4 h 52"/>
                <a:gd name="T8" fmla="*/ 32 w 72"/>
                <a:gd name="T9" fmla="*/ 6 h 52"/>
                <a:gd name="T10" fmla="*/ 17 w 72"/>
                <a:gd name="T11" fmla="*/ 12 h 52"/>
                <a:gd name="T12" fmla="*/ 13 w 72"/>
                <a:gd name="T13" fmla="*/ 14 h 52"/>
                <a:gd name="T14" fmla="*/ 4 w 72"/>
                <a:gd name="T15" fmla="*/ 22 h 52"/>
                <a:gd name="T16" fmla="*/ 0 w 72"/>
                <a:gd name="T17" fmla="*/ 29 h 52"/>
                <a:gd name="T18" fmla="*/ 2 w 72"/>
                <a:gd name="T19" fmla="*/ 34 h 52"/>
                <a:gd name="T20" fmla="*/ 2 w 72"/>
                <a:gd name="T21" fmla="*/ 38 h 52"/>
                <a:gd name="T22" fmla="*/ 10 w 72"/>
                <a:gd name="T23" fmla="*/ 39 h 52"/>
                <a:gd name="T24" fmla="*/ 22 w 72"/>
                <a:gd name="T25" fmla="*/ 43 h 52"/>
                <a:gd name="T26" fmla="*/ 26 w 72"/>
                <a:gd name="T27" fmla="*/ 43 h 52"/>
                <a:gd name="T28" fmla="*/ 35 w 72"/>
                <a:gd name="T29" fmla="*/ 45 h 52"/>
                <a:gd name="T30" fmla="*/ 38 w 72"/>
                <a:gd name="T31" fmla="*/ 51 h 52"/>
                <a:gd name="T32" fmla="*/ 41 w 72"/>
                <a:gd name="T33" fmla="*/ 51 h 52"/>
                <a:gd name="T34" fmla="*/ 47 w 72"/>
                <a:gd name="T35" fmla="*/ 52 h 52"/>
                <a:gd name="T36" fmla="*/ 47 w 72"/>
                <a:gd name="T37" fmla="*/ 46 h 52"/>
                <a:gd name="T38" fmla="*/ 53 w 72"/>
                <a:gd name="T39" fmla="*/ 46 h 52"/>
                <a:gd name="T40" fmla="*/ 49 w 72"/>
                <a:gd name="T41" fmla="*/ 44 h 52"/>
                <a:gd name="T42" fmla="*/ 43 w 72"/>
                <a:gd name="T43" fmla="*/ 43 h 52"/>
                <a:gd name="T44" fmla="*/ 39 w 72"/>
                <a:gd name="T45" fmla="*/ 39 h 52"/>
                <a:gd name="T46" fmla="*/ 35 w 72"/>
                <a:gd name="T47" fmla="*/ 34 h 52"/>
                <a:gd name="T48" fmla="*/ 38 w 72"/>
                <a:gd name="T49" fmla="*/ 31 h 52"/>
                <a:gd name="T50" fmla="*/ 32 w 72"/>
                <a:gd name="T51" fmla="*/ 26 h 52"/>
                <a:gd name="T52" fmla="*/ 28 w 72"/>
                <a:gd name="T53" fmla="*/ 15 h 52"/>
                <a:gd name="T54" fmla="*/ 38 w 72"/>
                <a:gd name="T55" fmla="*/ 18 h 52"/>
                <a:gd name="T56" fmla="*/ 41 w 72"/>
                <a:gd name="T57" fmla="*/ 13 h 52"/>
                <a:gd name="T58" fmla="*/ 46 w 72"/>
                <a:gd name="T59" fmla="*/ 11 h 52"/>
                <a:gd name="T60" fmla="*/ 52 w 72"/>
                <a:gd name="T61" fmla="*/ 11 h 52"/>
                <a:gd name="T62" fmla="*/ 55 w 72"/>
                <a:gd name="T63" fmla="*/ 10 h 52"/>
                <a:gd name="T64" fmla="*/ 62 w 72"/>
                <a:gd name="T65" fmla="*/ 11 h 52"/>
                <a:gd name="T66" fmla="*/ 66 w 72"/>
                <a:gd name="T67" fmla="*/ 13 h 52"/>
                <a:gd name="T68" fmla="*/ 69 w 72"/>
                <a:gd name="T69" fmla="*/ 7 h 52"/>
                <a:gd name="T70" fmla="*/ 72 w 72"/>
                <a:gd name="T71" fmla="*/ 4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72" h="52">
                  <a:moveTo>
                    <a:pt x="72" y="4"/>
                  </a:moveTo>
                  <a:cubicBezTo>
                    <a:pt x="72" y="3"/>
                    <a:pt x="72" y="3"/>
                    <a:pt x="72" y="2"/>
                  </a:cubicBezTo>
                  <a:cubicBezTo>
                    <a:pt x="71" y="1"/>
                    <a:pt x="71" y="1"/>
                    <a:pt x="70" y="0"/>
                  </a:cubicBezTo>
                  <a:cubicBezTo>
                    <a:pt x="69" y="0"/>
                    <a:pt x="68" y="0"/>
                    <a:pt x="67" y="0"/>
                  </a:cubicBezTo>
                  <a:cubicBezTo>
                    <a:pt x="67" y="3"/>
                    <a:pt x="67" y="5"/>
                    <a:pt x="67" y="7"/>
                  </a:cubicBezTo>
                  <a:cubicBezTo>
                    <a:pt x="64" y="7"/>
                    <a:pt x="63" y="7"/>
                    <a:pt x="60" y="7"/>
                  </a:cubicBezTo>
                  <a:cubicBezTo>
                    <a:pt x="57" y="6"/>
                    <a:pt x="56" y="6"/>
                    <a:pt x="53" y="5"/>
                  </a:cubicBezTo>
                  <a:cubicBezTo>
                    <a:pt x="50" y="5"/>
                    <a:pt x="49" y="5"/>
                    <a:pt x="46" y="4"/>
                  </a:cubicBezTo>
                  <a:cubicBezTo>
                    <a:pt x="40" y="4"/>
                    <a:pt x="38" y="3"/>
                    <a:pt x="32" y="3"/>
                  </a:cubicBezTo>
                  <a:cubicBezTo>
                    <a:pt x="32" y="4"/>
                    <a:pt x="32" y="5"/>
                    <a:pt x="32" y="6"/>
                  </a:cubicBezTo>
                  <a:cubicBezTo>
                    <a:pt x="28" y="7"/>
                    <a:pt x="26" y="7"/>
                    <a:pt x="22" y="8"/>
                  </a:cubicBezTo>
                  <a:cubicBezTo>
                    <a:pt x="20" y="10"/>
                    <a:pt x="19" y="11"/>
                    <a:pt x="17" y="12"/>
                  </a:cubicBezTo>
                  <a:cubicBezTo>
                    <a:pt x="15" y="12"/>
                    <a:pt x="14" y="12"/>
                    <a:pt x="12" y="12"/>
                  </a:cubicBezTo>
                  <a:cubicBezTo>
                    <a:pt x="12" y="13"/>
                    <a:pt x="13" y="14"/>
                    <a:pt x="13" y="14"/>
                  </a:cubicBezTo>
                  <a:cubicBezTo>
                    <a:pt x="11" y="16"/>
                    <a:pt x="9" y="17"/>
                    <a:pt x="7" y="19"/>
                  </a:cubicBezTo>
                  <a:cubicBezTo>
                    <a:pt x="6" y="20"/>
                    <a:pt x="6" y="21"/>
                    <a:pt x="4" y="22"/>
                  </a:cubicBezTo>
                  <a:cubicBezTo>
                    <a:pt x="4" y="23"/>
                    <a:pt x="4" y="24"/>
                    <a:pt x="4" y="25"/>
                  </a:cubicBezTo>
                  <a:cubicBezTo>
                    <a:pt x="2" y="27"/>
                    <a:pt x="1" y="27"/>
                    <a:pt x="0" y="29"/>
                  </a:cubicBezTo>
                  <a:cubicBezTo>
                    <a:pt x="1" y="29"/>
                    <a:pt x="3" y="30"/>
                    <a:pt x="3" y="30"/>
                  </a:cubicBezTo>
                  <a:cubicBezTo>
                    <a:pt x="3" y="31"/>
                    <a:pt x="2" y="32"/>
                    <a:pt x="2" y="34"/>
                  </a:cubicBezTo>
                  <a:cubicBezTo>
                    <a:pt x="2" y="34"/>
                    <a:pt x="1" y="35"/>
                    <a:pt x="1" y="35"/>
                  </a:cubicBezTo>
                  <a:cubicBezTo>
                    <a:pt x="2" y="36"/>
                    <a:pt x="2" y="37"/>
                    <a:pt x="2" y="38"/>
                  </a:cubicBezTo>
                  <a:cubicBezTo>
                    <a:pt x="4" y="38"/>
                    <a:pt x="4" y="38"/>
                    <a:pt x="6" y="37"/>
                  </a:cubicBezTo>
                  <a:cubicBezTo>
                    <a:pt x="7" y="38"/>
                    <a:pt x="8" y="39"/>
                    <a:pt x="10" y="39"/>
                  </a:cubicBezTo>
                  <a:cubicBezTo>
                    <a:pt x="12" y="41"/>
                    <a:pt x="13" y="42"/>
                    <a:pt x="14" y="43"/>
                  </a:cubicBezTo>
                  <a:cubicBezTo>
                    <a:pt x="18" y="43"/>
                    <a:pt x="19" y="43"/>
                    <a:pt x="22" y="43"/>
                  </a:cubicBezTo>
                  <a:cubicBezTo>
                    <a:pt x="23" y="43"/>
                    <a:pt x="23" y="43"/>
                    <a:pt x="24" y="42"/>
                  </a:cubicBezTo>
                  <a:cubicBezTo>
                    <a:pt x="24" y="42"/>
                    <a:pt x="25" y="42"/>
                    <a:pt x="26" y="43"/>
                  </a:cubicBezTo>
                  <a:cubicBezTo>
                    <a:pt x="28" y="43"/>
                    <a:pt x="29" y="43"/>
                    <a:pt x="31" y="43"/>
                  </a:cubicBezTo>
                  <a:cubicBezTo>
                    <a:pt x="33" y="44"/>
                    <a:pt x="33" y="44"/>
                    <a:pt x="35" y="45"/>
                  </a:cubicBezTo>
                  <a:cubicBezTo>
                    <a:pt x="35" y="46"/>
                    <a:pt x="36" y="47"/>
                    <a:pt x="37" y="48"/>
                  </a:cubicBezTo>
                  <a:cubicBezTo>
                    <a:pt x="37" y="49"/>
                    <a:pt x="38" y="50"/>
                    <a:pt x="38" y="51"/>
                  </a:cubicBezTo>
                  <a:cubicBezTo>
                    <a:pt x="39" y="50"/>
                    <a:pt x="39" y="50"/>
                    <a:pt x="40" y="49"/>
                  </a:cubicBezTo>
                  <a:cubicBezTo>
                    <a:pt x="41" y="50"/>
                    <a:pt x="41" y="50"/>
                    <a:pt x="41" y="51"/>
                  </a:cubicBezTo>
                  <a:cubicBezTo>
                    <a:pt x="42" y="50"/>
                    <a:pt x="42" y="49"/>
                    <a:pt x="43" y="49"/>
                  </a:cubicBezTo>
                  <a:cubicBezTo>
                    <a:pt x="45" y="50"/>
                    <a:pt x="45" y="51"/>
                    <a:pt x="47" y="52"/>
                  </a:cubicBezTo>
                  <a:cubicBezTo>
                    <a:pt x="47" y="51"/>
                    <a:pt x="47" y="50"/>
                    <a:pt x="47" y="48"/>
                  </a:cubicBezTo>
                  <a:cubicBezTo>
                    <a:pt x="47" y="48"/>
                    <a:pt x="46" y="45"/>
                    <a:pt x="47" y="46"/>
                  </a:cubicBezTo>
                  <a:cubicBezTo>
                    <a:pt x="49" y="47"/>
                    <a:pt x="50" y="48"/>
                    <a:pt x="51" y="48"/>
                  </a:cubicBezTo>
                  <a:cubicBezTo>
                    <a:pt x="52" y="48"/>
                    <a:pt x="53" y="46"/>
                    <a:pt x="53" y="46"/>
                  </a:cubicBezTo>
                  <a:cubicBezTo>
                    <a:pt x="53" y="46"/>
                    <a:pt x="51" y="46"/>
                    <a:pt x="50" y="45"/>
                  </a:cubicBezTo>
                  <a:cubicBezTo>
                    <a:pt x="49" y="44"/>
                    <a:pt x="49" y="45"/>
                    <a:pt x="49" y="44"/>
                  </a:cubicBezTo>
                  <a:cubicBezTo>
                    <a:pt x="48" y="43"/>
                    <a:pt x="51" y="37"/>
                    <a:pt x="47" y="39"/>
                  </a:cubicBezTo>
                  <a:cubicBezTo>
                    <a:pt x="44" y="42"/>
                    <a:pt x="43" y="43"/>
                    <a:pt x="43" y="43"/>
                  </a:cubicBezTo>
                  <a:cubicBezTo>
                    <a:pt x="42" y="42"/>
                    <a:pt x="42" y="42"/>
                    <a:pt x="41" y="41"/>
                  </a:cubicBezTo>
                  <a:cubicBezTo>
                    <a:pt x="41" y="41"/>
                    <a:pt x="40" y="39"/>
                    <a:pt x="39" y="39"/>
                  </a:cubicBezTo>
                  <a:cubicBezTo>
                    <a:pt x="38" y="38"/>
                    <a:pt x="35" y="37"/>
                    <a:pt x="35" y="37"/>
                  </a:cubicBezTo>
                  <a:cubicBezTo>
                    <a:pt x="35" y="36"/>
                    <a:pt x="35" y="35"/>
                    <a:pt x="35" y="34"/>
                  </a:cubicBezTo>
                  <a:cubicBezTo>
                    <a:pt x="36" y="34"/>
                    <a:pt x="36" y="33"/>
                    <a:pt x="37" y="33"/>
                  </a:cubicBezTo>
                  <a:cubicBezTo>
                    <a:pt x="37" y="33"/>
                    <a:pt x="41" y="33"/>
                    <a:pt x="38" y="31"/>
                  </a:cubicBezTo>
                  <a:cubicBezTo>
                    <a:pt x="36" y="29"/>
                    <a:pt x="34" y="29"/>
                    <a:pt x="34" y="29"/>
                  </a:cubicBezTo>
                  <a:cubicBezTo>
                    <a:pt x="34" y="29"/>
                    <a:pt x="32" y="27"/>
                    <a:pt x="32" y="26"/>
                  </a:cubicBezTo>
                  <a:cubicBezTo>
                    <a:pt x="31" y="24"/>
                    <a:pt x="30" y="23"/>
                    <a:pt x="30" y="21"/>
                  </a:cubicBezTo>
                  <a:cubicBezTo>
                    <a:pt x="29" y="19"/>
                    <a:pt x="28" y="15"/>
                    <a:pt x="28" y="15"/>
                  </a:cubicBezTo>
                  <a:cubicBezTo>
                    <a:pt x="30" y="15"/>
                    <a:pt x="31" y="16"/>
                    <a:pt x="32" y="16"/>
                  </a:cubicBezTo>
                  <a:cubicBezTo>
                    <a:pt x="35" y="17"/>
                    <a:pt x="36" y="17"/>
                    <a:pt x="38" y="18"/>
                  </a:cubicBezTo>
                  <a:cubicBezTo>
                    <a:pt x="38" y="18"/>
                    <a:pt x="44" y="18"/>
                    <a:pt x="44" y="17"/>
                  </a:cubicBezTo>
                  <a:cubicBezTo>
                    <a:pt x="44" y="16"/>
                    <a:pt x="41" y="13"/>
                    <a:pt x="41" y="13"/>
                  </a:cubicBezTo>
                  <a:cubicBezTo>
                    <a:pt x="41" y="12"/>
                    <a:pt x="43" y="11"/>
                    <a:pt x="43" y="11"/>
                  </a:cubicBezTo>
                  <a:cubicBezTo>
                    <a:pt x="43" y="11"/>
                    <a:pt x="44" y="12"/>
                    <a:pt x="46" y="11"/>
                  </a:cubicBezTo>
                  <a:cubicBezTo>
                    <a:pt x="47" y="10"/>
                    <a:pt x="51" y="9"/>
                    <a:pt x="51" y="9"/>
                  </a:cubicBezTo>
                  <a:cubicBezTo>
                    <a:pt x="51" y="9"/>
                    <a:pt x="51" y="11"/>
                    <a:pt x="52" y="11"/>
                  </a:cubicBezTo>
                  <a:cubicBezTo>
                    <a:pt x="53" y="12"/>
                    <a:pt x="54" y="12"/>
                    <a:pt x="55" y="11"/>
                  </a:cubicBezTo>
                  <a:cubicBezTo>
                    <a:pt x="55" y="10"/>
                    <a:pt x="52" y="9"/>
                    <a:pt x="55" y="10"/>
                  </a:cubicBezTo>
                  <a:cubicBezTo>
                    <a:pt x="58" y="10"/>
                    <a:pt x="57" y="9"/>
                    <a:pt x="58" y="10"/>
                  </a:cubicBezTo>
                  <a:cubicBezTo>
                    <a:pt x="60" y="10"/>
                    <a:pt x="62" y="11"/>
                    <a:pt x="62" y="11"/>
                  </a:cubicBezTo>
                  <a:cubicBezTo>
                    <a:pt x="63" y="11"/>
                    <a:pt x="63" y="11"/>
                    <a:pt x="64" y="12"/>
                  </a:cubicBezTo>
                  <a:cubicBezTo>
                    <a:pt x="65" y="12"/>
                    <a:pt x="65" y="12"/>
                    <a:pt x="66" y="13"/>
                  </a:cubicBezTo>
                  <a:cubicBezTo>
                    <a:pt x="67" y="12"/>
                    <a:pt x="68" y="11"/>
                    <a:pt x="69" y="10"/>
                  </a:cubicBezTo>
                  <a:cubicBezTo>
                    <a:pt x="69" y="9"/>
                    <a:pt x="69" y="8"/>
                    <a:pt x="69" y="7"/>
                  </a:cubicBezTo>
                  <a:cubicBezTo>
                    <a:pt x="69" y="7"/>
                    <a:pt x="69" y="6"/>
                    <a:pt x="69" y="6"/>
                  </a:cubicBezTo>
                  <a:cubicBezTo>
                    <a:pt x="70" y="5"/>
                    <a:pt x="71" y="5"/>
                    <a:pt x="72" y="4"/>
                  </a:cubicBezTo>
                  <a:close/>
                </a:path>
              </a:pathLst>
            </a:custGeom>
            <a:solidFill>
              <a:srgbClr val="A7B3B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96" name="Freeform 91">
              <a:extLst>
                <a:ext uri="{FF2B5EF4-FFF2-40B4-BE49-F238E27FC236}">
                  <a16:creationId xmlns:a16="http://schemas.microsoft.com/office/drawing/2014/main" id="{5E609A63-CCBF-4705-B261-12EA286CA43D}"/>
                </a:ext>
              </a:extLst>
            </p:cNvPr>
            <p:cNvSpPr>
              <a:spLocks/>
            </p:cNvSpPr>
            <p:nvPr/>
          </p:nvSpPr>
          <p:spPr bwMode="auto">
            <a:xfrm>
              <a:off x="2045" y="2743"/>
              <a:ext cx="124" cy="35"/>
            </a:xfrm>
            <a:custGeom>
              <a:avLst/>
              <a:gdLst>
                <a:gd name="T0" fmla="*/ 0 w 32"/>
                <a:gd name="T1" fmla="*/ 1 h 9"/>
                <a:gd name="T2" fmla="*/ 3 w 32"/>
                <a:gd name="T3" fmla="*/ 5 h 9"/>
                <a:gd name="T4" fmla="*/ 10 w 32"/>
                <a:gd name="T5" fmla="*/ 4 h 9"/>
                <a:gd name="T6" fmla="*/ 13 w 32"/>
                <a:gd name="T7" fmla="*/ 5 h 9"/>
                <a:gd name="T8" fmla="*/ 15 w 32"/>
                <a:gd name="T9" fmla="*/ 8 h 9"/>
                <a:gd name="T10" fmla="*/ 20 w 32"/>
                <a:gd name="T11" fmla="*/ 9 h 9"/>
                <a:gd name="T12" fmla="*/ 23 w 32"/>
                <a:gd name="T13" fmla="*/ 7 h 9"/>
                <a:gd name="T14" fmla="*/ 32 w 32"/>
                <a:gd name="T15" fmla="*/ 7 h 9"/>
                <a:gd name="T16" fmla="*/ 31 w 32"/>
                <a:gd name="T17" fmla="*/ 3 h 9"/>
                <a:gd name="T18" fmla="*/ 26 w 32"/>
                <a:gd name="T19" fmla="*/ 4 h 9"/>
                <a:gd name="T20" fmla="*/ 25 w 32"/>
                <a:gd name="T21" fmla="*/ 2 h 9"/>
                <a:gd name="T22" fmla="*/ 20 w 32"/>
                <a:gd name="T23" fmla="*/ 2 h 9"/>
                <a:gd name="T24" fmla="*/ 16 w 32"/>
                <a:gd name="T25" fmla="*/ 0 h 9"/>
                <a:gd name="T26" fmla="*/ 13 w 32"/>
                <a:gd name="T27" fmla="*/ 2 h 9"/>
                <a:gd name="T28" fmla="*/ 8 w 32"/>
                <a:gd name="T29" fmla="*/ 1 h 9"/>
                <a:gd name="T30" fmla="*/ 4 w 32"/>
                <a:gd name="T31" fmla="*/ 0 h 9"/>
                <a:gd name="T32" fmla="*/ 0 w 32"/>
                <a:gd name="T33" fmla="*/ 1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2" h="9">
                  <a:moveTo>
                    <a:pt x="0" y="1"/>
                  </a:moveTo>
                  <a:cubicBezTo>
                    <a:pt x="1" y="3"/>
                    <a:pt x="2" y="3"/>
                    <a:pt x="3" y="5"/>
                  </a:cubicBezTo>
                  <a:cubicBezTo>
                    <a:pt x="5" y="5"/>
                    <a:pt x="7" y="4"/>
                    <a:pt x="10" y="4"/>
                  </a:cubicBezTo>
                  <a:cubicBezTo>
                    <a:pt x="11" y="5"/>
                    <a:pt x="12" y="5"/>
                    <a:pt x="13" y="5"/>
                  </a:cubicBezTo>
                  <a:cubicBezTo>
                    <a:pt x="14" y="7"/>
                    <a:pt x="14" y="7"/>
                    <a:pt x="15" y="8"/>
                  </a:cubicBezTo>
                  <a:cubicBezTo>
                    <a:pt x="17" y="8"/>
                    <a:pt x="18" y="9"/>
                    <a:pt x="20" y="9"/>
                  </a:cubicBezTo>
                  <a:cubicBezTo>
                    <a:pt x="21" y="8"/>
                    <a:pt x="22" y="8"/>
                    <a:pt x="23" y="7"/>
                  </a:cubicBezTo>
                  <a:cubicBezTo>
                    <a:pt x="27" y="7"/>
                    <a:pt x="28" y="7"/>
                    <a:pt x="32" y="7"/>
                  </a:cubicBezTo>
                  <a:cubicBezTo>
                    <a:pt x="32" y="5"/>
                    <a:pt x="32" y="5"/>
                    <a:pt x="31" y="3"/>
                  </a:cubicBezTo>
                  <a:cubicBezTo>
                    <a:pt x="29" y="3"/>
                    <a:pt x="28" y="4"/>
                    <a:pt x="26" y="4"/>
                  </a:cubicBezTo>
                  <a:cubicBezTo>
                    <a:pt x="25" y="3"/>
                    <a:pt x="25" y="3"/>
                    <a:pt x="25" y="2"/>
                  </a:cubicBezTo>
                  <a:cubicBezTo>
                    <a:pt x="23" y="2"/>
                    <a:pt x="22" y="2"/>
                    <a:pt x="20" y="2"/>
                  </a:cubicBezTo>
                  <a:cubicBezTo>
                    <a:pt x="18" y="1"/>
                    <a:pt x="17" y="1"/>
                    <a:pt x="16" y="0"/>
                  </a:cubicBezTo>
                  <a:cubicBezTo>
                    <a:pt x="14" y="1"/>
                    <a:pt x="14" y="1"/>
                    <a:pt x="13" y="2"/>
                  </a:cubicBezTo>
                  <a:cubicBezTo>
                    <a:pt x="11" y="2"/>
                    <a:pt x="10" y="2"/>
                    <a:pt x="8" y="1"/>
                  </a:cubicBezTo>
                  <a:cubicBezTo>
                    <a:pt x="6" y="1"/>
                    <a:pt x="6" y="1"/>
                    <a:pt x="4" y="0"/>
                  </a:cubicBezTo>
                  <a:cubicBezTo>
                    <a:pt x="3" y="1"/>
                    <a:pt x="2" y="1"/>
                    <a:pt x="0" y="1"/>
                  </a:cubicBezTo>
                  <a:close/>
                </a:path>
              </a:pathLst>
            </a:custGeom>
            <a:solidFill>
              <a:srgbClr val="A7B3B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97" name="Freeform 92">
              <a:extLst>
                <a:ext uri="{FF2B5EF4-FFF2-40B4-BE49-F238E27FC236}">
                  <a16:creationId xmlns:a16="http://schemas.microsoft.com/office/drawing/2014/main" id="{9BBC6AD3-1A18-4EA9-AB7B-31A94EA0060E}"/>
                </a:ext>
              </a:extLst>
            </p:cNvPr>
            <p:cNvSpPr>
              <a:spLocks/>
            </p:cNvSpPr>
            <p:nvPr/>
          </p:nvSpPr>
          <p:spPr bwMode="auto">
            <a:xfrm>
              <a:off x="1937" y="2608"/>
              <a:ext cx="97" cy="85"/>
            </a:xfrm>
            <a:custGeom>
              <a:avLst/>
              <a:gdLst>
                <a:gd name="T0" fmla="*/ 25 w 25"/>
                <a:gd name="T1" fmla="*/ 9 h 22"/>
                <a:gd name="T2" fmla="*/ 23 w 25"/>
                <a:gd name="T3" fmla="*/ 7 h 22"/>
                <a:gd name="T4" fmla="*/ 20 w 25"/>
                <a:gd name="T5" fmla="*/ 4 h 22"/>
                <a:gd name="T6" fmla="*/ 13 w 25"/>
                <a:gd name="T7" fmla="*/ 1 h 22"/>
                <a:gd name="T8" fmla="*/ 11 w 25"/>
                <a:gd name="T9" fmla="*/ 1 h 22"/>
                <a:gd name="T10" fmla="*/ 7 w 25"/>
                <a:gd name="T11" fmla="*/ 0 h 22"/>
                <a:gd name="T12" fmla="*/ 3 w 25"/>
                <a:gd name="T13" fmla="*/ 1 h 22"/>
                <a:gd name="T14" fmla="*/ 0 w 25"/>
                <a:gd name="T15" fmla="*/ 6 h 22"/>
                <a:gd name="T16" fmla="*/ 5 w 25"/>
                <a:gd name="T17" fmla="*/ 8 h 22"/>
                <a:gd name="T18" fmla="*/ 6 w 25"/>
                <a:gd name="T19" fmla="*/ 14 h 22"/>
                <a:gd name="T20" fmla="*/ 8 w 25"/>
                <a:gd name="T21" fmla="*/ 19 h 22"/>
                <a:gd name="T22" fmla="*/ 11 w 25"/>
                <a:gd name="T23" fmla="*/ 14 h 22"/>
                <a:gd name="T24" fmla="*/ 14 w 25"/>
                <a:gd name="T25" fmla="*/ 20 h 22"/>
                <a:gd name="T26" fmla="*/ 15 w 25"/>
                <a:gd name="T27" fmla="*/ 18 h 22"/>
                <a:gd name="T28" fmla="*/ 17 w 25"/>
                <a:gd name="T29" fmla="*/ 19 h 22"/>
                <a:gd name="T30" fmla="*/ 21 w 25"/>
                <a:gd name="T31" fmla="*/ 22 h 22"/>
                <a:gd name="T32" fmla="*/ 25 w 25"/>
                <a:gd name="T33" fmla="*/ 22 h 22"/>
                <a:gd name="T34" fmla="*/ 22 w 25"/>
                <a:gd name="T35" fmla="*/ 16 h 22"/>
                <a:gd name="T36" fmla="*/ 19 w 25"/>
                <a:gd name="T37" fmla="*/ 11 h 22"/>
                <a:gd name="T38" fmla="*/ 20 w 25"/>
                <a:gd name="T39" fmla="*/ 9 h 22"/>
                <a:gd name="T40" fmla="*/ 25 w 25"/>
                <a:gd name="T41" fmla="*/ 9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5" h="22">
                  <a:moveTo>
                    <a:pt x="25" y="9"/>
                  </a:moveTo>
                  <a:cubicBezTo>
                    <a:pt x="25" y="9"/>
                    <a:pt x="23" y="8"/>
                    <a:pt x="23" y="7"/>
                  </a:cubicBezTo>
                  <a:cubicBezTo>
                    <a:pt x="22" y="6"/>
                    <a:pt x="20" y="4"/>
                    <a:pt x="20" y="4"/>
                  </a:cubicBezTo>
                  <a:cubicBezTo>
                    <a:pt x="17" y="2"/>
                    <a:pt x="16" y="2"/>
                    <a:pt x="13" y="1"/>
                  </a:cubicBezTo>
                  <a:cubicBezTo>
                    <a:pt x="12" y="1"/>
                    <a:pt x="12" y="1"/>
                    <a:pt x="11" y="1"/>
                  </a:cubicBezTo>
                  <a:cubicBezTo>
                    <a:pt x="9" y="1"/>
                    <a:pt x="7" y="0"/>
                    <a:pt x="7" y="0"/>
                  </a:cubicBezTo>
                  <a:cubicBezTo>
                    <a:pt x="5" y="1"/>
                    <a:pt x="4" y="1"/>
                    <a:pt x="3" y="1"/>
                  </a:cubicBezTo>
                  <a:cubicBezTo>
                    <a:pt x="2" y="3"/>
                    <a:pt x="1" y="4"/>
                    <a:pt x="0" y="6"/>
                  </a:cubicBezTo>
                  <a:cubicBezTo>
                    <a:pt x="0" y="6"/>
                    <a:pt x="4" y="5"/>
                    <a:pt x="5" y="8"/>
                  </a:cubicBezTo>
                  <a:cubicBezTo>
                    <a:pt x="7" y="10"/>
                    <a:pt x="6" y="14"/>
                    <a:pt x="6" y="14"/>
                  </a:cubicBezTo>
                  <a:cubicBezTo>
                    <a:pt x="7" y="16"/>
                    <a:pt x="7" y="17"/>
                    <a:pt x="8" y="19"/>
                  </a:cubicBezTo>
                  <a:cubicBezTo>
                    <a:pt x="9" y="17"/>
                    <a:pt x="10" y="16"/>
                    <a:pt x="11" y="14"/>
                  </a:cubicBezTo>
                  <a:cubicBezTo>
                    <a:pt x="12" y="17"/>
                    <a:pt x="13" y="18"/>
                    <a:pt x="14" y="20"/>
                  </a:cubicBezTo>
                  <a:cubicBezTo>
                    <a:pt x="14" y="19"/>
                    <a:pt x="14" y="19"/>
                    <a:pt x="15" y="18"/>
                  </a:cubicBezTo>
                  <a:cubicBezTo>
                    <a:pt x="16" y="18"/>
                    <a:pt x="16" y="18"/>
                    <a:pt x="17" y="19"/>
                  </a:cubicBezTo>
                  <a:cubicBezTo>
                    <a:pt x="19" y="20"/>
                    <a:pt x="20" y="21"/>
                    <a:pt x="21" y="22"/>
                  </a:cubicBezTo>
                  <a:cubicBezTo>
                    <a:pt x="23" y="22"/>
                    <a:pt x="23" y="22"/>
                    <a:pt x="25" y="22"/>
                  </a:cubicBezTo>
                  <a:cubicBezTo>
                    <a:pt x="24" y="20"/>
                    <a:pt x="23" y="18"/>
                    <a:pt x="22" y="16"/>
                  </a:cubicBezTo>
                  <a:cubicBezTo>
                    <a:pt x="21" y="14"/>
                    <a:pt x="20" y="13"/>
                    <a:pt x="19" y="11"/>
                  </a:cubicBezTo>
                  <a:cubicBezTo>
                    <a:pt x="20" y="10"/>
                    <a:pt x="20" y="10"/>
                    <a:pt x="20" y="9"/>
                  </a:cubicBezTo>
                  <a:cubicBezTo>
                    <a:pt x="22" y="9"/>
                    <a:pt x="23" y="9"/>
                    <a:pt x="25" y="9"/>
                  </a:cubicBezTo>
                  <a:close/>
                </a:path>
              </a:pathLst>
            </a:custGeom>
            <a:solidFill>
              <a:srgbClr val="A7B3B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98" name="Freeform 93">
              <a:extLst>
                <a:ext uri="{FF2B5EF4-FFF2-40B4-BE49-F238E27FC236}">
                  <a16:creationId xmlns:a16="http://schemas.microsoft.com/office/drawing/2014/main" id="{B07584B7-E361-4542-840C-22A9A84C41A3}"/>
                </a:ext>
              </a:extLst>
            </p:cNvPr>
            <p:cNvSpPr>
              <a:spLocks/>
            </p:cNvSpPr>
            <p:nvPr/>
          </p:nvSpPr>
          <p:spPr bwMode="auto">
            <a:xfrm>
              <a:off x="1841" y="2399"/>
              <a:ext cx="81" cy="139"/>
            </a:xfrm>
            <a:custGeom>
              <a:avLst/>
              <a:gdLst>
                <a:gd name="T0" fmla="*/ 12 w 21"/>
                <a:gd name="T1" fmla="*/ 34 h 36"/>
                <a:gd name="T2" fmla="*/ 13 w 21"/>
                <a:gd name="T3" fmla="*/ 31 h 36"/>
                <a:gd name="T4" fmla="*/ 17 w 21"/>
                <a:gd name="T5" fmla="*/ 28 h 36"/>
                <a:gd name="T6" fmla="*/ 21 w 21"/>
                <a:gd name="T7" fmla="*/ 24 h 36"/>
                <a:gd name="T8" fmla="*/ 21 w 21"/>
                <a:gd name="T9" fmla="*/ 23 h 36"/>
                <a:gd name="T10" fmla="*/ 20 w 21"/>
                <a:gd name="T11" fmla="*/ 23 h 36"/>
                <a:gd name="T12" fmla="*/ 16 w 21"/>
                <a:gd name="T13" fmla="*/ 19 h 36"/>
                <a:gd name="T14" fmla="*/ 15 w 21"/>
                <a:gd name="T15" fmla="*/ 13 h 36"/>
                <a:gd name="T16" fmla="*/ 15 w 21"/>
                <a:gd name="T17" fmla="*/ 13 h 36"/>
                <a:gd name="T18" fmla="*/ 15 w 21"/>
                <a:gd name="T19" fmla="*/ 6 h 36"/>
                <a:gd name="T20" fmla="*/ 12 w 21"/>
                <a:gd name="T21" fmla="*/ 3 h 36"/>
                <a:gd name="T22" fmla="*/ 9 w 21"/>
                <a:gd name="T23" fmla="*/ 0 h 36"/>
                <a:gd name="T24" fmla="*/ 6 w 21"/>
                <a:gd name="T25" fmla="*/ 3 h 36"/>
                <a:gd name="T26" fmla="*/ 6 w 21"/>
                <a:gd name="T27" fmla="*/ 1 h 36"/>
                <a:gd name="T28" fmla="*/ 5 w 21"/>
                <a:gd name="T29" fmla="*/ 0 h 36"/>
                <a:gd name="T30" fmla="*/ 3 w 21"/>
                <a:gd name="T31" fmla="*/ 2 h 36"/>
                <a:gd name="T32" fmla="*/ 0 w 21"/>
                <a:gd name="T33" fmla="*/ 6 h 36"/>
                <a:gd name="T34" fmla="*/ 3 w 21"/>
                <a:gd name="T35" fmla="*/ 8 h 36"/>
                <a:gd name="T36" fmla="*/ 3 w 21"/>
                <a:gd name="T37" fmla="*/ 12 h 36"/>
                <a:gd name="T38" fmla="*/ 3 w 21"/>
                <a:gd name="T39" fmla="*/ 21 h 36"/>
                <a:gd name="T40" fmla="*/ 3 w 21"/>
                <a:gd name="T41" fmla="*/ 29 h 36"/>
                <a:gd name="T42" fmla="*/ 7 w 21"/>
                <a:gd name="T43" fmla="*/ 30 h 36"/>
                <a:gd name="T44" fmla="*/ 10 w 21"/>
                <a:gd name="T45" fmla="*/ 33 h 36"/>
                <a:gd name="T46" fmla="*/ 11 w 21"/>
                <a:gd name="T47" fmla="*/ 36 h 36"/>
                <a:gd name="T48" fmla="*/ 12 w 21"/>
                <a:gd name="T49" fmla="*/ 34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1" h="36">
                  <a:moveTo>
                    <a:pt x="12" y="34"/>
                  </a:moveTo>
                  <a:cubicBezTo>
                    <a:pt x="13" y="33"/>
                    <a:pt x="13" y="32"/>
                    <a:pt x="13" y="31"/>
                  </a:cubicBezTo>
                  <a:cubicBezTo>
                    <a:pt x="15" y="30"/>
                    <a:pt x="15" y="29"/>
                    <a:pt x="17" y="28"/>
                  </a:cubicBezTo>
                  <a:cubicBezTo>
                    <a:pt x="18" y="26"/>
                    <a:pt x="19" y="25"/>
                    <a:pt x="21" y="24"/>
                  </a:cubicBezTo>
                  <a:cubicBezTo>
                    <a:pt x="21" y="23"/>
                    <a:pt x="21" y="23"/>
                    <a:pt x="21" y="23"/>
                  </a:cubicBezTo>
                  <a:cubicBezTo>
                    <a:pt x="20" y="23"/>
                    <a:pt x="20" y="23"/>
                    <a:pt x="20" y="23"/>
                  </a:cubicBezTo>
                  <a:cubicBezTo>
                    <a:pt x="18" y="21"/>
                    <a:pt x="17" y="20"/>
                    <a:pt x="16" y="19"/>
                  </a:cubicBezTo>
                  <a:cubicBezTo>
                    <a:pt x="16" y="16"/>
                    <a:pt x="16" y="15"/>
                    <a:pt x="15" y="13"/>
                  </a:cubicBezTo>
                  <a:cubicBezTo>
                    <a:pt x="15" y="13"/>
                    <a:pt x="15" y="13"/>
                    <a:pt x="15" y="13"/>
                  </a:cubicBezTo>
                  <a:cubicBezTo>
                    <a:pt x="15" y="10"/>
                    <a:pt x="15" y="9"/>
                    <a:pt x="15" y="6"/>
                  </a:cubicBezTo>
                  <a:cubicBezTo>
                    <a:pt x="13" y="5"/>
                    <a:pt x="13" y="4"/>
                    <a:pt x="12" y="3"/>
                  </a:cubicBezTo>
                  <a:cubicBezTo>
                    <a:pt x="11" y="2"/>
                    <a:pt x="10" y="1"/>
                    <a:pt x="9" y="0"/>
                  </a:cubicBezTo>
                  <a:cubicBezTo>
                    <a:pt x="8" y="1"/>
                    <a:pt x="7" y="1"/>
                    <a:pt x="6" y="3"/>
                  </a:cubicBezTo>
                  <a:cubicBezTo>
                    <a:pt x="6" y="2"/>
                    <a:pt x="6" y="2"/>
                    <a:pt x="6" y="1"/>
                  </a:cubicBezTo>
                  <a:cubicBezTo>
                    <a:pt x="5" y="1"/>
                    <a:pt x="5" y="1"/>
                    <a:pt x="5" y="0"/>
                  </a:cubicBezTo>
                  <a:cubicBezTo>
                    <a:pt x="4" y="1"/>
                    <a:pt x="4" y="2"/>
                    <a:pt x="3" y="2"/>
                  </a:cubicBezTo>
                  <a:cubicBezTo>
                    <a:pt x="2" y="4"/>
                    <a:pt x="1" y="5"/>
                    <a:pt x="0" y="6"/>
                  </a:cubicBezTo>
                  <a:cubicBezTo>
                    <a:pt x="1" y="7"/>
                    <a:pt x="2" y="7"/>
                    <a:pt x="3" y="8"/>
                  </a:cubicBezTo>
                  <a:cubicBezTo>
                    <a:pt x="3" y="10"/>
                    <a:pt x="3" y="11"/>
                    <a:pt x="3" y="12"/>
                  </a:cubicBezTo>
                  <a:cubicBezTo>
                    <a:pt x="3" y="16"/>
                    <a:pt x="3" y="17"/>
                    <a:pt x="3" y="21"/>
                  </a:cubicBezTo>
                  <a:cubicBezTo>
                    <a:pt x="3" y="24"/>
                    <a:pt x="3" y="26"/>
                    <a:pt x="3" y="29"/>
                  </a:cubicBezTo>
                  <a:cubicBezTo>
                    <a:pt x="5" y="29"/>
                    <a:pt x="5" y="29"/>
                    <a:pt x="7" y="30"/>
                  </a:cubicBezTo>
                  <a:cubicBezTo>
                    <a:pt x="8" y="31"/>
                    <a:pt x="9" y="32"/>
                    <a:pt x="10" y="33"/>
                  </a:cubicBezTo>
                  <a:cubicBezTo>
                    <a:pt x="10" y="34"/>
                    <a:pt x="11" y="35"/>
                    <a:pt x="11" y="36"/>
                  </a:cubicBezTo>
                  <a:cubicBezTo>
                    <a:pt x="11" y="35"/>
                    <a:pt x="12" y="35"/>
                    <a:pt x="12" y="34"/>
                  </a:cubicBezTo>
                  <a:close/>
                </a:path>
              </a:pathLst>
            </a:custGeom>
            <a:solidFill>
              <a:srgbClr val="98CB4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99" name="Freeform 94">
              <a:extLst>
                <a:ext uri="{FF2B5EF4-FFF2-40B4-BE49-F238E27FC236}">
                  <a16:creationId xmlns:a16="http://schemas.microsoft.com/office/drawing/2014/main" id="{BE8601B8-C5D9-4D0F-819C-59F253A16F29}"/>
                </a:ext>
              </a:extLst>
            </p:cNvPr>
            <p:cNvSpPr>
              <a:spLocks/>
            </p:cNvSpPr>
            <p:nvPr/>
          </p:nvSpPr>
          <p:spPr bwMode="auto">
            <a:xfrm>
              <a:off x="1906" y="2415"/>
              <a:ext cx="93" cy="62"/>
            </a:xfrm>
            <a:custGeom>
              <a:avLst/>
              <a:gdLst>
                <a:gd name="T0" fmla="*/ 15 w 24"/>
                <a:gd name="T1" fmla="*/ 12 h 16"/>
                <a:gd name="T2" fmla="*/ 24 w 24"/>
                <a:gd name="T3" fmla="*/ 10 h 16"/>
                <a:gd name="T4" fmla="*/ 24 w 24"/>
                <a:gd name="T5" fmla="*/ 7 h 16"/>
                <a:gd name="T6" fmla="*/ 23 w 24"/>
                <a:gd name="T7" fmla="*/ 2 h 16"/>
                <a:gd name="T8" fmla="*/ 18 w 24"/>
                <a:gd name="T9" fmla="*/ 0 h 16"/>
                <a:gd name="T10" fmla="*/ 12 w 24"/>
                <a:gd name="T11" fmla="*/ 0 h 16"/>
                <a:gd name="T12" fmla="*/ 6 w 24"/>
                <a:gd name="T13" fmla="*/ 1 h 16"/>
                <a:gd name="T14" fmla="*/ 0 w 24"/>
                <a:gd name="T15" fmla="*/ 2 h 16"/>
                <a:gd name="T16" fmla="*/ 1 w 24"/>
                <a:gd name="T17" fmla="*/ 14 h 16"/>
                <a:gd name="T18" fmla="*/ 4 w 24"/>
                <a:gd name="T19" fmla="*/ 16 h 16"/>
                <a:gd name="T20" fmla="*/ 10 w 24"/>
                <a:gd name="T21" fmla="*/ 16 h 16"/>
                <a:gd name="T22" fmla="*/ 15 w 24"/>
                <a:gd name="T23" fmla="*/ 12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4" h="16">
                  <a:moveTo>
                    <a:pt x="15" y="12"/>
                  </a:moveTo>
                  <a:cubicBezTo>
                    <a:pt x="19" y="12"/>
                    <a:pt x="20" y="11"/>
                    <a:pt x="24" y="10"/>
                  </a:cubicBezTo>
                  <a:cubicBezTo>
                    <a:pt x="24" y="9"/>
                    <a:pt x="24" y="8"/>
                    <a:pt x="24" y="7"/>
                  </a:cubicBezTo>
                  <a:cubicBezTo>
                    <a:pt x="24" y="5"/>
                    <a:pt x="24" y="4"/>
                    <a:pt x="23" y="2"/>
                  </a:cubicBezTo>
                  <a:cubicBezTo>
                    <a:pt x="21" y="1"/>
                    <a:pt x="20" y="1"/>
                    <a:pt x="18" y="0"/>
                  </a:cubicBezTo>
                  <a:cubicBezTo>
                    <a:pt x="16" y="0"/>
                    <a:pt x="14" y="0"/>
                    <a:pt x="12" y="0"/>
                  </a:cubicBezTo>
                  <a:cubicBezTo>
                    <a:pt x="10" y="1"/>
                    <a:pt x="8" y="1"/>
                    <a:pt x="6" y="1"/>
                  </a:cubicBezTo>
                  <a:cubicBezTo>
                    <a:pt x="4" y="2"/>
                    <a:pt x="3" y="2"/>
                    <a:pt x="0" y="2"/>
                  </a:cubicBezTo>
                  <a:cubicBezTo>
                    <a:pt x="1" y="7"/>
                    <a:pt x="1" y="9"/>
                    <a:pt x="1" y="14"/>
                  </a:cubicBezTo>
                  <a:cubicBezTo>
                    <a:pt x="2" y="15"/>
                    <a:pt x="3" y="15"/>
                    <a:pt x="4" y="16"/>
                  </a:cubicBezTo>
                  <a:cubicBezTo>
                    <a:pt x="6" y="16"/>
                    <a:pt x="8" y="16"/>
                    <a:pt x="10" y="16"/>
                  </a:cubicBezTo>
                  <a:cubicBezTo>
                    <a:pt x="12" y="15"/>
                    <a:pt x="13" y="14"/>
                    <a:pt x="15" y="12"/>
                  </a:cubicBezTo>
                  <a:close/>
                </a:path>
              </a:pathLst>
            </a:custGeom>
            <a:solidFill>
              <a:srgbClr val="E5F1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00" name="Freeform 95">
              <a:extLst>
                <a:ext uri="{FF2B5EF4-FFF2-40B4-BE49-F238E27FC236}">
                  <a16:creationId xmlns:a16="http://schemas.microsoft.com/office/drawing/2014/main" id="{234F6834-CB7B-41F9-9E0A-3AA689C27A0C}"/>
                </a:ext>
              </a:extLst>
            </p:cNvPr>
            <p:cNvSpPr>
              <a:spLocks/>
            </p:cNvSpPr>
            <p:nvPr/>
          </p:nvSpPr>
          <p:spPr bwMode="auto">
            <a:xfrm>
              <a:off x="1822" y="2222"/>
              <a:ext cx="173" cy="185"/>
            </a:xfrm>
            <a:custGeom>
              <a:avLst/>
              <a:gdLst>
                <a:gd name="T0" fmla="*/ 44 w 45"/>
                <a:gd name="T1" fmla="*/ 40 h 48"/>
                <a:gd name="T2" fmla="*/ 45 w 45"/>
                <a:gd name="T3" fmla="*/ 37 h 48"/>
                <a:gd name="T4" fmla="*/ 40 w 45"/>
                <a:gd name="T5" fmla="*/ 33 h 48"/>
                <a:gd name="T6" fmla="*/ 38 w 45"/>
                <a:gd name="T7" fmla="*/ 26 h 48"/>
                <a:gd name="T8" fmla="*/ 41 w 45"/>
                <a:gd name="T9" fmla="*/ 23 h 48"/>
                <a:gd name="T10" fmla="*/ 38 w 45"/>
                <a:gd name="T11" fmla="*/ 22 h 48"/>
                <a:gd name="T12" fmla="*/ 39 w 45"/>
                <a:gd name="T13" fmla="*/ 21 h 48"/>
                <a:gd name="T14" fmla="*/ 42 w 45"/>
                <a:gd name="T15" fmla="*/ 19 h 48"/>
                <a:gd name="T16" fmla="*/ 39 w 45"/>
                <a:gd name="T17" fmla="*/ 18 h 48"/>
                <a:gd name="T18" fmla="*/ 37 w 45"/>
                <a:gd name="T19" fmla="*/ 22 h 48"/>
                <a:gd name="T20" fmla="*/ 29 w 45"/>
                <a:gd name="T21" fmla="*/ 19 h 48"/>
                <a:gd name="T22" fmla="*/ 29 w 45"/>
                <a:gd name="T23" fmla="*/ 19 h 48"/>
                <a:gd name="T24" fmla="*/ 26 w 45"/>
                <a:gd name="T25" fmla="*/ 16 h 48"/>
                <a:gd name="T26" fmla="*/ 18 w 45"/>
                <a:gd name="T27" fmla="*/ 8 h 48"/>
                <a:gd name="T28" fmla="*/ 18 w 45"/>
                <a:gd name="T29" fmla="*/ 7 h 48"/>
                <a:gd name="T30" fmla="*/ 20 w 45"/>
                <a:gd name="T31" fmla="*/ 4 h 48"/>
                <a:gd name="T32" fmla="*/ 14 w 45"/>
                <a:gd name="T33" fmla="*/ 0 h 48"/>
                <a:gd name="T34" fmla="*/ 7 w 45"/>
                <a:gd name="T35" fmla="*/ 0 h 48"/>
                <a:gd name="T36" fmla="*/ 4 w 45"/>
                <a:gd name="T37" fmla="*/ 2 h 48"/>
                <a:gd name="T38" fmla="*/ 4 w 45"/>
                <a:gd name="T39" fmla="*/ 2 h 48"/>
                <a:gd name="T40" fmla="*/ 0 w 45"/>
                <a:gd name="T41" fmla="*/ 3 h 48"/>
                <a:gd name="T42" fmla="*/ 1 w 45"/>
                <a:gd name="T43" fmla="*/ 5 h 48"/>
                <a:gd name="T44" fmla="*/ 2 w 45"/>
                <a:gd name="T45" fmla="*/ 8 h 48"/>
                <a:gd name="T46" fmla="*/ 7 w 45"/>
                <a:gd name="T47" fmla="*/ 10 h 48"/>
                <a:gd name="T48" fmla="*/ 7 w 45"/>
                <a:gd name="T49" fmla="*/ 11 h 48"/>
                <a:gd name="T50" fmla="*/ 6 w 45"/>
                <a:gd name="T51" fmla="*/ 15 h 48"/>
                <a:gd name="T52" fmla="*/ 5 w 45"/>
                <a:gd name="T53" fmla="*/ 20 h 48"/>
                <a:gd name="T54" fmla="*/ 9 w 45"/>
                <a:gd name="T55" fmla="*/ 26 h 48"/>
                <a:gd name="T56" fmla="*/ 8 w 45"/>
                <a:gd name="T57" fmla="*/ 26 h 48"/>
                <a:gd name="T58" fmla="*/ 6 w 45"/>
                <a:gd name="T59" fmla="*/ 28 h 48"/>
                <a:gd name="T60" fmla="*/ 8 w 45"/>
                <a:gd name="T61" fmla="*/ 31 h 48"/>
                <a:gd name="T62" fmla="*/ 7 w 45"/>
                <a:gd name="T63" fmla="*/ 32 h 48"/>
                <a:gd name="T64" fmla="*/ 6 w 45"/>
                <a:gd name="T65" fmla="*/ 32 h 48"/>
                <a:gd name="T66" fmla="*/ 4 w 45"/>
                <a:gd name="T67" fmla="*/ 33 h 48"/>
                <a:gd name="T68" fmla="*/ 13 w 45"/>
                <a:gd name="T69" fmla="*/ 43 h 48"/>
                <a:gd name="T70" fmla="*/ 19 w 45"/>
                <a:gd name="T71" fmla="*/ 38 h 48"/>
                <a:gd name="T72" fmla="*/ 22 w 45"/>
                <a:gd name="T73" fmla="*/ 32 h 48"/>
                <a:gd name="T74" fmla="*/ 32 w 45"/>
                <a:gd name="T75" fmla="*/ 42 h 48"/>
                <a:gd name="T76" fmla="*/ 32 w 45"/>
                <a:gd name="T77" fmla="*/ 48 h 48"/>
                <a:gd name="T78" fmla="*/ 34 w 45"/>
                <a:gd name="T79" fmla="*/ 48 h 48"/>
                <a:gd name="T80" fmla="*/ 40 w 45"/>
                <a:gd name="T81" fmla="*/ 48 h 48"/>
                <a:gd name="T82" fmla="*/ 41 w 45"/>
                <a:gd name="T83" fmla="*/ 46 h 48"/>
                <a:gd name="T84" fmla="*/ 40 w 45"/>
                <a:gd name="T85" fmla="*/ 41 h 48"/>
                <a:gd name="T86" fmla="*/ 41 w 45"/>
                <a:gd name="T87" fmla="*/ 41 h 48"/>
                <a:gd name="T88" fmla="*/ 44 w 45"/>
                <a:gd name="T89" fmla="*/ 40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45" h="48">
                  <a:moveTo>
                    <a:pt x="44" y="40"/>
                  </a:moveTo>
                  <a:cubicBezTo>
                    <a:pt x="44" y="38"/>
                    <a:pt x="45" y="38"/>
                    <a:pt x="45" y="37"/>
                  </a:cubicBezTo>
                  <a:cubicBezTo>
                    <a:pt x="43" y="35"/>
                    <a:pt x="42" y="35"/>
                    <a:pt x="40" y="33"/>
                  </a:cubicBezTo>
                  <a:cubicBezTo>
                    <a:pt x="39" y="31"/>
                    <a:pt x="39" y="29"/>
                    <a:pt x="38" y="26"/>
                  </a:cubicBezTo>
                  <a:cubicBezTo>
                    <a:pt x="39" y="25"/>
                    <a:pt x="40" y="25"/>
                    <a:pt x="41" y="23"/>
                  </a:cubicBezTo>
                  <a:cubicBezTo>
                    <a:pt x="40" y="23"/>
                    <a:pt x="39" y="22"/>
                    <a:pt x="38" y="22"/>
                  </a:cubicBezTo>
                  <a:cubicBezTo>
                    <a:pt x="38" y="21"/>
                    <a:pt x="39" y="21"/>
                    <a:pt x="39" y="21"/>
                  </a:cubicBezTo>
                  <a:cubicBezTo>
                    <a:pt x="40" y="20"/>
                    <a:pt x="41" y="20"/>
                    <a:pt x="42" y="19"/>
                  </a:cubicBezTo>
                  <a:cubicBezTo>
                    <a:pt x="41" y="19"/>
                    <a:pt x="40" y="18"/>
                    <a:pt x="39" y="18"/>
                  </a:cubicBezTo>
                  <a:cubicBezTo>
                    <a:pt x="38" y="19"/>
                    <a:pt x="38" y="20"/>
                    <a:pt x="37" y="22"/>
                  </a:cubicBezTo>
                  <a:cubicBezTo>
                    <a:pt x="34" y="21"/>
                    <a:pt x="32" y="20"/>
                    <a:pt x="29" y="19"/>
                  </a:cubicBezTo>
                  <a:cubicBezTo>
                    <a:pt x="29" y="19"/>
                    <a:pt x="29" y="19"/>
                    <a:pt x="29" y="19"/>
                  </a:cubicBezTo>
                  <a:cubicBezTo>
                    <a:pt x="28" y="18"/>
                    <a:pt x="27" y="17"/>
                    <a:pt x="26" y="16"/>
                  </a:cubicBezTo>
                  <a:cubicBezTo>
                    <a:pt x="23" y="13"/>
                    <a:pt x="21" y="11"/>
                    <a:pt x="18" y="8"/>
                  </a:cubicBezTo>
                  <a:cubicBezTo>
                    <a:pt x="18" y="8"/>
                    <a:pt x="18" y="7"/>
                    <a:pt x="18" y="7"/>
                  </a:cubicBezTo>
                  <a:cubicBezTo>
                    <a:pt x="19" y="6"/>
                    <a:pt x="19" y="5"/>
                    <a:pt x="20" y="4"/>
                  </a:cubicBezTo>
                  <a:cubicBezTo>
                    <a:pt x="17" y="2"/>
                    <a:pt x="16" y="2"/>
                    <a:pt x="14" y="0"/>
                  </a:cubicBezTo>
                  <a:cubicBezTo>
                    <a:pt x="11" y="0"/>
                    <a:pt x="10" y="0"/>
                    <a:pt x="7" y="0"/>
                  </a:cubicBezTo>
                  <a:cubicBezTo>
                    <a:pt x="6" y="1"/>
                    <a:pt x="5" y="1"/>
                    <a:pt x="4" y="2"/>
                  </a:cubicBezTo>
                  <a:cubicBezTo>
                    <a:pt x="4" y="2"/>
                    <a:pt x="4" y="2"/>
                    <a:pt x="4" y="2"/>
                  </a:cubicBezTo>
                  <a:cubicBezTo>
                    <a:pt x="2" y="2"/>
                    <a:pt x="1" y="2"/>
                    <a:pt x="0" y="3"/>
                  </a:cubicBezTo>
                  <a:cubicBezTo>
                    <a:pt x="0" y="4"/>
                    <a:pt x="0" y="4"/>
                    <a:pt x="1" y="5"/>
                  </a:cubicBezTo>
                  <a:cubicBezTo>
                    <a:pt x="1" y="6"/>
                    <a:pt x="1" y="7"/>
                    <a:pt x="2" y="8"/>
                  </a:cubicBezTo>
                  <a:cubicBezTo>
                    <a:pt x="4" y="9"/>
                    <a:pt x="5" y="9"/>
                    <a:pt x="7" y="10"/>
                  </a:cubicBezTo>
                  <a:cubicBezTo>
                    <a:pt x="7" y="10"/>
                    <a:pt x="7" y="11"/>
                    <a:pt x="7" y="11"/>
                  </a:cubicBezTo>
                  <a:cubicBezTo>
                    <a:pt x="6" y="13"/>
                    <a:pt x="6" y="14"/>
                    <a:pt x="6" y="15"/>
                  </a:cubicBezTo>
                  <a:cubicBezTo>
                    <a:pt x="5" y="17"/>
                    <a:pt x="5" y="18"/>
                    <a:pt x="5" y="20"/>
                  </a:cubicBezTo>
                  <a:cubicBezTo>
                    <a:pt x="6" y="22"/>
                    <a:pt x="7" y="24"/>
                    <a:pt x="9" y="26"/>
                  </a:cubicBezTo>
                  <a:cubicBezTo>
                    <a:pt x="8" y="26"/>
                    <a:pt x="8" y="26"/>
                    <a:pt x="8" y="26"/>
                  </a:cubicBezTo>
                  <a:cubicBezTo>
                    <a:pt x="7" y="27"/>
                    <a:pt x="7" y="27"/>
                    <a:pt x="6" y="28"/>
                  </a:cubicBezTo>
                  <a:cubicBezTo>
                    <a:pt x="7" y="29"/>
                    <a:pt x="7" y="30"/>
                    <a:pt x="8" y="31"/>
                  </a:cubicBezTo>
                  <a:cubicBezTo>
                    <a:pt x="8" y="31"/>
                    <a:pt x="7" y="31"/>
                    <a:pt x="7" y="32"/>
                  </a:cubicBezTo>
                  <a:cubicBezTo>
                    <a:pt x="7" y="32"/>
                    <a:pt x="6" y="32"/>
                    <a:pt x="6" y="32"/>
                  </a:cubicBezTo>
                  <a:cubicBezTo>
                    <a:pt x="6" y="32"/>
                    <a:pt x="5" y="33"/>
                    <a:pt x="4" y="33"/>
                  </a:cubicBezTo>
                  <a:cubicBezTo>
                    <a:pt x="13" y="43"/>
                    <a:pt x="13" y="43"/>
                    <a:pt x="13" y="43"/>
                  </a:cubicBezTo>
                  <a:cubicBezTo>
                    <a:pt x="19" y="38"/>
                    <a:pt x="19" y="38"/>
                    <a:pt x="19" y="38"/>
                  </a:cubicBezTo>
                  <a:cubicBezTo>
                    <a:pt x="22" y="32"/>
                    <a:pt x="22" y="32"/>
                    <a:pt x="22" y="32"/>
                  </a:cubicBezTo>
                  <a:cubicBezTo>
                    <a:pt x="32" y="42"/>
                    <a:pt x="32" y="42"/>
                    <a:pt x="32" y="42"/>
                  </a:cubicBezTo>
                  <a:cubicBezTo>
                    <a:pt x="32" y="48"/>
                    <a:pt x="32" y="48"/>
                    <a:pt x="32" y="48"/>
                  </a:cubicBezTo>
                  <a:cubicBezTo>
                    <a:pt x="33" y="48"/>
                    <a:pt x="33" y="48"/>
                    <a:pt x="34" y="48"/>
                  </a:cubicBezTo>
                  <a:cubicBezTo>
                    <a:pt x="36" y="48"/>
                    <a:pt x="37" y="48"/>
                    <a:pt x="40" y="48"/>
                  </a:cubicBezTo>
                  <a:cubicBezTo>
                    <a:pt x="40" y="47"/>
                    <a:pt x="41" y="47"/>
                    <a:pt x="41" y="46"/>
                  </a:cubicBezTo>
                  <a:cubicBezTo>
                    <a:pt x="41" y="44"/>
                    <a:pt x="41" y="43"/>
                    <a:pt x="40" y="41"/>
                  </a:cubicBezTo>
                  <a:cubicBezTo>
                    <a:pt x="40" y="41"/>
                    <a:pt x="41" y="41"/>
                    <a:pt x="41" y="41"/>
                  </a:cubicBezTo>
                  <a:cubicBezTo>
                    <a:pt x="42" y="40"/>
                    <a:pt x="43" y="40"/>
                    <a:pt x="44" y="40"/>
                  </a:cubicBezTo>
                  <a:close/>
                </a:path>
              </a:pathLst>
            </a:custGeom>
            <a:solidFill>
              <a:srgbClr val="A3CF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01" name="Freeform 96">
              <a:extLst>
                <a:ext uri="{FF2B5EF4-FFF2-40B4-BE49-F238E27FC236}">
                  <a16:creationId xmlns:a16="http://schemas.microsoft.com/office/drawing/2014/main" id="{BA22C953-4CF1-40EC-A415-164461E66712}"/>
                </a:ext>
              </a:extLst>
            </p:cNvPr>
            <p:cNvSpPr>
              <a:spLocks/>
            </p:cNvSpPr>
            <p:nvPr/>
          </p:nvSpPr>
          <p:spPr bwMode="auto">
            <a:xfrm>
              <a:off x="1814" y="2357"/>
              <a:ext cx="46" cy="58"/>
            </a:xfrm>
            <a:custGeom>
              <a:avLst/>
              <a:gdLst>
                <a:gd name="T0" fmla="*/ 5 w 12"/>
                <a:gd name="T1" fmla="*/ 0 h 15"/>
                <a:gd name="T2" fmla="*/ 5 w 12"/>
                <a:gd name="T3" fmla="*/ 1 h 15"/>
                <a:gd name="T4" fmla="*/ 4 w 12"/>
                <a:gd name="T5" fmla="*/ 2 h 15"/>
                <a:gd name="T6" fmla="*/ 1 w 12"/>
                <a:gd name="T7" fmla="*/ 3 h 15"/>
                <a:gd name="T8" fmla="*/ 0 w 12"/>
                <a:gd name="T9" fmla="*/ 6 h 15"/>
                <a:gd name="T10" fmla="*/ 0 w 12"/>
                <a:gd name="T11" fmla="*/ 10 h 15"/>
                <a:gd name="T12" fmla="*/ 0 w 12"/>
                <a:gd name="T13" fmla="*/ 10 h 15"/>
                <a:gd name="T14" fmla="*/ 5 w 12"/>
                <a:gd name="T15" fmla="*/ 15 h 15"/>
                <a:gd name="T16" fmla="*/ 8 w 12"/>
                <a:gd name="T17" fmla="*/ 12 h 15"/>
                <a:gd name="T18" fmla="*/ 12 w 12"/>
                <a:gd name="T19" fmla="*/ 9 h 15"/>
                <a:gd name="T20" fmla="*/ 5 w 12"/>
                <a:gd name="T21" fmla="*/ 0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2" h="15">
                  <a:moveTo>
                    <a:pt x="5" y="0"/>
                  </a:moveTo>
                  <a:cubicBezTo>
                    <a:pt x="5" y="0"/>
                    <a:pt x="5" y="1"/>
                    <a:pt x="5" y="1"/>
                  </a:cubicBezTo>
                  <a:cubicBezTo>
                    <a:pt x="5" y="1"/>
                    <a:pt x="4" y="1"/>
                    <a:pt x="4" y="2"/>
                  </a:cubicBezTo>
                  <a:cubicBezTo>
                    <a:pt x="3" y="2"/>
                    <a:pt x="2" y="2"/>
                    <a:pt x="1" y="3"/>
                  </a:cubicBezTo>
                  <a:cubicBezTo>
                    <a:pt x="1" y="4"/>
                    <a:pt x="0" y="5"/>
                    <a:pt x="0" y="6"/>
                  </a:cubicBezTo>
                  <a:cubicBezTo>
                    <a:pt x="0" y="7"/>
                    <a:pt x="0" y="8"/>
                    <a:pt x="0" y="10"/>
                  </a:cubicBezTo>
                  <a:cubicBezTo>
                    <a:pt x="0" y="10"/>
                    <a:pt x="0" y="10"/>
                    <a:pt x="0" y="10"/>
                  </a:cubicBezTo>
                  <a:cubicBezTo>
                    <a:pt x="2" y="12"/>
                    <a:pt x="3" y="13"/>
                    <a:pt x="5" y="15"/>
                  </a:cubicBezTo>
                  <a:cubicBezTo>
                    <a:pt x="6" y="14"/>
                    <a:pt x="7" y="13"/>
                    <a:pt x="8" y="12"/>
                  </a:cubicBezTo>
                  <a:cubicBezTo>
                    <a:pt x="9" y="11"/>
                    <a:pt x="11" y="10"/>
                    <a:pt x="12" y="9"/>
                  </a:cubicBezTo>
                  <a:lnTo>
                    <a:pt x="5" y="0"/>
                  </a:lnTo>
                  <a:close/>
                </a:path>
              </a:pathLst>
            </a:custGeom>
            <a:solidFill>
              <a:srgbClr val="B9D98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02" name="Freeform 97">
              <a:extLst>
                <a:ext uri="{FF2B5EF4-FFF2-40B4-BE49-F238E27FC236}">
                  <a16:creationId xmlns:a16="http://schemas.microsoft.com/office/drawing/2014/main" id="{7AC016A6-559F-4612-A60B-3E99F72B79BF}"/>
                </a:ext>
              </a:extLst>
            </p:cNvPr>
            <p:cNvSpPr>
              <a:spLocks/>
            </p:cNvSpPr>
            <p:nvPr/>
          </p:nvSpPr>
          <p:spPr bwMode="auto">
            <a:xfrm>
              <a:off x="1883" y="2361"/>
              <a:ext cx="54" cy="54"/>
            </a:xfrm>
            <a:custGeom>
              <a:avLst/>
              <a:gdLst>
                <a:gd name="T0" fmla="*/ 14 w 14"/>
                <a:gd name="T1" fmla="*/ 7 h 14"/>
                <a:gd name="T2" fmla="*/ 7 w 14"/>
                <a:gd name="T3" fmla="*/ 0 h 14"/>
                <a:gd name="T4" fmla="*/ 5 w 14"/>
                <a:gd name="T5" fmla="*/ 4 h 14"/>
                <a:gd name="T6" fmla="*/ 0 w 14"/>
                <a:gd name="T7" fmla="*/ 8 h 14"/>
                <a:gd name="T8" fmla="*/ 2 w 14"/>
                <a:gd name="T9" fmla="*/ 12 h 14"/>
                <a:gd name="T10" fmla="*/ 5 w 14"/>
                <a:gd name="T11" fmla="*/ 14 h 14"/>
                <a:gd name="T12" fmla="*/ 12 w 14"/>
                <a:gd name="T13" fmla="*/ 13 h 14"/>
                <a:gd name="T14" fmla="*/ 14 w 14"/>
                <a:gd name="T15" fmla="*/ 13 h 14"/>
                <a:gd name="T16" fmla="*/ 14 w 14"/>
                <a:gd name="T17" fmla="*/ 7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 h="14">
                  <a:moveTo>
                    <a:pt x="14" y="7"/>
                  </a:moveTo>
                  <a:cubicBezTo>
                    <a:pt x="7" y="0"/>
                    <a:pt x="7" y="0"/>
                    <a:pt x="7" y="0"/>
                  </a:cubicBezTo>
                  <a:cubicBezTo>
                    <a:pt x="5" y="4"/>
                    <a:pt x="5" y="4"/>
                    <a:pt x="5" y="4"/>
                  </a:cubicBezTo>
                  <a:cubicBezTo>
                    <a:pt x="0" y="8"/>
                    <a:pt x="0" y="8"/>
                    <a:pt x="0" y="8"/>
                  </a:cubicBezTo>
                  <a:cubicBezTo>
                    <a:pt x="1" y="9"/>
                    <a:pt x="2" y="10"/>
                    <a:pt x="2" y="12"/>
                  </a:cubicBezTo>
                  <a:cubicBezTo>
                    <a:pt x="4" y="13"/>
                    <a:pt x="4" y="13"/>
                    <a:pt x="5" y="14"/>
                  </a:cubicBezTo>
                  <a:cubicBezTo>
                    <a:pt x="8" y="14"/>
                    <a:pt x="9" y="14"/>
                    <a:pt x="12" y="13"/>
                  </a:cubicBezTo>
                  <a:cubicBezTo>
                    <a:pt x="12" y="13"/>
                    <a:pt x="13" y="13"/>
                    <a:pt x="14" y="13"/>
                  </a:cubicBezTo>
                  <a:lnTo>
                    <a:pt x="14" y="7"/>
                  </a:lnTo>
                  <a:close/>
                </a:path>
              </a:pathLst>
            </a:custGeom>
            <a:solidFill>
              <a:srgbClr val="C4DF9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06" name="Freeform 101">
              <a:extLst>
                <a:ext uri="{FF2B5EF4-FFF2-40B4-BE49-F238E27FC236}">
                  <a16:creationId xmlns:a16="http://schemas.microsoft.com/office/drawing/2014/main" id="{E248F96C-517A-4EB4-8EB1-299479EDEAA6}"/>
                </a:ext>
              </a:extLst>
            </p:cNvPr>
            <p:cNvSpPr>
              <a:spLocks/>
            </p:cNvSpPr>
            <p:nvPr/>
          </p:nvSpPr>
          <p:spPr bwMode="auto">
            <a:xfrm>
              <a:off x="143" y="5232"/>
              <a:ext cx="92" cy="62"/>
            </a:xfrm>
            <a:custGeom>
              <a:avLst/>
              <a:gdLst>
                <a:gd name="T0" fmla="*/ 15 w 24"/>
                <a:gd name="T1" fmla="*/ 12 h 16"/>
                <a:gd name="T2" fmla="*/ 23 w 24"/>
                <a:gd name="T3" fmla="*/ 10 h 16"/>
                <a:gd name="T4" fmla="*/ 24 w 24"/>
                <a:gd name="T5" fmla="*/ 7 h 16"/>
                <a:gd name="T6" fmla="*/ 23 w 24"/>
                <a:gd name="T7" fmla="*/ 2 h 16"/>
                <a:gd name="T8" fmla="*/ 18 w 24"/>
                <a:gd name="T9" fmla="*/ 0 h 16"/>
                <a:gd name="T10" fmla="*/ 12 w 24"/>
                <a:gd name="T11" fmla="*/ 0 h 16"/>
                <a:gd name="T12" fmla="*/ 6 w 24"/>
                <a:gd name="T13" fmla="*/ 1 h 16"/>
                <a:gd name="T14" fmla="*/ 0 w 24"/>
                <a:gd name="T15" fmla="*/ 2 h 16"/>
                <a:gd name="T16" fmla="*/ 1 w 24"/>
                <a:gd name="T17" fmla="*/ 14 h 16"/>
                <a:gd name="T18" fmla="*/ 4 w 24"/>
                <a:gd name="T19" fmla="*/ 16 h 16"/>
                <a:gd name="T20" fmla="*/ 10 w 24"/>
                <a:gd name="T21" fmla="*/ 16 h 16"/>
                <a:gd name="T22" fmla="*/ 15 w 24"/>
                <a:gd name="T23" fmla="*/ 12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4" h="16">
                  <a:moveTo>
                    <a:pt x="15" y="12"/>
                  </a:moveTo>
                  <a:cubicBezTo>
                    <a:pt x="18" y="12"/>
                    <a:pt x="20" y="11"/>
                    <a:pt x="23" y="10"/>
                  </a:cubicBezTo>
                  <a:cubicBezTo>
                    <a:pt x="24" y="9"/>
                    <a:pt x="24" y="8"/>
                    <a:pt x="24" y="7"/>
                  </a:cubicBezTo>
                  <a:cubicBezTo>
                    <a:pt x="23" y="5"/>
                    <a:pt x="23" y="4"/>
                    <a:pt x="23" y="2"/>
                  </a:cubicBezTo>
                  <a:cubicBezTo>
                    <a:pt x="21" y="1"/>
                    <a:pt x="20" y="1"/>
                    <a:pt x="18" y="0"/>
                  </a:cubicBezTo>
                  <a:cubicBezTo>
                    <a:pt x="15" y="0"/>
                    <a:pt x="14" y="0"/>
                    <a:pt x="12" y="0"/>
                  </a:cubicBezTo>
                  <a:cubicBezTo>
                    <a:pt x="9" y="1"/>
                    <a:pt x="8" y="1"/>
                    <a:pt x="6" y="1"/>
                  </a:cubicBezTo>
                  <a:cubicBezTo>
                    <a:pt x="3" y="2"/>
                    <a:pt x="2" y="2"/>
                    <a:pt x="0" y="2"/>
                  </a:cubicBezTo>
                  <a:cubicBezTo>
                    <a:pt x="0" y="7"/>
                    <a:pt x="1" y="9"/>
                    <a:pt x="1" y="14"/>
                  </a:cubicBezTo>
                  <a:cubicBezTo>
                    <a:pt x="2" y="15"/>
                    <a:pt x="3" y="15"/>
                    <a:pt x="4" y="16"/>
                  </a:cubicBezTo>
                  <a:cubicBezTo>
                    <a:pt x="6" y="16"/>
                    <a:pt x="8" y="16"/>
                    <a:pt x="10" y="16"/>
                  </a:cubicBezTo>
                  <a:cubicBezTo>
                    <a:pt x="12" y="15"/>
                    <a:pt x="13" y="14"/>
                    <a:pt x="15" y="12"/>
                  </a:cubicBezTo>
                  <a:close/>
                </a:path>
              </a:pathLst>
            </a:custGeom>
            <a:solidFill>
              <a:srgbClr val="E5F1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09" name="Freeform 104">
              <a:extLst>
                <a:ext uri="{FF2B5EF4-FFF2-40B4-BE49-F238E27FC236}">
                  <a16:creationId xmlns:a16="http://schemas.microsoft.com/office/drawing/2014/main" id="{75B35261-7909-4C6F-9A16-1CA16C86BA87}"/>
                </a:ext>
              </a:extLst>
            </p:cNvPr>
            <p:cNvSpPr>
              <a:spLocks/>
            </p:cNvSpPr>
            <p:nvPr/>
          </p:nvSpPr>
          <p:spPr bwMode="auto">
            <a:xfrm>
              <a:off x="119" y="5178"/>
              <a:ext cx="55" cy="54"/>
            </a:xfrm>
            <a:custGeom>
              <a:avLst/>
              <a:gdLst>
                <a:gd name="T0" fmla="*/ 14 w 14"/>
                <a:gd name="T1" fmla="*/ 7 h 14"/>
                <a:gd name="T2" fmla="*/ 7 w 14"/>
                <a:gd name="T3" fmla="*/ 0 h 14"/>
                <a:gd name="T4" fmla="*/ 5 w 14"/>
                <a:gd name="T5" fmla="*/ 4 h 14"/>
                <a:gd name="T6" fmla="*/ 0 w 14"/>
                <a:gd name="T7" fmla="*/ 8 h 14"/>
                <a:gd name="T8" fmla="*/ 2 w 14"/>
                <a:gd name="T9" fmla="*/ 12 h 14"/>
                <a:gd name="T10" fmla="*/ 5 w 14"/>
                <a:gd name="T11" fmla="*/ 14 h 14"/>
                <a:gd name="T12" fmla="*/ 11 w 14"/>
                <a:gd name="T13" fmla="*/ 13 h 14"/>
                <a:gd name="T14" fmla="*/ 14 w 14"/>
                <a:gd name="T15" fmla="*/ 13 h 14"/>
                <a:gd name="T16" fmla="*/ 14 w 14"/>
                <a:gd name="T17" fmla="*/ 7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 h="14">
                  <a:moveTo>
                    <a:pt x="14" y="7"/>
                  </a:moveTo>
                  <a:cubicBezTo>
                    <a:pt x="7" y="0"/>
                    <a:pt x="7" y="0"/>
                    <a:pt x="7" y="0"/>
                  </a:cubicBezTo>
                  <a:cubicBezTo>
                    <a:pt x="5" y="4"/>
                    <a:pt x="5" y="4"/>
                    <a:pt x="5" y="4"/>
                  </a:cubicBezTo>
                  <a:cubicBezTo>
                    <a:pt x="0" y="8"/>
                    <a:pt x="0" y="8"/>
                    <a:pt x="0" y="8"/>
                  </a:cubicBezTo>
                  <a:cubicBezTo>
                    <a:pt x="1" y="9"/>
                    <a:pt x="1" y="10"/>
                    <a:pt x="2" y="12"/>
                  </a:cubicBezTo>
                  <a:cubicBezTo>
                    <a:pt x="3" y="13"/>
                    <a:pt x="4" y="13"/>
                    <a:pt x="5" y="14"/>
                  </a:cubicBezTo>
                  <a:cubicBezTo>
                    <a:pt x="8" y="14"/>
                    <a:pt x="9" y="13"/>
                    <a:pt x="11" y="13"/>
                  </a:cubicBezTo>
                  <a:cubicBezTo>
                    <a:pt x="12" y="13"/>
                    <a:pt x="13" y="13"/>
                    <a:pt x="14" y="13"/>
                  </a:cubicBezTo>
                  <a:lnTo>
                    <a:pt x="14" y="7"/>
                  </a:lnTo>
                  <a:close/>
                </a:path>
              </a:pathLst>
            </a:custGeom>
            <a:solidFill>
              <a:srgbClr val="C4DF9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10" name="Freeform 105">
              <a:extLst>
                <a:ext uri="{FF2B5EF4-FFF2-40B4-BE49-F238E27FC236}">
                  <a16:creationId xmlns:a16="http://schemas.microsoft.com/office/drawing/2014/main" id="{D38C2760-63C5-409A-BAB4-E4E61E7B0411}"/>
                </a:ext>
              </a:extLst>
            </p:cNvPr>
            <p:cNvSpPr>
              <a:spLocks/>
            </p:cNvSpPr>
            <p:nvPr/>
          </p:nvSpPr>
          <p:spPr bwMode="auto">
            <a:xfrm>
              <a:off x="1358" y="2457"/>
              <a:ext cx="74" cy="132"/>
            </a:xfrm>
            <a:custGeom>
              <a:avLst/>
              <a:gdLst>
                <a:gd name="T0" fmla="*/ 4 w 19"/>
                <a:gd name="T1" fmla="*/ 28 h 34"/>
                <a:gd name="T2" fmla="*/ 9 w 19"/>
                <a:gd name="T3" fmla="*/ 31 h 34"/>
                <a:gd name="T4" fmla="*/ 13 w 19"/>
                <a:gd name="T5" fmla="*/ 25 h 34"/>
                <a:gd name="T6" fmla="*/ 16 w 19"/>
                <a:gd name="T7" fmla="*/ 28 h 34"/>
                <a:gd name="T8" fmla="*/ 19 w 19"/>
                <a:gd name="T9" fmla="*/ 22 h 34"/>
                <a:gd name="T10" fmla="*/ 19 w 19"/>
                <a:gd name="T11" fmla="*/ 13 h 34"/>
                <a:gd name="T12" fmla="*/ 19 w 19"/>
                <a:gd name="T13" fmla="*/ 7 h 34"/>
                <a:gd name="T14" fmla="*/ 18 w 19"/>
                <a:gd name="T15" fmla="*/ 5 h 34"/>
                <a:gd name="T16" fmla="*/ 13 w 19"/>
                <a:gd name="T17" fmla="*/ 2 h 34"/>
                <a:gd name="T18" fmla="*/ 8 w 19"/>
                <a:gd name="T19" fmla="*/ 6 h 34"/>
                <a:gd name="T20" fmla="*/ 3 w 19"/>
                <a:gd name="T21" fmla="*/ 5 h 34"/>
                <a:gd name="T22" fmla="*/ 1 w 19"/>
                <a:gd name="T23" fmla="*/ 9 h 34"/>
                <a:gd name="T24" fmla="*/ 5 w 19"/>
                <a:gd name="T25" fmla="*/ 17 h 34"/>
                <a:gd name="T26" fmla="*/ 4 w 19"/>
                <a:gd name="T27" fmla="*/ 28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9" h="34">
                  <a:moveTo>
                    <a:pt x="4" y="28"/>
                  </a:moveTo>
                  <a:cubicBezTo>
                    <a:pt x="5" y="30"/>
                    <a:pt x="9" y="34"/>
                    <a:pt x="9" y="31"/>
                  </a:cubicBezTo>
                  <a:cubicBezTo>
                    <a:pt x="10" y="29"/>
                    <a:pt x="11" y="24"/>
                    <a:pt x="13" y="25"/>
                  </a:cubicBezTo>
                  <a:cubicBezTo>
                    <a:pt x="15" y="27"/>
                    <a:pt x="15" y="28"/>
                    <a:pt x="16" y="28"/>
                  </a:cubicBezTo>
                  <a:cubicBezTo>
                    <a:pt x="17" y="28"/>
                    <a:pt x="18" y="25"/>
                    <a:pt x="19" y="22"/>
                  </a:cubicBezTo>
                  <a:cubicBezTo>
                    <a:pt x="19" y="19"/>
                    <a:pt x="19" y="15"/>
                    <a:pt x="19" y="13"/>
                  </a:cubicBezTo>
                  <a:cubicBezTo>
                    <a:pt x="19" y="11"/>
                    <a:pt x="19" y="7"/>
                    <a:pt x="19" y="7"/>
                  </a:cubicBezTo>
                  <a:cubicBezTo>
                    <a:pt x="19" y="6"/>
                    <a:pt x="19" y="6"/>
                    <a:pt x="18" y="5"/>
                  </a:cubicBezTo>
                  <a:cubicBezTo>
                    <a:pt x="17" y="3"/>
                    <a:pt x="16" y="0"/>
                    <a:pt x="13" y="2"/>
                  </a:cubicBezTo>
                  <a:cubicBezTo>
                    <a:pt x="10" y="3"/>
                    <a:pt x="9" y="5"/>
                    <a:pt x="8" y="6"/>
                  </a:cubicBezTo>
                  <a:cubicBezTo>
                    <a:pt x="7" y="6"/>
                    <a:pt x="4" y="5"/>
                    <a:pt x="3" y="5"/>
                  </a:cubicBezTo>
                  <a:cubicBezTo>
                    <a:pt x="2" y="5"/>
                    <a:pt x="0" y="7"/>
                    <a:pt x="1" y="9"/>
                  </a:cubicBezTo>
                  <a:cubicBezTo>
                    <a:pt x="3" y="12"/>
                    <a:pt x="6" y="12"/>
                    <a:pt x="5" y="17"/>
                  </a:cubicBezTo>
                  <a:cubicBezTo>
                    <a:pt x="5" y="22"/>
                    <a:pt x="2" y="27"/>
                    <a:pt x="4" y="28"/>
                  </a:cubicBezTo>
                  <a:close/>
                </a:path>
              </a:pathLst>
            </a:custGeom>
            <a:solidFill>
              <a:srgbClr val="A7B3B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11" name="Freeform 106">
              <a:extLst>
                <a:ext uri="{FF2B5EF4-FFF2-40B4-BE49-F238E27FC236}">
                  <a16:creationId xmlns:a16="http://schemas.microsoft.com/office/drawing/2014/main" id="{CD18E6F0-0F60-432F-85D1-DB0207614EB4}"/>
                </a:ext>
              </a:extLst>
            </p:cNvPr>
            <p:cNvSpPr>
              <a:spLocks/>
            </p:cNvSpPr>
            <p:nvPr/>
          </p:nvSpPr>
          <p:spPr bwMode="auto">
            <a:xfrm>
              <a:off x="1548" y="2604"/>
              <a:ext cx="142" cy="81"/>
            </a:xfrm>
            <a:custGeom>
              <a:avLst/>
              <a:gdLst>
                <a:gd name="T0" fmla="*/ 28 w 37"/>
                <a:gd name="T1" fmla="*/ 2 h 21"/>
                <a:gd name="T2" fmla="*/ 22 w 37"/>
                <a:gd name="T3" fmla="*/ 5 h 21"/>
                <a:gd name="T4" fmla="*/ 14 w 37"/>
                <a:gd name="T5" fmla="*/ 4 h 21"/>
                <a:gd name="T6" fmla="*/ 9 w 37"/>
                <a:gd name="T7" fmla="*/ 2 h 21"/>
                <a:gd name="T8" fmla="*/ 7 w 37"/>
                <a:gd name="T9" fmla="*/ 4 h 21"/>
                <a:gd name="T10" fmla="*/ 5 w 37"/>
                <a:gd name="T11" fmla="*/ 2 h 21"/>
                <a:gd name="T12" fmla="*/ 3 w 37"/>
                <a:gd name="T13" fmla="*/ 9 h 21"/>
                <a:gd name="T14" fmla="*/ 14 w 37"/>
                <a:gd name="T15" fmla="*/ 14 h 21"/>
                <a:gd name="T16" fmla="*/ 22 w 37"/>
                <a:gd name="T17" fmla="*/ 16 h 21"/>
                <a:gd name="T18" fmla="*/ 28 w 37"/>
                <a:gd name="T19" fmla="*/ 21 h 21"/>
                <a:gd name="T20" fmla="*/ 34 w 37"/>
                <a:gd name="T21" fmla="*/ 19 h 21"/>
                <a:gd name="T22" fmla="*/ 34 w 37"/>
                <a:gd name="T23" fmla="*/ 10 h 21"/>
                <a:gd name="T24" fmla="*/ 35 w 37"/>
                <a:gd name="T25" fmla="*/ 4 h 21"/>
                <a:gd name="T26" fmla="*/ 37 w 37"/>
                <a:gd name="T27" fmla="*/ 3 h 21"/>
                <a:gd name="T28" fmla="*/ 34 w 37"/>
                <a:gd name="T29" fmla="*/ 2 h 21"/>
                <a:gd name="T30" fmla="*/ 28 w 37"/>
                <a:gd name="T31" fmla="*/ 2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7" h="21">
                  <a:moveTo>
                    <a:pt x="28" y="2"/>
                  </a:moveTo>
                  <a:cubicBezTo>
                    <a:pt x="26" y="4"/>
                    <a:pt x="25" y="6"/>
                    <a:pt x="22" y="5"/>
                  </a:cubicBezTo>
                  <a:cubicBezTo>
                    <a:pt x="20" y="5"/>
                    <a:pt x="14" y="4"/>
                    <a:pt x="14" y="4"/>
                  </a:cubicBezTo>
                  <a:cubicBezTo>
                    <a:pt x="12" y="3"/>
                    <a:pt x="11" y="3"/>
                    <a:pt x="9" y="2"/>
                  </a:cubicBezTo>
                  <a:cubicBezTo>
                    <a:pt x="9" y="3"/>
                    <a:pt x="8" y="3"/>
                    <a:pt x="7" y="4"/>
                  </a:cubicBezTo>
                  <a:cubicBezTo>
                    <a:pt x="7" y="4"/>
                    <a:pt x="7" y="2"/>
                    <a:pt x="5" y="2"/>
                  </a:cubicBezTo>
                  <a:cubicBezTo>
                    <a:pt x="3" y="2"/>
                    <a:pt x="0" y="6"/>
                    <a:pt x="3" y="9"/>
                  </a:cubicBezTo>
                  <a:cubicBezTo>
                    <a:pt x="5" y="11"/>
                    <a:pt x="12" y="12"/>
                    <a:pt x="14" y="14"/>
                  </a:cubicBezTo>
                  <a:cubicBezTo>
                    <a:pt x="16" y="17"/>
                    <a:pt x="21" y="14"/>
                    <a:pt x="22" y="16"/>
                  </a:cubicBezTo>
                  <a:cubicBezTo>
                    <a:pt x="24" y="18"/>
                    <a:pt x="25" y="21"/>
                    <a:pt x="28" y="21"/>
                  </a:cubicBezTo>
                  <a:cubicBezTo>
                    <a:pt x="30" y="21"/>
                    <a:pt x="34" y="21"/>
                    <a:pt x="34" y="19"/>
                  </a:cubicBezTo>
                  <a:cubicBezTo>
                    <a:pt x="34" y="17"/>
                    <a:pt x="32" y="12"/>
                    <a:pt x="34" y="10"/>
                  </a:cubicBezTo>
                  <a:cubicBezTo>
                    <a:pt x="35" y="8"/>
                    <a:pt x="35" y="4"/>
                    <a:pt x="35" y="4"/>
                  </a:cubicBezTo>
                  <a:cubicBezTo>
                    <a:pt x="36" y="4"/>
                    <a:pt x="36" y="3"/>
                    <a:pt x="37" y="3"/>
                  </a:cubicBezTo>
                  <a:cubicBezTo>
                    <a:pt x="36" y="2"/>
                    <a:pt x="35" y="2"/>
                    <a:pt x="34" y="2"/>
                  </a:cubicBezTo>
                  <a:cubicBezTo>
                    <a:pt x="32" y="1"/>
                    <a:pt x="30" y="0"/>
                    <a:pt x="28" y="2"/>
                  </a:cubicBezTo>
                  <a:close/>
                </a:path>
              </a:pathLst>
            </a:custGeom>
            <a:solidFill>
              <a:srgbClr val="A7B3B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12" name="Freeform 107">
              <a:extLst>
                <a:ext uri="{FF2B5EF4-FFF2-40B4-BE49-F238E27FC236}">
                  <a16:creationId xmlns:a16="http://schemas.microsoft.com/office/drawing/2014/main" id="{4AA51C0B-E1D6-4AA5-BD7F-DA7ADFF01D3B}"/>
                </a:ext>
              </a:extLst>
            </p:cNvPr>
            <p:cNvSpPr>
              <a:spLocks/>
            </p:cNvSpPr>
            <p:nvPr/>
          </p:nvSpPr>
          <p:spPr bwMode="auto">
            <a:xfrm>
              <a:off x="1308" y="2175"/>
              <a:ext cx="506" cy="452"/>
            </a:xfrm>
            <a:custGeom>
              <a:avLst/>
              <a:gdLst>
                <a:gd name="T0" fmla="*/ 115 w 131"/>
                <a:gd name="T1" fmla="*/ 76 h 117"/>
                <a:gd name="T2" fmla="*/ 101 w 131"/>
                <a:gd name="T3" fmla="*/ 70 h 117"/>
                <a:gd name="T4" fmla="*/ 101 w 131"/>
                <a:gd name="T5" fmla="*/ 64 h 117"/>
                <a:gd name="T6" fmla="*/ 81 w 131"/>
                <a:gd name="T7" fmla="*/ 56 h 117"/>
                <a:gd name="T8" fmla="*/ 75 w 131"/>
                <a:gd name="T9" fmla="*/ 44 h 117"/>
                <a:gd name="T10" fmla="*/ 60 w 131"/>
                <a:gd name="T11" fmla="*/ 31 h 117"/>
                <a:gd name="T12" fmla="*/ 60 w 131"/>
                <a:gd name="T13" fmla="*/ 23 h 117"/>
                <a:gd name="T14" fmla="*/ 69 w 131"/>
                <a:gd name="T15" fmla="*/ 17 h 117"/>
                <a:gd name="T16" fmla="*/ 75 w 131"/>
                <a:gd name="T17" fmla="*/ 16 h 117"/>
                <a:gd name="T18" fmla="*/ 68 w 131"/>
                <a:gd name="T19" fmla="*/ 10 h 117"/>
                <a:gd name="T20" fmla="*/ 62 w 131"/>
                <a:gd name="T21" fmla="*/ 6 h 117"/>
                <a:gd name="T22" fmla="*/ 59 w 131"/>
                <a:gd name="T23" fmla="*/ 0 h 117"/>
                <a:gd name="T24" fmla="*/ 43 w 131"/>
                <a:gd name="T25" fmla="*/ 3 h 117"/>
                <a:gd name="T26" fmla="*/ 40 w 131"/>
                <a:gd name="T27" fmla="*/ 8 h 117"/>
                <a:gd name="T28" fmla="*/ 36 w 131"/>
                <a:gd name="T29" fmla="*/ 14 h 117"/>
                <a:gd name="T30" fmla="*/ 34 w 131"/>
                <a:gd name="T31" fmla="*/ 10 h 117"/>
                <a:gd name="T32" fmla="*/ 30 w 131"/>
                <a:gd name="T33" fmla="*/ 12 h 117"/>
                <a:gd name="T34" fmla="*/ 25 w 131"/>
                <a:gd name="T35" fmla="*/ 17 h 117"/>
                <a:gd name="T36" fmla="*/ 14 w 131"/>
                <a:gd name="T37" fmla="*/ 10 h 117"/>
                <a:gd name="T38" fmla="*/ 8 w 131"/>
                <a:gd name="T39" fmla="*/ 14 h 117"/>
                <a:gd name="T40" fmla="*/ 1 w 131"/>
                <a:gd name="T41" fmla="*/ 18 h 117"/>
                <a:gd name="T42" fmla="*/ 4 w 131"/>
                <a:gd name="T43" fmla="*/ 24 h 117"/>
                <a:gd name="T44" fmla="*/ 0 w 131"/>
                <a:gd name="T45" fmla="*/ 25 h 117"/>
                <a:gd name="T46" fmla="*/ 2 w 131"/>
                <a:gd name="T47" fmla="*/ 34 h 117"/>
                <a:gd name="T48" fmla="*/ 10 w 131"/>
                <a:gd name="T49" fmla="*/ 36 h 117"/>
                <a:gd name="T50" fmla="*/ 10 w 131"/>
                <a:gd name="T51" fmla="*/ 41 h 117"/>
                <a:gd name="T52" fmla="*/ 11 w 131"/>
                <a:gd name="T53" fmla="*/ 41 h 117"/>
                <a:gd name="T54" fmla="*/ 18 w 131"/>
                <a:gd name="T55" fmla="*/ 35 h 117"/>
                <a:gd name="T56" fmla="*/ 28 w 131"/>
                <a:gd name="T57" fmla="*/ 35 h 117"/>
                <a:gd name="T58" fmla="*/ 36 w 131"/>
                <a:gd name="T59" fmla="*/ 40 h 117"/>
                <a:gd name="T60" fmla="*/ 41 w 131"/>
                <a:gd name="T61" fmla="*/ 51 h 117"/>
                <a:gd name="T62" fmla="*/ 47 w 131"/>
                <a:gd name="T63" fmla="*/ 56 h 117"/>
                <a:gd name="T64" fmla="*/ 53 w 131"/>
                <a:gd name="T65" fmla="*/ 63 h 117"/>
                <a:gd name="T66" fmla="*/ 68 w 131"/>
                <a:gd name="T67" fmla="*/ 72 h 117"/>
                <a:gd name="T68" fmla="*/ 77 w 131"/>
                <a:gd name="T69" fmla="*/ 76 h 117"/>
                <a:gd name="T70" fmla="*/ 84 w 131"/>
                <a:gd name="T71" fmla="*/ 80 h 117"/>
                <a:gd name="T72" fmla="*/ 90 w 131"/>
                <a:gd name="T73" fmla="*/ 82 h 117"/>
                <a:gd name="T74" fmla="*/ 93 w 131"/>
                <a:gd name="T75" fmla="*/ 88 h 117"/>
                <a:gd name="T76" fmla="*/ 101 w 131"/>
                <a:gd name="T77" fmla="*/ 95 h 117"/>
                <a:gd name="T78" fmla="*/ 105 w 131"/>
                <a:gd name="T79" fmla="*/ 105 h 117"/>
                <a:gd name="T80" fmla="*/ 102 w 131"/>
                <a:gd name="T81" fmla="*/ 110 h 117"/>
                <a:gd name="T82" fmla="*/ 103 w 131"/>
                <a:gd name="T83" fmla="*/ 117 h 117"/>
                <a:gd name="T84" fmla="*/ 109 w 131"/>
                <a:gd name="T85" fmla="*/ 107 h 117"/>
                <a:gd name="T86" fmla="*/ 116 w 131"/>
                <a:gd name="T87" fmla="*/ 104 h 117"/>
                <a:gd name="T88" fmla="*/ 112 w 131"/>
                <a:gd name="T89" fmla="*/ 95 h 117"/>
                <a:gd name="T90" fmla="*/ 111 w 131"/>
                <a:gd name="T91" fmla="*/ 87 h 117"/>
                <a:gd name="T92" fmla="*/ 116 w 131"/>
                <a:gd name="T93" fmla="*/ 83 h 117"/>
                <a:gd name="T94" fmla="*/ 124 w 131"/>
                <a:gd name="T95" fmla="*/ 87 h 117"/>
                <a:gd name="T96" fmla="*/ 131 w 131"/>
                <a:gd name="T97" fmla="*/ 89 h 117"/>
                <a:gd name="T98" fmla="*/ 122 w 131"/>
                <a:gd name="T99" fmla="*/ 7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31" h="117">
                  <a:moveTo>
                    <a:pt x="122" y="79"/>
                  </a:moveTo>
                  <a:cubicBezTo>
                    <a:pt x="122" y="79"/>
                    <a:pt x="118" y="77"/>
                    <a:pt x="115" y="76"/>
                  </a:cubicBezTo>
                  <a:cubicBezTo>
                    <a:pt x="112" y="75"/>
                    <a:pt x="106" y="73"/>
                    <a:pt x="106" y="73"/>
                  </a:cubicBezTo>
                  <a:cubicBezTo>
                    <a:pt x="104" y="72"/>
                    <a:pt x="103" y="71"/>
                    <a:pt x="101" y="70"/>
                  </a:cubicBezTo>
                  <a:cubicBezTo>
                    <a:pt x="102" y="69"/>
                    <a:pt x="103" y="68"/>
                    <a:pt x="104" y="66"/>
                  </a:cubicBezTo>
                  <a:cubicBezTo>
                    <a:pt x="103" y="65"/>
                    <a:pt x="102" y="65"/>
                    <a:pt x="101" y="64"/>
                  </a:cubicBezTo>
                  <a:cubicBezTo>
                    <a:pt x="101" y="64"/>
                    <a:pt x="93" y="65"/>
                    <a:pt x="91" y="64"/>
                  </a:cubicBezTo>
                  <a:cubicBezTo>
                    <a:pt x="88" y="63"/>
                    <a:pt x="81" y="57"/>
                    <a:pt x="81" y="56"/>
                  </a:cubicBezTo>
                  <a:cubicBezTo>
                    <a:pt x="80" y="55"/>
                    <a:pt x="78" y="50"/>
                    <a:pt x="78" y="49"/>
                  </a:cubicBezTo>
                  <a:cubicBezTo>
                    <a:pt x="77" y="49"/>
                    <a:pt x="75" y="44"/>
                    <a:pt x="75" y="44"/>
                  </a:cubicBezTo>
                  <a:cubicBezTo>
                    <a:pt x="75" y="44"/>
                    <a:pt x="68" y="39"/>
                    <a:pt x="65" y="37"/>
                  </a:cubicBezTo>
                  <a:cubicBezTo>
                    <a:pt x="62" y="36"/>
                    <a:pt x="60" y="33"/>
                    <a:pt x="60" y="31"/>
                  </a:cubicBezTo>
                  <a:cubicBezTo>
                    <a:pt x="60" y="30"/>
                    <a:pt x="64" y="29"/>
                    <a:pt x="64" y="27"/>
                  </a:cubicBezTo>
                  <a:cubicBezTo>
                    <a:pt x="64" y="25"/>
                    <a:pt x="60" y="23"/>
                    <a:pt x="60" y="23"/>
                  </a:cubicBezTo>
                  <a:cubicBezTo>
                    <a:pt x="62" y="21"/>
                    <a:pt x="62" y="20"/>
                    <a:pt x="63" y="19"/>
                  </a:cubicBezTo>
                  <a:cubicBezTo>
                    <a:pt x="65" y="18"/>
                    <a:pt x="66" y="18"/>
                    <a:pt x="69" y="17"/>
                  </a:cubicBezTo>
                  <a:cubicBezTo>
                    <a:pt x="70" y="17"/>
                    <a:pt x="70" y="17"/>
                    <a:pt x="71" y="17"/>
                  </a:cubicBezTo>
                  <a:cubicBezTo>
                    <a:pt x="75" y="16"/>
                    <a:pt x="75" y="16"/>
                    <a:pt x="75" y="16"/>
                  </a:cubicBezTo>
                  <a:cubicBezTo>
                    <a:pt x="74" y="14"/>
                    <a:pt x="73" y="12"/>
                    <a:pt x="72" y="11"/>
                  </a:cubicBezTo>
                  <a:cubicBezTo>
                    <a:pt x="72" y="11"/>
                    <a:pt x="70" y="10"/>
                    <a:pt x="68" y="10"/>
                  </a:cubicBezTo>
                  <a:cubicBezTo>
                    <a:pt x="66" y="9"/>
                    <a:pt x="64" y="8"/>
                    <a:pt x="64" y="8"/>
                  </a:cubicBezTo>
                  <a:cubicBezTo>
                    <a:pt x="62" y="8"/>
                    <a:pt x="62" y="7"/>
                    <a:pt x="62" y="6"/>
                  </a:cubicBezTo>
                  <a:cubicBezTo>
                    <a:pt x="61" y="5"/>
                    <a:pt x="61" y="4"/>
                    <a:pt x="60" y="3"/>
                  </a:cubicBezTo>
                  <a:cubicBezTo>
                    <a:pt x="60" y="2"/>
                    <a:pt x="59" y="1"/>
                    <a:pt x="59" y="0"/>
                  </a:cubicBezTo>
                  <a:cubicBezTo>
                    <a:pt x="54" y="1"/>
                    <a:pt x="52" y="2"/>
                    <a:pt x="47" y="3"/>
                  </a:cubicBezTo>
                  <a:cubicBezTo>
                    <a:pt x="45" y="3"/>
                    <a:pt x="45" y="3"/>
                    <a:pt x="43" y="3"/>
                  </a:cubicBezTo>
                  <a:cubicBezTo>
                    <a:pt x="42" y="6"/>
                    <a:pt x="42" y="7"/>
                    <a:pt x="41" y="9"/>
                  </a:cubicBezTo>
                  <a:cubicBezTo>
                    <a:pt x="41" y="9"/>
                    <a:pt x="40" y="9"/>
                    <a:pt x="40" y="8"/>
                  </a:cubicBezTo>
                  <a:cubicBezTo>
                    <a:pt x="39" y="8"/>
                    <a:pt x="38" y="8"/>
                    <a:pt x="38" y="7"/>
                  </a:cubicBezTo>
                  <a:cubicBezTo>
                    <a:pt x="37" y="10"/>
                    <a:pt x="37" y="11"/>
                    <a:pt x="36" y="14"/>
                  </a:cubicBezTo>
                  <a:cubicBezTo>
                    <a:pt x="35" y="13"/>
                    <a:pt x="35" y="12"/>
                    <a:pt x="35" y="11"/>
                  </a:cubicBezTo>
                  <a:cubicBezTo>
                    <a:pt x="34" y="11"/>
                    <a:pt x="34" y="10"/>
                    <a:pt x="34" y="10"/>
                  </a:cubicBezTo>
                  <a:cubicBezTo>
                    <a:pt x="33" y="11"/>
                    <a:pt x="32" y="12"/>
                    <a:pt x="31" y="14"/>
                  </a:cubicBezTo>
                  <a:cubicBezTo>
                    <a:pt x="31" y="13"/>
                    <a:pt x="31" y="13"/>
                    <a:pt x="30" y="12"/>
                  </a:cubicBezTo>
                  <a:cubicBezTo>
                    <a:pt x="29" y="11"/>
                    <a:pt x="29" y="11"/>
                    <a:pt x="28" y="10"/>
                  </a:cubicBezTo>
                  <a:cubicBezTo>
                    <a:pt x="27" y="13"/>
                    <a:pt x="26" y="14"/>
                    <a:pt x="25" y="17"/>
                  </a:cubicBezTo>
                  <a:cubicBezTo>
                    <a:pt x="22" y="14"/>
                    <a:pt x="20" y="13"/>
                    <a:pt x="17" y="10"/>
                  </a:cubicBezTo>
                  <a:cubicBezTo>
                    <a:pt x="16" y="10"/>
                    <a:pt x="16" y="10"/>
                    <a:pt x="14" y="10"/>
                  </a:cubicBezTo>
                  <a:cubicBezTo>
                    <a:pt x="15" y="13"/>
                    <a:pt x="15" y="14"/>
                    <a:pt x="15" y="17"/>
                  </a:cubicBezTo>
                  <a:cubicBezTo>
                    <a:pt x="12" y="16"/>
                    <a:pt x="11" y="15"/>
                    <a:pt x="8" y="14"/>
                  </a:cubicBezTo>
                  <a:cubicBezTo>
                    <a:pt x="6" y="15"/>
                    <a:pt x="5" y="15"/>
                    <a:pt x="3" y="15"/>
                  </a:cubicBezTo>
                  <a:cubicBezTo>
                    <a:pt x="2" y="16"/>
                    <a:pt x="2" y="17"/>
                    <a:pt x="1" y="18"/>
                  </a:cubicBezTo>
                  <a:cubicBezTo>
                    <a:pt x="3" y="20"/>
                    <a:pt x="4" y="21"/>
                    <a:pt x="6" y="23"/>
                  </a:cubicBezTo>
                  <a:cubicBezTo>
                    <a:pt x="5" y="23"/>
                    <a:pt x="5" y="24"/>
                    <a:pt x="4" y="24"/>
                  </a:cubicBezTo>
                  <a:cubicBezTo>
                    <a:pt x="3" y="24"/>
                    <a:pt x="2" y="24"/>
                    <a:pt x="1" y="24"/>
                  </a:cubicBezTo>
                  <a:cubicBezTo>
                    <a:pt x="1" y="24"/>
                    <a:pt x="1" y="24"/>
                    <a:pt x="0" y="25"/>
                  </a:cubicBezTo>
                  <a:cubicBezTo>
                    <a:pt x="2" y="26"/>
                    <a:pt x="2" y="27"/>
                    <a:pt x="3" y="29"/>
                  </a:cubicBezTo>
                  <a:cubicBezTo>
                    <a:pt x="3" y="31"/>
                    <a:pt x="2" y="32"/>
                    <a:pt x="2" y="34"/>
                  </a:cubicBezTo>
                  <a:cubicBezTo>
                    <a:pt x="2" y="35"/>
                    <a:pt x="3" y="35"/>
                    <a:pt x="3" y="35"/>
                  </a:cubicBezTo>
                  <a:cubicBezTo>
                    <a:pt x="6" y="35"/>
                    <a:pt x="7" y="35"/>
                    <a:pt x="10" y="36"/>
                  </a:cubicBezTo>
                  <a:cubicBezTo>
                    <a:pt x="10" y="36"/>
                    <a:pt x="10" y="36"/>
                    <a:pt x="10" y="37"/>
                  </a:cubicBezTo>
                  <a:cubicBezTo>
                    <a:pt x="10" y="38"/>
                    <a:pt x="10" y="39"/>
                    <a:pt x="10" y="41"/>
                  </a:cubicBezTo>
                  <a:cubicBezTo>
                    <a:pt x="10" y="41"/>
                    <a:pt x="10" y="41"/>
                    <a:pt x="10" y="42"/>
                  </a:cubicBezTo>
                  <a:cubicBezTo>
                    <a:pt x="11" y="41"/>
                    <a:pt x="11" y="41"/>
                    <a:pt x="11" y="41"/>
                  </a:cubicBezTo>
                  <a:cubicBezTo>
                    <a:pt x="12" y="41"/>
                    <a:pt x="15" y="41"/>
                    <a:pt x="15" y="40"/>
                  </a:cubicBezTo>
                  <a:cubicBezTo>
                    <a:pt x="16" y="39"/>
                    <a:pt x="18" y="35"/>
                    <a:pt x="18" y="35"/>
                  </a:cubicBezTo>
                  <a:cubicBezTo>
                    <a:pt x="18" y="35"/>
                    <a:pt x="20" y="32"/>
                    <a:pt x="22" y="33"/>
                  </a:cubicBezTo>
                  <a:cubicBezTo>
                    <a:pt x="24" y="34"/>
                    <a:pt x="28" y="35"/>
                    <a:pt x="28" y="35"/>
                  </a:cubicBezTo>
                  <a:cubicBezTo>
                    <a:pt x="28" y="35"/>
                    <a:pt x="30" y="38"/>
                    <a:pt x="31" y="38"/>
                  </a:cubicBezTo>
                  <a:cubicBezTo>
                    <a:pt x="32" y="39"/>
                    <a:pt x="34" y="36"/>
                    <a:pt x="36" y="40"/>
                  </a:cubicBezTo>
                  <a:cubicBezTo>
                    <a:pt x="39" y="43"/>
                    <a:pt x="39" y="45"/>
                    <a:pt x="40" y="47"/>
                  </a:cubicBezTo>
                  <a:cubicBezTo>
                    <a:pt x="41" y="48"/>
                    <a:pt x="42" y="50"/>
                    <a:pt x="41" y="51"/>
                  </a:cubicBezTo>
                  <a:cubicBezTo>
                    <a:pt x="41" y="51"/>
                    <a:pt x="42" y="53"/>
                    <a:pt x="42" y="53"/>
                  </a:cubicBezTo>
                  <a:cubicBezTo>
                    <a:pt x="44" y="54"/>
                    <a:pt x="45" y="55"/>
                    <a:pt x="47" y="56"/>
                  </a:cubicBezTo>
                  <a:cubicBezTo>
                    <a:pt x="47" y="56"/>
                    <a:pt x="47" y="59"/>
                    <a:pt x="48" y="60"/>
                  </a:cubicBezTo>
                  <a:cubicBezTo>
                    <a:pt x="49" y="61"/>
                    <a:pt x="53" y="63"/>
                    <a:pt x="53" y="63"/>
                  </a:cubicBezTo>
                  <a:cubicBezTo>
                    <a:pt x="56" y="65"/>
                    <a:pt x="58" y="66"/>
                    <a:pt x="61" y="67"/>
                  </a:cubicBezTo>
                  <a:cubicBezTo>
                    <a:pt x="63" y="69"/>
                    <a:pt x="65" y="70"/>
                    <a:pt x="68" y="72"/>
                  </a:cubicBezTo>
                  <a:cubicBezTo>
                    <a:pt x="68" y="72"/>
                    <a:pt x="71" y="71"/>
                    <a:pt x="72" y="73"/>
                  </a:cubicBezTo>
                  <a:cubicBezTo>
                    <a:pt x="73" y="75"/>
                    <a:pt x="77" y="76"/>
                    <a:pt x="77" y="76"/>
                  </a:cubicBezTo>
                  <a:cubicBezTo>
                    <a:pt x="77" y="76"/>
                    <a:pt x="79" y="78"/>
                    <a:pt x="80" y="78"/>
                  </a:cubicBezTo>
                  <a:cubicBezTo>
                    <a:pt x="80" y="79"/>
                    <a:pt x="84" y="80"/>
                    <a:pt x="84" y="80"/>
                  </a:cubicBezTo>
                  <a:cubicBezTo>
                    <a:pt x="84" y="80"/>
                    <a:pt x="84" y="78"/>
                    <a:pt x="85" y="81"/>
                  </a:cubicBezTo>
                  <a:cubicBezTo>
                    <a:pt x="87" y="84"/>
                    <a:pt x="89" y="81"/>
                    <a:pt x="90" y="82"/>
                  </a:cubicBezTo>
                  <a:cubicBezTo>
                    <a:pt x="90" y="83"/>
                    <a:pt x="91" y="86"/>
                    <a:pt x="91" y="86"/>
                  </a:cubicBezTo>
                  <a:cubicBezTo>
                    <a:pt x="92" y="87"/>
                    <a:pt x="92" y="87"/>
                    <a:pt x="93" y="88"/>
                  </a:cubicBezTo>
                  <a:cubicBezTo>
                    <a:pt x="95" y="89"/>
                    <a:pt x="96" y="89"/>
                    <a:pt x="98" y="90"/>
                  </a:cubicBezTo>
                  <a:cubicBezTo>
                    <a:pt x="98" y="90"/>
                    <a:pt x="100" y="92"/>
                    <a:pt x="101" y="95"/>
                  </a:cubicBezTo>
                  <a:cubicBezTo>
                    <a:pt x="102" y="97"/>
                    <a:pt x="105" y="102"/>
                    <a:pt x="105" y="102"/>
                  </a:cubicBezTo>
                  <a:cubicBezTo>
                    <a:pt x="105" y="104"/>
                    <a:pt x="105" y="104"/>
                    <a:pt x="105" y="105"/>
                  </a:cubicBezTo>
                  <a:cubicBezTo>
                    <a:pt x="104" y="106"/>
                    <a:pt x="104" y="106"/>
                    <a:pt x="103" y="107"/>
                  </a:cubicBezTo>
                  <a:cubicBezTo>
                    <a:pt x="102" y="108"/>
                    <a:pt x="102" y="109"/>
                    <a:pt x="102" y="110"/>
                  </a:cubicBezTo>
                  <a:cubicBezTo>
                    <a:pt x="101" y="112"/>
                    <a:pt x="100" y="112"/>
                    <a:pt x="99" y="114"/>
                  </a:cubicBezTo>
                  <a:cubicBezTo>
                    <a:pt x="101" y="115"/>
                    <a:pt x="102" y="116"/>
                    <a:pt x="103" y="117"/>
                  </a:cubicBezTo>
                  <a:cubicBezTo>
                    <a:pt x="103" y="117"/>
                    <a:pt x="107" y="113"/>
                    <a:pt x="108" y="112"/>
                  </a:cubicBezTo>
                  <a:cubicBezTo>
                    <a:pt x="109" y="112"/>
                    <a:pt x="109" y="107"/>
                    <a:pt x="109" y="107"/>
                  </a:cubicBezTo>
                  <a:cubicBezTo>
                    <a:pt x="111" y="106"/>
                    <a:pt x="112" y="105"/>
                    <a:pt x="113" y="104"/>
                  </a:cubicBezTo>
                  <a:cubicBezTo>
                    <a:pt x="114" y="104"/>
                    <a:pt x="115" y="104"/>
                    <a:pt x="116" y="104"/>
                  </a:cubicBezTo>
                  <a:cubicBezTo>
                    <a:pt x="116" y="101"/>
                    <a:pt x="116" y="99"/>
                    <a:pt x="116" y="96"/>
                  </a:cubicBezTo>
                  <a:cubicBezTo>
                    <a:pt x="114" y="96"/>
                    <a:pt x="113" y="95"/>
                    <a:pt x="112" y="95"/>
                  </a:cubicBezTo>
                  <a:cubicBezTo>
                    <a:pt x="112" y="95"/>
                    <a:pt x="109" y="93"/>
                    <a:pt x="109" y="92"/>
                  </a:cubicBezTo>
                  <a:cubicBezTo>
                    <a:pt x="109" y="91"/>
                    <a:pt x="111" y="87"/>
                    <a:pt x="111" y="87"/>
                  </a:cubicBezTo>
                  <a:cubicBezTo>
                    <a:pt x="112" y="85"/>
                    <a:pt x="113" y="85"/>
                    <a:pt x="114" y="84"/>
                  </a:cubicBezTo>
                  <a:cubicBezTo>
                    <a:pt x="114" y="84"/>
                    <a:pt x="115" y="80"/>
                    <a:pt x="116" y="83"/>
                  </a:cubicBezTo>
                  <a:cubicBezTo>
                    <a:pt x="117" y="86"/>
                    <a:pt x="118" y="86"/>
                    <a:pt x="119" y="87"/>
                  </a:cubicBezTo>
                  <a:cubicBezTo>
                    <a:pt x="120" y="87"/>
                    <a:pt x="123" y="85"/>
                    <a:pt x="124" y="87"/>
                  </a:cubicBezTo>
                  <a:cubicBezTo>
                    <a:pt x="125" y="89"/>
                    <a:pt x="127" y="92"/>
                    <a:pt x="127" y="92"/>
                  </a:cubicBezTo>
                  <a:cubicBezTo>
                    <a:pt x="129" y="91"/>
                    <a:pt x="129" y="90"/>
                    <a:pt x="131" y="89"/>
                  </a:cubicBezTo>
                  <a:cubicBezTo>
                    <a:pt x="129" y="87"/>
                    <a:pt x="129" y="85"/>
                    <a:pt x="128" y="83"/>
                  </a:cubicBezTo>
                  <a:cubicBezTo>
                    <a:pt x="126" y="82"/>
                    <a:pt x="124" y="81"/>
                    <a:pt x="122" y="79"/>
                  </a:cubicBezTo>
                  <a:close/>
                </a:path>
              </a:pathLst>
            </a:custGeom>
            <a:solidFill>
              <a:srgbClr val="A7B3B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13" name="Freeform 108">
              <a:extLst>
                <a:ext uri="{FF2B5EF4-FFF2-40B4-BE49-F238E27FC236}">
                  <a16:creationId xmlns:a16="http://schemas.microsoft.com/office/drawing/2014/main" id="{6A51B729-EF46-42CF-9634-533C06C33EB7}"/>
                </a:ext>
              </a:extLst>
            </p:cNvPr>
            <p:cNvSpPr>
              <a:spLocks/>
            </p:cNvSpPr>
            <p:nvPr/>
          </p:nvSpPr>
          <p:spPr bwMode="auto">
            <a:xfrm>
              <a:off x="1135" y="1966"/>
              <a:ext cx="150" cy="93"/>
            </a:xfrm>
            <a:custGeom>
              <a:avLst/>
              <a:gdLst>
                <a:gd name="T0" fmla="*/ 1 w 39"/>
                <a:gd name="T1" fmla="*/ 8 h 24"/>
                <a:gd name="T2" fmla="*/ 0 w 39"/>
                <a:gd name="T3" fmla="*/ 8 h 24"/>
                <a:gd name="T4" fmla="*/ 3 w 39"/>
                <a:gd name="T5" fmla="*/ 10 h 24"/>
                <a:gd name="T6" fmla="*/ 12 w 39"/>
                <a:gd name="T7" fmla="*/ 9 h 24"/>
                <a:gd name="T8" fmla="*/ 12 w 39"/>
                <a:gd name="T9" fmla="*/ 10 h 24"/>
                <a:gd name="T10" fmla="*/ 13 w 39"/>
                <a:gd name="T11" fmla="*/ 12 h 24"/>
                <a:gd name="T12" fmla="*/ 17 w 39"/>
                <a:gd name="T13" fmla="*/ 12 h 24"/>
                <a:gd name="T14" fmla="*/ 18 w 39"/>
                <a:gd name="T15" fmla="*/ 13 h 24"/>
                <a:gd name="T16" fmla="*/ 19 w 39"/>
                <a:gd name="T17" fmla="*/ 17 h 24"/>
                <a:gd name="T18" fmla="*/ 21 w 39"/>
                <a:gd name="T19" fmla="*/ 18 h 24"/>
                <a:gd name="T20" fmla="*/ 25 w 39"/>
                <a:gd name="T21" fmla="*/ 12 h 24"/>
                <a:gd name="T22" fmla="*/ 27 w 39"/>
                <a:gd name="T23" fmla="*/ 19 h 24"/>
                <a:gd name="T24" fmla="*/ 32 w 39"/>
                <a:gd name="T25" fmla="*/ 22 h 24"/>
                <a:gd name="T26" fmla="*/ 35 w 39"/>
                <a:gd name="T27" fmla="*/ 24 h 24"/>
                <a:gd name="T28" fmla="*/ 35 w 39"/>
                <a:gd name="T29" fmla="*/ 24 h 24"/>
                <a:gd name="T30" fmla="*/ 32 w 39"/>
                <a:gd name="T31" fmla="*/ 18 h 24"/>
                <a:gd name="T32" fmla="*/ 35 w 39"/>
                <a:gd name="T33" fmla="*/ 14 h 24"/>
                <a:gd name="T34" fmla="*/ 36 w 39"/>
                <a:gd name="T35" fmla="*/ 14 h 24"/>
                <a:gd name="T36" fmla="*/ 39 w 39"/>
                <a:gd name="T37" fmla="*/ 13 h 24"/>
                <a:gd name="T38" fmla="*/ 39 w 39"/>
                <a:gd name="T39" fmla="*/ 11 h 24"/>
                <a:gd name="T40" fmla="*/ 38 w 39"/>
                <a:gd name="T41" fmla="*/ 10 h 24"/>
                <a:gd name="T42" fmla="*/ 31 w 39"/>
                <a:gd name="T43" fmla="*/ 9 h 24"/>
                <a:gd name="T44" fmla="*/ 31 w 39"/>
                <a:gd name="T45" fmla="*/ 7 h 24"/>
                <a:gd name="T46" fmla="*/ 33 w 39"/>
                <a:gd name="T47" fmla="*/ 4 h 24"/>
                <a:gd name="T48" fmla="*/ 32 w 39"/>
                <a:gd name="T49" fmla="*/ 3 h 24"/>
                <a:gd name="T50" fmla="*/ 27 w 39"/>
                <a:gd name="T51" fmla="*/ 3 h 24"/>
                <a:gd name="T52" fmla="*/ 27 w 39"/>
                <a:gd name="T53" fmla="*/ 2 h 24"/>
                <a:gd name="T54" fmla="*/ 27 w 39"/>
                <a:gd name="T55" fmla="*/ 0 h 24"/>
                <a:gd name="T56" fmla="*/ 22 w 39"/>
                <a:gd name="T57" fmla="*/ 1 h 24"/>
                <a:gd name="T58" fmla="*/ 15 w 39"/>
                <a:gd name="T59" fmla="*/ 3 h 24"/>
                <a:gd name="T60" fmla="*/ 9 w 39"/>
                <a:gd name="T61" fmla="*/ 1 h 24"/>
                <a:gd name="T62" fmla="*/ 9 w 39"/>
                <a:gd name="T63" fmla="*/ 1 h 24"/>
                <a:gd name="T64" fmla="*/ 8 w 39"/>
                <a:gd name="T65" fmla="*/ 1 h 24"/>
                <a:gd name="T66" fmla="*/ 0 w 39"/>
                <a:gd name="T67" fmla="*/ 4 h 24"/>
                <a:gd name="T68" fmla="*/ 2 w 39"/>
                <a:gd name="T69" fmla="*/ 8 h 24"/>
                <a:gd name="T70" fmla="*/ 1 w 39"/>
                <a:gd name="T71" fmla="*/ 8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39" h="24">
                  <a:moveTo>
                    <a:pt x="1" y="8"/>
                  </a:moveTo>
                  <a:cubicBezTo>
                    <a:pt x="0" y="8"/>
                    <a:pt x="0" y="8"/>
                    <a:pt x="0" y="8"/>
                  </a:cubicBezTo>
                  <a:cubicBezTo>
                    <a:pt x="1" y="9"/>
                    <a:pt x="2" y="9"/>
                    <a:pt x="3" y="10"/>
                  </a:cubicBezTo>
                  <a:cubicBezTo>
                    <a:pt x="7" y="10"/>
                    <a:pt x="8" y="9"/>
                    <a:pt x="12" y="9"/>
                  </a:cubicBezTo>
                  <a:cubicBezTo>
                    <a:pt x="12" y="9"/>
                    <a:pt x="12" y="9"/>
                    <a:pt x="12" y="10"/>
                  </a:cubicBezTo>
                  <a:cubicBezTo>
                    <a:pt x="12" y="11"/>
                    <a:pt x="13" y="11"/>
                    <a:pt x="13" y="12"/>
                  </a:cubicBezTo>
                  <a:cubicBezTo>
                    <a:pt x="15" y="12"/>
                    <a:pt x="16" y="12"/>
                    <a:pt x="17" y="12"/>
                  </a:cubicBezTo>
                  <a:cubicBezTo>
                    <a:pt x="17" y="12"/>
                    <a:pt x="18" y="13"/>
                    <a:pt x="18" y="13"/>
                  </a:cubicBezTo>
                  <a:cubicBezTo>
                    <a:pt x="18" y="15"/>
                    <a:pt x="18" y="15"/>
                    <a:pt x="19" y="17"/>
                  </a:cubicBezTo>
                  <a:cubicBezTo>
                    <a:pt x="20" y="17"/>
                    <a:pt x="20" y="17"/>
                    <a:pt x="21" y="18"/>
                  </a:cubicBezTo>
                  <a:cubicBezTo>
                    <a:pt x="22" y="15"/>
                    <a:pt x="23" y="14"/>
                    <a:pt x="25" y="12"/>
                  </a:cubicBezTo>
                  <a:cubicBezTo>
                    <a:pt x="26" y="15"/>
                    <a:pt x="26" y="16"/>
                    <a:pt x="27" y="19"/>
                  </a:cubicBezTo>
                  <a:cubicBezTo>
                    <a:pt x="29" y="20"/>
                    <a:pt x="30" y="21"/>
                    <a:pt x="32" y="22"/>
                  </a:cubicBezTo>
                  <a:cubicBezTo>
                    <a:pt x="33" y="23"/>
                    <a:pt x="33" y="23"/>
                    <a:pt x="35" y="24"/>
                  </a:cubicBezTo>
                  <a:cubicBezTo>
                    <a:pt x="35" y="24"/>
                    <a:pt x="35" y="24"/>
                    <a:pt x="35" y="24"/>
                  </a:cubicBezTo>
                  <a:cubicBezTo>
                    <a:pt x="34" y="22"/>
                    <a:pt x="33" y="21"/>
                    <a:pt x="32" y="18"/>
                  </a:cubicBezTo>
                  <a:cubicBezTo>
                    <a:pt x="33" y="17"/>
                    <a:pt x="34" y="16"/>
                    <a:pt x="35" y="14"/>
                  </a:cubicBezTo>
                  <a:cubicBezTo>
                    <a:pt x="35" y="14"/>
                    <a:pt x="35" y="14"/>
                    <a:pt x="36" y="14"/>
                  </a:cubicBezTo>
                  <a:cubicBezTo>
                    <a:pt x="37" y="13"/>
                    <a:pt x="37" y="13"/>
                    <a:pt x="39" y="13"/>
                  </a:cubicBezTo>
                  <a:cubicBezTo>
                    <a:pt x="39" y="12"/>
                    <a:pt x="39" y="12"/>
                    <a:pt x="39" y="11"/>
                  </a:cubicBezTo>
                  <a:cubicBezTo>
                    <a:pt x="39" y="11"/>
                    <a:pt x="39" y="10"/>
                    <a:pt x="38" y="10"/>
                  </a:cubicBezTo>
                  <a:cubicBezTo>
                    <a:pt x="35" y="9"/>
                    <a:pt x="34" y="9"/>
                    <a:pt x="31" y="9"/>
                  </a:cubicBezTo>
                  <a:cubicBezTo>
                    <a:pt x="31" y="8"/>
                    <a:pt x="31" y="8"/>
                    <a:pt x="31" y="7"/>
                  </a:cubicBezTo>
                  <a:cubicBezTo>
                    <a:pt x="32" y="6"/>
                    <a:pt x="32" y="5"/>
                    <a:pt x="33" y="4"/>
                  </a:cubicBezTo>
                  <a:cubicBezTo>
                    <a:pt x="33" y="4"/>
                    <a:pt x="32" y="3"/>
                    <a:pt x="32" y="3"/>
                  </a:cubicBezTo>
                  <a:cubicBezTo>
                    <a:pt x="30" y="3"/>
                    <a:pt x="29" y="3"/>
                    <a:pt x="27" y="3"/>
                  </a:cubicBezTo>
                  <a:cubicBezTo>
                    <a:pt x="27" y="3"/>
                    <a:pt x="27" y="2"/>
                    <a:pt x="27" y="2"/>
                  </a:cubicBezTo>
                  <a:cubicBezTo>
                    <a:pt x="27" y="1"/>
                    <a:pt x="27" y="1"/>
                    <a:pt x="27" y="0"/>
                  </a:cubicBezTo>
                  <a:cubicBezTo>
                    <a:pt x="25" y="1"/>
                    <a:pt x="24" y="1"/>
                    <a:pt x="22" y="1"/>
                  </a:cubicBezTo>
                  <a:cubicBezTo>
                    <a:pt x="19" y="2"/>
                    <a:pt x="18" y="2"/>
                    <a:pt x="15" y="3"/>
                  </a:cubicBezTo>
                  <a:cubicBezTo>
                    <a:pt x="13" y="2"/>
                    <a:pt x="11" y="2"/>
                    <a:pt x="9" y="1"/>
                  </a:cubicBezTo>
                  <a:cubicBezTo>
                    <a:pt x="9" y="1"/>
                    <a:pt x="9" y="1"/>
                    <a:pt x="9" y="1"/>
                  </a:cubicBezTo>
                  <a:cubicBezTo>
                    <a:pt x="8" y="1"/>
                    <a:pt x="8" y="1"/>
                    <a:pt x="8" y="1"/>
                  </a:cubicBezTo>
                  <a:cubicBezTo>
                    <a:pt x="5" y="2"/>
                    <a:pt x="2" y="3"/>
                    <a:pt x="0" y="4"/>
                  </a:cubicBezTo>
                  <a:cubicBezTo>
                    <a:pt x="1" y="6"/>
                    <a:pt x="1" y="6"/>
                    <a:pt x="2" y="8"/>
                  </a:cubicBezTo>
                  <a:cubicBezTo>
                    <a:pt x="1" y="8"/>
                    <a:pt x="1" y="8"/>
                    <a:pt x="1" y="8"/>
                  </a:cubicBezTo>
                  <a:close/>
                </a:path>
              </a:pathLst>
            </a:custGeom>
            <a:solidFill>
              <a:srgbClr val="A7B3B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14" name="Freeform 109">
              <a:extLst>
                <a:ext uri="{FF2B5EF4-FFF2-40B4-BE49-F238E27FC236}">
                  <a16:creationId xmlns:a16="http://schemas.microsoft.com/office/drawing/2014/main" id="{D650BF1E-B061-402D-BC88-C6E6C658B831}"/>
                </a:ext>
              </a:extLst>
            </p:cNvPr>
            <p:cNvSpPr>
              <a:spLocks/>
            </p:cNvSpPr>
            <p:nvPr/>
          </p:nvSpPr>
          <p:spPr bwMode="auto">
            <a:xfrm>
              <a:off x="1277" y="2140"/>
              <a:ext cx="201" cy="85"/>
            </a:xfrm>
            <a:custGeom>
              <a:avLst/>
              <a:gdLst>
                <a:gd name="T0" fmla="*/ 15 w 52"/>
                <a:gd name="T1" fmla="*/ 6 h 22"/>
                <a:gd name="T2" fmla="*/ 14 w 52"/>
                <a:gd name="T3" fmla="*/ 6 h 22"/>
                <a:gd name="T4" fmla="*/ 11 w 52"/>
                <a:gd name="T5" fmla="*/ 5 h 22"/>
                <a:gd name="T6" fmla="*/ 11 w 52"/>
                <a:gd name="T7" fmla="*/ 7 h 22"/>
                <a:gd name="T8" fmla="*/ 4 w 52"/>
                <a:gd name="T9" fmla="*/ 14 h 22"/>
                <a:gd name="T10" fmla="*/ 0 w 52"/>
                <a:gd name="T11" fmla="*/ 20 h 22"/>
                <a:gd name="T12" fmla="*/ 2 w 52"/>
                <a:gd name="T13" fmla="*/ 21 h 22"/>
                <a:gd name="T14" fmla="*/ 6 w 52"/>
                <a:gd name="T15" fmla="*/ 14 h 22"/>
                <a:gd name="T16" fmla="*/ 11 w 52"/>
                <a:gd name="T17" fmla="*/ 21 h 22"/>
                <a:gd name="T18" fmla="*/ 11 w 52"/>
                <a:gd name="T19" fmla="*/ 22 h 22"/>
                <a:gd name="T20" fmla="*/ 16 w 52"/>
                <a:gd name="T21" fmla="*/ 21 h 22"/>
                <a:gd name="T22" fmla="*/ 17 w 52"/>
                <a:gd name="T23" fmla="*/ 21 h 22"/>
                <a:gd name="T24" fmla="*/ 20 w 52"/>
                <a:gd name="T25" fmla="*/ 22 h 22"/>
                <a:gd name="T26" fmla="*/ 20 w 52"/>
                <a:gd name="T27" fmla="*/ 17 h 22"/>
                <a:gd name="T28" fmla="*/ 21 w 52"/>
                <a:gd name="T29" fmla="*/ 17 h 22"/>
                <a:gd name="T30" fmla="*/ 26 w 52"/>
                <a:gd name="T31" fmla="*/ 17 h 22"/>
                <a:gd name="T32" fmla="*/ 32 w 52"/>
                <a:gd name="T33" fmla="*/ 22 h 22"/>
                <a:gd name="T34" fmla="*/ 36 w 52"/>
                <a:gd name="T35" fmla="*/ 15 h 22"/>
                <a:gd name="T36" fmla="*/ 37 w 52"/>
                <a:gd name="T37" fmla="*/ 16 h 22"/>
                <a:gd name="T38" fmla="*/ 39 w 52"/>
                <a:gd name="T39" fmla="*/ 19 h 22"/>
                <a:gd name="T40" fmla="*/ 42 w 52"/>
                <a:gd name="T41" fmla="*/ 14 h 22"/>
                <a:gd name="T42" fmla="*/ 43 w 52"/>
                <a:gd name="T43" fmla="*/ 16 h 22"/>
                <a:gd name="T44" fmla="*/ 43 w 52"/>
                <a:gd name="T45" fmla="*/ 16 h 22"/>
                <a:gd name="T46" fmla="*/ 44 w 52"/>
                <a:gd name="T47" fmla="*/ 12 h 22"/>
                <a:gd name="T48" fmla="*/ 45 w 52"/>
                <a:gd name="T49" fmla="*/ 13 h 22"/>
                <a:gd name="T50" fmla="*/ 48 w 52"/>
                <a:gd name="T51" fmla="*/ 15 h 22"/>
                <a:gd name="T52" fmla="*/ 49 w 52"/>
                <a:gd name="T53" fmla="*/ 10 h 22"/>
                <a:gd name="T54" fmla="*/ 50 w 52"/>
                <a:gd name="T55" fmla="*/ 10 h 22"/>
                <a:gd name="T56" fmla="*/ 51 w 52"/>
                <a:gd name="T57" fmla="*/ 10 h 22"/>
                <a:gd name="T58" fmla="*/ 52 w 52"/>
                <a:gd name="T59" fmla="*/ 4 h 22"/>
                <a:gd name="T60" fmla="*/ 49 w 52"/>
                <a:gd name="T61" fmla="*/ 4 h 22"/>
                <a:gd name="T62" fmla="*/ 47 w 52"/>
                <a:gd name="T63" fmla="*/ 6 h 22"/>
                <a:gd name="T64" fmla="*/ 46 w 52"/>
                <a:gd name="T65" fmla="*/ 6 h 22"/>
                <a:gd name="T66" fmla="*/ 42 w 52"/>
                <a:gd name="T67" fmla="*/ 4 h 22"/>
                <a:gd name="T68" fmla="*/ 38 w 52"/>
                <a:gd name="T69" fmla="*/ 3 h 22"/>
                <a:gd name="T70" fmla="*/ 32 w 52"/>
                <a:gd name="T71" fmla="*/ 2 h 22"/>
                <a:gd name="T72" fmla="*/ 32 w 52"/>
                <a:gd name="T73" fmla="*/ 2 h 22"/>
                <a:gd name="T74" fmla="*/ 28 w 52"/>
                <a:gd name="T75" fmla="*/ 0 h 22"/>
                <a:gd name="T76" fmla="*/ 25 w 52"/>
                <a:gd name="T77" fmla="*/ 4 h 22"/>
                <a:gd name="T78" fmla="*/ 17 w 52"/>
                <a:gd name="T79" fmla="*/ 4 h 22"/>
                <a:gd name="T80" fmla="*/ 15 w 52"/>
                <a:gd name="T81" fmla="*/ 6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52" h="22">
                  <a:moveTo>
                    <a:pt x="15" y="6"/>
                  </a:moveTo>
                  <a:cubicBezTo>
                    <a:pt x="14" y="6"/>
                    <a:pt x="14" y="6"/>
                    <a:pt x="14" y="6"/>
                  </a:cubicBezTo>
                  <a:cubicBezTo>
                    <a:pt x="13" y="5"/>
                    <a:pt x="12" y="5"/>
                    <a:pt x="11" y="5"/>
                  </a:cubicBezTo>
                  <a:cubicBezTo>
                    <a:pt x="11" y="6"/>
                    <a:pt x="11" y="6"/>
                    <a:pt x="11" y="7"/>
                  </a:cubicBezTo>
                  <a:cubicBezTo>
                    <a:pt x="8" y="10"/>
                    <a:pt x="7" y="12"/>
                    <a:pt x="4" y="14"/>
                  </a:cubicBezTo>
                  <a:cubicBezTo>
                    <a:pt x="2" y="16"/>
                    <a:pt x="2" y="18"/>
                    <a:pt x="0" y="20"/>
                  </a:cubicBezTo>
                  <a:cubicBezTo>
                    <a:pt x="1" y="20"/>
                    <a:pt x="1" y="20"/>
                    <a:pt x="2" y="21"/>
                  </a:cubicBezTo>
                  <a:cubicBezTo>
                    <a:pt x="4" y="18"/>
                    <a:pt x="4" y="16"/>
                    <a:pt x="6" y="14"/>
                  </a:cubicBezTo>
                  <a:cubicBezTo>
                    <a:pt x="8" y="16"/>
                    <a:pt x="9" y="18"/>
                    <a:pt x="11" y="21"/>
                  </a:cubicBezTo>
                  <a:cubicBezTo>
                    <a:pt x="11" y="21"/>
                    <a:pt x="11" y="21"/>
                    <a:pt x="11" y="22"/>
                  </a:cubicBezTo>
                  <a:cubicBezTo>
                    <a:pt x="13" y="22"/>
                    <a:pt x="14" y="21"/>
                    <a:pt x="16" y="21"/>
                  </a:cubicBezTo>
                  <a:cubicBezTo>
                    <a:pt x="16" y="21"/>
                    <a:pt x="16" y="21"/>
                    <a:pt x="17" y="21"/>
                  </a:cubicBezTo>
                  <a:cubicBezTo>
                    <a:pt x="18" y="21"/>
                    <a:pt x="19" y="22"/>
                    <a:pt x="20" y="22"/>
                  </a:cubicBezTo>
                  <a:cubicBezTo>
                    <a:pt x="20" y="20"/>
                    <a:pt x="20" y="19"/>
                    <a:pt x="20" y="17"/>
                  </a:cubicBezTo>
                  <a:cubicBezTo>
                    <a:pt x="20" y="17"/>
                    <a:pt x="21" y="17"/>
                    <a:pt x="21" y="17"/>
                  </a:cubicBezTo>
                  <a:cubicBezTo>
                    <a:pt x="23" y="17"/>
                    <a:pt x="24" y="17"/>
                    <a:pt x="26" y="17"/>
                  </a:cubicBezTo>
                  <a:cubicBezTo>
                    <a:pt x="29" y="19"/>
                    <a:pt x="30" y="20"/>
                    <a:pt x="32" y="22"/>
                  </a:cubicBezTo>
                  <a:cubicBezTo>
                    <a:pt x="34" y="19"/>
                    <a:pt x="34" y="18"/>
                    <a:pt x="36" y="15"/>
                  </a:cubicBezTo>
                  <a:cubicBezTo>
                    <a:pt x="36" y="15"/>
                    <a:pt x="37" y="16"/>
                    <a:pt x="37" y="16"/>
                  </a:cubicBezTo>
                  <a:cubicBezTo>
                    <a:pt x="38" y="17"/>
                    <a:pt x="38" y="18"/>
                    <a:pt x="39" y="19"/>
                  </a:cubicBezTo>
                  <a:cubicBezTo>
                    <a:pt x="40" y="17"/>
                    <a:pt x="41" y="16"/>
                    <a:pt x="42" y="14"/>
                  </a:cubicBezTo>
                  <a:cubicBezTo>
                    <a:pt x="42" y="15"/>
                    <a:pt x="42" y="15"/>
                    <a:pt x="43" y="16"/>
                  </a:cubicBezTo>
                  <a:cubicBezTo>
                    <a:pt x="43" y="16"/>
                    <a:pt x="43" y="16"/>
                    <a:pt x="43" y="16"/>
                  </a:cubicBezTo>
                  <a:cubicBezTo>
                    <a:pt x="43" y="15"/>
                    <a:pt x="44" y="14"/>
                    <a:pt x="44" y="12"/>
                  </a:cubicBezTo>
                  <a:cubicBezTo>
                    <a:pt x="45" y="13"/>
                    <a:pt x="45" y="13"/>
                    <a:pt x="45" y="13"/>
                  </a:cubicBezTo>
                  <a:cubicBezTo>
                    <a:pt x="46" y="14"/>
                    <a:pt x="47" y="14"/>
                    <a:pt x="48" y="15"/>
                  </a:cubicBezTo>
                  <a:cubicBezTo>
                    <a:pt x="48" y="13"/>
                    <a:pt x="48" y="12"/>
                    <a:pt x="49" y="10"/>
                  </a:cubicBezTo>
                  <a:cubicBezTo>
                    <a:pt x="49" y="10"/>
                    <a:pt x="49" y="10"/>
                    <a:pt x="50" y="10"/>
                  </a:cubicBezTo>
                  <a:cubicBezTo>
                    <a:pt x="50" y="10"/>
                    <a:pt x="50" y="10"/>
                    <a:pt x="51" y="10"/>
                  </a:cubicBezTo>
                  <a:cubicBezTo>
                    <a:pt x="51" y="8"/>
                    <a:pt x="51" y="6"/>
                    <a:pt x="52" y="4"/>
                  </a:cubicBezTo>
                  <a:cubicBezTo>
                    <a:pt x="51" y="4"/>
                    <a:pt x="50" y="4"/>
                    <a:pt x="49" y="4"/>
                  </a:cubicBezTo>
                  <a:cubicBezTo>
                    <a:pt x="48" y="4"/>
                    <a:pt x="47" y="5"/>
                    <a:pt x="47" y="6"/>
                  </a:cubicBezTo>
                  <a:cubicBezTo>
                    <a:pt x="46" y="6"/>
                    <a:pt x="46" y="6"/>
                    <a:pt x="46" y="6"/>
                  </a:cubicBezTo>
                  <a:cubicBezTo>
                    <a:pt x="44" y="5"/>
                    <a:pt x="43" y="5"/>
                    <a:pt x="42" y="4"/>
                  </a:cubicBezTo>
                  <a:cubicBezTo>
                    <a:pt x="40" y="4"/>
                    <a:pt x="39" y="4"/>
                    <a:pt x="38" y="3"/>
                  </a:cubicBezTo>
                  <a:cubicBezTo>
                    <a:pt x="35" y="3"/>
                    <a:pt x="34" y="3"/>
                    <a:pt x="32" y="2"/>
                  </a:cubicBezTo>
                  <a:cubicBezTo>
                    <a:pt x="32" y="2"/>
                    <a:pt x="32" y="2"/>
                    <a:pt x="32" y="2"/>
                  </a:cubicBezTo>
                  <a:cubicBezTo>
                    <a:pt x="30" y="2"/>
                    <a:pt x="29" y="1"/>
                    <a:pt x="28" y="0"/>
                  </a:cubicBezTo>
                  <a:cubicBezTo>
                    <a:pt x="27" y="2"/>
                    <a:pt x="26" y="2"/>
                    <a:pt x="25" y="4"/>
                  </a:cubicBezTo>
                  <a:cubicBezTo>
                    <a:pt x="22" y="4"/>
                    <a:pt x="20" y="4"/>
                    <a:pt x="17" y="4"/>
                  </a:cubicBezTo>
                  <a:cubicBezTo>
                    <a:pt x="16" y="5"/>
                    <a:pt x="15" y="5"/>
                    <a:pt x="15" y="6"/>
                  </a:cubicBezTo>
                  <a:close/>
                </a:path>
              </a:pathLst>
            </a:custGeom>
            <a:solidFill>
              <a:srgbClr val="A7B3B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15" name="Freeform 110">
              <a:extLst>
                <a:ext uri="{FF2B5EF4-FFF2-40B4-BE49-F238E27FC236}">
                  <a16:creationId xmlns:a16="http://schemas.microsoft.com/office/drawing/2014/main" id="{EEB5E2FE-170D-4E1B-A69B-B40C9138C352}"/>
                </a:ext>
              </a:extLst>
            </p:cNvPr>
            <p:cNvSpPr>
              <a:spLocks/>
            </p:cNvSpPr>
            <p:nvPr/>
          </p:nvSpPr>
          <p:spPr bwMode="auto">
            <a:xfrm>
              <a:off x="1482" y="2082"/>
              <a:ext cx="255" cy="116"/>
            </a:xfrm>
            <a:custGeom>
              <a:avLst/>
              <a:gdLst>
                <a:gd name="T0" fmla="*/ 63 w 66"/>
                <a:gd name="T1" fmla="*/ 5 h 30"/>
                <a:gd name="T2" fmla="*/ 64 w 66"/>
                <a:gd name="T3" fmla="*/ 4 h 30"/>
                <a:gd name="T4" fmla="*/ 61 w 66"/>
                <a:gd name="T5" fmla="*/ 2 h 30"/>
                <a:gd name="T6" fmla="*/ 60 w 66"/>
                <a:gd name="T7" fmla="*/ 3 h 30"/>
                <a:gd name="T8" fmla="*/ 60 w 66"/>
                <a:gd name="T9" fmla="*/ 3 h 30"/>
                <a:gd name="T10" fmla="*/ 55 w 66"/>
                <a:gd name="T11" fmla="*/ 4 h 30"/>
                <a:gd name="T12" fmla="*/ 55 w 66"/>
                <a:gd name="T13" fmla="*/ 4 h 30"/>
                <a:gd name="T14" fmla="*/ 51 w 66"/>
                <a:gd name="T15" fmla="*/ 2 h 30"/>
                <a:gd name="T16" fmla="*/ 48 w 66"/>
                <a:gd name="T17" fmla="*/ 1 h 30"/>
                <a:gd name="T18" fmla="*/ 44 w 66"/>
                <a:gd name="T19" fmla="*/ 0 h 30"/>
                <a:gd name="T20" fmla="*/ 44 w 66"/>
                <a:gd name="T21" fmla="*/ 2 h 30"/>
                <a:gd name="T22" fmla="*/ 40 w 66"/>
                <a:gd name="T23" fmla="*/ 6 h 30"/>
                <a:gd name="T24" fmla="*/ 32 w 66"/>
                <a:gd name="T25" fmla="*/ 5 h 30"/>
                <a:gd name="T26" fmla="*/ 31 w 66"/>
                <a:gd name="T27" fmla="*/ 4 h 30"/>
                <a:gd name="T28" fmla="*/ 28 w 66"/>
                <a:gd name="T29" fmla="*/ 5 h 30"/>
                <a:gd name="T30" fmla="*/ 25 w 66"/>
                <a:gd name="T31" fmla="*/ 9 h 30"/>
                <a:gd name="T32" fmla="*/ 22 w 66"/>
                <a:gd name="T33" fmla="*/ 9 h 30"/>
                <a:gd name="T34" fmla="*/ 22 w 66"/>
                <a:gd name="T35" fmla="*/ 11 h 30"/>
                <a:gd name="T36" fmla="*/ 25 w 66"/>
                <a:gd name="T37" fmla="*/ 16 h 30"/>
                <a:gd name="T38" fmla="*/ 25 w 66"/>
                <a:gd name="T39" fmla="*/ 16 h 30"/>
                <a:gd name="T40" fmla="*/ 24 w 66"/>
                <a:gd name="T41" fmla="*/ 20 h 30"/>
                <a:gd name="T42" fmla="*/ 22 w 66"/>
                <a:gd name="T43" fmla="*/ 19 h 30"/>
                <a:gd name="T44" fmla="*/ 20 w 66"/>
                <a:gd name="T45" fmla="*/ 18 h 30"/>
                <a:gd name="T46" fmla="*/ 15 w 66"/>
                <a:gd name="T47" fmla="*/ 18 h 30"/>
                <a:gd name="T48" fmla="*/ 7 w 66"/>
                <a:gd name="T49" fmla="*/ 20 h 30"/>
                <a:gd name="T50" fmla="*/ 1 w 66"/>
                <a:gd name="T51" fmla="*/ 21 h 30"/>
                <a:gd name="T52" fmla="*/ 0 w 66"/>
                <a:gd name="T53" fmla="*/ 25 h 30"/>
                <a:gd name="T54" fmla="*/ 2 w 66"/>
                <a:gd name="T55" fmla="*/ 25 h 30"/>
                <a:gd name="T56" fmla="*/ 16 w 66"/>
                <a:gd name="T57" fmla="*/ 21 h 30"/>
                <a:gd name="T58" fmla="*/ 16 w 66"/>
                <a:gd name="T59" fmla="*/ 23 h 30"/>
                <a:gd name="T60" fmla="*/ 17 w 66"/>
                <a:gd name="T61" fmla="*/ 26 h 30"/>
                <a:gd name="T62" fmla="*/ 19 w 66"/>
                <a:gd name="T63" fmla="*/ 30 h 30"/>
                <a:gd name="T64" fmla="*/ 39 w 66"/>
                <a:gd name="T65" fmla="*/ 30 h 30"/>
                <a:gd name="T66" fmla="*/ 43 w 66"/>
                <a:gd name="T67" fmla="*/ 27 h 30"/>
                <a:gd name="T68" fmla="*/ 48 w 66"/>
                <a:gd name="T69" fmla="*/ 26 h 30"/>
                <a:gd name="T70" fmla="*/ 59 w 66"/>
                <a:gd name="T71" fmla="*/ 24 h 30"/>
                <a:gd name="T72" fmla="*/ 60 w 66"/>
                <a:gd name="T73" fmla="*/ 20 h 30"/>
                <a:gd name="T74" fmla="*/ 61 w 66"/>
                <a:gd name="T75" fmla="*/ 18 h 30"/>
                <a:gd name="T76" fmla="*/ 59 w 66"/>
                <a:gd name="T77" fmla="*/ 17 h 30"/>
                <a:gd name="T78" fmla="*/ 59 w 66"/>
                <a:gd name="T79" fmla="*/ 16 h 30"/>
                <a:gd name="T80" fmla="*/ 60 w 66"/>
                <a:gd name="T81" fmla="*/ 14 h 30"/>
                <a:gd name="T82" fmla="*/ 61 w 66"/>
                <a:gd name="T83" fmla="*/ 14 h 30"/>
                <a:gd name="T84" fmla="*/ 65 w 66"/>
                <a:gd name="T85" fmla="*/ 14 h 30"/>
                <a:gd name="T86" fmla="*/ 66 w 66"/>
                <a:gd name="T87" fmla="*/ 11 h 30"/>
                <a:gd name="T88" fmla="*/ 63 w 66"/>
                <a:gd name="T89" fmla="*/ 5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 h="30">
                  <a:moveTo>
                    <a:pt x="63" y="5"/>
                  </a:moveTo>
                  <a:cubicBezTo>
                    <a:pt x="63" y="5"/>
                    <a:pt x="63" y="4"/>
                    <a:pt x="64" y="4"/>
                  </a:cubicBezTo>
                  <a:cubicBezTo>
                    <a:pt x="63" y="3"/>
                    <a:pt x="62" y="3"/>
                    <a:pt x="61" y="2"/>
                  </a:cubicBezTo>
                  <a:cubicBezTo>
                    <a:pt x="61" y="2"/>
                    <a:pt x="61" y="3"/>
                    <a:pt x="60" y="3"/>
                  </a:cubicBezTo>
                  <a:cubicBezTo>
                    <a:pt x="60" y="3"/>
                    <a:pt x="60" y="3"/>
                    <a:pt x="60" y="3"/>
                  </a:cubicBezTo>
                  <a:cubicBezTo>
                    <a:pt x="58" y="3"/>
                    <a:pt x="57" y="4"/>
                    <a:pt x="55" y="4"/>
                  </a:cubicBezTo>
                  <a:cubicBezTo>
                    <a:pt x="55" y="4"/>
                    <a:pt x="55" y="4"/>
                    <a:pt x="55" y="4"/>
                  </a:cubicBezTo>
                  <a:cubicBezTo>
                    <a:pt x="53" y="3"/>
                    <a:pt x="52" y="3"/>
                    <a:pt x="51" y="2"/>
                  </a:cubicBezTo>
                  <a:cubicBezTo>
                    <a:pt x="50" y="1"/>
                    <a:pt x="49" y="1"/>
                    <a:pt x="48" y="1"/>
                  </a:cubicBezTo>
                  <a:cubicBezTo>
                    <a:pt x="46" y="0"/>
                    <a:pt x="46" y="0"/>
                    <a:pt x="44" y="0"/>
                  </a:cubicBezTo>
                  <a:cubicBezTo>
                    <a:pt x="44" y="1"/>
                    <a:pt x="44" y="1"/>
                    <a:pt x="44" y="2"/>
                  </a:cubicBezTo>
                  <a:cubicBezTo>
                    <a:pt x="42" y="3"/>
                    <a:pt x="42" y="4"/>
                    <a:pt x="40" y="6"/>
                  </a:cubicBezTo>
                  <a:cubicBezTo>
                    <a:pt x="37" y="6"/>
                    <a:pt x="35" y="5"/>
                    <a:pt x="32" y="5"/>
                  </a:cubicBezTo>
                  <a:cubicBezTo>
                    <a:pt x="32" y="5"/>
                    <a:pt x="32" y="5"/>
                    <a:pt x="31" y="4"/>
                  </a:cubicBezTo>
                  <a:cubicBezTo>
                    <a:pt x="30" y="5"/>
                    <a:pt x="29" y="5"/>
                    <a:pt x="28" y="5"/>
                  </a:cubicBezTo>
                  <a:cubicBezTo>
                    <a:pt x="27" y="7"/>
                    <a:pt x="26" y="7"/>
                    <a:pt x="25" y="9"/>
                  </a:cubicBezTo>
                  <a:cubicBezTo>
                    <a:pt x="24" y="9"/>
                    <a:pt x="23" y="9"/>
                    <a:pt x="22" y="9"/>
                  </a:cubicBezTo>
                  <a:cubicBezTo>
                    <a:pt x="22" y="10"/>
                    <a:pt x="22" y="10"/>
                    <a:pt x="22" y="11"/>
                  </a:cubicBezTo>
                  <a:cubicBezTo>
                    <a:pt x="24" y="13"/>
                    <a:pt x="24" y="14"/>
                    <a:pt x="25" y="16"/>
                  </a:cubicBezTo>
                  <a:cubicBezTo>
                    <a:pt x="25" y="16"/>
                    <a:pt x="25" y="16"/>
                    <a:pt x="25" y="16"/>
                  </a:cubicBezTo>
                  <a:cubicBezTo>
                    <a:pt x="25" y="18"/>
                    <a:pt x="24" y="19"/>
                    <a:pt x="24" y="20"/>
                  </a:cubicBezTo>
                  <a:cubicBezTo>
                    <a:pt x="23" y="20"/>
                    <a:pt x="23" y="20"/>
                    <a:pt x="22" y="19"/>
                  </a:cubicBezTo>
                  <a:cubicBezTo>
                    <a:pt x="21" y="19"/>
                    <a:pt x="21" y="18"/>
                    <a:pt x="20" y="18"/>
                  </a:cubicBezTo>
                  <a:cubicBezTo>
                    <a:pt x="18" y="18"/>
                    <a:pt x="17" y="18"/>
                    <a:pt x="15" y="18"/>
                  </a:cubicBezTo>
                  <a:cubicBezTo>
                    <a:pt x="12" y="19"/>
                    <a:pt x="10" y="19"/>
                    <a:pt x="7" y="20"/>
                  </a:cubicBezTo>
                  <a:cubicBezTo>
                    <a:pt x="4" y="21"/>
                    <a:pt x="3" y="21"/>
                    <a:pt x="1" y="21"/>
                  </a:cubicBezTo>
                  <a:cubicBezTo>
                    <a:pt x="0" y="23"/>
                    <a:pt x="0" y="23"/>
                    <a:pt x="0" y="25"/>
                  </a:cubicBezTo>
                  <a:cubicBezTo>
                    <a:pt x="1" y="25"/>
                    <a:pt x="1" y="25"/>
                    <a:pt x="2" y="25"/>
                  </a:cubicBezTo>
                  <a:cubicBezTo>
                    <a:pt x="8" y="23"/>
                    <a:pt x="10" y="23"/>
                    <a:pt x="16" y="21"/>
                  </a:cubicBezTo>
                  <a:cubicBezTo>
                    <a:pt x="16" y="22"/>
                    <a:pt x="16" y="22"/>
                    <a:pt x="16" y="23"/>
                  </a:cubicBezTo>
                  <a:cubicBezTo>
                    <a:pt x="16" y="23"/>
                    <a:pt x="17" y="24"/>
                    <a:pt x="17" y="26"/>
                  </a:cubicBezTo>
                  <a:cubicBezTo>
                    <a:pt x="18" y="28"/>
                    <a:pt x="19" y="29"/>
                    <a:pt x="19" y="30"/>
                  </a:cubicBezTo>
                  <a:cubicBezTo>
                    <a:pt x="39" y="30"/>
                    <a:pt x="39" y="30"/>
                    <a:pt x="39" y="30"/>
                  </a:cubicBezTo>
                  <a:cubicBezTo>
                    <a:pt x="43" y="27"/>
                    <a:pt x="43" y="27"/>
                    <a:pt x="43" y="27"/>
                  </a:cubicBezTo>
                  <a:cubicBezTo>
                    <a:pt x="48" y="26"/>
                    <a:pt x="48" y="26"/>
                    <a:pt x="48" y="26"/>
                  </a:cubicBezTo>
                  <a:cubicBezTo>
                    <a:pt x="59" y="24"/>
                    <a:pt x="59" y="24"/>
                    <a:pt x="59" y="24"/>
                  </a:cubicBezTo>
                  <a:cubicBezTo>
                    <a:pt x="59" y="23"/>
                    <a:pt x="60" y="22"/>
                    <a:pt x="60" y="20"/>
                  </a:cubicBezTo>
                  <a:cubicBezTo>
                    <a:pt x="60" y="19"/>
                    <a:pt x="61" y="19"/>
                    <a:pt x="61" y="18"/>
                  </a:cubicBezTo>
                  <a:cubicBezTo>
                    <a:pt x="60" y="18"/>
                    <a:pt x="60" y="17"/>
                    <a:pt x="59" y="17"/>
                  </a:cubicBezTo>
                  <a:cubicBezTo>
                    <a:pt x="59" y="16"/>
                    <a:pt x="59" y="16"/>
                    <a:pt x="59" y="16"/>
                  </a:cubicBezTo>
                  <a:cubicBezTo>
                    <a:pt x="60" y="15"/>
                    <a:pt x="60" y="15"/>
                    <a:pt x="60" y="14"/>
                  </a:cubicBezTo>
                  <a:cubicBezTo>
                    <a:pt x="61" y="14"/>
                    <a:pt x="61" y="14"/>
                    <a:pt x="61" y="14"/>
                  </a:cubicBezTo>
                  <a:cubicBezTo>
                    <a:pt x="63" y="14"/>
                    <a:pt x="63" y="14"/>
                    <a:pt x="65" y="14"/>
                  </a:cubicBezTo>
                  <a:cubicBezTo>
                    <a:pt x="65" y="13"/>
                    <a:pt x="65" y="12"/>
                    <a:pt x="66" y="11"/>
                  </a:cubicBezTo>
                  <a:cubicBezTo>
                    <a:pt x="65" y="9"/>
                    <a:pt x="64" y="7"/>
                    <a:pt x="63" y="5"/>
                  </a:cubicBezTo>
                  <a:close/>
                </a:path>
              </a:pathLst>
            </a:custGeom>
            <a:solidFill>
              <a:srgbClr val="A7B3B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16" name="Freeform 111">
              <a:extLst>
                <a:ext uri="{FF2B5EF4-FFF2-40B4-BE49-F238E27FC236}">
                  <a16:creationId xmlns:a16="http://schemas.microsoft.com/office/drawing/2014/main" id="{BAAE871A-7C52-4260-9E5C-4FDF6EB8CC50}"/>
                </a:ext>
              </a:extLst>
            </p:cNvPr>
            <p:cNvSpPr>
              <a:spLocks/>
            </p:cNvSpPr>
            <p:nvPr/>
          </p:nvSpPr>
          <p:spPr bwMode="auto">
            <a:xfrm>
              <a:off x="1582" y="2187"/>
              <a:ext cx="128" cy="62"/>
            </a:xfrm>
            <a:custGeom>
              <a:avLst/>
              <a:gdLst>
                <a:gd name="T0" fmla="*/ 31 w 33"/>
                <a:gd name="T1" fmla="*/ 0 h 16"/>
                <a:gd name="T2" fmla="*/ 22 w 33"/>
                <a:gd name="T3" fmla="*/ 2 h 16"/>
                <a:gd name="T4" fmla="*/ 18 w 33"/>
                <a:gd name="T5" fmla="*/ 3 h 16"/>
                <a:gd name="T6" fmla="*/ 13 w 33"/>
                <a:gd name="T7" fmla="*/ 5 h 16"/>
                <a:gd name="T8" fmla="*/ 0 w 33"/>
                <a:gd name="T9" fmla="*/ 5 h 16"/>
                <a:gd name="T10" fmla="*/ 3 w 33"/>
                <a:gd name="T11" fmla="*/ 6 h 16"/>
                <a:gd name="T12" fmla="*/ 3 w 33"/>
                <a:gd name="T13" fmla="*/ 7 h 16"/>
                <a:gd name="T14" fmla="*/ 3 w 33"/>
                <a:gd name="T15" fmla="*/ 7 h 16"/>
                <a:gd name="T16" fmla="*/ 7 w 33"/>
                <a:gd name="T17" fmla="*/ 14 h 16"/>
                <a:gd name="T18" fmla="*/ 7 w 33"/>
                <a:gd name="T19" fmla="*/ 14 h 16"/>
                <a:gd name="T20" fmla="*/ 8 w 33"/>
                <a:gd name="T21" fmla="*/ 14 h 16"/>
                <a:gd name="T22" fmla="*/ 11 w 33"/>
                <a:gd name="T23" fmla="*/ 15 h 16"/>
                <a:gd name="T24" fmla="*/ 14 w 33"/>
                <a:gd name="T25" fmla="*/ 15 h 16"/>
                <a:gd name="T26" fmla="*/ 21 w 33"/>
                <a:gd name="T27" fmla="*/ 16 h 16"/>
                <a:gd name="T28" fmla="*/ 22 w 33"/>
                <a:gd name="T29" fmla="*/ 13 h 16"/>
                <a:gd name="T30" fmla="*/ 23 w 33"/>
                <a:gd name="T31" fmla="*/ 12 h 16"/>
                <a:gd name="T32" fmla="*/ 25 w 33"/>
                <a:gd name="T33" fmla="*/ 11 h 16"/>
                <a:gd name="T34" fmla="*/ 25 w 33"/>
                <a:gd name="T35" fmla="*/ 7 h 16"/>
                <a:gd name="T36" fmla="*/ 33 w 33"/>
                <a:gd name="T37" fmla="*/ 2 h 16"/>
                <a:gd name="T38" fmla="*/ 31 w 33"/>
                <a:gd name="T39" fmla="*/ 0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33" h="16">
                  <a:moveTo>
                    <a:pt x="31" y="0"/>
                  </a:moveTo>
                  <a:cubicBezTo>
                    <a:pt x="22" y="2"/>
                    <a:pt x="22" y="2"/>
                    <a:pt x="22" y="2"/>
                  </a:cubicBezTo>
                  <a:cubicBezTo>
                    <a:pt x="18" y="3"/>
                    <a:pt x="18" y="3"/>
                    <a:pt x="18" y="3"/>
                  </a:cubicBezTo>
                  <a:cubicBezTo>
                    <a:pt x="13" y="5"/>
                    <a:pt x="13" y="5"/>
                    <a:pt x="13" y="5"/>
                  </a:cubicBezTo>
                  <a:cubicBezTo>
                    <a:pt x="0" y="5"/>
                    <a:pt x="0" y="5"/>
                    <a:pt x="0" y="5"/>
                  </a:cubicBezTo>
                  <a:cubicBezTo>
                    <a:pt x="1" y="6"/>
                    <a:pt x="3" y="6"/>
                    <a:pt x="3" y="6"/>
                  </a:cubicBezTo>
                  <a:cubicBezTo>
                    <a:pt x="3" y="6"/>
                    <a:pt x="3" y="6"/>
                    <a:pt x="3" y="7"/>
                  </a:cubicBezTo>
                  <a:cubicBezTo>
                    <a:pt x="3" y="7"/>
                    <a:pt x="3" y="7"/>
                    <a:pt x="3" y="7"/>
                  </a:cubicBezTo>
                  <a:cubicBezTo>
                    <a:pt x="3" y="7"/>
                    <a:pt x="7" y="13"/>
                    <a:pt x="7" y="14"/>
                  </a:cubicBezTo>
                  <a:cubicBezTo>
                    <a:pt x="7" y="14"/>
                    <a:pt x="7" y="14"/>
                    <a:pt x="7" y="14"/>
                  </a:cubicBezTo>
                  <a:cubicBezTo>
                    <a:pt x="7" y="14"/>
                    <a:pt x="8" y="14"/>
                    <a:pt x="8" y="14"/>
                  </a:cubicBezTo>
                  <a:cubicBezTo>
                    <a:pt x="9" y="14"/>
                    <a:pt x="10" y="15"/>
                    <a:pt x="11" y="15"/>
                  </a:cubicBezTo>
                  <a:cubicBezTo>
                    <a:pt x="12" y="15"/>
                    <a:pt x="14" y="15"/>
                    <a:pt x="14" y="15"/>
                  </a:cubicBezTo>
                  <a:cubicBezTo>
                    <a:pt x="17" y="16"/>
                    <a:pt x="18" y="16"/>
                    <a:pt x="21" y="16"/>
                  </a:cubicBezTo>
                  <a:cubicBezTo>
                    <a:pt x="21" y="15"/>
                    <a:pt x="22" y="14"/>
                    <a:pt x="22" y="13"/>
                  </a:cubicBezTo>
                  <a:cubicBezTo>
                    <a:pt x="22" y="13"/>
                    <a:pt x="22" y="13"/>
                    <a:pt x="23" y="12"/>
                  </a:cubicBezTo>
                  <a:cubicBezTo>
                    <a:pt x="23" y="12"/>
                    <a:pt x="24" y="12"/>
                    <a:pt x="25" y="11"/>
                  </a:cubicBezTo>
                  <a:cubicBezTo>
                    <a:pt x="25" y="9"/>
                    <a:pt x="25" y="9"/>
                    <a:pt x="25" y="7"/>
                  </a:cubicBezTo>
                  <a:cubicBezTo>
                    <a:pt x="28" y="5"/>
                    <a:pt x="29" y="4"/>
                    <a:pt x="33" y="2"/>
                  </a:cubicBezTo>
                  <a:cubicBezTo>
                    <a:pt x="32" y="1"/>
                    <a:pt x="31" y="1"/>
                    <a:pt x="31" y="0"/>
                  </a:cubicBezTo>
                  <a:close/>
                </a:path>
              </a:pathLst>
            </a:custGeom>
            <a:solidFill>
              <a:srgbClr val="A7B3B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17" name="Freeform 112">
              <a:extLst>
                <a:ext uri="{FF2B5EF4-FFF2-40B4-BE49-F238E27FC236}">
                  <a16:creationId xmlns:a16="http://schemas.microsoft.com/office/drawing/2014/main" id="{73633786-305C-40C3-AAF1-0B72E53E5DCE}"/>
                </a:ext>
              </a:extLst>
            </p:cNvPr>
            <p:cNvSpPr>
              <a:spLocks/>
            </p:cNvSpPr>
            <p:nvPr/>
          </p:nvSpPr>
          <p:spPr bwMode="auto">
            <a:xfrm>
              <a:off x="1586" y="2202"/>
              <a:ext cx="251" cy="143"/>
            </a:xfrm>
            <a:custGeom>
              <a:avLst/>
              <a:gdLst>
                <a:gd name="T0" fmla="*/ 61 w 65"/>
                <a:gd name="T1" fmla="*/ 14 h 37"/>
                <a:gd name="T2" fmla="*/ 61 w 65"/>
                <a:gd name="T3" fmla="*/ 14 h 37"/>
                <a:gd name="T4" fmla="*/ 60 w 65"/>
                <a:gd name="T5" fmla="*/ 11 h 37"/>
                <a:gd name="T6" fmla="*/ 59 w 65"/>
                <a:gd name="T7" fmla="*/ 8 h 37"/>
                <a:gd name="T8" fmla="*/ 58 w 65"/>
                <a:gd name="T9" fmla="*/ 11 h 37"/>
                <a:gd name="T10" fmla="*/ 57 w 65"/>
                <a:gd name="T11" fmla="*/ 10 h 37"/>
                <a:gd name="T12" fmla="*/ 52 w 65"/>
                <a:gd name="T13" fmla="*/ 10 h 37"/>
                <a:gd name="T14" fmla="*/ 47 w 65"/>
                <a:gd name="T15" fmla="*/ 9 h 37"/>
                <a:gd name="T16" fmla="*/ 42 w 65"/>
                <a:gd name="T17" fmla="*/ 7 h 37"/>
                <a:gd name="T18" fmla="*/ 39 w 65"/>
                <a:gd name="T19" fmla="*/ 4 h 37"/>
                <a:gd name="T20" fmla="*/ 33 w 65"/>
                <a:gd name="T21" fmla="*/ 0 h 37"/>
                <a:gd name="T22" fmla="*/ 26 w 65"/>
                <a:gd name="T23" fmla="*/ 4 h 37"/>
                <a:gd name="T24" fmla="*/ 26 w 65"/>
                <a:gd name="T25" fmla="*/ 8 h 37"/>
                <a:gd name="T26" fmla="*/ 26 w 65"/>
                <a:gd name="T27" fmla="*/ 8 h 37"/>
                <a:gd name="T28" fmla="*/ 23 w 65"/>
                <a:gd name="T29" fmla="*/ 10 h 37"/>
                <a:gd name="T30" fmla="*/ 21 w 65"/>
                <a:gd name="T31" fmla="*/ 14 h 37"/>
                <a:gd name="T32" fmla="*/ 13 w 65"/>
                <a:gd name="T33" fmla="*/ 14 h 37"/>
                <a:gd name="T34" fmla="*/ 9 w 65"/>
                <a:gd name="T35" fmla="*/ 13 h 37"/>
                <a:gd name="T36" fmla="*/ 4 w 65"/>
                <a:gd name="T37" fmla="*/ 11 h 37"/>
                <a:gd name="T38" fmla="*/ 4 w 65"/>
                <a:gd name="T39" fmla="*/ 11 h 37"/>
                <a:gd name="T40" fmla="*/ 0 w 65"/>
                <a:gd name="T41" fmla="*/ 13 h 37"/>
                <a:gd name="T42" fmla="*/ 0 w 65"/>
                <a:gd name="T43" fmla="*/ 14 h 37"/>
                <a:gd name="T44" fmla="*/ 3 w 65"/>
                <a:gd name="T45" fmla="*/ 15 h 37"/>
                <a:gd name="T46" fmla="*/ 4 w 65"/>
                <a:gd name="T47" fmla="*/ 19 h 37"/>
                <a:gd name="T48" fmla="*/ 5 w 65"/>
                <a:gd name="T49" fmla="*/ 21 h 37"/>
                <a:gd name="T50" fmla="*/ 10 w 65"/>
                <a:gd name="T51" fmla="*/ 17 h 37"/>
                <a:gd name="T52" fmla="*/ 11 w 65"/>
                <a:gd name="T53" fmla="*/ 19 h 37"/>
                <a:gd name="T54" fmla="*/ 9 w 65"/>
                <a:gd name="T55" fmla="*/ 22 h 37"/>
                <a:gd name="T56" fmla="*/ 12 w 65"/>
                <a:gd name="T57" fmla="*/ 24 h 37"/>
                <a:gd name="T58" fmla="*/ 14 w 65"/>
                <a:gd name="T59" fmla="*/ 22 h 37"/>
                <a:gd name="T60" fmla="*/ 12 w 65"/>
                <a:gd name="T61" fmla="*/ 18 h 37"/>
                <a:gd name="T62" fmla="*/ 14 w 65"/>
                <a:gd name="T63" fmla="*/ 16 h 37"/>
                <a:gd name="T64" fmla="*/ 15 w 65"/>
                <a:gd name="T65" fmla="*/ 17 h 37"/>
                <a:gd name="T66" fmla="*/ 15 w 65"/>
                <a:gd name="T67" fmla="*/ 22 h 37"/>
                <a:gd name="T68" fmla="*/ 19 w 65"/>
                <a:gd name="T69" fmla="*/ 25 h 37"/>
                <a:gd name="T70" fmla="*/ 23 w 65"/>
                <a:gd name="T71" fmla="*/ 27 h 37"/>
                <a:gd name="T72" fmla="*/ 19 w 65"/>
                <a:gd name="T73" fmla="*/ 28 h 37"/>
                <a:gd name="T74" fmla="*/ 24 w 65"/>
                <a:gd name="T75" fmla="*/ 32 h 37"/>
                <a:gd name="T76" fmla="*/ 30 w 65"/>
                <a:gd name="T77" fmla="*/ 36 h 37"/>
                <a:gd name="T78" fmla="*/ 33 w 65"/>
                <a:gd name="T79" fmla="*/ 37 h 37"/>
                <a:gd name="T80" fmla="*/ 36 w 65"/>
                <a:gd name="T81" fmla="*/ 37 h 37"/>
                <a:gd name="T82" fmla="*/ 37 w 65"/>
                <a:gd name="T83" fmla="*/ 36 h 37"/>
                <a:gd name="T84" fmla="*/ 35 w 65"/>
                <a:gd name="T85" fmla="*/ 32 h 37"/>
                <a:gd name="T86" fmla="*/ 31 w 65"/>
                <a:gd name="T87" fmla="*/ 29 h 37"/>
                <a:gd name="T88" fmla="*/ 29 w 65"/>
                <a:gd name="T89" fmla="*/ 23 h 37"/>
                <a:gd name="T90" fmla="*/ 24 w 65"/>
                <a:gd name="T91" fmla="*/ 21 h 37"/>
                <a:gd name="T92" fmla="*/ 27 w 65"/>
                <a:gd name="T93" fmla="*/ 15 h 37"/>
                <a:gd name="T94" fmla="*/ 29 w 65"/>
                <a:gd name="T95" fmla="*/ 16 h 37"/>
                <a:gd name="T96" fmla="*/ 31 w 65"/>
                <a:gd name="T97" fmla="*/ 18 h 37"/>
                <a:gd name="T98" fmla="*/ 36 w 65"/>
                <a:gd name="T99" fmla="*/ 15 h 37"/>
                <a:gd name="T100" fmla="*/ 36 w 65"/>
                <a:gd name="T101" fmla="*/ 15 h 37"/>
                <a:gd name="T102" fmla="*/ 39 w 65"/>
                <a:gd name="T103" fmla="*/ 15 h 37"/>
                <a:gd name="T104" fmla="*/ 43 w 65"/>
                <a:gd name="T105" fmla="*/ 16 h 37"/>
                <a:gd name="T106" fmla="*/ 47 w 65"/>
                <a:gd name="T107" fmla="*/ 15 h 37"/>
                <a:gd name="T108" fmla="*/ 48 w 65"/>
                <a:gd name="T109" fmla="*/ 16 h 37"/>
                <a:gd name="T110" fmla="*/ 51 w 65"/>
                <a:gd name="T111" fmla="*/ 17 h 37"/>
                <a:gd name="T112" fmla="*/ 55 w 65"/>
                <a:gd name="T113" fmla="*/ 17 h 37"/>
                <a:gd name="T114" fmla="*/ 55 w 65"/>
                <a:gd name="T115" fmla="*/ 17 h 37"/>
                <a:gd name="T116" fmla="*/ 58 w 65"/>
                <a:gd name="T117" fmla="*/ 18 h 37"/>
                <a:gd name="T118" fmla="*/ 63 w 65"/>
                <a:gd name="T119" fmla="*/ 19 h 37"/>
                <a:gd name="T120" fmla="*/ 65 w 65"/>
                <a:gd name="T121" fmla="*/ 19 h 37"/>
                <a:gd name="T122" fmla="*/ 65 w 65"/>
                <a:gd name="T123" fmla="*/ 16 h 37"/>
                <a:gd name="T124" fmla="*/ 61 w 65"/>
                <a:gd name="T125" fmla="*/ 14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65" h="37">
                  <a:moveTo>
                    <a:pt x="61" y="14"/>
                  </a:moveTo>
                  <a:cubicBezTo>
                    <a:pt x="61" y="14"/>
                    <a:pt x="61" y="14"/>
                    <a:pt x="61" y="14"/>
                  </a:cubicBezTo>
                  <a:cubicBezTo>
                    <a:pt x="60" y="13"/>
                    <a:pt x="60" y="12"/>
                    <a:pt x="60" y="11"/>
                  </a:cubicBezTo>
                  <a:cubicBezTo>
                    <a:pt x="59" y="10"/>
                    <a:pt x="59" y="10"/>
                    <a:pt x="59" y="8"/>
                  </a:cubicBezTo>
                  <a:cubicBezTo>
                    <a:pt x="58" y="9"/>
                    <a:pt x="58" y="10"/>
                    <a:pt x="58" y="11"/>
                  </a:cubicBezTo>
                  <a:cubicBezTo>
                    <a:pt x="58" y="11"/>
                    <a:pt x="57" y="11"/>
                    <a:pt x="57" y="10"/>
                  </a:cubicBezTo>
                  <a:cubicBezTo>
                    <a:pt x="55" y="10"/>
                    <a:pt x="54" y="10"/>
                    <a:pt x="52" y="10"/>
                  </a:cubicBezTo>
                  <a:cubicBezTo>
                    <a:pt x="50" y="10"/>
                    <a:pt x="49" y="9"/>
                    <a:pt x="47" y="9"/>
                  </a:cubicBezTo>
                  <a:cubicBezTo>
                    <a:pt x="45" y="8"/>
                    <a:pt x="44" y="8"/>
                    <a:pt x="42" y="7"/>
                  </a:cubicBezTo>
                  <a:cubicBezTo>
                    <a:pt x="41" y="6"/>
                    <a:pt x="40" y="5"/>
                    <a:pt x="39" y="4"/>
                  </a:cubicBezTo>
                  <a:cubicBezTo>
                    <a:pt x="37" y="2"/>
                    <a:pt x="35" y="2"/>
                    <a:pt x="33" y="0"/>
                  </a:cubicBezTo>
                  <a:cubicBezTo>
                    <a:pt x="30" y="2"/>
                    <a:pt x="29" y="3"/>
                    <a:pt x="26" y="4"/>
                  </a:cubicBezTo>
                  <a:cubicBezTo>
                    <a:pt x="26" y="6"/>
                    <a:pt x="26" y="7"/>
                    <a:pt x="26" y="8"/>
                  </a:cubicBezTo>
                  <a:cubicBezTo>
                    <a:pt x="26" y="8"/>
                    <a:pt x="26" y="8"/>
                    <a:pt x="26" y="8"/>
                  </a:cubicBezTo>
                  <a:cubicBezTo>
                    <a:pt x="25" y="9"/>
                    <a:pt x="24" y="9"/>
                    <a:pt x="23" y="10"/>
                  </a:cubicBezTo>
                  <a:cubicBezTo>
                    <a:pt x="22" y="12"/>
                    <a:pt x="22" y="13"/>
                    <a:pt x="21" y="14"/>
                  </a:cubicBezTo>
                  <a:cubicBezTo>
                    <a:pt x="18" y="14"/>
                    <a:pt x="16" y="14"/>
                    <a:pt x="13" y="14"/>
                  </a:cubicBezTo>
                  <a:cubicBezTo>
                    <a:pt x="13" y="14"/>
                    <a:pt x="11" y="13"/>
                    <a:pt x="9" y="13"/>
                  </a:cubicBezTo>
                  <a:cubicBezTo>
                    <a:pt x="7" y="12"/>
                    <a:pt x="5" y="12"/>
                    <a:pt x="4" y="11"/>
                  </a:cubicBezTo>
                  <a:cubicBezTo>
                    <a:pt x="4" y="11"/>
                    <a:pt x="4" y="11"/>
                    <a:pt x="4" y="11"/>
                  </a:cubicBezTo>
                  <a:cubicBezTo>
                    <a:pt x="0" y="13"/>
                    <a:pt x="0" y="13"/>
                    <a:pt x="0" y="13"/>
                  </a:cubicBezTo>
                  <a:cubicBezTo>
                    <a:pt x="0" y="13"/>
                    <a:pt x="0" y="14"/>
                    <a:pt x="0" y="14"/>
                  </a:cubicBezTo>
                  <a:cubicBezTo>
                    <a:pt x="1" y="15"/>
                    <a:pt x="2" y="15"/>
                    <a:pt x="3" y="15"/>
                  </a:cubicBezTo>
                  <a:cubicBezTo>
                    <a:pt x="3" y="17"/>
                    <a:pt x="4" y="18"/>
                    <a:pt x="4" y="19"/>
                  </a:cubicBezTo>
                  <a:cubicBezTo>
                    <a:pt x="4" y="20"/>
                    <a:pt x="5" y="21"/>
                    <a:pt x="5" y="21"/>
                  </a:cubicBezTo>
                  <a:cubicBezTo>
                    <a:pt x="7" y="20"/>
                    <a:pt x="8" y="19"/>
                    <a:pt x="10" y="17"/>
                  </a:cubicBezTo>
                  <a:cubicBezTo>
                    <a:pt x="10" y="18"/>
                    <a:pt x="10" y="18"/>
                    <a:pt x="11" y="19"/>
                  </a:cubicBezTo>
                  <a:cubicBezTo>
                    <a:pt x="10" y="20"/>
                    <a:pt x="9" y="21"/>
                    <a:pt x="9" y="22"/>
                  </a:cubicBezTo>
                  <a:cubicBezTo>
                    <a:pt x="10" y="23"/>
                    <a:pt x="11" y="23"/>
                    <a:pt x="12" y="24"/>
                  </a:cubicBezTo>
                  <a:cubicBezTo>
                    <a:pt x="12" y="23"/>
                    <a:pt x="13" y="23"/>
                    <a:pt x="14" y="22"/>
                  </a:cubicBezTo>
                  <a:cubicBezTo>
                    <a:pt x="13" y="20"/>
                    <a:pt x="12" y="20"/>
                    <a:pt x="12" y="18"/>
                  </a:cubicBezTo>
                  <a:cubicBezTo>
                    <a:pt x="13" y="17"/>
                    <a:pt x="13" y="17"/>
                    <a:pt x="14" y="16"/>
                  </a:cubicBezTo>
                  <a:cubicBezTo>
                    <a:pt x="14" y="16"/>
                    <a:pt x="16" y="16"/>
                    <a:pt x="15" y="17"/>
                  </a:cubicBezTo>
                  <a:cubicBezTo>
                    <a:pt x="15" y="19"/>
                    <a:pt x="15" y="22"/>
                    <a:pt x="15" y="22"/>
                  </a:cubicBezTo>
                  <a:cubicBezTo>
                    <a:pt x="17" y="23"/>
                    <a:pt x="17" y="24"/>
                    <a:pt x="19" y="25"/>
                  </a:cubicBezTo>
                  <a:cubicBezTo>
                    <a:pt x="20" y="26"/>
                    <a:pt x="21" y="26"/>
                    <a:pt x="23" y="27"/>
                  </a:cubicBezTo>
                  <a:cubicBezTo>
                    <a:pt x="23" y="27"/>
                    <a:pt x="19" y="27"/>
                    <a:pt x="19" y="28"/>
                  </a:cubicBezTo>
                  <a:cubicBezTo>
                    <a:pt x="19" y="29"/>
                    <a:pt x="24" y="32"/>
                    <a:pt x="24" y="32"/>
                  </a:cubicBezTo>
                  <a:cubicBezTo>
                    <a:pt x="26" y="34"/>
                    <a:pt x="27" y="35"/>
                    <a:pt x="30" y="36"/>
                  </a:cubicBezTo>
                  <a:cubicBezTo>
                    <a:pt x="31" y="37"/>
                    <a:pt x="32" y="37"/>
                    <a:pt x="33" y="37"/>
                  </a:cubicBezTo>
                  <a:cubicBezTo>
                    <a:pt x="34" y="37"/>
                    <a:pt x="35" y="37"/>
                    <a:pt x="36" y="37"/>
                  </a:cubicBezTo>
                  <a:cubicBezTo>
                    <a:pt x="36" y="37"/>
                    <a:pt x="37" y="36"/>
                    <a:pt x="37" y="36"/>
                  </a:cubicBezTo>
                  <a:cubicBezTo>
                    <a:pt x="36" y="34"/>
                    <a:pt x="36" y="33"/>
                    <a:pt x="35" y="32"/>
                  </a:cubicBezTo>
                  <a:cubicBezTo>
                    <a:pt x="33" y="31"/>
                    <a:pt x="33" y="30"/>
                    <a:pt x="31" y="29"/>
                  </a:cubicBezTo>
                  <a:cubicBezTo>
                    <a:pt x="30" y="26"/>
                    <a:pt x="30" y="25"/>
                    <a:pt x="29" y="23"/>
                  </a:cubicBezTo>
                  <a:cubicBezTo>
                    <a:pt x="27" y="22"/>
                    <a:pt x="26" y="22"/>
                    <a:pt x="24" y="21"/>
                  </a:cubicBezTo>
                  <a:cubicBezTo>
                    <a:pt x="26" y="19"/>
                    <a:pt x="26" y="18"/>
                    <a:pt x="27" y="15"/>
                  </a:cubicBezTo>
                  <a:cubicBezTo>
                    <a:pt x="28" y="15"/>
                    <a:pt x="28" y="16"/>
                    <a:pt x="29" y="16"/>
                  </a:cubicBezTo>
                  <a:cubicBezTo>
                    <a:pt x="30" y="17"/>
                    <a:pt x="30" y="17"/>
                    <a:pt x="31" y="18"/>
                  </a:cubicBezTo>
                  <a:cubicBezTo>
                    <a:pt x="33" y="17"/>
                    <a:pt x="34" y="16"/>
                    <a:pt x="36" y="15"/>
                  </a:cubicBezTo>
                  <a:cubicBezTo>
                    <a:pt x="36" y="15"/>
                    <a:pt x="36" y="15"/>
                    <a:pt x="36" y="15"/>
                  </a:cubicBezTo>
                  <a:cubicBezTo>
                    <a:pt x="37" y="15"/>
                    <a:pt x="38" y="15"/>
                    <a:pt x="39" y="15"/>
                  </a:cubicBezTo>
                  <a:cubicBezTo>
                    <a:pt x="41" y="15"/>
                    <a:pt x="42" y="16"/>
                    <a:pt x="43" y="16"/>
                  </a:cubicBezTo>
                  <a:cubicBezTo>
                    <a:pt x="45" y="16"/>
                    <a:pt x="46" y="16"/>
                    <a:pt x="47" y="15"/>
                  </a:cubicBezTo>
                  <a:cubicBezTo>
                    <a:pt x="48" y="15"/>
                    <a:pt x="48" y="15"/>
                    <a:pt x="48" y="16"/>
                  </a:cubicBezTo>
                  <a:cubicBezTo>
                    <a:pt x="49" y="16"/>
                    <a:pt x="50" y="16"/>
                    <a:pt x="51" y="17"/>
                  </a:cubicBezTo>
                  <a:cubicBezTo>
                    <a:pt x="53" y="17"/>
                    <a:pt x="54" y="17"/>
                    <a:pt x="55" y="17"/>
                  </a:cubicBezTo>
                  <a:cubicBezTo>
                    <a:pt x="55" y="17"/>
                    <a:pt x="55" y="17"/>
                    <a:pt x="55" y="17"/>
                  </a:cubicBezTo>
                  <a:cubicBezTo>
                    <a:pt x="57" y="18"/>
                    <a:pt x="57" y="18"/>
                    <a:pt x="58" y="18"/>
                  </a:cubicBezTo>
                  <a:cubicBezTo>
                    <a:pt x="60" y="18"/>
                    <a:pt x="61" y="19"/>
                    <a:pt x="63" y="19"/>
                  </a:cubicBezTo>
                  <a:cubicBezTo>
                    <a:pt x="64" y="19"/>
                    <a:pt x="64" y="19"/>
                    <a:pt x="65" y="19"/>
                  </a:cubicBezTo>
                  <a:cubicBezTo>
                    <a:pt x="65" y="18"/>
                    <a:pt x="65" y="17"/>
                    <a:pt x="65" y="16"/>
                  </a:cubicBezTo>
                  <a:cubicBezTo>
                    <a:pt x="64" y="15"/>
                    <a:pt x="63" y="15"/>
                    <a:pt x="61" y="14"/>
                  </a:cubicBezTo>
                  <a:close/>
                </a:path>
              </a:pathLst>
            </a:custGeom>
            <a:solidFill>
              <a:srgbClr val="A7B3B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18" name="Freeform 113">
              <a:extLst>
                <a:ext uri="{FF2B5EF4-FFF2-40B4-BE49-F238E27FC236}">
                  <a16:creationId xmlns:a16="http://schemas.microsoft.com/office/drawing/2014/main" id="{467BDD69-81FE-42AB-AE57-8356D6AC1987}"/>
                </a:ext>
              </a:extLst>
            </p:cNvPr>
            <p:cNvSpPr>
              <a:spLocks/>
            </p:cNvSpPr>
            <p:nvPr/>
          </p:nvSpPr>
          <p:spPr bwMode="auto">
            <a:xfrm>
              <a:off x="1177" y="1866"/>
              <a:ext cx="147" cy="128"/>
            </a:xfrm>
            <a:custGeom>
              <a:avLst/>
              <a:gdLst>
                <a:gd name="T0" fmla="*/ 11 w 38"/>
                <a:gd name="T1" fmla="*/ 25 h 33"/>
                <a:gd name="T2" fmla="*/ 18 w 38"/>
                <a:gd name="T3" fmla="*/ 24 h 33"/>
                <a:gd name="T4" fmla="*/ 18 w 38"/>
                <a:gd name="T5" fmla="*/ 25 h 33"/>
                <a:gd name="T6" fmla="*/ 18 w 38"/>
                <a:gd name="T7" fmla="*/ 27 h 33"/>
                <a:gd name="T8" fmla="*/ 21 w 38"/>
                <a:gd name="T9" fmla="*/ 27 h 33"/>
                <a:gd name="T10" fmla="*/ 21 w 38"/>
                <a:gd name="T11" fmla="*/ 27 h 33"/>
                <a:gd name="T12" fmla="*/ 25 w 38"/>
                <a:gd name="T13" fmla="*/ 29 h 33"/>
                <a:gd name="T14" fmla="*/ 25 w 38"/>
                <a:gd name="T15" fmla="*/ 30 h 33"/>
                <a:gd name="T16" fmla="*/ 23 w 38"/>
                <a:gd name="T17" fmla="*/ 33 h 33"/>
                <a:gd name="T18" fmla="*/ 26 w 38"/>
                <a:gd name="T19" fmla="*/ 33 h 33"/>
                <a:gd name="T20" fmla="*/ 25 w 38"/>
                <a:gd name="T21" fmla="*/ 31 h 33"/>
                <a:gd name="T22" fmla="*/ 28 w 38"/>
                <a:gd name="T23" fmla="*/ 25 h 33"/>
                <a:gd name="T24" fmla="*/ 24 w 38"/>
                <a:gd name="T25" fmla="*/ 21 h 33"/>
                <a:gd name="T26" fmla="*/ 25 w 38"/>
                <a:gd name="T27" fmla="*/ 20 h 33"/>
                <a:gd name="T28" fmla="*/ 27 w 38"/>
                <a:gd name="T29" fmla="*/ 18 h 33"/>
                <a:gd name="T30" fmla="*/ 28 w 38"/>
                <a:gd name="T31" fmla="*/ 18 h 33"/>
                <a:gd name="T32" fmla="*/ 33 w 38"/>
                <a:gd name="T33" fmla="*/ 19 h 33"/>
                <a:gd name="T34" fmla="*/ 33 w 38"/>
                <a:gd name="T35" fmla="*/ 17 h 33"/>
                <a:gd name="T36" fmla="*/ 34 w 38"/>
                <a:gd name="T37" fmla="*/ 17 h 33"/>
                <a:gd name="T38" fmla="*/ 36 w 38"/>
                <a:gd name="T39" fmla="*/ 15 h 33"/>
                <a:gd name="T40" fmla="*/ 32 w 38"/>
                <a:gd name="T41" fmla="*/ 11 h 33"/>
                <a:gd name="T42" fmla="*/ 34 w 38"/>
                <a:gd name="T43" fmla="*/ 10 h 33"/>
                <a:gd name="T44" fmla="*/ 37 w 38"/>
                <a:gd name="T45" fmla="*/ 9 h 33"/>
                <a:gd name="T46" fmla="*/ 38 w 38"/>
                <a:gd name="T47" fmla="*/ 5 h 33"/>
                <a:gd name="T48" fmla="*/ 38 w 38"/>
                <a:gd name="T49" fmla="*/ 0 h 33"/>
                <a:gd name="T50" fmla="*/ 37 w 38"/>
                <a:gd name="T51" fmla="*/ 1 h 33"/>
                <a:gd name="T52" fmla="*/ 31 w 38"/>
                <a:gd name="T53" fmla="*/ 1 h 33"/>
                <a:gd name="T54" fmla="*/ 26 w 38"/>
                <a:gd name="T55" fmla="*/ 1 h 33"/>
                <a:gd name="T56" fmla="*/ 21 w 38"/>
                <a:gd name="T57" fmla="*/ 4 h 33"/>
                <a:gd name="T58" fmla="*/ 21 w 38"/>
                <a:gd name="T59" fmla="*/ 10 h 33"/>
                <a:gd name="T60" fmla="*/ 24 w 38"/>
                <a:gd name="T61" fmla="*/ 12 h 33"/>
                <a:gd name="T62" fmla="*/ 19 w 38"/>
                <a:gd name="T63" fmla="*/ 15 h 33"/>
                <a:gd name="T64" fmla="*/ 16 w 38"/>
                <a:gd name="T65" fmla="*/ 12 h 33"/>
                <a:gd name="T66" fmla="*/ 18 w 38"/>
                <a:gd name="T67" fmla="*/ 9 h 33"/>
                <a:gd name="T68" fmla="*/ 17 w 38"/>
                <a:gd name="T69" fmla="*/ 6 h 33"/>
                <a:gd name="T70" fmla="*/ 17 w 38"/>
                <a:gd name="T71" fmla="*/ 3 h 33"/>
                <a:gd name="T72" fmla="*/ 14 w 38"/>
                <a:gd name="T73" fmla="*/ 5 h 33"/>
                <a:gd name="T74" fmla="*/ 12 w 38"/>
                <a:gd name="T75" fmla="*/ 11 h 33"/>
                <a:gd name="T76" fmla="*/ 9 w 38"/>
                <a:gd name="T77" fmla="*/ 15 h 33"/>
                <a:gd name="T78" fmla="*/ 3 w 38"/>
                <a:gd name="T79" fmla="*/ 22 h 33"/>
                <a:gd name="T80" fmla="*/ 0 w 38"/>
                <a:gd name="T81" fmla="*/ 26 h 33"/>
                <a:gd name="T82" fmla="*/ 4 w 38"/>
                <a:gd name="T83" fmla="*/ 27 h 33"/>
                <a:gd name="T84" fmla="*/ 11 w 38"/>
                <a:gd name="T85" fmla="*/ 25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38" h="33">
                  <a:moveTo>
                    <a:pt x="11" y="25"/>
                  </a:moveTo>
                  <a:cubicBezTo>
                    <a:pt x="13" y="24"/>
                    <a:pt x="15" y="24"/>
                    <a:pt x="18" y="24"/>
                  </a:cubicBezTo>
                  <a:cubicBezTo>
                    <a:pt x="18" y="24"/>
                    <a:pt x="18" y="24"/>
                    <a:pt x="18" y="25"/>
                  </a:cubicBezTo>
                  <a:cubicBezTo>
                    <a:pt x="18" y="26"/>
                    <a:pt x="18" y="26"/>
                    <a:pt x="18" y="27"/>
                  </a:cubicBezTo>
                  <a:cubicBezTo>
                    <a:pt x="19" y="27"/>
                    <a:pt x="20" y="27"/>
                    <a:pt x="21" y="27"/>
                  </a:cubicBezTo>
                  <a:cubicBezTo>
                    <a:pt x="21" y="27"/>
                    <a:pt x="21" y="27"/>
                    <a:pt x="21" y="27"/>
                  </a:cubicBezTo>
                  <a:cubicBezTo>
                    <a:pt x="23" y="28"/>
                    <a:pt x="24" y="28"/>
                    <a:pt x="25" y="29"/>
                  </a:cubicBezTo>
                  <a:cubicBezTo>
                    <a:pt x="25" y="29"/>
                    <a:pt x="25" y="29"/>
                    <a:pt x="25" y="30"/>
                  </a:cubicBezTo>
                  <a:cubicBezTo>
                    <a:pt x="24" y="31"/>
                    <a:pt x="24" y="32"/>
                    <a:pt x="23" y="33"/>
                  </a:cubicBezTo>
                  <a:cubicBezTo>
                    <a:pt x="24" y="33"/>
                    <a:pt x="25" y="33"/>
                    <a:pt x="26" y="33"/>
                  </a:cubicBezTo>
                  <a:cubicBezTo>
                    <a:pt x="26" y="32"/>
                    <a:pt x="25" y="32"/>
                    <a:pt x="25" y="31"/>
                  </a:cubicBezTo>
                  <a:cubicBezTo>
                    <a:pt x="26" y="28"/>
                    <a:pt x="26" y="27"/>
                    <a:pt x="28" y="25"/>
                  </a:cubicBezTo>
                  <a:cubicBezTo>
                    <a:pt x="26" y="23"/>
                    <a:pt x="25" y="22"/>
                    <a:pt x="24" y="21"/>
                  </a:cubicBezTo>
                  <a:cubicBezTo>
                    <a:pt x="24" y="20"/>
                    <a:pt x="25" y="20"/>
                    <a:pt x="25" y="20"/>
                  </a:cubicBezTo>
                  <a:cubicBezTo>
                    <a:pt x="26" y="19"/>
                    <a:pt x="26" y="19"/>
                    <a:pt x="27" y="18"/>
                  </a:cubicBezTo>
                  <a:cubicBezTo>
                    <a:pt x="27" y="18"/>
                    <a:pt x="27" y="18"/>
                    <a:pt x="28" y="18"/>
                  </a:cubicBezTo>
                  <a:cubicBezTo>
                    <a:pt x="30" y="19"/>
                    <a:pt x="31" y="19"/>
                    <a:pt x="33" y="19"/>
                  </a:cubicBezTo>
                  <a:cubicBezTo>
                    <a:pt x="33" y="18"/>
                    <a:pt x="33" y="18"/>
                    <a:pt x="33" y="17"/>
                  </a:cubicBezTo>
                  <a:cubicBezTo>
                    <a:pt x="33" y="17"/>
                    <a:pt x="33" y="17"/>
                    <a:pt x="34" y="17"/>
                  </a:cubicBezTo>
                  <a:cubicBezTo>
                    <a:pt x="35" y="16"/>
                    <a:pt x="35" y="16"/>
                    <a:pt x="36" y="15"/>
                  </a:cubicBezTo>
                  <a:cubicBezTo>
                    <a:pt x="34" y="13"/>
                    <a:pt x="34" y="12"/>
                    <a:pt x="32" y="11"/>
                  </a:cubicBezTo>
                  <a:cubicBezTo>
                    <a:pt x="33" y="10"/>
                    <a:pt x="33" y="10"/>
                    <a:pt x="34" y="10"/>
                  </a:cubicBezTo>
                  <a:cubicBezTo>
                    <a:pt x="35" y="10"/>
                    <a:pt x="36" y="9"/>
                    <a:pt x="37" y="9"/>
                  </a:cubicBezTo>
                  <a:cubicBezTo>
                    <a:pt x="38" y="7"/>
                    <a:pt x="38" y="7"/>
                    <a:pt x="38" y="5"/>
                  </a:cubicBezTo>
                  <a:cubicBezTo>
                    <a:pt x="38" y="3"/>
                    <a:pt x="38" y="2"/>
                    <a:pt x="38" y="0"/>
                  </a:cubicBezTo>
                  <a:cubicBezTo>
                    <a:pt x="37" y="1"/>
                    <a:pt x="37" y="1"/>
                    <a:pt x="37" y="1"/>
                  </a:cubicBezTo>
                  <a:cubicBezTo>
                    <a:pt x="36" y="1"/>
                    <a:pt x="31" y="1"/>
                    <a:pt x="31" y="1"/>
                  </a:cubicBezTo>
                  <a:cubicBezTo>
                    <a:pt x="29" y="1"/>
                    <a:pt x="28" y="1"/>
                    <a:pt x="26" y="1"/>
                  </a:cubicBezTo>
                  <a:cubicBezTo>
                    <a:pt x="26" y="1"/>
                    <a:pt x="21" y="3"/>
                    <a:pt x="21" y="4"/>
                  </a:cubicBezTo>
                  <a:cubicBezTo>
                    <a:pt x="20" y="5"/>
                    <a:pt x="21" y="10"/>
                    <a:pt x="21" y="10"/>
                  </a:cubicBezTo>
                  <a:cubicBezTo>
                    <a:pt x="23" y="10"/>
                    <a:pt x="23" y="11"/>
                    <a:pt x="24" y="12"/>
                  </a:cubicBezTo>
                  <a:cubicBezTo>
                    <a:pt x="22" y="13"/>
                    <a:pt x="21" y="14"/>
                    <a:pt x="19" y="15"/>
                  </a:cubicBezTo>
                  <a:cubicBezTo>
                    <a:pt x="18" y="14"/>
                    <a:pt x="17" y="13"/>
                    <a:pt x="16" y="12"/>
                  </a:cubicBezTo>
                  <a:cubicBezTo>
                    <a:pt x="16" y="12"/>
                    <a:pt x="18" y="10"/>
                    <a:pt x="18" y="9"/>
                  </a:cubicBezTo>
                  <a:cubicBezTo>
                    <a:pt x="17" y="8"/>
                    <a:pt x="17" y="6"/>
                    <a:pt x="17" y="6"/>
                  </a:cubicBezTo>
                  <a:cubicBezTo>
                    <a:pt x="17" y="5"/>
                    <a:pt x="17" y="4"/>
                    <a:pt x="17" y="3"/>
                  </a:cubicBezTo>
                  <a:cubicBezTo>
                    <a:pt x="17" y="3"/>
                    <a:pt x="14" y="4"/>
                    <a:pt x="14" y="5"/>
                  </a:cubicBezTo>
                  <a:cubicBezTo>
                    <a:pt x="14" y="7"/>
                    <a:pt x="12" y="11"/>
                    <a:pt x="12" y="11"/>
                  </a:cubicBezTo>
                  <a:cubicBezTo>
                    <a:pt x="10" y="13"/>
                    <a:pt x="10" y="14"/>
                    <a:pt x="9" y="15"/>
                  </a:cubicBezTo>
                  <a:cubicBezTo>
                    <a:pt x="9" y="15"/>
                    <a:pt x="4" y="21"/>
                    <a:pt x="3" y="22"/>
                  </a:cubicBezTo>
                  <a:cubicBezTo>
                    <a:pt x="2" y="23"/>
                    <a:pt x="2" y="24"/>
                    <a:pt x="0" y="26"/>
                  </a:cubicBezTo>
                  <a:cubicBezTo>
                    <a:pt x="2" y="26"/>
                    <a:pt x="2" y="26"/>
                    <a:pt x="4" y="27"/>
                  </a:cubicBezTo>
                  <a:cubicBezTo>
                    <a:pt x="7" y="26"/>
                    <a:pt x="8" y="26"/>
                    <a:pt x="11" y="25"/>
                  </a:cubicBezTo>
                  <a:close/>
                </a:path>
              </a:pathLst>
            </a:custGeom>
            <a:solidFill>
              <a:srgbClr val="A7B3B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19" name="Freeform 114">
              <a:extLst>
                <a:ext uri="{FF2B5EF4-FFF2-40B4-BE49-F238E27FC236}">
                  <a16:creationId xmlns:a16="http://schemas.microsoft.com/office/drawing/2014/main" id="{3DF37753-7CE7-487C-AD9B-AEE04151FEA5}"/>
                </a:ext>
              </a:extLst>
            </p:cNvPr>
            <p:cNvSpPr>
              <a:spLocks/>
            </p:cNvSpPr>
            <p:nvPr/>
          </p:nvSpPr>
          <p:spPr bwMode="auto">
            <a:xfrm>
              <a:off x="826" y="1986"/>
              <a:ext cx="536" cy="421"/>
            </a:xfrm>
            <a:custGeom>
              <a:avLst/>
              <a:gdLst>
                <a:gd name="T0" fmla="*/ 53 w 139"/>
                <a:gd name="T1" fmla="*/ 21 h 109"/>
                <a:gd name="T2" fmla="*/ 39 w 139"/>
                <a:gd name="T3" fmla="*/ 20 h 109"/>
                <a:gd name="T4" fmla="*/ 32 w 139"/>
                <a:gd name="T5" fmla="*/ 16 h 109"/>
                <a:gd name="T6" fmla="*/ 34 w 139"/>
                <a:gd name="T7" fmla="*/ 28 h 109"/>
                <a:gd name="T8" fmla="*/ 22 w 139"/>
                <a:gd name="T9" fmla="*/ 31 h 109"/>
                <a:gd name="T10" fmla="*/ 12 w 139"/>
                <a:gd name="T11" fmla="*/ 29 h 109"/>
                <a:gd name="T12" fmla="*/ 1 w 139"/>
                <a:gd name="T13" fmla="*/ 35 h 109"/>
                <a:gd name="T14" fmla="*/ 3 w 139"/>
                <a:gd name="T15" fmla="*/ 38 h 109"/>
                <a:gd name="T16" fmla="*/ 7 w 139"/>
                <a:gd name="T17" fmla="*/ 41 h 109"/>
                <a:gd name="T18" fmla="*/ 20 w 139"/>
                <a:gd name="T19" fmla="*/ 45 h 109"/>
                <a:gd name="T20" fmla="*/ 24 w 139"/>
                <a:gd name="T21" fmla="*/ 47 h 109"/>
                <a:gd name="T22" fmla="*/ 27 w 139"/>
                <a:gd name="T23" fmla="*/ 48 h 109"/>
                <a:gd name="T24" fmla="*/ 26 w 139"/>
                <a:gd name="T25" fmla="*/ 52 h 109"/>
                <a:gd name="T26" fmla="*/ 36 w 139"/>
                <a:gd name="T27" fmla="*/ 60 h 109"/>
                <a:gd name="T28" fmla="*/ 36 w 139"/>
                <a:gd name="T29" fmla="*/ 65 h 109"/>
                <a:gd name="T30" fmla="*/ 39 w 139"/>
                <a:gd name="T31" fmla="*/ 70 h 109"/>
                <a:gd name="T32" fmla="*/ 36 w 139"/>
                <a:gd name="T33" fmla="*/ 78 h 109"/>
                <a:gd name="T34" fmla="*/ 31 w 139"/>
                <a:gd name="T35" fmla="*/ 97 h 109"/>
                <a:gd name="T36" fmla="*/ 36 w 139"/>
                <a:gd name="T37" fmla="*/ 101 h 109"/>
                <a:gd name="T38" fmla="*/ 47 w 139"/>
                <a:gd name="T39" fmla="*/ 102 h 109"/>
                <a:gd name="T40" fmla="*/ 48 w 139"/>
                <a:gd name="T41" fmla="*/ 104 h 109"/>
                <a:gd name="T42" fmla="*/ 58 w 139"/>
                <a:gd name="T43" fmla="*/ 98 h 109"/>
                <a:gd name="T44" fmla="*/ 68 w 139"/>
                <a:gd name="T45" fmla="*/ 104 h 109"/>
                <a:gd name="T46" fmla="*/ 75 w 139"/>
                <a:gd name="T47" fmla="*/ 106 h 109"/>
                <a:gd name="T48" fmla="*/ 77 w 139"/>
                <a:gd name="T49" fmla="*/ 108 h 109"/>
                <a:gd name="T50" fmla="*/ 85 w 139"/>
                <a:gd name="T51" fmla="*/ 109 h 109"/>
                <a:gd name="T52" fmla="*/ 87 w 139"/>
                <a:gd name="T53" fmla="*/ 98 h 109"/>
                <a:gd name="T54" fmla="*/ 104 w 139"/>
                <a:gd name="T55" fmla="*/ 96 h 109"/>
                <a:gd name="T56" fmla="*/ 126 w 139"/>
                <a:gd name="T57" fmla="*/ 97 h 109"/>
                <a:gd name="T58" fmla="*/ 134 w 139"/>
                <a:gd name="T59" fmla="*/ 93 h 109"/>
                <a:gd name="T60" fmla="*/ 132 w 139"/>
                <a:gd name="T61" fmla="*/ 90 h 109"/>
                <a:gd name="T62" fmla="*/ 128 w 139"/>
                <a:gd name="T63" fmla="*/ 86 h 109"/>
                <a:gd name="T64" fmla="*/ 126 w 139"/>
                <a:gd name="T65" fmla="*/ 78 h 109"/>
                <a:gd name="T66" fmla="*/ 123 w 139"/>
                <a:gd name="T67" fmla="*/ 72 h 109"/>
                <a:gd name="T68" fmla="*/ 127 w 139"/>
                <a:gd name="T69" fmla="*/ 71 h 109"/>
                <a:gd name="T70" fmla="*/ 126 w 139"/>
                <a:gd name="T71" fmla="*/ 63 h 109"/>
                <a:gd name="T72" fmla="*/ 123 w 139"/>
                <a:gd name="T73" fmla="*/ 58 h 109"/>
                <a:gd name="T74" fmla="*/ 113 w 139"/>
                <a:gd name="T75" fmla="*/ 61 h 109"/>
                <a:gd name="T76" fmla="*/ 125 w 139"/>
                <a:gd name="T77" fmla="*/ 46 h 109"/>
                <a:gd name="T78" fmla="*/ 127 w 139"/>
                <a:gd name="T79" fmla="*/ 42 h 109"/>
                <a:gd name="T80" fmla="*/ 133 w 139"/>
                <a:gd name="T81" fmla="*/ 41 h 109"/>
                <a:gd name="T82" fmla="*/ 133 w 139"/>
                <a:gd name="T83" fmla="*/ 41 h 109"/>
                <a:gd name="T84" fmla="*/ 139 w 139"/>
                <a:gd name="T85" fmla="*/ 25 h 109"/>
                <a:gd name="T86" fmla="*/ 133 w 139"/>
                <a:gd name="T87" fmla="*/ 23 h 109"/>
                <a:gd name="T88" fmla="*/ 130 w 139"/>
                <a:gd name="T89" fmla="*/ 24 h 109"/>
                <a:gd name="T90" fmla="*/ 124 w 139"/>
                <a:gd name="T91" fmla="*/ 23 h 109"/>
                <a:gd name="T92" fmla="*/ 119 w 139"/>
                <a:gd name="T93" fmla="*/ 21 h 109"/>
                <a:gd name="T94" fmla="*/ 113 w 139"/>
                <a:gd name="T95" fmla="*/ 21 h 109"/>
                <a:gd name="T96" fmla="*/ 105 w 139"/>
                <a:gd name="T97" fmla="*/ 16 h 109"/>
                <a:gd name="T98" fmla="*/ 104 w 139"/>
                <a:gd name="T99" fmla="*/ 12 h 109"/>
                <a:gd name="T100" fmla="*/ 101 w 139"/>
                <a:gd name="T101" fmla="*/ 15 h 109"/>
                <a:gd name="T102" fmla="*/ 97 w 139"/>
                <a:gd name="T103" fmla="*/ 13 h 109"/>
                <a:gd name="T104" fmla="*/ 91 w 139"/>
                <a:gd name="T105" fmla="*/ 9 h 109"/>
                <a:gd name="T106" fmla="*/ 90 w 139"/>
                <a:gd name="T107" fmla="*/ 6 h 109"/>
                <a:gd name="T108" fmla="*/ 74 w 139"/>
                <a:gd name="T109" fmla="*/ 3 h 109"/>
                <a:gd name="T110" fmla="*/ 79 w 139"/>
                <a:gd name="T111" fmla="*/ 2 h 109"/>
                <a:gd name="T112" fmla="*/ 75 w 139"/>
                <a:gd name="T113" fmla="*/ 1 h 109"/>
                <a:gd name="T114" fmla="*/ 57 w 139"/>
                <a:gd name="T115" fmla="*/ 15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39" h="109">
                  <a:moveTo>
                    <a:pt x="57" y="15"/>
                  </a:moveTo>
                  <a:cubicBezTo>
                    <a:pt x="54" y="18"/>
                    <a:pt x="55" y="20"/>
                    <a:pt x="53" y="21"/>
                  </a:cubicBezTo>
                  <a:cubicBezTo>
                    <a:pt x="50" y="21"/>
                    <a:pt x="49" y="22"/>
                    <a:pt x="46" y="22"/>
                  </a:cubicBezTo>
                  <a:cubicBezTo>
                    <a:pt x="42" y="21"/>
                    <a:pt x="39" y="21"/>
                    <a:pt x="39" y="20"/>
                  </a:cubicBezTo>
                  <a:cubicBezTo>
                    <a:pt x="39" y="19"/>
                    <a:pt x="38" y="17"/>
                    <a:pt x="38" y="17"/>
                  </a:cubicBezTo>
                  <a:cubicBezTo>
                    <a:pt x="38" y="17"/>
                    <a:pt x="32" y="15"/>
                    <a:pt x="32" y="16"/>
                  </a:cubicBezTo>
                  <a:cubicBezTo>
                    <a:pt x="32" y="17"/>
                    <a:pt x="32" y="21"/>
                    <a:pt x="33" y="22"/>
                  </a:cubicBezTo>
                  <a:cubicBezTo>
                    <a:pt x="34" y="23"/>
                    <a:pt x="34" y="27"/>
                    <a:pt x="34" y="28"/>
                  </a:cubicBezTo>
                  <a:cubicBezTo>
                    <a:pt x="34" y="29"/>
                    <a:pt x="34" y="30"/>
                    <a:pt x="31" y="30"/>
                  </a:cubicBezTo>
                  <a:cubicBezTo>
                    <a:pt x="27" y="30"/>
                    <a:pt x="24" y="32"/>
                    <a:pt x="22" y="31"/>
                  </a:cubicBezTo>
                  <a:cubicBezTo>
                    <a:pt x="21" y="30"/>
                    <a:pt x="20" y="28"/>
                    <a:pt x="19" y="28"/>
                  </a:cubicBezTo>
                  <a:cubicBezTo>
                    <a:pt x="17" y="28"/>
                    <a:pt x="16" y="30"/>
                    <a:pt x="12" y="29"/>
                  </a:cubicBezTo>
                  <a:cubicBezTo>
                    <a:pt x="8" y="29"/>
                    <a:pt x="0" y="32"/>
                    <a:pt x="0" y="32"/>
                  </a:cubicBezTo>
                  <a:cubicBezTo>
                    <a:pt x="0" y="32"/>
                    <a:pt x="0" y="35"/>
                    <a:pt x="1" y="35"/>
                  </a:cubicBezTo>
                  <a:cubicBezTo>
                    <a:pt x="2" y="35"/>
                    <a:pt x="4" y="34"/>
                    <a:pt x="4" y="34"/>
                  </a:cubicBezTo>
                  <a:cubicBezTo>
                    <a:pt x="4" y="34"/>
                    <a:pt x="5" y="38"/>
                    <a:pt x="3" y="38"/>
                  </a:cubicBezTo>
                  <a:cubicBezTo>
                    <a:pt x="2" y="38"/>
                    <a:pt x="3" y="40"/>
                    <a:pt x="3" y="40"/>
                  </a:cubicBezTo>
                  <a:cubicBezTo>
                    <a:pt x="3" y="40"/>
                    <a:pt x="4" y="41"/>
                    <a:pt x="7" y="41"/>
                  </a:cubicBezTo>
                  <a:cubicBezTo>
                    <a:pt x="11" y="42"/>
                    <a:pt x="14" y="41"/>
                    <a:pt x="16" y="43"/>
                  </a:cubicBezTo>
                  <a:cubicBezTo>
                    <a:pt x="18" y="44"/>
                    <a:pt x="18" y="45"/>
                    <a:pt x="20" y="45"/>
                  </a:cubicBezTo>
                  <a:cubicBezTo>
                    <a:pt x="22" y="45"/>
                    <a:pt x="24" y="45"/>
                    <a:pt x="24" y="45"/>
                  </a:cubicBezTo>
                  <a:cubicBezTo>
                    <a:pt x="24" y="46"/>
                    <a:pt x="24" y="46"/>
                    <a:pt x="24" y="47"/>
                  </a:cubicBezTo>
                  <a:cubicBezTo>
                    <a:pt x="26" y="47"/>
                    <a:pt x="27" y="47"/>
                    <a:pt x="28" y="47"/>
                  </a:cubicBezTo>
                  <a:cubicBezTo>
                    <a:pt x="28" y="47"/>
                    <a:pt x="26" y="48"/>
                    <a:pt x="27" y="48"/>
                  </a:cubicBezTo>
                  <a:cubicBezTo>
                    <a:pt x="28" y="49"/>
                    <a:pt x="29" y="51"/>
                    <a:pt x="29" y="51"/>
                  </a:cubicBezTo>
                  <a:cubicBezTo>
                    <a:pt x="28" y="52"/>
                    <a:pt x="27" y="52"/>
                    <a:pt x="26" y="52"/>
                  </a:cubicBezTo>
                  <a:cubicBezTo>
                    <a:pt x="26" y="52"/>
                    <a:pt x="28" y="56"/>
                    <a:pt x="29" y="57"/>
                  </a:cubicBezTo>
                  <a:cubicBezTo>
                    <a:pt x="30" y="57"/>
                    <a:pt x="36" y="60"/>
                    <a:pt x="36" y="60"/>
                  </a:cubicBezTo>
                  <a:cubicBezTo>
                    <a:pt x="36" y="61"/>
                    <a:pt x="36" y="61"/>
                    <a:pt x="36" y="62"/>
                  </a:cubicBezTo>
                  <a:cubicBezTo>
                    <a:pt x="36" y="64"/>
                    <a:pt x="36" y="64"/>
                    <a:pt x="36" y="65"/>
                  </a:cubicBezTo>
                  <a:cubicBezTo>
                    <a:pt x="36" y="67"/>
                    <a:pt x="37" y="67"/>
                    <a:pt x="37" y="68"/>
                  </a:cubicBezTo>
                  <a:cubicBezTo>
                    <a:pt x="38" y="69"/>
                    <a:pt x="39" y="69"/>
                    <a:pt x="39" y="70"/>
                  </a:cubicBezTo>
                  <a:cubicBezTo>
                    <a:pt x="39" y="71"/>
                    <a:pt x="38" y="71"/>
                    <a:pt x="37" y="72"/>
                  </a:cubicBezTo>
                  <a:cubicBezTo>
                    <a:pt x="37" y="72"/>
                    <a:pt x="36" y="77"/>
                    <a:pt x="36" y="78"/>
                  </a:cubicBezTo>
                  <a:cubicBezTo>
                    <a:pt x="36" y="79"/>
                    <a:pt x="36" y="81"/>
                    <a:pt x="35" y="86"/>
                  </a:cubicBezTo>
                  <a:cubicBezTo>
                    <a:pt x="34" y="90"/>
                    <a:pt x="33" y="95"/>
                    <a:pt x="31" y="97"/>
                  </a:cubicBezTo>
                  <a:cubicBezTo>
                    <a:pt x="32" y="97"/>
                    <a:pt x="32" y="97"/>
                    <a:pt x="33" y="97"/>
                  </a:cubicBezTo>
                  <a:cubicBezTo>
                    <a:pt x="34" y="99"/>
                    <a:pt x="35" y="99"/>
                    <a:pt x="36" y="101"/>
                  </a:cubicBezTo>
                  <a:cubicBezTo>
                    <a:pt x="39" y="101"/>
                    <a:pt x="40" y="101"/>
                    <a:pt x="43" y="102"/>
                  </a:cubicBezTo>
                  <a:cubicBezTo>
                    <a:pt x="44" y="102"/>
                    <a:pt x="45" y="102"/>
                    <a:pt x="47" y="102"/>
                  </a:cubicBezTo>
                  <a:cubicBezTo>
                    <a:pt x="47" y="102"/>
                    <a:pt x="47" y="102"/>
                    <a:pt x="47" y="102"/>
                  </a:cubicBezTo>
                  <a:cubicBezTo>
                    <a:pt x="48" y="103"/>
                    <a:pt x="48" y="103"/>
                    <a:pt x="48" y="104"/>
                  </a:cubicBezTo>
                  <a:cubicBezTo>
                    <a:pt x="51" y="104"/>
                    <a:pt x="52" y="104"/>
                    <a:pt x="55" y="104"/>
                  </a:cubicBezTo>
                  <a:cubicBezTo>
                    <a:pt x="56" y="102"/>
                    <a:pt x="57" y="101"/>
                    <a:pt x="58" y="98"/>
                  </a:cubicBezTo>
                  <a:cubicBezTo>
                    <a:pt x="60" y="101"/>
                    <a:pt x="62" y="102"/>
                    <a:pt x="64" y="104"/>
                  </a:cubicBezTo>
                  <a:cubicBezTo>
                    <a:pt x="66" y="104"/>
                    <a:pt x="67" y="104"/>
                    <a:pt x="68" y="104"/>
                  </a:cubicBezTo>
                  <a:cubicBezTo>
                    <a:pt x="70" y="105"/>
                    <a:pt x="71" y="106"/>
                    <a:pt x="72" y="108"/>
                  </a:cubicBezTo>
                  <a:cubicBezTo>
                    <a:pt x="73" y="107"/>
                    <a:pt x="74" y="106"/>
                    <a:pt x="75" y="106"/>
                  </a:cubicBezTo>
                  <a:cubicBezTo>
                    <a:pt x="75" y="106"/>
                    <a:pt x="75" y="106"/>
                    <a:pt x="76" y="107"/>
                  </a:cubicBezTo>
                  <a:cubicBezTo>
                    <a:pt x="76" y="107"/>
                    <a:pt x="76" y="108"/>
                    <a:pt x="77" y="108"/>
                  </a:cubicBezTo>
                  <a:cubicBezTo>
                    <a:pt x="79" y="108"/>
                    <a:pt x="80" y="108"/>
                    <a:pt x="82" y="107"/>
                  </a:cubicBezTo>
                  <a:cubicBezTo>
                    <a:pt x="83" y="108"/>
                    <a:pt x="84" y="108"/>
                    <a:pt x="85" y="109"/>
                  </a:cubicBezTo>
                  <a:cubicBezTo>
                    <a:pt x="85" y="107"/>
                    <a:pt x="84" y="106"/>
                    <a:pt x="84" y="104"/>
                  </a:cubicBezTo>
                  <a:cubicBezTo>
                    <a:pt x="85" y="102"/>
                    <a:pt x="86" y="100"/>
                    <a:pt x="87" y="98"/>
                  </a:cubicBezTo>
                  <a:cubicBezTo>
                    <a:pt x="90" y="97"/>
                    <a:pt x="91" y="96"/>
                    <a:pt x="94" y="95"/>
                  </a:cubicBezTo>
                  <a:cubicBezTo>
                    <a:pt x="94" y="95"/>
                    <a:pt x="101" y="95"/>
                    <a:pt x="104" y="96"/>
                  </a:cubicBezTo>
                  <a:cubicBezTo>
                    <a:pt x="107" y="97"/>
                    <a:pt x="119" y="99"/>
                    <a:pt x="119" y="99"/>
                  </a:cubicBezTo>
                  <a:cubicBezTo>
                    <a:pt x="122" y="98"/>
                    <a:pt x="123" y="98"/>
                    <a:pt x="126" y="97"/>
                  </a:cubicBezTo>
                  <a:cubicBezTo>
                    <a:pt x="126" y="97"/>
                    <a:pt x="129" y="99"/>
                    <a:pt x="131" y="97"/>
                  </a:cubicBezTo>
                  <a:cubicBezTo>
                    <a:pt x="132" y="95"/>
                    <a:pt x="133" y="94"/>
                    <a:pt x="134" y="93"/>
                  </a:cubicBezTo>
                  <a:cubicBezTo>
                    <a:pt x="133" y="92"/>
                    <a:pt x="133" y="91"/>
                    <a:pt x="132" y="90"/>
                  </a:cubicBezTo>
                  <a:cubicBezTo>
                    <a:pt x="132" y="90"/>
                    <a:pt x="132" y="90"/>
                    <a:pt x="132" y="90"/>
                  </a:cubicBezTo>
                  <a:cubicBezTo>
                    <a:pt x="132" y="88"/>
                    <a:pt x="132" y="88"/>
                    <a:pt x="133" y="87"/>
                  </a:cubicBezTo>
                  <a:cubicBezTo>
                    <a:pt x="131" y="86"/>
                    <a:pt x="130" y="86"/>
                    <a:pt x="128" y="86"/>
                  </a:cubicBezTo>
                  <a:cubicBezTo>
                    <a:pt x="126" y="86"/>
                    <a:pt x="125" y="85"/>
                    <a:pt x="124" y="85"/>
                  </a:cubicBezTo>
                  <a:cubicBezTo>
                    <a:pt x="125" y="82"/>
                    <a:pt x="125" y="81"/>
                    <a:pt x="126" y="78"/>
                  </a:cubicBezTo>
                  <a:cubicBezTo>
                    <a:pt x="124" y="76"/>
                    <a:pt x="123" y="75"/>
                    <a:pt x="122" y="72"/>
                  </a:cubicBezTo>
                  <a:cubicBezTo>
                    <a:pt x="122" y="72"/>
                    <a:pt x="123" y="72"/>
                    <a:pt x="123" y="72"/>
                  </a:cubicBezTo>
                  <a:cubicBezTo>
                    <a:pt x="124" y="72"/>
                    <a:pt x="125" y="71"/>
                    <a:pt x="126" y="71"/>
                  </a:cubicBezTo>
                  <a:cubicBezTo>
                    <a:pt x="126" y="71"/>
                    <a:pt x="126" y="71"/>
                    <a:pt x="127" y="71"/>
                  </a:cubicBezTo>
                  <a:cubicBezTo>
                    <a:pt x="125" y="69"/>
                    <a:pt x="125" y="69"/>
                    <a:pt x="123" y="67"/>
                  </a:cubicBezTo>
                  <a:cubicBezTo>
                    <a:pt x="124" y="65"/>
                    <a:pt x="125" y="65"/>
                    <a:pt x="126" y="63"/>
                  </a:cubicBezTo>
                  <a:cubicBezTo>
                    <a:pt x="126" y="63"/>
                    <a:pt x="126" y="62"/>
                    <a:pt x="126" y="62"/>
                  </a:cubicBezTo>
                  <a:cubicBezTo>
                    <a:pt x="125" y="60"/>
                    <a:pt x="124" y="60"/>
                    <a:pt x="123" y="58"/>
                  </a:cubicBezTo>
                  <a:cubicBezTo>
                    <a:pt x="122" y="60"/>
                    <a:pt x="121" y="61"/>
                    <a:pt x="120" y="63"/>
                  </a:cubicBezTo>
                  <a:cubicBezTo>
                    <a:pt x="117" y="62"/>
                    <a:pt x="116" y="62"/>
                    <a:pt x="113" y="61"/>
                  </a:cubicBezTo>
                  <a:cubicBezTo>
                    <a:pt x="116" y="58"/>
                    <a:pt x="117" y="56"/>
                    <a:pt x="119" y="53"/>
                  </a:cubicBezTo>
                  <a:cubicBezTo>
                    <a:pt x="122" y="50"/>
                    <a:pt x="123" y="49"/>
                    <a:pt x="125" y="46"/>
                  </a:cubicBezTo>
                  <a:cubicBezTo>
                    <a:pt x="126" y="45"/>
                    <a:pt x="126" y="44"/>
                    <a:pt x="126" y="42"/>
                  </a:cubicBezTo>
                  <a:cubicBezTo>
                    <a:pt x="127" y="42"/>
                    <a:pt x="127" y="42"/>
                    <a:pt x="127" y="42"/>
                  </a:cubicBezTo>
                  <a:cubicBezTo>
                    <a:pt x="129" y="43"/>
                    <a:pt x="129" y="43"/>
                    <a:pt x="131" y="43"/>
                  </a:cubicBezTo>
                  <a:cubicBezTo>
                    <a:pt x="132" y="42"/>
                    <a:pt x="132" y="42"/>
                    <a:pt x="133" y="41"/>
                  </a:cubicBezTo>
                  <a:cubicBezTo>
                    <a:pt x="133" y="41"/>
                    <a:pt x="133" y="41"/>
                    <a:pt x="133" y="41"/>
                  </a:cubicBezTo>
                  <a:cubicBezTo>
                    <a:pt x="133" y="41"/>
                    <a:pt x="133" y="41"/>
                    <a:pt x="133" y="41"/>
                  </a:cubicBezTo>
                  <a:cubicBezTo>
                    <a:pt x="134" y="37"/>
                    <a:pt x="134" y="34"/>
                    <a:pt x="134" y="30"/>
                  </a:cubicBezTo>
                  <a:cubicBezTo>
                    <a:pt x="136" y="28"/>
                    <a:pt x="137" y="27"/>
                    <a:pt x="139" y="25"/>
                  </a:cubicBezTo>
                  <a:cubicBezTo>
                    <a:pt x="138" y="25"/>
                    <a:pt x="138" y="25"/>
                    <a:pt x="137" y="25"/>
                  </a:cubicBezTo>
                  <a:cubicBezTo>
                    <a:pt x="136" y="24"/>
                    <a:pt x="135" y="24"/>
                    <a:pt x="133" y="23"/>
                  </a:cubicBezTo>
                  <a:cubicBezTo>
                    <a:pt x="132" y="24"/>
                    <a:pt x="132" y="24"/>
                    <a:pt x="130" y="24"/>
                  </a:cubicBezTo>
                  <a:cubicBezTo>
                    <a:pt x="130" y="24"/>
                    <a:pt x="130" y="24"/>
                    <a:pt x="130" y="24"/>
                  </a:cubicBezTo>
                  <a:cubicBezTo>
                    <a:pt x="129" y="24"/>
                    <a:pt x="129" y="23"/>
                    <a:pt x="128" y="23"/>
                  </a:cubicBezTo>
                  <a:cubicBezTo>
                    <a:pt x="126" y="23"/>
                    <a:pt x="125" y="23"/>
                    <a:pt x="124" y="23"/>
                  </a:cubicBezTo>
                  <a:cubicBezTo>
                    <a:pt x="122" y="22"/>
                    <a:pt x="122" y="21"/>
                    <a:pt x="120" y="20"/>
                  </a:cubicBezTo>
                  <a:cubicBezTo>
                    <a:pt x="120" y="20"/>
                    <a:pt x="120" y="21"/>
                    <a:pt x="119" y="21"/>
                  </a:cubicBezTo>
                  <a:cubicBezTo>
                    <a:pt x="117" y="21"/>
                    <a:pt x="116" y="21"/>
                    <a:pt x="114" y="22"/>
                  </a:cubicBezTo>
                  <a:cubicBezTo>
                    <a:pt x="114" y="22"/>
                    <a:pt x="114" y="22"/>
                    <a:pt x="113" y="21"/>
                  </a:cubicBezTo>
                  <a:cubicBezTo>
                    <a:pt x="112" y="20"/>
                    <a:pt x="112" y="20"/>
                    <a:pt x="110" y="19"/>
                  </a:cubicBezTo>
                  <a:cubicBezTo>
                    <a:pt x="108" y="18"/>
                    <a:pt x="107" y="17"/>
                    <a:pt x="105" y="16"/>
                  </a:cubicBezTo>
                  <a:cubicBezTo>
                    <a:pt x="105" y="16"/>
                    <a:pt x="105" y="16"/>
                    <a:pt x="105" y="15"/>
                  </a:cubicBezTo>
                  <a:cubicBezTo>
                    <a:pt x="104" y="14"/>
                    <a:pt x="104" y="13"/>
                    <a:pt x="104" y="12"/>
                  </a:cubicBezTo>
                  <a:cubicBezTo>
                    <a:pt x="103" y="13"/>
                    <a:pt x="102" y="14"/>
                    <a:pt x="101" y="15"/>
                  </a:cubicBezTo>
                  <a:cubicBezTo>
                    <a:pt x="101" y="15"/>
                    <a:pt x="101" y="15"/>
                    <a:pt x="101" y="15"/>
                  </a:cubicBezTo>
                  <a:cubicBezTo>
                    <a:pt x="99" y="15"/>
                    <a:pt x="98" y="14"/>
                    <a:pt x="97" y="14"/>
                  </a:cubicBezTo>
                  <a:cubicBezTo>
                    <a:pt x="97" y="14"/>
                    <a:pt x="97" y="13"/>
                    <a:pt x="97" y="13"/>
                  </a:cubicBezTo>
                  <a:cubicBezTo>
                    <a:pt x="96" y="12"/>
                    <a:pt x="96" y="11"/>
                    <a:pt x="96" y="9"/>
                  </a:cubicBezTo>
                  <a:cubicBezTo>
                    <a:pt x="94" y="9"/>
                    <a:pt x="93" y="9"/>
                    <a:pt x="91" y="9"/>
                  </a:cubicBezTo>
                  <a:cubicBezTo>
                    <a:pt x="91" y="9"/>
                    <a:pt x="91" y="9"/>
                    <a:pt x="91" y="9"/>
                  </a:cubicBezTo>
                  <a:cubicBezTo>
                    <a:pt x="91" y="8"/>
                    <a:pt x="90" y="7"/>
                    <a:pt x="90" y="6"/>
                  </a:cubicBezTo>
                  <a:cubicBezTo>
                    <a:pt x="87" y="7"/>
                    <a:pt x="86" y="7"/>
                    <a:pt x="83" y="7"/>
                  </a:cubicBezTo>
                  <a:cubicBezTo>
                    <a:pt x="79" y="6"/>
                    <a:pt x="78" y="5"/>
                    <a:pt x="74" y="3"/>
                  </a:cubicBezTo>
                  <a:cubicBezTo>
                    <a:pt x="75" y="3"/>
                    <a:pt x="76" y="2"/>
                    <a:pt x="77" y="2"/>
                  </a:cubicBezTo>
                  <a:cubicBezTo>
                    <a:pt x="78" y="2"/>
                    <a:pt x="78" y="2"/>
                    <a:pt x="79" y="2"/>
                  </a:cubicBezTo>
                  <a:cubicBezTo>
                    <a:pt x="78" y="1"/>
                    <a:pt x="78" y="1"/>
                    <a:pt x="78" y="0"/>
                  </a:cubicBezTo>
                  <a:cubicBezTo>
                    <a:pt x="77" y="0"/>
                    <a:pt x="75" y="1"/>
                    <a:pt x="75" y="1"/>
                  </a:cubicBezTo>
                  <a:cubicBezTo>
                    <a:pt x="72" y="2"/>
                    <a:pt x="72" y="3"/>
                    <a:pt x="71" y="7"/>
                  </a:cubicBezTo>
                  <a:cubicBezTo>
                    <a:pt x="69" y="11"/>
                    <a:pt x="60" y="13"/>
                    <a:pt x="57" y="15"/>
                  </a:cubicBezTo>
                  <a:close/>
                </a:path>
              </a:pathLst>
            </a:custGeom>
            <a:solidFill>
              <a:srgbClr val="A7B3B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20" name="Freeform 115">
              <a:extLst>
                <a:ext uri="{FF2B5EF4-FFF2-40B4-BE49-F238E27FC236}">
                  <a16:creationId xmlns:a16="http://schemas.microsoft.com/office/drawing/2014/main" id="{8E86E5B1-F838-4368-BC8F-43F8774C6589}"/>
                </a:ext>
              </a:extLst>
            </p:cNvPr>
            <p:cNvSpPr>
              <a:spLocks/>
            </p:cNvSpPr>
            <p:nvPr/>
          </p:nvSpPr>
          <p:spPr bwMode="auto">
            <a:xfrm>
              <a:off x="1374" y="2376"/>
              <a:ext cx="54" cy="77"/>
            </a:xfrm>
            <a:custGeom>
              <a:avLst/>
              <a:gdLst>
                <a:gd name="T0" fmla="*/ 11 w 14"/>
                <a:gd name="T1" fmla="*/ 0 h 20"/>
                <a:gd name="T2" fmla="*/ 7 w 14"/>
                <a:gd name="T3" fmla="*/ 4 h 20"/>
                <a:gd name="T4" fmla="*/ 2 w 14"/>
                <a:gd name="T5" fmla="*/ 10 h 20"/>
                <a:gd name="T6" fmla="*/ 7 w 14"/>
                <a:gd name="T7" fmla="*/ 18 h 20"/>
                <a:gd name="T8" fmla="*/ 11 w 14"/>
                <a:gd name="T9" fmla="*/ 16 h 20"/>
                <a:gd name="T10" fmla="*/ 14 w 14"/>
                <a:gd name="T11" fmla="*/ 7 h 20"/>
                <a:gd name="T12" fmla="*/ 14 w 14"/>
                <a:gd name="T13" fmla="*/ 1 h 20"/>
                <a:gd name="T14" fmla="*/ 11 w 14"/>
                <a:gd name="T15" fmla="*/ 0 h 2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4" h="20">
                  <a:moveTo>
                    <a:pt x="11" y="0"/>
                  </a:moveTo>
                  <a:cubicBezTo>
                    <a:pt x="10" y="1"/>
                    <a:pt x="10" y="3"/>
                    <a:pt x="7" y="4"/>
                  </a:cubicBezTo>
                  <a:cubicBezTo>
                    <a:pt x="4" y="5"/>
                    <a:pt x="0" y="8"/>
                    <a:pt x="2" y="10"/>
                  </a:cubicBezTo>
                  <a:cubicBezTo>
                    <a:pt x="3" y="13"/>
                    <a:pt x="5" y="17"/>
                    <a:pt x="7" y="18"/>
                  </a:cubicBezTo>
                  <a:cubicBezTo>
                    <a:pt x="8" y="20"/>
                    <a:pt x="11" y="19"/>
                    <a:pt x="11" y="16"/>
                  </a:cubicBezTo>
                  <a:cubicBezTo>
                    <a:pt x="11" y="13"/>
                    <a:pt x="14" y="9"/>
                    <a:pt x="14" y="7"/>
                  </a:cubicBezTo>
                  <a:cubicBezTo>
                    <a:pt x="13" y="5"/>
                    <a:pt x="14" y="1"/>
                    <a:pt x="14" y="1"/>
                  </a:cubicBezTo>
                  <a:cubicBezTo>
                    <a:pt x="12" y="1"/>
                    <a:pt x="12" y="1"/>
                    <a:pt x="11" y="0"/>
                  </a:cubicBezTo>
                  <a:close/>
                </a:path>
              </a:pathLst>
            </a:custGeom>
            <a:solidFill>
              <a:srgbClr val="A7B3B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21" name="Freeform 116">
              <a:extLst>
                <a:ext uri="{FF2B5EF4-FFF2-40B4-BE49-F238E27FC236}">
                  <a16:creationId xmlns:a16="http://schemas.microsoft.com/office/drawing/2014/main" id="{24592405-DC47-4FB4-90FF-EE9DA17904CC}"/>
                </a:ext>
              </a:extLst>
            </p:cNvPr>
            <p:cNvSpPr>
              <a:spLocks/>
            </p:cNvSpPr>
            <p:nvPr/>
          </p:nvSpPr>
          <p:spPr bwMode="auto">
            <a:xfrm>
              <a:off x="791" y="1630"/>
              <a:ext cx="313" cy="406"/>
            </a:xfrm>
            <a:custGeom>
              <a:avLst/>
              <a:gdLst>
                <a:gd name="T0" fmla="*/ 7 w 81"/>
                <a:gd name="T1" fmla="*/ 18 h 105"/>
                <a:gd name="T2" fmla="*/ 3 w 81"/>
                <a:gd name="T3" fmla="*/ 24 h 105"/>
                <a:gd name="T4" fmla="*/ 12 w 81"/>
                <a:gd name="T5" fmla="*/ 26 h 105"/>
                <a:gd name="T6" fmla="*/ 4 w 81"/>
                <a:gd name="T7" fmla="*/ 32 h 105"/>
                <a:gd name="T8" fmla="*/ 5 w 81"/>
                <a:gd name="T9" fmla="*/ 35 h 105"/>
                <a:gd name="T10" fmla="*/ 5 w 81"/>
                <a:gd name="T11" fmla="*/ 42 h 105"/>
                <a:gd name="T12" fmla="*/ 13 w 81"/>
                <a:gd name="T13" fmla="*/ 37 h 105"/>
                <a:gd name="T14" fmla="*/ 13 w 81"/>
                <a:gd name="T15" fmla="*/ 44 h 105"/>
                <a:gd name="T16" fmla="*/ 15 w 81"/>
                <a:gd name="T17" fmla="*/ 46 h 105"/>
                <a:gd name="T18" fmla="*/ 23 w 81"/>
                <a:gd name="T19" fmla="*/ 46 h 105"/>
                <a:gd name="T20" fmla="*/ 28 w 81"/>
                <a:gd name="T21" fmla="*/ 48 h 105"/>
                <a:gd name="T22" fmla="*/ 33 w 81"/>
                <a:gd name="T23" fmla="*/ 57 h 105"/>
                <a:gd name="T24" fmla="*/ 25 w 81"/>
                <a:gd name="T25" fmla="*/ 65 h 105"/>
                <a:gd name="T26" fmla="*/ 10 w 81"/>
                <a:gd name="T27" fmla="*/ 66 h 105"/>
                <a:gd name="T28" fmla="*/ 21 w 81"/>
                <a:gd name="T29" fmla="*/ 69 h 105"/>
                <a:gd name="T30" fmla="*/ 19 w 81"/>
                <a:gd name="T31" fmla="*/ 71 h 105"/>
                <a:gd name="T32" fmla="*/ 15 w 81"/>
                <a:gd name="T33" fmla="*/ 80 h 105"/>
                <a:gd name="T34" fmla="*/ 16 w 81"/>
                <a:gd name="T35" fmla="*/ 85 h 105"/>
                <a:gd name="T36" fmla="*/ 29 w 81"/>
                <a:gd name="T37" fmla="*/ 88 h 105"/>
                <a:gd name="T38" fmla="*/ 26 w 81"/>
                <a:gd name="T39" fmla="*/ 91 h 105"/>
                <a:gd name="T40" fmla="*/ 11 w 81"/>
                <a:gd name="T41" fmla="*/ 98 h 105"/>
                <a:gd name="T42" fmla="*/ 5 w 81"/>
                <a:gd name="T43" fmla="*/ 105 h 105"/>
                <a:gd name="T44" fmla="*/ 20 w 81"/>
                <a:gd name="T45" fmla="*/ 104 h 105"/>
                <a:gd name="T46" fmla="*/ 38 w 81"/>
                <a:gd name="T47" fmla="*/ 97 h 105"/>
                <a:gd name="T48" fmla="*/ 48 w 81"/>
                <a:gd name="T49" fmla="*/ 99 h 105"/>
                <a:gd name="T50" fmla="*/ 69 w 81"/>
                <a:gd name="T51" fmla="*/ 95 h 105"/>
                <a:gd name="T52" fmla="*/ 70 w 81"/>
                <a:gd name="T53" fmla="*/ 87 h 105"/>
                <a:gd name="T54" fmla="*/ 81 w 81"/>
                <a:gd name="T55" fmla="*/ 73 h 105"/>
                <a:gd name="T56" fmla="*/ 72 w 81"/>
                <a:gd name="T57" fmla="*/ 68 h 105"/>
                <a:gd name="T58" fmla="*/ 67 w 81"/>
                <a:gd name="T59" fmla="*/ 66 h 105"/>
                <a:gd name="T60" fmla="*/ 63 w 81"/>
                <a:gd name="T61" fmla="*/ 58 h 105"/>
                <a:gd name="T62" fmla="*/ 58 w 81"/>
                <a:gd name="T63" fmla="*/ 49 h 105"/>
                <a:gd name="T64" fmla="*/ 50 w 81"/>
                <a:gd name="T65" fmla="*/ 40 h 105"/>
                <a:gd name="T66" fmla="*/ 34 w 81"/>
                <a:gd name="T67" fmla="*/ 32 h 105"/>
                <a:gd name="T68" fmla="*/ 34 w 81"/>
                <a:gd name="T69" fmla="*/ 29 h 105"/>
                <a:gd name="T70" fmla="*/ 40 w 81"/>
                <a:gd name="T71" fmla="*/ 24 h 105"/>
                <a:gd name="T72" fmla="*/ 46 w 81"/>
                <a:gd name="T73" fmla="*/ 19 h 105"/>
                <a:gd name="T74" fmla="*/ 49 w 81"/>
                <a:gd name="T75" fmla="*/ 11 h 105"/>
                <a:gd name="T76" fmla="*/ 33 w 81"/>
                <a:gd name="T77" fmla="*/ 11 h 105"/>
                <a:gd name="T78" fmla="*/ 24 w 81"/>
                <a:gd name="T79" fmla="*/ 10 h 105"/>
                <a:gd name="T80" fmla="*/ 36 w 81"/>
                <a:gd name="T81" fmla="*/ 1 h 105"/>
                <a:gd name="T82" fmla="*/ 16 w 81"/>
                <a:gd name="T83" fmla="*/ 4 h 105"/>
                <a:gd name="T84" fmla="*/ 8 w 81"/>
                <a:gd name="T85" fmla="*/ 11 h 1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81" h="105">
                  <a:moveTo>
                    <a:pt x="8" y="11"/>
                  </a:moveTo>
                  <a:cubicBezTo>
                    <a:pt x="9" y="13"/>
                    <a:pt x="9" y="14"/>
                    <a:pt x="9" y="16"/>
                  </a:cubicBezTo>
                  <a:cubicBezTo>
                    <a:pt x="8" y="17"/>
                    <a:pt x="8" y="17"/>
                    <a:pt x="7" y="18"/>
                  </a:cubicBezTo>
                  <a:cubicBezTo>
                    <a:pt x="7" y="20"/>
                    <a:pt x="7" y="20"/>
                    <a:pt x="7" y="22"/>
                  </a:cubicBezTo>
                  <a:cubicBezTo>
                    <a:pt x="6" y="23"/>
                    <a:pt x="6" y="23"/>
                    <a:pt x="5" y="25"/>
                  </a:cubicBezTo>
                  <a:cubicBezTo>
                    <a:pt x="5" y="24"/>
                    <a:pt x="4" y="24"/>
                    <a:pt x="3" y="24"/>
                  </a:cubicBezTo>
                  <a:cubicBezTo>
                    <a:pt x="3" y="26"/>
                    <a:pt x="3" y="27"/>
                    <a:pt x="3" y="29"/>
                  </a:cubicBezTo>
                  <a:cubicBezTo>
                    <a:pt x="3" y="29"/>
                    <a:pt x="6" y="28"/>
                    <a:pt x="7" y="27"/>
                  </a:cubicBezTo>
                  <a:cubicBezTo>
                    <a:pt x="8" y="26"/>
                    <a:pt x="12" y="26"/>
                    <a:pt x="12" y="26"/>
                  </a:cubicBezTo>
                  <a:cubicBezTo>
                    <a:pt x="11" y="27"/>
                    <a:pt x="11" y="27"/>
                    <a:pt x="11" y="28"/>
                  </a:cubicBezTo>
                  <a:cubicBezTo>
                    <a:pt x="10" y="29"/>
                    <a:pt x="9" y="30"/>
                    <a:pt x="8" y="32"/>
                  </a:cubicBezTo>
                  <a:cubicBezTo>
                    <a:pt x="7" y="32"/>
                    <a:pt x="6" y="32"/>
                    <a:pt x="4" y="32"/>
                  </a:cubicBezTo>
                  <a:cubicBezTo>
                    <a:pt x="2" y="33"/>
                    <a:pt x="2" y="33"/>
                    <a:pt x="0" y="34"/>
                  </a:cubicBezTo>
                  <a:cubicBezTo>
                    <a:pt x="0" y="35"/>
                    <a:pt x="0" y="36"/>
                    <a:pt x="0" y="37"/>
                  </a:cubicBezTo>
                  <a:cubicBezTo>
                    <a:pt x="0" y="37"/>
                    <a:pt x="4" y="35"/>
                    <a:pt x="5" y="35"/>
                  </a:cubicBezTo>
                  <a:cubicBezTo>
                    <a:pt x="6" y="35"/>
                    <a:pt x="7" y="36"/>
                    <a:pt x="7" y="36"/>
                  </a:cubicBezTo>
                  <a:cubicBezTo>
                    <a:pt x="7" y="37"/>
                    <a:pt x="7" y="38"/>
                    <a:pt x="6" y="39"/>
                  </a:cubicBezTo>
                  <a:cubicBezTo>
                    <a:pt x="6" y="40"/>
                    <a:pt x="5" y="40"/>
                    <a:pt x="5" y="42"/>
                  </a:cubicBezTo>
                  <a:cubicBezTo>
                    <a:pt x="7" y="40"/>
                    <a:pt x="8" y="39"/>
                    <a:pt x="11" y="38"/>
                  </a:cubicBezTo>
                  <a:cubicBezTo>
                    <a:pt x="11" y="38"/>
                    <a:pt x="10" y="40"/>
                    <a:pt x="11" y="40"/>
                  </a:cubicBezTo>
                  <a:cubicBezTo>
                    <a:pt x="12" y="40"/>
                    <a:pt x="13" y="37"/>
                    <a:pt x="13" y="37"/>
                  </a:cubicBezTo>
                  <a:cubicBezTo>
                    <a:pt x="15" y="36"/>
                    <a:pt x="15" y="36"/>
                    <a:pt x="16" y="35"/>
                  </a:cubicBezTo>
                  <a:cubicBezTo>
                    <a:pt x="16" y="37"/>
                    <a:pt x="16" y="38"/>
                    <a:pt x="15" y="40"/>
                  </a:cubicBezTo>
                  <a:cubicBezTo>
                    <a:pt x="15" y="40"/>
                    <a:pt x="15" y="43"/>
                    <a:pt x="13" y="44"/>
                  </a:cubicBezTo>
                  <a:cubicBezTo>
                    <a:pt x="11" y="44"/>
                    <a:pt x="11" y="46"/>
                    <a:pt x="11" y="46"/>
                  </a:cubicBezTo>
                  <a:cubicBezTo>
                    <a:pt x="12" y="47"/>
                    <a:pt x="12" y="47"/>
                    <a:pt x="13" y="48"/>
                  </a:cubicBezTo>
                  <a:cubicBezTo>
                    <a:pt x="14" y="47"/>
                    <a:pt x="14" y="47"/>
                    <a:pt x="15" y="46"/>
                  </a:cubicBezTo>
                  <a:cubicBezTo>
                    <a:pt x="16" y="47"/>
                    <a:pt x="16" y="47"/>
                    <a:pt x="17" y="48"/>
                  </a:cubicBezTo>
                  <a:cubicBezTo>
                    <a:pt x="18" y="47"/>
                    <a:pt x="18" y="46"/>
                    <a:pt x="19" y="45"/>
                  </a:cubicBezTo>
                  <a:cubicBezTo>
                    <a:pt x="21" y="46"/>
                    <a:pt x="21" y="46"/>
                    <a:pt x="23" y="46"/>
                  </a:cubicBezTo>
                  <a:cubicBezTo>
                    <a:pt x="24" y="46"/>
                    <a:pt x="25" y="46"/>
                    <a:pt x="26" y="45"/>
                  </a:cubicBezTo>
                  <a:cubicBezTo>
                    <a:pt x="27" y="45"/>
                    <a:pt x="28" y="45"/>
                    <a:pt x="30" y="44"/>
                  </a:cubicBezTo>
                  <a:cubicBezTo>
                    <a:pt x="30" y="44"/>
                    <a:pt x="28" y="47"/>
                    <a:pt x="28" y="48"/>
                  </a:cubicBezTo>
                  <a:cubicBezTo>
                    <a:pt x="28" y="49"/>
                    <a:pt x="28" y="53"/>
                    <a:pt x="28" y="53"/>
                  </a:cubicBezTo>
                  <a:cubicBezTo>
                    <a:pt x="30" y="53"/>
                    <a:pt x="31" y="53"/>
                    <a:pt x="33" y="53"/>
                  </a:cubicBezTo>
                  <a:cubicBezTo>
                    <a:pt x="33" y="53"/>
                    <a:pt x="33" y="55"/>
                    <a:pt x="33" y="57"/>
                  </a:cubicBezTo>
                  <a:cubicBezTo>
                    <a:pt x="33" y="58"/>
                    <a:pt x="32" y="63"/>
                    <a:pt x="32" y="63"/>
                  </a:cubicBezTo>
                  <a:cubicBezTo>
                    <a:pt x="31" y="63"/>
                    <a:pt x="30" y="64"/>
                    <a:pt x="29" y="64"/>
                  </a:cubicBezTo>
                  <a:cubicBezTo>
                    <a:pt x="27" y="64"/>
                    <a:pt x="26" y="65"/>
                    <a:pt x="25" y="65"/>
                  </a:cubicBezTo>
                  <a:cubicBezTo>
                    <a:pt x="22" y="65"/>
                    <a:pt x="21" y="65"/>
                    <a:pt x="18" y="65"/>
                  </a:cubicBezTo>
                  <a:cubicBezTo>
                    <a:pt x="17" y="65"/>
                    <a:pt x="16" y="65"/>
                    <a:pt x="14" y="65"/>
                  </a:cubicBezTo>
                  <a:cubicBezTo>
                    <a:pt x="12" y="66"/>
                    <a:pt x="11" y="66"/>
                    <a:pt x="10" y="66"/>
                  </a:cubicBezTo>
                  <a:cubicBezTo>
                    <a:pt x="12" y="67"/>
                    <a:pt x="13" y="67"/>
                    <a:pt x="15" y="67"/>
                  </a:cubicBezTo>
                  <a:cubicBezTo>
                    <a:pt x="17" y="67"/>
                    <a:pt x="18" y="67"/>
                    <a:pt x="20" y="67"/>
                  </a:cubicBezTo>
                  <a:cubicBezTo>
                    <a:pt x="20" y="68"/>
                    <a:pt x="20" y="68"/>
                    <a:pt x="21" y="69"/>
                  </a:cubicBezTo>
                  <a:cubicBezTo>
                    <a:pt x="20" y="68"/>
                    <a:pt x="19" y="68"/>
                    <a:pt x="18" y="68"/>
                  </a:cubicBezTo>
                  <a:cubicBezTo>
                    <a:pt x="17" y="69"/>
                    <a:pt x="16" y="69"/>
                    <a:pt x="15" y="70"/>
                  </a:cubicBezTo>
                  <a:cubicBezTo>
                    <a:pt x="17" y="71"/>
                    <a:pt x="17" y="71"/>
                    <a:pt x="19" y="71"/>
                  </a:cubicBezTo>
                  <a:cubicBezTo>
                    <a:pt x="19" y="72"/>
                    <a:pt x="19" y="73"/>
                    <a:pt x="19" y="74"/>
                  </a:cubicBezTo>
                  <a:cubicBezTo>
                    <a:pt x="19" y="76"/>
                    <a:pt x="19" y="76"/>
                    <a:pt x="19" y="78"/>
                  </a:cubicBezTo>
                  <a:cubicBezTo>
                    <a:pt x="18" y="79"/>
                    <a:pt x="17" y="79"/>
                    <a:pt x="15" y="80"/>
                  </a:cubicBezTo>
                  <a:cubicBezTo>
                    <a:pt x="13" y="81"/>
                    <a:pt x="12" y="81"/>
                    <a:pt x="10" y="81"/>
                  </a:cubicBezTo>
                  <a:cubicBezTo>
                    <a:pt x="9" y="83"/>
                    <a:pt x="9" y="84"/>
                    <a:pt x="9" y="86"/>
                  </a:cubicBezTo>
                  <a:cubicBezTo>
                    <a:pt x="12" y="85"/>
                    <a:pt x="13" y="85"/>
                    <a:pt x="16" y="85"/>
                  </a:cubicBezTo>
                  <a:cubicBezTo>
                    <a:pt x="18" y="85"/>
                    <a:pt x="18" y="86"/>
                    <a:pt x="20" y="86"/>
                  </a:cubicBezTo>
                  <a:cubicBezTo>
                    <a:pt x="22" y="87"/>
                    <a:pt x="22" y="87"/>
                    <a:pt x="24" y="87"/>
                  </a:cubicBezTo>
                  <a:cubicBezTo>
                    <a:pt x="24" y="87"/>
                    <a:pt x="29" y="90"/>
                    <a:pt x="29" y="88"/>
                  </a:cubicBezTo>
                  <a:cubicBezTo>
                    <a:pt x="30" y="87"/>
                    <a:pt x="35" y="86"/>
                    <a:pt x="35" y="86"/>
                  </a:cubicBezTo>
                  <a:cubicBezTo>
                    <a:pt x="33" y="88"/>
                    <a:pt x="32" y="88"/>
                    <a:pt x="30" y="90"/>
                  </a:cubicBezTo>
                  <a:cubicBezTo>
                    <a:pt x="29" y="90"/>
                    <a:pt x="28" y="91"/>
                    <a:pt x="26" y="91"/>
                  </a:cubicBezTo>
                  <a:cubicBezTo>
                    <a:pt x="24" y="91"/>
                    <a:pt x="23" y="90"/>
                    <a:pt x="21" y="90"/>
                  </a:cubicBezTo>
                  <a:cubicBezTo>
                    <a:pt x="19" y="92"/>
                    <a:pt x="18" y="93"/>
                    <a:pt x="15" y="95"/>
                  </a:cubicBezTo>
                  <a:cubicBezTo>
                    <a:pt x="14" y="96"/>
                    <a:pt x="13" y="97"/>
                    <a:pt x="11" y="98"/>
                  </a:cubicBezTo>
                  <a:cubicBezTo>
                    <a:pt x="9" y="100"/>
                    <a:pt x="8" y="101"/>
                    <a:pt x="6" y="102"/>
                  </a:cubicBezTo>
                  <a:cubicBezTo>
                    <a:pt x="4" y="103"/>
                    <a:pt x="3" y="104"/>
                    <a:pt x="1" y="105"/>
                  </a:cubicBezTo>
                  <a:cubicBezTo>
                    <a:pt x="3" y="105"/>
                    <a:pt x="4" y="105"/>
                    <a:pt x="5" y="105"/>
                  </a:cubicBezTo>
                  <a:cubicBezTo>
                    <a:pt x="8" y="104"/>
                    <a:pt x="9" y="103"/>
                    <a:pt x="11" y="101"/>
                  </a:cubicBezTo>
                  <a:cubicBezTo>
                    <a:pt x="13" y="101"/>
                    <a:pt x="14" y="101"/>
                    <a:pt x="15" y="101"/>
                  </a:cubicBezTo>
                  <a:cubicBezTo>
                    <a:pt x="17" y="102"/>
                    <a:pt x="18" y="103"/>
                    <a:pt x="20" y="104"/>
                  </a:cubicBezTo>
                  <a:cubicBezTo>
                    <a:pt x="22" y="102"/>
                    <a:pt x="23" y="101"/>
                    <a:pt x="25" y="99"/>
                  </a:cubicBezTo>
                  <a:cubicBezTo>
                    <a:pt x="27" y="98"/>
                    <a:pt x="29" y="97"/>
                    <a:pt x="32" y="96"/>
                  </a:cubicBezTo>
                  <a:cubicBezTo>
                    <a:pt x="34" y="97"/>
                    <a:pt x="35" y="97"/>
                    <a:pt x="38" y="97"/>
                  </a:cubicBezTo>
                  <a:cubicBezTo>
                    <a:pt x="39" y="97"/>
                    <a:pt x="40" y="97"/>
                    <a:pt x="42" y="97"/>
                  </a:cubicBezTo>
                  <a:cubicBezTo>
                    <a:pt x="43" y="97"/>
                    <a:pt x="44" y="97"/>
                    <a:pt x="45" y="97"/>
                  </a:cubicBezTo>
                  <a:cubicBezTo>
                    <a:pt x="46" y="98"/>
                    <a:pt x="47" y="98"/>
                    <a:pt x="48" y="99"/>
                  </a:cubicBezTo>
                  <a:cubicBezTo>
                    <a:pt x="50" y="98"/>
                    <a:pt x="51" y="97"/>
                    <a:pt x="53" y="96"/>
                  </a:cubicBezTo>
                  <a:cubicBezTo>
                    <a:pt x="57" y="96"/>
                    <a:pt x="60" y="96"/>
                    <a:pt x="64" y="96"/>
                  </a:cubicBezTo>
                  <a:cubicBezTo>
                    <a:pt x="64" y="96"/>
                    <a:pt x="67" y="96"/>
                    <a:pt x="69" y="95"/>
                  </a:cubicBezTo>
                  <a:cubicBezTo>
                    <a:pt x="72" y="94"/>
                    <a:pt x="76" y="91"/>
                    <a:pt x="77" y="90"/>
                  </a:cubicBezTo>
                  <a:cubicBezTo>
                    <a:pt x="78" y="90"/>
                    <a:pt x="81" y="86"/>
                    <a:pt x="77" y="86"/>
                  </a:cubicBezTo>
                  <a:cubicBezTo>
                    <a:pt x="73" y="87"/>
                    <a:pt x="70" y="87"/>
                    <a:pt x="70" y="87"/>
                  </a:cubicBezTo>
                  <a:cubicBezTo>
                    <a:pt x="70" y="87"/>
                    <a:pt x="74" y="84"/>
                    <a:pt x="75" y="83"/>
                  </a:cubicBezTo>
                  <a:cubicBezTo>
                    <a:pt x="77" y="82"/>
                    <a:pt x="81" y="76"/>
                    <a:pt x="81" y="76"/>
                  </a:cubicBezTo>
                  <a:cubicBezTo>
                    <a:pt x="81" y="76"/>
                    <a:pt x="81" y="74"/>
                    <a:pt x="81" y="73"/>
                  </a:cubicBezTo>
                  <a:cubicBezTo>
                    <a:pt x="81" y="72"/>
                    <a:pt x="79" y="68"/>
                    <a:pt x="79" y="68"/>
                  </a:cubicBezTo>
                  <a:cubicBezTo>
                    <a:pt x="78" y="68"/>
                    <a:pt x="78" y="68"/>
                    <a:pt x="77" y="68"/>
                  </a:cubicBezTo>
                  <a:cubicBezTo>
                    <a:pt x="75" y="68"/>
                    <a:pt x="74" y="68"/>
                    <a:pt x="72" y="68"/>
                  </a:cubicBezTo>
                  <a:cubicBezTo>
                    <a:pt x="70" y="69"/>
                    <a:pt x="69" y="70"/>
                    <a:pt x="67" y="71"/>
                  </a:cubicBezTo>
                  <a:cubicBezTo>
                    <a:pt x="67" y="71"/>
                    <a:pt x="63" y="70"/>
                    <a:pt x="64" y="69"/>
                  </a:cubicBezTo>
                  <a:cubicBezTo>
                    <a:pt x="66" y="68"/>
                    <a:pt x="67" y="67"/>
                    <a:pt x="67" y="66"/>
                  </a:cubicBezTo>
                  <a:cubicBezTo>
                    <a:pt x="67" y="65"/>
                    <a:pt x="66" y="62"/>
                    <a:pt x="66" y="62"/>
                  </a:cubicBezTo>
                  <a:cubicBezTo>
                    <a:pt x="66" y="61"/>
                    <a:pt x="66" y="61"/>
                    <a:pt x="66" y="60"/>
                  </a:cubicBezTo>
                  <a:cubicBezTo>
                    <a:pt x="66" y="60"/>
                    <a:pt x="64" y="60"/>
                    <a:pt x="63" y="58"/>
                  </a:cubicBezTo>
                  <a:cubicBezTo>
                    <a:pt x="63" y="57"/>
                    <a:pt x="63" y="55"/>
                    <a:pt x="63" y="55"/>
                  </a:cubicBezTo>
                  <a:cubicBezTo>
                    <a:pt x="63" y="55"/>
                    <a:pt x="62" y="53"/>
                    <a:pt x="61" y="52"/>
                  </a:cubicBezTo>
                  <a:cubicBezTo>
                    <a:pt x="60" y="51"/>
                    <a:pt x="62" y="49"/>
                    <a:pt x="58" y="49"/>
                  </a:cubicBezTo>
                  <a:cubicBezTo>
                    <a:pt x="54" y="49"/>
                    <a:pt x="53" y="49"/>
                    <a:pt x="53" y="49"/>
                  </a:cubicBezTo>
                  <a:cubicBezTo>
                    <a:pt x="52" y="47"/>
                    <a:pt x="52" y="46"/>
                    <a:pt x="51" y="45"/>
                  </a:cubicBezTo>
                  <a:cubicBezTo>
                    <a:pt x="51" y="45"/>
                    <a:pt x="51" y="42"/>
                    <a:pt x="50" y="40"/>
                  </a:cubicBezTo>
                  <a:cubicBezTo>
                    <a:pt x="49" y="38"/>
                    <a:pt x="48" y="36"/>
                    <a:pt x="48" y="36"/>
                  </a:cubicBezTo>
                  <a:cubicBezTo>
                    <a:pt x="45" y="34"/>
                    <a:pt x="43" y="33"/>
                    <a:pt x="40" y="31"/>
                  </a:cubicBezTo>
                  <a:cubicBezTo>
                    <a:pt x="38" y="31"/>
                    <a:pt x="37" y="31"/>
                    <a:pt x="34" y="32"/>
                  </a:cubicBezTo>
                  <a:cubicBezTo>
                    <a:pt x="33" y="31"/>
                    <a:pt x="32" y="31"/>
                    <a:pt x="30" y="31"/>
                  </a:cubicBezTo>
                  <a:cubicBezTo>
                    <a:pt x="31" y="31"/>
                    <a:pt x="31" y="30"/>
                    <a:pt x="31" y="30"/>
                  </a:cubicBezTo>
                  <a:cubicBezTo>
                    <a:pt x="32" y="30"/>
                    <a:pt x="33" y="29"/>
                    <a:pt x="34" y="29"/>
                  </a:cubicBezTo>
                  <a:cubicBezTo>
                    <a:pt x="35" y="29"/>
                    <a:pt x="36" y="29"/>
                    <a:pt x="38" y="28"/>
                  </a:cubicBezTo>
                  <a:cubicBezTo>
                    <a:pt x="36" y="28"/>
                    <a:pt x="36" y="27"/>
                    <a:pt x="34" y="27"/>
                  </a:cubicBezTo>
                  <a:cubicBezTo>
                    <a:pt x="36" y="26"/>
                    <a:pt x="37" y="25"/>
                    <a:pt x="40" y="24"/>
                  </a:cubicBezTo>
                  <a:cubicBezTo>
                    <a:pt x="40" y="23"/>
                    <a:pt x="41" y="22"/>
                    <a:pt x="42" y="21"/>
                  </a:cubicBezTo>
                  <a:cubicBezTo>
                    <a:pt x="43" y="21"/>
                    <a:pt x="43" y="21"/>
                    <a:pt x="45" y="21"/>
                  </a:cubicBezTo>
                  <a:cubicBezTo>
                    <a:pt x="45" y="20"/>
                    <a:pt x="45" y="20"/>
                    <a:pt x="46" y="19"/>
                  </a:cubicBezTo>
                  <a:cubicBezTo>
                    <a:pt x="47" y="18"/>
                    <a:pt x="47" y="18"/>
                    <a:pt x="48" y="18"/>
                  </a:cubicBezTo>
                  <a:cubicBezTo>
                    <a:pt x="48" y="16"/>
                    <a:pt x="48" y="16"/>
                    <a:pt x="48" y="14"/>
                  </a:cubicBezTo>
                  <a:cubicBezTo>
                    <a:pt x="48" y="14"/>
                    <a:pt x="50" y="11"/>
                    <a:pt x="49" y="11"/>
                  </a:cubicBezTo>
                  <a:cubicBezTo>
                    <a:pt x="47" y="11"/>
                    <a:pt x="43" y="11"/>
                    <a:pt x="43" y="11"/>
                  </a:cubicBezTo>
                  <a:cubicBezTo>
                    <a:pt x="41" y="12"/>
                    <a:pt x="39" y="12"/>
                    <a:pt x="37" y="12"/>
                  </a:cubicBezTo>
                  <a:cubicBezTo>
                    <a:pt x="37" y="12"/>
                    <a:pt x="37" y="10"/>
                    <a:pt x="33" y="11"/>
                  </a:cubicBezTo>
                  <a:cubicBezTo>
                    <a:pt x="29" y="12"/>
                    <a:pt x="30" y="14"/>
                    <a:pt x="27" y="14"/>
                  </a:cubicBezTo>
                  <a:cubicBezTo>
                    <a:pt x="23" y="14"/>
                    <a:pt x="23" y="14"/>
                    <a:pt x="23" y="14"/>
                  </a:cubicBezTo>
                  <a:cubicBezTo>
                    <a:pt x="24" y="13"/>
                    <a:pt x="24" y="12"/>
                    <a:pt x="24" y="10"/>
                  </a:cubicBezTo>
                  <a:cubicBezTo>
                    <a:pt x="26" y="8"/>
                    <a:pt x="27" y="8"/>
                    <a:pt x="29" y="6"/>
                  </a:cubicBezTo>
                  <a:cubicBezTo>
                    <a:pt x="32" y="5"/>
                    <a:pt x="33" y="4"/>
                    <a:pt x="35" y="3"/>
                  </a:cubicBezTo>
                  <a:cubicBezTo>
                    <a:pt x="35" y="2"/>
                    <a:pt x="35" y="2"/>
                    <a:pt x="36" y="1"/>
                  </a:cubicBezTo>
                  <a:cubicBezTo>
                    <a:pt x="36" y="1"/>
                    <a:pt x="31" y="0"/>
                    <a:pt x="29" y="1"/>
                  </a:cubicBezTo>
                  <a:cubicBezTo>
                    <a:pt x="26" y="2"/>
                    <a:pt x="20" y="1"/>
                    <a:pt x="19" y="2"/>
                  </a:cubicBezTo>
                  <a:cubicBezTo>
                    <a:pt x="18" y="2"/>
                    <a:pt x="19" y="2"/>
                    <a:pt x="16" y="4"/>
                  </a:cubicBezTo>
                  <a:cubicBezTo>
                    <a:pt x="13" y="5"/>
                    <a:pt x="14" y="9"/>
                    <a:pt x="14" y="9"/>
                  </a:cubicBezTo>
                  <a:cubicBezTo>
                    <a:pt x="13" y="9"/>
                    <a:pt x="12" y="9"/>
                    <a:pt x="11" y="9"/>
                  </a:cubicBezTo>
                  <a:cubicBezTo>
                    <a:pt x="10" y="10"/>
                    <a:pt x="9" y="10"/>
                    <a:pt x="8" y="11"/>
                  </a:cubicBezTo>
                  <a:close/>
                </a:path>
              </a:pathLst>
            </a:custGeom>
            <a:solidFill>
              <a:srgbClr val="A7B3B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22" name="Freeform 117">
              <a:extLst>
                <a:ext uri="{FF2B5EF4-FFF2-40B4-BE49-F238E27FC236}">
                  <a16:creationId xmlns:a16="http://schemas.microsoft.com/office/drawing/2014/main" id="{3C65C0F4-7792-4421-8B9C-07150ED8EB13}"/>
                </a:ext>
              </a:extLst>
            </p:cNvPr>
            <p:cNvSpPr>
              <a:spLocks/>
            </p:cNvSpPr>
            <p:nvPr/>
          </p:nvSpPr>
          <p:spPr bwMode="auto">
            <a:xfrm>
              <a:off x="922" y="1607"/>
              <a:ext cx="23" cy="19"/>
            </a:xfrm>
            <a:custGeom>
              <a:avLst/>
              <a:gdLst>
                <a:gd name="T0" fmla="*/ 3 w 6"/>
                <a:gd name="T1" fmla="*/ 5 h 5"/>
                <a:gd name="T2" fmla="*/ 6 w 6"/>
                <a:gd name="T3" fmla="*/ 3 h 5"/>
                <a:gd name="T4" fmla="*/ 4 w 6"/>
                <a:gd name="T5" fmla="*/ 1 h 5"/>
                <a:gd name="T6" fmla="*/ 0 w 6"/>
                <a:gd name="T7" fmla="*/ 0 h 5"/>
                <a:gd name="T8" fmla="*/ 0 w 6"/>
                <a:gd name="T9" fmla="*/ 4 h 5"/>
                <a:gd name="T10" fmla="*/ 2 w 6"/>
                <a:gd name="T11" fmla="*/ 3 h 5"/>
                <a:gd name="T12" fmla="*/ 3 w 6"/>
                <a:gd name="T13" fmla="*/ 5 h 5"/>
              </a:gdLst>
              <a:ahLst/>
              <a:cxnLst>
                <a:cxn ang="0">
                  <a:pos x="T0" y="T1"/>
                </a:cxn>
                <a:cxn ang="0">
                  <a:pos x="T2" y="T3"/>
                </a:cxn>
                <a:cxn ang="0">
                  <a:pos x="T4" y="T5"/>
                </a:cxn>
                <a:cxn ang="0">
                  <a:pos x="T6" y="T7"/>
                </a:cxn>
                <a:cxn ang="0">
                  <a:pos x="T8" y="T9"/>
                </a:cxn>
                <a:cxn ang="0">
                  <a:pos x="T10" y="T11"/>
                </a:cxn>
                <a:cxn ang="0">
                  <a:pos x="T12" y="T13"/>
                </a:cxn>
              </a:cxnLst>
              <a:rect l="0" t="0" r="r" b="b"/>
              <a:pathLst>
                <a:path w="6" h="5">
                  <a:moveTo>
                    <a:pt x="3" y="5"/>
                  </a:moveTo>
                  <a:cubicBezTo>
                    <a:pt x="5" y="4"/>
                    <a:pt x="5" y="4"/>
                    <a:pt x="6" y="3"/>
                  </a:cubicBezTo>
                  <a:cubicBezTo>
                    <a:pt x="5" y="2"/>
                    <a:pt x="5" y="2"/>
                    <a:pt x="4" y="1"/>
                  </a:cubicBezTo>
                  <a:cubicBezTo>
                    <a:pt x="3" y="1"/>
                    <a:pt x="2" y="0"/>
                    <a:pt x="0" y="0"/>
                  </a:cubicBezTo>
                  <a:cubicBezTo>
                    <a:pt x="0" y="1"/>
                    <a:pt x="0" y="2"/>
                    <a:pt x="0" y="4"/>
                  </a:cubicBezTo>
                  <a:cubicBezTo>
                    <a:pt x="1" y="3"/>
                    <a:pt x="2" y="3"/>
                    <a:pt x="2" y="3"/>
                  </a:cubicBezTo>
                  <a:cubicBezTo>
                    <a:pt x="3" y="4"/>
                    <a:pt x="3" y="5"/>
                    <a:pt x="3" y="5"/>
                  </a:cubicBezTo>
                  <a:close/>
                </a:path>
              </a:pathLst>
            </a:custGeom>
            <a:solidFill>
              <a:srgbClr val="A7B3B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23" name="Freeform 118">
              <a:extLst>
                <a:ext uri="{FF2B5EF4-FFF2-40B4-BE49-F238E27FC236}">
                  <a16:creationId xmlns:a16="http://schemas.microsoft.com/office/drawing/2014/main" id="{A08EB3FC-DFDF-4F4D-9986-ECA584C3D99D}"/>
                </a:ext>
              </a:extLst>
            </p:cNvPr>
            <p:cNvSpPr>
              <a:spLocks/>
            </p:cNvSpPr>
            <p:nvPr/>
          </p:nvSpPr>
          <p:spPr bwMode="auto">
            <a:xfrm>
              <a:off x="741" y="1634"/>
              <a:ext cx="73" cy="85"/>
            </a:xfrm>
            <a:custGeom>
              <a:avLst/>
              <a:gdLst>
                <a:gd name="T0" fmla="*/ 9 w 19"/>
                <a:gd name="T1" fmla="*/ 9 h 22"/>
                <a:gd name="T2" fmla="*/ 6 w 19"/>
                <a:gd name="T3" fmla="*/ 11 h 22"/>
                <a:gd name="T4" fmla="*/ 4 w 19"/>
                <a:gd name="T5" fmla="*/ 14 h 22"/>
                <a:gd name="T6" fmla="*/ 0 w 19"/>
                <a:gd name="T7" fmla="*/ 22 h 22"/>
                <a:gd name="T8" fmla="*/ 6 w 19"/>
                <a:gd name="T9" fmla="*/ 20 h 22"/>
                <a:gd name="T10" fmla="*/ 6 w 19"/>
                <a:gd name="T11" fmla="*/ 13 h 22"/>
                <a:gd name="T12" fmla="*/ 11 w 19"/>
                <a:gd name="T13" fmla="*/ 10 h 22"/>
                <a:gd name="T14" fmla="*/ 15 w 19"/>
                <a:gd name="T15" fmla="*/ 7 h 22"/>
                <a:gd name="T16" fmla="*/ 19 w 19"/>
                <a:gd name="T17" fmla="*/ 4 h 22"/>
                <a:gd name="T18" fmla="*/ 19 w 19"/>
                <a:gd name="T19" fmla="*/ 0 h 22"/>
                <a:gd name="T20" fmla="*/ 9 w 19"/>
                <a:gd name="T21" fmla="*/ 5 h 22"/>
                <a:gd name="T22" fmla="*/ 9 w 19"/>
                <a:gd name="T23" fmla="*/ 9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9" h="22">
                  <a:moveTo>
                    <a:pt x="9" y="9"/>
                  </a:moveTo>
                  <a:cubicBezTo>
                    <a:pt x="8" y="10"/>
                    <a:pt x="7" y="10"/>
                    <a:pt x="6" y="11"/>
                  </a:cubicBezTo>
                  <a:cubicBezTo>
                    <a:pt x="5" y="12"/>
                    <a:pt x="5" y="13"/>
                    <a:pt x="4" y="14"/>
                  </a:cubicBezTo>
                  <a:cubicBezTo>
                    <a:pt x="2" y="17"/>
                    <a:pt x="1" y="19"/>
                    <a:pt x="0" y="22"/>
                  </a:cubicBezTo>
                  <a:cubicBezTo>
                    <a:pt x="2" y="21"/>
                    <a:pt x="3" y="21"/>
                    <a:pt x="6" y="20"/>
                  </a:cubicBezTo>
                  <a:cubicBezTo>
                    <a:pt x="6" y="17"/>
                    <a:pt x="6" y="16"/>
                    <a:pt x="6" y="13"/>
                  </a:cubicBezTo>
                  <a:cubicBezTo>
                    <a:pt x="8" y="12"/>
                    <a:pt x="9" y="11"/>
                    <a:pt x="11" y="10"/>
                  </a:cubicBezTo>
                  <a:cubicBezTo>
                    <a:pt x="12" y="8"/>
                    <a:pt x="13" y="8"/>
                    <a:pt x="15" y="7"/>
                  </a:cubicBezTo>
                  <a:cubicBezTo>
                    <a:pt x="16" y="5"/>
                    <a:pt x="17" y="5"/>
                    <a:pt x="19" y="4"/>
                  </a:cubicBezTo>
                  <a:cubicBezTo>
                    <a:pt x="19" y="2"/>
                    <a:pt x="19" y="1"/>
                    <a:pt x="19" y="0"/>
                  </a:cubicBezTo>
                  <a:cubicBezTo>
                    <a:pt x="15" y="2"/>
                    <a:pt x="13" y="3"/>
                    <a:pt x="9" y="5"/>
                  </a:cubicBezTo>
                  <a:cubicBezTo>
                    <a:pt x="9" y="6"/>
                    <a:pt x="9" y="7"/>
                    <a:pt x="9" y="9"/>
                  </a:cubicBezTo>
                  <a:close/>
                </a:path>
              </a:pathLst>
            </a:custGeom>
            <a:solidFill>
              <a:srgbClr val="A7B3B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24" name="Freeform 119">
              <a:extLst>
                <a:ext uri="{FF2B5EF4-FFF2-40B4-BE49-F238E27FC236}">
                  <a16:creationId xmlns:a16="http://schemas.microsoft.com/office/drawing/2014/main" id="{72068CFD-4449-4972-8D03-4860A8989232}"/>
                </a:ext>
              </a:extLst>
            </p:cNvPr>
            <p:cNvSpPr>
              <a:spLocks/>
            </p:cNvSpPr>
            <p:nvPr/>
          </p:nvSpPr>
          <p:spPr bwMode="auto">
            <a:xfrm>
              <a:off x="795" y="1723"/>
              <a:ext cx="4" cy="8"/>
            </a:xfrm>
            <a:custGeom>
              <a:avLst/>
              <a:gdLst>
                <a:gd name="T0" fmla="*/ 1 w 1"/>
                <a:gd name="T1" fmla="*/ 1 h 2"/>
                <a:gd name="T2" fmla="*/ 1 w 1"/>
                <a:gd name="T3" fmla="*/ 0 h 2"/>
                <a:gd name="T4" fmla="*/ 0 w 1"/>
                <a:gd name="T5" fmla="*/ 2 h 2"/>
                <a:gd name="T6" fmla="*/ 1 w 1"/>
                <a:gd name="T7" fmla="*/ 1 h 2"/>
              </a:gdLst>
              <a:ahLst/>
              <a:cxnLst>
                <a:cxn ang="0">
                  <a:pos x="T0" y="T1"/>
                </a:cxn>
                <a:cxn ang="0">
                  <a:pos x="T2" y="T3"/>
                </a:cxn>
                <a:cxn ang="0">
                  <a:pos x="T4" y="T5"/>
                </a:cxn>
                <a:cxn ang="0">
                  <a:pos x="T6" y="T7"/>
                </a:cxn>
              </a:cxnLst>
              <a:rect l="0" t="0" r="r" b="b"/>
              <a:pathLst>
                <a:path w="1" h="2">
                  <a:moveTo>
                    <a:pt x="1" y="1"/>
                  </a:moveTo>
                  <a:cubicBezTo>
                    <a:pt x="1" y="1"/>
                    <a:pt x="1" y="1"/>
                    <a:pt x="1" y="0"/>
                  </a:cubicBezTo>
                  <a:cubicBezTo>
                    <a:pt x="0" y="1"/>
                    <a:pt x="0" y="2"/>
                    <a:pt x="0" y="2"/>
                  </a:cubicBezTo>
                  <a:cubicBezTo>
                    <a:pt x="0" y="2"/>
                    <a:pt x="1" y="2"/>
                    <a:pt x="1" y="1"/>
                  </a:cubicBezTo>
                  <a:close/>
                </a:path>
              </a:pathLst>
            </a:custGeom>
            <a:solidFill>
              <a:srgbClr val="A7B3B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25" name="Freeform 120">
              <a:extLst>
                <a:ext uri="{FF2B5EF4-FFF2-40B4-BE49-F238E27FC236}">
                  <a16:creationId xmlns:a16="http://schemas.microsoft.com/office/drawing/2014/main" id="{7140EB64-EE06-4BFD-A604-8D7D8842AAEE}"/>
                </a:ext>
              </a:extLst>
            </p:cNvPr>
            <p:cNvSpPr>
              <a:spLocks/>
            </p:cNvSpPr>
            <p:nvPr/>
          </p:nvSpPr>
          <p:spPr bwMode="auto">
            <a:xfrm>
              <a:off x="722" y="1785"/>
              <a:ext cx="100" cy="66"/>
            </a:xfrm>
            <a:custGeom>
              <a:avLst/>
              <a:gdLst>
                <a:gd name="T0" fmla="*/ 0 w 26"/>
                <a:gd name="T1" fmla="*/ 13 h 17"/>
                <a:gd name="T2" fmla="*/ 2 w 26"/>
                <a:gd name="T3" fmla="*/ 16 h 17"/>
                <a:gd name="T4" fmla="*/ 6 w 26"/>
                <a:gd name="T5" fmla="*/ 14 h 17"/>
                <a:gd name="T6" fmla="*/ 10 w 26"/>
                <a:gd name="T7" fmla="*/ 9 h 17"/>
                <a:gd name="T8" fmla="*/ 11 w 26"/>
                <a:gd name="T9" fmla="*/ 10 h 17"/>
                <a:gd name="T10" fmla="*/ 13 w 26"/>
                <a:gd name="T11" fmla="*/ 13 h 17"/>
                <a:gd name="T12" fmla="*/ 16 w 26"/>
                <a:gd name="T13" fmla="*/ 14 h 17"/>
                <a:gd name="T14" fmla="*/ 16 w 26"/>
                <a:gd name="T15" fmla="*/ 15 h 17"/>
                <a:gd name="T16" fmla="*/ 16 w 26"/>
                <a:gd name="T17" fmla="*/ 14 h 17"/>
                <a:gd name="T18" fmla="*/ 17 w 26"/>
                <a:gd name="T19" fmla="*/ 15 h 17"/>
                <a:gd name="T20" fmla="*/ 19 w 26"/>
                <a:gd name="T21" fmla="*/ 17 h 17"/>
                <a:gd name="T22" fmla="*/ 20 w 26"/>
                <a:gd name="T23" fmla="*/ 17 h 17"/>
                <a:gd name="T24" fmla="*/ 22 w 26"/>
                <a:gd name="T25" fmla="*/ 13 h 17"/>
                <a:gd name="T26" fmla="*/ 26 w 26"/>
                <a:gd name="T27" fmla="*/ 12 h 17"/>
                <a:gd name="T28" fmla="*/ 24 w 26"/>
                <a:gd name="T29" fmla="*/ 5 h 17"/>
                <a:gd name="T30" fmla="*/ 18 w 26"/>
                <a:gd name="T31" fmla="*/ 0 h 17"/>
                <a:gd name="T32" fmla="*/ 12 w 26"/>
                <a:gd name="T33" fmla="*/ 3 h 17"/>
                <a:gd name="T34" fmla="*/ 9 w 26"/>
                <a:gd name="T35" fmla="*/ 1 h 17"/>
                <a:gd name="T36" fmla="*/ 7 w 26"/>
                <a:gd name="T37" fmla="*/ 2 h 17"/>
                <a:gd name="T38" fmla="*/ 7 w 26"/>
                <a:gd name="T39" fmla="*/ 6 h 17"/>
                <a:gd name="T40" fmla="*/ 2 w 26"/>
                <a:gd name="T41" fmla="*/ 10 h 17"/>
                <a:gd name="T42" fmla="*/ 0 w 26"/>
                <a:gd name="T43" fmla="*/ 13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6" h="17">
                  <a:moveTo>
                    <a:pt x="0" y="13"/>
                  </a:moveTo>
                  <a:cubicBezTo>
                    <a:pt x="1" y="14"/>
                    <a:pt x="2" y="15"/>
                    <a:pt x="2" y="16"/>
                  </a:cubicBezTo>
                  <a:cubicBezTo>
                    <a:pt x="3" y="15"/>
                    <a:pt x="5" y="14"/>
                    <a:pt x="6" y="14"/>
                  </a:cubicBezTo>
                  <a:cubicBezTo>
                    <a:pt x="8" y="12"/>
                    <a:pt x="8" y="11"/>
                    <a:pt x="10" y="9"/>
                  </a:cubicBezTo>
                  <a:cubicBezTo>
                    <a:pt x="10" y="10"/>
                    <a:pt x="10" y="10"/>
                    <a:pt x="11" y="10"/>
                  </a:cubicBezTo>
                  <a:cubicBezTo>
                    <a:pt x="12" y="11"/>
                    <a:pt x="12" y="12"/>
                    <a:pt x="13" y="13"/>
                  </a:cubicBezTo>
                  <a:cubicBezTo>
                    <a:pt x="14" y="14"/>
                    <a:pt x="15" y="14"/>
                    <a:pt x="16" y="14"/>
                  </a:cubicBezTo>
                  <a:cubicBezTo>
                    <a:pt x="16" y="14"/>
                    <a:pt x="16" y="14"/>
                    <a:pt x="16" y="15"/>
                  </a:cubicBezTo>
                  <a:cubicBezTo>
                    <a:pt x="16" y="14"/>
                    <a:pt x="16" y="14"/>
                    <a:pt x="16" y="14"/>
                  </a:cubicBezTo>
                  <a:cubicBezTo>
                    <a:pt x="16" y="14"/>
                    <a:pt x="16" y="15"/>
                    <a:pt x="17" y="15"/>
                  </a:cubicBezTo>
                  <a:cubicBezTo>
                    <a:pt x="18" y="16"/>
                    <a:pt x="18" y="16"/>
                    <a:pt x="19" y="17"/>
                  </a:cubicBezTo>
                  <a:cubicBezTo>
                    <a:pt x="19" y="17"/>
                    <a:pt x="19" y="17"/>
                    <a:pt x="20" y="17"/>
                  </a:cubicBezTo>
                  <a:cubicBezTo>
                    <a:pt x="20" y="16"/>
                    <a:pt x="22" y="13"/>
                    <a:pt x="22" y="13"/>
                  </a:cubicBezTo>
                  <a:cubicBezTo>
                    <a:pt x="22" y="13"/>
                    <a:pt x="26" y="13"/>
                    <a:pt x="26" y="12"/>
                  </a:cubicBezTo>
                  <a:cubicBezTo>
                    <a:pt x="26" y="11"/>
                    <a:pt x="24" y="5"/>
                    <a:pt x="24" y="5"/>
                  </a:cubicBezTo>
                  <a:cubicBezTo>
                    <a:pt x="22" y="3"/>
                    <a:pt x="21" y="2"/>
                    <a:pt x="18" y="0"/>
                  </a:cubicBezTo>
                  <a:cubicBezTo>
                    <a:pt x="16" y="1"/>
                    <a:pt x="14" y="2"/>
                    <a:pt x="12" y="3"/>
                  </a:cubicBezTo>
                  <a:cubicBezTo>
                    <a:pt x="11" y="2"/>
                    <a:pt x="10" y="2"/>
                    <a:pt x="9" y="1"/>
                  </a:cubicBezTo>
                  <a:cubicBezTo>
                    <a:pt x="8" y="1"/>
                    <a:pt x="7" y="1"/>
                    <a:pt x="7" y="2"/>
                  </a:cubicBezTo>
                  <a:cubicBezTo>
                    <a:pt x="7" y="3"/>
                    <a:pt x="7" y="4"/>
                    <a:pt x="7" y="6"/>
                  </a:cubicBezTo>
                  <a:cubicBezTo>
                    <a:pt x="5" y="8"/>
                    <a:pt x="4" y="9"/>
                    <a:pt x="2" y="10"/>
                  </a:cubicBezTo>
                  <a:cubicBezTo>
                    <a:pt x="1" y="11"/>
                    <a:pt x="1" y="12"/>
                    <a:pt x="0" y="13"/>
                  </a:cubicBezTo>
                  <a:close/>
                </a:path>
              </a:pathLst>
            </a:custGeom>
            <a:solidFill>
              <a:srgbClr val="A7B3B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26" name="Freeform 121">
              <a:extLst>
                <a:ext uri="{FF2B5EF4-FFF2-40B4-BE49-F238E27FC236}">
                  <a16:creationId xmlns:a16="http://schemas.microsoft.com/office/drawing/2014/main" id="{C94F744B-E3B4-4BF7-ABC4-E8124515DB2A}"/>
                </a:ext>
              </a:extLst>
            </p:cNvPr>
            <p:cNvSpPr>
              <a:spLocks/>
            </p:cNvSpPr>
            <p:nvPr/>
          </p:nvSpPr>
          <p:spPr bwMode="auto">
            <a:xfrm>
              <a:off x="610" y="1793"/>
              <a:ext cx="185" cy="177"/>
            </a:xfrm>
            <a:custGeom>
              <a:avLst/>
              <a:gdLst>
                <a:gd name="T0" fmla="*/ 5 w 48"/>
                <a:gd name="T1" fmla="*/ 33 h 46"/>
                <a:gd name="T2" fmla="*/ 0 w 48"/>
                <a:gd name="T3" fmla="*/ 39 h 46"/>
                <a:gd name="T4" fmla="*/ 3 w 48"/>
                <a:gd name="T5" fmla="*/ 44 h 46"/>
                <a:gd name="T6" fmla="*/ 7 w 48"/>
                <a:gd name="T7" fmla="*/ 41 h 46"/>
                <a:gd name="T8" fmla="*/ 7 w 48"/>
                <a:gd name="T9" fmla="*/ 45 h 46"/>
                <a:gd name="T10" fmla="*/ 13 w 48"/>
                <a:gd name="T11" fmla="*/ 46 h 46"/>
                <a:gd name="T12" fmla="*/ 21 w 48"/>
                <a:gd name="T13" fmla="*/ 44 h 46"/>
                <a:gd name="T14" fmla="*/ 27 w 48"/>
                <a:gd name="T15" fmla="*/ 40 h 46"/>
                <a:gd name="T16" fmla="*/ 34 w 48"/>
                <a:gd name="T17" fmla="*/ 37 h 46"/>
                <a:gd name="T18" fmla="*/ 43 w 48"/>
                <a:gd name="T19" fmla="*/ 36 h 46"/>
                <a:gd name="T20" fmla="*/ 46 w 48"/>
                <a:gd name="T21" fmla="*/ 29 h 46"/>
                <a:gd name="T22" fmla="*/ 48 w 48"/>
                <a:gd name="T23" fmla="*/ 25 h 46"/>
                <a:gd name="T24" fmla="*/ 46 w 48"/>
                <a:gd name="T25" fmla="*/ 20 h 46"/>
                <a:gd name="T26" fmla="*/ 45 w 48"/>
                <a:gd name="T27" fmla="*/ 16 h 46"/>
                <a:gd name="T28" fmla="*/ 43 w 48"/>
                <a:gd name="T29" fmla="*/ 14 h 46"/>
                <a:gd name="T30" fmla="*/ 40 w 48"/>
                <a:gd name="T31" fmla="*/ 13 h 46"/>
                <a:gd name="T32" fmla="*/ 40 w 48"/>
                <a:gd name="T33" fmla="*/ 13 h 46"/>
                <a:gd name="T34" fmla="*/ 39 w 48"/>
                <a:gd name="T35" fmla="*/ 11 h 46"/>
                <a:gd name="T36" fmla="*/ 37 w 48"/>
                <a:gd name="T37" fmla="*/ 13 h 46"/>
                <a:gd name="T38" fmla="*/ 37 w 48"/>
                <a:gd name="T39" fmla="*/ 14 h 46"/>
                <a:gd name="T40" fmla="*/ 31 w 48"/>
                <a:gd name="T41" fmla="*/ 16 h 46"/>
                <a:gd name="T42" fmla="*/ 31 w 48"/>
                <a:gd name="T43" fmla="*/ 16 h 46"/>
                <a:gd name="T44" fmla="*/ 28 w 48"/>
                <a:gd name="T45" fmla="*/ 13 h 46"/>
                <a:gd name="T46" fmla="*/ 27 w 48"/>
                <a:gd name="T47" fmla="*/ 11 h 46"/>
                <a:gd name="T48" fmla="*/ 26 w 48"/>
                <a:gd name="T49" fmla="*/ 11 h 46"/>
                <a:gd name="T50" fmla="*/ 27 w 48"/>
                <a:gd name="T51" fmla="*/ 10 h 46"/>
                <a:gd name="T52" fmla="*/ 29 w 48"/>
                <a:gd name="T53" fmla="*/ 7 h 46"/>
                <a:gd name="T54" fmla="*/ 33 w 48"/>
                <a:gd name="T55" fmla="*/ 3 h 46"/>
                <a:gd name="T56" fmla="*/ 33 w 48"/>
                <a:gd name="T57" fmla="*/ 0 h 46"/>
                <a:gd name="T58" fmla="*/ 28 w 48"/>
                <a:gd name="T59" fmla="*/ 1 h 46"/>
                <a:gd name="T60" fmla="*/ 24 w 48"/>
                <a:gd name="T61" fmla="*/ 3 h 46"/>
                <a:gd name="T62" fmla="*/ 22 w 48"/>
                <a:gd name="T63" fmla="*/ 7 h 46"/>
                <a:gd name="T64" fmla="*/ 24 w 48"/>
                <a:gd name="T65" fmla="*/ 10 h 46"/>
                <a:gd name="T66" fmla="*/ 19 w 48"/>
                <a:gd name="T67" fmla="*/ 13 h 46"/>
                <a:gd name="T68" fmla="*/ 12 w 48"/>
                <a:gd name="T69" fmla="*/ 12 h 46"/>
                <a:gd name="T70" fmla="*/ 7 w 48"/>
                <a:gd name="T71" fmla="*/ 15 h 46"/>
                <a:gd name="T72" fmla="*/ 9 w 48"/>
                <a:gd name="T73" fmla="*/ 23 h 46"/>
                <a:gd name="T74" fmla="*/ 15 w 48"/>
                <a:gd name="T75" fmla="*/ 25 h 46"/>
                <a:gd name="T76" fmla="*/ 12 w 48"/>
                <a:gd name="T77" fmla="*/ 29 h 46"/>
                <a:gd name="T78" fmla="*/ 8 w 48"/>
                <a:gd name="T79" fmla="*/ 32 h 46"/>
                <a:gd name="T80" fmla="*/ 12 w 48"/>
                <a:gd name="T81" fmla="*/ 32 h 46"/>
                <a:gd name="T82" fmla="*/ 10 w 48"/>
                <a:gd name="T83" fmla="*/ 34 h 46"/>
                <a:gd name="T84" fmla="*/ 5 w 48"/>
                <a:gd name="T85" fmla="*/ 33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8" h="46">
                  <a:moveTo>
                    <a:pt x="5" y="33"/>
                  </a:moveTo>
                  <a:cubicBezTo>
                    <a:pt x="3" y="36"/>
                    <a:pt x="2" y="37"/>
                    <a:pt x="0" y="39"/>
                  </a:cubicBezTo>
                  <a:cubicBezTo>
                    <a:pt x="1" y="41"/>
                    <a:pt x="2" y="42"/>
                    <a:pt x="3" y="44"/>
                  </a:cubicBezTo>
                  <a:cubicBezTo>
                    <a:pt x="5" y="43"/>
                    <a:pt x="6" y="42"/>
                    <a:pt x="7" y="41"/>
                  </a:cubicBezTo>
                  <a:cubicBezTo>
                    <a:pt x="7" y="42"/>
                    <a:pt x="7" y="43"/>
                    <a:pt x="7" y="45"/>
                  </a:cubicBezTo>
                  <a:cubicBezTo>
                    <a:pt x="9" y="45"/>
                    <a:pt x="11" y="45"/>
                    <a:pt x="13" y="46"/>
                  </a:cubicBezTo>
                  <a:cubicBezTo>
                    <a:pt x="16" y="45"/>
                    <a:pt x="18" y="44"/>
                    <a:pt x="21" y="44"/>
                  </a:cubicBezTo>
                  <a:cubicBezTo>
                    <a:pt x="21" y="44"/>
                    <a:pt x="25" y="42"/>
                    <a:pt x="27" y="40"/>
                  </a:cubicBezTo>
                  <a:cubicBezTo>
                    <a:pt x="29" y="39"/>
                    <a:pt x="32" y="36"/>
                    <a:pt x="34" y="37"/>
                  </a:cubicBezTo>
                  <a:cubicBezTo>
                    <a:pt x="36" y="38"/>
                    <a:pt x="42" y="37"/>
                    <a:pt x="43" y="36"/>
                  </a:cubicBezTo>
                  <a:cubicBezTo>
                    <a:pt x="44" y="35"/>
                    <a:pt x="46" y="30"/>
                    <a:pt x="46" y="29"/>
                  </a:cubicBezTo>
                  <a:cubicBezTo>
                    <a:pt x="47" y="28"/>
                    <a:pt x="48" y="25"/>
                    <a:pt x="48" y="25"/>
                  </a:cubicBezTo>
                  <a:cubicBezTo>
                    <a:pt x="47" y="23"/>
                    <a:pt x="47" y="22"/>
                    <a:pt x="46" y="20"/>
                  </a:cubicBezTo>
                  <a:cubicBezTo>
                    <a:pt x="46" y="18"/>
                    <a:pt x="46" y="18"/>
                    <a:pt x="45" y="16"/>
                  </a:cubicBezTo>
                  <a:cubicBezTo>
                    <a:pt x="45" y="15"/>
                    <a:pt x="44" y="15"/>
                    <a:pt x="43" y="14"/>
                  </a:cubicBezTo>
                  <a:cubicBezTo>
                    <a:pt x="42" y="14"/>
                    <a:pt x="42" y="13"/>
                    <a:pt x="40" y="13"/>
                  </a:cubicBezTo>
                  <a:cubicBezTo>
                    <a:pt x="40" y="13"/>
                    <a:pt x="40" y="13"/>
                    <a:pt x="40" y="13"/>
                  </a:cubicBezTo>
                  <a:cubicBezTo>
                    <a:pt x="40" y="12"/>
                    <a:pt x="39" y="12"/>
                    <a:pt x="39" y="11"/>
                  </a:cubicBezTo>
                  <a:cubicBezTo>
                    <a:pt x="38" y="12"/>
                    <a:pt x="38" y="12"/>
                    <a:pt x="37" y="13"/>
                  </a:cubicBezTo>
                  <a:cubicBezTo>
                    <a:pt x="37" y="14"/>
                    <a:pt x="37" y="14"/>
                    <a:pt x="37" y="14"/>
                  </a:cubicBezTo>
                  <a:cubicBezTo>
                    <a:pt x="37" y="14"/>
                    <a:pt x="33" y="16"/>
                    <a:pt x="31" y="16"/>
                  </a:cubicBezTo>
                  <a:cubicBezTo>
                    <a:pt x="31" y="16"/>
                    <a:pt x="31" y="16"/>
                    <a:pt x="31" y="16"/>
                  </a:cubicBezTo>
                  <a:cubicBezTo>
                    <a:pt x="29" y="15"/>
                    <a:pt x="29" y="14"/>
                    <a:pt x="28" y="13"/>
                  </a:cubicBezTo>
                  <a:cubicBezTo>
                    <a:pt x="27" y="12"/>
                    <a:pt x="27" y="11"/>
                    <a:pt x="27" y="11"/>
                  </a:cubicBezTo>
                  <a:cubicBezTo>
                    <a:pt x="26" y="11"/>
                    <a:pt x="26" y="11"/>
                    <a:pt x="26" y="11"/>
                  </a:cubicBezTo>
                  <a:cubicBezTo>
                    <a:pt x="26" y="10"/>
                    <a:pt x="26" y="10"/>
                    <a:pt x="27" y="10"/>
                  </a:cubicBezTo>
                  <a:cubicBezTo>
                    <a:pt x="28" y="9"/>
                    <a:pt x="28" y="8"/>
                    <a:pt x="29" y="7"/>
                  </a:cubicBezTo>
                  <a:cubicBezTo>
                    <a:pt x="31" y="5"/>
                    <a:pt x="32" y="5"/>
                    <a:pt x="33" y="3"/>
                  </a:cubicBezTo>
                  <a:cubicBezTo>
                    <a:pt x="33" y="2"/>
                    <a:pt x="33" y="1"/>
                    <a:pt x="33" y="0"/>
                  </a:cubicBezTo>
                  <a:cubicBezTo>
                    <a:pt x="31" y="1"/>
                    <a:pt x="30" y="1"/>
                    <a:pt x="28" y="1"/>
                  </a:cubicBezTo>
                  <a:cubicBezTo>
                    <a:pt x="26" y="2"/>
                    <a:pt x="26" y="2"/>
                    <a:pt x="24" y="3"/>
                  </a:cubicBezTo>
                  <a:cubicBezTo>
                    <a:pt x="23" y="5"/>
                    <a:pt x="23" y="5"/>
                    <a:pt x="22" y="7"/>
                  </a:cubicBezTo>
                  <a:cubicBezTo>
                    <a:pt x="22" y="7"/>
                    <a:pt x="24" y="7"/>
                    <a:pt x="24" y="10"/>
                  </a:cubicBezTo>
                  <a:cubicBezTo>
                    <a:pt x="23" y="12"/>
                    <a:pt x="22" y="13"/>
                    <a:pt x="19" y="13"/>
                  </a:cubicBezTo>
                  <a:cubicBezTo>
                    <a:pt x="16" y="13"/>
                    <a:pt x="15" y="12"/>
                    <a:pt x="12" y="12"/>
                  </a:cubicBezTo>
                  <a:cubicBezTo>
                    <a:pt x="9" y="12"/>
                    <a:pt x="6" y="12"/>
                    <a:pt x="7" y="15"/>
                  </a:cubicBezTo>
                  <a:cubicBezTo>
                    <a:pt x="7" y="18"/>
                    <a:pt x="7" y="21"/>
                    <a:pt x="9" y="23"/>
                  </a:cubicBezTo>
                  <a:cubicBezTo>
                    <a:pt x="11" y="25"/>
                    <a:pt x="15" y="25"/>
                    <a:pt x="15" y="25"/>
                  </a:cubicBezTo>
                  <a:cubicBezTo>
                    <a:pt x="14" y="26"/>
                    <a:pt x="13" y="27"/>
                    <a:pt x="12" y="29"/>
                  </a:cubicBezTo>
                  <a:cubicBezTo>
                    <a:pt x="10" y="30"/>
                    <a:pt x="9" y="30"/>
                    <a:pt x="8" y="32"/>
                  </a:cubicBezTo>
                  <a:cubicBezTo>
                    <a:pt x="9" y="32"/>
                    <a:pt x="10" y="32"/>
                    <a:pt x="12" y="32"/>
                  </a:cubicBezTo>
                  <a:cubicBezTo>
                    <a:pt x="11" y="33"/>
                    <a:pt x="11" y="33"/>
                    <a:pt x="10" y="34"/>
                  </a:cubicBezTo>
                  <a:cubicBezTo>
                    <a:pt x="8" y="34"/>
                    <a:pt x="7" y="34"/>
                    <a:pt x="5" y="33"/>
                  </a:cubicBezTo>
                  <a:close/>
                </a:path>
              </a:pathLst>
            </a:custGeom>
            <a:solidFill>
              <a:srgbClr val="A7B3B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27" name="Freeform 122">
              <a:extLst>
                <a:ext uri="{FF2B5EF4-FFF2-40B4-BE49-F238E27FC236}">
                  <a16:creationId xmlns:a16="http://schemas.microsoft.com/office/drawing/2014/main" id="{23C53B68-E17D-47BD-936F-CBEFAB9B9E93}"/>
                </a:ext>
              </a:extLst>
            </p:cNvPr>
            <p:cNvSpPr>
              <a:spLocks/>
            </p:cNvSpPr>
            <p:nvPr/>
          </p:nvSpPr>
          <p:spPr bwMode="auto">
            <a:xfrm>
              <a:off x="617" y="2341"/>
              <a:ext cx="537" cy="387"/>
            </a:xfrm>
            <a:custGeom>
              <a:avLst/>
              <a:gdLst>
                <a:gd name="T0" fmla="*/ 35 w 139"/>
                <a:gd name="T1" fmla="*/ 3 h 100"/>
                <a:gd name="T2" fmla="*/ 14 w 139"/>
                <a:gd name="T3" fmla="*/ 1 h 100"/>
                <a:gd name="T4" fmla="*/ 8 w 139"/>
                <a:gd name="T5" fmla="*/ 7 h 100"/>
                <a:gd name="T6" fmla="*/ 2 w 139"/>
                <a:gd name="T7" fmla="*/ 14 h 100"/>
                <a:gd name="T8" fmla="*/ 3 w 139"/>
                <a:gd name="T9" fmla="*/ 24 h 100"/>
                <a:gd name="T10" fmla="*/ 11 w 139"/>
                <a:gd name="T11" fmla="*/ 22 h 100"/>
                <a:gd name="T12" fmla="*/ 16 w 139"/>
                <a:gd name="T13" fmla="*/ 24 h 100"/>
                <a:gd name="T14" fmla="*/ 20 w 139"/>
                <a:gd name="T15" fmla="*/ 26 h 100"/>
                <a:gd name="T16" fmla="*/ 31 w 139"/>
                <a:gd name="T17" fmla="*/ 24 h 100"/>
                <a:gd name="T18" fmla="*/ 33 w 139"/>
                <a:gd name="T19" fmla="*/ 29 h 100"/>
                <a:gd name="T20" fmla="*/ 26 w 139"/>
                <a:gd name="T21" fmla="*/ 43 h 100"/>
                <a:gd name="T22" fmla="*/ 25 w 139"/>
                <a:gd name="T23" fmla="*/ 51 h 100"/>
                <a:gd name="T24" fmla="*/ 23 w 139"/>
                <a:gd name="T25" fmla="*/ 61 h 100"/>
                <a:gd name="T26" fmla="*/ 23 w 139"/>
                <a:gd name="T27" fmla="*/ 73 h 100"/>
                <a:gd name="T28" fmla="*/ 16 w 139"/>
                <a:gd name="T29" fmla="*/ 81 h 100"/>
                <a:gd name="T30" fmla="*/ 19 w 139"/>
                <a:gd name="T31" fmla="*/ 86 h 100"/>
                <a:gd name="T32" fmla="*/ 27 w 139"/>
                <a:gd name="T33" fmla="*/ 90 h 100"/>
                <a:gd name="T34" fmla="*/ 31 w 139"/>
                <a:gd name="T35" fmla="*/ 98 h 100"/>
                <a:gd name="T36" fmla="*/ 41 w 139"/>
                <a:gd name="T37" fmla="*/ 98 h 100"/>
                <a:gd name="T38" fmla="*/ 62 w 139"/>
                <a:gd name="T39" fmla="*/ 91 h 100"/>
                <a:gd name="T40" fmla="*/ 79 w 139"/>
                <a:gd name="T41" fmla="*/ 88 h 100"/>
                <a:gd name="T42" fmla="*/ 93 w 139"/>
                <a:gd name="T43" fmla="*/ 79 h 100"/>
                <a:gd name="T44" fmla="*/ 97 w 139"/>
                <a:gd name="T45" fmla="*/ 69 h 100"/>
                <a:gd name="T46" fmla="*/ 101 w 139"/>
                <a:gd name="T47" fmla="*/ 61 h 100"/>
                <a:gd name="T48" fmla="*/ 100 w 139"/>
                <a:gd name="T49" fmla="*/ 50 h 100"/>
                <a:gd name="T50" fmla="*/ 109 w 139"/>
                <a:gd name="T51" fmla="*/ 41 h 100"/>
                <a:gd name="T52" fmla="*/ 111 w 139"/>
                <a:gd name="T53" fmla="*/ 35 h 100"/>
                <a:gd name="T54" fmla="*/ 130 w 139"/>
                <a:gd name="T55" fmla="*/ 29 h 100"/>
                <a:gd name="T56" fmla="*/ 137 w 139"/>
                <a:gd name="T57" fmla="*/ 19 h 100"/>
                <a:gd name="T58" fmla="*/ 135 w 139"/>
                <a:gd name="T59" fmla="*/ 17 h 100"/>
                <a:gd name="T60" fmla="*/ 130 w 139"/>
                <a:gd name="T61" fmla="*/ 18 h 100"/>
                <a:gd name="T62" fmla="*/ 126 w 139"/>
                <a:gd name="T63" fmla="*/ 18 h 100"/>
                <a:gd name="T64" fmla="*/ 121 w 139"/>
                <a:gd name="T65" fmla="*/ 19 h 100"/>
                <a:gd name="T66" fmla="*/ 120 w 139"/>
                <a:gd name="T67" fmla="*/ 20 h 100"/>
                <a:gd name="T68" fmla="*/ 115 w 139"/>
                <a:gd name="T69" fmla="*/ 13 h 100"/>
                <a:gd name="T70" fmla="*/ 111 w 139"/>
                <a:gd name="T71" fmla="*/ 14 h 100"/>
                <a:gd name="T72" fmla="*/ 101 w 139"/>
                <a:gd name="T73" fmla="*/ 14 h 100"/>
                <a:gd name="T74" fmla="*/ 97 w 139"/>
                <a:gd name="T75" fmla="*/ 12 h 100"/>
                <a:gd name="T76" fmla="*/ 86 w 139"/>
                <a:gd name="T77" fmla="*/ 7 h 100"/>
                <a:gd name="T78" fmla="*/ 81 w 139"/>
                <a:gd name="T79" fmla="*/ 6 h 100"/>
                <a:gd name="T80" fmla="*/ 70 w 139"/>
                <a:gd name="T81" fmla="*/ 5 h 100"/>
                <a:gd name="T82" fmla="*/ 59 w 139"/>
                <a:gd name="T83" fmla="*/ 4 h 100"/>
                <a:gd name="T84" fmla="*/ 41 w 139"/>
                <a:gd name="T85" fmla="*/ 2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39" h="100">
                  <a:moveTo>
                    <a:pt x="41" y="2"/>
                  </a:moveTo>
                  <a:cubicBezTo>
                    <a:pt x="39" y="2"/>
                    <a:pt x="38" y="4"/>
                    <a:pt x="35" y="3"/>
                  </a:cubicBezTo>
                  <a:cubicBezTo>
                    <a:pt x="32" y="3"/>
                    <a:pt x="21" y="4"/>
                    <a:pt x="21" y="2"/>
                  </a:cubicBezTo>
                  <a:cubicBezTo>
                    <a:pt x="20" y="0"/>
                    <a:pt x="14" y="1"/>
                    <a:pt x="14" y="1"/>
                  </a:cubicBezTo>
                  <a:cubicBezTo>
                    <a:pt x="13" y="2"/>
                    <a:pt x="13" y="3"/>
                    <a:pt x="12" y="5"/>
                  </a:cubicBezTo>
                  <a:cubicBezTo>
                    <a:pt x="12" y="5"/>
                    <a:pt x="12" y="7"/>
                    <a:pt x="8" y="7"/>
                  </a:cubicBezTo>
                  <a:cubicBezTo>
                    <a:pt x="5" y="7"/>
                    <a:pt x="1" y="7"/>
                    <a:pt x="0" y="9"/>
                  </a:cubicBezTo>
                  <a:cubicBezTo>
                    <a:pt x="0" y="10"/>
                    <a:pt x="0" y="11"/>
                    <a:pt x="2" y="14"/>
                  </a:cubicBezTo>
                  <a:cubicBezTo>
                    <a:pt x="3" y="17"/>
                    <a:pt x="6" y="20"/>
                    <a:pt x="4" y="21"/>
                  </a:cubicBezTo>
                  <a:cubicBezTo>
                    <a:pt x="2" y="22"/>
                    <a:pt x="2" y="23"/>
                    <a:pt x="3" y="24"/>
                  </a:cubicBezTo>
                  <a:cubicBezTo>
                    <a:pt x="6" y="23"/>
                    <a:pt x="8" y="22"/>
                    <a:pt x="11" y="21"/>
                  </a:cubicBezTo>
                  <a:cubicBezTo>
                    <a:pt x="11" y="21"/>
                    <a:pt x="11" y="22"/>
                    <a:pt x="11" y="22"/>
                  </a:cubicBezTo>
                  <a:cubicBezTo>
                    <a:pt x="12" y="23"/>
                    <a:pt x="12" y="24"/>
                    <a:pt x="13" y="25"/>
                  </a:cubicBezTo>
                  <a:cubicBezTo>
                    <a:pt x="14" y="25"/>
                    <a:pt x="15" y="25"/>
                    <a:pt x="16" y="24"/>
                  </a:cubicBezTo>
                  <a:cubicBezTo>
                    <a:pt x="16" y="24"/>
                    <a:pt x="16" y="25"/>
                    <a:pt x="17" y="25"/>
                  </a:cubicBezTo>
                  <a:cubicBezTo>
                    <a:pt x="18" y="25"/>
                    <a:pt x="19" y="25"/>
                    <a:pt x="20" y="26"/>
                  </a:cubicBezTo>
                  <a:cubicBezTo>
                    <a:pt x="21" y="25"/>
                    <a:pt x="21" y="24"/>
                    <a:pt x="22" y="23"/>
                  </a:cubicBezTo>
                  <a:cubicBezTo>
                    <a:pt x="26" y="24"/>
                    <a:pt x="27" y="24"/>
                    <a:pt x="31" y="24"/>
                  </a:cubicBezTo>
                  <a:cubicBezTo>
                    <a:pt x="32" y="26"/>
                    <a:pt x="33" y="27"/>
                    <a:pt x="34" y="29"/>
                  </a:cubicBezTo>
                  <a:cubicBezTo>
                    <a:pt x="34" y="29"/>
                    <a:pt x="33" y="29"/>
                    <a:pt x="33" y="29"/>
                  </a:cubicBezTo>
                  <a:cubicBezTo>
                    <a:pt x="33" y="29"/>
                    <a:pt x="29" y="33"/>
                    <a:pt x="28" y="34"/>
                  </a:cubicBezTo>
                  <a:cubicBezTo>
                    <a:pt x="27" y="36"/>
                    <a:pt x="26" y="42"/>
                    <a:pt x="26" y="43"/>
                  </a:cubicBezTo>
                  <a:cubicBezTo>
                    <a:pt x="25" y="44"/>
                    <a:pt x="24" y="46"/>
                    <a:pt x="23" y="47"/>
                  </a:cubicBezTo>
                  <a:cubicBezTo>
                    <a:pt x="24" y="48"/>
                    <a:pt x="24" y="49"/>
                    <a:pt x="25" y="51"/>
                  </a:cubicBezTo>
                  <a:cubicBezTo>
                    <a:pt x="22" y="52"/>
                    <a:pt x="21" y="53"/>
                    <a:pt x="19" y="54"/>
                  </a:cubicBezTo>
                  <a:cubicBezTo>
                    <a:pt x="20" y="57"/>
                    <a:pt x="21" y="59"/>
                    <a:pt x="23" y="61"/>
                  </a:cubicBezTo>
                  <a:cubicBezTo>
                    <a:pt x="22" y="64"/>
                    <a:pt x="21" y="66"/>
                    <a:pt x="20" y="68"/>
                  </a:cubicBezTo>
                  <a:cubicBezTo>
                    <a:pt x="21" y="70"/>
                    <a:pt x="22" y="71"/>
                    <a:pt x="23" y="73"/>
                  </a:cubicBezTo>
                  <a:cubicBezTo>
                    <a:pt x="21" y="75"/>
                    <a:pt x="20" y="77"/>
                    <a:pt x="17" y="79"/>
                  </a:cubicBezTo>
                  <a:cubicBezTo>
                    <a:pt x="17" y="80"/>
                    <a:pt x="17" y="81"/>
                    <a:pt x="16" y="81"/>
                  </a:cubicBezTo>
                  <a:cubicBezTo>
                    <a:pt x="17" y="83"/>
                    <a:pt x="17" y="84"/>
                    <a:pt x="17" y="86"/>
                  </a:cubicBezTo>
                  <a:cubicBezTo>
                    <a:pt x="18" y="86"/>
                    <a:pt x="18" y="86"/>
                    <a:pt x="19" y="86"/>
                  </a:cubicBezTo>
                  <a:cubicBezTo>
                    <a:pt x="20" y="86"/>
                    <a:pt x="23" y="85"/>
                    <a:pt x="24" y="87"/>
                  </a:cubicBezTo>
                  <a:cubicBezTo>
                    <a:pt x="26" y="89"/>
                    <a:pt x="28" y="89"/>
                    <a:pt x="27" y="90"/>
                  </a:cubicBezTo>
                  <a:cubicBezTo>
                    <a:pt x="27" y="91"/>
                    <a:pt x="29" y="95"/>
                    <a:pt x="29" y="95"/>
                  </a:cubicBezTo>
                  <a:cubicBezTo>
                    <a:pt x="30" y="96"/>
                    <a:pt x="30" y="97"/>
                    <a:pt x="31" y="98"/>
                  </a:cubicBezTo>
                  <a:cubicBezTo>
                    <a:pt x="33" y="99"/>
                    <a:pt x="33" y="100"/>
                    <a:pt x="35" y="100"/>
                  </a:cubicBezTo>
                  <a:cubicBezTo>
                    <a:pt x="37" y="99"/>
                    <a:pt x="38" y="99"/>
                    <a:pt x="41" y="98"/>
                  </a:cubicBezTo>
                  <a:cubicBezTo>
                    <a:pt x="41" y="98"/>
                    <a:pt x="48" y="93"/>
                    <a:pt x="49" y="93"/>
                  </a:cubicBezTo>
                  <a:cubicBezTo>
                    <a:pt x="50" y="93"/>
                    <a:pt x="55" y="91"/>
                    <a:pt x="62" y="91"/>
                  </a:cubicBezTo>
                  <a:cubicBezTo>
                    <a:pt x="68" y="91"/>
                    <a:pt x="70" y="92"/>
                    <a:pt x="73" y="90"/>
                  </a:cubicBezTo>
                  <a:cubicBezTo>
                    <a:pt x="76" y="89"/>
                    <a:pt x="77" y="91"/>
                    <a:pt x="79" y="88"/>
                  </a:cubicBezTo>
                  <a:cubicBezTo>
                    <a:pt x="81" y="85"/>
                    <a:pt x="84" y="80"/>
                    <a:pt x="86" y="80"/>
                  </a:cubicBezTo>
                  <a:cubicBezTo>
                    <a:pt x="88" y="80"/>
                    <a:pt x="93" y="79"/>
                    <a:pt x="93" y="79"/>
                  </a:cubicBezTo>
                  <a:cubicBezTo>
                    <a:pt x="93" y="77"/>
                    <a:pt x="93" y="77"/>
                    <a:pt x="93" y="75"/>
                  </a:cubicBezTo>
                  <a:cubicBezTo>
                    <a:pt x="93" y="75"/>
                    <a:pt x="95" y="70"/>
                    <a:pt x="97" y="69"/>
                  </a:cubicBezTo>
                  <a:cubicBezTo>
                    <a:pt x="99" y="68"/>
                    <a:pt x="103" y="64"/>
                    <a:pt x="103" y="64"/>
                  </a:cubicBezTo>
                  <a:cubicBezTo>
                    <a:pt x="102" y="63"/>
                    <a:pt x="102" y="63"/>
                    <a:pt x="101" y="61"/>
                  </a:cubicBezTo>
                  <a:cubicBezTo>
                    <a:pt x="101" y="61"/>
                    <a:pt x="98" y="59"/>
                    <a:pt x="98" y="57"/>
                  </a:cubicBezTo>
                  <a:cubicBezTo>
                    <a:pt x="98" y="56"/>
                    <a:pt x="100" y="50"/>
                    <a:pt x="100" y="50"/>
                  </a:cubicBezTo>
                  <a:cubicBezTo>
                    <a:pt x="102" y="48"/>
                    <a:pt x="103" y="47"/>
                    <a:pt x="104" y="45"/>
                  </a:cubicBezTo>
                  <a:cubicBezTo>
                    <a:pt x="106" y="44"/>
                    <a:pt x="107" y="43"/>
                    <a:pt x="109" y="41"/>
                  </a:cubicBezTo>
                  <a:cubicBezTo>
                    <a:pt x="109" y="41"/>
                    <a:pt x="113" y="39"/>
                    <a:pt x="112" y="38"/>
                  </a:cubicBezTo>
                  <a:cubicBezTo>
                    <a:pt x="111" y="37"/>
                    <a:pt x="111" y="35"/>
                    <a:pt x="111" y="35"/>
                  </a:cubicBezTo>
                  <a:cubicBezTo>
                    <a:pt x="111" y="35"/>
                    <a:pt x="117" y="34"/>
                    <a:pt x="121" y="32"/>
                  </a:cubicBezTo>
                  <a:cubicBezTo>
                    <a:pt x="125" y="31"/>
                    <a:pt x="130" y="29"/>
                    <a:pt x="130" y="29"/>
                  </a:cubicBezTo>
                  <a:cubicBezTo>
                    <a:pt x="133" y="27"/>
                    <a:pt x="135" y="26"/>
                    <a:pt x="139" y="23"/>
                  </a:cubicBezTo>
                  <a:cubicBezTo>
                    <a:pt x="138" y="22"/>
                    <a:pt x="137" y="21"/>
                    <a:pt x="137" y="19"/>
                  </a:cubicBezTo>
                  <a:cubicBezTo>
                    <a:pt x="137" y="19"/>
                    <a:pt x="137" y="19"/>
                    <a:pt x="137" y="18"/>
                  </a:cubicBezTo>
                  <a:cubicBezTo>
                    <a:pt x="137" y="18"/>
                    <a:pt x="136" y="18"/>
                    <a:pt x="135" y="17"/>
                  </a:cubicBezTo>
                  <a:cubicBezTo>
                    <a:pt x="133" y="18"/>
                    <a:pt x="132" y="18"/>
                    <a:pt x="130" y="19"/>
                  </a:cubicBezTo>
                  <a:cubicBezTo>
                    <a:pt x="130" y="19"/>
                    <a:pt x="130" y="19"/>
                    <a:pt x="130" y="18"/>
                  </a:cubicBezTo>
                  <a:cubicBezTo>
                    <a:pt x="129" y="18"/>
                    <a:pt x="129" y="17"/>
                    <a:pt x="128" y="17"/>
                  </a:cubicBezTo>
                  <a:cubicBezTo>
                    <a:pt x="127" y="17"/>
                    <a:pt x="127" y="18"/>
                    <a:pt x="126" y="18"/>
                  </a:cubicBezTo>
                  <a:cubicBezTo>
                    <a:pt x="125" y="18"/>
                    <a:pt x="125" y="18"/>
                    <a:pt x="124" y="17"/>
                  </a:cubicBezTo>
                  <a:cubicBezTo>
                    <a:pt x="123" y="18"/>
                    <a:pt x="122" y="19"/>
                    <a:pt x="121" y="19"/>
                  </a:cubicBezTo>
                  <a:cubicBezTo>
                    <a:pt x="121" y="19"/>
                    <a:pt x="121" y="19"/>
                    <a:pt x="121" y="19"/>
                  </a:cubicBezTo>
                  <a:cubicBezTo>
                    <a:pt x="121" y="19"/>
                    <a:pt x="120" y="20"/>
                    <a:pt x="120" y="20"/>
                  </a:cubicBezTo>
                  <a:cubicBezTo>
                    <a:pt x="119" y="19"/>
                    <a:pt x="118" y="20"/>
                    <a:pt x="117" y="18"/>
                  </a:cubicBezTo>
                  <a:cubicBezTo>
                    <a:pt x="117" y="17"/>
                    <a:pt x="116" y="14"/>
                    <a:pt x="115" y="13"/>
                  </a:cubicBezTo>
                  <a:cubicBezTo>
                    <a:pt x="114" y="12"/>
                    <a:pt x="114" y="11"/>
                    <a:pt x="113" y="10"/>
                  </a:cubicBezTo>
                  <a:cubicBezTo>
                    <a:pt x="112" y="12"/>
                    <a:pt x="112" y="12"/>
                    <a:pt x="111" y="14"/>
                  </a:cubicBezTo>
                  <a:cubicBezTo>
                    <a:pt x="107" y="14"/>
                    <a:pt x="105" y="14"/>
                    <a:pt x="101" y="14"/>
                  </a:cubicBezTo>
                  <a:cubicBezTo>
                    <a:pt x="101" y="14"/>
                    <a:pt x="101" y="14"/>
                    <a:pt x="101" y="14"/>
                  </a:cubicBezTo>
                  <a:cubicBezTo>
                    <a:pt x="100" y="13"/>
                    <a:pt x="100" y="13"/>
                    <a:pt x="99" y="12"/>
                  </a:cubicBezTo>
                  <a:cubicBezTo>
                    <a:pt x="98" y="12"/>
                    <a:pt x="98" y="12"/>
                    <a:pt x="97" y="12"/>
                  </a:cubicBezTo>
                  <a:cubicBezTo>
                    <a:pt x="93" y="12"/>
                    <a:pt x="92" y="11"/>
                    <a:pt x="89" y="11"/>
                  </a:cubicBezTo>
                  <a:cubicBezTo>
                    <a:pt x="87" y="9"/>
                    <a:pt x="87" y="9"/>
                    <a:pt x="86" y="7"/>
                  </a:cubicBezTo>
                  <a:cubicBezTo>
                    <a:pt x="84" y="7"/>
                    <a:pt x="83" y="7"/>
                    <a:pt x="81" y="6"/>
                  </a:cubicBezTo>
                  <a:cubicBezTo>
                    <a:pt x="81" y="6"/>
                    <a:pt x="81" y="6"/>
                    <a:pt x="81" y="6"/>
                  </a:cubicBezTo>
                  <a:cubicBezTo>
                    <a:pt x="79" y="6"/>
                    <a:pt x="75" y="6"/>
                    <a:pt x="75" y="6"/>
                  </a:cubicBezTo>
                  <a:cubicBezTo>
                    <a:pt x="75" y="6"/>
                    <a:pt x="73" y="5"/>
                    <a:pt x="70" y="5"/>
                  </a:cubicBezTo>
                  <a:cubicBezTo>
                    <a:pt x="68" y="5"/>
                    <a:pt x="68" y="5"/>
                    <a:pt x="66" y="5"/>
                  </a:cubicBezTo>
                  <a:cubicBezTo>
                    <a:pt x="64" y="4"/>
                    <a:pt x="62" y="3"/>
                    <a:pt x="59" y="4"/>
                  </a:cubicBezTo>
                  <a:cubicBezTo>
                    <a:pt x="56" y="5"/>
                    <a:pt x="53" y="5"/>
                    <a:pt x="49" y="4"/>
                  </a:cubicBezTo>
                  <a:cubicBezTo>
                    <a:pt x="46" y="2"/>
                    <a:pt x="42" y="2"/>
                    <a:pt x="41" y="2"/>
                  </a:cubicBezTo>
                  <a:close/>
                </a:path>
              </a:pathLst>
            </a:custGeom>
            <a:solidFill>
              <a:srgbClr val="A7B3B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28" name="Freeform 123">
              <a:extLst>
                <a:ext uri="{FF2B5EF4-FFF2-40B4-BE49-F238E27FC236}">
                  <a16:creationId xmlns:a16="http://schemas.microsoft.com/office/drawing/2014/main" id="{3829E3EC-0307-4867-95F2-C0FE35F23EDF}"/>
                </a:ext>
              </a:extLst>
            </p:cNvPr>
            <p:cNvSpPr>
              <a:spLocks/>
            </p:cNvSpPr>
            <p:nvPr/>
          </p:nvSpPr>
          <p:spPr bwMode="auto">
            <a:xfrm>
              <a:off x="598" y="2434"/>
              <a:ext cx="139" cy="247"/>
            </a:xfrm>
            <a:custGeom>
              <a:avLst/>
              <a:gdLst>
                <a:gd name="T0" fmla="*/ 0 w 36"/>
                <a:gd name="T1" fmla="*/ 42 h 64"/>
                <a:gd name="T2" fmla="*/ 2 w 36"/>
                <a:gd name="T3" fmla="*/ 46 h 64"/>
                <a:gd name="T4" fmla="*/ 5 w 36"/>
                <a:gd name="T5" fmla="*/ 45 h 64"/>
                <a:gd name="T6" fmla="*/ 6 w 36"/>
                <a:gd name="T7" fmla="*/ 50 h 64"/>
                <a:gd name="T8" fmla="*/ 5 w 36"/>
                <a:gd name="T9" fmla="*/ 61 h 64"/>
                <a:gd name="T10" fmla="*/ 4 w 36"/>
                <a:gd name="T11" fmla="*/ 64 h 64"/>
                <a:gd name="T12" fmla="*/ 7 w 36"/>
                <a:gd name="T13" fmla="*/ 63 h 64"/>
                <a:gd name="T14" fmla="*/ 12 w 36"/>
                <a:gd name="T15" fmla="*/ 64 h 64"/>
                <a:gd name="T16" fmla="*/ 17 w 36"/>
                <a:gd name="T17" fmla="*/ 63 h 64"/>
                <a:gd name="T18" fmla="*/ 20 w 36"/>
                <a:gd name="T19" fmla="*/ 62 h 64"/>
                <a:gd name="T20" fmla="*/ 18 w 36"/>
                <a:gd name="T21" fmla="*/ 57 h 64"/>
                <a:gd name="T22" fmla="*/ 19 w 36"/>
                <a:gd name="T23" fmla="*/ 57 h 64"/>
                <a:gd name="T24" fmla="*/ 20 w 36"/>
                <a:gd name="T25" fmla="*/ 54 h 64"/>
                <a:gd name="T26" fmla="*/ 25 w 36"/>
                <a:gd name="T27" fmla="*/ 48 h 64"/>
                <a:gd name="T28" fmla="*/ 22 w 36"/>
                <a:gd name="T29" fmla="*/ 45 h 64"/>
                <a:gd name="T30" fmla="*/ 25 w 36"/>
                <a:gd name="T31" fmla="*/ 38 h 64"/>
                <a:gd name="T32" fmla="*/ 20 w 36"/>
                <a:gd name="T33" fmla="*/ 30 h 64"/>
                <a:gd name="T34" fmla="*/ 27 w 36"/>
                <a:gd name="T35" fmla="*/ 26 h 64"/>
                <a:gd name="T36" fmla="*/ 26 w 36"/>
                <a:gd name="T37" fmla="*/ 22 h 64"/>
                <a:gd name="T38" fmla="*/ 26 w 36"/>
                <a:gd name="T39" fmla="*/ 21 h 64"/>
                <a:gd name="T40" fmla="*/ 28 w 36"/>
                <a:gd name="T41" fmla="*/ 19 h 64"/>
                <a:gd name="T42" fmla="*/ 31 w 36"/>
                <a:gd name="T43" fmla="*/ 10 h 64"/>
                <a:gd name="T44" fmla="*/ 36 w 36"/>
                <a:gd name="T45" fmla="*/ 5 h 64"/>
                <a:gd name="T46" fmla="*/ 34 w 36"/>
                <a:gd name="T47" fmla="*/ 2 h 64"/>
                <a:gd name="T48" fmla="*/ 28 w 36"/>
                <a:gd name="T49" fmla="*/ 2 h 64"/>
                <a:gd name="T50" fmla="*/ 26 w 36"/>
                <a:gd name="T51" fmla="*/ 5 h 64"/>
                <a:gd name="T52" fmla="*/ 25 w 36"/>
                <a:gd name="T53" fmla="*/ 4 h 64"/>
                <a:gd name="T54" fmla="*/ 21 w 36"/>
                <a:gd name="T55" fmla="*/ 3 h 64"/>
                <a:gd name="T56" fmla="*/ 17 w 36"/>
                <a:gd name="T57" fmla="*/ 4 h 64"/>
                <a:gd name="T58" fmla="*/ 16 w 36"/>
                <a:gd name="T59" fmla="*/ 3 h 64"/>
                <a:gd name="T60" fmla="*/ 15 w 36"/>
                <a:gd name="T61" fmla="*/ 0 h 64"/>
                <a:gd name="T62" fmla="*/ 8 w 36"/>
                <a:gd name="T63" fmla="*/ 2 h 64"/>
                <a:gd name="T64" fmla="*/ 8 w 36"/>
                <a:gd name="T65" fmla="*/ 5 h 64"/>
                <a:gd name="T66" fmla="*/ 7 w 36"/>
                <a:gd name="T67" fmla="*/ 18 h 64"/>
                <a:gd name="T68" fmla="*/ 4 w 36"/>
                <a:gd name="T69" fmla="*/ 28 h 64"/>
                <a:gd name="T70" fmla="*/ 0 w 36"/>
                <a:gd name="T71" fmla="*/ 38 h 64"/>
                <a:gd name="T72" fmla="*/ 0 w 36"/>
                <a:gd name="T73" fmla="*/ 42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6" h="64">
                  <a:moveTo>
                    <a:pt x="0" y="42"/>
                  </a:moveTo>
                  <a:cubicBezTo>
                    <a:pt x="1" y="44"/>
                    <a:pt x="1" y="44"/>
                    <a:pt x="2" y="46"/>
                  </a:cubicBezTo>
                  <a:cubicBezTo>
                    <a:pt x="3" y="45"/>
                    <a:pt x="4" y="45"/>
                    <a:pt x="5" y="45"/>
                  </a:cubicBezTo>
                  <a:cubicBezTo>
                    <a:pt x="5" y="45"/>
                    <a:pt x="6" y="46"/>
                    <a:pt x="6" y="50"/>
                  </a:cubicBezTo>
                  <a:cubicBezTo>
                    <a:pt x="6" y="54"/>
                    <a:pt x="6" y="59"/>
                    <a:pt x="5" y="61"/>
                  </a:cubicBezTo>
                  <a:cubicBezTo>
                    <a:pt x="4" y="62"/>
                    <a:pt x="4" y="64"/>
                    <a:pt x="4" y="64"/>
                  </a:cubicBezTo>
                  <a:cubicBezTo>
                    <a:pt x="6" y="64"/>
                    <a:pt x="6" y="63"/>
                    <a:pt x="7" y="63"/>
                  </a:cubicBezTo>
                  <a:cubicBezTo>
                    <a:pt x="9" y="63"/>
                    <a:pt x="10" y="64"/>
                    <a:pt x="12" y="64"/>
                  </a:cubicBezTo>
                  <a:cubicBezTo>
                    <a:pt x="14" y="64"/>
                    <a:pt x="15" y="64"/>
                    <a:pt x="17" y="63"/>
                  </a:cubicBezTo>
                  <a:cubicBezTo>
                    <a:pt x="17" y="63"/>
                    <a:pt x="19" y="63"/>
                    <a:pt x="20" y="62"/>
                  </a:cubicBezTo>
                  <a:cubicBezTo>
                    <a:pt x="19" y="60"/>
                    <a:pt x="19" y="59"/>
                    <a:pt x="18" y="57"/>
                  </a:cubicBezTo>
                  <a:cubicBezTo>
                    <a:pt x="19" y="57"/>
                    <a:pt x="19" y="57"/>
                    <a:pt x="19" y="57"/>
                  </a:cubicBezTo>
                  <a:cubicBezTo>
                    <a:pt x="19" y="56"/>
                    <a:pt x="20" y="55"/>
                    <a:pt x="20" y="54"/>
                  </a:cubicBezTo>
                  <a:cubicBezTo>
                    <a:pt x="22" y="52"/>
                    <a:pt x="23" y="51"/>
                    <a:pt x="25" y="48"/>
                  </a:cubicBezTo>
                  <a:cubicBezTo>
                    <a:pt x="24" y="47"/>
                    <a:pt x="24" y="46"/>
                    <a:pt x="22" y="45"/>
                  </a:cubicBezTo>
                  <a:cubicBezTo>
                    <a:pt x="24" y="42"/>
                    <a:pt x="24" y="40"/>
                    <a:pt x="25" y="38"/>
                  </a:cubicBezTo>
                  <a:cubicBezTo>
                    <a:pt x="23" y="34"/>
                    <a:pt x="22" y="33"/>
                    <a:pt x="20" y="30"/>
                  </a:cubicBezTo>
                  <a:cubicBezTo>
                    <a:pt x="23" y="28"/>
                    <a:pt x="24" y="27"/>
                    <a:pt x="27" y="26"/>
                  </a:cubicBezTo>
                  <a:cubicBezTo>
                    <a:pt x="26" y="24"/>
                    <a:pt x="26" y="23"/>
                    <a:pt x="26" y="22"/>
                  </a:cubicBezTo>
                  <a:cubicBezTo>
                    <a:pt x="26" y="22"/>
                    <a:pt x="26" y="22"/>
                    <a:pt x="26" y="21"/>
                  </a:cubicBezTo>
                  <a:cubicBezTo>
                    <a:pt x="26" y="21"/>
                    <a:pt x="28" y="19"/>
                    <a:pt x="28" y="19"/>
                  </a:cubicBezTo>
                  <a:cubicBezTo>
                    <a:pt x="29" y="18"/>
                    <a:pt x="30" y="12"/>
                    <a:pt x="31" y="10"/>
                  </a:cubicBezTo>
                  <a:cubicBezTo>
                    <a:pt x="32" y="8"/>
                    <a:pt x="34" y="6"/>
                    <a:pt x="36" y="5"/>
                  </a:cubicBezTo>
                  <a:cubicBezTo>
                    <a:pt x="35" y="4"/>
                    <a:pt x="35" y="3"/>
                    <a:pt x="34" y="2"/>
                  </a:cubicBezTo>
                  <a:cubicBezTo>
                    <a:pt x="32" y="2"/>
                    <a:pt x="31" y="2"/>
                    <a:pt x="28" y="2"/>
                  </a:cubicBezTo>
                  <a:cubicBezTo>
                    <a:pt x="27" y="3"/>
                    <a:pt x="27" y="3"/>
                    <a:pt x="26" y="5"/>
                  </a:cubicBezTo>
                  <a:cubicBezTo>
                    <a:pt x="26" y="4"/>
                    <a:pt x="26" y="4"/>
                    <a:pt x="25" y="4"/>
                  </a:cubicBezTo>
                  <a:cubicBezTo>
                    <a:pt x="24" y="4"/>
                    <a:pt x="23" y="3"/>
                    <a:pt x="21" y="3"/>
                  </a:cubicBezTo>
                  <a:cubicBezTo>
                    <a:pt x="19" y="3"/>
                    <a:pt x="18" y="3"/>
                    <a:pt x="17" y="4"/>
                  </a:cubicBezTo>
                  <a:cubicBezTo>
                    <a:pt x="17" y="3"/>
                    <a:pt x="16" y="3"/>
                    <a:pt x="16" y="3"/>
                  </a:cubicBezTo>
                  <a:cubicBezTo>
                    <a:pt x="16" y="2"/>
                    <a:pt x="15" y="1"/>
                    <a:pt x="15" y="0"/>
                  </a:cubicBezTo>
                  <a:cubicBezTo>
                    <a:pt x="12" y="1"/>
                    <a:pt x="11" y="1"/>
                    <a:pt x="8" y="2"/>
                  </a:cubicBezTo>
                  <a:cubicBezTo>
                    <a:pt x="8" y="3"/>
                    <a:pt x="8" y="4"/>
                    <a:pt x="8" y="5"/>
                  </a:cubicBezTo>
                  <a:cubicBezTo>
                    <a:pt x="9" y="10"/>
                    <a:pt x="9" y="13"/>
                    <a:pt x="7" y="18"/>
                  </a:cubicBezTo>
                  <a:cubicBezTo>
                    <a:pt x="6" y="24"/>
                    <a:pt x="6" y="25"/>
                    <a:pt x="4" y="28"/>
                  </a:cubicBezTo>
                  <a:cubicBezTo>
                    <a:pt x="1" y="32"/>
                    <a:pt x="0" y="37"/>
                    <a:pt x="0" y="38"/>
                  </a:cubicBezTo>
                  <a:cubicBezTo>
                    <a:pt x="0" y="40"/>
                    <a:pt x="0" y="42"/>
                    <a:pt x="0" y="42"/>
                  </a:cubicBezTo>
                  <a:close/>
                </a:path>
              </a:pathLst>
            </a:custGeom>
            <a:solidFill>
              <a:srgbClr val="A7B3B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29" name="Freeform 124">
              <a:extLst>
                <a:ext uri="{FF2B5EF4-FFF2-40B4-BE49-F238E27FC236}">
                  <a16:creationId xmlns:a16="http://schemas.microsoft.com/office/drawing/2014/main" id="{AC44F103-2F0C-4413-AF2F-6412B4D0CDC0}"/>
                </a:ext>
              </a:extLst>
            </p:cNvPr>
            <p:cNvSpPr>
              <a:spLocks/>
            </p:cNvSpPr>
            <p:nvPr/>
          </p:nvSpPr>
          <p:spPr bwMode="auto">
            <a:xfrm>
              <a:off x="189" y="1279"/>
              <a:ext cx="397" cy="146"/>
            </a:xfrm>
            <a:custGeom>
              <a:avLst/>
              <a:gdLst>
                <a:gd name="T0" fmla="*/ 17 w 103"/>
                <a:gd name="T1" fmla="*/ 19 h 38"/>
                <a:gd name="T2" fmla="*/ 9 w 103"/>
                <a:gd name="T3" fmla="*/ 19 h 38"/>
                <a:gd name="T4" fmla="*/ 0 w 103"/>
                <a:gd name="T5" fmla="*/ 22 h 38"/>
                <a:gd name="T6" fmla="*/ 5 w 103"/>
                <a:gd name="T7" fmla="*/ 23 h 38"/>
                <a:gd name="T8" fmla="*/ 12 w 103"/>
                <a:gd name="T9" fmla="*/ 22 h 38"/>
                <a:gd name="T10" fmla="*/ 16 w 103"/>
                <a:gd name="T11" fmla="*/ 23 h 38"/>
                <a:gd name="T12" fmla="*/ 19 w 103"/>
                <a:gd name="T13" fmla="*/ 28 h 38"/>
                <a:gd name="T14" fmla="*/ 16 w 103"/>
                <a:gd name="T15" fmla="*/ 30 h 38"/>
                <a:gd name="T16" fmla="*/ 11 w 103"/>
                <a:gd name="T17" fmla="*/ 31 h 38"/>
                <a:gd name="T18" fmla="*/ 10 w 103"/>
                <a:gd name="T19" fmla="*/ 32 h 38"/>
                <a:gd name="T20" fmla="*/ 17 w 103"/>
                <a:gd name="T21" fmla="*/ 33 h 38"/>
                <a:gd name="T22" fmla="*/ 24 w 103"/>
                <a:gd name="T23" fmla="*/ 32 h 38"/>
                <a:gd name="T24" fmla="*/ 30 w 103"/>
                <a:gd name="T25" fmla="*/ 35 h 38"/>
                <a:gd name="T26" fmla="*/ 38 w 103"/>
                <a:gd name="T27" fmla="*/ 37 h 38"/>
                <a:gd name="T28" fmla="*/ 46 w 103"/>
                <a:gd name="T29" fmla="*/ 37 h 38"/>
                <a:gd name="T30" fmla="*/ 56 w 103"/>
                <a:gd name="T31" fmla="*/ 36 h 38"/>
                <a:gd name="T32" fmla="*/ 63 w 103"/>
                <a:gd name="T33" fmla="*/ 33 h 38"/>
                <a:gd name="T34" fmla="*/ 73 w 103"/>
                <a:gd name="T35" fmla="*/ 30 h 38"/>
                <a:gd name="T36" fmla="*/ 81 w 103"/>
                <a:gd name="T37" fmla="*/ 26 h 38"/>
                <a:gd name="T38" fmla="*/ 87 w 103"/>
                <a:gd name="T39" fmla="*/ 26 h 38"/>
                <a:gd name="T40" fmla="*/ 91 w 103"/>
                <a:gd name="T41" fmla="*/ 23 h 38"/>
                <a:gd name="T42" fmla="*/ 95 w 103"/>
                <a:gd name="T43" fmla="*/ 21 h 38"/>
                <a:gd name="T44" fmla="*/ 102 w 103"/>
                <a:gd name="T45" fmla="*/ 18 h 38"/>
                <a:gd name="T46" fmla="*/ 102 w 103"/>
                <a:gd name="T47" fmla="*/ 13 h 38"/>
                <a:gd name="T48" fmla="*/ 99 w 103"/>
                <a:gd name="T49" fmla="*/ 10 h 38"/>
                <a:gd name="T50" fmla="*/ 94 w 103"/>
                <a:gd name="T51" fmla="*/ 8 h 38"/>
                <a:gd name="T52" fmla="*/ 91 w 103"/>
                <a:gd name="T53" fmla="*/ 5 h 38"/>
                <a:gd name="T54" fmla="*/ 94 w 103"/>
                <a:gd name="T55" fmla="*/ 2 h 38"/>
                <a:gd name="T56" fmla="*/ 94 w 103"/>
                <a:gd name="T57" fmla="*/ 0 h 38"/>
                <a:gd name="T58" fmla="*/ 86 w 103"/>
                <a:gd name="T59" fmla="*/ 3 h 38"/>
                <a:gd name="T60" fmla="*/ 81 w 103"/>
                <a:gd name="T61" fmla="*/ 0 h 38"/>
                <a:gd name="T62" fmla="*/ 75 w 103"/>
                <a:gd name="T63" fmla="*/ 2 h 38"/>
                <a:gd name="T64" fmla="*/ 73 w 103"/>
                <a:gd name="T65" fmla="*/ 5 h 38"/>
                <a:gd name="T66" fmla="*/ 69 w 103"/>
                <a:gd name="T67" fmla="*/ 3 h 38"/>
                <a:gd name="T68" fmla="*/ 66 w 103"/>
                <a:gd name="T69" fmla="*/ 6 h 38"/>
                <a:gd name="T70" fmla="*/ 62 w 103"/>
                <a:gd name="T71" fmla="*/ 3 h 38"/>
                <a:gd name="T72" fmla="*/ 58 w 103"/>
                <a:gd name="T73" fmla="*/ 4 h 38"/>
                <a:gd name="T74" fmla="*/ 58 w 103"/>
                <a:gd name="T75" fmla="*/ 7 h 38"/>
                <a:gd name="T76" fmla="*/ 55 w 103"/>
                <a:gd name="T77" fmla="*/ 5 h 38"/>
                <a:gd name="T78" fmla="*/ 48 w 103"/>
                <a:gd name="T79" fmla="*/ 6 h 38"/>
                <a:gd name="T80" fmla="*/ 47 w 103"/>
                <a:gd name="T81" fmla="*/ 9 h 38"/>
                <a:gd name="T82" fmla="*/ 44 w 103"/>
                <a:gd name="T83" fmla="*/ 8 h 38"/>
                <a:gd name="T84" fmla="*/ 40 w 103"/>
                <a:gd name="T85" fmla="*/ 4 h 38"/>
                <a:gd name="T86" fmla="*/ 38 w 103"/>
                <a:gd name="T87" fmla="*/ 9 h 38"/>
                <a:gd name="T88" fmla="*/ 36 w 103"/>
                <a:gd name="T89" fmla="*/ 13 h 38"/>
                <a:gd name="T90" fmla="*/ 35 w 103"/>
                <a:gd name="T91" fmla="*/ 10 h 38"/>
                <a:gd name="T92" fmla="*/ 33 w 103"/>
                <a:gd name="T93" fmla="*/ 13 h 38"/>
                <a:gd name="T94" fmla="*/ 28 w 103"/>
                <a:gd name="T95" fmla="*/ 12 h 38"/>
                <a:gd name="T96" fmla="*/ 29 w 103"/>
                <a:gd name="T97" fmla="*/ 7 h 38"/>
                <a:gd name="T98" fmla="*/ 22 w 103"/>
                <a:gd name="T99" fmla="*/ 2 h 38"/>
                <a:gd name="T100" fmla="*/ 15 w 103"/>
                <a:gd name="T101" fmla="*/ 1 h 38"/>
                <a:gd name="T102" fmla="*/ 16 w 103"/>
                <a:gd name="T103" fmla="*/ 4 h 38"/>
                <a:gd name="T104" fmla="*/ 15 w 103"/>
                <a:gd name="T105" fmla="*/ 6 h 38"/>
                <a:gd name="T106" fmla="*/ 10 w 103"/>
                <a:gd name="T107" fmla="*/ 4 h 38"/>
                <a:gd name="T108" fmla="*/ 6 w 103"/>
                <a:gd name="T109" fmla="*/ 9 h 38"/>
                <a:gd name="T110" fmla="*/ 1 w 103"/>
                <a:gd name="T111" fmla="*/ 11 h 38"/>
                <a:gd name="T112" fmla="*/ 0 w 103"/>
                <a:gd name="T113" fmla="*/ 14 h 38"/>
                <a:gd name="T114" fmla="*/ 3 w 103"/>
                <a:gd name="T115" fmla="*/ 15 h 38"/>
                <a:gd name="T116" fmla="*/ 9 w 103"/>
                <a:gd name="T117" fmla="*/ 14 h 38"/>
                <a:gd name="T118" fmla="*/ 13 w 103"/>
                <a:gd name="T119" fmla="*/ 13 h 38"/>
                <a:gd name="T120" fmla="*/ 18 w 103"/>
                <a:gd name="T121" fmla="*/ 14 h 38"/>
                <a:gd name="T122" fmla="*/ 17 w 103"/>
                <a:gd name="T123" fmla="*/ 16 h 38"/>
                <a:gd name="T124" fmla="*/ 17 w 103"/>
                <a:gd name="T125" fmla="*/ 19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03" h="38">
                  <a:moveTo>
                    <a:pt x="17" y="19"/>
                  </a:moveTo>
                  <a:cubicBezTo>
                    <a:pt x="14" y="19"/>
                    <a:pt x="12" y="19"/>
                    <a:pt x="9" y="19"/>
                  </a:cubicBezTo>
                  <a:cubicBezTo>
                    <a:pt x="5" y="20"/>
                    <a:pt x="3" y="21"/>
                    <a:pt x="0" y="22"/>
                  </a:cubicBezTo>
                  <a:cubicBezTo>
                    <a:pt x="2" y="23"/>
                    <a:pt x="3" y="23"/>
                    <a:pt x="5" y="23"/>
                  </a:cubicBezTo>
                  <a:cubicBezTo>
                    <a:pt x="8" y="23"/>
                    <a:pt x="9" y="23"/>
                    <a:pt x="12" y="22"/>
                  </a:cubicBezTo>
                  <a:cubicBezTo>
                    <a:pt x="13" y="23"/>
                    <a:pt x="14" y="23"/>
                    <a:pt x="16" y="23"/>
                  </a:cubicBezTo>
                  <a:cubicBezTo>
                    <a:pt x="17" y="25"/>
                    <a:pt x="18" y="26"/>
                    <a:pt x="19" y="28"/>
                  </a:cubicBezTo>
                  <a:cubicBezTo>
                    <a:pt x="18" y="29"/>
                    <a:pt x="17" y="29"/>
                    <a:pt x="16" y="30"/>
                  </a:cubicBezTo>
                  <a:cubicBezTo>
                    <a:pt x="14" y="31"/>
                    <a:pt x="13" y="31"/>
                    <a:pt x="11" y="31"/>
                  </a:cubicBezTo>
                  <a:cubicBezTo>
                    <a:pt x="10" y="31"/>
                    <a:pt x="10" y="32"/>
                    <a:pt x="10" y="32"/>
                  </a:cubicBezTo>
                  <a:cubicBezTo>
                    <a:pt x="13" y="33"/>
                    <a:pt x="14" y="33"/>
                    <a:pt x="17" y="33"/>
                  </a:cubicBezTo>
                  <a:cubicBezTo>
                    <a:pt x="20" y="32"/>
                    <a:pt x="21" y="32"/>
                    <a:pt x="24" y="32"/>
                  </a:cubicBezTo>
                  <a:cubicBezTo>
                    <a:pt x="26" y="33"/>
                    <a:pt x="27" y="34"/>
                    <a:pt x="30" y="35"/>
                  </a:cubicBezTo>
                  <a:cubicBezTo>
                    <a:pt x="33" y="36"/>
                    <a:pt x="34" y="36"/>
                    <a:pt x="38" y="37"/>
                  </a:cubicBezTo>
                  <a:cubicBezTo>
                    <a:pt x="38" y="37"/>
                    <a:pt x="44" y="37"/>
                    <a:pt x="46" y="37"/>
                  </a:cubicBezTo>
                  <a:cubicBezTo>
                    <a:pt x="48" y="38"/>
                    <a:pt x="55" y="37"/>
                    <a:pt x="56" y="36"/>
                  </a:cubicBezTo>
                  <a:cubicBezTo>
                    <a:pt x="57" y="34"/>
                    <a:pt x="61" y="34"/>
                    <a:pt x="63" y="33"/>
                  </a:cubicBezTo>
                  <a:cubicBezTo>
                    <a:pt x="64" y="32"/>
                    <a:pt x="70" y="32"/>
                    <a:pt x="73" y="30"/>
                  </a:cubicBezTo>
                  <a:cubicBezTo>
                    <a:pt x="75" y="28"/>
                    <a:pt x="81" y="26"/>
                    <a:pt x="81" y="26"/>
                  </a:cubicBezTo>
                  <a:cubicBezTo>
                    <a:pt x="83" y="26"/>
                    <a:pt x="84" y="26"/>
                    <a:pt x="87" y="26"/>
                  </a:cubicBezTo>
                  <a:cubicBezTo>
                    <a:pt x="88" y="25"/>
                    <a:pt x="89" y="24"/>
                    <a:pt x="91" y="23"/>
                  </a:cubicBezTo>
                  <a:cubicBezTo>
                    <a:pt x="91" y="23"/>
                    <a:pt x="93" y="21"/>
                    <a:pt x="95" y="21"/>
                  </a:cubicBezTo>
                  <a:cubicBezTo>
                    <a:pt x="96" y="21"/>
                    <a:pt x="102" y="18"/>
                    <a:pt x="102" y="18"/>
                  </a:cubicBezTo>
                  <a:cubicBezTo>
                    <a:pt x="102" y="18"/>
                    <a:pt x="103" y="14"/>
                    <a:pt x="102" y="13"/>
                  </a:cubicBezTo>
                  <a:cubicBezTo>
                    <a:pt x="101" y="12"/>
                    <a:pt x="99" y="10"/>
                    <a:pt x="99" y="10"/>
                  </a:cubicBezTo>
                  <a:cubicBezTo>
                    <a:pt x="97" y="9"/>
                    <a:pt x="96" y="9"/>
                    <a:pt x="94" y="8"/>
                  </a:cubicBezTo>
                  <a:cubicBezTo>
                    <a:pt x="93" y="7"/>
                    <a:pt x="92" y="6"/>
                    <a:pt x="91" y="5"/>
                  </a:cubicBezTo>
                  <a:cubicBezTo>
                    <a:pt x="92" y="4"/>
                    <a:pt x="93" y="4"/>
                    <a:pt x="94" y="2"/>
                  </a:cubicBezTo>
                  <a:cubicBezTo>
                    <a:pt x="94" y="2"/>
                    <a:pt x="94" y="1"/>
                    <a:pt x="94" y="0"/>
                  </a:cubicBezTo>
                  <a:cubicBezTo>
                    <a:pt x="91" y="1"/>
                    <a:pt x="89" y="2"/>
                    <a:pt x="86" y="3"/>
                  </a:cubicBezTo>
                  <a:cubicBezTo>
                    <a:pt x="86" y="3"/>
                    <a:pt x="83" y="0"/>
                    <a:pt x="81" y="0"/>
                  </a:cubicBezTo>
                  <a:cubicBezTo>
                    <a:pt x="80" y="0"/>
                    <a:pt x="75" y="2"/>
                    <a:pt x="75" y="2"/>
                  </a:cubicBezTo>
                  <a:cubicBezTo>
                    <a:pt x="74" y="3"/>
                    <a:pt x="74" y="3"/>
                    <a:pt x="73" y="5"/>
                  </a:cubicBezTo>
                  <a:cubicBezTo>
                    <a:pt x="73" y="5"/>
                    <a:pt x="71" y="2"/>
                    <a:pt x="69" y="3"/>
                  </a:cubicBezTo>
                  <a:cubicBezTo>
                    <a:pt x="68" y="4"/>
                    <a:pt x="66" y="6"/>
                    <a:pt x="66" y="6"/>
                  </a:cubicBezTo>
                  <a:cubicBezTo>
                    <a:pt x="64" y="5"/>
                    <a:pt x="64" y="4"/>
                    <a:pt x="62" y="3"/>
                  </a:cubicBezTo>
                  <a:cubicBezTo>
                    <a:pt x="61" y="4"/>
                    <a:pt x="60" y="4"/>
                    <a:pt x="58" y="4"/>
                  </a:cubicBezTo>
                  <a:cubicBezTo>
                    <a:pt x="58" y="4"/>
                    <a:pt x="59" y="8"/>
                    <a:pt x="58" y="7"/>
                  </a:cubicBezTo>
                  <a:cubicBezTo>
                    <a:pt x="56" y="6"/>
                    <a:pt x="55" y="5"/>
                    <a:pt x="55" y="5"/>
                  </a:cubicBezTo>
                  <a:cubicBezTo>
                    <a:pt x="52" y="5"/>
                    <a:pt x="51" y="6"/>
                    <a:pt x="48" y="6"/>
                  </a:cubicBezTo>
                  <a:cubicBezTo>
                    <a:pt x="48" y="6"/>
                    <a:pt x="49" y="9"/>
                    <a:pt x="47" y="9"/>
                  </a:cubicBezTo>
                  <a:cubicBezTo>
                    <a:pt x="44" y="8"/>
                    <a:pt x="44" y="8"/>
                    <a:pt x="44" y="8"/>
                  </a:cubicBezTo>
                  <a:cubicBezTo>
                    <a:pt x="43" y="7"/>
                    <a:pt x="42" y="6"/>
                    <a:pt x="40" y="4"/>
                  </a:cubicBezTo>
                  <a:cubicBezTo>
                    <a:pt x="39" y="6"/>
                    <a:pt x="38" y="7"/>
                    <a:pt x="38" y="9"/>
                  </a:cubicBezTo>
                  <a:cubicBezTo>
                    <a:pt x="37" y="11"/>
                    <a:pt x="37" y="11"/>
                    <a:pt x="36" y="13"/>
                  </a:cubicBezTo>
                  <a:cubicBezTo>
                    <a:pt x="36" y="12"/>
                    <a:pt x="36" y="11"/>
                    <a:pt x="35" y="10"/>
                  </a:cubicBezTo>
                  <a:cubicBezTo>
                    <a:pt x="35" y="10"/>
                    <a:pt x="36" y="13"/>
                    <a:pt x="33" y="13"/>
                  </a:cubicBezTo>
                  <a:cubicBezTo>
                    <a:pt x="30" y="13"/>
                    <a:pt x="27" y="15"/>
                    <a:pt x="28" y="12"/>
                  </a:cubicBezTo>
                  <a:cubicBezTo>
                    <a:pt x="29" y="10"/>
                    <a:pt x="31" y="7"/>
                    <a:pt x="29" y="7"/>
                  </a:cubicBezTo>
                  <a:cubicBezTo>
                    <a:pt x="28" y="7"/>
                    <a:pt x="22" y="2"/>
                    <a:pt x="22" y="2"/>
                  </a:cubicBezTo>
                  <a:cubicBezTo>
                    <a:pt x="19" y="2"/>
                    <a:pt x="18" y="1"/>
                    <a:pt x="15" y="1"/>
                  </a:cubicBezTo>
                  <a:cubicBezTo>
                    <a:pt x="15" y="2"/>
                    <a:pt x="15" y="3"/>
                    <a:pt x="16" y="4"/>
                  </a:cubicBezTo>
                  <a:cubicBezTo>
                    <a:pt x="15" y="5"/>
                    <a:pt x="15" y="5"/>
                    <a:pt x="15" y="6"/>
                  </a:cubicBezTo>
                  <a:cubicBezTo>
                    <a:pt x="13" y="5"/>
                    <a:pt x="12" y="5"/>
                    <a:pt x="10" y="4"/>
                  </a:cubicBezTo>
                  <a:cubicBezTo>
                    <a:pt x="8" y="6"/>
                    <a:pt x="8" y="7"/>
                    <a:pt x="6" y="9"/>
                  </a:cubicBezTo>
                  <a:cubicBezTo>
                    <a:pt x="4" y="9"/>
                    <a:pt x="3" y="10"/>
                    <a:pt x="1" y="11"/>
                  </a:cubicBezTo>
                  <a:cubicBezTo>
                    <a:pt x="1" y="12"/>
                    <a:pt x="0" y="12"/>
                    <a:pt x="0" y="14"/>
                  </a:cubicBezTo>
                  <a:cubicBezTo>
                    <a:pt x="1" y="14"/>
                    <a:pt x="2" y="14"/>
                    <a:pt x="3" y="15"/>
                  </a:cubicBezTo>
                  <a:cubicBezTo>
                    <a:pt x="5" y="14"/>
                    <a:pt x="6" y="14"/>
                    <a:pt x="9" y="14"/>
                  </a:cubicBezTo>
                  <a:cubicBezTo>
                    <a:pt x="10" y="13"/>
                    <a:pt x="11" y="13"/>
                    <a:pt x="13" y="13"/>
                  </a:cubicBezTo>
                  <a:cubicBezTo>
                    <a:pt x="15" y="13"/>
                    <a:pt x="16" y="14"/>
                    <a:pt x="18" y="14"/>
                  </a:cubicBezTo>
                  <a:cubicBezTo>
                    <a:pt x="18" y="15"/>
                    <a:pt x="17" y="15"/>
                    <a:pt x="17" y="16"/>
                  </a:cubicBezTo>
                  <a:cubicBezTo>
                    <a:pt x="17" y="17"/>
                    <a:pt x="17" y="18"/>
                    <a:pt x="17" y="19"/>
                  </a:cubicBezTo>
                  <a:close/>
                </a:path>
              </a:pathLst>
            </a:custGeom>
            <a:solidFill>
              <a:srgbClr val="A7B3B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30" name="Freeform 125">
              <a:extLst>
                <a:ext uri="{FF2B5EF4-FFF2-40B4-BE49-F238E27FC236}">
                  <a16:creationId xmlns:a16="http://schemas.microsoft.com/office/drawing/2014/main" id="{06E041B8-5BDC-4CE5-A5DA-B5EF7FA3519C}"/>
                </a:ext>
              </a:extLst>
            </p:cNvPr>
            <p:cNvSpPr>
              <a:spLocks/>
            </p:cNvSpPr>
            <p:nvPr/>
          </p:nvSpPr>
          <p:spPr bwMode="auto">
            <a:xfrm>
              <a:off x="413" y="2736"/>
              <a:ext cx="532" cy="409"/>
            </a:xfrm>
            <a:custGeom>
              <a:avLst/>
              <a:gdLst>
                <a:gd name="T0" fmla="*/ 5 w 138"/>
                <a:gd name="T1" fmla="*/ 102 h 106"/>
                <a:gd name="T2" fmla="*/ 0 w 138"/>
                <a:gd name="T3" fmla="*/ 106 h 106"/>
                <a:gd name="T4" fmla="*/ 48 w 138"/>
                <a:gd name="T5" fmla="*/ 106 h 106"/>
                <a:gd name="T6" fmla="*/ 49 w 138"/>
                <a:gd name="T7" fmla="*/ 93 h 106"/>
                <a:gd name="T8" fmla="*/ 63 w 138"/>
                <a:gd name="T9" fmla="*/ 83 h 106"/>
                <a:gd name="T10" fmla="*/ 69 w 138"/>
                <a:gd name="T11" fmla="*/ 78 h 106"/>
                <a:gd name="T12" fmla="*/ 74 w 138"/>
                <a:gd name="T13" fmla="*/ 81 h 106"/>
                <a:gd name="T14" fmla="*/ 75 w 138"/>
                <a:gd name="T15" fmla="*/ 78 h 106"/>
                <a:gd name="T16" fmla="*/ 89 w 138"/>
                <a:gd name="T17" fmla="*/ 76 h 106"/>
                <a:gd name="T18" fmla="*/ 93 w 138"/>
                <a:gd name="T19" fmla="*/ 70 h 106"/>
                <a:gd name="T20" fmla="*/ 98 w 138"/>
                <a:gd name="T21" fmla="*/ 67 h 106"/>
                <a:gd name="T22" fmla="*/ 103 w 138"/>
                <a:gd name="T23" fmla="*/ 66 h 106"/>
                <a:gd name="T24" fmla="*/ 107 w 138"/>
                <a:gd name="T25" fmla="*/ 62 h 106"/>
                <a:gd name="T26" fmla="*/ 105 w 138"/>
                <a:gd name="T27" fmla="*/ 53 h 106"/>
                <a:gd name="T28" fmla="*/ 115 w 138"/>
                <a:gd name="T29" fmla="*/ 51 h 106"/>
                <a:gd name="T30" fmla="*/ 117 w 138"/>
                <a:gd name="T31" fmla="*/ 47 h 106"/>
                <a:gd name="T32" fmla="*/ 137 w 138"/>
                <a:gd name="T33" fmla="*/ 47 h 106"/>
                <a:gd name="T34" fmla="*/ 138 w 138"/>
                <a:gd name="T35" fmla="*/ 43 h 106"/>
                <a:gd name="T36" fmla="*/ 132 w 138"/>
                <a:gd name="T37" fmla="*/ 33 h 106"/>
                <a:gd name="T38" fmla="*/ 132 w 138"/>
                <a:gd name="T39" fmla="*/ 21 h 106"/>
                <a:gd name="T40" fmla="*/ 129 w 138"/>
                <a:gd name="T41" fmla="*/ 13 h 106"/>
                <a:gd name="T42" fmla="*/ 121 w 138"/>
                <a:gd name="T43" fmla="*/ 10 h 106"/>
                <a:gd name="T44" fmla="*/ 121 w 138"/>
                <a:gd name="T45" fmla="*/ 10 h 106"/>
                <a:gd name="T46" fmla="*/ 121 w 138"/>
                <a:gd name="T47" fmla="*/ 9 h 106"/>
                <a:gd name="T48" fmla="*/ 119 w 138"/>
                <a:gd name="T49" fmla="*/ 6 h 106"/>
                <a:gd name="T50" fmla="*/ 119 w 138"/>
                <a:gd name="T51" fmla="*/ 6 h 106"/>
                <a:gd name="T52" fmla="*/ 114 w 138"/>
                <a:gd name="T53" fmla="*/ 8 h 106"/>
                <a:gd name="T54" fmla="*/ 109 w 138"/>
                <a:gd name="T55" fmla="*/ 7 h 106"/>
                <a:gd name="T56" fmla="*/ 102 w 138"/>
                <a:gd name="T57" fmla="*/ 8 h 106"/>
                <a:gd name="T58" fmla="*/ 95 w 138"/>
                <a:gd name="T59" fmla="*/ 6 h 106"/>
                <a:gd name="T60" fmla="*/ 91 w 138"/>
                <a:gd name="T61" fmla="*/ 0 h 106"/>
                <a:gd name="T62" fmla="*/ 84 w 138"/>
                <a:gd name="T63" fmla="*/ 3 h 106"/>
                <a:gd name="T64" fmla="*/ 77 w 138"/>
                <a:gd name="T65" fmla="*/ 17 h 106"/>
                <a:gd name="T66" fmla="*/ 67 w 138"/>
                <a:gd name="T67" fmla="*/ 28 h 106"/>
                <a:gd name="T68" fmla="*/ 50 w 138"/>
                <a:gd name="T69" fmla="*/ 38 h 106"/>
                <a:gd name="T70" fmla="*/ 45 w 138"/>
                <a:gd name="T71" fmla="*/ 44 h 106"/>
                <a:gd name="T72" fmla="*/ 37 w 138"/>
                <a:gd name="T73" fmla="*/ 59 h 106"/>
                <a:gd name="T74" fmla="*/ 38 w 138"/>
                <a:gd name="T75" fmla="*/ 70 h 106"/>
                <a:gd name="T76" fmla="*/ 35 w 138"/>
                <a:gd name="T77" fmla="*/ 80 h 106"/>
                <a:gd name="T78" fmla="*/ 22 w 138"/>
                <a:gd name="T79" fmla="*/ 92 h 106"/>
                <a:gd name="T80" fmla="*/ 5 w 138"/>
                <a:gd name="T81" fmla="*/ 102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38" h="106">
                  <a:moveTo>
                    <a:pt x="5" y="102"/>
                  </a:moveTo>
                  <a:cubicBezTo>
                    <a:pt x="3" y="103"/>
                    <a:pt x="2" y="104"/>
                    <a:pt x="0" y="106"/>
                  </a:cubicBezTo>
                  <a:cubicBezTo>
                    <a:pt x="19" y="106"/>
                    <a:pt x="29" y="106"/>
                    <a:pt x="48" y="106"/>
                  </a:cubicBezTo>
                  <a:cubicBezTo>
                    <a:pt x="48" y="101"/>
                    <a:pt x="48" y="98"/>
                    <a:pt x="49" y="93"/>
                  </a:cubicBezTo>
                  <a:cubicBezTo>
                    <a:pt x="54" y="89"/>
                    <a:pt x="57" y="87"/>
                    <a:pt x="63" y="83"/>
                  </a:cubicBezTo>
                  <a:cubicBezTo>
                    <a:pt x="65" y="81"/>
                    <a:pt x="66" y="80"/>
                    <a:pt x="69" y="78"/>
                  </a:cubicBezTo>
                  <a:cubicBezTo>
                    <a:pt x="71" y="79"/>
                    <a:pt x="72" y="79"/>
                    <a:pt x="74" y="81"/>
                  </a:cubicBezTo>
                  <a:cubicBezTo>
                    <a:pt x="74" y="80"/>
                    <a:pt x="75" y="79"/>
                    <a:pt x="75" y="78"/>
                  </a:cubicBezTo>
                  <a:cubicBezTo>
                    <a:pt x="81" y="77"/>
                    <a:pt x="83" y="77"/>
                    <a:pt x="89" y="76"/>
                  </a:cubicBezTo>
                  <a:cubicBezTo>
                    <a:pt x="90" y="73"/>
                    <a:pt x="91" y="72"/>
                    <a:pt x="93" y="70"/>
                  </a:cubicBezTo>
                  <a:cubicBezTo>
                    <a:pt x="95" y="69"/>
                    <a:pt x="96" y="68"/>
                    <a:pt x="98" y="67"/>
                  </a:cubicBezTo>
                  <a:cubicBezTo>
                    <a:pt x="100" y="67"/>
                    <a:pt x="101" y="66"/>
                    <a:pt x="103" y="66"/>
                  </a:cubicBezTo>
                  <a:cubicBezTo>
                    <a:pt x="105" y="64"/>
                    <a:pt x="106" y="63"/>
                    <a:pt x="107" y="62"/>
                  </a:cubicBezTo>
                  <a:cubicBezTo>
                    <a:pt x="106" y="58"/>
                    <a:pt x="106" y="56"/>
                    <a:pt x="105" y="53"/>
                  </a:cubicBezTo>
                  <a:cubicBezTo>
                    <a:pt x="109" y="52"/>
                    <a:pt x="111" y="52"/>
                    <a:pt x="115" y="51"/>
                  </a:cubicBezTo>
                  <a:cubicBezTo>
                    <a:pt x="115" y="49"/>
                    <a:pt x="116" y="49"/>
                    <a:pt x="117" y="47"/>
                  </a:cubicBezTo>
                  <a:cubicBezTo>
                    <a:pt x="125" y="47"/>
                    <a:pt x="129" y="47"/>
                    <a:pt x="137" y="47"/>
                  </a:cubicBezTo>
                  <a:cubicBezTo>
                    <a:pt x="137" y="46"/>
                    <a:pt x="138" y="45"/>
                    <a:pt x="138" y="43"/>
                  </a:cubicBezTo>
                  <a:cubicBezTo>
                    <a:pt x="136" y="39"/>
                    <a:pt x="134" y="37"/>
                    <a:pt x="132" y="33"/>
                  </a:cubicBezTo>
                  <a:cubicBezTo>
                    <a:pt x="132" y="29"/>
                    <a:pt x="132" y="26"/>
                    <a:pt x="132" y="21"/>
                  </a:cubicBezTo>
                  <a:cubicBezTo>
                    <a:pt x="131" y="18"/>
                    <a:pt x="130" y="17"/>
                    <a:pt x="129" y="13"/>
                  </a:cubicBezTo>
                  <a:cubicBezTo>
                    <a:pt x="126" y="12"/>
                    <a:pt x="124" y="12"/>
                    <a:pt x="121" y="10"/>
                  </a:cubicBezTo>
                  <a:cubicBezTo>
                    <a:pt x="121" y="10"/>
                    <a:pt x="121" y="10"/>
                    <a:pt x="121" y="10"/>
                  </a:cubicBezTo>
                  <a:cubicBezTo>
                    <a:pt x="121" y="10"/>
                    <a:pt x="121" y="10"/>
                    <a:pt x="121" y="9"/>
                  </a:cubicBezTo>
                  <a:cubicBezTo>
                    <a:pt x="120" y="9"/>
                    <a:pt x="119" y="7"/>
                    <a:pt x="119" y="6"/>
                  </a:cubicBezTo>
                  <a:cubicBezTo>
                    <a:pt x="119" y="6"/>
                    <a:pt x="119" y="6"/>
                    <a:pt x="119" y="6"/>
                  </a:cubicBezTo>
                  <a:cubicBezTo>
                    <a:pt x="117" y="7"/>
                    <a:pt x="116" y="7"/>
                    <a:pt x="114" y="8"/>
                  </a:cubicBezTo>
                  <a:cubicBezTo>
                    <a:pt x="114" y="8"/>
                    <a:pt x="110" y="7"/>
                    <a:pt x="109" y="7"/>
                  </a:cubicBezTo>
                  <a:cubicBezTo>
                    <a:pt x="107" y="7"/>
                    <a:pt x="103" y="8"/>
                    <a:pt x="102" y="8"/>
                  </a:cubicBezTo>
                  <a:cubicBezTo>
                    <a:pt x="100" y="8"/>
                    <a:pt x="96" y="7"/>
                    <a:pt x="95" y="6"/>
                  </a:cubicBezTo>
                  <a:cubicBezTo>
                    <a:pt x="95" y="5"/>
                    <a:pt x="92" y="0"/>
                    <a:pt x="91" y="0"/>
                  </a:cubicBezTo>
                  <a:cubicBezTo>
                    <a:pt x="90" y="0"/>
                    <a:pt x="84" y="2"/>
                    <a:pt x="84" y="3"/>
                  </a:cubicBezTo>
                  <a:cubicBezTo>
                    <a:pt x="84" y="4"/>
                    <a:pt x="81" y="12"/>
                    <a:pt x="77" y="17"/>
                  </a:cubicBezTo>
                  <a:cubicBezTo>
                    <a:pt x="73" y="23"/>
                    <a:pt x="74" y="25"/>
                    <a:pt x="67" y="28"/>
                  </a:cubicBezTo>
                  <a:cubicBezTo>
                    <a:pt x="60" y="31"/>
                    <a:pt x="53" y="36"/>
                    <a:pt x="50" y="38"/>
                  </a:cubicBezTo>
                  <a:cubicBezTo>
                    <a:pt x="48" y="40"/>
                    <a:pt x="45" y="40"/>
                    <a:pt x="45" y="44"/>
                  </a:cubicBezTo>
                  <a:cubicBezTo>
                    <a:pt x="44" y="49"/>
                    <a:pt x="37" y="53"/>
                    <a:pt x="37" y="59"/>
                  </a:cubicBezTo>
                  <a:cubicBezTo>
                    <a:pt x="38" y="65"/>
                    <a:pt x="37" y="67"/>
                    <a:pt x="38" y="70"/>
                  </a:cubicBezTo>
                  <a:cubicBezTo>
                    <a:pt x="39" y="73"/>
                    <a:pt x="38" y="75"/>
                    <a:pt x="35" y="80"/>
                  </a:cubicBezTo>
                  <a:cubicBezTo>
                    <a:pt x="32" y="85"/>
                    <a:pt x="28" y="86"/>
                    <a:pt x="22" y="92"/>
                  </a:cubicBezTo>
                  <a:cubicBezTo>
                    <a:pt x="15" y="99"/>
                    <a:pt x="9" y="101"/>
                    <a:pt x="5" y="102"/>
                  </a:cubicBezTo>
                  <a:close/>
                </a:path>
              </a:pathLst>
            </a:custGeom>
            <a:solidFill>
              <a:srgbClr val="E2017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31" name="Freeform 126">
              <a:extLst>
                <a:ext uri="{FF2B5EF4-FFF2-40B4-BE49-F238E27FC236}">
                  <a16:creationId xmlns:a16="http://schemas.microsoft.com/office/drawing/2014/main" id="{0325CA54-0369-4817-B281-48D425A2EB82}"/>
                </a:ext>
              </a:extLst>
            </p:cNvPr>
            <p:cNvSpPr>
              <a:spLocks/>
            </p:cNvSpPr>
            <p:nvPr/>
          </p:nvSpPr>
          <p:spPr bwMode="auto">
            <a:xfrm>
              <a:off x="606" y="2658"/>
              <a:ext cx="930" cy="912"/>
            </a:xfrm>
            <a:custGeom>
              <a:avLst/>
              <a:gdLst>
                <a:gd name="T0" fmla="*/ 138 w 241"/>
                <a:gd name="T1" fmla="*/ 6 h 236"/>
                <a:gd name="T2" fmla="*/ 118 w 241"/>
                <a:gd name="T3" fmla="*/ 11 h 236"/>
                <a:gd name="T4" fmla="*/ 101 w 241"/>
                <a:gd name="T5" fmla="*/ 20 h 236"/>
                <a:gd name="T6" fmla="*/ 88 w 241"/>
                <a:gd name="T7" fmla="*/ 25 h 236"/>
                <a:gd name="T8" fmla="*/ 76 w 241"/>
                <a:gd name="T9" fmla="*/ 30 h 236"/>
                <a:gd name="T10" fmla="*/ 84 w 241"/>
                <a:gd name="T11" fmla="*/ 41 h 236"/>
                <a:gd name="T12" fmla="*/ 91 w 241"/>
                <a:gd name="T13" fmla="*/ 63 h 236"/>
                <a:gd name="T14" fmla="*/ 68 w 241"/>
                <a:gd name="T15" fmla="*/ 69 h 236"/>
                <a:gd name="T16" fmla="*/ 58 w 241"/>
                <a:gd name="T17" fmla="*/ 74 h 236"/>
                <a:gd name="T18" fmla="*/ 54 w 241"/>
                <a:gd name="T19" fmla="*/ 88 h 236"/>
                <a:gd name="T20" fmla="*/ 45 w 241"/>
                <a:gd name="T21" fmla="*/ 91 h 236"/>
                <a:gd name="T22" fmla="*/ 27 w 241"/>
                <a:gd name="T23" fmla="*/ 100 h 236"/>
                <a:gd name="T24" fmla="*/ 19 w 241"/>
                <a:gd name="T25" fmla="*/ 100 h 236"/>
                <a:gd name="T26" fmla="*/ 1 w 241"/>
                <a:gd name="T27" fmla="*/ 114 h 236"/>
                <a:gd name="T28" fmla="*/ 0 w 241"/>
                <a:gd name="T29" fmla="*/ 131 h 236"/>
                <a:gd name="T30" fmla="*/ 115 w 241"/>
                <a:gd name="T31" fmla="*/ 210 h 236"/>
                <a:gd name="T32" fmla="*/ 120 w 241"/>
                <a:gd name="T33" fmla="*/ 214 h 236"/>
                <a:gd name="T34" fmla="*/ 129 w 241"/>
                <a:gd name="T35" fmla="*/ 219 h 236"/>
                <a:gd name="T36" fmla="*/ 140 w 241"/>
                <a:gd name="T37" fmla="*/ 225 h 236"/>
                <a:gd name="T38" fmla="*/ 140 w 241"/>
                <a:gd name="T39" fmla="*/ 236 h 236"/>
                <a:gd name="T40" fmla="*/ 180 w 241"/>
                <a:gd name="T41" fmla="*/ 219 h 236"/>
                <a:gd name="T42" fmla="*/ 241 w 241"/>
                <a:gd name="T43" fmla="*/ 175 h 236"/>
                <a:gd name="T44" fmla="*/ 230 w 241"/>
                <a:gd name="T45" fmla="*/ 166 h 236"/>
                <a:gd name="T46" fmla="*/ 224 w 241"/>
                <a:gd name="T47" fmla="*/ 166 h 236"/>
                <a:gd name="T48" fmla="*/ 215 w 241"/>
                <a:gd name="T49" fmla="*/ 150 h 236"/>
                <a:gd name="T50" fmla="*/ 211 w 241"/>
                <a:gd name="T51" fmla="*/ 143 h 236"/>
                <a:gd name="T52" fmla="*/ 213 w 241"/>
                <a:gd name="T53" fmla="*/ 128 h 236"/>
                <a:gd name="T54" fmla="*/ 216 w 241"/>
                <a:gd name="T55" fmla="*/ 109 h 236"/>
                <a:gd name="T56" fmla="*/ 209 w 241"/>
                <a:gd name="T57" fmla="*/ 90 h 236"/>
                <a:gd name="T58" fmla="*/ 207 w 241"/>
                <a:gd name="T59" fmla="*/ 69 h 236"/>
                <a:gd name="T60" fmla="*/ 198 w 241"/>
                <a:gd name="T61" fmla="*/ 57 h 236"/>
                <a:gd name="T62" fmla="*/ 188 w 241"/>
                <a:gd name="T63" fmla="*/ 42 h 236"/>
                <a:gd name="T64" fmla="*/ 199 w 241"/>
                <a:gd name="T65" fmla="*/ 27 h 236"/>
                <a:gd name="T66" fmla="*/ 198 w 241"/>
                <a:gd name="T67" fmla="*/ 13 h 236"/>
                <a:gd name="T68" fmla="*/ 200 w 241"/>
                <a:gd name="T69" fmla="*/ 6 h 236"/>
                <a:gd name="T70" fmla="*/ 199 w 241"/>
                <a:gd name="T71" fmla="*/ 4 h 236"/>
                <a:gd name="T72" fmla="*/ 190 w 241"/>
                <a:gd name="T73" fmla="*/ 3 h 236"/>
                <a:gd name="T74" fmla="*/ 180 w 241"/>
                <a:gd name="T75" fmla="*/ 5 h 236"/>
                <a:gd name="T76" fmla="*/ 170 w 241"/>
                <a:gd name="T77" fmla="*/ 7 h 236"/>
                <a:gd name="T78" fmla="*/ 161 w 241"/>
                <a:gd name="T79" fmla="*/ 6 h 236"/>
                <a:gd name="T80" fmla="*/ 160 w 241"/>
                <a:gd name="T81" fmla="*/ 3 h 236"/>
                <a:gd name="T82" fmla="*/ 147 w 241"/>
                <a:gd name="T83" fmla="*/ 4 h 2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41" h="236">
                  <a:moveTo>
                    <a:pt x="141" y="8"/>
                  </a:moveTo>
                  <a:cubicBezTo>
                    <a:pt x="140" y="7"/>
                    <a:pt x="138" y="6"/>
                    <a:pt x="138" y="6"/>
                  </a:cubicBezTo>
                  <a:cubicBezTo>
                    <a:pt x="138" y="6"/>
                    <a:pt x="137" y="9"/>
                    <a:pt x="133" y="9"/>
                  </a:cubicBezTo>
                  <a:cubicBezTo>
                    <a:pt x="130" y="9"/>
                    <a:pt x="118" y="11"/>
                    <a:pt x="118" y="11"/>
                  </a:cubicBezTo>
                  <a:cubicBezTo>
                    <a:pt x="113" y="13"/>
                    <a:pt x="111" y="14"/>
                    <a:pt x="106" y="16"/>
                  </a:cubicBezTo>
                  <a:cubicBezTo>
                    <a:pt x="104" y="18"/>
                    <a:pt x="103" y="19"/>
                    <a:pt x="101" y="20"/>
                  </a:cubicBezTo>
                  <a:cubicBezTo>
                    <a:pt x="98" y="20"/>
                    <a:pt x="97" y="20"/>
                    <a:pt x="94" y="20"/>
                  </a:cubicBezTo>
                  <a:cubicBezTo>
                    <a:pt x="92" y="22"/>
                    <a:pt x="91" y="23"/>
                    <a:pt x="88" y="25"/>
                  </a:cubicBezTo>
                  <a:cubicBezTo>
                    <a:pt x="88" y="25"/>
                    <a:pt x="84" y="29"/>
                    <a:pt x="83" y="29"/>
                  </a:cubicBezTo>
                  <a:cubicBezTo>
                    <a:pt x="82" y="29"/>
                    <a:pt x="79" y="30"/>
                    <a:pt x="76" y="30"/>
                  </a:cubicBezTo>
                  <a:cubicBezTo>
                    <a:pt x="78" y="31"/>
                    <a:pt x="79" y="31"/>
                    <a:pt x="81" y="32"/>
                  </a:cubicBezTo>
                  <a:cubicBezTo>
                    <a:pt x="82" y="35"/>
                    <a:pt x="83" y="37"/>
                    <a:pt x="84" y="41"/>
                  </a:cubicBezTo>
                  <a:cubicBezTo>
                    <a:pt x="84" y="46"/>
                    <a:pt x="84" y="48"/>
                    <a:pt x="84" y="53"/>
                  </a:cubicBezTo>
                  <a:cubicBezTo>
                    <a:pt x="87" y="57"/>
                    <a:pt x="88" y="59"/>
                    <a:pt x="91" y="63"/>
                  </a:cubicBezTo>
                  <a:cubicBezTo>
                    <a:pt x="90" y="65"/>
                    <a:pt x="89" y="67"/>
                    <a:pt x="88" y="70"/>
                  </a:cubicBezTo>
                  <a:cubicBezTo>
                    <a:pt x="80" y="69"/>
                    <a:pt x="76" y="69"/>
                    <a:pt x="68" y="69"/>
                  </a:cubicBezTo>
                  <a:cubicBezTo>
                    <a:pt x="67" y="71"/>
                    <a:pt x="67" y="71"/>
                    <a:pt x="66" y="73"/>
                  </a:cubicBezTo>
                  <a:cubicBezTo>
                    <a:pt x="63" y="74"/>
                    <a:pt x="61" y="74"/>
                    <a:pt x="58" y="74"/>
                  </a:cubicBezTo>
                  <a:cubicBezTo>
                    <a:pt x="59" y="78"/>
                    <a:pt x="59" y="79"/>
                    <a:pt x="60" y="82"/>
                  </a:cubicBezTo>
                  <a:cubicBezTo>
                    <a:pt x="58" y="84"/>
                    <a:pt x="57" y="86"/>
                    <a:pt x="54" y="88"/>
                  </a:cubicBezTo>
                  <a:cubicBezTo>
                    <a:pt x="52" y="88"/>
                    <a:pt x="51" y="89"/>
                    <a:pt x="49" y="89"/>
                  </a:cubicBezTo>
                  <a:cubicBezTo>
                    <a:pt x="47" y="90"/>
                    <a:pt x="46" y="90"/>
                    <a:pt x="45" y="91"/>
                  </a:cubicBezTo>
                  <a:cubicBezTo>
                    <a:pt x="43" y="94"/>
                    <a:pt x="42" y="95"/>
                    <a:pt x="40" y="98"/>
                  </a:cubicBezTo>
                  <a:cubicBezTo>
                    <a:pt x="35" y="99"/>
                    <a:pt x="32" y="99"/>
                    <a:pt x="27" y="100"/>
                  </a:cubicBezTo>
                  <a:cubicBezTo>
                    <a:pt x="26" y="102"/>
                    <a:pt x="25" y="102"/>
                    <a:pt x="25" y="104"/>
                  </a:cubicBezTo>
                  <a:cubicBezTo>
                    <a:pt x="22" y="102"/>
                    <a:pt x="21" y="102"/>
                    <a:pt x="19" y="100"/>
                  </a:cubicBezTo>
                  <a:cubicBezTo>
                    <a:pt x="17" y="102"/>
                    <a:pt x="16" y="103"/>
                    <a:pt x="14" y="105"/>
                  </a:cubicBezTo>
                  <a:cubicBezTo>
                    <a:pt x="9" y="109"/>
                    <a:pt x="6" y="110"/>
                    <a:pt x="1" y="114"/>
                  </a:cubicBezTo>
                  <a:cubicBezTo>
                    <a:pt x="1" y="119"/>
                    <a:pt x="0" y="122"/>
                    <a:pt x="0" y="127"/>
                  </a:cubicBezTo>
                  <a:cubicBezTo>
                    <a:pt x="0" y="128"/>
                    <a:pt x="0" y="129"/>
                    <a:pt x="0" y="131"/>
                  </a:cubicBezTo>
                  <a:cubicBezTo>
                    <a:pt x="46" y="162"/>
                    <a:pt x="69" y="178"/>
                    <a:pt x="115" y="209"/>
                  </a:cubicBezTo>
                  <a:cubicBezTo>
                    <a:pt x="115" y="209"/>
                    <a:pt x="115" y="209"/>
                    <a:pt x="115" y="210"/>
                  </a:cubicBezTo>
                  <a:cubicBezTo>
                    <a:pt x="115" y="211"/>
                    <a:pt x="115" y="212"/>
                    <a:pt x="115" y="213"/>
                  </a:cubicBezTo>
                  <a:cubicBezTo>
                    <a:pt x="117" y="213"/>
                    <a:pt x="118" y="213"/>
                    <a:pt x="120" y="214"/>
                  </a:cubicBezTo>
                  <a:cubicBezTo>
                    <a:pt x="121" y="216"/>
                    <a:pt x="122" y="217"/>
                    <a:pt x="123" y="220"/>
                  </a:cubicBezTo>
                  <a:cubicBezTo>
                    <a:pt x="125" y="219"/>
                    <a:pt x="126" y="219"/>
                    <a:pt x="129" y="219"/>
                  </a:cubicBezTo>
                  <a:cubicBezTo>
                    <a:pt x="130" y="220"/>
                    <a:pt x="131" y="221"/>
                    <a:pt x="133" y="223"/>
                  </a:cubicBezTo>
                  <a:cubicBezTo>
                    <a:pt x="136" y="224"/>
                    <a:pt x="137" y="224"/>
                    <a:pt x="140" y="225"/>
                  </a:cubicBezTo>
                  <a:cubicBezTo>
                    <a:pt x="139" y="228"/>
                    <a:pt x="139" y="230"/>
                    <a:pt x="138" y="233"/>
                  </a:cubicBezTo>
                  <a:cubicBezTo>
                    <a:pt x="139" y="234"/>
                    <a:pt x="140" y="235"/>
                    <a:pt x="140" y="236"/>
                  </a:cubicBezTo>
                  <a:cubicBezTo>
                    <a:pt x="152" y="234"/>
                    <a:pt x="158" y="233"/>
                    <a:pt x="169" y="230"/>
                  </a:cubicBezTo>
                  <a:cubicBezTo>
                    <a:pt x="174" y="226"/>
                    <a:pt x="176" y="224"/>
                    <a:pt x="180" y="219"/>
                  </a:cubicBezTo>
                  <a:cubicBezTo>
                    <a:pt x="195" y="208"/>
                    <a:pt x="203" y="202"/>
                    <a:pt x="218" y="191"/>
                  </a:cubicBezTo>
                  <a:cubicBezTo>
                    <a:pt x="227" y="184"/>
                    <a:pt x="232" y="181"/>
                    <a:pt x="241" y="175"/>
                  </a:cubicBezTo>
                  <a:cubicBezTo>
                    <a:pt x="239" y="173"/>
                    <a:pt x="238" y="172"/>
                    <a:pt x="235" y="169"/>
                  </a:cubicBezTo>
                  <a:cubicBezTo>
                    <a:pt x="233" y="168"/>
                    <a:pt x="232" y="167"/>
                    <a:pt x="230" y="166"/>
                  </a:cubicBezTo>
                  <a:cubicBezTo>
                    <a:pt x="228" y="167"/>
                    <a:pt x="226" y="167"/>
                    <a:pt x="224" y="167"/>
                  </a:cubicBezTo>
                  <a:cubicBezTo>
                    <a:pt x="224" y="167"/>
                    <a:pt x="224" y="167"/>
                    <a:pt x="224" y="166"/>
                  </a:cubicBezTo>
                  <a:cubicBezTo>
                    <a:pt x="224" y="166"/>
                    <a:pt x="218" y="160"/>
                    <a:pt x="218" y="157"/>
                  </a:cubicBezTo>
                  <a:cubicBezTo>
                    <a:pt x="218" y="157"/>
                    <a:pt x="217" y="153"/>
                    <a:pt x="215" y="150"/>
                  </a:cubicBezTo>
                  <a:cubicBezTo>
                    <a:pt x="213" y="147"/>
                    <a:pt x="212" y="144"/>
                    <a:pt x="212" y="144"/>
                  </a:cubicBezTo>
                  <a:cubicBezTo>
                    <a:pt x="212" y="144"/>
                    <a:pt x="212" y="144"/>
                    <a:pt x="211" y="143"/>
                  </a:cubicBezTo>
                  <a:cubicBezTo>
                    <a:pt x="214" y="141"/>
                    <a:pt x="215" y="140"/>
                    <a:pt x="217" y="139"/>
                  </a:cubicBezTo>
                  <a:cubicBezTo>
                    <a:pt x="216" y="134"/>
                    <a:pt x="215" y="132"/>
                    <a:pt x="213" y="128"/>
                  </a:cubicBezTo>
                  <a:cubicBezTo>
                    <a:pt x="215" y="125"/>
                    <a:pt x="216" y="124"/>
                    <a:pt x="217" y="121"/>
                  </a:cubicBezTo>
                  <a:cubicBezTo>
                    <a:pt x="216" y="116"/>
                    <a:pt x="216" y="114"/>
                    <a:pt x="216" y="109"/>
                  </a:cubicBezTo>
                  <a:cubicBezTo>
                    <a:pt x="215" y="105"/>
                    <a:pt x="215" y="104"/>
                    <a:pt x="215" y="100"/>
                  </a:cubicBezTo>
                  <a:cubicBezTo>
                    <a:pt x="213" y="96"/>
                    <a:pt x="212" y="94"/>
                    <a:pt x="209" y="90"/>
                  </a:cubicBezTo>
                  <a:cubicBezTo>
                    <a:pt x="210" y="90"/>
                    <a:pt x="211" y="90"/>
                    <a:pt x="211" y="90"/>
                  </a:cubicBezTo>
                  <a:cubicBezTo>
                    <a:pt x="210" y="82"/>
                    <a:pt x="209" y="77"/>
                    <a:pt x="207" y="69"/>
                  </a:cubicBezTo>
                  <a:cubicBezTo>
                    <a:pt x="204" y="67"/>
                    <a:pt x="203" y="66"/>
                    <a:pt x="200" y="64"/>
                  </a:cubicBezTo>
                  <a:cubicBezTo>
                    <a:pt x="199" y="61"/>
                    <a:pt x="199" y="60"/>
                    <a:pt x="198" y="57"/>
                  </a:cubicBezTo>
                  <a:cubicBezTo>
                    <a:pt x="196" y="55"/>
                    <a:pt x="194" y="55"/>
                    <a:pt x="191" y="53"/>
                  </a:cubicBezTo>
                  <a:cubicBezTo>
                    <a:pt x="190" y="49"/>
                    <a:pt x="190" y="46"/>
                    <a:pt x="188" y="42"/>
                  </a:cubicBezTo>
                  <a:cubicBezTo>
                    <a:pt x="191" y="39"/>
                    <a:pt x="193" y="37"/>
                    <a:pt x="195" y="33"/>
                  </a:cubicBezTo>
                  <a:cubicBezTo>
                    <a:pt x="197" y="31"/>
                    <a:pt x="197" y="30"/>
                    <a:pt x="199" y="27"/>
                  </a:cubicBezTo>
                  <a:cubicBezTo>
                    <a:pt x="197" y="24"/>
                    <a:pt x="197" y="23"/>
                    <a:pt x="195" y="20"/>
                  </a:cubicBezTo>
                  <a:cubicBezTo>
                    <a:pt x="197" y="18"/>
                    <a:pt x="197" y="16"/>
                    <a:pt x="198" y="13"/>
                  </a:cubicBezTo>
                  <a:cubicBezTo>
                    <a:pt x="197" y="12"/>
                    <a:pt x="196" y="11"/>
                    <a:pt x="194" y="9"/>
                  </a:cubicBezTo>
                  <a:cubicBezTo>
                    <a:pt x="196" y="8"/>
                    <a:pt x="198" y="7"/>
                    <a:pt x="200" y="6"/>
                  </a:cubicBezTo>
                  <a:cubicBezTo>
                    <a:pt x="200" y="5"/>
                    <a:pt x="200" y="5"/>
                    <a:pt x="200" y="4"/>
                  </a:cubicBezTo>
                  <a:cubicBezTo>
                    <a:pt x="200" y="4"/>
                    <a:pt x="200" y="4"/>
                    <a:pt x="199" y="4"/>
                  </a:cubicBezTo>
                  <a:cubicBezTo>
                    <a:pt x="196" y="5"/>
                    <a:pt x="194" y="7"/>
                    <a:pt x="193" y="6"/>
                  </a:cubicBezTo>
                  <a:cubicBezTo>
                    <a:pt x="192" y="5"/>
                    <a:pt x="190" y="3"/>
                    <a:pt x="190" y="3"/>
                  </a:cubicBezTo>
                  <a:cubicBezTo>
                    <a:pt x="190" y="3"/>
                    <a:pt x="185" y="2"/>
                    <a:pt x="184" y="4"/>
                  </a:cubicBezTo>
                  <a:cubicBezTo>
                    <a:pt x="184" y="5"/>
                    <a:pt x="181" y="7"/>
                    <a:pt x="180" y="5"/>
                  </a:cubicBezTo>
                  <a:cubicBezTo>
                    <a:pt x="179" y="3"/>
                    <a:pt x="177" y="0"/>
                    <a:pt x="175" y="2"/>
                  </a:cubicBezTo>
                  <a:cubicBezTo>
                    <a:pt x="174" y="4"/>
                    <a:pt x="171" y="7"/>
                    <a:pt x="170" y="7"/>
                  </a:cubicBezTo>
                  <a:cubicBezTo>
                    <a:pt x="168" y="7"/>
                    <a:pt x="164" y="10"/>
                    <a:pt x="164" y="10"/>
                  </a:cubicBezTo>
                  <a:cubicBezTo>
                    <a:pt x="163" y="8"/>
                    <a:pt x="162" y="8"/>
                    <a:pt x="161" y="6"/>
                  </a:cubicBezTo>
                  <a:cubicBezTo>
                    <a:pt x="162" y="5"/>
                    <a:pt x="162" y="5"/>
                    <a:pt x="163" y="4"/>
                  </a:cubicBezTo>
                  <a:cubicBezTo>
                    <a:pt x="163" y="4"/>
                    <a:pt x="162" y="3"/>
                    <a:pt x="160" y="3"/>
                  </a:cubicBezTo>
                  <a:cubicBezTo>
                    <a:pt x="158" y="3"/>
                    <a:pt x="156" y="5"/>
                    <a:pt x="153" y="4"/>
                  </a:cubicBezTo>
                  <a:cubicBezTo>
                    <a:pt x="150" y="4"/>
                    <a:pt x="148" y="3"/>
                    <a:pt x="147" y="4"/>
                  </a:cubicBezTo>
                  <a:cubicBezTo>
                    <a:pt x="145" y="4"/>
                    <a:pt x="143" y="8"/>
                    <a:pt x="141" y="8"/>
                  </a:cubicBezTo>
                  <a:close/>
                </a:path>
              </a:pathLst>
            </a:custGeom>
            <a:solidFill>
              <a:srgbClr val="E96E9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32" name="Freeform 127">
              <a:extLst>
                <a:ext uri="{FF2B5EF4-FFF2-40B4-BE49-F238E27FC236}">
                  <a16:creationId xmlns:a16="http://schemas.microsoft.com/office/drawing/2014/main" id="{E1C481BA-CC05-4FC9-B693-CB9215F35F80}"/>
                </a:ext>
              </a:extLst>
            </p:cNvPr>
            <p:cNvSpPr>
              <a:spLocks/>
            </p:cNvSpPr>
            <p:nvPr/>
          </p:nvSpPr>
          <p:spPr bwMode="auto">
            <a:xfrm>
              <a:off x="1343" y="2654"/>
              <a:ext cx="170" cy="352"/>
            </a:xfrm>
            <a:custGeom>
              <a:avLst/>
              <a:gdLst>
                <a:gd name="T0" fmla="*/ 10 w 44"/>
                <a:gd name="T1" fmla="*/ 14 h 91"/>
                <a:gd name="T2" fmla="*/ 7 w 44"/>
                <a:gd name="T3" fmla="*/ 21 h 91"/>
                <a:gd name="T4" fmla="*/ 10 w 44"/>
                <a:gd name="T5" fmla="*/ 28 h 91"/>
                <a:gd name="T6" fmla="*/ 6 w 44"/>
                <a:gd name="T7" fmla="*/ 36 h 91"/>
                <a:gd name="T8" fmla="*/ 0 w 44"/>
                <a:gd name="T9" fmla="*/ 44 h 91"/>
                <a:gd name="T10" fmla="*/ 2 w 44"/>
                <a:gd name="T11" fmla="*/ 53 h 91"/>
                <a:gd name="T12" fmla="*/ 9 w 44"/>
                <a:gd name="T13" fmla="*/ 57 h 91"/>
                <a:gd name="T14" fmla="*/ 11 w 44"/>
                <a:gd name="T15" fmla="*/ 63 h 91"/>
                <a:gd name="T16" fmla="*/ 19 w 44"/>
                <a:gd name="T17" fmla="*/ 69 h 91"/>
                <a:gd name="T18" fmla="*/ 23 w 44"/>
                <a:gd name="T19" fmla="*/ 91 h 91"/>
                <a:gd name="T20" fmla="*/ 24 w 44"/>
                <a:gd name="T21" fmla="*/ 91 h 91"/>
                <a:gd name="T22" fmla="*/ 28 w 44"/>
                <a:gd name="T23" fmla="*/ 87 h 91"/>
                <a:gd name="T24" fmla="*/ 29 w 44"/>
                <a:gd name="T25" fmla="*/ 80 h 91"/>
                <a:gd name="T26" fmla="*/ 28 w 44"/>
                <a:gd name="T27" fmla="*/ 71 h 91"/>
                <a:gd name="T28" fmla="*/ 29 w 44"/>
                <a:gd name="T29" fmla="*/ 71 h 91"/>
                <a:gd name="T30" fmla="*/ 33 w 44"/>
                <a:gd name="T31" fmla="*/ 71 h 91"/>
                <a:gd name="T32" fmla="*/ 38 w 44"/>
                <a:gd name="T33" fmla="*/ 67 h 91"/>
                <a:gd name="T34" fmla="*/ 43 w 44"/>
                <a:gd name="T35" fmla="*/ 62 h 91"/>
                <a:gd name="T36" fmla="*/ 44 w 44"/>
                <a:gd name="T37" fmla="*/ 53 h 91"/>
                <a:gd name="T38" fmla="*/ 39 w 44"/>
                <a:gd name="T39" fmla="*/ 50 h 91"/>
                <a:gd name="T40" fmla="*/ 38 w 44"/>
                <a:gd name="T41" fmla="*/ 45 h 91"/>
                <a:gd name="T42" fmla="*/ 35 w 44"/>
                <a:gd name="T43" fmla="*/ 44 h 91"/>
                <a:gd name="T44" fmla="*/ 32 w 44"/>
                <a:gd name="T45" fmla="*/ 47 h 91"/>
                <a:gd name="T46" fmla="*/ 29 w 44"/>
                <a:gd name="T47" fmla="*/ 43 h 91"/>
                <a:gd name="T48" fmla="*/ 29 w 44"/>
                <a:gd name="T49" fmla="*/ 39 h 91"/>
                <a:gd name="T50" fmla="*/ 36 w 44"/>
                <a:gd name="T51" fmla="*/ 33 h 91"/>
                <a:gd name="T52" fmla="*/ 40 w 44"/>
                <a:gd name="T53" fmla="*/ 29 h 91"/>
                <a:gd name="T54" fmla="*/ 37 w 44"/>
                <a:gd name="T55" fmla="*/ 21 h 91"/>
                <a:gd name="T56" fmla="*/ 32 w 44"/>
                <a:gd name="T57" fmla="*/ 17 h 91"/>
                <a:gd name="T58" fmla="*/ 35 w 44"/>
                <a:gd name="T59" fmla="*/ 11 h 91"/>
                <a:gd name="T60" fmla="*/ 39 w 44"/>
                <a:gd name="T61" fmla="*/ 6 h 91"/>
                <a:gd name="T62" fmla="*/ 39 w 44"/>
                <a:gd name="T63" fmla="*/ 3 h 91"/>
                <a:gd name="T64" fmla="*/ 34 w 44"/>
                <a:gd name="T65" fmla="*/ 6 h 91"/>
                <a:gd name="T66" fmla="*/ 30 w 44"/>
                <a:gd name="T67" fmla="*/ 7 h 91"/>
                <a:gd name="T68" fmla="*/ 28 w 44"/>
                <a:gd name="T69" fmla="*/ 2 h 91"/>
                <a:gd name="T70" fmla="*/ 24 w 44"/>
                <a:gd name="T71" fmla="*/ 0 h 91"/>
                <a:gd name="T72" fmla="*/ 17 w 44"/>
                <a:gd name="T73" fmla="*/ 2 h 91"/>
                <a:gd name="T74" fmla="*/ 11 w 44"/>
                <a:gd name="T75" fmla="*/ 4 h 91"/>
                <a:gd name="T76" fmla="*/ 11 w 44"/>
                <a:gd name="T77" fmla="*/ 8 h 91"/>
                <a:gd name="T78" fmla="*/ 11 w 44"/>
                <a:gd name="T79" fmla="*/ 8 h 91"/>
                <a:gd name="T80" fmla="*/ 7 w 44"/>
                <a:gd name="T81" fmla="*/ 11 h 91"/>
                <a:gd name="T82" fmla="*/ 10 w 44"/>
                <a:gd name="T83" fmla="*/ 14 h 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44" h="91">
                  <a:moveTo>
                    <a:pt x="10" y="14"/>
                  </a:moveTo>
                  <a:cubicBezTo>
                    <a:pt x="9" y="17"/>
                    <a:pt x="8" y="18"/>
                    <a:pt x="7" y="21"/>
                  </a:cubicBezTo>
                  <a:cubicBezTo>
                    <a:pt x="8" y="24"/>
                    <a:pt x="9" y="25"/>
                    <a:pt x="10" y="28"/>
                  </a:cubicBezTo>
                  <a:cubicBezTo>
                    <a:pt x="9" y="31"/>
                    <a:pt x="8" y="33"/>
                    <a:pt x="6" y="36"/>
                  </a:cubicBezTo>
                  <a:cubicBezTo>
                    <a:pt x="4" y="39"/>
                    <a:pt x="3" y="40"/>
                    <a:pt x="0" y="44"/>
                  </a:cubicBezTo>
                  <a:cubicBezTo>
                    <a:pt x="1" y="47"/>
                    <a:pt x="1" y="49"/>
                    <a:pt x="2" y="53"/>
                  </a:cubicBezTo>
                  <a:cubicBezTo>
                    <a:pt x="5" y="54"/>
                    <a:pt x="7" y="55"/>
                    <a:pt x="9" y="57"/>
                  </a:cubicBezTo>
                  <a:cubicBezTo>
                    <a:pt x="10" y="59"/>
                    <a:pt x="10" y="61"/>
                    <a:pt x="11" y="63"/>
                  </a:cubicBezTo>
                  <a:cubicBezTo>
                    <a:pt x="14" y="65"/>
                    <a:pt x="16" y="66"/>
                    <a:pt x="19" y="69"/>
                  </a:cubicBezTo>
                  <a:cubicBezTo>
                    <a:pt x="20" y="78"/>
                    <a:pt x="21" y="82"/>
                    <a:pt x="23" y="91"/>
                  </a:cubicBezTo>
                  <a:cubicBezTo>
                    <a:pt x="23" y="91"/>
                    <a:pt x="23" y="91"/>
                    <a:pt x="24" y="91"/>
                  </a:cubicBezTo>
                  <a:cubicBezTo>
                    <a:pt x="26" y="89"/>
                    <a:pt x="26" y="88"/>
                    <a:pt x="28" y="87"/>
                  </a:cubicBezTo>
                  <a:cubicBezTo>
                    <a:pt x="29" y="84"/>
                    <a:pt x="29" y="83"/>
                    <a:pt x="29" y="80"/>
                  </a:cubicBezTo>
                  <a:cubicBezTo>
                    <a:pt x="29" y="77"/>
                    <a:pt x="29" y="75"/>
                    <a:pt x="28" y="71"/>
                  </a:cubicBezTo>
                  <a:cubicBezTo>
                    <a:pt x="29" y="71"/>
                    <a:pt x="29" y="71"/>
                    <a:pt x="29" y="71"/>
                  </a:cubicBezTo>
                  <a:cubicBezTo>
                    <a:pt x="31" y="71"/>
                    <a:pt x="31" y="71"/>
                    <a:pt x="33" y="71"/>
                  </a:cubicBezTo>
                  <a:cubicBezTo>
                    <a:pt x="35" y="70"/>
                    <a:pt x="36" y="69"/>
                    <a:pt x="38" y="67"/>
                  </a:cubicBezTo>
                  <a:cubicBezTo>
                    <a:pt x="40" y="65"/>
                    <a:pt x="41" y="64"/>
                    <a:pt x="43" y="62"/>
                  </a:cubicBezTo>
                  <a:cubicBezTo>
                    <a:pt x="43" y="59"/>
                    <a:pt x="44" y="57"/>
                    <a:pt x="44" y="53"/>
                  </a:cubicBezTo>
                  <a:cubicBezTo>
                    <a:pt x="42" y="52"/>
                    <a:pt x="40" y="51"/>
                    <a:pt x="39" y="50"/>
                  </a:cubicBezTo>
                  <a:cubicBezTo>
                    <a:pt x="38" y="49"/>
                    <a:pt x="38" y="45"/>
                    <a:pt x="38" y="45"/>
                  </a:cubicBezTo>
                  <a:cubicBezTo>
                    <a:pt x="38" y="45"/>
                    <a:pt x="35" y="41"/>
                    <a:pt x="35" y="44"/>
                  </a:cubicBezTo>
                  <a:cubicBezTo>
                    <a:pt x="35" y="46"/>
                    <a:pt x="32" y="47"/>
                    <a:pt x="32" y="47"/>
                  </a:cubicBezTo>
                  <a:cubicBezTo>
                    <a:pt x="32" y="47"/>
                    <a:pt x="31" y="44"/>
                    <a:pt x="29" y="43"/>
                  </a:cubicBezTo>
                  <a:cubicBezTo>
                    <a:pt x="28" y="43"/>
                    <a:pt x="28" y="39"/>
                    <a:pt x="29" y="39"/>
                  </a:cubicBezTo>
                  <a:cubicBezTo>
                    <a:pt x="30" y="38"/>
                    <a:pt x="36" y="33"/>
                    <a:pt x="36" y="33"/>
                  </a:cubicBezTo>
                  <a:cubicBezTo>
                    <a:pt x="36" y="33"/>
                    <a:pt x="40" y="31"/>
                    <a:pt x="40" y="29"/>
                  </a:cubicBezTo>
                  <a:cubicBezTo>
                    <a:pt x="40" y="26"/>
                    <a:pt x="41" y="23"/>
                    <a:pt x="37" y="21"/>
                  </a:cubicBezTo>
                  <a:cubicBezTo>
                    <a:pt x="34" y="20"/>
                    <a:pt x="32" y="21"/>
                    <a:pt x="32" y="17"/>
                  </a:cubicBezTo>
                  <a:cubicBezTo>
                    <a:pt x="33" y="12"/>
                    <a:pt x="35" y="12"/>
                    <a:pt x="35" y="11"/>
                  </a:cubicBezTo>
                  <a:cubicBezTo>
                    <a:pt x="35" y="10"/>
                    <a:pt x="39" y="7"/>
                    <a:pt x="39" y="6"/>
                  </a:cubicBezTo>
                  <a:cubicBezTo>
                    <a:pt x="39" y="5"/>
                    <a:pt x="42" y="2"/>
                    <a:pt x="39" y="3"/>
                  </a:cubicBezTo>
                  <a:cubicBezTo>
                    <a:pt x="35" y="3"/>
                    <a:pt x="36" y="5"/>
                    <a:pt x="34" y="6"/>
                  </a:cubicBezTo>
                  <a:cubicBezTo>
                    <a:pt x="32" y="7"/>
                    <a:pt x="31" y="9"/>
                    <a:pt x="30" y="7"/>
                  </a:cubicBezTo>
                  <a:cubicBezTo>
                    <a:pt x="29" y="5"/>
                    <a:pt x="28" y="2"/>
                    <a:pt x="28" y="2"/>
                  </a:cubicBezTo>
                  <a:cubicBezTo>
                    <a:pt x="28" y="2"/>
                    <a:pt x="28" y="0"/>
                    <a:pt x="24" y="0"/>
                  </a:cubicBezTo>
                  <a:cubicBezTo>
                    <a:pt x="20" y="0"/>
                    <a:pt x="21" y="1"/>
                    <a:pt x="17" y="2"/>
                  </a:cubicBezTo>
                  <a:cubicBezTo>
                    <a:pt x="14" y="3"/>
                    <a:pt x="13" y="4"/>
                    <a:pt x="11" y="4"/>
                  </a:cubicBezTo>
                  <a:cubicBezTo>
                    <a:pt x="11" y="6"/>
                    <a:pt x="11" y="7"/>
                    <a:pt x="11" y="8"/>
                  </a:cubicBezTo>
                  <a:cubicBezTo>
                    <a:pt x="11" y="8"/>
                    <a:pt x="11" y="8"/>
                    <a:pt x="11" y="8"/>
                  </a:cubicBezTo>
                  <a:cubicBezTo>
                    <a:pt x="9" y="9"/>
                    <a:pt x="8" y="10"/>
                    <a:pt x="7" y="11"/>
                  </a:cubicBezTo>
                  <a:cubicBezTo>
                    <a:pt x="8" y="12"/>
                    <a:pt x="9" y="12"/>
                    <a:pt x="10" y="14"/>
                  </a:cubicBezTo>
                  <a:close/>
                </a:path>
              </a:pathLst>
            </a:custGeom>
            <a:solidFill>
              <a:srgbClr val="EE95B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33" name="Freeform 128">
              <a:extLst>
                <a:ext uri="{FF2B5EF4-FFF2-40B4-BE49-F238E27FC236}">
                  <a16:creationId xmlns:a16="http://schemas.microsoft.com/office/drawing/2014/main" id="{D85F4489-E18B-40CD-8198-2BC29CC12276}"/>
                </a:ext>
              </a:extLst>
            </p:cNvPr>
            <p:cNvSpPr>
              <a:spLocks/>
            </p:cNvSpPr>
            <p:nvPr/>
          </p:nvSpPr>
          <p:spPr bwMode="auto">
            <a:xfrm>
              <a:off x="1428" y="2863"/>
              <a:ext cx="702" cy="673"/>
            </a:xfrm>
            <a:custGeom>
              <a:avLst/>
              <a:gdLst>
                <a:gd name="T0" fmla="*/ 181 w 182"/>
                <a:gd name="T1" fmla="*/ 147 h 174"/>
                <a:gd name="T2" fmla="*/ 181 w 182"/>
                <a:gd name="T3" fmla="*/ 147 h 174"/>
                <a:gd name="T4" fmla="*/ 180 w 182"/>
                <a:gd name="T5" fmla="*/ 53 h 174"/>
                <a:gd name="T6" fmla="*/ 177 w 182"/>
                <a:gd name="T7" fmla="*/ 39 h 174"/>
                <a:gd name="T8" fmla="*/ 179 w 182"/>
                <a:gd name="T9" fmla="*/ 31 h 174"/>
                <a:gd name="T10" fmla="*/ 178 w 182"/>
                <a:gd name="T11" fmla="*/ 22 h 174"/>
                <a:gd name="T12" fmla="*/ 182 w 182"/>
                <a:gd name="T13" fmla="*/ 15 h 174"/>
                <a:gd name="T14" fmla="*/ 180 w 182"/>
                <a:gd name="T15" fmla="*/ 14 h 174"/>
                <a:gd name="T16" fmla="*/ 172 w 182"/>
                <a:gd name="T17" fmla="*/ 15 h 174"/>
                <a:gd name="T18" fmla="*/ 166 w 182"/>
                <a:gd name="T19" fmla="*/ 12 h 174"/>
                <a:gd name="T20" fmla="*/ 158 w 182"/>
                <a:gd name="T21" fmla="*/ 11 h 174"/>
                <a:gd name="T22" fmla="*/ 157 w 182"/>
                <a:gd name="T23" fmla="*/ 6 h 174"/>
                <a:gd name="T24" fmla="*/ 150 w 182"/>
                <a:gd name="T25" fmla="*/ 4 h 174"/>
                <a:gd name="T26" fmla="*/ 141 w 182"/>
                <a:gd name="T27" fmla="*/ 2 h 174"/>
                <a:gd name="T28" fmla="*/ 134 w 182"/>
                <a:gd name="T29" fmla="*/ 5 h 174"/>
                <a:gd name="T30" fmla="*/ 126 w 182"/>
                <a:gd name="T31" fmla="*/ 10 h 174"/>
                <a:gd name="T32" fmla="*/ 120 w 182"/>
                <a:gd name="T33" fmla="*/ 16 h 174"/>
                <a:gd name="T34" fmla="*/ 123 w 182"/>
                <a:gd name="T35" fmla="*/ 25 h 174"/>
                <a:gd name="T36" fmla="*/ 119 w 182"/>
                <a:gd name="T37" fmla="*/ 34 h 174"/>
                <a:gd name="T38" fmla="*/ 109 w 182"/>
                <a:gd name="T39" fmla="*/ 35 h 174"/>
                <a:gd name="T40" fmla="*/ 97 w 182"/>
                <a:gd name="T41" fmla="*/ 29 h 174"/>
                <a:gd name="T42" fmla="*/ 86 w 182"/>
                <a:gd name="T43" fmla="*/ 25 h 174"/>
                <a:gd name="T44" fmla="*/ 75 w 182"/>
                <a:gd name="T45" fmla="*/ 23 h 174"/>
                <a:gd name="T46" fmla="*/ 67 w 182"/>
                <a:gd name="T47" fmla="*/ 14 h 174"/>
                <a:gd name="T48" fmla="*/ 62 w 182"/>
                <a:gd name="T49" fmla="*/ 9 h 174"/>
                <a:gd name="T50" fmla="*/ 52 w 182"/>
                <a:gd name="T51" fmla="*/ 4 h 174"/>
                <a:gd name="T52" fmla="*/ 43 w 182"/>
                <a:gd name="T53" fmla="*/ 3 h 174"/>
                <a:gd name="T54" fmla="*/ 32 w 182"/>
                <a:gd name="T55" fmla="*/ 3 h 174"/>
                <a:gd name="T56" fmla="*/ 24 w 182"/>
                <a:gd name="T57" fmla="*/ 0 h 174"/>
                <a:gd name="T58" fmla="*/ 23 w 182"/>
                <a:gd name="T59" fmla="*/ 9 h 174"/>
                <a:gd name="T60" fmla="*/ 18 w 182"/>
                <a:gd name="T61" fmla="*/ 15 h 174"/>
                <a:gd name="T62" fmla="*/ 12 w 182"/>
                <a:gd name="T63" fmla="*/ 19 h 174"/>
                <a:gd name="T64" fmla="*/ 11 w 182"/>
                <a:gd name="T65" fmla="*/ 19 h 174"/>
                <a:gd name="T66" fmla="*/ 9 w 182"/>
                <a:gd name="T67" fmla="*/ 19 h 174"/>
                <a:gd name="T68" fmla="*/ 10 w 182"/>
                <a:gd name="T69" fmla="*/ 26 h 174"/>
                <a:gd name="T70" fmla="*/ 9 w 182"/>
                <a:gd name="T71" fmla="*/ 34 h 174"/>
                <a:gd name="T72" fmla="*/ 3 w 182"/>
                <a:gd name="T73" fmla="*/ 39 h 174"/>
                <a:gd name="T74" fmla="*/ 2 w 182"/>
                <a:gd name="T75" fmla="*/ 39 h 174"/>
                <a:gd name="T76" fmla="*/ 0 w 182"/>
                <a:gd name="T77" fmla="*/ 39 h 174"/>
                <a:gd name="T78" fmla="*/ 4 w 182"/>
                <a:gd name="T79" fmla="*/ 47 h 174"/>
                <a:gd name="T80" fmla="*/ 5 w 182"/>
                <a:gd name="T81" fmla="*/ 56 h 174"/>
                <a:gd name="T82" fmla="*/ 7 w 182"/>
                <a:gd name="T83" fmla="*/ 68 h 174"/>
                <a:gd name="T84" fmla="*/ 3 w 182"/>
                <a:gd name="T85" fmla="*/ 75 h 174"/>
                <a:gd name="T86" fmla="*/ 7 w 182"/>
                <a:gd name="T87" fmla="*/ 86 h 174"/>
                <a:gd name="T88" fmla="*/ 1 w 182"/>
                <a:gd name="T89" fmla="*/ 91 h 174"/>
                <a:gd name="T90" fmla="*/ 8 w 182"/>
                <a:gd name="T91" fmla="*/ 104 h 174"/>
                <a:gd name="T92" fmla="*/ 10 w 182"/>
                <a:gd name="T93" fmla="*/ 108 h 174"/>
                <a:gd name="T94" fmla="*/ 13 w 182"/>
                <a:gd name="T95" fmla="*/ 112 h 174"/>
                <a:gd name="T96" fmla="*/ 17 w 182"/>
                <a:gd name="T97" fmla="*/ 111 h 174"/>
                <a:gd name="T98" fmla="*/ 24 w 182"/>
                <a:gd name="T99" fmla="*/ 114 h 174"/>
                <a:gd name="T100" fmla="*/ 30 w 182"/>
                <a:gd name="T101" fmla="*/ 122 h 174"/>
                <a:gd name="T102" fmla="*/ 48 w 182"/>
                <a:gd name="T103" fmla="*/ 130 h 174"/>
                <a:gd name="T104" fmla="*/ 57 w 182"/>
                <a:gd name="T105" fmla="*/ 135 h 174"/>
                <a:gd name="T106" fmla="*/ 65 w 182"/>
                <a:gd name="T107" fmla="*/ 131 h 174"/>
                <a:gd name="T108" fmla="*/ 65 w 182"/>
                <a:gd name="T109" fmla="*/ 131 h 174"/>
                <a:gd name="T110" fmla="*/ 65 w 182"/>
                <a:gd name="T111" fmla="*/ 130 h 174"/>
                <a:gd name="T112" fmla="*/ 77 w 182"/>
                <a:gd name="T113" fmla="*/ 124 h 174"/>
                <a:gd name="T114" fmla="*/ 171 w 182"/>
                <a:gd name="T115" fmla="*/ 174 h 174"/>
                <a:gd name="T116" fmla="*/ 170 w 182"/>
                <a:gd name="T117" fmla="*/ 169 h 174"/>
                <a:gd name="T118" fmla="*/ 182 w 182"/>
                <a:gd name="T119" fmla="*/ 168 h 174"/>
                <a:gd name="T120" fmla="*/ 181 w 182"/>
                <a:gd name="T121" fmla="*/ 147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82" h="174">
                  <a:moveTo>
                    <a:pt x="181" y="147"/>
                  </a:moveTo>
                  <a:cubicBezTo>
                    <a:pt x="181" y="147"/>
                    <a:pt x="181" y="147"/>
                    <a:pt x="181" y="147"/>
                  </a:cubicBezTo>
                  <a:cubicBezTo>
                    <a:pt x="181" y="110"/>
                    <a:pt x="181" y="91"/>
                    <a:pt x="180" y="53"/>
                  </a:cubicBezTo>
                  <a:cubicBezTo>
                    <a:pt x="179" y="47"/>
                    <a:pt x="178" y="45"/>
                    <a:pt x="177" y="39"/>
                  </a:cubicBezTo>
                  <a:cubicBezTo>
                    <a:pt x="178" y="36"/>
                    <a:pt x="178" y="34"/>
                    <a:pt x="179" y="31"/>
                  </a:cubicBezTo>
                  <a:cubicBezTo>
                    <a:pt x="179" y="28"/>
                    <a:pt x="178" y="26"/>
                    <a:pt x="178" y="22"/>
                  </a:cubicBezTo>
                  <a:cubicBezTo>
                    <a:pt x="179" y="19"/>
                    <a:pt x="180" y="18"/>
                    <a:pt x="182" y="15"/>
                  </a:cubicBezTo>
                  <a:cubicBezTo>
                    <a:pt x="181" y="14"/>
                    <a:pt x="180" y="14"/>
                    <a:pt x="180" y="14"/>
                  </a:cubicBezTo>
                  <a:cubicBezTo>
                    <a:pt x="177" y="14"/>
                    <a:pt x="175" y="15"/>
                    <a:pt x="172" y="15"/>
                  </a:cubicBezTo>
                  <a:cubicBezTo>
                    <a:pt x="169" y="14"/>
                    <a:pt x="168" y="13"/>
                    <a:pt x="166" y="12"/>
                  </a:cubicBezTo>
                  <a:cubicBezTo>
                    <a:pt x="163" y="12"/>
                    <a:pt x="158" y="12"/>
                    <a:pt x="158" y="11"/>
                  </a:cubicBezTo>
                  <a:cubicBezTo>
                    <a:pt x="158" y="10"/>
                    <a:pt x="157" y="6"/>
                    <a:pt x="157" y="6"/>
                  </a:cubicBezTo>
                  <a:cubicBezTo>
                    <a:pt x="157" y="6"/>
                    <a:pt x="154" y="5"/>
                    <a:pt x="150" y="4"/>
                  </a:cubicBezTo>
                  <a:cubicBezTo>
                    <a:pt x="146" y="2"/>
                    <a:pt x="145" y="0"/>
                    <a:pt x="141" y="2"/>
                  </a:cubicBezTo>
                  <a:cubicBezTo>
                    <a:pt x="137" y="4"/>
                    <a:pt x="138" y="5"/>
                    <a:pt x="134" y="5"/>
                  </a:cubicBezTo>
                  <a:cubicBezTo>
                    <a:pt x="129" y="5"/>
                    <a:pt x="129" y="5"/>
                    <a:pt x="126" y="10"/>
                  </a:cubicBezTo>
                  <a:cubicBezTo>
                    <a:pt x="122" y="14"/>
                    <a:pt x="119" y="13"/>
                    <a:pt x="120" y="16"/>
                  </a:cubicBezTo>
                  <a:cubicBezTo>
                    <a:pt x="121" y="20"/>
                    <a:pt x="123" y="21"/>
                    <a:pt x="123" y="25"/>
                  </a:cubicBezTo>
                  <a:cubicBezTo>
                    <a:pt x="122" y="29"/>
                    <a:pt x="123" y="32"/>
                    <a:pt x="119" y="34"/>
                  </a:cubicBezTo>
                  <a:cubicBezTo>
                    <a:pt x="115" y="36"/>
                    <a:pt x="113" y="36"/>
                    <a:pt x="109" y="35"/>
                  </a:cubicBezTo>
                  <a:cubicBezTo>
                    <a:pt x="105" y="34"/>
                    <a:pt x="103" y="30"/>
                    <a:pt x="97" y="29"/>
                  </a:cubicBezTo>
                  <a:cubicBezTo>
                    <a:pt x="92" y="27"/>
                    <a:pt x="94" y="27"/>
                    <a:pt x="86" y="25"/>
                  </a:cubicBezTo>
                  <a:cubicBezTo>
                    <a:pt x="78" y="24"/>
                    <a:pt x="79" y="26"/>
                    <a:pt x="75" y="23"/>
                  </a:cubicBezTo>
                  <a:cubicBezTo>
                    <a:pt x="71" y="20"/>
                    <a:pt x="67" y="15"/>
                    <a:pt x="67" y="14"/>
                  </a:cubicBezTo>
                  <a:cubicBezTo>
                    <a:pt x="66" y="13"/>
                    <a:pt x="69" y="10"/>
                    <a:pt x="62" y="9"/>
                  </a:cubicBezTo>
                  <a:cubicBezTo>
                    <a:pt x="54" y="7"/>
                    <a:pt x="57" y="4"/>
                    <a:pt x="52" y="4"/>
                  </a:cubicBezTo>
                  <a:cubicBezTo>
                    <a:pt x="47" y="4"/>
                    <a:pt x="47" y="2"/>
                    <a:pt x="43" y="3"/>
                  </a:cubicBezTo>
                  <a:cubicBezTo>
                    <a:pt x="40" y="4"/>
                    <a:pt x="36" y="5"/>
                    <a:pt x="32" y="3"/>
                  </a:cubicBezTo>
                  <a:cubicBezTo>
                    <a:pt x="28" y="2"/>
                    <a:pt x="27" y="1"/>
                    <a:pt x="24" y="0"/>
                  </a:cubicBezTo>
                  <a:cubicBezTo>
                    <a:pt x="24" y="4"/>
                    <a:pt x="24" y="6"/>
                    <a:pt x="23" y="9"/>
                  </a:cubicBezTo>
                  <a:cubicBezTo>
                    <a:pt x="21" y="12"/>
                    <a:pt x="20" y="13"/>
                    <a:pt x="18" y="15"/>
                  </a:cubicBezTo>
                  <a:cubicBezTo>
                    <a:pt x="15" y="17"/>
                    <a:pt x="14" y="18"/>
                    <a:pt x="12" y="19"/>
                  </a:cubicBezTo>
                  <a:cubicBezTo>
                    <a:pt x="12" y="19"/>
                    <a:pt x="11" y="19"/>
                    <a:pt x="11" y="19"/>
                  </a:cubicBezTo>
                  <a:cubicBezTo>
                    <a:pt x="10" y="19"/>
                    <a:pt x="10" y="19"/>
                    <a:pt x="9" y="19"/>
                  </a:cubicBezTo>
                  <a:cubicBezTo>
                    <a:pt x="9" y="22"/>
                    <a:pt x="9" y="24"/>
                    <a:pt x="10" y="26"/>
                  </a:cubicBezTo>
                  <a:cubicBezTo>
                    <a:pt x="9" y="29"/>
                    <a:pt x="9" y="31"/>
                    <a:pt x="9" y="34"/>
                  </a:cubicBezTo>
                  <a:cubicBezTo>
                    <a:pt x="6" y="36"/>
                    <a:pt x="5" y="37"/>
                    <a:pt x="3" y="39"/>
                  </a:cubicBezTo>
                  <a:cubicBezTo>
                    <a:pt x="3" y="39"/>
                    <a:pt x="2" y="39"/>
                    <a:pt x="2" y="39"/>
                  </a:cubicBezTo>
                  <a:cubicBezTo>
                    <a:pt x="1" y="39"/>
                    <a:pt x="1" y="39"/>
                    <a:pt x="0" y="39"/>
                  </a:cubicBezTo>
                  <a:cubicBezTo>
                    <a:pt x="2" y="42"/>
                    <a:pt x="3" y="44"/>
                    <a:pt x="4" y="47"/>
                  </a:cubicBezTo>
                  <a:cubicBezTo>
                    <a:pt x="5" y="50"/>
                    <a:pt x="5" y="52"/>
                    <a:pt x="5" y="56"/>
                  </a:cubicBezTo>
                  <a:cubicBezTo>
                    <a:pt x="6" y="61"/>
                    <a:pt x="6" y="63"/>
                    <a:pt x="7" y="68"/>
                  </a:cubicBezTo>
                  <a:cubicBezTo>
                    <a:pt x="5" y="71"/>
                    <a:pt x="4" y="73"/>
                    <a:pt x="3" y="75"/>
                  </a:cubicBezTo>
                  <a:cubicBezTo>
                    <a:pt x="5" y="80"/>
                    <a:pt x="5" y="82"/>
                    <a:pt x="7" y="86"/>
                  </a:cubicBezTo>
                  <a:cubicBezTo>
                    <a:pt x="5" y="88"/>
                    <a:pt x="4" y="89"/>
                    <a:pt x="1" y="91"/>
                  </a:cubicBezTo>
                  <a:cubicBezTo>
                    <a:pt x="3" y="93"/>
                    <a:pt x="7" y="102"/>
                    <a:pt x="8" y="104"/>
                  </a:cubicBezTo>
                  <a:cubicBezTo>
                    <a:pt x="7" y="104"/>
                    <a:pt x="9" y="106"/>
                    <a:pt x="10" y="108"/>
                  </a:cubicBezTo>
                  <a:cubicBezTo>
                    <a:pt x="11" y="110"/>
                    <a:pt x="12" y="111"/>
                    <a:pt x="13" y="112"/>
                  </a:cubicBezTo>
                  <a:cubicBezTo>
                    <a:pt x="14" y="111"/>
                    <a:pt x="15" y="111"/>
                    <a:pt x="17" y="111"/>
                  </a:cubicBezTo>
                  <a:cubicBezTo>
                    <a:pt x="20" y="112"/>
                    <a:pt x="21" y="113"/>
                    <a:pt x="24" y="114"/>
                  </a:cubicBezTo>
                  <a:cubicBezTo>
                    <a:pt x="26" y="117"/>
                    <a:pt x="28" y="119"/>
                    <a:pt x="30" y="122"/>
                  </a:cubicBezTo>
                  <a:cubicBezTo>
                    <a:pt x="37" y="125"/>
                    <a:pt x="41" y="127"/>
                    <a:pt x="48" y="130"/>
                  </a:cubicBezTo>
                  <a:cubicBezTo>
                    <a:pt x="52" y="132"/>
                    <a:pt x="53" y="133"/>
                    <a:pt x="57" y="135"/>
                  </a:cubicBezTo>
                  <a:cubicBezTo>
                    <a:pt x="60" y="133"/>
                    <a:pt x="62" y="132"/>
                    <a:pt x="65" y="131"/>
                  </a:cubicBezTo>
                  <a:cubicBezTo>
                    <a:pt x="65" y="131"/>
                    <a:pt x="65" y="131"/>
                    <a:pt x="65" y="131"/>
                  </a:cubicBezTo>
                  <a:cubicBezTo>
                    <a:pt x="65" y="130"/>
                    <a:pt x="65" y="130"/>
                    <a:pt x="65" y="130"/>
                  </a:cubicBezTo>
                  <a:cubicBezTo>
                    <a:pt x="70" y="128"/>
                    <a:pt x="72" y="127"/>
                    <a:pt x="77" y="124"/>
                  </a:cubicBezTo>
                  <a:cubicBezTo>
                    <a:pt x="115" y="144"/>
                    <a:pt x="133" y="154"/>
                    <a:pt x="171" y="174"/>
                  </a:cubicBezTo>
                  <a:cubicBezTo>
                    <a:pt x="170" y="172"/>
                    <a:pt x="170" y="171"/>
                    <a:pt x="170" y="169"/>
                  </a:cubicBezTo>
                  <a:cubicBezTo>
                    <a:pt x="175" y="168"/>
                    <a:pt x="177" y="168"/>
                    <a:pt x="182" y="168"/>
                  </a:cubicBezTo>
                  <a:cubicBezTo>
                    <a:pt x="182" y="159"/>
                    <a:pt x="182" y="155"/>
                    <a:pt x="181" y="147"/>
                  </a:cubicBezTo>
                  <a:close/>
                </a:path>
              </a:pathLst>
            </a:custGeom>
            <a:solidFill>
              <a:srgbClr val="F4BDC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40" name="Freeform 135">
              <a:extLst>
                <a:ext uri="{FF2B5EF4-FFF2-40B4-BE49-F238E27FC236}">
                  <a16:creationId xmlns:a16="http://schemas.microsoft.com/office/drawing/2014/main" id="{70660518-25D2-4D02-BA11-085484BD494E}"/>
                </a:ext>
              </a:extLst>
            </p:cNvPr>
            <p:cNvSpPr>
              <a:spLocks/>
            </p:cNvSpPr>
            <p:nvPr/>
          </p:nvSpPr>
          <p:spPr bwMode="auto">
            <a:xfrm>
              <a:off x="2424" y="2739"/>
              <a:ext cx="119" cy="58"/>
            </a:xfrm>
            <a:custGeom>
              <a:avLst/>
              <a:gdLst>
                <a:gd name="T0" fmla="*/ 8 w 31"/>
                <a:gd name="T1" fmla="*/ 7 h 15"/>
                <a:gd name="T2" fmla="*/ 4 w 31"/>
                <a:gd name="T3" fmla="*/ 9 h 15"/>
                <a:gd name="T4" fmla="*/ 2 w 31"/>
                <a:gd name="T5" fmla="*/ 9 h 15"/>
                <a:gd name="T6" fmla="*/ 1 w 31"/>
                <a:gd name="T7" fmla="*/ 11 h 15"/>
                <a:gd name="T8" fmla="*/ 3 w 31"/>
                <a:gd name="T9" fmla="*/ 13 h 15"/>
                <a:gd name="T10" fmla="*/ 9 w 31"/>
                <a:gd name="T11" fmla="*/ 15 h 15"/>
                <a:gd name="T12" fmla="*/ 16 w 31"/>
                <a:gd name="T13" fmla="*/ 13 h 15"/>
                <a:gd name="T14" fmla="*/ 17 w 31"/>
                <a:gd name="T15" fmla="*/ 12 h 15"/>
                <a:gd name="T16" fmla="*/ 19 w 31"/>
                <a:gd name="T17" fmla="*/ 11 h 15"/>
                <a:gd name="T18" fmla="*/ 22 w 31"/>
                <a:gd name="T19" fmla="*/ 11 h 15"/>
                <a:gd name="T20" fmla="*/ 21 w 31"/>
                <a:gd name="T21" fmla="*/ 8 h 15"/>
                <a:gd name="T22" fmla="*/ 22 w 31"/>
                <a:gd name="T23" fmla="*/ 6 h 15"/>
                <a:gd name="T24" fmla="*/ 23 w 31"/>
                <a:gd name="T25" fmla="*/ 5 h 15"/>
                <a:gd name="T26" fmla="*/ 27 w 31"/>
                <a:gd name="T27" fmla="*/ 2 h 15"/>
                <a:gd name="T28" fmla="*/ 21 w 31"/>
                <a:gd name="T29" fmla="*/ 4 h 15"/>
                <a:gd name="T30" fmla="*/ 16 w 31"/>
                <a:gd name="T31" fmla="*/ 5 h 15"/>
                <a:gd name="T32" fmla="*/ 10 w 31"/>
                <a:gd name="T33" fmla="*/ 5 h 15"/>
                <a:gd name="T34" fmla="*/ 9 w 31"/>
                <a:gd name="T35" fmla="*/ 6 h 15"/>
                <a:gd name="T36" fmla="*/ 8 w 31"/>
                <a:gd name="T37" fmla="*/ 7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1" h="15">
                  <a:moveTo>
                    <a:pt x="8" y="7"/>
                  </a:moveTo>
                  <a:cubicBezTo>
                    <a:pt x="6" y="7"/>
                    <a:pt x="5" y="8"/>
                    <a:pt x="4" y="9"/>
                  </a:cubicBezTo>
                  <a:cubicBezTo>
                    <a:pt x="3" y="10"/>
                    <a:pt x="3" y="10"/>
                    <a:pt x="2" y="9"/>
                  </a:cubicBezTo>
                  <a:cubicBezTo>
                    <a:pt x="0" y="8"/>
                    <a:pt x="1" y="11"/>
                    <a:pt x="1" y="11"/>
                  </a:cubicBezTo>
                  <a:cubicBezTo>
                    <a:pt x="1" y="11"/>
                    <a:pt x="1" y="11"/>
                    <a:pt x="3" y="13"/>
                  </a:cubicBezTo>
                  <a:cubicBezTo>
                    <a:pt x="4" y="15"/>
                    <a:pt x="7" y="15"/>
                    <a:pt x="9" y="15"/>
                  </a:cubicBezTo>
                  <a:cubicBezTo>
                    <a:pt x="11" y="15"/>
                    <a:pt x="15" y="13"/>
                    <a:pt x="16" y="13"/>
                  </a:cubicBezTo>
                  <a:cubicBezTo>
                    <a:pt x="17" y="12"/>
                    <a:pt x="17" y="12"/>
                    <a:pt x="17" y="12"/>
                  </a:cubicBezTo>
                  <a:cubicBezTo>
                    <a:pt x="18" y="11"/>
                    <a:pt x="19" y="11"/>
                    <a:pt x="19" y="11"/>
                  </a:cubicBezTo>
                  <a:cubicBezTo>
                    <a:pt x="20" y="11"/>
                    <a:pt x="21" y="11"/>
                    <a:pt x="22" y="11"/>
                  </a:cubicBezTo>
                  <a:cubicBezTo>
                    <a:pt x="23" y="11"/>
                    <a:pt x="21" y="9"/>
                    <a:pt x="21" y="8"/>
                  </a:cubicBezTo>
                  <a:cubicBezTo>
                    <a:pt x="20" y="7"/>
                    <a:pt x="21" y="6"/>
                    <a:pt x="22" y="6"/>
                  </a:cubicBezTo>
                  <a:cubicBezTo>
                    <a:pt x="23" y="6"/>
                    <a:pt x="22" y="5"/>
                    <a:pt x="23" y="5"/>
                  </a:cubicBezTo>
                  <a:cubicBezTo>
                    <a:pt x="23" y="4"/>
                    <a:pt x="24" y="5"/>
                    <a:pt x="27" y="2"/>
                  </a:cubicBezTo>
                  <a:cubicBezTo>
                    <a:pt x="31" y="0"/>
                    <a:pt x="23" y="3"/>
                    <a:pt x="21" y="4"/>
                  </a:cubicBezTo>
                  <a:cubicBezTo>
                    <a:pt x="19" y="5"/>
                    <a:pt x="17" y="6"/>
                    <a:pt x="16" y="5"/>
                  </a:cubicBezTo>
                  <a:cubicBezTo>
                    <a:pt x="14" y="5"/>
                    <a:pt x="11" y="6"/>
                    <a:pt x="10" y="5"/>
                  </a:cubicBezTo>
                  <a:cubicBezTo>
                    <a:pt x="9" y="5"/>
                    <a:pt x="9" y="6"/>
                    <a:pt x="9" y="6"/>
                  </a:cubicBezTo>
                  <a:cubicBezTo>
                    <a:pt x="9" y="7"/>
                    <a:pt x="9" y="7"/>
                    <a:pt x="8" y="7"/>
                  </a:cubicBezTo>
                  <a:close/>
                </a:path>
              </a:pathLst>
            </a:custGeom>
            <a:solidFill>
              <a:srgbClr val="A7B3B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41" name="Freeform 136">
              <a:extLst>
                <a:ext uri="{FF2B5EF4-FFF2-40B4-BE49-F238E27FC236}">
                  <a16:creationId xmlns:a16="http://schemas.microsoft.com/office/drawing/2014/main" id="{DA5C3759-30AD-408F-87B3-58ACD8BED2F4}"/>
                </a:ext>
              </a:extLst>
            </p:cNvPr>
            <p:cNvSpPr>
              <a:spLocks/>
            </p:cNvSpPr>
            <p:nvPr/>
          </p:nvSpPr>
          <p:spPr bwMode="auto">
            <a:xfrm>
              <a:off x="1621" y="2724"/>
              <a:ext cx="15" cy="12"/>
            </a:xfrm>
            <a:custGeom>
              <a:avLst/>
              <a:gdLst>
                <a:gd name="T0" fmla="*/ 0 w 4"/>
                <a:gd name="T1" fmla="*/ 1 h 3"/>
                <a:gd name="T2" fmla="*/ 4 w 4"/>
                <a:gd name="T3" fmla="*/ 0 h 3"/>
                <a:gd name="T4" fmla="*/ 3 w 4"/>
                <a:gd name="T5" fmla="*/ 2 h 3"/>
                <a:gd name="T6" fmla="*/ 0 w 4"/>
                <a:gd name="T7" fmla="*/ 2 h 3"/>
                <a:gd name="T8" fmla="*/ 0 w 4"/>
                <a:gd name="T9" fmla="*/ 1 h 3"/>
              </a:gdLst>
              <a:ahLst/>
              <a:cxnLst>
                <a:cxn ang="0">
                  <a:pos x="T0" y="T1"/>
                </a:cxn>
                <a:cxn ang="0">
                  <a:pos x="T2" y="T3"/>
                </a:cxn>
                <a:cxn ang="0">
                  <a:pos x="T4" y="T5"/>
                </a:cxn>
                <a:cxn ang="0">
                  <a:pos x="T6" y="T7"/>
                </a:cxn>
                <a:cxn ang="0">
                  <a:pos x="T8" y="T9"/>
                </a:cxn>
              </a:cxnLst>
              <a:rect l="0" t="0" r="r" b="b"/>
              <a:pathLst>
                <a:path w="4" h="3">
                  <a:moveTo>
                    <a:pt x="0" y="1"/>
                  </a:moveTo>
                  <a:cubicBezTo>
                    <a:pt x="2" y="0"/>
                    <a:pt x="4" y="0"/>
                    <a:pt x="4" y="0"/>
                  </a:cubicBezTo>
                  <a:cubicBezTo>
                    <a:pt x="4" y="0"/>
                    <a:pt x="4" y="2"/>
                    <a:pt x="3" y="2"/>
                  </a:cubicBezTo>
                  <a:cubicBezTo>
                    <a:pt x="2" y="3"/>
                    <a:pt x="0" y="2"/>
                    <a:pt x="0" y="2"/>
                  </a:cubicBezTo>
                  <a:lnTo>
                    <a:pt x="0" y="1"/>
                  </a:lnTo>
                  <a:close/>
                </a:path>
              </a:pathLst>
            </a:custGeom>
            <a:solidFill>
              <a:srgbClr val="A7B3B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42" name="Freeform 137">
              <a:extLst>
                <a:ext uri="{FF2B5EF4-FFF2-40B4-BE49-F238E27FC236}">
                  <a16:creationId xmlns:a16="http://schemas.microsoft.com/office/drawing/2014/main" id="{1668B302-1EEA-4009-BCB8-EDD62B545731}"/>
                </a:ext>
              </a:extLst>
            </p:cNvPr>
            <p:cNvSpPr>
              <a:spLocks/>
            </p:cNvSpPr>
            <p:nvPr/>
          </p:nvSpPr>
          <p:spPr bwMode="auto">
            <a:xfrm>
              <a:off x="2578" y="2925"/>
              <a:ext cx="15" cy="39"/>
            </a:xfrm>
            <a:custGeom>
              <a:avLst/>
              <a:gdLst>
                <a:gd name="T0" fmla="*/ 8 w 15"/>
                <a:gd name="T1" fmla="*/ 0 h 39"/>
                <a:gd name="T2" fmla="*/ 4 w 15"/>
                <a:gd name="T3" fmla="*/ 4 h 39"/>
                <a:gd name="T4" fmla="*/ 4 w 15"/>
                <a:gd name="T5" fmla="*/ 19 h 39"/>
                <a:gd name="T6" fmla="*/ 15 w 15"/>
                <a:gd name="T7" fmla="*/ 19 h 39"/>
                <a:gd name="T8" fmla="*/ 12 w 15"/>
                <a:gd name="T9" fmla="*/ 23 h 39"/>
                <a:gd name="T10" fmla="*/ 0 w 15"/>
                <a:gd name="T11" fmla="*/ 35 h 39"/>
                <a:gd name="T12" fmla="*/ 0 w 15"/>
                <a:gd name="T13" fmla="*/ 35 h 39"/>
                <a:gd name="T14" fmla="*/ 4 w 15"/>
                <a:gd name="T15" fmla="*/ 39 h 39"/>
                <a:gd name="T16" fmla="*/ 15 w 15"/>
                <a:gd name="T17" fmla="*/ 31 h 39"/>
                <a:gd name="T18" fmla="*/ 15 w 15"/>
                <a:gd name="T19" fmla="*/ 12 h 39"/>
                <a:gd name="T20" fmla="*/ 8 w 15"/>
                <a:gd name="T21" fmla="*/ 0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 h="39">
                  <a:moveTo>
                    <a:pt x="8" y="0"/>
                  </a:moveTo>
                  <a:lnTo>
                    <a:pt x="4" y="4"/>
                  </a:lnTo>
                  <a:lnTo>
                    <a:pt x="4" y="19"/>
                  </a:lnTo>
                  <a:lnTo>
                    <a:pt x="15" y="19"/>
                  </a:lnTo>
                  <a:lnTo>
                    <a:pt x="12" y="23"/>
                  </a:lnTo>
                  <a:lnTo>
                    <a:pt x="0" y="35"/>
                  </a:lnTo>
                  <a:lnTo>
                    <a:pt x="0" y="35"/>
                  </a:lnTo>
                  <a:lnTo>
                    <a:pt x="4" y="39"/>
                  </a:lnTo>
                  <a:lnTo>
                    <a:pt x="15" y="31"/>
                  </a:lnTo>
                  <a:lnTo>
                    <a:pt x="15" y="12"/>
                  </a:lnTo>
                  <a:lnTo>
                    <a:pt x="8" y="0"/>
                  </a:lnTo>
                  <a:close/>
                </a:path>
              </a:pathLst>
            </a:custGeom>
            <a:solidFill>
              <a:srgbClr val="F8D2D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43" name="Freeform 138">
              <a:extLst>
                <a:ext uri="{FF2B5EF4-FFF2-40B4-BE49-F238E27FC236}">
                  <a16:creationId xmlns:a16="http://schemas.microsoft.com/office/drawing/2014/main" id="{BBB578F8-8D04-4D0C-87A2-5F6CE40A5341}"/>
                </a:ext>
              </a:extLst>
            </p:cNvPr>
            <p:cNvSpPr>
              <a:spLocks/>
            </p:cNvSpPr>
            <p:nvPr/>
          </p:nvSpPr>
          <p:spPr bwMode="auto">
            <a:xfrm>
              <a:off x="2543" y="2871"/>
              <a:ext cx="50" cy="151"/>
            </a:xfrm>
            <a:custGeom>
              <a:avLst/>
              <a:gdLst>
                <a:gd name="T0" fmla="*/ 10 w 13"/>
                <a:gd name="T1" fmla="*/ 25 h 39"/>
                <a:gd name="T2" fmla="*/ 8 w 13"/>
                <a:gd name="T3" fmla="*/ 24 h 39"/>
                <a:gd name="T4" fmla="*/ 8 w 13"/>
                <a:gd name="T5" fmla="*/ 22 h 39"/>
                <a:gd name="T6" fmla="*/ 10 w 13"/>
                <a:gd name="T7" fmla="*/ 20 h 39"/>
                <a:gd name="T8" fmla="*/ 9 w 13"/>
                <a:gd name="T9" fmla="*/ 20 h 39"/>
                <a:gd name="T10" fmla="*/ 8 w 13"/>
                <a:gd name="T11" fmla="*/ 14 h 39"/>
                <a:gd name="T12" fmla="*/ 11 w 13"/>
                <a:gd name="T13" fmla="*/ 12 h 39"/>
                <a:gd name="T14" fmla="*/ 12 w 13"/>
                <a:gd name="T15" fmla="*/ 14 h 39"/>
                <a:gd name="T16" fmla="*/ 13 w 13"/>
                <a:gd name="T17" fmla="*/ 15 h 39"/>
                <a:gd name="T18" fmla="*/ 12 w 13"/>
                <a:gd name="T19" fmla="*/ 9 h 39"/>
                <a:gd name="T20" fmla="*/ 13 w 13"/>
                <a:gd name="T21" fmla="*/ 4 h 39"/>
                <a:gd name="T22" fmla="*/ 12 w 13"/>
                <a:gd name="T23" fmla="*/ 0 h 39"/>
                <a:gd name="T24" fmla="*/ 12 w 13"/>
                <a:gd name="T25" fmla="*/ 0 h 39"/>
                <a:gd name="T26" fmla="*/ 10 w 13"/>
                <a:gd name="T27" fmla="*/ 1 h 39"/>
                <a:gd name="T28" fmla="*/ 8 w 13"/>
                <a:gd name="T29" fmla="*/ 1 h 39"/>
                <a:gd name="T30" fmla="*/ 2 w 13"/>
                <a:gd name="T31" fmla="*/ 17 h 39"/>
                <a:gd name="T32" fmla="*/ 4 w 13"/>
                <a:gd name="T33" fmla="*/ 20 h 39"/>
                <a:gd name="T34" fmla="*/ 2 w 13"/>
                <a:gd name="T35" fmla="*/ 22 h 39"/>
                <a:gd name="T36" fmla="*/ 1 w 13"/>
                <a:gd name="T37" fmla="*/ 24 h 39"/>
                <a:gd name="T38" fmla="*/ 0 w 13"/>
                <a:gd name="T39" fmla="*/ 24 h 39"/>
                <a:gd name="T40" fmla="*/ 3 w 13"/>
                <a:gd name="T41" fmla="*/ 28 h 39"/>
                <a:gd name="T42" fmla="*/ 4 w 13"/>
                <a:gd name="T43" fmla="*/ 34 h 39"/>
                <a:gd name="T44" fmla="*/ 7 w 13"/>
                <a:gd name="T45" fmla="*/ 37 h 39"/>
                <a:gd name="T46" fmla="*/ 7 w 13"/>
                <a:gd name="T47" fmla="*/ 37 h 39"/>
                <a:gd name="T48" fmla="*/ 8 w 13"/>
                <a:gd name="T49" fmla="*/ 38 h 39"/>
                <a:gd name="T50" fmla="*/ 8 w 13"/>
                <a:gd name="T51" fmla="*/ 38 h 39"/>
                <a:gd name="T52" fmla="*/ 8 w 13"/>
                <a:gd name="T53" fmla="*/ 38 h 39"/>
                <a:gd name="T54" fmla="*/ 8 w 13"/>
                <a:gd name="T55" fmla="*/ 39 h 39"/>
                <a:gd name="T56" fmla="*/ 9 w 13"/>
                <a:gd name="T57" fmla="*/ 37 h 39"/>
                <a:gd name="T58" fmla="*/ 10 w 13"/>
                <a:gd name="T59" fmla="*/ 30 h 39"/>
                <a:gd name="T60" fmla="*/ 13 w 13"/>
                <a:gd name="T61" fmla="*/ 25 h 39"/>
                <a:gd name="T62" fmla="*/ 13 w 13"/>
                <a:gd name="T63" fmla="*/ 24 h 39"/>
                <a:gd name="T64" fmla="*/ 10 w 13"/>
                <a:gd name="T65" fmla="*/ 25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3" h="39">
                  <a:moveTo>
                    <a:pt x="10" y="25"/>
                  </a:moveTo>
                  <a:cubicBezTo>
                    <a:pt x="8" y="24"/>
                    <a:pt x="8" y="24"/>
                    <a:pt x="8" y="24"/>
                  </a:cubicBezTo>
                  <a:cubicBezTo>
                    <a:pt x="8" y="22"/>
                    <a:pt x="8" y="22"/>
                    <a:pt x="8" y="22"/>
                  </a:cubicBezTo>
                  <a:cubicBezTo>
                    <a:pt x="10" y="20"/>
                    <a:pt x="10" y="20"/>
                    <a:pt x="10" y="20"/>
                  </a:cubicBezTo>
                  <a:cubicBezTo>
                    <a:pt x="9" y="20"/>
                    <a:pt x="9" y="20"/>
                    <a:pt x="9" y="20"/>
                  </a:cubicBezTo>
                  <a:cubicBezTo>
                    <a:pt x="8" y="14"/>
                    <a:pt x="8" y="14"/>
                    <a:pt x="8" y="14"/>
                  </a:cubicBezTo>
                  <a:cubicBezTo>
                    <a:pt x="11" y="12"/>
                    <a:pt x="11" y="12"/>
                    <a:pt x="11" y="12"/>
                  </a:cubicBezTo>
                  <a:cubicBezTo>
                    <a:pt x="12" y="14"/>
                    <a:pt x="12" y="14"/>
                    <a:pt x="12" y="14"/>
                  </a:cubicBezTo>
                  <a:cubicBezTo>
                    <a:pt x="13" y="15"/>
                    <a:pt x="13" y="15"/>
                    <a:pt x="13" y="15"/>
                  </a:cubicBezTo>
                  <a:cubicBezTo>
                    <a:pt x="12" y="13"/>
                    <a:pt x="12" y="12"/>
                    <a:pt x="12" y="9"/>
                  </a:cubicBezTo>
                  <a:cubicBezTo>
                    <a:pt x="12" y="8"/>
                    <a:pt x="13" y="5"/>
                    <a:pt x="13" y="4"/>
                  </a:cubicBezTo>
                  <a:cubicBezTo>
                    <a:pt x="13" y="2"/>
                    <a:pt x="12" y="1"/>
                    <a:pt x="12" y="0"/>
                  </a:cubicBezTo>
                  <a:cubicBezTo>
                    <a:pt x="12" y="0"/>
                    <a:pt x="12" y="0"/>
                    <a:pt x="12" y="0"/>
                  </a:cubicBezTo>
                  <a:cubicBezTo>
                    <a:pt x="11" y="0"/>
                    <a:pt x="11" y="0"/>
                    <a:pt x="10" y="1"/>
                  </a:cubicBezTo>
                  <a:cubicBezTo>
                    <a:pt x="9" y="1"/>
                    <a:pt x="8" y="1"/>
                    <a:pt x="8" y="1"/>
                  </a:cubicBezTo>
                  <a:cubicBezTo>
                    <a:pt x="6" y="8"/>
                    <a:pt x="4" y="14"/>
                    <a:pt x="2" y="17"/>
                  </a:cubicBezTo>
                  <a:cubicBezTo>
                    <a:pt x="4" y="20"/>
                    <a:pt x="4" y="20"/>
                    <a:pt x="4" y="20"/>
                  </a:cubicBezTo>
                  <a:cubicBezTo>
                    <a:pt x="2" y="22"/>
                    <a:pt x="2" y="22"/>
                    <a:pt x="2" y="22"/>
                  </a:cubicBezTo>
                  <a:cubicBezTo>
                    <a:pt x="1" y="24"/>
                    <a:pt x="1" y="24"/>
                    <a:pt x="1" y="24"/>
                  </a:cubicBezTo>
                  <a:cubicBezTo>
                    <a:pt x="0" y="24"/>
                    <a:pt x="0" y="24"/>
                    <a:pt x="0" y="24"/>
                  </a:cubicBezTo>
                  <a:cubicBezTo>
                    <a:pt x="1" y="26"/>
                    <a:pt x="2" y="26"/>
                    <a:pt x="3" y="28"/>
                  </a:cubicBezTo>
                  <a:cubicBezTo>
                    <a:pt x="4" y="30"/>
                    <a:pt x="4" y="31"/>
                    <a:pt x="4" y="34"/>
                  </a:cubicBezTo>
                  <a:cubicBezTo>
                    <a:pt x="5" y="34"/>
                    <a:pt x="7" y="36"/>
                    <a:pt x="7" y="37"/>
                  </a:cubicBezTo>
                  <a:cubicBezTo>
                    <a:pt x="7" y="37"/>
                    <a:pt x="7" y="37"/>
                    <a:pt x="7" y="37"/>
                  </a:cubicBezTo>
                  <a:cubicBezTo>
                    <a:pt x="7" y="38"/>
                    <a:pt x="8" y="38"/>
                    <a:pt x="8" y="38"/>
                  </a:cubicBezTo>
                  <a:cubicBezTo>
                    <a:pt x="8" y="38"/>
                    <a:pt x="8" y="38"/>
                    <a:pt x="8" y="38"/>
                  </a:cubicBezTo>
                  <a:cubicBezTo>
                    <a:pt x="8" y="38"/>
                    <a:pt x="8" y="38"/>
                    <a:pt x="8" y="38"/>
                  </a:cubicBezTo>
                  <a:cubicBezTo>
                    <a:pt x="8" y="38"/>
                    <a:pt x="8" y="38"/>
                    <a:pt x="8" y="39"/>
                  </a:cubicBezTo>
                  <a:cubicBezTo>
                    <a:pt x="8" y="38"/>
                    <a:pt x="9" y="38"/>
                    <a:pt x="9" y="37"/>
                  </a:cubicBezTo>
                  <a:cubicBezTo>
                    <a:pt x="9" y="34"/>
                    <a:pt x="9" y="33"/>
                    <a:pt x="10" y="30"/>
                  </a:cubicBezTo>
                  <a:cubicBezTo>
                    <a:pt x="11" y="28"/>
                    <a:pt x="13" y="25"/>
                    <a:pt x="13" y="25"/>
                  </a:cubicBezTo>
                  <a:cubicBezTo>
                    <a:pt x="13" y="24"/>
                    <a:pt x="13" y="24"/>
                    <a:pt x="13" y="24"/>
                  </a:cubicBezTo>
                  <a:lnTo>
                    <a:pt x="10" y="25"/>
                  </a:lnTo>
                  <a:close/>
                </a:path>
              </a:pathLst>
            </a:custGeom>
            <a:solidFill>
              <a:srgbClr val="EE95B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44" name="Freeform 139">
              <a:extLst>
                <a:ext uri="{FF2B5EF4-FFF2-40B4-BE49-F238E27FC236}">
                  <a16:creationId xmlns:a16="http://schemas.microsoft.com/office/drawing/2014/main" id="{1922AD04-F3CB-49DA-BDB6-B3D49E372F6E}"/>
                </a:ext>
              </a:extLst>
            </p:cNvPr>
            <p:cNvSpPr>
              <a:spLocks/>
            </p:cNvSpPr>
            <p:nvPr/>
          </p:nvSpPr>
          <p:spPr bwMode="auto">
            <a:xfrm>
              <a:off x="2536" y="2940"/>
              <a:ext cx="19" cy="20"/>
            </a:xfrm>
            <a:custGeom>
              <a:avLst/>
              <a:gdLst>
                <a:gd name="T0" fmla="*/ 3 w 5"/>
                <a:gd name="T1" fmla="*/ 4 h 5"/>
                <a:gd name="T2" fmla="*/ 5 w 5"/>
                <a:gd name="T3" fmla="*/ 2 h 5"/>
                <a:gd name="T4" fmla="*/ 4 w 5"/>
                <a:gd name="T5" fmla="*/ 0 h 5"/>
                <a:gd name="T6" fmla="*/ 3 w 5"/>
                <a:gd name="T7" fmla="*/ 1 h 5"/>
                <a:gd name="T8" fmla="*/ 0 w 5"/>
                <a:gd name="T9" fmla="*/ 3 h 5"/>
                <a:gd name="T10" fmla="*/ 1 w 5"/>
                <a:gd name="T11" fmla="*/ 5 h 5"/>
                <a:gd name="T12" fmla="*/ 2 w 5"/>
                <a:gd name="T13" fmla="*/ 5 h 5"/>
                <a:gd name="T14" fmla="*/ 3 w 5"/>
                <a:gd name="T15" fmla="*/ 5 h 5"/>
                <a:gd name="T16" fmla="*/ 3 w 5"/>
                <a:gd name="T17" fmla="*/ 4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 h="5">
                  <a:moveTo>
                    <a:pt x="3" y="4"/>
                  </a:moveTo>
                  <a:cubicBezTo>
                    <a:pt x="5" y="2"/>
                    <a:pt x="5" y="2"/>
                    <a:pt x="5" y="2"/>
                  </a:cubicBezTo>
                  <a:cubicBezTo>
                    <a:pt x="4" y="0"/>
                    <a:pt x="4" y="0"/>
                    <a:pt x="4" y="0"/>
                  </a:cubicBezTo>
                  <a:cubicBezTo>
                    <a:pt x="4" y="0"/>
                    <a:pt x="3" y="1"/>
                    <a:pt x="3" y="1"/>
                  </a:cubicBezTo>
                  <a:cubicBezTo>
                    <a:pt x="2" y="2"/>
                    <a:pt x="1" y="3"/>
                    <a:pt x="0" y="3"/>
                  </a:cubicBezTo>
                  <a:cubicBezTo>
                    <a:pt x="1" y="4"/>
                    <a:pt x="1" y="4"/>
                    <a:pt x="1" y="5"/>
                  </a:cubicBezTo>
                  <a:cubicBezTo>
                    <a:pt x="1" y="5"/>
                    <a:pt x="1" y="5"/>
                    <a:pt x="2" y="5"/>
                  </a:cubicBezTo>
                  <a:cubicBezTo>
                    <a:pt x="3" y="5"/>
                    <a:pt x="3" y="5"/>
                    <a:pt x="3" y="5"/>
                  </a:cubicBezTo>
                  <a:lnTo>
                    <a:pt x="3" y="4"/>
                  </a:lnTo>
                  <a:close/>
                </a:path>
              </a:pathLst>
            </a:custGeom>
            <a:solidFill>
              <a:srgbClr val="F8D2D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55" name="Freeform 150">
              <a:extLst>
                <a:ext uri="{FF2B5EF4-FFF2-40B4-BE49-F238E27FC236}">
                  <a16:creationId xmlns:a16="http://schemas.microsoft.com/office/drawing/2014/main" id="{D3FD91E5-3452-4F09-8CC8-0B7DA90F8337}"/>
                </a:ext>
              </a:extLst>
            </p:cNvPr>
            <p:cNvSpPr>
              <a:spLocks/>
            </p:cNvSpPr>
            <p:nvPr/>
          </p:nvSpPr>
          <p:spPr bwMode="auto">
            <a:xfrm>
              <a:off x="-1197" y="4892"/>
              <a:ext cx="16" cy="20"/>
            </a:xfrm>
            <a:custGeom>
              <a:avLst/>
              <a:gdLst>
                <a:gd name="T0" fmla="*/ 2 w 4"/>
                <a:gd name="T1" fmla="*/ 4 h 5"/>
                <a:gd name="T2" fmla="*/ 4 w 4"/>
                <a:gd name="T3" fmla="*/ 2 h 5"/>
                <a:gd name="T4" fmla="*/ 3 w 4"/>
                <a:gd name="T5" fmla="*/ 0 h 5"/>
                <a:gd name="T6" fmla="*/ 2 w 4"/>
                <a:gd name="T7" fmla="*/ 1 h 5"/>
                <a:gd name="T8" fmla="*/ 0 w 4"/>
                <a:gd name="T9" fmla="*/ 3 h 5"/>
                <a:gd name="T10" fmla="*/ 1 w 4"/>
                <a:gd name="T11" fmla="*/ 5 h 5"/>
                <a:gd name="T12" fmla="*/ 1 w 4"/>
                <a:gd name="T13" fmla="*/ 5 h 5"/>
                <a:gd name="T14" fmla="*/ 2 w 4"/>
                <a:gd name="T15" fmla="*/ 5 h 5"/>
                <a:gd name="T16" fmla="*/ 2 w 4"/>
                <a:gd name="T17" fmla="*/ 4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 h="5">
                  <a:moveTo>
                    <a:pt x="2" y="4"/>
                  </a:moveTo>
                  <a:cubicBezTo>
                    <a:pt x="4" y="2"/>
                    <a:pt x="4" y="2"/>
                    <a:pt x="4" y="2"/>
                  </a:cubicBezTo>
                  <a:cubicBezTo>
                    <a:pt x="3" y="0"/>
                    <a:pt x="3" y="0"/>
                    <a:pt x="3" y="0"/>
                  </a:cubicBezTo>
                  <a:cubicBezTo>
                    <a:pt x="3" y="0"/>
                    <a:pt x="3" y="1"/>
                    <a:pt x="2" y="1"/>
                  </a:cubicBezTo>
                  <a:cubicBezTo>
                    <a:pt x="2" y="2"/>
                    <a:pt x="1" y="3"/>
                    <a:pt x="0" y="3"/>
                  </a:cubicBezTo>
                  <a:cubicBezTo>
                    <a:pt x="0" y="4"/>
                    <a:pt x="0" y="4"/>
                    <a:pt x="1" y="5"/>
                  </a:cubicBezTo>
                  <a:cubicBezTo>
                    <a:pt x="1" y="5"/>
                    <a:pt x="1" y="5"/>
                    <a:pt x="1" y="5"/>
                  </a:cubicBezTo>
                  <a:cubicBezTo>
                    <a:pt x="2" y="5"/>
                    <a:pt x="2" y="5"/>
                    <a:pt x="2" y="5"/>
                  </a:cubicBezTo>
                  <a:lnTo>
                    <a:pt x="2" y="4"/>
                  </a:lnTo>
                  <a:close/>
                </a:path>
              </a:pathLst>
            </a:custGeom>
            <a:solidFill>
              <a:srgbClr val="F8D2D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grpSp>
      <p:grpSp>
        <p:nvGrpSpPr>
          <p:cNvPr id="597" name="Group 596">
            <a:extLst>
              <a:ext uri="{FF2B5EF4-FFF2-40B4-BE49-F238E27FC236}">
                <a16:creationId xmlns:a16="http://schemas.microsoft.com/office/drawing/2014/main" id="{C801F71D-82F0-4E3C-AB42-35315C14ACBA}"/>
              </a:ext>
            </a:extLst>
          </p:cNvPr>
          <p:cNvGrpSpPr/>
          <p:nvPr/>
        </p:nvGrpSpPr>
        <p:grpSpPr>
          <a:xfrm>
            <a:off x="2338320" y="2799220"/>
            <a:ext cx="855895" cy="855895"/>
            <a:chOff x="2027611" y="2923430"/>
            <a:chExt cx="855895" cy="855895"/>
          </a:xfrm>
        </p:grpSpPr>
        <p:grpSp>
          <p:nvGrpSpPr>
            <p:cNvPr id="141" name="Group 140">
              <a:extLst>
                <a:ext uri="{FF2B5EF4-FFF2-40B4-BE49-F238E27FC236}">
                  <a16:creationId xmlns:a16="http://schemas.microsoft.com/office/drawing/2014/main" id="{89D4CE85-6E85-4797-BC05-9A57B0E364BE}"/>
                </a:ext>
              </a:extLst>
            </p:cNvPr>
            <p:cNvGrpSpPr/>
            <p:nvPr/>
          </p:nvGrpSpPr>
          <p:grpSpPr>
            <a:xfrm>
              <a:off x="2027611" y="2923430"/>
              <a:ext cx="855895" cy="855895"/>
              <a:chOff x="1798318" y="2386102"/>
              <a:chExt cx="733892" cy="733892"/>
            </a:xfrm>
          </p:grpSpPr>
          <p:pic>
            <p:nvPicPr>
              <p:cNvPr id="143" name="Graphic 142">
                <a:extLst>
                  <a:ext uri="{FF2B5EF4-FFF2-40B4-BE49-F238E27FC236}">
                    <a16:creationId xmlns:a16="http://schemas.microsoft.com/office/drawing/2014/main" id="{3F8C118C-BBC8-4999-8032-713193207870}"/>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 xmlns:asvg="http://schemas.microsoft.com/office/drawing/2016/SVG/main" r:embed="rId4"/>
                  </a:ext>
                </a:extLst>
              </a:blip>
              <a:stretch>
                <a:fillRect/>
              </a:stretch>
            </p:blipFill>
            <p:spPr>
              <a:xfrm>
                <a:off x="1798318" y="2386102"/>
                <a:ext cx="733892" cy="733892"/>
              </a:xfrm>
              <a:prstGeom prst="rect">
                <a:avLst/>
              </a:prstGeom>
            </p:spPr>
          </p:pic>
          <p:sp>
            <p:nvSpPr>
              <p:cNvPr id="144" name="Oval 143">
                <a:extLst>
                  <a:ext uri="{FF2B5EF4-FFF2-40B4-BE49-F238E27FC236}">
                    <a16:creationId xmlns:a16="http://schemas.microsoft.com/office/drawing/2014/main" id="{A5BF052A-B559-44AB-ADB5-5899EE57AC09}"/>
                  </a:ext>
                </a:extLst>
              </p:cNvPr>
              <p:cNvSpPr/>
              <p:nvPr/>
            </p:nvSpPr>
            <p:spPr>
              <a:xfrm>
                <a:off x="1942831" y="2445654"/>
                <a:ext cx="444866" cy="44486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pic>
          <p:nvPicPr>
            <p:cNvPr id="257" name="Picture 256">
              <a:extLst>
                <a:ext uri="{FF2B5EF4-FFF2-40B4-BE49-F238E27FC236}">
                  <a16:creationId xmlns:a16="http://schemas.microsoft.com/office/drawing/2014/main" id="{81FE38E2-7143-4EAC-9A42-F241191C83CD}"/>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215961" y="3013447"/>
              <a:ext cx="506216" cy="409707"/>
            </a:xfrm>
            <a:prstGeom prst="rect">
              <a:avLst/>
            </a:prstGeom>
          </p:spPr>
        </p:pic>
      </p:grpSp>
      <p:pic>
        <p:nvPicPr>
          <p:cNvPr id="123" name="Picture 122">
            <a:extLst>
              <a:ext uri="{FF2B5EF4-FFF2-40B4-BE49-F238E27FC236}">
                <a16:creationId xmlns:a16="http://schemas.microsoft.com/office/drawing/2014/main" id="{5A11F4A8-2FC7-480E-B740-839B33D8DD85}"/>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51520" y="4234036"/>
            <a:ext cx="1143521" cy="925512"/>
          </a:xfrm>
          <a:prstGeom prst="rect">
            <a:avLst/>
          </a:prstGeom>
        </p:spPr>
      </p:pic>
    </p:spTree>
    <p:extLst>
      <p:ext uri="{BB962C8B-B14F-4D97-AF65-F5344CB8AC3E}">
        <p14:creationId xmlns:p14="http://schemas.microsoft.com/office/powerpoint/2010/main" val="22168604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596"/>
                                        </p:tgtEl>
                                        <p:attrNameLst>
                                          <p:attrName>style.visibility</p:attrName>
                                        </p:attrNameLst>
                                      </p:cBhvr>
                                      <p:to>
                                        <p:strVal val="visible"/>
                                      </p:to>
                                    </p:set>
                                    <p:animEffect transition="in" filter="fade">
                                      <p:cBhvr>
                                        <p:cTn id="7" dur="1000"/>
                                        <p:tgtEl>
                                          <p:spTgt spid="596"/>
                                        </p:tgtEl>
                                      </p:cBhvr>
                                    </p:animEffect>
                                    <p:anim calcmode="lin" valueType="num">
                                      <p:cBhvr>
                                        <p:cTn id="8" dur="1000" fill="hold"/>
                                        <p:tgtEl>
                                          <p:spTgt spid="596"/>
                                        </p:tgtEl>
                                        <p:attrNameLst>
                                          <p:attrName>ppt_x</p:attrName>
                                        </p:attrNameLst>
                                      </p:cBhvr>
                                      <p:tavLst>
                                        <p:tav tm="0">
                                          <p:val>
                                            <p:strVal val="#ppt_x"/>
                                          </p:val>
                                        </p:tav>
                                        <p:tav tm="100000">
                                          <p:val>
                                            <p:strVal val="#ppt_x"/>
                                          </p:val>
                                        </p:tav>
                                      </p:tavLst>
                                    </p:anim>
                                    <p:anim calcmode="lin" valueType="num">
                                      <p:cBhvr>
                                        <p:cTn id="9" dur="1000" fill="hold"/>
                                        <p:tgtEl>
                                          <p:spTgt spid="596"/>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10" presetClass="entr" presetSubtype="0" fill="hold" nodeType="afterEffect">
                                  <p:stCondLst>
                                    <p:cond delay="0"/>
                                  </p:stCondLst>
                                  <p:childTnLst>
                                    <p:set>
                                      <p:cBhvr>
                                        <p:cTn id="12" dur="1" fill="hold">
                                          <p:stCondLst>
                                            <p:cond delay="0"/>
                                          </p:stCondLst>
                                        </p:cTn>
                                        <p:tgtEl>
                                          <p:spTgt spid="597"/>
                                        </p:tgtEl>
                                        <p:attrNameLst>
                                          <p:attrName>style.visibility</p:attrName>
                                        </p:attrNameLst>
                                      </p:cBhvr>
                                      <p:to>
                                        <p:strVal val="visible"/>
                                      </p:to>
                                    </p:set>
                                    <p:animEffect transition="in" filter="fade">
                                      <p:cBhvr>
                                        <p:cTn id="13" dur="500"/>
                                        <p:tgtEl>
                                          <p:spTgt spid="59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Схема 5"/>
          <p:cNvGraphicFramePr/>
          <p:nvPr>
            <p:extLst>
              <p:ext uri="{D42A27DB-BD31-4B8C-83A1-F6EECF244321}">
                <p14:modId xmlns:p14="http://schemas.microsoft.com/office/powerpoint/2010/main" val="4051513881"/>
              </p:ext>
            </p:extLst>
          </p:nvPr>
        </p:nvGraphicFramePr>
        <p:xfrm>
          <a:off x="611560" y="950405"/>
          <a:ext cx="8165885" cy="351938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4" name="Right Triangle 17">
            <a:extLst>
              <a:ext uri="{FF2B5EF4-FFF2-40B4-BE49-F238E27FC236}">
                <a16:creationId xmlns:a16="http://schemas.microsoft.com/office/drawing/2014/main" id="{6ADCC979-BA1C-4251-B6F5-CE5AA2B72FD0}"/>
              </a:ext>
            </a:extLst>
          </p:cNvPr>
          <p:cNvSpPr/>
          <p:nvPr/>
        </p:nvSpPr>
        <p:spPr>
          <a:xfrm rot="10230417" flipH="1">
            <a:off x="7914147" y="352261"/>
            <a:ext cx="598856" cy="848157"/>
          </a:xfrm>
          <a:custGeom>
            <a:avLst/>
            <a:gdLst/>
            <a:ahLst/>
            <a:cxnLst/>
            <a:rect l="l" t="t" r="r" b="b"/>
            <a:pathLst>
              <a:path w="2387678" h="3240000">
                <a:moveTo>
                  <a:pt x="1645041" y="17032"/>
                </a:moveTo>
                <a:lnTo>
                  <a:pt x="2376264" y="17032"/>
                </a:lnTo>
                <a:lnTo>
                  <a:pt x="2376264" y="17033"/>
                </a:lnTo>
                <a:lnTo>
                  <a:pt x="1645042" y="17033"/>
                </a:lnTo>
                <a:close/>
                <a:moveTo>
                  <a:pt x="0" y="17032"/>
                </a:moveTo>
                <a:lnTo>
                  <a:pt x="1379678" y="17032"/>
                </a:lnTo>
                <a:lnTo>
                  <a:pt x="1379678" y="996125"/>
                </a:lnTo>
                <a:lnTo>
                  <a:pt x="2376264" y="996125"/>
                </a:lnTo>
                <a:lnTo>
                  <a:pt x="2376264" y="3240000"/>
                </a:lnTo>
                <a:lnTo>
                  <a:pt x="0" y="3240000"/>
                </a:lnTo>
                <a:close/>
                <a:moveTo>
                  <a:pt x="1498869" y="0"/>
                </a:moveTo>
                <a:lnTo>
                  <a:pt x="2387678" y="888809"/>
                </a:lnTo>
                <a:lnTo>
                  <a:pt x="1498869" y="888809"/>
                </a:ln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solidFill>
                <a:schemeClr val="bg1"/>
              </a:solidFill>
            </a:endParaRPr>
          </a:p>
        </p:txBody>
      </p:sp>
      <p:grpSp>
        <p:nvGrpSpPr>
          <p:cNvPr id="4" name="Group 3"/>
          <p:cNvGrpSpPr/>
          <p:nvPr/>
        </p:nvGrpSpPr>
        <p:grpSpPr>
          <a:xfrm>
            <a:off x="611560" y="4083918"/>
            <a:ext cx="498658" cy="712369"/>
            <a:chOff x="1" y="2669128"/>
            <a:chExt cx="498658" cy="712369"/>
          </a:xfrm>
          <a:solidFill>
            <a:schemeClr val="accent1">
              <a:lumMod val="20000"/>
              <a:lumOff val="80000"/>
            </a:schemeClr>
          </a:solidFill>
        </p:grpSpPr>
        <p:sp>
          <p:nvSpPr>
            <p:cNvPr id="5" name="Chevron 4"/>
            <p:cNvSpPr/>
            <p:nvPr/>
          </p:nvSpPr>
          <p:spPr>
            <a:xfrm rot="5400000">
              <a:off x="-106855" y="2775984"/>
              <a:ext cx="712369" cy="498658"/>
            </a:xfrm>
            <a:prstGeom prst="chevron">
              <a:avLst/>
            </a:prstGeom>
            <a:grpFill/>
            <a:ln>
              <a:solidFill>
                <a:schemeClr val="accent1">
                  <a:lumMod val="20000"/>
                  <a:lumOff val="80000"/>
                </a:schemeClr>
              </a:solidFill>
            </a:ln>
          </p:spPr>
          <p:style>
            <a:lnRef idx="2">
              <a:schemeClr val="accent6">
                <a:hueOff val="0"/>
                <a:satOff val="0"/>
                <a:lumOff val="0"/>
                <a:alphaOff val="0"/>
              </a:schemeClr>
            </a:lnRef>
            <a:fillRef idx="1">
              <a:schemeClr val="accent6">
                <a:hueOff val="0"/>
                <a:satOff val="0"/>
                <a:lumOff val="0"/>
                <a:alphaOff val="0"/>
              </a:schemeClr>
            </a:fillRef>
            <a:effectRef idx="0">
              <a:schemeClr val="accent6">
                <a:hueOff val="0"/>
                <a:satOff val="0"/>
                <a:lumOff val="0"/>
                <a:alphaOff val="0"/>
              </a:schemeClr>
            </a:effectRef>
            <a:fontRef idx="minor">
              <a:schemeClr val="lt1"/>
            </a:fontRef>
          </p:style>
        </p:sp>
        <p:sp>
          <p:nvSpPr>
            <p:cNvPr id="6" name="Chevron 4"/>
            <p:cNvSpPr txBox="1"/>
            <p:nvPr/>
          </p:nvSpPr>
          <p:spPr>
            <a:xfrm>
              <a:off x="1" y="2918457"/>
              <a:ext cx="498658" cy="213711"/>
            </a:xfrm>
            <a:prstGeom prst="rect">
              <a:avLst/>
            </a:prstGeom>
            <a:grpFill/>
            <a:ln>
              <a:solidFill>
                <a:schemeClr val="accent1">
                  <a:lumMod val="20000"/>
                  <a:lumOff val="80000"/>
                </a:schemeClr>
              </a:solidFill>
            </a:ln>
          </p:spPr>
          <p:style>
            <a:lnRef idx="0">
              <a:scrgbClr r="0" g="0" b="0"/>
            </a:lnRef>
            <a:fillRef idx="0">
              <a:scrgbClr r="0" g="0" b="0"/>
            </a:fillRef>
            <a:effectRef idx="0">
              <a:scrgbClr r="0" g="0" b="0"/>
            </a:effectRef>
            <a:fontRef idx="minor">
              <a:schemeClr val="lt1"/>
            </a:fontRef>
          </p:style>
          <p:txBody>
            <a:bodyPr spcFirstLastPara="0" vert="horz" wrap="square" lIns="8255" tIns="8255" rIns="8255" bIns="8255" numCol="1" spcCol="1270" anchor="ctr" anchorCtr="0">
              <a:noAutofit/>
            </a:bodyPr>
            <a:lstStyle/>
            <a:p>
              <a:pPr lvl="0" algn="ctr" defTabSz="577850">
                <a:lnSpc>
                  <a:spcPct val="90000"/>
                </a:lnSpc>
                <a:spcBef>
                  <a:spcPct val="0"/>
                </a:spcBef>
                <a:spcAft>
                  <a:spcPct val="35000"/>
                </a:spcAft>
              </a:pPr>
              <a:endParaRPr lang="uk-UA" sz="1300" kern="1200" dirty="0"/>
            </a:p>
          </p:txBody>
        </p:sp>
      </p:grpSp>
      <p:sp>
        <p:nvSpPr>
          <p:cNvPr id="10" name="Title 1">
            <a:extLst>
              <a:ext uri="{FF2B5EF4-FFF2-40B4-BE49-F238E27FC236}">
                <a16:creationId xmlns:a16="http://schemas.microsoft.com/office/drawing/2014/main" id="{87158FB7-1B47-41FE-A578-44E6004E4F49}"/>
              </a:ext>
            </a:extLst>
          </p:cNvPr>
          <p:cNvSpPr>
            <a:spLocks noGrp="1"/>
          </p:cNvSpPr>
          <p:nvPr>
            <p:ph type="title"/>
          </p:nvPr>
        </p:nvSpPr>
        <p:spPr>
          <a:xfrm>
            <a:off x="611559" y="219432"/>
            <a:ext cx="8494504" cy="539152"/>
          </a:xfrm>
        </p:spPr>
        <p:txBody>
          <a:bodyPr>
            <a:normAutofit/>
          </a:bodyPr>
          <a:lstStyle/>
          <a:p>
            <a:pPr>
              <a:buClr>
                <a:srgbClr val="0092BB"/>
              </a:buClr>
              <a:defRPr/>
            </a:pPr>
            <a:r>
              <a:rPr lang="en-GB" b="0" dirty="0" smtClean="0">
                <a:solidFill>
                  <a:schemeClr val="bg2"/>
                </a:solidFill>
                <a:latin typeface="MontrealTS-Bold" panose="02000503020000020003" pitchFamily="50" charset="0"/>
                <a:cs typeface="Tahoma" pitchFamily="34" charset="0"/>
              </a:rPr>
              <a:t>What are we Discussing  </a:t>
            </a:r>
            <a:endParaRPr lang="en-GB" b="0" dirty="0">
              <a:solidFill>
                <a:schemeClr val="bg2"/>
              </a:solidFill>
              <a:latin typeface="MontrealTS-Bold" panose="02000503020000020003" pitchFamily="50" charset="0"/>
              <a:cs typeface="Tahoma" pitchFamily="34" charset="0"/>
            </a:endParaRPr>
          </a:p>
        </p:txBody>
      </p:sp>
      <p:sp>
        <p:nvSpPr>
          <p:cNvPr id="11" name="Rectangle 10">
            <a:extLst>
              <a:ext uri="{FF2B5EF4-FFF2-40B4-BE49-F238E27FC236}">
                <a16:creationId xmlns:a16="http://schemas.microsoft.com/office/drawing/2014/main" id="{888AEAEF-39EE-4103-8809-820B05F59F56}"/>
              </a:ext>
            </a:extLst>
          </p:cNvPr>
          <p:cNvSpPr/>
          <p:nvPr/>
        </p:nvSpPr>
        <p:spPr>
          <a:xfrm>
            <a:off x="493807" y="488790"/>
            <a:ext cx="6530699" cy="369332"/>
          </a:xfrm>
          <a:prstGeom prst="rect">
            <a:avLst/>
          </a:prstGeom>
        </p:spPr>
        <p:txBody>
          <a:bodyPr wrap="square">
            <a:spAutoFit/>
          </a:bodyPr>
          <a:lstStyle/>
          <a:p>
            <a:r>
              <a:rPr lang="en-GB" dirty="0" smtClean="0">
                <a:solidFill>
                  <a:schemeClr val="bg2"/>
                </a:solidFill>
                <a:latin typeface="MontrealTS-Medium" panose="02000603020000020003" pitchFamily="50" charset="0"/>
                <a:cs typeface="Tahoma" pitchFamily="34" charset="0"/>
              </a:rPr>
              <a:t>What is the urgency?</a:t>
            </a:r>
            <a:endParaRPr lang="en-GB" dirty="0">
              <a:solidFill>
                <a:schemeClr val="bg2"/>
              </a:solidFill>
              <a:latin typeface="MontrealTS-Medium" panose="02000603020000020003" pitchFamily="50" charset="0"/>
              <a:cs typeface="Arial" panose="020B0604020202020204" pitchFamily="34" charset="0"/>
            </a:endParaRPr>
          </a:p>
        </p:txBody>
      </p:sp>
      <p:sp>
        <p:nvSpPr>
          <p:cNvPr id="13" name="Right Triangle 17">
            <a:extLst>
              <a:ext uri="{FF2B5EF4-FFF2-40B4-BE49-F238E27FC236}">
                <a16:creationId xmlns:a16="http://schemas.microsoft.com/office/drawing/2014/main" id="{6ADCC979-BA1C-4251-B6F5-CE5AA2B72FD0}"/>
              </a:ext>
            </a:extLst>
          </p:cNvPr>
          <p:cNvSpPr/>
          <p:nvPr/>
        </p:nvSpPr>
        <p:spPr>
          <a:xfrm rot="538449">
            <a:off x="8297403" y="546142"/>
            <a:ext cx="598856" cy="848157"/>
          </a:xfrm>
          <a:custGeom>
            <a:avLst/>
            <a:gdLst/>
            <a:ahLst/>
            <a:cxnLst/>
            <a:rect l="l" t="t" r="r" b="b"/>
            <a:pathLst>
              <a:path w="2387678" h="3240000">
                <a:moveTo>
                  <a:pt x="1645041" y="17032"/>
                </a:moveTo>
                <a:lnTo>
                  <a:pt x="2376264" y="17032"/>
                </a:lnTo>
                <a:lnTo>
                  <a:pt x="2376264" y="17033"/>
                </a:lnTo>
                <a:lnTo>
                  <a:pt x="1645042" y="17033"/>
                </a:lnTo>
                <a:close/>
                <a:moveTo>
                  <a:pt x="0" y="17032"/>
                </a:moveTo>
                <a:lnTo>
                  <a:pt x="1379678" y="17032"/>
                </a:lnTo>
                <a:lnTo>
                  <a:pt x="1379678" y="996125"/>
                </a:lnTo>
                <a:lnTo>
                  <a:pt x="2376264" y="996125"/>
                </a:lnTo>
                <a:lnTo>
                  <a:pt x="2376264" y="3240000"/>
                </a:lnTo>
                <a:lnTo>
                  <a:pt x="0" y="3240000"/>
                </a:lnTo>
                <a:close/>
                <a:moveTo>
                  <a:pt x="1498869" y="0"/>
                </a:moveTo>
                <a:lnTo>
                  <a:pt x="2387678" y="888809"/>
                </a:lnTo>
                <a:lnTo>
                  <a:pt x="1498869" y="888809"/>
                </a:lnTo>
                <a:close/>
              </a:path>
            </a:pathLst>
          </a:custGeom>
          <a:solidFill>
            <a:schemeClr val="bg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solidFill>
                <a:schemeClr val="bg1"/>
              </a:solidFill>
            </a:endParaRPr>
          </a:p>
        </p:txBody>
      </p:sp>
      <p:sp>
        <p:nvSpPr>
          <p:cNvPr id="15" name="Block Arc 14">
            <a:extLst>
              <a:ext uri="{FF2B5EF4-FFF2-40B4-BE49-F238E27FC236}">
                <a16:creationId xmlns:a16="http://schemas.microsoft.com/office/drawing/2014/main" id="{F84CC100-88A8-4E3E-8091-D49E44C308ED}"/>
              </a:ext>
            </a:extLst>
          </p:cNvPr>
          <p:cNvSpPr/>
          <p:nvPr/>
        </p:nvSpPr>
        <p:spPr>
          <a:xfrm rot="16200000">
            <a:off x="6660419" y="4334161"/>
            <a:ext cx="567400" cy="567774"/>
          </a:xfrm>
          <a:custGeom>
            <a:avLst/>
            <a:gdLst/>
            <a:ahLst/>
            <a:cxnLst/>
            <a:rect l="l" t="t" r="r" b="b"/>
            <a:pathLst>
              <a:path w="3185463" h="3187558">
                <a:moveTo>
                  <a:pt x="764000" y="2343999"/>
                </a:moveTo>
                <a:cubicBezTo>
                  <a:pt x="566798" y="2256389"/>
                  <a:pt x="385374" y="2134753"/>
                  <a:pt x="230072" y="1981662"/>
                </a:cubicBezTo>
                <a:cubicBezTo>
                  <a:pt x="297001" y="2223876"/>
                  <a:pt x="428049" y="2439341"/>
                  <a:pt x="603989" y="2608945"/>
                </a:cubicBezTo>
                <a:cubicBezTo>
                  <a:pt x="667739" y="2525681"/>
                  <a:pt x="720588" y="2436567"/>
                  <a:pt x="764000" y="2343999"/>
                </a:cubicBezTo>
                <a:close/>
                <a:moveTo>
                  <a:pt x="783530" y="862903"/>
                </a:moveTo>
                <a:cubicBezTo>
                  <a:pt x="737619" y="760936"/>
                  <a:pt x="681240" y="662513"/>
                  <a:pt x="611676" y="571152"/>
                </a:cubicBezTo>
                <a:cubicBezTo>
                  <a:pt x="419218" y="754019"/>
                  <a:pt x="279227" y="991173"/>
                  <a:pt x="215545" y="1258034"/>
                </a:cubicBezTo>
                <a:cubicBezTo>
                  <a:pt x="378729" y="1090139"/>
                  <a:pt x="571934" y="956907"/>
                  <a:pt x="783530" y="862903"/>
                </a:cubicBezTo>
                <a:close/>
                <a:moveTo>
                  <a:pt x="935657" y="1673146"/>
                </a:moveTo>
                <a:lnTo>
                  <a:pt x="227023" y="1673146"/>
                </a:lnTo>
                <a:cubicBezTo>
                  <a:pt x="393068" y="1882941"/>
                  <a:pt x="605618" y="2045968"/>
                  <a:pt x="844267" y="2153109"/>
                </a:cubicBezTo>
                <a:cubicBezTo>
                  <a:pt x="897907" y="1997390"/>
                  <a:pt x="928862" y="1835739"/>
                  <a:pt x="935657" y="1673146"/>
                </a:cubicBezTo>
                <a:close/>
                <a:moveTo>
                  <a:pt x="935928" y="1493146"/>
                </a:moveTo>
                <a:cubicBezTo>
                  <a:pt x="928922" y="1345638"/>
                  <a:pt x="902278" y="1198995"/>
                  <a:pt x="856775" y="1056956"/>
                </a:cubicBezTo>
                <a:cubicBezTo>
                  <a:pt x="636768" y="1156959"/>
                  <a:pt x="439487" y="1304654"/>
                  <a:pt x="281464" y="1493146"/>
                </a:cubicBezTo>
                <a:close/>
                <a:moveTo>
                  <a:pt x="1469785" y="2515107"/>
                </a:moveTo>
                <a:cubicBezTo>
                  <a:pt x="1283000" y="2508124"/>
                  <a:pt x="1100523" y="2472287"/>
                  <a:pt x="927628" y="2411229"/>
                </a:cubicBezTo>
                <a:cubicBezTo>
                  <a:pt x="876831" y="2520843"/>
                  <a:pt x="814172" y="2626182"/>
                  <a:pt x="738220" y="2724387"/>
                </a:cubicBezTo>
                <a:cubicBezTo>
                  <a:pt x="944637" y="2881665"/>
                  <a:pt x="1196120" y="2982471"/>
                  <a:pt x="1469785" y="3005418"/>
                </a:cubicBezTo>
                <a:close/>
                <a:moveTo>
                  <a:pt x="1469785" y="1673146"/>
                </a:moveTo>
                <a:lnTo>
                  <a:pt x="1112275" y="1673146"/>
                </a:lnTo>
                <a:cubicBezTo>
                  <a:pt x="1105327" y="1858153"/>
                  <a:pt x="1070032" y="2042144"/>
                  <a:pt x="1008001" y="2219039"/>
                </a:cubicBezTo>
                <a:cubicBezTo>
                  <a:pt x="1155519" y="2270408"/>
                  <a:pt x="1310845" y="2300826"/>
                  <a:pt x="1469785" y="2307834"/>
                </a:cubicBezTo>
                <a:close/>
                <a:moveTo>
                  <a:pt x="1469785" y="898989"/>
                </a:moveTo>
                <a:cubicBezTo>
                  <a:pt x="1315103" y="907762"/>
                  <a:pt x="1164166" y="938783"/>
                  <a:pt x="1020939" y="990066"/>
                </a:cubicBezTo>
                <a:cubicBezTo>
                  <a:pt x="1074574" y="1153655"/>
                  <a:pt x="1105461" y="1322925"/>
                  <a:pt x="1112368" y="1493146"/>
                </a:cubicBezTo>
                <a:lnTo>
                  <a:pt x="1469785" y="1493146"/>
                </a:lnTo>
                <a:close/>
                <a:moveTo>
                  <a:pt x="1469785" y="182141"/>
                </a:moveTo>
                <a:cubicBezTo>
                  <a:pt x="1199839" y="204777"/>
                  <a:pt x="951477" y="303168"/>
                  <a:pt x="746615" y="456764"/>
                </a:cubicBezTo>
                <a:cubicBezTo>
                  <a:pt x="828296" y="562801"/>
                  <a:pt x="894225" y="677310"/>
                  <a:pt x="947434" y="796072"/>
                </a:cubicBezTo>
                <a:cubicBezTo>
                  <a:pt x="1113886" y="736067"/>
                  <a:pt x="1289644" y="700323"/>
                  <a:pt x="1469785" y="691530"/>
                </a:cubicBezTo>
                <a:close/>
                <a:moveTo>
                  <a:pt x="2150063" y="992171"/>
                </a:moveTo>
                <a:cubicBezTo>
                  <a:pt x="1990712" y="935501"/>
                  <a:pt x="1822242" y="902595"/>
                  <a:pt x="1649785" y="897224"/>
                </a:cubicBezTo>
                <a:lnTo>
                  <a:pt x="1649785" y="1493146"/>
                </a:lnTo>
                <a:lnTo>
                  <a:pt x="2063712" y="1493146"/>
                </a:lnTo>
                <a:cubicBezTo>
                  <a:pt x="2069089" y="1323887"/>
                  <a:pt x="2098366" y="1155330"/>
                  <a:pt x="2150063" y="992171"/>
                </a:cubicBezTo>
                <a:close/>
                <a:moveTo>
                  <a:pt x="2168848" y="2199110"/>
                </a:moveTo>
                <a:cubicBezTo>
                  <a:pt x="2108555" y="2028681"/>
                  <a:pt x="2073581" y="1851532"/>
                  <a:pt x="2065295" y="1673146"/>
                </a:cubicBezTo>
                <a:lnTo>
                  <a:pt x="1649785" y="1673146"/>
                </a:lnTo>
                <a:lnTo>
                  <a:pt x="1649785" y="2307299"/>
                </a:lnTo>
                <a:cubicBezTo>
                  <a:pt x="1829404" y="2299517"/>
                  <a:pt x="2004315" y="2261965"/>
                  <a:pt x="2168848" y="2199110"/>
                </a:cubicBezTo>
                <a:close/>
                <a:moveTo>
                  <a:pt x="2422394" y="446879"/>
                </a:moveTo>
                <a:cubicBezTo>
                  <a:pt x="2204309" y="287209"/>
                  <a:pt x="1938140" y="189883"/>
                  <a:pt x="1649785" y="178919"/>
                </a:cubicBezTo>
                <a:lnTo>
                  <a:pt x="1649785" y="689876"/>
                </a:lnTo>
                <a:cubicBezTo>
                  <a:pt x="1846998" y="695154"/>
                  <a:pt x="2039668" y="732502"/>
                  <a:pt x="2221721" y="797410"/>
                </a:cubicBezTo>
                <a:cubicBezTo>
                  <a:pt x="2275056" y="675360"/>
                  <a:pt x="2341760" y="557662"/>
                  <a:pt x="2422394" y="446879"/>
                </a:cubicBezTo>
                <a:close/>
                <a:moveTo>
                  <a:pt x="2447278" y="2722123"/>
                </a:moveTo>
                <a:cubicBezTo>
                  <a:pt x="2366121" y="2618714"/>
                  <a:pt x="2299534" y="2507403"/>
                  <a:pt x="2246145" y="2391362"/>
                </a:cubicBezTo>
                <a:cubicBezTo>
                  <a:pt x="2057375" y="2464119"/>
                  <a:pt x="1856285" y="2506958"/>
                  <a:pt x="1649785" y="2514779"/>
                </a:cubicBezTo>
                <a:lnTo>
                  <a:pt x="1649785" y="3008639"/>
                </a:lnTo>
                <a:cubicBezTo>
                  <a:pt x="1949198" y="2997255"/>
                  <a:pt x="2224691" y="2892757"/>
                  <a:pt x="2447278" y="2722123"/>
                </a:cubicBezTo>
                <a:close/>
                <a:moveTo>
                  <a:pt x="2878934" y="1493146"/>
                </a:moveTo>
                <a:cubicBezTo>
                  <a:pt x="2723190" y="1307255"/>
                  <a:pt x="2529440" y="1161128"/>
                  <a:pt x="2313862" y="1060620"/>
                </a:cubicBezTo>
                <a:cubicBezTo>
                  <a:pt x="2270535" y="1201714"/>
                  <a:pt x="2245604" y="1347104"/>
                  <a:pt x="2240109" y="1493146"/>
                </a:cubicBezTo>
                <a:close/>
                <a:moveTo>
                  <a:pt x="2890636" y="1673146"/>
                </a:moveTo>
                <a:lnTo>
                  <a:pt x="2241814" y="1673146"/>
                </a:lnTo>
                <a:cubicBezTo>
                  <a:pt x="2249736" y="1827102"/>
                  <a:pt x="2279520" y="1979973"/>
                  <a:pt x="2329964" y="2127513"/>
                </a:cubicBezTo>
                <a:cubicBezTo>
                  <a:pt x="2545677" y="2019923"/>
                  <a:pt x="2738160" y="1866413"/>
                  <a:pt x="2890636" y="1673146"/>
                </a:cubicBezTo>
                <a:close/>
                <a:moveTo>
                  <a:pt x="2973035" y="1284386"/>
                </a:moveTo>
                <a:cubicBezTo>
                  <a:pt x="2912066" y="1001840"/>
                  <a:pt x="2765308" y="751379"/>
                  <a:pt x="2561381" y="561108"/>
                </a:cubicBezTo>
                <a:cubicBezTo>
                  <a:pt x="2489321" y="656437"/>
                  <a:pt x="2431363" y="759225"/>
                  <a:pt x="2384553" y="865647"/>
                </a:cubicBezTo>
                <a:cubicBezTo>
                  <a:pt x="2604520" y="964977"/>
                  <a:pt x="2804622" y="1106677"/>
                  <a:pt x="2973035" y="1284386"/>
                </a:cubicBezTo>
                <a:close/>
                <a:moveTo>
                  <a:pt x="2974277" y="1897328"/>
                </a:moveTo>
                <a:cubicBezTo>
                  <a:pt x="2812488" y="2073933"/>
                  <a:pt x="2619878" y="2216690"/>
                  <a:pt x="2407486" y="2319665"/>
                </a:cubicBezTo>
                <a:cubicBezTo>
                  <a:pt x="2454169" y="2420503"/>
                  <a:pt x="2511856" y="2517376"/>
                  <a:pt x="2582047" y="2607468"/>
                </a:cubicBezTo>
                <a:cubicBezTo>
                  <a:pt x="2776399" y="2417974"/>
                  <a:pt x="2916061" y="2172750"/>
                  <a:pt x="2974277" y="1897328"/>
                </a:cubicBezTo>
                <a:close/>
                <a:moveTo>
                  <a:pt x="3185463" y="1593779"/>
                </a:moveTo>
                <a:cubicBezTo>
                  <a:pt x="3185463" y="2473999"/>
                  <a:pt x="2471904" y="3187558"/>
                  <a:pt x="1591684" y="3187558"/>
                </a:cubicBezTo>
                <a:cubicBezTo>
                  <a:pt x="738111" y="3187558"/>
                  <a:pt x="41261" y="2516549"/>
                  <a:pt x="1913" y="1673146"/>
                </a:cubicBezTo>
                <a:lnTo>
                  <a:pt x="0" y="1673146"/>
                </a:lnTo>
                <a:lnTo>
                  <a:pt x="0" y="1493146"/>
                </a:lnTo>
                <a:lnTo>
                  <a:pt x="2750" y="1493146"/>
                </a:lnTo>
                <a:cubicBezTo>
                  <a:pt x="50490" y="700174"/>
                  <a:pt x="679654" y="64473"/>
                  <a:pt x="1469785" y="6156"/>
                </a:cubicBezTo>
                <a:lnTo>
                  <a:pt x="1469785" y="0"/>
                </a:lnTo>
                <a:lnTo>
                  <a:pt x="1591684" y="0"/>
                </a:lnTo>
                <a:lnTo>
                  <a:pt x="1649785" y="0"/>
                </a:lnTo>
                <a:lnTo>
                  <a:pt x="1649785" y="2934"/>
                </a:lnTo>
                <a:cubicBezTo>
                  <a:pt x="2503127" y="31654"/>
                  <a:pt x="3185463" y="733032"/>
                  <a:pt x="3185463" y="1593779"/>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solidFill>
                <a:schemeClr val="tx1"/>
              </a:solidFill>
            </a:endParaRPr>
          </a:p>
        </p:txBody>
      </p:sp>
    </p:spTree>
    <p:extLst>
      <p:ext uri="{BB962C8B-B14F-4D97-AF65-F5344CB8AC3E}">
        <p14:creationId xmlns:p14="http://schemas.microsoft.com/office/powerpoint/2010/main" val="38811043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07504" y="51470"/>
            <a:ext cx="7920880" cy="4355038"/>
          </a:xfrm>
          <a:prstGeom prst="rect">
            <a:avLst/>
          </a:prstGeom>
        </p:spPr>
        <p:txBody>
          <a:bodyPr wrap="square">
            <a:spAutoFit/>
          </a:bodyPr>
          <a:lstStyle/>
          <a:p>
            <a:pPr marL="228600">
              <a:lnSpc>
                <a:spcPct val="90000"/>
              </a:lnSpc>
              <a:spcBef>
                <a:spcPct val="0"/>
              </a:spcBef>
              <a:spcAft>
                <a:spcPts val="600"/>
              </a:spcAft>
              <a:buClr>
                <a:srgbClr val="0092BB"/>
              </a:buClr>
              <a:defRPr/>
            </a:pPr>
            <a:r>
              <a:rPr lang="en-GB" sz="2000" cap="all" dirty="0">
                <a:solidFill>
                  <a:schemeClr val="bg2"/>
                </a:solidFill>
                <a:latin typeface="MontrealTS-Bold" panose="02000503020000020003" pitchFamily="50" charset="0"/>
                <a:ea typeface="+mj-ea"/>
                <a:cs typeface="Tahoma" pitchFamily="34" charset="0"/>
              </a:rPr>
              <a:t>What is Vocational Excellence? (The  EC view)</a:t>
            </a:r>
          </a:p>
          <a:p>
            <a:r>
              <a:rPr lang="en-GB" sz="1600" b="1" dirty="0">
                <a:latin typeface="MontrealTS-Light" panose="02000603020000020003" pitchFamily="50" charset="0"/>
              </a:rPr>
              <a:t>VET Excellence ensures high quality skills and competences that lead to quality employment and career-long opportunities, which meet the needs of an innovative, inclusive and sustainable economy</a:t>
            </a:r>
          </a:p>
          <a:p>
            <a:endParaRPr lang="en-GB" sz="1600" b="1" dirty="0" smtClean="0">
              <a:latin typeface="MontrealTS-Light" panose="02000603020000020003" pitchFamily="50" charset="0"/>
            </a:endParaRPr>
          </a:p>
          <a:p>
            <a:r>
              <a:rPr lang="en-GB" sz="1600" b="1" dirty="0" smtClean="0">
                <a:latin typeface="MontrealTS-Light" panose="02000603020000020003" pitchFamily="50" charset="0"/>
              </a:rPr>
              <a:t>The </a:t>
            </a:r>
            <a:r>
              <a:rPr lang="en-GB" sz="1600" b="1" dirty="0">
                <a:latin typeface="MontrealTS-Light" panose="02000603020000020003" pitchFamily="50" charset="0"/>
              </a:rPr>
              <a:t>concept of vocational excellence that is proposed, is characterised by a learner centred holistic approach in which VET: </a:t>
            </a:r>
          </a:p>
          <a:p>
            <a:pPr marL="285750" indent="-285750">
              <a:buFont typeface="Arial" panose="020B0604020202020204" pitchFamily="34" charset="0"/>
              <a:buChar char="•"/>
            </a:pPr>
            <a:r>
              <a:rPr lang="en-GB" sz="1600" b="1" dirty="0">
                <a:latin typeface="MontrealTS-Light" panose="02000603020000020003" pitchFamily="50" charset="0"/>
              </a:rPr>
              <a:t>Is an integrative part of skills ecosystems, contributing to regional development, innovation, and smart specialisation strategies</a:t>
            </a:r>
          </a:p>
          <a:p>
            <a:pPr marL="285750" indent="-285750">
              <a:buFont typeface="Arial" panose="020B0604020202020204" pitchFamily="34" charset="0"/>
              <a:buChar char="•"/>
            </a:pPr>
            <a:r>
              <a:rPr lang="en-GB" sz="1600" b="1" dirty="0">
                <a:latin typeface="MontrealTS-Light" panose="02000603020000020003" pitchFamily="50" charset="0"/>
              </a:rPr>
              <a:t>Is part of knowledge triangles, working closely with other education and training sectors, the scientific community, and business</a:t>
            </a:r>
          </a:p>
          <a:p>
            <a:endParaRPr lang="en-GB" sz="1600" b="1" dirty="0" smtClean="0">
              <a:latin typeface="MontrealTS-Light" panose="02000603020000020003" pitchFamily="50" charset="0"/>
            </a:endParaRPr>
          </a:p>
          <a:p>
            <a:r>
              <a:rPr lang="en-GB" sz="1600" b="1" dirty="0" smtClean="0">
                <a:latin typeface="MontrealTS-Light" panose="02000603020000020003" pitchFamily="50" charset="0"/>
              </a:rPr>
              <a:t>Enables </a:t>
            </a:r>
            <a:r>
              <a:rPr lang="en-GB" sz="1600" b="1" dirty="0">
                <a:latin typeface="MontrealTS-Light" panose="02000603020000020003" pitchFamily="50" charset="0"/>
              </a:rPr>
              <a:t>learners to acquire vocational and key competences through high-quality provision that is underpinned by quality assurance, builds innovative forms of partnerships with the world of work, and is supported by the continuous professional development of teaching and training staff, innovative pedagogies, mobility and internationalisation strategies.</a:t>
            </a:r>
          </a:p>
        </p:txBody>
      </p:sp>
    </p:spTree>
    <p:extLst>
      <p:ext uri="{BB962C8B-B14F-4D97-AF65-F5344CB8AC3E}">
        <p14:creationId xmlns:p14="http://schemas.microsoft.com/office/powerpoint/2010/main" val="32141764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79512" y="63884"/>
            <a:ext cx="7776864" cy="3729162"/>
          </a:xfrm>
          <a:prstGeom prst="rect">
            <a:avLst/>
          </a:prstGeom>
        </p:spPr>
        <p:txBody>
          <a:bodyPr wrap="square">
            <a:spAutoFit/>
          </a:bodyPr>
          <a:lstStyle/>
          <a:p>
            <a:pPr marL="228600" indent="-228600">
              <a:lnSpc>
                <a:spcPct val="90000"/>
              </a:lnSpc>
              <a:spcBef>
                <a:spcPct val="0"/>
              </a:spcBef>
              <a:spcAft>
                <a:spcPts val="600"/>
              </a:spcAft>
              <a:buClr>
                <a:srgbClr val="0092BB"/>
              </a:buClr>
              <a:defRPr/>
            </a:pPr>
            <a:r>
              <a:rPr lang="en-GB" sz="2000" cap="all" dirty="0">
                <a:solidFill>
                  <a:schemeClr val="bg2"/>
                </a:solidFill>
                <a:latin typeface="MontrealTS-Bold" panose="02000503020000020003" pitchFamily="50" charset="0"/>
                <a:ea typeface="+mj-ea"/>
                <a:cs typeface="Tahoma" pitchFamily="34" charset="0"/>
              </a:rPr>
              <a:t>What is the aim of this initiative?</a:t>
            </a:r>
          </a:p>
          <a:p>
            <a:pPr>
              <a:lnSpc>
                <a:spcPct val="107000"/>
              </a:lnSpc>
              <a:spcBef>
                <a:spcPts val="600"/>
              </a:spcBef>
              <a:spcAft>
                <a:spcPts val="600"/>
              </a:spcAft>
            </a:pPr>
            <a:r>
              <a:rPr lang="en-GB" sz="1600" b="1" dirty="0">
                <a:latin typeface="MontrealTS-Light" panose="02000603020000020003" pitchFamily="50" charset="0"/>
              </a:rPr>
              <a:t>The aim of this initiative is to foster Vocational Excellence at two levels: </a:t>
            </a:r>
          </a:p>
          <a:p>
            <a:pPr indent="-990600">
              <a:lnSpc>
                <a:spcPct val="107000"/>
              </a:lnSpc>
              <a:spcBef>
                <a:spcPts val="600"/>
              </a:spcBef>
              <a:spcAft>
                <a:spcPts val="600"/>
              </a:spcAft>
              <a:tabLst>
                <a:tab pos="990600" algn="l"/>
              </a:tabLst>
            </a:pPr>
            <a:r>
              <a:rPr lang="en-GB" sz="1600" b="1" dirty="0">
                <a:latin typeface="MontrealTS-Light" panose="02000603020000020003" pitchFamily="50" charset="0"/>
              </a:rPr>
              <a:t>National: 	through Centres of Vocational Excellence (</a:t>
            </a:r>
            <a:r>
              <a:rPr lang="en-GB" sz="1600" b="1" dirty="0" err="1">
                <a:latin typeface="MontrealTS-Light" panose="02000603020000020003" pitchFamily="50" charset="0"/>
              </a:rPr>
              <a:t>CoVE</a:t>
            </a:r>
            <a:r>
              <a:rPr lang="en-GB" sz="1600" b="1" dirty="0">
                <a:latin typeface="MontrealTS-Light" panose="02000603020000020003" pitchFamily="50" charset="0"/>
              </a:rPr>
              <a:t>) operating in a given local context, embedding them closely in the local innovation ecosystems, and connecting them at European </a:t>
            </a:r>
            <a:r>
              <a:rPr lang="en-GB" sz="1600" b="1" dirty="0" smtClean="0">
                <a:latin typeface="MontrealTS-Light" panose="02000603020000020003" pitchFamily="50" charset="0"/>
              </a:rPr>
              <a:t>level</a:t>
            </a:r>
            <a:endParaRPr lang="en-GB" sz="1600" b="1" dirty="0">
              <a:latin typeface="MontrealTS-Light" panose="02000603020000020003" pitchFamily="50" charset="0"/>
            </a:endParaRPr>
          </a:p>
          <a:p>
            <a:pPr indent="-990600">
              <a:lnSpc>
                <a:spcPct val="107000"/>
              </a:lnSpc>
              <a:spcBef>
                <a:spcPts val="600"/>
              </a:spcBef>
              <a:spcAft>
                <a:spcPts val="600"/>
              </a:spcAft>
              <a:tabLst>
                <a:tab pos="990600" algn="l"/>
              </a:tabLst>
            </a:pPr>
            <a:r>
              <a:rPr lang="en-GB" sz="1600" b="1" dirty="0">
                <a:latin typeface="MontrealTS-Light" panose="02000603020000020003" pitchFamily="50" charset="0"/>
              </a:rPr>
              <a:t>Transnational:	through Platforms of Centres of Vocational Excellence to establish world-class reference points for vocational training by bringing together </a:t>
            </a:r>
            <a:r>
              <a:rPr lang="en-GB" sz="1600" b="1" dirty="0" err="1">
                <a:latin typeface="MontrealTS-Light" panose="02000603020000020003" pitchFamily="50" charset="0"/>
              </a:rPr>
              <a:t>CoVE`s</a:t>
            </a:r>
            <a:r>
              <a:rPr lang="en-GB" sz="1600" b="1" dirty="0">
                <a:latin typeface="MontrealTS-Light" panose="02000603020000020003" pitchFamily="50" charset="0"/>
              </a:rPr>
              <a:t> that share a common interest in specific sectors/ trades (e.g. aeronautics, e-mobility, green technologies, ICT, healthcare, etc.) or innovative approaches to tackle societal challenges (e.g. integration of migrants, Digitalisation, Artificial Intelligence, Sustainable Development Goals, upskilling people with low qualification levels, etc.).</a:t>
            </a:r>
          </a:p>
        </p:txBody>
      </p:sp>
    </p:spTree>
    <p:extLst>
      <p:ext uri="{BB962C8B-B14F-4D97-AF65-F5344CB8AC3E}">
        <p14:creationId xmlns:p14="http://schemas.microsoft.com/office/powerpoint/2010/main" val="12847355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541643"/>
            <a:ext cx="7740352" cy="2644506"/>
          </a:xfrm>
          <a:prstGeom prst="rect">
            <a:avLst/>
          </a:prstGeom>
        </p:spPr>
        <p:txBody>
          <a:bodyPr wrap="square">
            <a:spAutoFit/>
          </a:bodyPr>
          <a:lstStyle/>
          <a:p>
            <a:pPr marL="228600" indent="-228600">
              <a:lnSpc>
                <a:spcPct val="90000"/>
              </a:lnSpc>
              <a:spcBef>
                <a:spcPct val="0"/>
              </a:spcBef>
              <a:spcAft>
                <a:spcPts val="600"/>
              </a:spcAft>
              <a:buClr>
                <a:srgbClr val="0092BB"/>
              </a:buClr>
              <a:defRPr/>
            </a:pPr>
            <a:r>
              <a:rPr lang="en-GB" sz="2000" cap="all" dirty="0">
                <a:solidFill>
                  <a:schemeClr val="bg2"/>
                </a:solidFill>
                <a:latin typeface="MontrealTS-Bold" panose="02000503020000020003" pitchFamily="50" charset="0"/>
                <a:ea typeface="+mj-ea"/>
                <a:cs typeface="Tahoma" pitchFamily="34" charset="0"/>
              </a:rPr>
              <a:t>What are the essential features of centres of vocational excellence?</a:t>
            </a:r>
          </a:p>
          <a:p>
            <a:pPr>
              <a:lnSpc>
                <a:spcPct val="107000"/>
              </a:lnSpc>
              <a:spcBef>
                <a:spcPts val="600"/>
              </a:spcBef>
              <a:spcAft>
                <a:spcPts val="600"/>
              </a:spcAft>
            </a:pPr>
            <a:r>
              <a:rPr lang="en-GB" sz="1600" b="1" dirty="0">
                <a:latin typeface="MontrealTS-Light" panose="02000603020000020003" pitchFamily="50" charset="0"/>
              </a:rPr>
              <a:t>Centres of Vocational Excellence (</a:t>
            </a:r>
            <a:r>
              <a:rPr lang="en-GB" sz="1600" b="1" dirty="0" err="1">
                <a:latin typeface="MontrealTS-Light" panose="02000603020000020003" pitchFamily="50" charset="0"/>
              </a:rPr>
              <a:t>CoVE</a:t>
            </a:r>
            <a:r>
              <a:rPr lang="en-GB" sz="1600" b="1" dirty="0">
                <a:latin typeface="MontrealTS-Light" panose="02000603020000020003" pitchFamily="50" charset="0"/>
              </a:rPr>
              <a:t>), should be understood in a wide context that adapts to the diversity of VET systems in the various member states. In some countries they can be led by a Vocational institution (e.g. in the Netherlands) providing a large portfolio of services in close relation with other organisations, while in other countries (e.g. Germany and Austria) they could be led by the Chambers that have a key (and legal) coordinating role in implementing VET policies and services.</a:t>
            </a:r>
          </a:p>
        </p:txBody>
      </p:sp>
    </p:spTree>
    <p:extLst>
      <p:ext uri="{BB962C8B-B14F-4D97-AF65-F5344CB8AC3E}">
        <p14:creationId xmlns:p14="http://schemas.microsoft.com/office/powerpoint/2010/main" val="32796960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1E9DA888-A54C-4CEC-ADFB-18E999721EDA}"/>
              </a:ext>
            </a:extLst>
          </p:cNvPr>
          <p:cNvPicPr>
            <a:picLocks noChangeAspect="1"/>
          </p:cNvPicPr>
          <p:nvPr/>
        </p:nvPicPr>
        <p:blipFill rotWithShape="1">
          <a:blip r:embed="rId5"/>
          <a:srcRect r="40550" b="66800"/>
          <a:stretch/>
        </p:blipFill>
        <p:spPr>
          <a:xfrm>
            <a:off x="-63431" y="-171721"/>
            <a:ext cx="5160454" cy="1707654"/>
          </a:xfrm>
          <a:prstGeom prst="rect">
            <a:avLst/>
          </a:prstGeom>
        </p:spPr>
      </p:pic>
      <p:pic>
        <p:nvPicPr>
          <p:cNvPr id="8" name="Picture 7">
            <a:extLst>
              <a:ext uri="{FF2B5EF4-FFF2-40B4-BE49-F238E27FC236}">
                <a16:creationId xmlns:a16="http://schemas.microsoft.com/office/drawing/2014/main" id="{AC72521E-7B16-4398-B8DE-D0866398A84B}"/>
              </a:ext>
            </a:extLst>
          </p:cNvPr>
          <p:cNvPicPr>
            <a:picLocks noChangeAspect="1"/>
          </p:cNvPicPr>
          <p:nvPr/>
        </p:nvPicPr>
        <p:blipFill rotWithShape="1">
          <a:blip r:embed="rId5"/>
          <a:srcRect l="11806" t="33199" r="62083" b="1"/>
          <a:stretch/>
        </p:blipFill>
        <p:spPr>
          <a:xfrm>
            <a:off x="-63431" y="1384897"/>
            <a:ext cx="2387600" cy="3435846"/>
          </a:xfrm>
          <a:prstGeom prst="rect">
            <a:avLst/>
          </a:prstGeom>
        </p:spPr>
      </p:pic>
      <p:pic>
        <p:nvPicPr>
          <p:cNvPr id="9" name="Picture 8">
            <a:extLst>
              <a:ext uri="{FF2B5EF4-FFF2-40B4-BE49-F238E27FC236}">
                <a16:creationId xmlns:a16="http://schemas.microsoft.com/office/drawing/2014/main" id="{7BF92010-0018-4EA5-96AC-2DAF88FBF087}"/>
              </a:ext>
            </a:extLst>
          </p:cNvPr>
          <p:cNvPicPr>
            <a:picLocks noChangeAspect="1"/>
          </p:cNvPicPr>
          <p:nvPr/>
        </p:nvPicPr>
        <p:blipFill rotWithShape="1">
          <a:blip r:embed="rId5"/>
          <a:srcRect l="63388" t="21999" r="-1" b="54201"/>
          <a:stretch/>
        </p:blipFill>
        <p:spPr>
          <a:xfrm>
            <a:off x="5580112" y="3381274"/>
            <a:ext cx="3347864" cy="1224136"/>
          </a:xfrm>
          <a:prstGeom prst="rect">
            <a:avLst/>
          </a:prstGeom>
        </p:spPr>
      </p:pic>
      <p:pic>
        <p:nvPicPr>
          <p:cNvPr id="15" name="Picture 14">
            <a:extLst>
              <a:ext uri="{FF2B5EF4-FFF2-40B4-BE49-F238E27FC236}">
                <a16:creationId xmlns:a16="http://schemas.microsoft.com/office/drawing/2014/main" id="{F858D0EE-58EE-4D2E-BF2D-06752B500B1C}"/>
              </a:ext>
            </a:extLst>
          </p:cNvPr>
          <p:cNvPicPr>
            <a:picLocks noChangeAspect="1"/>
          </p:cNvPicPr>
          <p:nvPr/>
        </p:nvPicPr>
        <p:blipFill rotWithShape="1">
          <a:blip r:embed="rId6"/>
          <a:srcRect l="40550" t="12200" r="54725" b="69600"/>
          <a:stretch/>
        </p:blipFill>
        <p:spPr>
          <a:xfrm>
            <a:off x="3736116" y="599829"/>
            <a:ext cx="432048" cy="936104"/>
          </a:xfrm>
          <a:prstGeom prst="rect">
            <a:avLst/>
          </a:prstGeom>
        </p:spPr>
      </p:pic>
      <p:pic>
        <p:nvPicPr>
          <p:cNvPr id="22" name="Picture 21">
            <a:extLst>
              <a:ext uri="{FF2B5EF4-FFF2-40B4-BE49-F238E27FC236}">
                <a16:creationId xmlns:a16="http://schemas.microsoft.com/office/drawing/2014/main" id="{2A86E35B-955A-4250-84CB-AF7EF017BE09}"/>
              </a:ext>
            </a:extLst>
          </p:cNvPr>
          <p:cNvPicPr>
            <a:picLocks noChangeAspect="1"/>
          </p:cNvPicPr>
          <p:nvPr/>
        </p:nvPicPr>
        <p:blipFill rotWithShape="1">
          <a:blip r:embed="rId7"/>
          <a:srcRect l="41854" t="66800" r="29525"/>
          <a:stretch/>
        </p:blipFill>
        <p:spPr>
          <a:xfrm>
            <a:off x="3851920" y="3435846"/>
            <a:ext cx="2617068" cy="1707654"/>
          </a:xfrm>
          <a:prstGeom prst="rect">
            <a:avLst/>
          </a:prstGeom>
        </p:spPr>
      </p:pic>
      <p:pic>
        <p:nvPicPr>
          <p:cNvPr id="10" name="Picture 9">
            <a:extLst>
              <a:ext uri="{FF2B5EF4-FFF2-40B4-BE49-F238E27FC236}">
                <a16:creationId xmlns:a16="http://schemas.microsoft.com/office/drawing/2014/main" id="{86CAE6DB-689E-4DBD-9C75-375962F42FF9}"/>
              </a:ext>
            </a:extLst>
          </p:cNvPr>
          <p:cNvPicPr>
            <a:picLocks noChangeAspect="1"/>
          </p:cNvPicPr>
          <p:nvPr/>
        </p:nvPicPr>
        <p:blipFill rotWithShape="1">
          <a:blip r:embed="rId5"/>
          <a:srcRect l="57875" t="62599" r="36612" b="1"/>
          <a:stretch/>
        </p:blipFill>
        <p:spPr>
          <a:xfrm>
            <a:off x="7385835" y="3522361"/>
            <a:ext cx="504056" cy="1759984"/>
          </a:xfrm>
          <a:prstGeom prst="rect">
            <a:avLst/>
          </a:prstGeom>
        </p:spPr>
      </p:pic>
      <p:graphicFrame>
        <p:nvGraphicFramePr>
          <p:cNvPr id="2" name="Object 1"/>
          <p:cNvGraphicFramePr>
            <a:graphicFrameLocks noChangeAspect="1"/>
          </p:cNvGraphicFramePr>
          <p:nvPr>
            <p:extLst/>
          </p:nvPr>
        </p:nvGraphicFramePr>
        <p:xfrm>
          <a:off x="1039813" y="1417638"/>
          <a:ext cx="6811962" cy="2279650"/>
        </p:xfrm>
        <a:graphic>
          <a:graphicData uri="http://schemas.openxmlformats.org/presentationml/2006/ole">
            <mc:AlternateContent xmlns:mc="http://schemas.openxmlformats.org/markup-compatibility/2006">
              <mc:Choice xmlns:v="urn:schemas-microsoft-com:vml" Requires="v">
                <p:oleObj spid="_x0000_s1035" name="Document" r:id="rId8" imgW="6882550" imgH="2307215" progId="Word.Document.12">
                  <p:embed/>
                </p:oleObj>
              </mc:Choice>
              <mc:Fallback>
                <p:oleObj name="Document" r:id="rId8" imgW="6882550" imgH="2307215" progId="Word.Document.12">
                  <p:embed/>
                  <p:pic>
                    <p:nvPicPr>
                      <p:cNvPr id="2" name="Object 1"/>
                      <p:cNvPicPr/>
                      <p:nvPr/>
                    </p:nvPicPr>
                    <p:blipFill>
                      <a:blip r:embed="rId9"/>
                      <a:stretch>
                        <a:fillRect/>
                      </a:stretch>
                    </p:blipFill>
                    <p:spPr>
                      <a:xfrm>
                        <a:off x="1039813" y="1417638"/>
                        <a:ext cx="6811962" cy="2279650"/>
                      </a:xfrm>
                      <a:prstGeom prst="rect">
                        <a:avLst/>
                      </a:prstGeom>
                    </p:spPr>
                  </p:pic>
                </p:oleObj>
              </mc:Fallback>
            </mc:AlternateContent>
          </a:graphicData>
        </a:graphic>
      </p:graphicFrame>
    </p:spTree>
    <p:custDataLst>
      <p:tags r:id="rId2"/>
    </p:custDataLst>
    <p:extLst>
      <p:ext uri="{BB962C8B-B14F-4D97-AF65-F5344CB8AC3E}">
        <p14:creationId xmlns:p14="http://schemas.microsoft.com/office/powerpoint/2010/main" val="37949424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6"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strips(downRight)">
                                      <p:cBhvr>
                                        <p:cTn id="7" dur="1000"/>
                                        <p:tgtEl>
                                          <p:spTgt spid="7"/>
                                        </p:tgtEl>
                                      </p:cBhvr>
                                    </p:animEffect>
                                  </p:childTnLst>
                                </p:cTn>
                              </p:par>
                              <p:par>
                                <p:cTn id="8" presetID="18" presetClass="entr" presetSubtype="9" fill="hold" nodeType="withEffect">
                                  <p:stCondLst>
                                    <p:cond delay="700"/>
                                  </p:stCondLst>
                                  <p:childTnLst>
                                    <p:set>
                                      <p:cBhvr>
                                        <p:cTn id="9" dur="1" fill="hold">
                                          <p:stCondLst>
                                            <p:cond delay="0"/>
                                          </p:stCondLst>
                                        </p:cTn>
                                        <p:tgtEl>
                                          <p:spTgt spid="9"/>
                                        </p:tgtEl>
                                        <p:attrNameLst>
                                          <p:attrName>style.visibility</p:attrName>
                                        </p:attrNameLst>
                                      </p:cBhvr>
                                      <p:to>
                                        <p:strVal val="visible"/>
                                      </p:to>
                                    </p:set>
                                    <p:animEffect transition="in" filter="strips(upLeft)">
                                      <p:cBhvr>
                                        <p:cTn id="10" dur="1000"/>
                                        <p:tgtEl>
                                          <p:spTgt spid="9"/>
                                        </p:tgtEl>
                                      </p:cBhvr>
                                    </p:animEffect>
                                  </p:childTnLst>
                                </p:cTn>
                              </p:par>
                              <p:par>
                                <p:cTn id="11" presetID="18" presetClass="entr" presetSubtype="3" fill="hold" nodeType="withEffect">
                                  <p:stCondLst>
                                    <p:cond delay="850"/>
                                  </p:stCondLst>
                                  <p:childTnLst>
                                    <p:set>
                                      <p:cBhvr>
                                        <p:cTn id="12" dur="1" fill="hold">
                                          <p:stCondLst>
                                            <p:cond delay="0"/>
                                          </p:stCondLst>
                                        </p:cTn>
                                        <p:tgtEl>
                                          <p:spTgt spid="8"/>
                                        </p:tgtEl>
                                        <p:attrNameLst>
                                          <p:attrName>style.visibility</p:attrName>
                                        </p:attrNameLst>
                                      </p:cBhvr>
                                      <p:to>
                                        <p:strVal val="visible"/>
                                      </p:to>
                                    </p:set>
                                    <p:animEffect transition="in" filter="strips(upRight)">
                                      <p:cBhvr>
                                        <p:cTn id="13" dur="1000"/>
                                        <p:tgtEl>
                                          <p:spTgt spid="8"/>
                                        </p:tgtEl>
                                      </p:cBhvr>
                                    </p:animEffect>
                                  </p:childTnLst>
                                </p:cTn>
                              </p:par>
                              <p:par>
                                <p:cTn id="14" presetID="18" presetClass="entr" presetSubtype="9" fill="hold" nodeType="withEffect">
                                  <p:stCondLst>
                                    <p:cond delay="1050"/>
                                  </p:stCondLst>
                                  <p:childTnLst>
                                    <p:set>
                                      <p:cBhvr>
                                        <p:cTn id="15" dur="1" fill="hold">
                                          <p:stCondLst>
                                            <p:cond delay="0"/>
                                          </p:stCondLst>
                                        </p:cTn>
                                        <p:tgtEl>
                                          <p:spTgt spid="10"/>
                                        </p:tgtEl>
                                        <p:attrNameLst>
                                          <p:attrName>style.visibility</p:attrName>
                                        </p:attrNameLst>
                                      </p:cBhvr>
                                      <p:to>
                                        <p:strVal val="visible"/>
                                      </p:to>
                                    </p:set>
                                    <p:animEffect transition="in" filter="strips(upLeft)">
                                      <p:cBhvr>
                                        <p:cTn id="16" dur="1000"/>
                                        <p:tgtEl>
                                          <p:spTgt spid="10"/>
                                        </p:tgtEl>
                                      </p:cBhvr>
                                    </p:animEffect>
                                  </p:childTnLst>
                                </p:cTn>
                              </p:par>
                              <p:par>
                                <p:cTn id="17" presetID="18" presetClass="entr" presetSubtype="9" fill="hold" nodeType="withEffect">
                                  <p:stCondLst>
                                    <p:cond delay="1500"/>
                                  </p:stCondLst>
                                  <p:childTnLst>
                                    <p:set>
                                      <p:cBhvr>
                                        <p:cTn id="18" dur="1" fill="hold">
                                          <p:stCondLst>
                                            <p:cond delay="0"/>
                                          </p:stCondLst>
                                        </p:cTn>
                                        <p:tgtEl>
                                          <p:spTgt spid="22"/>
                                        </p:tgtEl>
                                        <p:attrNameLst>
                                          <p:attrName>style.visibility</p:attrName>
                                        </p:attrNameLst>
                                      </p:cBhvr>
                                      <p:to>
                                        <p:strVal val="visible"/>
                                      </p:to>
                                    </p:set>
                                    <p:animEffect transition="in" filter="strips(upLeft)">
                                      <p:cBhvr>
                                        <p:cTn id="19" dur="1000"/>
                                        <p:tgtEl>
                                          <p:spTgt spid="22"/>
                                        </p:tgtEl>
                                      </p:cBhvr>
                                    </p:animEffect>
                                  </p:childTnLst>
                                </p:cTn>
                              </p:par>
                              <p:par>
                                <p:cTn id="20" presetID="18" presetClass="entr" presetSubtype="9" fill="hold" nodeType="withEffect">
                                  <p:stCondLst>
                                    <p:cond delay="2150"/>
                                  </p:stCondLst>
                                  <p:childTnLst>
                                    <p:set>
                                      <p:cBhvr>
                                        <p:cTn id="21" dur="1" fill="hold">
                                          <p:stCondLst>
                                            <p:cond delay="0"/>
                                          </p:stCondLst>
                                        </p:cTn>
                                        <p:tgtEl>
                                          <p:spTgt spid="15"/>
                                        </p:tgtEl>
                                        <p:attrNameLst>
                                          <p:attrName>style.visibility</p:attrName>
                                        </p:attrNameLst>
                                      </p:cBhvr>
                                      <p:to>
                                        <p:strVal val="visible"/>
                                      </p:to>
                                    </p:set>
                                    <p:animEffect transition="in" filter="strips(upLeft)">
                                      <p:cBhvr>
                                        <p:cTn id="22" dur="10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67544" y="267494"/>
            <a:ext cx="8494504" cy="750663"/>
          </a:xfrm>
        </p:spPr>
        <p:txBody>
          <a:bodyPr>
            <a:normAutofit/>
          </a:bodyPr>
          <a:lstStyle/>
          <a:p>
            <a:pPr marL="228600" indent="-228600">
              <a:spcAft>
                <a:spcPts val="600"/>
              </a:spcAft>
              <a:buClr>
                <a:srgbClr val="0092BB"/>
              </a:buClr>
              <a:defRPr/>
            </a:pPr>
            <a:r>
              <a:rPr lang="en-GB" sz="2000" cap="all" dirty="0">
                <a:solidFill>
                  <a:schemeClr val="bg2"/>
                </a:solidFill>
                <a:latin typeface="MontrealTS-Bold" panose="02000503020000020003" pitchFamily="50" charset="0"/>
                <a:cs typeface="Tahoma" pitchFamily="34" charset="0"/>
              </a:rPr>
              <a:t>Diverse nomenclature for centres of excellence</a:t>
            </a:r>
          </a:p>
        </p:txBody>
      </p:sp>
      <p:sp>
        <p:nvSpPr>
          <p:cNvPr id="5" name="Content Placeholder 4"/>
          <p:cNvSpPr>
            <a:spLocks noGrp="1"/>
          </p:cNvSpPr>
          <p:nvPr>
            <p:ph sz="quarter" idx="13"/>
          </p:nvPr>
        </p:nvSpPr>
        <p:spPr>
          <a:xfrm>
            <a:off x="365125" y="1333500"/>
            <a:ext cx="8412163" cy="3254474"/>
          </a:xfrm>
        </p:spPr>
        <p:txBody>
          <a:bodyPr>
            <a:noAutofit/>
          </a:bodyPr>
          <a:lstStyle/>
          <a:p>
            <a:pPr indent="-285750">
              <a:buFont typeface="Wingdings" panose="05000000000000000000" pitchFamily="2" charset="2"/>
              <a:buChar char="Ø"/>
            </a:pPr>
            <a:r>
              <a:rPr lang="en-GB" dirty="0">
                <a:solidFill>
                  <a:schemeClr val="tx1"/>
                </a:solidFill>
                <a:latin typeface="MontrealTS-Light" panose="02000603020000020003" pitchFamily="50" charset="0"/>
              </a:rPr>
              <a:t>Russia – “Centres of Competency” or “Centres of Occupational excellence and workers” </a:t>
            </a:r>
          </a:p>
          <a:p>
            <a:pPr indent="-285750">
              <a:buFont typeface="Wingdings" panose="05000000000000000000" pitchFamily="2" charset="2"/>
              <a:buChar char="Ø"/>
            </a:pPr>
            <a:r>
              <a:rPr lang="en-GB" dirty="0">
                <a:solidFill>
                  <a:schemeClr val="tx1"/>
                </a:solidFill>
                <a:latin typeface="MontrealTS-Light" panose="02000603020000020003" pitchFamily="50" charset="0"/>
              </a:rPr>
              <a:t>Ukraine – “Centres for professional excellence”</a:t>
            </a:r>
          </a:p>
          <a:p>
            <a:pPr indent="-285750">
              <a:buFont typeface="Wingdings" panose="05000000000000000000" pitchFamily="2" charset="2"/>
              <a:buChar char="Ø"/>
            </a:pPr>
            <a:r>
              <a:rPr lang="en-GB" dirty="0">
                <a:solidFill>
                  <a:schemeClr val="tx1"/>
                </a:solidFill>
                <a:latin typeface="MontrealTS-Light" panose="02000603020000020003" pitchFamily="50" charset="0"/>
              </a:rPr>
              <a:t>Moldova – “partnerships for quality and relevance”</a:t>
            </a:r>
          </a:p>
          <a:p>
            <a:pPr indent="-285750">
              <a:buFont typeface="Wingdings" panose="05000000000000000000" pitchFamily="2" charset="2"/>
              <a:buChar char="Ø"/>
            </a:pPr>
            <a:r>
              <a:rPr lang="en-GB" dirty="0">
                <a:solidFill>
                  <a:schemeClr val="tx1"/>
                </a:solidFill>
                <a:latin typeface="MontrealTS-Light" panose="02000603020000020003" pitchFamily="50" charset="0"/>
              </a:rPr>
              <a:t>Azerbaijan – “VET competence centres”</a:t>
            </a:r>
          </a:p>
          <a:p>
            <a:pPr indent="-285750">
              <a:buFont typeface="Wingdings" panose="05000000000000000000" pitchFamily="2" charset="2"/>
              <a:buChar char="Ø"/>
            </a:pPr>
            <a:r>
              <a:rPr lang="en-GB" dirty="0">
                <a:solidFill>
                  <a:schemeClr val="tx1"/>
                </a:solidFill>
                <a:latin typeface="MontrealTS-Light" panose="02000603020000020003" pitchFamily="50" charset="0"/>
              </a:rPr>
              <a:t>Belarus – “Centres of excellence”</a:t>
            </a:r>
          </a:p>
          <a:p>
            <a:pPr indent="-285750">
              <a:buFont typeface="Wingdings" panose="05000000000000000000" pitchFamily="2" charset="2"/>
              <a:buChar char="Ø"/>
            </a:pPr>
            <a:r>
              <a:rPr lang="en-GB" dirty="0">
                <a:solidFill>
                  <a:schemeClr val="tx1"/>
                </a:solidFill>
                <a:latin typeface="MontrealTS-Light" panose="02000603020000020003" pitchFamily="50" charset="0"/>
              </a:rPr>
              <a:t>Kosovo* – “</a:t>
            </a:r>
            <a:r>
              <a:rPr lang="en-GB" dirty="0" err="1">
                <a:solidFill>
                  <a:schemeClr val="tx1"/>
                </a:solidFill>
                <a:latin typeface="MontrealTS-Light" panose="02000603020000020003" pitchFamily="50" charset="0"/>
              </a:rPr>
              <a:t>Akademie</a:t>
            </a:r>
            <a:r>
              <a:rPr lang="en-GB" dirty="0">
                <a:solidFill>
                  <a:schemeClr val="tx1"/>
                </a:solidFill>
                <a:latin typeface="MontrealTS-Light" panose="02000603020000020003" pitchFamily="50" charset="0"/>
              </a:rPr>
              <a:t>”</a:t>
            </a:r>
          </a:p>
          <a:p>
            <a:pPr indent="-285750">
              <a:buFont typeface="Wingdings" panose="05000000000000000000" pitchFamily="2" charset="2"/>
              <a:buChar char="Ø"/>
            </a:pPr>
            <a:r>
              <a:rPr lang="en-GB" dirty="0">
                <a:solidFill>
                  <a:schemeClr val="tx1"/>
                </a:solidFill>
                <a:latin typeface="MontrealTS-Light" panose="02000603020000020003" pitchFamily="50" charset="0"/>
              </a:rPr>
              <a:t>Algeria – </a:t>
            </a:r>
            <a:r>
              <a:rPr lang="fr-FR" dirty="0" err="1">
                <a:solidFill>
                  <a:schemeClr val="tx1"/>
                </a:solidFill>
                <a:latin typeface="MontrealTS-Light" panose="02000603020000020003" pitchFamily="50" charset="0"/>
              </a:rPr>
              <a:t>Partnership</a:t>
            </a:r>
            <a:r>
              <a:rPr lang="fr-FR" dirty="0">
                <a:solidFill>
                  <a:schemeClr val="tx1"/>
                </a:solidFill>
                <a:latin typeface="MontrealTS-Light" panose="02000603020000020003" pitchFamily="50" charset="0"/>
              </a:rPr>
              <a:t> for Excellence (Partenariat pour l'excellence) </a:t>
            </a:r>
          </a:p>
          <a:p>
            <a:r>
              <a:rPr lang="en-GB" dirty="0">
                <a:solidFill>
                  <a:schemeClr val="tx1"/>
                </a:solidFill>
                <a:latin typeface="MontrealTS-Light" panose="02000603020000020003" pitchFamily="50" charset="0"/>
              </a:rPr>
              <a:t>* </a:t>
            </a:r>
            <a:r>
              <a:rPr lang="en-US" sz="1000" dirty="0">
                <a:solidFill>
                  <a:schemeClr val="tx1"/>
                </a:solidFill>
                <a:latin typeface="MontrealTS-Light" panose="02000603020000020003" pitchFamily="50" charset="0"/>
              </a:rPr>
              <a:t>This designation is without prejudice to positions on status, and is in line with UNSCR 1244/1999 and the ICJ Opinion on the Kosovo Declaration of Independence.</a:t>
            </a:r>
            <a:endParaRPr lang="en-GB" sz="1000" dirty="0">
              <a:solidFill>
                <a:schemeClr val="tx1"/>
              </a:solidFill>
              <a:latin typeface="MontrealTS-Light" panose="02000603020000020003" pitchFamily="50" charset="0"/>
            </a:endParaRPr>
          </a:p>
        </p:txBody>
      </p:sp>
    </p:spTree>
    <p:extLst>
      <p:ext uri="{BB962C8B-B14F-4D97-AF65-F5344CB8AC3E}">
        <p14:creationId xmlns:p14="http://schemas.microsoft.com/office/powerpoint/2010/main" val="26592099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ISPRING_RESOURCE_PATHS_HASH_2" val="c2b5e03d6ff2dac033996b556dbe18189b89c2ec"/>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ORIGINALMAINDECK" val="\\vcontroller\etftemplates$\ETF Templates\PowerPoint\Decks\ETF Corporate Template.pptx"/>
  <p:tag name="ORIGINALDECKSLIDEID" val="ETF Corporate Template.pptx?270"/>
  <p:tag name="UPDATED" val="18 Sep 18 at 12:00"/>
  <p:tag name="KEYWORDS" val="Title | Content"/>
  <p:tag name="GROUP" val="Basics"/>
  <p:tag name="CATEGORY" val="General layouts"/>
  <p:tag name="TITLE" val="Title and content"/>
  <p:tag name="VERIFYSHAPECOUNT" val="4"/>
  <p:tag name="VERIFYSHAPECONTENT1" val="Title 1|Title AND content"/>
  <p:tag name="VERIFYSHAPEPOSITION1" val="34.26118|28.75|43.50055|662.4999"/>
  <p:tag name="VERIFYSHAPECONTENT2" val="Text Placeholder 6|Lorem ipsum dolor sit amet, consectetur adipiscing elit. Donec euismod vulputate ante, ac finibus tellus finibus et. Nulla sagittis dolor erat, non bibendum felis pharetra eu. Nulla quis quam nisl. Pellentesque semper, justo lacinia semper laoreet, elit ligula varius augue, ut pharetra dolor odio nec nulla. Integer interdum rhoncus est, id egestas metus consequat sit.&#10;Vestibulum dictum in ante et mattis. Donec ut tortor convallis magna molestie dapibus. &#10;Suspendisse consequat, ante sed vulputate finibus, erat turpis pulvinar dui.&#10;Ut tempus quam turpis ut lorem. Curabitur luctus commodo dapibus. "/>
  <p:tag name="VERIFYSHAPEPOSITION2" val="94.75|28.75|238.125|662.5"/>
  <p:tag name="VERIFYSHAPEPOSITION3" val="372.5976|448.25|10.32496|243"/>
  <p:tag name="VERIFYSHAPECONTENT4" val="Slide Number Placeholder 3|19"/>
  <p:tag name="VERIFYSHAPEPOSITION4" val="362.125|677.703|10.32496|13.43441"/>
</p:tagLst>
</file>

<file path=ppt/tags/tag6.xml><?xml version="1.0" encoding="utf-8"?>
<p:tagLst xmlns:a="http://schemas.openxmlformats.org/drawingml/2006/main" xmlns:r="http://schemas.openxmlformats.org/officeDocument/2006/relationships" xmlns:p="http://schemas.openxmlformats.org/presentationml/2006/main">
  <p:tag name="ORIGINALMAINDECK" val="\\vcontroller\etftemplates$\ETF Templates\PowerPoint\Decks\ETF Corporate Template.pptx"/>
  <p:tag name="ORIGINALDECKSLIDEID" val="ETF Corporate Template.pptx?270"/>
  <p:tag name="UPDATED" val="18 Sep 18 at 12:00"/>
  <p:tag name="KEYWORDS" val="Title | Content"/>
  <p:tag name="GROUP" val="Basics"/>
  <p:tag name="CATEGORY" val="General layouts"/>
  <p:tag name="TITLE" val="Title and content"/>
  <p:tag name="VERIFYSHAPECOUNT" val="4"/>
  <p:tag name="VERIFYSHAPECONTENT1" val="Title 1|Title AND content"/>
  <p:tag name="VERIFYSHAPEPOSITION1" val="34.26118|28.75|43.50055|662.4999"/>
  <p:tag name="VERIFYSHAPECONTENT2" val="Text Placeholder 6|Lorem ipsum dolor sit amet, consectetur adipiscing elit. Donec euismod vulputate ante, ac finibus tellus finibus et. Nulla sagittis dolor erat, non bibendum felis pharetra eu. Nulla quis quam nisl. Pellentesque semper, justo lacinia semper laoreet, elit ligula varius augue, ut pharetra dolor odio nec nulla. Integer interdum rhoncus est, id egestas metus consequat sit.&#10;Vestibulum dictum in ante et mattis. Donec ut tortor convallis magna molestie dapibus. &#10;Suspendisse consequat, ante sed vulputate finibus, erat turpis pulvinar dui.&#10;Ut tempus quam turpis ut lorem. Curabitur luctus commodo dapibus. "/>
  <p:tag name="VERIFYSHAPEPOSITION2" val="94.75|28.75|238.125|662.5"/>
  <p:tag name="VERIFYSHAPEPOSITION3" val="372.5976|448.25|10.32496|243"/>
  <p:tag name="VERIFYSHAPECONTENT4" val="Slide Number Placeholder 3|19"/>
  <p:tag name="VERIFYSHAPEPOSITION4" val="362.125|677.703|10.32496|13.43441"/>
</p:tagLst>
</file>

<file path=ppt/theme/theme1.xml><?xml version="1.0" encoding="utf-8"?>
<a:theme xmlns:a="http://schemas.openxmlformats.org/drawingml/2006/main" name="ETF Template - Blue">
  <a:themeElements>
    <a:clrScheme name="ETF">
      <a:dk1>
        <a:sysClr val="windowText" lastClr="000000"/>
      </a:dk1>
      <a:lt1>
        <a:sysClr val="window" lastClr="FFFFFF"/>
      </a:lt1>
      <a:dk2>
        <a:srgbClr val="455560"/>
      </a:dk2>
      <a:lt2>
        <a:srgbClr val="0092BB"/>
      </a:lt2>
      <a:accent1>
        <a:srgbClr val="66BED6"/>
      </a:accent1>
      <a:accent2>
        <a:srgbClr val="CBD300"/>
      </a:accent2>
      <a:accent3>
        <a:srgbClr val="DC006B"/>
      </a:accent3>
      <a:accent4>
        <a:srgbClr val="FFDC00"/>
      </a:accent4>
      <a:accent5>
        <a:srgbClr val="009CDA"/>
      </a:accent5>
      <a:accent6>
        <a:srgbClr val="F39900"/>
      </a:accent6>
      <a:hlink>
        <a:srgbClr val="DC006B"/>
      </a:hlink>
      <a:folHlink>
        <a:srgbClr val="750D68"/>
      </a:folHlink>
    </a:clrScheme>
    <a:fontScheme name="Custom 1">
      <a:majorFont>
        <a:latin typeface="Montreal"/>
        <a:ea typeface=""/>
        <a:cs typeface=""/>
      </a:majorFont>
      <a:minorFont>
        <a:latin typeface="Montre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Version=15.0.0.0,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Version=15.0.0.0,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Version=15.0.0.0,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Version=15.0.0.0, Culture=neutral, PublicKeyToken=71e9bce111e9429c</Assembly>
    <Class>Microsoft.Office.DocumentManagement.Internal.DocIdHandler</Class>
    <Data/>
    <Filter/>
  </Receiver>
</spe:Receiver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Other Document" ma:contentTypeID="0x01010018C77CAB493C4CC28C851D171ACDEB5D00FCF6565F3E957449B85F2E7ADC7E351800BDF9E5A06486364498B283B6AA9120B6" ma:contentTypeVersion="17" ma:contentTypeDescription="" ma:contentTypeScope="" ma:versionID="7f88be9488f66458e9233ead61cf34a4">
  <xsd:schema xmlns:xsd="http://www.w3.org/2001/XMLSchema" xmlns:xs="http://www.w3.org/2001/XMLSchema" xmlns:p="http://schemas.microsoft.com/office/2006/metadata/properties" xmlns:ns1="df6b2545-d15d-4d63-86ca-644416e434f8" xmlns:ns2="1404a0f7-7811-4ba3-8101-734d0e502789" targetNamespace="http://schemas.microsoft.com/office/2006/metadata/properties" ma:root="true" ma:fieldsID="75db18351706586b6011825a67efabba" ns1:_="" ns2:_="">
    <xsd:import namespace="df6b2545-d15d-4d63-86ca-644416e434f8"/>
    <xsd:import namespace="1404a0f7-7811-4ba3-8101-734d0e502789"/>
    <xsd:element name="properties">
      <xsd:complexType>
        <xsd:sequence>
          <xsd:element name="documentManagement">
            <xsd:complexType>
              <xsd:all>
                <xsd:element ref="ns1:Other_x0020_Document_x0020_Type"/>
                <xsd:element ref="ns2:CommunicationSubArea"/>
                <xsd:element ref="ns2:ReferenceYear"/>
                <xsd:element ref="ns2:ReferenceNumber" minOccurs="0"/>
                <xsd:element ref="ns2:Origin" minOccurs="0"/>
                <xsd:element ref="ns2:Status" minOccurs="0"/>
                <xsd:element ref="ns2:Authors" minOccurs="0"/>
                <xsd:element ref="ns2:ETFLanguage" minOccurs="0"/>
                <xsd:element ref="ns1:General_x0020_Keywords" minOccurs="0"/>
                <xsd:element ref="ns1:Communication_x0020_Keywords" minOccurs="0"/>
                <xsd:element ref="ns1:_dlc_DocId" minOccurs="0"/>
                <xsd:element ref="ns1:_dlc_DocIdUrl" minOccurs="0"/>
                <xsd:element ref="ns1:_dlc_DocIdPersistId" minOccurs="0"/>
                <xsd:element ref="ns1:IPubSourceDocPublicationStatus" minOccurs="0"/>
                <xsd:element ref="ns1:Intranet"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f6b2545-d15d-4d63-86ca-644416e434f8" elementFormDefault="qualified">
    <xsd:import namespace="http://schemas.microsoft.com/office/2006/documentManagement/types"/>
    <xsd:import namespace="http://schemas.microsoft.com/office/infopath/2007/PartnerControls"/>
    <xsd:element name="Other_x0020_Document_x0020_Type" ma:index="0" ma:displayName="Other Document Type" ma:format="Dropdown" ma:internalName="Other_x0020_Document_x0020_Type" ma:readOnly="false">
      <xsd:simpleType>
        <xsd:restriction base="dms:Choice">
          <xsd:enumeration value="Action plan"/>
          <xsd:enumeration value="Agenda"/>
          <xsd:enumeration value="Assessment-evaluation-audit"/>
          <xsd:enumeration value="Cooperation agreement"/>
          <xsd:enumeration value="Correspondence"/>
          <xsd:enumeration value="Decision"/>
          <xsd:enumeration value="Form"/>
          <xsd:enumeration value="Guide-manual"/>
          <xsd:enumeration value="Leaflet"/>
          <xsd:enumeration value="Memo"/>
          <xsd:enumeration value="Minutes"/>
          <xsd:enumeration value="Mission report"/>
          <xsd:enumeration value="Note to the file"/>
          <xsd:enumeration value="Plan"/>
          <xsd:enumeration value="Policy"/>
          <xsd:enumeration value="Presentation"/>
          <xsd:enumeration value="Process-procedure"/>
          <xsd:enumeration value="Progress report"/>
          <xsd:enumeration value="Questionnaire-Survey"/>
          <xsd:enumeration value="Report"/>
          <xsd:enumeration value="Rule-regulation-provision"/>
          <xsd:enumeration value="Template"/>
        </xsd:restriction>
      </xsd:simpleType>
    </xsd:element>
    <xsd:element name="General_x0020_Keywords" ma:index="10" nillable="true" ma:displayName="General Keywords" ma:hidden="true" ma:internalName="General_x0020_Keywords" ma:readOnly="false">
      <xsd:complexType>
        <xsd:complexContent>
          <xsd:extension base="dms:MultiChoice">
            <xsd:sequence>
              <xsd:element name="Value" maxOccurs="unbounded" minOccurs="0" nillable="true">
                <xsd:simpleType>
                  <xsd:restriction base="dms:Choice">
                    <xsd:enumeration value="Administration"/>
                    <xsd:enumeration value="Audit"/>
                    <xsd:enumeration value="Budget"/>
                    <xsd:enumeration value="Communication"/>
                    <xsd:enumeration value="Corporate"/>
                    <xsd:enumeration value="Correspondence"/>
                    <xsd:enumeration value="Evaluation"/>
                    <xsd:enumeration value="Facilities"/>
                    <xsd:enumeration value="Finance"/>
                    <xsd:enumeration value="Governance"/>
                    <xsd:enumeration value="Human resources"/>
                    <xsd:enumeration value="ICT"/>
                    <xsd:enumeration value="Management"/>
                    <xsd:enumeration value="Monitoring"/>
                    <xsd:enumeration value="Operations"/>
                    <xsd:enumeration value="Organisational development"/>
                    <xsd:enumeration value="Planning"/>
                    <xsd:enumeration value="Procurement"/>
                    <xsd:enumeration value="Reporting"/>
                    <xsd:enumeration value="Staff committee"/>
                    <xsd:enumeration value="Strategy"/>
                  </xsd:restriction>
                </xsd:simpleType>
              </xsd:element>
            </xsd:sequence>
          </xsd:extension>
        </xsd:complexContent>
      </xsd:complexType>
    </xsd:element>
    <xsd:element name="Communication_x0020_Keywords" ma:index="11" nillable="true" ma:displayName="Communication Keywords" ma:internalName="Communication_x0020_Keywords" ma:readOnly="false">
      <xsd:complexType>
        <xsd:complexContent>
          <xsd:extension base="dms:MultiChoice">
            <xsd:sequence>
              <xsd:element name="Value" maxOccurs="unbounded" minOccurs="0" nillable="true">
                <xsd:simpleType>
                  <xsd:restriction base="dms:Choice">
                    <xsd:enumeration value="Contact Database"/>
                    <xsd:enumeration value="Events"/>
                    <xsd:enumeration value="External Communication"/>
                    <xsd:enumeration value="Internal Communication"/>
                    <xsd:enumeration value="Intranet"/>
                    <xsd:enumeration value="Publications and reports"/>
                    <xsd:enumeration value="Translations"/>
                    <xsd:enumeration value="Website"/>
                  </xsd:restriction>
                </xsd:simpleType>
              </xsd:element>
            </xsd:sequence>
          </xsd:extension>
        </xsd:complexContent>
      </xsd:complexType>
    </xsd:element>
    <xsd:element name="_dlc_DocId" ma:index="18" nillable="true" ma:displayName="Document ID Value" ma:description="The value of the document ID assigned to this item." ma:internalName="_dlc_DocId" ma:readOnly="true">
      <xsd:simpleType>
        <xsd:restriction base="dms:Text"/>
      </xsd:simpleType>
    </xsd:element>
    <xsd:element name="_dlc_DocIdUrl" ma:index="19"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20" nillable="true" ma:displayName="Persist ID" ma:description="Keep ID on add." ma:hidden="true" ma:internalName="_dlc_DocIdPersistId" ma:readOnly="true">
      <xsd:simpleType>
        <xsd:restriction base="dms:Boolean"/>
      </xsd:simpleType>
    </xsd:element>
    <xsd:element name="IPubSourceDocPublicationStatus" ma:index="21" nillable="true" ma:displayName="Publication Status" ma:format="Dropdown" ma:hidden="true" ma:internalName="IPubSourceDocPublicationStatus" ma:readOnly="false">
      <xsd:simpleType>
        <xsd:restriction base="dms:Choice">
          <xsd:enumeration value="Published"/>
          <xsd:enumeration value="Unpublished"/>
        </xsd:restriction>
      </xsd:simpleType>
    </xsd:element>
    <xsd:element name="Intranet" ma:index="22" nillable="true" ma:displayName="Intranet" ma:default="0" ma:internalName="Intranet">
      <xsd:simpleType>
        <xsd:restriction base="dms:Boolean"/>
      </xsd:simpleType>
    </xsd:element>
  </xsd:schema>
  <xsd:schema xmlns:xsd="http://www.w3.org/2001/XMLSchema" xmlns:xs="http://www.w3.org/2001/XMLSchema" xmlns:dms="http://schemas.microsoft.com/office/2006/documentManagement/types" xmlns:pc="http://schemas.microsoft.com/office/infopath/2007/PartnerControls" targetNamespace="1404a0f7-7811-4ba3-8101-734d0e502789" elementFormDefault="qualified">
    <xsd:import namespace="http://schemas.microsoft.com/office/2006/documentManagement/types"/>
    <xsd:import namespace="http://schemas.microsoft.com/office/infopath/2007/PartnerControls"/>
    <xsd:element name="CommunicationSubArea" ma:index="1" ma:displayName="Communication Sub Area" ma:format="Dropdown" ma:internalName="CommunicationSubArea" ma:readOnly="false">
      <xsd:simpleType>
        <xsd:restriction base="dms:Choice">
          <xsd:enumeration value="Digital communication platforms"/>
          <xsd:enumeration value="Events management"/>
          <xsd:enumeration value="External news, content, audio-visual, social media"/>
          <xsd:enumeration value="Internal news, content, staff meetings, social media"/>
          <xsd:enumeration value="Project communication support"/>
          <xsd:enumeration value="Publications"/>
          <xsd:enumeration value="Management and coordination"/>
          <xsd:enumeration value="Planning monitoring and reporting"/>
          <xsd:enumeration value="Finance and procurement"/>
        </xsd:restriction>
      </xsd:simpleType>
    </xsd:element>
    <xsd:element name="ReferenceYear" ma:index="4" ma:displayName="Reference Year" ma:default="2019" ma:format="Dropdown" ma:internalName="ReferenceYear">
      <xsd:simpleType>
        <xsd:restriction base="dms:Choice">
          <xsd:enumeration value="2030"/>
          <xsd:enumeration value="2029"/>
          <xsd:enumeration value="2028"/>
          <xsd:enumeration value="2027"/>
          <xsd:enumeration value="2026"/>
          <xsd:enumeration value="2025"/>
          <xsd:enumeration value="2024"/>
          <xsd:enumeration value="2023"/>
          <xsd:enumeration value="2021"/>
          <xsd:enumeration value="2020"/>
          <xsd:enumeration value="2019"/>
          <xsd:enumeration value="2018"/>
          <xsd:enumeration value="2017"/>
          <xsd:enumeration value="2016"/>
          <xsd:enumeration value="2015"/>
          <xsd:enumeration value="2014"/>
          <xsd:enumeration value="2013"/>
          <xsd:enumeration value="2012"/>
          <xsd:enumeration value="2011"/>
          <xsd:enumeration value="2010"/>
          <xsd:enumeration value="2009"/>
          <xsd:enumeration value="2008"/>
          <xsd:enumeration value="2007"/>
          <xsd:enumeration value="2006"/>
          <xsd:enumeration value="2005"/>
          <xsd:enumeration value="2004"/>
          <xsd:enumeration value="2003"/>
          <xsd:enumeration value="2002"/>
          <xsd:enumeration value="2001"/>
          <xsd:enumeration value="2000"/>
          <xsd:enumeration value="1999"/>
          <xsd:enumeration value="1998"/>
          <xsd:enumeration value="1997"/>
          <xsd:enumeration value="1996"/>
          <xsd:enumeration value="1995"/>
          <xsd:enumeration value="1994"/>
          <xsd:enumeration value="1993"/>
          <xsd:enumeration value="1992"/>
          <xsd:enumeration value="1991"/>
          <xsd:enumeration value="1990"/>
          <xsd:enumeration value="1989"/>
          <xsd:enumeration value="1988"/>
          <xsd:enumeration value="1987"/>
          <xsd:enumeration value="1986"/>
          <xsd:enumeration value="1985"/>
          <xsd:enumeration value="0000"/>
        </xsd:restriction>
      </xsd:simpleType>
    </xsd:element>
    <xsd:element name="ReferenceNumber" ma:index="5" nillable="true" ma:displayName="Reference Number" ma:internalName="ReferenceNumber">
      <xsd:simpleType>
        <xsd:restriction base="dms:Text"/>
      </xsd:simpleType>
    </xsd:element>
    <xsd:element name="Origin" ma:index="6" nillable="true" ma:displayName="Origin" ma:hidden="true" ma:internalName="Origin" ma:readOnly="false">
      <xsd:simpleType>
        <xsd:restriction base="dms:Choice">
          <xsd:enumeration value="ETF"/>
          <xsd:enumeration value="External"/>
          <xsd:enumeration value="Commission"/>
        </xsd:restriction>
      </xsd:simpleType>
    </xsd:element>
    <xsd:element name="Status" ma:index="7" nillable="true" ma:displayName="Status" ma:hidden="true" ma:internalName="Status" ma:readOnly="false">
      <xsd:simpleType>
        <xsd:restriction base="dms:Choice">
          <xsd:enumeration value="Draft"/>
          <xsd:enumeration value="Final"/>
          <xsd:enumeration value="Expired"/>
        </xsd:restriction>
      </xsd:simpleType>
    </xsd:element>
    <xsd:element name="Authors" ma:index="8" nillable="true" ma:displayName="Authors" ma:internalName="Authors">
      <xsd:simpleType>
        <xsd:restriction base="dms:Text"/>
      </xsd:simpleType>
    </xsd:element>
    <xsd:element name="ETFLanguage" ma:index="9" nillable="true" ma:displayName="Language" ma:default="English" ma:format="Dropdown" ma:internalName="ETFLanguage">
      <xsd:simpleType>
        <xsd:restriction base="dms:Choice">
          <xsd:enumeration value="English"/>
          <xsd:enumeration value="Italian"/>
          <xsd:enumeration value="French"/>
          <xsd:enumeration value="German"/>
          <xsd:enumeration value="Spanish"/>
          <xsd:enumeration value="Arabic"/>
          <xsd:enumeration value="Russian"/>
          <xsd:enumeration value="Local language"/>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14" ma:displayName="Content Type"/>
        <xsd:element ref="dc:title" minOccurs="0" maxOccurs="1" ma:index="3"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4.xml><?xml version="1.0" encoding="utf-8"?>
<p:properties xmlns:p="http://schemas.microsoft.com/office/2006/metadata/properties" xmlns:xsi="http://www.w3.org/2001/XMLSchema-instance" xmlns:pc="http://schemas.microsoft.com/office/infopath/2007/PartnerControls">
  <documentManagement>
    <CommunicationSubArea xmlns="1404a0f7-7811-4ba3-8101-734d0e502789">Internal news, content, staff meetings, social media</CommunicationSubArea>
    <Intranet xmlns="df6b2545-d15d-4d63-86ca-644416e434f8">false</Intranet>
    <IPubSourceDocPublicationStatus xmlns="df6b2545-d15d-4d63-86ca-644416e434f8" xsi:nil="true"/>
    <ReferenceYear xmlns="1404a0f7-7811-4ba3-8101-734d0e502789">2018</ReferenceYear>
    <ReferenceNumber xmlns="1404a0f7-7811-4ba3-8101-734d0e502789" xsi:nil="true"/>
    <Communication_x0020_Keywords xmlns="df6b2545-d15d-4d63-86ca-644416e434f8">
      <Value>Internal Communication</Value>
    </Communication_x0020_Keywords>
    <Authors xmlns="1404a0f7-7811-4ba3-8101-734d0e502789" xsi:nil="true"/>
    <ETFLanguage xmlns="1404a0f7-7811-4ba3-8101-734d0e502789">English</ETFLanguage>
    <Origin xmlns="1404a0f7-7811-4ba3-8101-734d0e502789" xsi:nil="true"/>
    <Status xmlns="1404a0f7-7811-4ba3-8101-734d0e502789" xsi:nil="true"/>
    <General_x0020_Keywords xmlns="df6b2545-d15d-4d63-86ca-644416e434f8"/>
    <_dlc_DocId xmlns="df6b2545-d15d-4d63-86ca-644416e434f8">ETFDMS-158699885-813</_dlc_DocId>
    <_dlc_DocIdUrl xmlns="df6b2545-d15d-4d63-86ca-644416e434f8">
      <Url>https://sharing.etf.europa.eu/sites/dms/comm/_layouts/15/DocIdRedir.aspx?ID=ETFDMS-158699885-813</Url>
      <Description>ETFDMS-158699885-813</Description>
    </_dlc_DocIdUrl>
    <Other_x0020_Document_x0020_Type xmlns="df6b2545-d15d-4d63-86ca-644416e434f8">Template</Other_x0020_Document_x0020_Type>
  </documentManagement>
</p:properties>
</file>

<file path=customXml/itemProps1.xml><?xml version="1.0" encoding="utf-8"?>
<ds:datastoreItem xmlns:ds="http://schemas.openxmlformats.org/officeDocument/2006/customXml" ds:itemID="{14493970-3017-414A-8A22-9289A8C82C85}">
  <ds:schemaRefs>
    <ds:schemaRef ds:uri="http://schemas.microsoft.com/sharepoint/events"/>
  </ds:schemaRefs>
</ds:datastoreItem>
</file>

<file path=customXml/itemProps2.xml><?xml version="1.0" encoding="utf-8"?>
<ds:datastoreItem xmlns:ds="http://schemas.openxmlformats.org/officeDocument/2006/customXml" ds:itemID="{A0200E0E-B4DC-44DD-9E9C-E1F00EC67831}">
  <ds:schemaRefs>
    <ds:schemaRef ds:uri="http://schemas.microsoft.com/sharepoint/v3/contenttype/forms"/>
  </ds:schemaRefs>
</ds:datastoreItem>
</file>

<file path=customXml/itemProps3.xml><?xml version="1.0" encoding="utf-8"?>
<ds:datastoreItem xmlns:ds="http://schemas.openxmlformats.org/officeDocument/2006/customXml" ds:itemID="{6DB2ED7F-0693-4960-8817-612EB379797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df6b2545-d15d-4d63-86ca-644416e434f8"/>
    <ds:schemaRef ds:uri="1404a0f7-7811-4ba3-8101-734d0e502789"/>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4.xml><?xml version="1.0" encoding="utf-8"?>
<ds:datastoreItem xmlns:ds="http://schemas.openxmlformats.org/officeDocument/2006/customXml" ds:itemID="{BCEA3865-AB0B-4AE0-9B01-243498219D6D}">
  <ds:schemaRefs>
    <ds:schemaRef ds:uri="http://schemas.microsoft.com/office/2006/metadata/properties"/>
    <ds:schemaRef ds:uri="df6b2545-d15d-4d63-86ca-644416e434f8"/>
    <ds:schemaRef ds:uri="http://purl.org/dc/terms/"/>
    <ds:schemaRef ds:uri="http://schemas.openxmlformats.org/package/2006/metadata/core-properties"/>
    <ds:schemaRef ds:uri="http://purl.org/dc/dcmitype/"/>
    <ds:schemaRef ds:uri="http://schemas.microsoft.com/office/infopath/2007/PartnerControls"/>
    <ds:schemaRef ds:uri="http://schemas.microsoft.com/office/2006/documentManagement/types"/>
    <ds:schemaRef ds:uri="http://purl.org/dc/elements/1.1/"/>
    <ds:schemaRef ds:uri="1404a0f7-7811-4ba3-8101-734d0e502789"/>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otalTime>8540</TotalTime>
  <Words>1633</Words>
  <Application>Microsoft Office PowerPoint</Application>
  <PresentationFormat>On-screen Show (16:9)</PresentationFormat>
  <Paragraphs>212</Paragraphs>
  <Slides>20</Slides>
  <Notes>6</Notes>
  <HiddenSlides>0</HiddenSlides>
  <MMClips>0</MMClips>
  <ScaleCrop>false</ScaleCrop>
  <HeadingPairs>
    <vt:vector size="8" baseType="variant">
      <vt:variant>
        <vt:lpstr>Fonts Used</vt:lpstr>
      </vt:variant>
      <vt:variant>
        <vt:i4>8</vt:i4>
      </vt:variant>
      <vt:variant>
        <vt:lpstr>Theme</vt:lpstr>
      </vt:variant>
      <vt:variant>
        <vt:i4>1</vt:i4>
      </vt:variant>
      <vt:variant>
        <vt:lpstr>Embedded OLE Servers</vt:lpstr>
      </vt:variant>
      <vt:variant>
        <vt:i4>1</vt:i4>
      </vt:variant>
      <vt:variant>
        <vt:lpstr>Slide Titles</vt:lpstr>
      </vt:variant>
      <vt:variant>
        <vt:i4>20</vt:i4>
      </vt:variant>
    </vt:vector>
  </HeadingPairs>
  <TitlesOfParts>
    <vt:vector size="30" baseType="lpstr">
      <vt:lpstr>Arial</vt:lpstr>
      <vt:lpstr>Calibri</vt:lpstr>
      <vt:lpstr>Montreal</vt:lpstr>
      <vt:lpstr>MontrealTS-Bold</vt:lpstr>
      <vt:lpstr>MontrealTS-Light</vt:lpstr>
      <vt:lpstr>MontrealTS-Medium</vt:lpstr>
      <vt:lpstr>Tahoma</vt:lpstr>
      <vt:lpstr>Wingdings</vt:lpstr>
      <vt:lpstr>ETF Template - Blue</vt:lpstr>
      <vt:lpstr>Document</vt:lpstr>
      <vt:lpstr>PowerPoint Presentation</vt:lpstr>
      <vt:lpstr>PowerPoint Presentation</vt:lpstr>
      <vt:lpstr>WHERE WE WORK</vt:lpstr>
      <vt:lpstr>What are we Discussing  </vt:lpstr>
      <vt:lpstr>PowerPoint Presentation</vt:lpstr>
      <vt:lpstr>PowerPoint Presentation</vt:lpstr>
      <vt:lpstr>PowerPoint Presentation</vt:lpstr>
      <vt:lpstr>PowerPoint Presentation</vt:lpstr>
      <vt:lpstr>Diverse nomenclature for centres of excellence</vt:lpstr>
      <vt:lpstr>the most common elements</vt:lpstr>
      <vt:lpstr>the least common elements</vt:lpstr>
      <vt:lpstr>Elements per project</vt:lpstr>
      <vt:lpstr>ETF paper on CoVEs: </vt:lpstr>
      <vt:lpstr>Snapshot on Background:</vt:lpstr>
      <vt:lpstr>PowerPoint Presentation</vt:lpstr>
      <vt:lpstr>PowerPoint Presentation</vt:lpstr>
      <vt:lpstr>PowerPoint Presentation</vt:lpstr>
      <vt:lpstr>CoVEs</vt:lpstr>
      <vt:lpstr>SCOPE FOR COLLABORATION</vt:lpstr>
      <vt:lpstr>PowerPoint Presentation</vt:lpstr>
    </vt:vector>
  </TitlesOfParts>
  <Company>Article 10</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ETF_Corporate Powerpoint presentation template</dc:title>
  <dc:creator>Carla Leclezio</dc:creator>
  <cp:lastModifiedBy>finas</cp:lastModifiedBy>
  <cp:revision>558</cp:revision>
  <cp:lastPrinted>2019-10-08T10:15:47Z</cp:lastPrinted>
  <dcterms:created xsi:type="dcterms:W3CDTF">2012-09-13T11:45:23Z</dcterms:created>
  <dcterms:modified xsi:type="dcterms:W3CDTF">2019-10-16T15:15:22Z</dcterms:modified>
  <cp:contentStatus/>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0x01010018C77CAB493C4CC28C851D171ACDEB5D00FCF6565F3E957449B85F2E7ADC7E351800BDF9E5A06486364498B283B6AA9120B6</vt:lpwstr>
  </property>
  <property fmtid="{D5CDD505-2E9C-101B-9397-08002B2CF9AE}" pid="3" name="ArticulateGUID">
    <vt:lpwstr>25AEFCD6-48E8-4559-8E5B-3BD21746F7AD</vt:lpwstr>
  </property>
  <property fmtid="{D5CDD505-2E9C-101B-9397-08002B2CF9AE}" pid="4" name="ArticulatePath">
    <vt:lpwstr>ETF_Corporate Presentation 2018_v01</vt:lpwstr>
  </property>
  <property fmtid="{D5CDD505-2E9C-101B-9397-08002B2CF9AE}" pid="5" name="Other Document Type">
    <vt:lpwstr>Template</vt:lpwstr>
  </property>
  <property fmtid="{D5CDD505-2E9C-101B-9397-08002B2CF9AE}" pid="6" name="Area">
    <vt:lpwstr>Communication</vt:lpwstr>
  </property>
  <property fmtid="{D5CDD505-2E9C-101B-9397-08002B2CF9AE}" pid="7" name="_dlc_DocIdItemGuid">
    <vt:lpwstr>8ed9b58d-e2bf-4f5c-973d-d6799874fa4a</vt:lpwstr>
  </property>
</Properties>
</file>