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1" r:id="rId2"/>
    <p:sldId id="264" r:id="rId3"/>
    <p:sldId id="258" r:id="rId4"/>
    <p:sldId id="259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2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F4B57-0C67-4AAB-9E57-281A01BC0EA3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6C95E-5041-4786-A0BC-5B9C9FFDA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383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73E08-CA5B-4459-978F-CC0812DA2AE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964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- Still, we </a:t>
            </a:r>
            <a:r>
              <a:rPr lang="en-GB" b="1" baseline="0" dirty="0" smtClean="0"/>
              <a:t>need more examples from the WG particularly related to funding and mobility.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6C95E-5041-4786-A0BC-5B9C9FFDA63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630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77C0-6201-684F-945B-AF466E600306}" type="datetimeFigureOut">
              <a:rPr lang="en-US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15FF-B59E-4D4C-8091-37EB2DF060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209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77C0-6201-684F-945B-AF466E600306}" type="datetimeFigureOut">
              <a:rPr lang="en-US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15FF-B59E-4D4C-8091-37EB2DF060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90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77C0-6201-684F-945B-AF466E600306}" type="datetimeFigureOut">
              <a:rPr lang="en-US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15FF-B59E-4D4C-8091-37EB2DF060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318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0" y="2564904"/>
            <a:ext cx="4572000" cy="20653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568997" y="2564905"/>
            <a:ext cx="78904" cy="2065347"/>
            <a:chOff x="29260" y="5162021"/>
            <a:chExt cx="89756" cy="1694103"/>
          </a:xfrm>
        </p:grpSpPr>
        <p:sp>
          <p:nvSpPr>
            <p:cNvPr id="7" name="Rectangle 6"/>
            <p:cNvSpPr/>
            <p:nvPr/>
          </p:nvSpPr>
          <p:spPr>
            <a:xfrm>
              <a:off x="29260" y="5162021"/>
              <a:ext cx="89756" cy="222399"/>
            </a:xfrm>
            <a:prstGeom prst="rect">
              <a:avLst/>
            </a:prstGeom>
            <a:solidFill>
              <a:srgbClr val="45A9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9260" y="5407305"/>
              <a:ext cx="89756" cy="222399"/>
            </a:xfrm>
            <a:prstGeom prst="rect">
              <a:avLst/>
            </a:prstGeom>
            <a:solidFill>
              <a:srgbClr val="2B59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9260" y="5652589"/>
              <a:ext cx="89756" cy="222399"/>
            </a:xfrm>
            <a:prstGeom prst="rect">
              <a:avLst/>
            </a:prstGeom>
            <a:solidFill>
              <a:srgbClr val="AE4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260" y="5897873"/>
              <a:ext cx="89756" cy="222399"/>
            </a:xfrm>
            <a:prstGeom prst="rect">
              <a:avLst/>
            </a:prstGeom>
            <a:solidFill>
              <a:srgbClr val="BB21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9260" y="6143157"/>
              <a:ext cx="89756" cy="222399"/>
            </a:xfrm>
            <a:prstGeom prst="rect">
              <a:avLst/>
            </a:prstGeom>
            <a:solidFill>
              <a:srgbClr val="F05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9260" y="6388441"/>
              <a:ext cx="89756" cy="222399"/>
            </a:xfrm>
            <a:prstGeom prst="rect">
              <a:avLst/>
            </a:prstGeom>
            <a:solidFill>
              <a:srgbClr val="FAA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9260" y="6633725"/>
              <a:ext cx="89756" cy="222399"/>
            </a:xfrm>
            <a:prstGeom prst="rect">
              <a:avLst/>
            </a:prstGeom>
            <a:solidFill>
              <a:srgbClr val="5A94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226" y="3954278"/>
            <a:ext cx="909528" cy="414105"/>
          </a:xfrm>
          <a:prstGeom prst="rect">
            <a:avLst/>
          </a:prstGeom>
        </p:spPr>
      </p:pic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16016" y="2636912"/>
            <a:ext cx="4320480" cy="129614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800" dirty="0" smtClean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16016" y="3954277"/>
            <a:ext cx="4176464" cy="590407"/>
          </a:xfrm>
          <a:prstGeom prst="rect">
            <a:avLst/>
          </a:prstGeom>
        </p:spPr>
        <p:txBody>
          <a:bodyPr anchor="t" anchorCtr="0"/>
          <a:lstStyle>
            <a:lvl1pPr marL="0" marR="0" indent="0" algn="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600" dirty="0" smtClean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0379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77C0-6201-684F-945B-AF466E600306}" type="datetimeFigureOut">
              <a:rPr lang="en-US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15FF-B59E-4D4C-8091-37EB2DF060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32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77C0-6201-684F-945B-AF466E600306}" type="datetimeFigureOut">
              <a:rPr lang="en-US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15FF-B59E-4D4C-8091-37EB2DF060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051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77C0-6201-684F-945B-AF466E600306}" type="datetimeFigureOut">
              <a:rPr lang="en-US" smtClean="0"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15FF-B59E-4D4C-8091-37EB2DF060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71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77C0-6201-684F-945B-AF466E600306}" type="datetimeFigureOut">
              <a:rPr lang="en-US" smtClean="0"/>
              <a:t>10/11/2019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15FF-B59E-4D4C-8091-37EB2DF060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118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77C0-6201-684F-945B-AF466E600306}" type="datetimeFigureOut">
              <a:rPr lang="en-US" smtClean="0"/>
              <a:t>10/11/2019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15FF-B59E-4D4C-8091-37EB2DF060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417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77C0-6201-684F-945B-AF466E600306}" type="datetimeFigureOut">
              <a:rPr lang="en-US" smtClean="0"/>
              <a:t>10/11/2019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15FF-B59E-4D4C-8091-37EB2DF060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779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77C0-6201-684F-945B-AF466E600306}" type="datetimeFigureOut">
              <a:rPr lang="en-US" smtClean="0"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15FF-B59E-4D4C-8091-37EB2DF060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940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77C0-6201-684F-945B-AF466E600306}" type="datetimeFigureOut">
              <a:rPr lang="en-US" smtClean="0"/>
              <a:t>10/11/2019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415FF-B59E-4D4C-8091-37EB2DF060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61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B77C0-6201-684F-945B-AF466E600306}" type="datetimeFigureOut">
              <a:rPr lang="en-US" smtClean="0"/>
              <a:t>10/11/2019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415FF-B59E-4D4C-8091-37EB2DF060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3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social/main.jsp?catId=738&amp;langId=en&amp;pubId=8250&amp;furtherPubs=yes" TargetMode="External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16016" y="2636912"/>
            <a:ext cx="4320480" cy="4320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b="1" dirty="0" smtClean="0">
                <a:latin typeface="+mj-lt"/>
              </a:rPr>
              <a:t>Update on </a:t>
            </a:r>
            <a:r>
              <a:rPr lang="en-GB" b="1" dirty="0">
                <a:latin typeface="+mj-lt"/>
              </a:rPr>
              <a:t>VET </a:t>
            </a:r>
            <a:r>
              <a:rPr lang="en-GB" b="1" dirty="0" smtClean="0">
                <a:latin typeface="+mj-lt"/>
              </a:rPr>
              <a:t>Stocktaking Study </a:t>
            </a:r>
            <a:endParaRPr lang="en-GB" b="1" dirty="0">
              <a:latin typeface="+mj-lt"/>
            </a:endParaRP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4716016" y="3356992"/>
            <a:ext cx="2664296" cy="590407"/>
          </a:xfrm>
          <a:prstGeom prst="rect">
            <a:avLst/>
          </a:prstGeom>
        </p:spPr>
        <p:txBody>
          <a:bodyPr anchor="t" anchorCtr="0"/>
          <a:lstStyle>
            <a:lvl1pPr marL="0" marR="0" indent="0" algn="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1600" kern="1200" dirty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altLang="en-US" sz="1400" dirty="0" smtClean="0">
                <a:solidFill>
                  <a:schemeClr val="bg1"/>
                </a:solidFill>
                <a:latin typeface="+mn-lt"/>
              </a:rPr>
              <a:t>  7</a:t>
            </a:r>
            <a:r>
              <a:rPr lang="en-GB" altLang="en-US" sz="1400" baseline="30000" dirty="0" smtClean="0">
                <a:solidFill>
                  <a:schemeClr val="bg1"/>
                </a:solidFill>
                <a:latin typeface="+mn-lt"/>
              </a:rPr>
              <a:t>th</a:t>
            </a:r>
            <a:r>
              <a:rPr lang="en-GB" altLang="en-US" sz="1400" dirty="0" smtClean="0">
                <a:solidFill>
                  <a:schemeClr val="bg1"/>
                </a:solidFill>
                <a:latin typeface="+mn-lt"/>
              </a:rPr>
              <a:t> meeting of the VET WG on Digitalisation and Innovation</a:t>
            </a:r>
          </a:p>
          <a:p>
            <a:pPr algn="l">
              <a:lnSpc>
                <a:spcPct val="150000"/>
              </a:lnSpc>
            </a:pPr>
            <a:r>
              <a:rPr lang="en-GB" altLang="en-US" sz="1400" dirty="0" smtClean="0">
                <a:solidFill>
                  <a:schemeClr val="bg1"/>
                </a:solidFill>
                <a:latin typeface="+mn-lt"/>
              </a:rPr>
              <a:t>Helsinki, 15 October, 2019.</a:t>
            </a:r>
          </a:p>
          <a:p>
            <a:pPr algn="l">
              <a:lnSpc>
                <a:spcPct val="100000"/>
              </a:lnSpc>
            </a:pPr>
            <a:endParaRPr lang="en-GB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0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466" y="4800600"/>
            <a:ext cx="6520043" cy="566738"/>
          </a:xfrm>
        </p:spPr>
        <p:txBody>
          <a:bodyPr>
            <a:normAutofit/>
          </a:bodyPr>
          <a:lstStyle/>
          <a:p>
            <a:r>
              <a:rPr lang="en-GB" dirty="0" smtClean="0"/>
              <a:t>Centres of Vocational Excellence Report – </a:t>
            </a:r>
            <a:r>
              <a:rPr lang="en-GB" sz="2200" dirty="0" smtClean="0"/>
              <a:t>PUBLISHED!</a:t>
            </a:r>
            <a:endParaRPr lang="en-GB" sz="2200" dirty="0"/>
          </a:p>
        </p:txBody>
      </p:sp>
      <p:pic>
        <p:nvPicPr>
          <p:cNvPr id="6" name="Picture Placeholder 5" descr="CENTRES OF VOCATIONAL EXCELLENCE IN EUROPE REPORT.pdf - Adobe Reader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4" t="9390" r="31781" b="2229"/>
          <a:stretch/>
        </p:blipFill>
        <p:spPr>
          <a:xfrm>
            <a:off x="2926080" y="241458"/>
            <a:ext cx="3039291" cy="447858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6583" y="5367338"/>
            <a:ext cx="5756365" cy="1033462"/>
          </a:xfrm>
        </p:spPr>
        <p:txBody>
          <a:bodyPr>
            <a:normAutofit/>
          </a:bodyPr>
          <a:lstStyle/>
          <a:p>
            <a:r>
              <a:rPr lang="en-GB" sz="1800" b="1" dirty="0" smtClean="0"/>
              <a:t>Go </a:t>
            </a:r>
            <a:r>
              <a:rPr lang="en-GB" sz="1800" b="1" dirty="0" smtClean="0"/>
              <a:t>to </a:t>
            </a:r>
            <a:r>
              <a:rPr lang="en-US" sz="1100" u="sng" dirty="0" smtClean="0">
                <a:hlinkClick r:id="rId3"/>
              </a:rPr>
              <a:t>https</a:t>
            </a:r>
            <a:r>
              <a:rPr lang="en-US" sz="1100" u="sng" dirty="0">
                <a:hlinkClick r:id="rId3"/>
              </a:rPr>
              <a:t>://ec.europa.eu/social/main.jsp?catId=738&amp;langId=en&amp;pubId=8250&amp;furtherPubs=yes</a:t>
            </a:r>
            <a:endParaRPr lang="en-GB" sz="1100" dirty="0"/>
          </a:p>
          <a:p>
            <a:r>
              <a:rPr lang="en-GB" sz="1800" b="1" dirty="0" smtClean="0"/>
              <a:t>                                                                            to </a:t>
            </a:r>
            <a:r>
              <a:rPr lang="en-GB" sz="1800" b="1" dirty="0" smtClean="0"/>
              <a:t>have a </a:t>
            </a:r>
            <a:r>
              <a:rPr lang="en-GB" sz="1800" b="1" dirty="0" smtClean="0"/>
              <a:t>look…. </a:t>
            </a:r>
            <a:endParaRPr lang="en-GB" sz="1800" b="1" dirty="0"/>
          </a:p>
        </p:txBody>
      </p:sp>
      <p:sp>
        <p:nvSpPr>
          <p:cNvPr id="8" name="Smiley Face 7"/>
          <p:cNvSpPr/>
          <p:nvPr/>
        </p:nvSpPr>
        <p:spPr>
          <a:xfrm>
            <a:off x="7341325" y="5423262"/>
            <a:ext cx="949235" cy="748938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2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8" y="406618"/>
            <a:ext cx="5033554" cy="1475785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Comments incorporated</a:t>
            </a:r>
            <a:endParaRPr lang="en-GB" b="1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030448"/>
            <a:ext cx="8460377" cy="46416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From WHERE?</a:t>
            </a:r>
          </a:p>
          <a:p>
            <a:r>
              <a:rPr lang="en-GB" sz="2500" dirty="0" smtClean="0">
                <a:solidFill>
                  <a:schemeClr val="accent1">
                    <a:lumMod val="75000"/>
                  </a:schemeClr>
                </a:solidFill>
              </a:rPr>
              <a:t>Participants at June Webinar;</a:t>
            </a:r>
          </a:p>
          <a:p>
            <a:r>
              <a:rPr lang="en-GB" sz="2500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GB" sz="2500" dirty="0" smtClean="0">
                <a:solidFill>
                  <a:schemeClr val="accent1">
                    <a:lumMod val="75000"/>
                  </a:schemeClr>
                </a:solidFill>
              </a:rPr>
              <a:t>omments from </a:t>
            </a:r>
            <a:r>
              <a:rPr lang="en-GB" sz="2500" b="1" dirty="0" smtClean="0">
                <a:solidFill>
                  <a:schemeClr val="accent1">
                    <a:lumMod val="75000"/>
                  </a:schemeClr>
                </a:solidFill>
              </a:rPr>
              <a:t>14 countries </a:t>
            </a:r>
            <a:r>
              <a:rPr lang="en-GB" sz="2500" dirty="0" smtClean="0">
                <a:solidFill>
                  <a:schemeClr val="accent1">
                    <a:lumMod val="75000"/>
                  </a:schemeClr>
                </a:solidFill>
              </a:rPr>
              <a:t>on stocktaking tasks;</a:t>
            </a:r>
          </a:p>
          <a:p>
            <a:r>
              <a:rPr lang="en-GB" sz="2500" dirty="0" smtClean="0">
                <a:solidFill>
                  <a:schemeClr val="accent1">
                    <a:lumMod val="75000"/>
                  </a:schemeClr>
                </a:solidFill>
              </a:rPr>
              <a:t>The ETF </a:t>
            </a:r>
            <a:r>
              <a:rPr lang="en-GB" sz="2500" dirty="0">
                <a:solidFill>
                  <a:schemeClr val="accent1">
                    <a:lumMod val="75000"/>
                  </a:schemeClr>
                </a:solidFill>
              </a:rPr>
              <a:t>and VETNET. </a:t>
            </a:r>
            <a:endParaRPr lang="en-GB" sz="2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accent6">
                    <a:lumMod val="50000"/>
                  </a:schemeClr>
                </a:solidFill>
              </a:rPr>
              <a:t>About WHAT?</a:t>
            </a:r>
          </a:p>
          <a:p>
            <a:r>
              <a:rPr lang="en-GB" sz="2700" dirty="0" smtClean="0">
                <a:solidFill>
                  <a:schemeClr val="accent1">
                    <a:lumMod val="75000"/>
                  </a:schemeClr>
                </a:solidFill>
              </a:rPr>
              <a:t>General </a:t>
            </a: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comments on the draft </a:t>
            </a:r>
            <a:r>
              <a:rPr lang="en-GB" sz="2700" dirty="0" smtClean="0">
                <a:solidFill>
                  <a:schemeClr val="accent1">
                    <a:lumMod val="75000"/>
                  </a:schemeClr>
                </a:solidFill>
              </a:rPr>
              <a:t>report, and;</a:t>
            </a:r>
          </a:p>
          <a:p>
            <a:r>
              <a:rPr lang="en-GB" sz="2700" dirty="0" smtClean="0">
                <a:solidFill>
                  <a:schemeClr val="accent1">
                    <a:lumMod val="75000"/>
                  </a:schemeClr>
                </a:solidFill>
              </a:rPr>
              <a:t>Concrete </a:t>
            </a:r>
            <a:r>
              <a:rPr lang="en-GB" sz="2700" dirty="0">
                <a:solidFill>
                  <a:schemeClr val="accent1">
                    <a:lumMod val="75000"/>
                  </a:schemeClr>
                </a:solidFill>
              </a:rPr>
              <a:t>and relevant VET examples to enrich the </a:t>
            </a:r>
            <a:r>
              <a:rPr lang="en-GB" sz="2700" dirty="0" smtClean="0">
                <a:solidFill>
                  <a:schemeClr val="accent1">
                    <a:lumMod val="75000"/>
                  </a:schemeClr>
                </a:solidFill>
              </a:rPr>
              <a:t>text.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STILL….</a:t>
            </a:r>
          </a:p>
          <a:p>
            <a:pPr marL="0" indent="0">
              <a:buNone/>
            </a:pPr>
            <a:r>
              <a:rPr lang="en-GB" sz="2500" dirty="0" smtClean="0">
                <a:solidFill>
                  <a:schemeClr val="tx2"/>
                </a:solidFill>
              </a:rPr>
              <a:t>1. More examples </a:t>
            </a:r>
            <a:r>
              <a:rPr lang="en-GB" sz="2500" dirty="0" smtClean="0">
                <a:solidFill>
                  <a:schemeClr val="tx2"/>
                </a:solidFill>
              </a:rPr>
              <a:t>needed!</a:t>
            </a:r>
            <a:endParaRPr lang="en-GB" sz="25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2500" dirty="0" smtClean="0">
                <a:solidFill>
                  <a:schemeClr val="tx2"/>
                </a:solidFill>
              </a:rPr>
              <a:t>2. Expanding funding </a:t>
            </a:r>
            <a:r>
              <a:rPr lang="en-GB" sz="2500" dirty="0" smtClean="0">
                <a:solidFill>
                  <a:schemeClr val="tx2"/>
                </a:solidFill>
              </a:rPr>
              <a:t>section.. </a:t>
            </a:r>
            <a:endParaRPr lang="en-GB" sz="25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2500" dirty="0" smtClean="0">
                <a:solidFill>
                  <a:schemeClr val="tx2"/>
                </a:solidFill>
              </a:rPr>
              <a:t>3. Drafting mobility </a:t>
            </a:r>
            <a:r>
              <a:rPr lang="en-GB" sz="2500" dirty="0" smtClean="0">
                <a:solidFill>
                  <a:schemeClr val="tx2"/>
                </a:solidFill>
              </a:rPr>
              <a:t>section…</a:t>
            </a:r>
            <a:endParaRPr lang="en-GB" sz="25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112" y="816279"/>
            <a:ext cx="3503464" cy="190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7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80811" cy="683305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Changes to the stocktaking report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429691"/>
            <a:ext cx="8229600" cy="3944983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Relevant examples from WG: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2"/>
                </a:solidFill>
              </a:rPr>
              <a:t>       Text boxes throughout the report</a:t>
            </a:r>
          </a:p>
          <a:p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Novel sections: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       Focal </a:t>
            </a:r>
            <a:r>
              <a:rPr lang="en-US" dirty="0">
                <a:solidFill>
                  <a:schemeClr val="tx2"/>
                </a:solidFill>
              </a:rPr>
              <a:t>areas </a:t>
            </a:r>
            <a:r>
              <a:rPr lang="en-US" dirty="0" smtClean="0">
                <a:solidFill>
                  <a:schemeClr val="tx2"/>
                </a:solidFill>
              </a:rPr>
              <a:t>for driving </a:t>
            </a:r>
            <a:r>
              <a:rPr lang="en-US" dirty="0">
                <a:solidFill>
                  <a:schemeClr val="tx2"/>
                </a:solidFill>
              </a:rPr>
              <a:t>quality and </a:t>
            </a:r>
            <a:r>
              <a:rPr lang="en-US" dirty="0" smtClean="0">
                <a:solidFill>
                  <a:schemeClr val="tx2"/>
                </a:solidFill>
              </a:rPr>
              <a:t>excellence </a:t>
            </a:r>
            <a:r>
              <a:rPr lang="en-US" dirty="0">
                <a:solidFill>
                  <a:schemeClr val="tx2"/>
                </a:solidFill>
              </a:rPr>
              <a:t>in </a:t>
            </a:r>
            <a:r>
              <a:rPr lang="en-US" dirty="0" smtClean="0">
                <a:solidFill>
                  <a:schemeClr val="tx2"/>
                </a:solidFill>
              </a:rPr>
              <a:t>VET;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sz="3000" i="1" dirty="0" smtClean="0">
                <a:solidFill>
                  <a:schemeClr val="tx2"/>
                </a:solidFill>
              </a:rPr>
              <a:t>CoVEs, Higher VET;</a:t>
            </a:r>
          </a:p>
          <a:p>
            <a:pPr marL="0" indent="0">
              <a:buNone/>
            </a:pPr>
            <a:r>
              <a:rPr lang="en-GB" i="1" dirty="0" smtClean="0">
                <a:solidFill>
                  <a:schemeClr val="tx2"/>
                </a:solidFill>
              </a:rPr>
              <a:t>       </a:t>
            </a:r>
            <a:r>
              <a:rPr lang="en-GB" dirty="0" smtClean="0">
                <a:solidFill>
                  <a:schemeClr val="tx2"/>
                </a:solidFill>
              </a:rPr>
              <a:t>European level funding for innovation and        digitalization.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22514" y="3115179"/>
            <a:ext cx="574765" cy="46155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lus 10"/>
          <p:cNvSpPr/>
          <p:nvPr/>
        </p:nvSpPr>
        <p:spPr>
          <a:xfrm>
            <a:off x="457199" y="4301708"/>
            <a:ext cx="505097" cy="44413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lus 11"/>
          <p:cNvSpPr/>
          <p:nvPr/>
        </p:nvSpPr>
        <p:spPr>
          <a:xfrm>
            <a:off x="457200" y="5338191"/>
            <a:ext cx="505097" cy="44413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22514" y="1158240"/>
            <a:ext cx="7829005" cy="107115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chemeClr val="accent6">
                    <a:lumMod val="50000"/>
                  </a:schemeClr>
                </a:solidFill>
              </a:rPr>
              <a:t>Main takeaways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improved working definition; better identification of pedagogical innovations and digital learning technologies used in VET across </a:t>
            </a:r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Europe;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ideas for expanding funding </a:t>
            </a:r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and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mobility sections.</a:t>
            </a:r>
          </a:p>
        </p:txBody>
      </p:sp>
    </p:spTree>
    <p:extLst>
      <p:ext uri="{BB962C8B-B14F-4D97-AF65-F5344CB8AC3E}">
        <p14:creationId xmlns:p14="http://schemas.microsoft.com/office/powerpoint/2010/main" val="33839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872" y="6657"/>
            <a:ext cx="8481956" cy="855973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Issues addressed at June webinar</a:t>
            </a:r>
            <a:endParaRPr lang="en-GB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1174021" y="2566569"/>
            <a:ext cx="76738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i="1" dirty="0" smtClean="0"/>
              <a:t>NEW DEFINITION</a:t>
            </a:r>
          </a:p>
          <a:p>
            <a:r>
              <a:rPr lang="en-GB" sz="1600" dirty="0" smtClean="0"/>
              <a:t>Innovation is the </a:t>
            </a:r>
            <a:r>
              <a:rPr lang="en-GB" sz="1600" dirty="0" smtClean="0">
                <a:solidFill>
                  <a:srgbClr val="008000"/>
                </a:solidFill>
              </a:rPr>
              <a:t>use</a:t>
            </a:r>
            <a:r>
              <a:rPr lang="en-GB" sz="1600" dirty="0" smtClean="0"/>
              <a:t> of new or significantly </a:t>
            </a:r>
            <a:r>
              <a:rPr lang="en-GB" sz="1600" dirty="0" smtClean="0">
                <a:solidFill>
                  <a:srgbClr val="008000"/>
                </a:solidFill>
              </a:rPr>
              <a:t>re-designed teaching and learning tools, methods or environments (such as digital learning tools, MOOCs or virtual reality)</a:t>
            </a:r>
            <a:r>
              <a:rPr lang="en-GB" sz="1600" dirty="0" smtClean="0"/>
              <a:t> or new organisational methods (for example using a new app or software to </a:t>
            </a:r>
            <a:r>
              <a:rPr lang="en-GB" sz="1600" dirty="0" smtClean="0">
                <a:solidFill>
                  <a:srgbClr val="008000"/>
                </a:solidFill>
              </a:rPr>
              <a:t>interact with employers</a:t>
            </a:r>
            <a:r>
              <a:rPr lang="en-GB" sz="1600" dirty="0" smtClean="0"/>
              <a:t>) </a:t>
            </a:r>
            <a:r>
              <a:rPr lang="en-GB" sz="1600" dirty="0" smtClean="0">
                <a:solidFill>
                  <a:srgbClr val="008000"/>
                </a:solidFill>
              </a:rPr>
              <a:t>aimed at improving the quality of VET and/or supporting innovation for environmental sustainability and social and economic goals.</a:t>
            </a:r>
            <a:r>
              <a:rPr lang="en-GB" sz="1600" dirty="0" smtClean="0">
                <a:solidFill>
                  <a:srgbClr val="008000"/>
                </a:solidFill>
                <a:effectLst/>
              </a:rPr>
              <a:t> </a:t>
            </a:r>
            <a:endParaRPr lang="en-GB" sz="1600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872" y="851958"/>
            <a:ext cx="75457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 smtClean="0"/>
              <a:t>OLD DEFINITION</a:t>
            </a:r>
          </a:p>
          <a:p>
            <a:r>
              <a:rPr lang="en-GB" sz="1600" i="1" dirty="0" smtClean="0"/>
              <a:t>Innovation is (…) the implementation of a new or significantly improved product (goods or services, such as textbooks) or process (such as ICT in e-learning), a new marketing method (such as different pricing methods for courses), or a new organisational method in business practice, workplace organisation or external relations (for example using a new app or software to communicate with parents</a:t>
            </a:r>
            <a:r>
              <a:rPr lang="en-GB" i="1" dirty="0" smtClean="0">
                <a:effectLst/>
              </a:rPr>
              <a:t> </a:t>
            </a:r>
            <a:endParaRPr lang="en-GB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34805" y="4182677"/>
            <a:ext cx="30097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“Make examples more focused on VET”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1257" y="4129131"/>
            <a:ext cx="2856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“Include purpose of innovation”</a:t>
            </a:r>
            <a:endParaRPr lang="en-GB" sz="16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48470" y="3863402"/>
            <a:ext cx="425551" cy="3204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254317" y="3863402"/>
            <a:ext cx="440570" cy="2015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277495" y="4990740"/>
            <a:ext cx="64841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i="1" dirty="0" smtClean="0">
                <a:solidFill>
                  <a:srgbClr val="3366FF"/>
                </a:solidFill>
              </a:rPr>
              <a:t>FOCUS OF MOBILITY TOPIC</a:t>
            </a:r>
          </a:p>
          <a:p>
            <a:r>
              <a:rPr lang="en-GB" sz="1600" dirty="0">
                <a:solidFill>
                  <a:srgbClr val="3366FF"/>
                </a:solidFill>
              </a:rPr>
              <a:t>H</a:t>
            </a:r>
            <a:r>
              <a:rPr lang="en-GB" sz="1600" dirty="0" smtClean="0">
                <a:solidFill>
                  <a:srgbClr val="3366FF"/>
                </a:solidFill>
              </a:rPr>
              <a:t>ow </a:t>
            </a:r>
            <a:r>
              <a:rPr lang="en-GB" sz="1600" dirty="0">
                <a:solidFill>
                  <a:srgbClr val="3366FF"/>
                </a:solidFill>
              </a:rPr>
              <a:t>mobility supports skills improvements (technical, key competences) which, in turn, supports innovation, including through trans-national sharing of </a:t>
            </a:r>
            <a:r>
              <a:rPr lang="en-GB" sz="1600" dirty="0" smtClean="0">
                <a:solidFill>
                  <a:srgbClr val="3366FF"/>
                </a:solidFill>
              </a:rPr>
              <a:t>ideas </a:t>
            </a:r>
          </a:p>
          <a:p>
            <a:r>
              <a:rPr lang="mr-IN" sz="1600" dirty="0" smtClean="0">
                <a:solidFill>
                  <a:srgbClr val="3366FF"/>
                </a:solidFill>
              </a:rPr>
              <a:t>…</a:t>
            </a:r>
            <a:r>
              <a:rPr lang="en-GB" sz="1600" dirty="0" smtClean="0">
                <a:solidFill>
                  <a:srgbClr val="3366FF"/>
                </a:solidFill>
              </a:rPr>
              <a:t> </a:t>
            </a:r>
            <a:r>
              <a:rPr lang="en-GB" sz="1600" dirty="0">
                <a:solidFill>
                  <a:srgbClr val="3366FF"/>
                </a:solidFill>
              </a:rPr>
              <a:t>and the opportunities to achieve better blending of digital and physical mobility, e.g. in light of climate emergency</a:t>
            </a:r>
          </a:p>
        </p:txBody>
      </p:sp>
    </p:spTree>
    <p:extLst>
      <p:ext uri="{BB962C8B-B14F-4D97-AF65-F5344CB8AC3E}">
        <p14:creationId xmlns:p14="http://schemas.microsoft.com/office/powerpoint/2010/main" val="227258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Next steps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0000FF"/>
                </a:solidFill>
              </a:rPr>
              <a:t>Draft </a:t>
            </a:r>
            <a:r>
              <a:rPr lang="en-GB" sz="2400" dirty="0">
                <a:solidFill>
                  <a:srgbClr val="0000FF"/>
                </a:solidFill>
              </a:rPr>
              <a:t>text of key messages of </a:t>
            </a:r>
            <a:r>
              <a:rPr lang="en-GB" sz="2400" dirty="0" smtClean="0">
                <a:solidFill>
                  <a:srgbClr val="0000FF"/>
                </a:solidFill>
              </a:rPr>
              <a:t>chapters to be circulated before </a:t>
            </a:r>
            <a:r>
              <a:rPr lang="en-GB" sz="2400" dirty="0">
                <a:solidFill>
                  <a:srgbClr val="0000FF"/>
                </a:solidFill>
              </a:rPr>
              <a:t>December PLA Budapest: </a:t>
            </a:r>
            <a:r>
              <a:rPr lang="en-GB" sz="2400" dirty="0" smtClean="0">
                <a:solidFill>
                  <a:srgbClr val="0000FF"/>
                </a:solidFill>
              </a:rPr>
              <a:t> </a:t>
            </a:r>
            <a:r>
              <a:rPr lang="en-GB" sz="2400" dirty="0">
                <a:solidFill>
                  <a:srgbClr val="0000FF"/>
                </a:solidFill>
              </a:rPr>
              <a:t>Request for initial feedback/</a:t>
            </a:r>
            <a:r>
              <a:rPr lang="en-GB" sz="2400" dirty="0" smtClean="0">
                <a:solidFill>
                  <a:srgbClr val="0000FF"/>
                </a:solidFill>
              </a:rPr>
              <a:t>discussion</a:t>
            </a:r>
          </a:p>
          <a:p>
            <a:r>
              <a:rPr lang="en-GB" sz="2400" dirty="0" smtClean="0">
                <a:solidFill>
                  <a:srgbClr val="008000"/>
                </a:solidFill>
              </a:rPr>
              <a:t>Examples to be received by end December 2019</a:t>
            </a:r>
          </a:p>
          <a:p>
            <a:r>
              <a:rPr lang="en-GB" sz="2400" dirty="0" smtClean="0">
                <a:solidFill>
                  <a:srgbClr val="0000FF"/>
                </a:solidFill>
              </a:rPr>
              <a:t>January WG meeting: small </a:t>
            </a:r>
            <a:r>
              <a:rPr lang="en-GB" sz="2400" dirty="0">
                <a:solidFill>
                  <a:srgbClr val="0000FF"/>
                </a:solidFill>
              </a:rPr>
              <a:t>group work to </a:t>
            </a:r>
            <a:r>
              <a:rPr lang="en-GB" sz="2400" dirty="0" smtClean="0">
                <a:solidFill>
                  <a:srgbClr val="0000FF"/>
                </a:solidFill>
              </a:rPr>
              <a:t>elaborate </a:t>
            </a:r>
            <a:r>
              <a:rPr lang="en-GB" sz="2400" dirty="0">
                <a:solidFill>
                  <a:srgbClr val="0000FF"/>
                </a:solidFill>
              </a:rPr>
              <a:t>key messages, conclusions and recommendations; session on </a:t>
            </a:r>
            <a:r>
              <a:rPr lang="en-GB" sz="2400" dirty="0" smtClean="0">
                <a:solidFill>
                  <a:srgbClr val="0000FF"/>
                </a:solidFill>
              </a:rPr>
              <a:t>communications</a:t>
            </a:r>
          </a:p>
          <a:p>
            <a:r>
              <a:rPr lang="en-GB" sz="2400" dirty="0">
                <a:solidFill>
                  <a:srgbClr val="008000"/>
                </a:solidFill>
              </a:rPr>
              <a:t>March </a:t>
            </a:r>
            <a:r>
              <a:rPr lang="en-GB" sz="2400" dirty="0" smtClean="0">
                <a:solidFill>
                  <a:srgbClr val="008000"/>
                </a:solidFill>
              </a:rPr>
              <a:t>webinar: </a:t>
            </a:r>
            <a:r>
              <a:rPr lang="en-GB" sz="2400" dirty="0">
                <a:solidFill>
                  <a:srgbClr val="008000"/>
                </a:solidFill>
              </a:rPr>
              <a:t>Discuss key messages, conclusions and recommendations elaborated since January meeting </a:t>
            </a:r>
            <a:r>
              <a:rPr lang="en-GB" sz="2400" dirty="0" smtClean="0">
                <a:solidFill>
                  <a:srgbClr val="008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6754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471</Words>
  <Application>Microsoft Office PowerPoint</Application>
  <PresentationFormat>On-screen Show (4:3)</PresentationFormat>
  <Paragraphs>43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Aharoni</vt:lpstr>
      <vt:lpstr>Arial</vt:lpstr>
      <vt:lpstr>Calibri</vt:lpstr>
      <vt:lpstr>Calibri Light</vt:lpstr>
      <vt:lpstr>Mangal</vt:lpstr>
      <vt:lpstr>Office Theme</vt:lpstr>
      <vt:lpstr>PowerPoint Presentation</vt:lpstr>
      <vt:lpstr>Centres of Vocational Excellence Report – PUBLISHED!</vt:lpstr>
      <vt:lpstr>Comments incorporated</vt:lpstr>
      <vt:lpstr>Changes to the stocktaking report</vt:lpstr>
      <vt:lpstr>Issues addressed at June webinar</vt:lpstr>
      <vt:lpstr>Next steps</vt:lpstr>
    </vt:vector>
  </TitlesOfParts>
  <Company>Andrew McCoshan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Definition</dc:title>
  <dc:creator>Andrew McCoshan</dc:creator>
  <cp:lastModifiedBy>Maria Melstveit</cp:lastModifiedBy>
  <cp:revision>44</cp:revision>
  <dcterms:created xsi:type="dcterms:W3CDTF">2019-10-08T10:25:20Z</dcterms:created>
  <dcterms:modified xsi:type="dcterms:W3CDTF">2019-10-11T14:09:05Z</dcterms:modified>
</cp:coreProperties>
</file>